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278" r:id="rId2"/>
    <p:sldId id="279" r:id="rId3"/>
    <p:sldId id="280" r:id="rId4"/>
    <p:sldId id="281" r:id="rId5"/>
    <p:sldId id="282" r:id="rId6"/>
    <p:sldId id="283" r:id="rId7"/>
    <p:sldId id="284" r:id="rId8"/>
    <p:sldId id="271" r:id="rId9"/>
    <p:sldId id="272" r:id="rId10"/>
    <p:sldId id="273" r:id="rId11"/>
    <p:sldId id="274" r:id="rId12"/>
    <p:sldId id="275" r:id="rId13"/>
    <p:sldId id="276" r:id="rId14"/>
    <p:sldId id="277" r:id="rId15"/>
    <p:sldId id="267" r:id="rId16"/>
    <p:sldId id="268" r:id="rId17"/>
    <p:sldId id="269" r:id="rId18"/>
    <p:sldId id="270" r:id="rId19"/>
    <p:sldId id="263" r:id="rId20"/>
    <p:sldId id="264" r:id="rId21"/>
    <p:sldId id="265" r:id="rId22"/>
    <p:sldId id="266" r:id="rId23"/>
    <p:sldId id="256" r:id="rId24"/>
    <p:sldId id="257" r:id="rId25"/>
    <p:sldId id="258" r:id="rId26"/>
    <p:sldId id="259" r:id="rId27"/>
    <p:sldId id="260" r:id="rId28"/>
    <p:sldId id="261" r:id="rId29"/>
    <p:sldId id="262" r:id="rId30"/>
  </p:sldIdLst>
  <p:sldSz cx="7556500" cy="10693400"/>
  <p:notesSz cx="7556500" cy="10693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21" id="{94B0F8AE-95A4-4774-9117-4A544FC51799}">
          <p14:sldIdLst>
            <p14:sldId id="278"/>
            <p14:sldId id="279"/>
            <p14:sldId id="280"/>
            <p14:sldId id="281"/>
            <p14:sldId id="282"/>
            <p14:sldId id="283"/>
            <p14:sldId id="284"/>
          </p14:sldIdLst>
        </p14:section>
        <p14:section name="22" id="{FB4E06B6-9BDA-4AD5-A311-0FDC7B142EBD}">
          <p14:sldIdLst>
            <p14:sldId id="271"/>
            <p14:sldId id="272"/>
            <p14:sldId id="273"/>
            <p14:sldId id="274"/>
            <p14:sldId id="275"/>
            <p14:sldId id="276"/>
            <p14:sldId id="277"/>
          </p14:sldIdLst>
        </p14:section>
        <p14:section name="23" id="{3B461C72-21D2-4F5A-BB90-65C739AED093}">
          <p14:sldIdLst>
            <p14:sldId id="267"/>
            <p14:sldId id="268"/>
            <p14:sldId id="269"/>
            <p14:sldId id="270"/>
          </p14:sldIdLst>
        </p14:section>
        <p14:section name="24" id="{BAE8EAE4-8C95-4882-8978-A4E58837701C}">
          <p14:sldIdLst>
            <p14:sldId id="263"/>
            <p14:sldId id="264"/>
            <p14:sldId id="265"/>
            <p14:sldId id="266"/>
          </p14:sldIdLst>
        </p14:section>
        <p14:section name="25" id="{7A24020A-FBEE-4582-A529-23D5A5167F70}">
          <p14:sldIdLst>
            <p14:sldId id="256"/>
            <p14:sldId id="257"/>
            <p14:sldId id="258"/>
            <p14:sldId id="259"/>
            <p14:sldId id="260"/>
            <p14:sldId id="261"/>
            <p14:sldId id="262"/>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413" autoAdjust="0"/>
    <p:restoredTop sz="94660" autoAdjust="0"/>
  </p:normalViewPr>
  <p:slideViewPr>
    <p:cSldViewPr>
      <p:cViewPr>
        <p:scale>
          <a:sx n="125" d="100"/>
          <a:sy n="125" d="100"/>
        </p:scale>
        <p:origin x="859" y="-2352"/>
      </p:cViewPr>
      <p:guideLst>
        <p:guide orient="horz" pos="2880"/>
        <p:guide pos="2160"/>
      </p:guideLst>
    </p:cSldViewPr>
  </p:slideViewPr>
  <p:outlineViewPr>
    <p:cViewPr>
      <p:scale>
        <a:sx n="33" d="100"/>
        <a:sy n="33" d="100"/>
      </p:scale>
      <p:origin x="0" y="-36581"/>
    </p:cViewPr>
  </p:outlineViewPr>
  <p:notesTextViewPr>
    <p:cViewPr>
      <p:scale>
        <a:sx n="100" d="100"/>
        <a:sy n="100" d="100"/>
      </p:scale>
      <p:origin x="0" y="0"/>
    </p:cViewPr>
  </p:notesTextViewPr>
  <p:sorterViewPr>
    <p:cViewPr varScale="1">
      <p:scale>
        <a:sx n="100" d="100"/>
        <a:sy n="100" d="100"/>
      </p:scale>
      <p:origin x="0" y="-197"/>
    </p:cViewPr>
  </p:sorterViewPr>
  <p:notesViewPr>
    <p:cSldViewPr>
      <p:cViewPr varScale="1">
        <p:scale>
          <a:sx n="57" d="100"/>
          <a:sy n="57" d="100"/>
        </p:scale>
        <p:origin x="3211"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5013" cy="536575"/>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4279900" y="0"/>
            <a:ext cx="3275013" cy="536575"/>
          </a:xfrm>
          <a:prstGeom prst="rect">
            <a:avLst/>
          </a:prstGeom>
        </p:spPr>
        <p:txBody>
          <a:bodyPr vert="horz" lIns="91440" tIns="45720" rIns="91440" bIns="45720" rtlCol="0"/>
          <a:lstStyle>
            <a:lvl1pPr algn="r">
              <a:defRPr sz="1200"/>
            </a:lvl1pPr>
          </a:lstStyle>
          <a:p>
            <a:fld id="{73B7013F-820A-40F9-A768-7BEB4545385F}" type="datetimeFigureOut">
              <a:rPr lang="en-AU" smtClean="0"/>
              <a:t>22/11/2016</a:t>
            </a:fld>
            <a:endParaRPr lang="en-AU"/>
          </a:p>
        </p:txBody>
      </p:sp>
      <p:sp>
        <p:nvSpPr>
          <p:cNvPr id="4" name="Footer Placeholder 3"/>
          <p:cNvSpPr>
            <a:spLocks noGrp="1"/>
          </p:cNvSpPr>
          <p:nvPr>
            <p:ph type="ftr" sz="quarter" idx="2"/>
          </p:nvPr>
        </p:nvSpPr>
        <p:spPr>
          <a:xfrm>
            <a:off x="0" y="10156825"/>
            <a:ext cx="3275013" cy="536575"/>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4279900" y="10156825"/>
            <a:ext cx="3275013" cy="536575"/>
          </a:xfrm>
          <a:prstGeom prst="rect">
            <a:avLst/>
          </a:prstGeom>
        </p:spPr>
        <p:txBody>
          <a:bodyPr vert="horz" lIns="91440" tIns="45720" rIns="91440" bIns="45720" rtlCol="0" anchor="b"/>
          <a:lstStyle>
            <a:lvl1pPr algn="r">
              <a:defRPr sz="1200"/>
            </a:lvl1pPr>
          </a:lstStyle>
          <a:p>
            <a:fld id="{893DF33A-F79F-427B-9C76-34CCD7893CFF}" type="slidenum">
              <a:rPr lang="en-AU" smtClean="0"/>
              <a:t>‹#›</a:t>
            </a:fld>
            <a:endParaRPr lang="en-AU"/>
          </a:p>
        </p:txBody>
      </p:sp>
    </p:spTree>
    <p:extLst>
      <p:ext uri="{BB962C8B-B14F-4D97-AF65-F5344CB8AC3E}">
        <p14:creationId xmlns:p14="http://schemas.microsoft.com/office/powerpoint/2010/main" val="27059494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5013" cy="536575"/>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4279900" y="0"/>
            <a:ext cx="3275013" cy="536575"/>
          </a:xfrm>
          <a:prstGeom prst="rect">
            <a:avLst/>
          </a:prstGeom>
        </p:spPr>
        <p:txBody>
          <a:bodyPr vert="horz" lIns="91440" tIns="45720" rIns="91440" bIns="45720" rtlCol="0"/>
          <a:lstStyle>
            <a:lvl1pPr algn="r">
              <a:defRPr sz="1200"/>
            </a:lvl1pPr>
          </a:lstStyle>
          <a:p>
            <a:fld id="{39DC63A7-166E-4609-8B49-C8F2F7609287}" type="datetimeFigureOut">
              <a:rPr lang="en-AU" smtClean="0"/>
              <a:t>22/11/2016</a:t>
            </a:fld>
            <a:endParaRPr lang="en-AU"/>
          </a:p>
        </p:txBody>
      </p:sp>
      <p:sp>
        <p:nvSpPr>
          <p:cNvPr id="4" name="Slide Image Placeholder 3"/>
          <p:cNvSpPr>
            <a:spLocks noGrp="1" noRot="1" noChangeAspect="1"/>
          </p:cNvSpPr>
          <p:nvPr>
            <p:ph type="sldImg" idx="2"/>
          </p:nvPr>
        </p:nvSpPr>
        <p:spPr>
          <a:xfrm>
            <a:off x="2503488" y="1336675"/>
            <a:ext cx="2549525" cy="3608388"/>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755650" y="5146675"/>
            <a:ext cx="6045200" cy="42100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10156825"/>
            <a:ext cx="3275013" cy="536575"/>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4279900" y="10156825"/>
            <a:ext cx="3275013" cy="536575"/>
          </a:xfrm>
          <a:prstGeom prst="rect">
            <a:avLst/>
          </a:prstGeom>
        </p:spPr>
        <p:txBody>
          <a:bodyPr vert="horz" lIns="91440" tIns="45720" rIns="91440" bIns="45720" rtlCol="0" anchor="b"/>
          <a:lstStyle>
            <a:lvl1pPr algn="r">
              <a:defRPr sz="1200"/>
            </a:lvl1pPr>
          </a:lstStyle>
          <a:p>
            <a:fld id="{0FD8AB7D-E94E-4EDC-8D86-EB888FD9330D}" type="slidenum">
              <a:rPr lang="en-AU" smtClean="0"/>
              <a:t>‹#›</a:t>
            </a:fld>
            <a:endParaRPr lang="en-AU"/>
          </a:p>
        </p:txBody>
      </p:sp>
    </p:spTree>
    <p:extLst>
      <p:ext uri="{BB962C8B-B14F-4D97-AF65-F5344CB8AC3E}">
        <p14:creationId xmlns:p14="http://schemas.microsoft.com/office/powerpoint/2010/main" val="1362042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6737" y="3314954"/>
            <a:ext cx="6423025" cy="224561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3475" y="5988304"/>
            <a:ext cx="5289550" cy="26733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tx1"/>
                </a:solidFill>
                <a:latin typeface="Times New Roman"/>
                <a:cs typeface="Times New Roman"/>
              </a:defRPr>
            </a:lvl1pPr>
          </a:lstStyle>
          <a:p>
            <a:pPr marL="12700">
              <a:lnSpc>
                <a:spcPts val="1305"/>
              </a:lnSpc>
            </a:pPr>
            <a:r>
              <a:rPr dirty="0"/>
              <a:t>© Copyright Virtual University of</a:t>
            </a:r>
            <a:r>
              <a:rPr spc="-100" dirty="0"/>
              <a:t> </a:t>
            </a:r>
            <a:r>
              <a:rPr dirty="0"/>
              <a:t>Pakistan</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11/22/2016</a:t>
            </a:fld>
            <a:endParaRPr lang="en-US"/>
          </a:p>
        </p:txBody>
      </p:sp>
      <p:sp>
        <p:nvSpPr>
          <p:cNvPr id="6" name="Holder 6"/>
          <p:cNvSpPr>
            <a:spLocks noGrp="1"/>
          </p:cNvSpPr>
          <p:nvPr>
            <p:ph type="sldNum" sz="quarter" idx="7"/>
          </p:nvPr>
        </p:nvSpPr>
        <p:spPr/>
        <p:txBody>
          <a:bodyPr lIns="0" tIns="0" rIns="0" bIns="0"/>
          <a:lstStyle>
            <a:lvl1pPr>
              <a:defRPr sz="1200" b="0" i="0">
                <a:solidFill>
                  <a:schemeClr val="tx1"/>
                </a:solidFill>
                <a:latin typeface="Times New Roman"/>
                <a:cs typeface="Times New Roman"/>
              </a:defRPr>
            </a:lvl1pPr>
          </a:lstStyle>
          <a:p>
            <a:pPr marL="101600">
              <a:lnSpc>
                <a:spcPts val="1305"/>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tx1"/>
                </a:solidFill>
                <a:latin typeface="Times New Roman"/>
                <a:cs typeface="Times New Roman"/>
              </a:defRPr>
            </a:lvl1pPr>
          </a:lstStyle>
          <a:p>
            <a:pPr marL="12700">
              <a:lnSpc>
                <a:spcPts val="1305"/>
              </a:lnSpc>
            </a:pPr>
            <a:r>
              <a:rPr dirty="0"/>
              <a:t>© Copyright Virtual University of</a:t>
            </a:r>
            <a:r>
              <a:rPr spc="-100" dirty="0"/>
              <a:t> </a:t>
            </a:r>
            <a:r>
              <a:rPr dirty="0"/>
              <a:t>Pakistan</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11/22/2016</a:t>
            </a:fld>
            <a:endParaRPr lang="en-US"/>
          </a:p>
        </p:txBody>
      </p:sp>
      <p:sp>
        <p:nvSpPr>
          <p:cNvPr id="6" name="Holder 6"/>
          <p:cNvSpPr>
            <a:spLocks noGrp="1"/>
          </p:cNvSpPr>
          <p:nvPr>
            <p:ph type="sldNum" sz="quarter" idx="7"/>
          </p:nvPr>
        </p:nvSpPr>
        <p:spPr/>
        <p:txBody>
          <a:bodyPr lIns="0" tIns="0" rIns="0" bIns="0"/>
          <a:lstStyle>
            <a:lvl1pPr>
              <a:defRPr sz="1200" b="0" i="0">
                <a:solidFill>
                  <a:schemeClr val="tx1"/>
                </a:solidFill>
                <a:latin typeface="Times New Roman"/>
                <a:cs typeface="Times New Roman"/>
              </a:defRPr>
            </a:lvl1pPr>
          </a:lstStyle>
          <a:p>
            <a:pPr marL="101600">
              <a:lnSpc>
                <a:spcPts val="1305"/>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377825" y="2459482"/>
            <a:ext cx="3287077"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91597" y="2459482"/>
            <a:ext cx="3287077" cy="70576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chemeClr val="tx1"/>
                </a:solidFill>
                <a:latin typeface="Times New Roman"/>
                <a:cs typeface="Times New Roman"/>
              </a:defRPr>
            </a:lvl1pPr>
          </a:lstStyle>
          <a:p>
            <a:pPr marL="12700">
              <a:lnSpc>
                <a:spcPts val="1305"/>
              </a:lnSpc>
            </a:pPr>
            <a:r>
              <a:rPr dirty="0"/>
              <a:t>© Copyright Virtual University of</a:t>
            </a:r>
            <a:r>
              <a:rPr spc="-100" dirty="0"/>
              <a:t> </a:t>
            </a:r>
            <a:r>
              <a:rPr dirty="0"/>
              <a:t>Pakistan</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11/22/2016</a:t>
            </a:fld>
            <a:endParaRPr lang="en-US"/>
          </a:p>
        </p:txBody>
      </p:sp>
      <p:sp>
        <p:nvSpPr>
          <p:cNvPr id="7" name="Holder 7"/>
          <p:cNvSpPr>
            <a:spLocks noGrp="1"/>
          </p:cNvSpPr>
          <p:nvPr>
            <p:ph type="sldNum" sz="quarter" idx="7"/>
          </p:nvPr>
        </p:nvSpPr>
        <p:spPr/>
        <p:txBody>
          <a:bodyPr lIns="0" tIns="0" rIns="0" bIns="0"/>
          <a:lstStyle>
            <a:lvl1pPr>
              <a:defRPr sz="1200" b="0" i="0">
                <a:solidFill>
                  <a:schemeClr val="tx1"/>
                </a:solidFill>
                <a:latin typeface="Times New Roman"/>
                <a:cs typeface="Times New Roman"/>
              </a:defRPr>
            </a:lvl1pPr>
          </a:lstStyle>
          <a:p>
            <a:pPr marL="101600">
              <a:lnSpc>
                <a:spcPts val="1305"/>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defRPr sz="1200" b="0" i="0">
                <a:solidFill>
                  <a:schemeClr val="tx1"/>
                </a:solidFill>
                <a:latin typeface="Times New Roman"/>
                <a:cs typeface="Times New Roman"/>
              </a:defRPr>
            </a:lvl1pPr>
          </a:lstStyle>
          <a:p>
            <a:pPr marL="12700">
              <a:lnSpc>
                <a:spcPts val="1305"/>
              </a:lnSpc>
            </a:pPr>
            <a:r>
              <a:rPr dirty="0"/>
              <a:t>© Copyright Virtual University of</a:t>
            </a:r>
            <a:r>
              <a:rPr spc="-100" dirty="0"/>
              <a:t> </a:t>
            </a:r>
            <a:r>
              <a:rPr dirty="0"/>
              <a:t>Pakistan</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11/22/2016</a:t>
            </a:fld>
            <a:endParaRPr lang="en-US"/>
          </a:p>
        </p:txBody>
      </p:sp>
      <p:sp>
        <p:nvSpPr>
          <p:cNvPr id="5" name="Holder 5"/>
          <p:cNvSpPr>
            <a:spLocks noGrp="1"/>
          </p:cNvSpPr>
          <p:nvPr>
            <p:ph type="sldNum" sz="quarter" idx="7"/>
          </p:nvPr>
        </p:nvSpPr>
        <p:spPr/>
        <p:txBody>
          <a:bodyPr lIns="0" tIns="0" rIns="0" bIns="0"/>
          <a:lstStyle>
            <a:lvl1pPr>
              <a:defRPr sz="1200" b="0" i="0">
                <a:solidFill>
                  <a:schemeClr val="tx1"/>
                </a:solidFill>
                <a:latin typeface="Times New Roman"/>
                <a:cs typeface="Times New Roman"/>
              </a:defRPr>
            </a:lvl1pPr>
          </a:lstStyle>
          <a:p>
            <a:pPr marL="101600">
              <a:lnSpc>
                <a:spcPts val="1305"/>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chemeClr val="tx1"/>
                </a:solidFill>
                <a:latin typeface="Times New Roman"/>
                <a:cs typeface="Times New Roman"/>
              </a:defRPr>
            </a:lvl1pPr>
          </a:lstStyle>
          <a:p>
            <a:pPr marL="12700">
              <a:lnSpc>
                <a:spcPts val="1305"/>
              </a:lnSpc>
            </a:pPr>
            <a:r>
              <a:rPr dirty="0"/>
              <a:t>© Copyright Virtual University of</a:t>
            </a:r>
            <a:r>
              <a:rPr spc="-100" dirty="0"/>
              <a:t> </a:t>
            </a:r>
            <a:r>
              <a:rPr dirty="0"/>
              <a:t>Pakistan</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11/22/2016</a:t>
            </a:fld>
            <a:endParaRPr lang="en-US"/>
          </a:p>
        </p:txBody>
      </p:sp>
      <p:sp>
        <p:nvSpPr>
          <p:cNvPr id="4" name="Holder 4"/>
          <p:cNvSpPr>
            <a:spLocks noGrp="1"/>
          </p:cNvSpPr>
          <p:nvPr>
            <p:ph type="sldNum" sz="quarter" idx="7"/>
          </p:nvPr>
        </p:nvSpPr>
        <p:spPr/>
        <p:txBody>
          <a:bodyPr lIns="0" tIns="0" rIns="0" bIns="0"/>
          <a:lstStyle>
            <a:lvl1pPr>
              <a:defRPr sz="1200" b="0" i="0">
                <a:solidFill>
                  <a:schemeClr val="tx1"/>
                </a:solidFill>
                <a:latin typeface="Times New Roman"/>
                <a:cs typeface="Times New Roman"/>
              </a:defRPr>
            </a:lvl1pPr>
          </a:lstStyle>
          <a:p>
            <a:pPr marL="101600">
              <a:lnSpc>
                <a:spcPts val="1305"/>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825" y="427736"/>
            <a:ext cx="6800850" cy="171094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825" y="2459482"/>
            <a:ext cx="6800850"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446273" y="9886392"/>
            <a:ext cx="2668904" cy="178434"/>
          </a:xfrm>
          <a:prstGeom prst="rect">
            <a:avLst/>
          </a:prstGeom>
        </p:spPr>
        <p:txBody>
          <a:bodyPr wrap="square" lIns="0" tIns="0" rIns="0" bIns="0">
            <a:spAutoFit/>
          </a:bodyPr>
          <a:lstStyle>
            <a:lvl1pPr>
              <a:defRPr sz="1200" b="0" i="0">
                <a:solidFill>
                  <a:schemeClr val="tx1"/>
                </a:solidFill>
                <a:latin typeface="Times New Roman"/>
                <a:cs typeface="Times New Roman"/>
              </a:defRPr>
            </a:lvl1pPr>
          </a:lstStyle>
          <a:p>
            <a:pPr marL="12700">
              <a:lnSpc>
                <a:spcPts val="1305"/>
              </a:lnSpc>
            </a:pPr>
            <a:r>
              <a:rPr dirty="0"/>
              <a:t>© Copyright Virtual University of</a:t>
            </a:r>
            <a:r>
              <a:rPr spc="-100" dirty="0"/>
              <a:t> </a:t>
            </a:r>
            <a:r>
              <a:rPr dirty="0"/>
              <a:t>Pakistan</a:t>
            </a:r>
          </a:p>
        </p:txBody>
      </p:sp>
      <p:sp>
        <p:nvSpPr>
          <p:cNvPr id="5" name="Holder 5"/>
          <p:cNvSpPr>
            <a:spLocks noGrp="1"/>
          </p:cNvSpPr>
          <p:nvPr>
            <p:ph type="dt" sz="half" idx="6"/>
          </p:nvPr>
        </p:nvSpPr>
        <p:spPr>
          <a:xfrm>
            <a:off x="377825" y="9944862"/>
            <a:ext cx="1737995"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11/22/2016</a:t>
            </a:fld>
            <a:endParaRPr lang="en-US"/>
          </a:p>
        </p:txBody>
      </p:sp>
      <p:sp>
        <p:nvSpPr>
          <p:cNvPr id="6" name="Holder 6"/>
          <p:cNvSpPr>
            <a:spLocks noGrp="1"/>
          </p:cNvSpPr>
          <p:nvPr>
            <p:ph type="sldNum" sz="quarter" idx="7"/>
          </p:nvPr>
        </p:nvSpPr>
        <p:spPr>
          <a:xfrm>
            <a:off x="6393688" y="9887156"/>
            <a:ext cx="279400" cy="178434"/>
          </a:xfrm>
          <a:prstGeom prst="rect">
            <a:avLst/>
          </a:prstGeom>
        </p:spPr>
        <p:txBody>
          <a:bodyPr wrap="square" lIns="0" tIns="0" rIns="0" bIns="0">
            <a:spAutoFit/>
          </a:bodyPr>
          <a:lstStyle>
            <a:lvl1pPr>
              <a:defRPr sz="1200" b="0" i="0">
                <a:solidFill>
                  <a:schemeClr val="tx1"/>
                </a:solidFill>
                <a:latin typeface="Times New Roman"/>
                <a:cs typeface="Times New Roman"/>
              </a:defRPr>
            </a:lvl1pPr>
          </a:lstStyle>
          <a:p>
            <a:pPr marL="101600">
              <a:lnSpc>
                <a:spcPts val="1305"/>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6" Type="http://schemas.openxmlformats.org/officeDocument/2006/relationships/image" Target="../media/image33.png"/><Relationship Id="rId117" Type="http://schemas.openxmlformats.org/officeDocument/2006/relationships/image" Target="../media/image124.png"/><Relationship Id="rId21" Type="http://schemas.openxmlformats.org/officeDocument/2006/relationships/image" Target="../media/image28.png"/><Relationship Id="rId42" Type="http://schemas.openxmlformats.org/officeDocument/2006/relationships/image" Target="../media/image49.png"/><Relationship Id="rId47" Type="http://schemas.openxmlformats.org/officeDocument/2006/relationships/image" Target="../media/image54.png"/><Relationship Id="rId63" Type="http://schemas.openxmlformats.org/officeDocument/2006/relationships/image" Target="../media/image70.png"/><Relationship Id="rId68" Type="http://schemas.openxmlformats.org/officeDocument/2006/relationships/image" Target="../media/image75.png"/><Relationship Id="rId84" Type="http://schemas.openxmlformats.org/officeDocument/2006/relationships/image" Target="../media/image91.png"/><Relationship Id="rId89" Type="http://schemas.openxmlformats.org/officeDocument/2006/relationships/image" Target="../media/image96.png"/><Relationship Id="rId112" Type="http://schemas.openxmlformats.org/officeDocument/2006/relationships/image" Target="../media/image119.png"/><Relationship Id="rId16" Type="http://schemas.openxmlformats.org/officeDocument/2006/relationships/image" Target="../media/image23.png"/><Relationship Id="rId107" Type="http://schemas.openxmlformats.org/officeDocument/2006/relationships/image" Target="../media/image114.png"/><Relationship Id="rId11" Type="http://schemas.openxmlformats.org/officeDocument/2006/relationships/image" Target="../media/image18.png"/><Relationship Id="rId24" Type="http://schemas.openxmlformats.org/officeDocument/2006/relationships/image" Target="../media/image31.png"/><Relationship Id="rId32" Type="http://schemas.openxmlformats.org/officeDocument/2006/relationships/image" Target="../media/image39.png"/><Relationship Id="rId37" Type="http://schemas.openxmlformats.org/officeDocument/2006/relationships/image" Target="../media/image44.png"/><Relationship Id="rId40" Type="http://schemas.openxmlformats.org/officeDocument/2006/relationships/image" Target="../media/image47.png"/><Relationship Id="rId45" Type="http://schemas.openxmlformats.org/officeDocument/2006/relationships/image" Target="../media/image52.png"/><Relationship Id="rId53" Type="http://schemas.openxmlformats.org/officeDocument/2006/relationships/image" Target="../media/image60.png"/><Relationship Id="rId58" Type="http://schemas.openxmlformats.org/officeDocument/2006/relationships/image" Target="../media/image65.png"/><Relationship Id="rId66" Type="http://schemas.openxmlformats.org/officeDocument/2006/relationships/image" Target="../media/image73.png"/><Relationship Id="rId74" Type="http://schemas.openxmlformats.org/officeDocument/2006/relationships/image" Target="../media/image81.png"/><Relationship Id="rId79" Type="http://schemas.openxmlformats.org/officeDocument/2006/relationships/image" Target="../media/image86.png"/><Relationship Id="rId87" Type="http://schemas.openxmlformats.org/officeDocument/2006/relationships/image" Target="../media/image94.png"/><Relationship Id="rId102" Type="http://schemas.openxmlformats.org/officeDocument/2006/relationships/image" Target="../media/image109.png"/><Relationship Id="rId110" Type="http://schemas.openxmlformats.org/officeDocument/2006/relationships/image" Target="../media/image117.png"/><Relationship Id="rId115" Type="http://schemas.openxmlformats.org/officeDocument/2006/relationships/image" Target="../media/image122.png"/><Relationship Id="rId5" Type="http://schemas.openxmlformats.org/officeDocument/2006/relationships/image" Target="../media/image12.png"/><Relationship Id="rId61" Type="http://schemas.openxmlformats.org/officeDocument/2006/relationships/image" Target="../media/image68.png"/><Relationship Id="rId82" Type="http://schemas.openxmlformats.org/officeDocument/2006/relationships/image" Target="../media/image89.png"/><Relationship Id="rId90" Type="http://schemas.openxmlformats.org/officeDocument/2006/relationships/image" Target="../media/image97.png"/><Relationship Id="rId95" Type="http://schemas.openxmlformats.org/officeDocument/2006/relationships/image" Target="../media/image102.png"/><Relationship Id="rId19" Type="http://schemas.openxmlformats.org/officeDocument/2006/relationships/image" Target="../media/image26.png"/><Relationship Id="rId14" Type="http://schemas.openxmlformats.org/officeDocument/2006/relationships/image" Target="../media/image21.png"/><Relationship Id="rId22" Type="http://schemas.openxmlformats.org/officeDocument/2006/relationships/image" Target="../media/image29.png"/><Relationship Id="rId27" Type="http://schemas.openxmlformats.org/officeDocument/2006/relationships/image" Target="../media/image34.png"/><Relationship Id="rId30" Type="http://schemas.openxmlformats.org/officeDocument/2006/relationships/image" Target="../media/image37.png"/><Relationship Id="rId35" Type="http://schemas.openxmlformats.org/officeDocument/2006/relationships/image" Target="../media/image42.png"/><Relationship Id="rId43" Type="http://schemas.openxmlformats.org/officeDocument/2006/relationships/image" Target="../media/image50.png"/><Relationship Id="rId48" Type="http://schemas.openxmlformats.org/officeDocument/2006/relationships/image" Target="../media/image55.png"/><Relationship Id="rId56" Type="http://schemas.openxmlformats.org/officeDocument/2006/relationships/image" Target="../media/image63.png"/><Relationship Id="rId64" Type="http://schemas.openxmlformats.org/officeDocument/2006/relationships/image" Target="../media/image71.png"/><Relationship Id="rId69" Type="http://schemas.openxmlformats.org/officeDocument/2006/relationships/image" Target="../media/image76.png"/><Relationship Id="rId77" Type="http://schemas.openxmlformats.org/officeDocument/2006/relationships/image" Target="../media/image84.png"/><Relationship Id="rId100" Type="http://schemas.openxmlformats.org/officeDocument/2006/relationships/image" Target="../media/image107.png"/><Relationship Id="rId105" Type="http://schemas.openxmlformats.org/officeDocument/2006/relationships/image" Target="../media/image112.png"/><Relationship Id="rId113" Type="http://schemas.openxmlformats.org/officeDocument/2006/relationships/image" Target="../media/image120.png"/><Relationship Id="rId118" Type="http://schemas.openxmlformats.org/officeDocument/2006/relationships/image" Target="../media/image125.png"/><Relationship Id="rId8" Type="http://schemas.openxmlformats.org/officeDocument/2006/relationships/image" Target="../media/image15.png"/><Relationship Id="rId51" Type="http://schemas.openxmlformats.org/officeDocument/2006/relationships/image" Target="../media/image58.png"/><Relationship Id="rId72" Type="http://schemas.openxmlformats.org/officeDocument/2006/relationships/image" Target="../media/image79.png"/><Relationship Id="rId80" Type="http://schemas.openxmlformats.org/officeDocument/2006/relationships/image" Target="../media/image87.png"/><Relationship Id="rId85" Type="http://schemas.openxmlformats.org/officeDocument/2006/relationships/image" Target="../media/image92.png"/><Relationship Id="rId93" Type="http://schemas.openxmlformats.org/officeDocument/2006/relationships/image" Target="../media/image100.png"/><Relationship Id="rId98" Type="http://schemas.openxmlformats.org/officeDocument/2006/relationships/image" Target="../media/image105.png"/><Relationship Id="rId3" Type="http://schemas.openxmlformats.org/officeDocument/2006/relationships/image" Target="../media/image10.png"/><Relationship Id="rId12" Type="http://schemas.openxmlformats.org/officeDocument/2006/relationships/image" Target="../media/image19.png"/><Relationship Id="rId17" Type="http://schemas.openxmlformats.org/officeDocument/2006/relationships/image" Target="../media/image24.png"/><Relationship Id="rId25" Type="http://schemas.openxmlformats.org/officeDocument/2006/relationships/image" Target="../media/image32.png"/><Relationship Id="rId33" Type="http://schemas.openxmlformats.org/officeDocument/2006/relationships/image" Target="../media/image40.png"/><Relationship Id="rId38" Type="http://schemas.openxmlformats.org/officeDocument/2006/relationships/image" Target="../media/image45.png"/><Relationship Id="rId46" Type="http://schemas.openxmlformats.org/officeDocument/2006/relationships/image" Target="../media/image53.png"/><Relationship Id="rId59" Type="http://schemas.openxmlformats.org/officeDocument/2006/relationships/image" Target="../media/image66.png"/><Relationship Id="rId67" Type="http://schemas.openxmlformats.org/officeDocument/2006/relationships/image" Target="../media/image74.png"/><Relationship Id="rId103" Type="http://schemas.openxmlformats.org/officeDocument/2006/relationships/image" Target="../media/image110.png"/><Relationship Id="rId108" Type="http://schemas.openxmlformats.org/officeDocument/2006/relationships/image" Target="../media/image115.png"/><Relationship Id="rId116" Type="http://schemas.openxmlformats.org/officeDocument/2006/relationships/image" Target="../media/image123.png"/><Relationship Id="rId20" Type="http://schemas.openxmlformats.org/officeDocument/2006/relationships/image" Target="../media/image27.png"/><Relationship Id="rId41" Type="http://schemas.openxmlformats.org/officeDocument/2006/relationships/image" Target="../media/image48.png"/><Relationship Id="rId54" Type="http://schemas.openxmlformats.org/officeDocument/2006/relationships/image" Target="../media/image61.png"/><Relationship Id="rId62" Type="http://schemas.openxmlformats.org/officeDocument/2006/relationships/image" Target="../media/image69.png"/><Relationship Id="rId70" Type="http://schemas.openxmlformats.org/officeDocument/2006/relationships/image" Target="../media/image77.png"/><Relationship Id="rId75" Type="http://schemas.openxmlformats.org/officeDocument/2006/relationships/image" Target="../media/image82.png"/><Relationship Id="rId83" Type="http://schemas.openxmlformats.org/officeDocument/2006/relationships/image" Target="../media/image90.png"/><Relationship Id="rId88" Type="http://schemas.openxmlformats.org/officeDocument/2006/relationships/image" Target="../media/image95.png"/><Relationship Id="rId91" Type="http://schemas.openxmlformats.org/officeDocument/2006/relationships/image" Target="../media/image98.png"/><Relationship Id="rId96" Type="http://schemas.openxmlformats.org/officeDocument/2006/relationships/image" Target="../media/image103.png"/><Relationship Id="rId111" Type="http://schemas.openxmlformats.org/officeDocument/2006/relationships/image" Target="../media/image118.png"/><Relationship Id="rId1" Type="http://schemas.openxmlformats.org/officeDocument/2006/relationships/slideLayout" Target="../slideLayouts/slideLayout5.xml"/><Relationship Id="rId6" Type="http://schemas.openxmlformats.org/officeDocument/2006/relationships/image" Target="../media/image13.png"/><Relationship Id="rId15" Type="http://schemas.openxmlformats.org/officeDocument/2006/relationships/image" Target="../media/image22.png"/><Relationship Id="rId23" Type="http://schemas.openxmlformats.org/officeDocument/2006/relationships/image" Target="../media/image30.png"/><Relationship Id="rId28" Type="http://schemas.openxmlformats.org/officeDocument/2006/relationships/image" Target="../media/image35.png"/><Relationship Id="rId36" Type="http://schemas.openxmlformats.org/officeDocument/2006/relationships/image" Target="../media/image43.png"/><Relationship Id="rId49" Type="http://schemas.openxmlformats.org/officeDocument/2006/relationships/image" Target="../media/image56.png"/><Relationship Id="rId57" Type="http://schemas.openxmlformats.org/officeDocument/2006/relationships/image" Target="../media/image64.png"/><Relationship Id="rId106" Type="http://schemas.openxmlformats.org/officeDocument/2006/relationships/image" Target="../media/image113.png"/><Relationship Id="rId114" Type="http://schemas.openxmlformats.org/officeDocument/2006/relationships/image" Target="../media/image121.png"/><Relationship Id="rId10" Type="http://schemas.openxmlformats.org/officeDocument/2006/relationships/image" Target="../media/image17.png"/><Relationship Id="rId31" Type="http://schemas.openxmlformats.org/officeDocument/2006/relationships/image" Target="../media/image38.png"/><Relationship Id="rId44" Type="http://schemas.openxmlformats.org/officeDocument/2006/relationships/image" Target="../media/image51.png"/><Relationship Id="rId52" Type="http://schemas.openxmlformats.org/officeDocument/2006/relationships/image" Target="../media/image59.png"/><Relationship Id="rId60" Type="http://schemas.openxmlformats.org/officeDocument/2006/relationships/image" Target="../media/image67.png"/><Relationship Id="rId65" Type="http://schemas.openxmlformats.org/officeDocument/2006/relationships/image" Target="../media/image72.png"/><Relationship Id="rId73" Type="http://schemas.openxmlformats.org/officeDocument/2006/relationships/image" Target="../media/image80.png"/><Relationship Id="rId78" Type="http://schemas.openxmlformats.org/officeDocument/2006/relationships/image" Target="../media/image85.png"/><Relationship Id="rId81" Type="http://schemas.openxmlformats.org/officeDocument/2006/relationships/image" Target="../media/image88.png"/><Relationship Id="rId86" Type="http://schemas.openxmlformats.org/officeDocument/2006/relationships/image" Target="../media/image93.png"/><Relationship Id="rId94" Type="http://schemas.openxmlformats.org/officeDocument/2006/relationships/image" Target="../media/image101.png"/><Relationship Id="rId99" Type="http://schemas.openxmlformats.org/officeDocument/2006/relationships/image" Target="../media/image106.png"/><Relationship Id="rId101" Type="http://schemas.openxmlformats.org/officeDocument/2006/relationships/image" Target="../media/image108.png"/><Relationship Id="rId4" Type="http://schemas.openxmlformats.org/officeDocument/2006/relationships/image" Target="../media/image11.png"/><Relationship Id="rId9" Type="http://schemas.openxmlformats.org/officeDocument/2006/relationships/image" Target="../media/image16.png"/><Relationship Id="rId13" Type="http://schemas.openxmlformats.org/officeDocument/2006/relationships/image" Target="../media/image20.png"/><Relationship Id="rId18" Type="http://schemas.openxmlformats.org/officeDocument/2006/relationships/image" Target="../media/image25.png"/><Relationship Id="rId39" Type="http://schemas.openxmlformats.org/officeDocument/2006/relationships/image" Target="../media/image46.png"/><Relationship Id="rId109" Type="http://schemas.openxmlformats.org/officeDocument/2006/relationships/image" Target="../media/image116.png"/><Relationship Id="rId34" Type="http://schemas.openxmlformats.org/officeDocument/2006/relationships/image" Target="../media/image41.png"/><Relationship Id="rId50" Type="http://schemas.openxmlformats.org/officeDocument/2006/relationships/image" Target="../media/image57.png"/><Relationship Id="rId55" Type="http://schemas.openxmlformats.org/officeDocument/2006/relationships/image" Target="../media/image62.png"/><Relationship Id="rId76" Type="http://schemas.openxmlformats.org/officeDocument/2006/relationships/image" Target="../media/image83.png"/><Relationship Id="rId97" Type="http://schemas.openxmlformats.org/officeDocument/2006/relationships/image" Target="../media/image104.png"/><Relationship Id="rId104" Type="http://schemas.openxmlformats.org/officeDocument/2006/relationships/image" Target="../media/image111.png"/><Relationship Id="rId7" Type="http://schemas.openxmlformats.org/officeDocument/2006/relationships/image" Target="../media/image14.png"/><Relationship Id="rId71" Type="http://schemas.openxmlformats.org/officeDocument/2006/relationships/image" Target="../media/image78.png"/><Relationship Id="rId92" Type="http://schemas.openxmlformats.org/officeDocument/2006/relationships/image" Target="../media/image99.png"/><Relationship Id="rId2" Type="http://schemas.openxmlformats.org/officeDocument/2006/relationships/image" Target="../media/image9.png"/><Relationship Id="rId29" Type="http://schemas.openxmlformats.org/officeDocument/2006/relationships/image" Target="../media/image3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11250" y="1055052"/>
            <a:ext cx="5270412" cy="0"/>
          </a:xfrm>
          <a:custGeom>
            <a:avLst/>
            <a:gdLst/>
            <a:ahLst/>
            <a:cxnLst/>
            <a:rect l="l" t="t" r="r" b="b"/>
            <a:pathLst>
              <a:path w="5420995">
                <a:moveTo>
                  <a:pt x="0" y="0"/>
                </a:moveTo>
                <a:lnTo>
                  <a:pt x="5420867" y="0"/>
                </a:lnTo>
              </a:path>
            </a:pathLst>
          </a:custGeom>
          <a:ln w="7620">
            <a:solidFill>
              <a:srgbClr val="000000"/>
            </a:solidFill>
          </a:ln>
        </p:spPr>
        <p:txBody>
          <a:bodyPr wrap="square" lIns="0" tIns="0" rIns="0" bIns="0" rtlCol="0"/>
          <a:lstStyle/>
          <a:p>
            <a:endParaRPr sz="1750"/>
          </a:p>
        </p:txBody>
      </p:sp>
      <p:sp>
        <p:nvSpPr>
          <p:cNvPr id="3" name="object 3"/>
          <p:cNvSpPr txBox="1"/>
          <p:nvPr/>
        </p:nvSpPr>
        <p:spPr>
          <a:xfrm>
            <a:off x="1098903" y="886882"/>
            <a:ext cx="5359929" cy="4033838"/>
          </a:xfrm>
          <a:prstGeom prst="rect">
            <a:avLst/>
          </a:prstGeom>
        </p:spPr>
        <p:txBody>
          <a:bodyPr vert="horz" wrap="square" lIns="0" tIns="0" rIns="0" bIns="0" rtlCol="0">
            <a:spAutoFit/>
          </a:bodyPr>
          <a:lstStyle/>
          <a:p>
            <a:pPr marL="12347" algn="just">
              <a:tabLst>
                <a:tab pos="5069654" algn="l"/>
              </a:tabLst>
            </a:pPr>
            <a:r>
              <a:rPr sz="1167" dirty="0">
                <a:latin typeface="Times New Roman"/>
                <a:cs typeface="Times New Roman"/>
              </a:rPr>
              <a:t>CS504-Software Engineering</a:t>
            </a:r>
            <a:r>
              <a:rPr sz="1167" spc="-10" dirty="0">
                <a:latin typeface="Times New Roman"/>
                <a:cs typeface="Times New Roman"/>
              </a:rPr>
              <a:t> </a:t>
            </a:r>
            <a:r>
              <a:rPr sz="1167" dirty="0">
                <a:latin typeface="Times New Roman"/>
                <a:cs typeface="Times New Roman"/>
              </a:rPr>
              <a:t>– I	</a:t>
            </a:r>
            <a:r>
              <a:rPr sz="1167" spc="-5" dirty="0">
                <a:latin typeface="Times New Roman"/>
                <a:cs typeface="Times New Roman"/>
              </a:rPr>
              <a:t>VU</a:t>
            </a:r>
            <a:endParaRPr sz="1167">
              <a:latin typeface="Times New Roman"/>
              <a:cs typeface="Times New Roman"/>
            </a:endParaRPr>
          </a:p>
          <a:p>
            <a:pPr>
              <a:lnSpc>
                <a:spcPct val="100000"/>
              </a:lnSpc>
            </a:pPr>
            <a:endParaRPr sz="1167">
              <a:latin typeface="Times New Roman"/>
              <a:cs typeface="Times New Roman"/>
            </a:endParaRPr>
          </a:p>
          <a:p>
            <a:pPr marL="12347" marR="8026" algn="just">
              <a:lnSpc>
                <a:spcPts val="1342"/>
              </a:lnSpc>
              <a:spcBef>
                <a:spcPts val="851"/>
              </a:spcBef>
            </a:pPr>
            <a:r>
              <a:rPr sz="1167" dirty="0">
                <a:latin typeface="Times New Roman"/>
                <a:cs typeface="Times New Roman"/>
              </a:rPr>
              <a:t>actual message </a:t>
            </a:r>
            <a:r>
              <a:rPr sz="1167" spc="-5" dirty="0">
                <a:latin typeface="Times New Roman"/>
                <a:cs typeface="Times New Roman"/>
              </a:rPr>
              <a:t>sent </a:t>
            </a:r>
            <a:r>
              <a:rPr sz="1167" dirty="0">
                <a:latin typeface="Times New Roman"/>
                <a:cs typeface="Times New Roman"/>
              </a:rPr>
              <a:t>through </a:t>
            </a:r>
            <a:r>
              <a:rPr sz="1167" spc="-5" dirty="0">
                <a:latin typeface="Times New Roman"/>
                <a:cs typeface="Times New Roman"/>
              </a:rPr>
              <a:t>some </a:t>
            </a:r>
            <a:r>
              <a:rPr sz="1167" dirty="0">
                <a:latin typeface="Times New Roman"/>
                <a:cs typeface="Times New Roman"/>
              </a:rPr>
              <a:t>communication mechanism, either </a:t>
            </a:r>
            <a:r>
              <a:rPr sz="1167" spc="5" dirty="0">
                <a:latin typeface="Times New Roman"/>
                <a:cs typeface="Times New Roman"/>
              </a:rPr>
              <a:t>over </a:t>
            </a:r>
            <a:r>
              <a:rPr sz="1167" dirty="0">
                <a:latin typeface="Times New Roman"/>
                <a:cs typeface="Times New Roman"/>
              </a:rPr>
              <a:t>the network or  internally on a</a:t>
            </a:r>
            <a:r>
              <a:rPr sz="1167" spc="-102" dirty="0">
                <a:latin typeface="Times New Roman"/>
                <a:cs typeface="Times New Roman"/>
              </a:rPr>
              <a:t> </a:t>
            </a:r>
            <a:r>
              <a:rPr sz="1167" dirty="0">
                <a:latin typeface="Times New Roman"/>
                <a:cs typeface="Times New Roman"/>
              </a:rPr>
              <a:t>computer.</a:t>
            </a:r>
            <a:endParaRPr sz="1167">
              <a:latin typeface="Times New Roman"/>
              <a:cs typeface="Times New Roman"/>
            </a:endParaRPr>
          </a:p>
          <a:p>
            <a:pPr>
              <a:lnSpc>
                <a:spcPct val="100000"/>
              </a:lnSpc>
            </a:pPr>
            <a:endParaRPr sz="1167">
              <a:latin typeface="Times New Roman"/>
              <a:cs typeface="Times New Roman"/>
            </a:endParaRPr>
          </a:p>
          <a:p>
            <a:pPr marL="12347" marR="4939" algn="just">
              <a:lnSpc>
                <a:spcPts val="1342"/>
              </a:lnSpc>
            </a:pPr>
            <a:r>
              <a:rPr sz="1167" dirty="0">
                <a:latin typeface="Times New Roman"/>
                <a:cs typeface="Times New Roman"/>
              </a:rPr>
              <a:t>If object obj</a:t>
            </a:r>
            <a:r>
              <a:rPr sz="1167" baseline="-10416" dirty="0">
                <a:latin typeface="Times New Roman"/>
                <a:cs typeface="Times New Roman"/>
              </a:rPr>
              <a:t>1 </a:t>
            </a:r>
            <a:r>
              <a:rPr sz="1167" spc="-5" dirty="0">
                <a:latin typeface="Times New Roman"/>
                <a:cs typeface="Times New Roman"/>
              </a:rPr>
              <a:t>sends </a:t>
            </a:r>
            <a:r>
              <a:rPr sz="1167" dirty="0">
                <a:latin typeface="Times New Roman"/>
                <a:cs typeface="Times New Roman"/>
              </a:rPr>
              <a:t>a message to another object obj</a:t>
            </a:r>
            <a:r>
              <a:rPr sz="1167" baseline="-10416" dirty="0">
                <a:latin typeface="Times New Roman"/>
                <a:cs typeface="Times New Roman"/>
              </a:rPr>
              <a:t>2 </a:t>
            </a:r>
            <a:r>
              <a:rPr sz="1167" dirty="0">
                <a:latin typeface="Times New Roman"/>
                <a:cs typeface="Times New Roman"/>
              </a:rPr>
              <a:t>an association must exist between  those two objects. There has to be </a:t>
            </a:r>
            <a:r>
              <a:rPr sz="1167" spc="-5" dirty="0">
                <a:latin typeface="Times New Roman"/>
                <a:cs typeface="Times New Roman"/>
              </a:rPr>
              <a:t>some </a:t>
            </a:r>
            <a:r>
              <a:rPr sz="1167" dirty="0">
                <a:latin typeface="Times New Roman"/>
                <a:cs typeface="Times New Roman"/>
              </a:rPr>
              <a:t>kind of </a:t>
            </a:r>
            <a:r>
              <a:rPr sz="1167" spc="-5" dirty="0">
                <a:latin typeface="Times New Roman"/>
                <a:cs typeface="Times New Roman"/>
              </a:rPr>
              <a:t>structural </a:t>
            </a:r>
            <a:r>
              <a:rPr sz="1167" dirty="0">
                <a:latin typeface="Times New Roman"/>
                <a:cs typeface="Times New Roman"/>
              </a:rPr>
              <a:t>dependency. </a:t>
            </a:r>
            <a:r>
              <a:rPr sz="1167" spc="-15" dirty="0">
                <a:latin typeface="Times New Roman"/>
                <a:cs typeface="Times New Roman"/>
              </a:rPr>
              <a:t>It </a:t>
            </a:r>
            <a:r>
              <a:rPr sz="1167" dirty="0">
                <a:latin typeface="Times New Roman"/>
                <a:cs typeface="Times New Roman"/>
              </a:rPr>
              <a:t>can either be  that obj</a:t>
            </a:r>
            <a:r>
              <a:rPr sz="1167" baseline="-10416" dirty="0">
                <a:latin typeface="Times New Roman"/>
                <a:cs typeface="Times New Roman"/>
              </a:rPr>
              <a:t>2 </a:t>
            </a:r>
            <a:r>
              <a:rPr sz="1167" dirty="0">
                <a:latin typeface="Times New Roman"/>
                <a:cs typeface="Times New Roman"/>
              </a:rPr>
              <a:t>is in the global </a:t>
            </a:r>
            <a:r>
              <a:rPr sz="1167" spc="-5" dirty="0">
                <a:latin typeface="Times New Roman"/>
                <a:cs typeface="Times New Roman"/>
              </a:rPr>
              <a:t>scope </a:t>
            </a:r>
            <a:r>
              <a:rPr sz="1167" dirty="0">
                <a:latin typeface="Times New Roman"/>
                <a:cs typeface="Times New Roman"/>
              </a:rPr>
              <a:t>of obj</a:t>
            </a:r>
            <a:r>
              <a:rPr sz="1167" baseline="-10416" dirty="0">
                <a:latin typeface="Times New Roman"/>
                <a:cs typeface="Times New Roman"/>
              </a:rPr>
              <a:t>1</a:t>
            </a:r>
            <a:r>
              <a:rPr sz="1167" dirty="0">
                <a:latin typeface="Times New Roman"/>
                <a:cs typeface="Times New Roman"/>
              </a:rPr>
              <a:t>, or obj</a:t>
            </a:r>
            <a:r>
              <a:rPr sz="1167" baseline="-10416" dirty="0">
                <a:latin typeface="Times New Roman"/>
                <a:cs typeface="Times New Roman"/>
              </a:rPr>
              <a:t>2 </a:t>
            </a:r>
            <a:r>
              <a:rPr sz="1167" dirty="0">
                <a:latin typeface="Times New Roman"/>
                <a:cs typeface="Times New Roman"/>
              </a:rPr>
              <a:t>is in the local </a:t>
            </a:r>
            <a:r>
              <a:rPr sz="1167" spc="-5" dirty="0">
                <a:latin typeface="Times New Roman"/>
                <a:cs typeface="Times New Roman"/>
              </a:rPr>
              <a:t>scope </a:t>
            </a:r>
            <a:r>
              <a:rPr sz="1167" dirty="0">
                <a:latin typeface="Times New Roman"/>
                <a:cs typeface="Times New Roman"/>
              </a:rPr>
              <a:t>of obj</a:t>
            </a:r>
            <a:r>
              <a:rPr sz="1167" baseline="-10416" dirty="0">
                <a:latin typeface="Times New Roman"/>
                <a:cs typeface="Times New Roman"/>
              </a:rPr>
              <a:t>1 </a:t>
            </a:r>
            <a:r>
              <a:rPr sz="1167" dirty="0">
                <a:latin typeface="Times New Roman"/>
                <a:cs typeface="Times New Roman"/>
              </a:rPr>
              <a:t>(method  argument), or </a:t>
            </a:r>
            <a:r>
              <a:rPr sz="1167" spc="-5" dirty="0">
                <a:latin typeface="Times New Roman"/>
                <a:cs typeface="Times New Roman"/>
              </a:rPr>
              <a:t>obj</a:t>
            </a:r>
            <a:r>
              <a:rPr sz="1167" spc="-7" baseline="-10416" dirty="0">
                <a:latin typeface="Times New Roman"/>
                <a:cs typeface="Times New Roman"/>
              </a:rPr>
              <a:t>1 </a:t>
            </a:r>
            <a:r>
              <a:rPr sz="1167" dirty="0">
                <a:latin typeface="Times New Roman"/>
                <a:cs typeface="Times New Roman"/>
              </a:rPr>
              <a:t>and obj</a:t>
            </a:r>
            <a:r>
              <a:rPr sz="1167" baseline="-10416" dirty="0">
                <a:latin typeface="Times New Roman"/>
                <a:cs typeface="Times New Roman"/>
              </a:rPr>
              <a:t>2 </a:t>
            </a:r>
            <a:r>
              <a:rPr sz="1167" dirty="0">
                <a:latin typeface="Times New Roman"/>
                <a:cs typeface="Times New Roman"/>
              </a:rPr>
              <a:t>are the </a:t>
            </a:r>
            <a:r>
              <a:rPr sz="1167" spc="-5" dirty="0">
                <a:latin typeface="Times New Roman"/>
                <a:cs typeface="Times New Roman"/>
              </a:rPr>
              <a:t>same</a:t>
            </a:r>
            <a:r>
              <a:rPr sz="1167" spc="-83" dirty="0">
                <a:latin typeface="Times New Roman"/>
                <a:cs typeface="Times New Roman"/>
              </a:rPr>
              <a:t> </a:t>
            </a:r>
            <a:r>
              <a:rPr sz="1167" spc="-5" dirty="0">
                <a:latin typeface="Times New Roman"/>
                <a:cs typeface="Times New Roman"/>
              </a:rPr>
              <a:t>object.</a:t>
            </a:r>
            <a:endParaRPr sz="1167">
              <a:latin typeface="Times New Roman"/>
              <a:cs typeface="Times New Roman"/>
            </a:endParaRPr>
          </a:p>
          <a:p>
            <a:pPr>
              <a:lnSpc>
                <a:spcPct val="100000"/>
              </a:lnSpc>
            </a:pPr>
            <a:endParaRPr sz="1167">
              <a:latin typeface="Times New Roman"/>
              <a:cs typeface="Times New Roman"/>
            </a:endParaRPr>
          </a:p>
          <a:p>
            <a:pPr marL="12347" marR="4939" algn="just">
              <a:lnSpc>
                <a:spcPts val="1342"/>
              </a:lnSpc>
            </a:pPr>
            <a:r>
              <a:rPr sz="1167" dirty="0">
                <a:latin typeface="Times New Roman"/>
                <a:cs typeface="Times New Roman"/>
              </a:rPr>
              <a:t>A message is represented by an arrow between the life lines of two objects. </a:t>
            </a:r>
            <a:r>
              <a:rPr sz="1167" spc="-5" dirty="0">
                <a:latin typeface="Times New Roman"/>
                <a:cs typeface="Times New Roman"/>
              </a:rPr>
              <a:t>Self </a:t>
            </a:r>
            <a:r>
              <a:rPr sz="1167" dirty="0">
                <a:latin typeface="Times New Roman"/>
                <a:cs typeface="Times New Roman"/>
              </a:rPr>
              <a:t>calls are  also allowed. These are the messages that an object </a:t>
            </a:r>
            <a:r>
              <a:rPr sz="1167" spc="-5" dirty="0">
                <a:latin typeface="Times New Roman"/>
                <a:cs typeface="Times New Roman"/>
              </a:rPr>
              <a:t>sends </a:t>
            </a:r>
            <a:r>
              <a:rPr sz="1167" dirty="0">
                <a:latin typeface="Times New Roman"/>
                <a:cs typeface="Times New Roman"/>
              </a:rPr>
              <a:t>to itself. This notation allows  </a:t>
            </a:r>
            <a:r>
              <a:rPr sz="1167" spc="-5" dirty="0">
                <a:latin typeface="Times New Roman"/>
                <a:cs typeface="Times New Roman"/>
              </a:rPr>
              <a:t>self </a:t>
            </a:r>
            <a:r>
              <a:rPr sz="1167" dirty="0">
                <a:latin typeface="Times New Roman"/>
                <a:cs typeface="Times New Roman"/>
              </a:rPr>
              <a:t>calls. </a:t>
            </a:r>
            <a:r>
              <a:rPr sz="1167" spc="-15" dirty="0">
                <a:latin typeface="Times New Roman"/>
                <a:cs typeface="Times New Roman"/>
              </a:rPr>
              <a:t>In </a:t>
            </a:r>
            <a:r>
              <a:rPr sz="1167" dirty="0">
                <a:latin typeface="Times New Roman"/>
                <a:cs typeface="Times New Roman"/>
              </a:rPr>
              <a:t>the above example, object </a:t>
            </a:r>
            <a:r>
              <a:rPr sz="1167" i="1" spc="-5" dirty="0">
                <a:latin typeface="Times New Roman"/>
                <a:cs typeface="Times New Roman"/>
              </a:rPr>
              <a:t>member:LibraryMember </a:t>
            </a:r>
            <a:r>
              <a:rPr sz="1167" spc="-5" dirty="0">
                <a:latin typeface="Times New Roman"/>
                <a:cs typeface="Times New Roman"/>
              </a:rPr>
              <a:t>sends </a:t>
            </a:r>
            <a:r>
              <a:rPr sz="1167" dirty="0">
                <a:latin typeface="Times New Roman"/>
                <a:cs typeface="Times New Roman"/>
              </a:rPr>
              <a:t>itself the  </a:t>
            </a:r>
            <a:r>
              <a:rPr sz="1167" i="1" spc="-5" dirty="0">
                <a:latin typeface="Times New Roman"/>
                <a:cs typeface="Times New Roman"/>
              </a:rPr>
              <a:t>mayBorrow </a:t>
            </a:r>
            <a:r>
              <a:rPr sz="1167" spc="-5" dirty="0">
                <a:latin typeface="Times New Roman"/>
                <a:cs typeface="Times New Roman"/>
              </a:rPr>
              <a:t>message</a:t>
            </a:r>
            <a:r>
              <a:rPr sz="1167" i="1" spc="-5" dirty="0">
                <a:latin typeface="Times New Roman"/>
                <a:cs typeface="Times New Roman"/>
              </a:rPr>
              <a:t>. </a:t>
            </a:r>
            <a:r>
              <a:rPr sz="1167" dirty="0">
                <a:latin typeface="Times New Roman"/>
                <a:cs typeface="Times New Roman"/>
              </a:rPr>
              <a:t>A message is labeled at minimum </a:t>
            </a:r>
            <a:r>
              <a:rPr sz="1167" spc="-5" dirty="0">
                <a:latin typeface="Times New Roman"/>
                <a:cs typeface="Times New Roman"/>
              </a:rPr>
              <a:t>with </a:t>
            </a:r>
            <a:r>
              <a:rPr sz="1167" dirty="0">
                <a:latin typeface="Times New Roman"/>
                <a:cs typeface="Times New Roman"/>
              </a:rPr>
              <a:t>the message</a:t>
            </a:r>
            <a:r>
              <a:rPr sz="1167" spc="-87" dirty="0">
                <a:latin typeface="Times New Roman"/>
                <a:cs typeface="Times New Roman"/>
              </a:rPr>
              <a:t> </a:t>
            </a:r>
            <a:r>
              <a:rPr sz="1167" dirty="0">
                <a:latin typeface="Times New Roman"/>
                <a:cs typeface="Times New Roman"/>
              </a:rPr>
              <a:t>name.</a:t>
            </a:r>
            <a:endParaRPr sz="1167">
              <a:latin typeface="Times New Roman"/>
              <a:cs typeface="Times New Roman"/>
            </a:endParaRPr>
          </a:p>
          <a:p>
            <a:pPr marL="12347" marR="4939" algn="just">
              <a:lnSpc>
                <a:spcPts val="1342"/>
              </a:lnSpc>
            </a:pPr>
            <a:r>
              <a:rPr sz="1167" spc="-5" dirty="0">
                <a:latin typeface="Times New Roman"/>
                <a:cs typeface="Times New Roman"/>
              </a:rPr>
              <a:t>Arguments </a:t>
            </a:r>
            <a:r>
              <a:rPr sz="1167" dirty="0">
                <a:latin typeface="Times New Roman"/>
                <a:cs typeface="Times New Roman"/>
              </a:rPr>
              <a:t>and control information (conditions, iteration) may also be included. </a:t>
            </a:r>
            <a:r>
              <a:rPr sz="1167" spc="-15" dirty="0">
                <a:latin typeface="Times New Roman"/>
                <a:cs typeface="Times New Roman"/>
              </a:rPr>
              <a:t>It </a:t>
            </a:r>
            <a:r>
              <a:rPr sz="1167" dirty="0">
                <a:latin typeface="Times New Roman"/>
                <a:cs typeface="Times New Roman"/>
              </a:rPr>
              <a:t>is  preferred to use a brief textual description </a:t>
            </a:r>
            <a:r>
              <a:rPr sz="1167" spc="-5" dirty="0">
                <a:latin typeface="Times New Roman"/>
                <a:cs typeface="Times New Roman"/>
              </a:rPr>
              <a:t>whenever </a:t>
            </a:r>
            <a:r>
              <a:rPr sz="1167" dirty="0">
                <a:latin typeface="Times New Roman"/>
                <a:cs typeface="Times New Roman"/>
              </a:rPr>
              <a:t>an </a:t>
            </a:r>
            <a:r>
              <a:rPr sz="1167" i="1" dirty="0">
                <a:latin typeface="Times New Roman"/>
                <a:cs typeface="Times New Roman"/>
              </a:rPr>
              <a:t>actor </a:t>
            </a:r>
            <a:r>
              <a:rPr sz="1167" dirty="0">
                <a:latin typeface="Times New Roman"/>
                <a:cs typeface="Times New Roman"/>
              </a:rPr>
              <a:t>is the </a:t>
            </a:r>
            <a:r>
              <a:rPr sz="1167" spc="-5" dirty="0">
                <a:latin typeface="Times New Roman"/>
                <a:cs typeface="Times New Roman"/>
              </a:rPr>
              <a:t>source </a:t>
            </a:r>
            <a:r>
              <a:rPr sz="1167" dirty="0">
                <a:latin typeface="Times New Roman"/>
                <a:cs typeface="Times New Roman"/>
              </a:rPr>
              <a:t>or the target of  a</a:t>
            </a:r>
            <a:r>
              <a:rPr sz="1167" spc="-97" dirty="0">
                <a:latin typeface="Times New Roman"/>
                <a:cs typeface="Times New Roman"/>
              </a:rPr>
              <a:t> </a:t>
            </a:r>
            <a:r>
              <a:rPr sz="1167" dirty="0">
                <a:latin typeface="Times New Roman"/>
                <a:cs typeface="Times New Roman"/>
              </a:rPr>
              <a:t>message.</a:t>
            </a:r>
            <a:endParaRPr sz="1167">
              <a:latin typeface="Times New Roman"/>
              <a:cs typeface="Times New Roman"/>
            </a:endParaRPr>
          </a:p>
          <a:p>
            <a:pPr>
              <a:spcBef>
                <a:spcPts val="15"/>
              </a:spcBef>
            </a:pPr>
            <a:endParaRPr sz="1069">
              <a:latin typeface="Times New Roman"/>
              <a:cs typeface="Times New Roman"/>
            </a:endParaRPr>
          </a:p>
          <a:p>
            <a:pPr marL="12347" algn="just">
              <a:lnSpc>
                <a:spcPts val="1371"/>
              </a:lnSpc>
              <a:spcBef>
                <a:spcPts val="5"/>
              </a:spcBef>
            </a:pPr>
            <a:r>
              <a:rPr sz="1167" dirty="0">
                <a:latin typeface="Times New Roman"/>
                <a:cs typeface="Times New Roman"/>
              </a:rPr>
              <a:t>The  time  required  by  the  receiver  object  to  process  the  message  is  denoted  by </a:t>
            </a:r>
            <a:r>
              <a:rPr sz="1167" spc="185" dirty="0">
                <a:latin typeface="Times New Roman"/>
                <a:cs typeface="Times New Roman"/>
              </a:rPr>
              <a:t> </a:t>
            </a:r>
            <a:r>
              <a:rPr sz="1167" dirty="0">
                <a:latin typeface="Times New Roman"/>
                <a:cs typeface="Times New Roman"/>
              </a:rPr>
              <a:t>an</a:t>
            </a:r>
            <a:endParaRPr sz="1167">
              <a:latin typeface="Times New Roman"/>
              <a:cs typeface="Times New Roman"/>
            </a:endParaRPr>
          </a:p>
          <a:p>
            <a:pPr marL="12347" algn="just">
              <a:lnSpc>
                <a:spcPts val="1371"/>
              </a:lnSpc>
            </a:pPr>
            <a:r>
              <a:rPr sz="1167" i="1" dirty="0">
                <a:latin typeface="Times New Roman"/>
                <a:cs typeface="Times New Roman"/>
              </a:rPr>
              <a:t>activation-box.</a:t>
            </a:r>
            <a:endParaRPr sz="1167">
              <a:latin typeface="Times New Roman"/>
              <a:cs typeface="Times New Roman"/>
            </a:endParaRPr>
          </a:p>
          <a:p>
            <a:pPr>
              <a:spcBef>
                <a:spcPts val="15"/>
              </a:spcBef>
            </a:pPr>
            <a:endParaRPr sz="1507">
              <a:latin typeface="Times New Roman"/>
              <a:cs typeface="Times New Roman"/>
            </a:endParaRPr>
          </a:p>
          <a:p>
            <a:pPr marR="127791" algn="ctr"/>
            <a:r>
              <a:rPr sz="1847" b="1" spc="-5" dirty="0">
                <a:latin typeface="Times New Roman"/>
                <a:cs typeface="Times New Roman"/>
              </a:rPr>
              <a:t>Lecture </a:t>
            </a:r>
            <a:r>
              <a:rPr sz="1847" b="1" spc="-10" dirty="0">
                <a:latin typeface="Times New Roman"/>
                <a:cs typeface="Times New Roman"/>
              </a:rPr>
              <a:t>No.</a:t>
            </a:r>
            <a:r>
              <a:rPr sz="1847" b="1" spc="-58" dirty="0">
                <a:latin typeface="Times New Roman"/>
                <a:cs typeface="Times New Roman"/>
              </a:rPr>
              <a:t> </a:t>
            </a:r>
            <a:r>
              <a:rPr sz="1847" b="1" spc="-5" dirty="0">
                <a:latin typeface="Times New Roman"/>
                <a:cs typeface="Times New Roman"/>
              </a:rPr>
              <a:t>21</a:t>
            </a:r>
            <a:endParaRPr sz="1847">
              <a:latin typeface="Times New Roman"/>
              <a:cs typeface="Times New Roman"/>
            </a:endParaRPr>
          </a:p>
        </p:txBody>
      </p:sp>
      <p:sp>
        <p:nvSpPr>
          <p:cNvPr id="4" name="object 4"/>
          <p:cNvSpPr txBox="1"/>
          <p:nvPr/>
        </p:nvSpPr>
        <p:spPr>
          <a:xfrm>
            <a:off x="1092729" y="5133586"/>
            <a:ext cx="1377950" cy="243656"/>
          </a:xfrm>
          <a:prstGeom prst="rect">
            <a:avLst/>
          </a:prstGeom>
          <a:solidFill>
            <a:srgbClr val="00FFFF"/>
          </a:solidFill>
        </p:spPr>
        <p:txBody>
          <a:bodyPr vert="horz" wrap="square" lIns="0" tIns="0" rIns="0" bIns="0" rtlCol="0">
            <a:spAutoFit/>
          </a:bodyPr>
          <a:lstStyle/>
          <a:p>
            <a:pPr>
              <a:lnSpc>
                <a:spcPts val="1934"/>
              </a:lnSpc>
            </a:pPr>
            <a:r>
              <a:rPr sz="1750" spc="-5" dirty="0">
                <a:solidFill>
                  <a:srgbClr val="FF0000"/>
                </a:solidFill>
                <a:latin typeface="Times New Roman"/>
                <a:cs typeface="Times New Roman"/>
              </a:rPr>
              <a:t>Message</a:t>
            </a:r>
            <a:r>
              <a:rPr sz="1750" spc="-92" dirty="0">
                <a:solidFill>
                  <a:srgbClr val="FF0000"/>
                </a:solidFill>
                <a:latin typeface="Times New Roman"/>
                <a:cs typeface="Times New Roman"/>
              </a:rPr>
              <a:t> </a:t>
            </a:r>
            <a:r>
              <a:rPr sz="1750" dirty="0">
                <a:solidFill>
                  <a:srgbClr val="FF0000"/>
                </a:solidFill>
                <a:latin typeface="Times New Roman"/>
                <a:cs typeface="Times New Roman"/>
              </a:rPr>
              <a:t>Types</a:t>
            </a:r>
            <a:endParaRPr sz="1750">
              <a:latin typeface="Times New Roman"/>
              <a:cs typeface="Times New Roman"/>
            </a:endParaRPr>
          </a:p>
        </p:txBody>
      </p:sp>
      <p:sp>
        <p:nvSpPr>
          <p:cNvPr id="5" name="object 5"/>
          <p:cNvSpPr txBox="1"/>
          <p:nvPr/>
        </p:nvSpPr>
        <p:spPr>
          <a:xfrm>
            <a:off x="1080382" y="5422512"/>
            <a:ext cx="5359312" cy="500137"/>
          </a:xfrm>
          <a:prstGeom prst="rect">
            <a:avLst/>
          </a:prstGeom>
        </p:spPr>
        <p:txBody>
          <a:bodyPr vert="horz" wrap="square" lIns="0" tIns="0" rIns="0" bIns="0" rtlCol="0">
            <a:spAutoFit/>
          </a:bodyPr>
          <a:lstStyle/>
          <a:p>
            <a:pPr marL="12347" marR="4939" algn="just">
              <a:lnSpc>
                <a:spcPts val="1342"/>
              </a:lnSpc>
            </a:pPr>
            <a:r>
              <a:rPr sz="1167" spc="-5" dirty="0">
                <a:latin typeface="Times New Roman"/>
                <a:cs typeface="Times New Roman"/>
              </a:rPr>
              <a:t>Sequence </a:t>
            </a:r>
            <a:r>
              <a:rPr sz="1167" dirty="0">
                <a:latin typeface="Times New Roman"/>
                <a:cs typeface="Times New Roman"/>
              </a:rPr>
              <a:t>diagrams can depict many different </a:t>
            </a:r>
            <a:r>
              <a:rPr sz="1167" spc="5" dirty="0">
                <a:latin typeface="Times New Roman"/>
                <a:cs typeface="Times New Roman"/>
              </a:rPr>
              <a:t>types </a:t>
            </a:r>
            <a:r>
              <a:rPr sz="1167" dirty="0">
                <a:latin typeface="Times New Roman"/>
                <a:cs typeface="Times New Roman"/>
              </a:rPr>
              <a:t>of messages. These are: </a:t>
            </a:r>
            <a:r>
              <a:rPr sz="1167" spc="-5" dirty="0">
                <a:latin typeface="Times New Roman"/>
                <a:cs typeface="Times New Roman"/>
              </a:rPr>
              <a:t>synchronous  </a:t>
            </a:r>
            <a:r>
              <a:rPr sz="1167" dirty="0">
                <a:latin typeface="Times New Roman"/>
                <a:cs typeface="Times New Roman"/>
              </a:rPr>
              <a:t>or </a:t>
            </a:r>
            <a:r>
              <a:rPr sz="1167" spc="-5" dirty="0">
                <a:latin typeface="Times New Roman"/>
                <a:cs typeface="Times New Roman"/>
              </a:rPr>
              <a:t>simple, </a:t>
            </a:r>
            <a:r>
              <a:rPr sz="1167" dirty="0">
                <a:latin typeface="Times New Roman"/>
                <a:cs typeface="Times New Roman"/>
              </a:rPr>
              <a:t>asynchronous, create, and destroy. The following diagram </a:t>
            </a:r>
            <a:r>
              <a:rPr sz="1167" spc="-5" dirty="0">
                <a:latin typeface="Times New Roman"/>
                <a:cs typeface="Times New Roman"/>
              </a:rPr>
              <a:t>shows </a:t>
            </a:r>
            <a:r>
              <a:rPr sz="1167" dirty="0">
                <a:latin typeface="Times New Roman"/>
                <a:cs typeface="Times New Roman"/>
              </a:rPr>
              <a:t>the notation  and types of arrows used for these different message</a:t>
            </a:r>
            <a:r>
              <a:rPr sz="1167" spc="-122" dirty="0">
                <a:latin typeface="Times New Roman"/>
                <a:cs typeface="Times New Roman"/>
              </a:rPr>
              <a:t> </a:t>
            </a:r>
            <a:r>
              <a:rPr sz="1167" dirty="0">
                <a:latin typeface="Times New Roman"/>
                <a:cs typeface="Times New Roman"/>
              </a:rPr>
              <a:t>types.</a:t>
            </a:r>
            <a:endParaRPr sz="1167">
              <a:latin typeface="Times New Roman"/>
              <a:cs typeface="Times New Roman"/>
            </a:endParaRPr>
          </a:p>
        </p:txBody>
      </p:sp>
      <p:sp>
        <p:nvSpPr>
          <p:cNvPr id="6" name="object 6"/>
          <p:cNvSpPr txBox="1"/>
          <p:nvPr/>
        </p:nvSpPr>
        <p:spPr>
          <a:xfrm>
            <a:off x="2350183" y="6149849"/>
            <a:ext cx="1414374" cy="1269294"/>
          </a:xfrm>
          <a:prstGeom prst="rect">
            <a:avLst/>
          </a:prstGeom>
        </p:spPr>
        <p:txBody>
          <a:bodyPr vert="horz" wrap="square" lIns="0" tIns="0" rIns="0" bIns="0" rtlCol="0">
            <a:spAutoFit/>
          </a:bodyPr>
          <a:lstStyle/>
          <a:p>
            <a:pPr marL="12347" marR="4939">
              <a:lnSpc>
                <a:spcPct val="121300"/>
              </a:lnSpc>
            </a:pPr>
            <a:r>
              <a:rPr sz="1701" spc="10" dirty="0">
                <a:latin typeface="Arial"/>
                <a:cs typeface="Arial"/>
              </a:rPr>
              <a:t>Synchronous  Asynchronous  </a:t>
            </a:r>
            <a:r>
              <a:rPr sz="1701" spc="5" dirty="0">
                <a:latin typeface="Arial"/>
                <a:cs typeface="Arial"/>
              </a:rPr>
              <a:t>Create  Destroy</a:t>
            </a:r>
            <a:endParaRPr sz="1701">
              <a:latin typeface="Arial"/>
              <a:cs typeface="Arial"/>
            </a:endParaRPr>
          </a:p>
        </p:txBody>
      </p:sp>
      <p:sp>
        <p:nvSpPr>
          <p:cNvPr id="7" name="object 7"/>
          <p:cNvSpPr/>
          <p:nvPr/>
        </p:nvSpPr>
        <p:spPr>
          <a:xfrm>
            <a:off x="4119774" y="6292250"/>
            <a:ext cx="1108781" cy="77170"/>
          </a:xfrm>
          <a:custGeom>
            <a:avLst/>
            <a:gdLst/>
            <a:ahLst/>
            <a:cxnLst/>
            <a:rect l="l" t="t" r="r" b="b"/>
            <a:pathLst>
              <a:path w="1140460" h="79375">
                <a:moveTo>
                  <a:pt x="1092708" y="0"/>
                </a:moveTo>
                <a:lnTo>
                  <a:pt x="1092708" y="79247"/>
                </a:lnTo>
                <a:lnTo>
                  <a:pt x="1130866" y="47243"/>
                </a:lnTo>
                <a:lnTo>
                  <a:pt x="1100328" y="47243"/>
                </a:lnTo>
                <a:lnTo>
                  <a:pt x="1100328" y="30479"/>
                </a:lnTo>
                <a:lnTo>
                  <a:pt x="1129049" y="30479"/>
                </a:lnTo>
                <a:lnTo>
                  <a:pt x="1092708" y="0"/>
                </a:lnTo>
                <a:close/>
              </a:path>
              <a:path w="1140460" h="79375">
                <a:moveTo>
                  <a:pt x="1092708" y="30479"/>
                </a:moveTo>
                <a:lnTo>
                  <a:pt x="0" y="30479"/>
                </a:lnTo>
                <a:lnTo>
                  <a:pt x="0" y="47243"/>
                </a:lnTo>
                <a:lnTo>
                  <a:pt x="1092708" y="47243"/>
                </a:lnTo>
                <a:lnTo>
                  <a:pt x="1092708" y="30479"/>
                </a:lnTo>
                <a:close/>
              </a:path>
              <a:path w="1140460" h="79375">
                <a:moveTo>
                  <a:pt x="1129049" y="30479"/>
                </a:moveTo>
                <a:lnTo>
                  <a:pt x="1100328" y="30479"/>
                </a:lnTo>
                <a:lnTo>
                  <a:pt x="1100328" y="47243"/>
                </a:lnTo>
                <a:lnTo>
                  <a:pt x="1130866" y="47243"/>
                </a:lnTo>
                <a:lnTo>
                  <a:pt x="1139952" y="39623"/>
                </a:lnTo>
                <a:lnTo>
                  <a:pt x="1129049" y="30479"/>
                </a:lnTo>
                <a:close/>
              </a:path>
            </a:pathLst>
          </a:custGeom>
          <a:solidFill>
            <a:srgbClr val="000000"/>
          </a:solidFill>
        </p:spPr>
        <p:txBody>
          <a:bodyPr wrap="square" lIns="0" tIns="0" rIns="0" bIns="0" rtlCol="0"/>
          <a:lstStyle/>
          <a:p>
            <a:endParaRPr sz="1750"/>
          </a:p>
        </p:txBody>
      </p:sp>
      <p:sp>
        <p:nvSpPr>
          <p:cNvPr id="8" name="object 8"/>
          <p:cNvSpPr/>
          <p:nvPr/>
        </p:nvSpPr>
        <p:spPr>
          <a:xfrm>
            <a:off x="4119775" y="6321884"/>
            <a:ext cx="1069887" cy="16669"/>
          </a:xfrm>
          <a:custGeom>
            <a:avLst/>
            <a:gdLst/>
            <a:ahLst/>
            <a:cxnLst/>
            <a:rect l="l" t="t" r="r" b="b"/>
            <a:pathLst>
              <a:path w="1100454" h="17145">
                <a:moveTo>
                  <a:pt x="0" y="0"/>
                </a:moveTo>
                <a:lnTo>
                  <a:pt x="1100328" y="0"/>
                </a:lnTo>
                <a:lnTo>
                  <a:pt x="1100328" y="16764"/>
                </a:lnTo>
                <a:lnTo>
                  <a:pt x="0" y="16764"/>
                </a:lnTo>
                <a:lnTo>
                  <a:pt x="0" y="0"/>
                </a:lnTo>
                <a:close/>
              </a:path>
            </a:pathLst>
          </a:custGeom>
          <a:ln w="3175">
            <a:solidFill>
              <a:srgbClr val="000000"/>
            </a:solidFill>
          </a:ln>
        </p:spPr>
        <p:txBody>
          <a:bodyPr wrap="square" lIns="0" tIns="0" rIns="0" bIns="0" rtlCol="0"/>
          <a:lstStyle/>
          <a:p>
            <a:endParaRPr sz="1750"/>
          </a:p>
        </p:txBody>
      </p:sp>
      <p:sp>
        <p:nvSpPr>
          <p:cNvPr id="9" name="object 9"/>
          <p:cNvSpPr/>
          <p:nvPr/>
        </p:nvSpPr>
        <p:spPr>
          <a:xfrm>
            <a:off x="5182130" y="6292250"/>
            <a:ext cx="46302" cy="77170"/>
          </a:xfrm>
          <a:custGeom>
            <a:avLst/>
            <a:gdLst/>
            <a:ahLst/>
            <a:cxnLst/>
            <a:rect l="l" t="t" r="r" b="b"/>
            <a:pathLst>
              <a:path w="47625" h="79375">
                <a:moveTo>
                  <a:pt x="0" y="0"/>
                </a:moveTo>
                <a:lnTo>
                  <a:pt x="47243" y="39623"/>
                </a:lnTo>
                <a:lnTo>
                  <a:pt x="0" y="79247"/>
                </a:lnTo>
                <a:lnTo>
                  <a:pt x="0" y="0"/>
                </a:lnTo>
                <a:close/>
              </a:path>
            </a:pathLst>
          </a:custGeom>
          <a:ln w="3175">
            <a:solidFill>
              <a:srgbClr val="000000"/>
            </a:solidFill>
          </a:ln>
        </p:spPr>
        <p:txBody>
          <a:bodyPr wrap="square" lIns="0" tIns="0" rIns="0" bIns="0" rtlCol="0"/>
          <a:lstStyle/>
          <a:p>
            <a:endParaRPr sz="1750"/>
          </a:p>
        </p:txBody>
      </p:sp>
      <p:sp>
        <p:nvSpPr>
          <p:cNvPr id="10" name="object 10"/>
          <p:cNvSpPr/>
          <p:nvPr/>
        </p:nvSpPr>
        <p:spPr>
          <a:xfrm>
            <a:off x="4110884" y="6658962"/>
            <a:ext cx="1124832" cy="0"/>
          </a:xfrm>
          <a:custGeom>
            <a:avLst/>
            <a:gdLst/>
            <a:ahLst/>
            <a:cxnLst/>
            <a:rect l="l" t="t" r="r" b="b"/>
            <a:pathLst>
              <a:path w="1156970">
                <a:moveTo>
                  <a:pt x="0" y="0"/>
                </a:moveTo>
                <a:lnTo>
                  <a:pt x="1156716" y="0"/>
                </a:lnTo>
              </a:path>
            </a:pathLst>
          </a:custGeom>
          <a:ln w="16763">
            <a:solidFill>
              <a:srgbClr val="000000"/>
            </a:solidFill>
          </a:ln>
        </p:spPr>
        <p:txBody>
          <a:bodyPr wrap="square" lIns="0" tIns="0" rIns="0" bIns="0" rtlCol="0"/>
          <a:lstStyle/>
          <a:p>
            <a:endParaRPr sz="1750"/>
          </a:p>
        </p:txBody>
      </p:sp>
      <p:sp>
        <p:nvSpPr>
          <p:cNvPr id="11" name="object 11"/>
          <p:cNvSpPr/>
          <p:nvPr/>
        </p:nvSpPr>
        <p:spPr>
          <a:xfrm>
            <a:off x="5096191" y="6567840"/>
            <a:ext cx="139524" cy="99395"/>
          </a:xfrm>
          <a:custGeom>
            <a:avLst/>
            <a:gdLst/>
            <a:ahLst/>
            <a:cxnLst/>
            <a:rect l="l" t="t" r="r" b="b"/>
            <a:pathLst>
              <a:path w="143510" h="102235">
                <a:moveTo>
                  <a:pt x="9143" y="0"/>
                </a:moveTo>
                <a:lnTo>
                  <a:pt x="3047" y="3048"/>
                </a:lnTo>
                <a:lnTo>
                  <a:pt x="0" y="9144"/>
                </a:lnTo>
                <a:lnTo>
                  <a:pt x="3047" y="13716"/>
                </a:lnTo>
                <a:lnTo>
                  <a:pt x="129539" y="99060"/>
                </a:lnTo>
                <a:lnTo>
                  <a:pt x="135635" y="102108"/>
                </a:lnTo>
                <a:lnTo>
                  <a:pt x="140207" y="99060"/>
                </a:lnTo>
                <a:lnTo>
                  <a:pt x="143255" y="94488"/>
                </a:lnTo>
                <a:lnTo>
                  <a:pt x="141731" y="88392"/>
                </a:lnTo>
                <a:lnTo>
                  <a:pt x="15239" y="3048"/>
                </a:lnTo>
                <a:lnTo>
                  <a:pt x="9143" y="0"/>
                </a:lnTo>
                <a:close/>
              </a:path>
            </a:pathLst>
          </a:custGeom>
          <a:solidFill>
            <a:srgbClr val="000000"/>
          </a:solidFill>
        </p:spPr>
        <p:txBody>
          <a:bodyPr wrap="square" lIns="0" tIns="0" rIns="0" bIns="0" rtlCol="0"/>
          <a:lstStyle/>
          <a:p>
            <a:endParaRPr sz="1750"/>
          </a:p>
        </p:txBody>
      </p:sp>
      <p:sp>
        <p:nvSpPr>
          <p:cNvPr id="12" name="object 12"/>
          <p:cNvSpPr/>
          <p:nvPr/>
        </p:nvSpPr>
        <p:spPr>
          <a:xfrm>
            <a:off x="4110884" y="6658962"/>
            <a:ext cx="1124832" cy="0"/>
          </a:xfrm>
          <a:custGeom>
            <a:avLst/>
            <a:gdLst/>
            <a:ahLst/>
            <a:cxnLst/>
            <a:rect l="l" t="t" r="r" b="b"/>
            <a:pathLst>
              <a:path w="1156970">
                <a:moveTo>
                  <a:pt x="0" y="0"/>
                </a:moveTo>
                <a:lnTo>
                  <a:pt x="1156716" y="0"/>
                </a:lnTo>
              </a:path>
            </a:pathLst>
          </a:custGeom>
          <a:ln w="16763">
            <a:solidFill>
              <a:srgbClr val="000000"/>
            </a:solidFill>
          </a:ln>
        </p:spPr>
        <p:txBody>
          <a:bodyPr wrap="square" lIns="0" tIns="0" rIns="0" bIns="0" rtlCol="0"/>
          <a:lstStyle/>
          <a:p>
            <a:endParaRPr sz="1750"/>
          </a:p>
        </p:txBody>
      </p:sp>
      <p:sp>
        <p:nvSpPr>
          <p:cNvPr id="13" name="object 13"/>
          <p:cNvSpPr/>
          <p:nvPr/>
        </p:nvSpPr>
        <p:spPr>
          <a:xfrm>
            <a:off x="5096191" y="6567840"/>
            <a:ext cx="139524" cy="99395"/>
          </a:xfrm>
          <a:custGeom>
            <a:avLst/>
            <a:gdLst/>
            <a:ahLst/>
            <a:cxnLst/>
            <a:rect l="l" t="t" r="r" b="b"/>
            <a:pathLst>
              <a:path w="143510" h="102235">
                <a:moveTo>
                  <a:pt x="9143" y="0"/>
                </a:moveTo>
                <a:lnTo>
                  <a:pt x="3047" y="3048"/>
                </a:lnTo>
                <a:lnTo>
                  <a:pt x="0" y="9144"/>
                </a:lnTo>
                <a:lnTo>
                  <a:pt x="3047" y="13716"/>
                </a:lnTo>
                <a:lnTo>
                  <a:pt x="129539" y="99060"/>
                </a:lnTo>
                <a:lnTo>
                  <a:pt x="135635" y="102108"/>
                </a:lnTo>
                <a:lnTo>
                  <a:pt x="140207" y="99060"/>
                </a:lnTo>
                <a:lnTo>
                  <a:pt x="143255" y="94488"/>
                </a:lnTo>
                <a:lnTo>
                  <a:pt x="141731" y="88392"/>
                </a:lnTo>
                <a:lnTo>
                  <a:pt x="15239" y="3048"/>
                </a:lnTo>
                <a:lnTo>
                  <a:pt x="9143" y="0"/>
                </a:lnTo>
                <a:close/>
              </a:path>
            </a:pathLst>
          </a:custGeom>
          <a:solidFill>
            <a:srgbClr val="000000"/>
          </a:solidFill>
        </p:spPr>
        <p:txBody>
          <a:bodyPr wrap="square" lIns="0" tIns="0" rIns="0" bIns="0" rtlCol="0"/>
          <a:lstStyle/>
          <a:p>
            <a:endParaRPr sz="1750"/>
          </a:p>
        </p:txBody>
      </p:sp>
      <p:sp>
        <p:nvSpPr>
          <p:cNvPr id="14" name="object 14"/>
          <p:cNvSpPr/>
          <p:nvPr/>
        </p:nvSpPr>
        <p:spPr>
          <a:xfrm>
            <a:off x="4119774" y="6950110"/>
            <a:ext cx="1108781" cy="77170"/>
          </a:xfrm>
          <a:custGeom>
            <a:avLst/>
            <a:gdLst/>
            <a:ahLst/>
            <a:cxnLst/>
            <a:rect l="l" t="t" r="r" b="b"/>
            <a:pathLst>
              <a:path w="1140460" h="79375">
                <a:moveTo>
                  <a:pt x="1092708" y="0"/>
                </a:moveTo>
                <a:lnTo>
                  <a:pt x="1092708" y="79247"/>
                </a:lnTo>
                <a:lnTo>
                  <a:pt x="1130866" y="47243"/>
                </a:lnTo>
                <a:lnTo>
                  <a:pt x="1100328" y="47243"/>
                </a:lnTo>
                <a:lnTo>
                  <a:pt x="1100328" y="32003"/>
                </a:lnTo>
                <a:lnTo>
                  <a:pt x="1130866" y="32003"/>
                </a:lnTo>
                <a:lnTo>
                  <a:pt x="1092708" y="0"/>
                </a:lnTo>
                <a:close/>
              </a:path>
              <a:path w="1140460" h="79375">
                <a:moveTo>
                  <a:pt x="1092708" y="32003"/>
                </a:moveTo>
                <a:lnTo>
                  <a:pt x="0" y="32003"/>
                </a:lnTo>
                <a:lnTo>
                  <a:pt x="0" y="47243"/>
                </a:lnTo>
                <a:lnTo>
                  <a:pt x="1092708" y="47243"/>
                </a:lnTo>
                <a:lnTo>
                  <a:pt x="1092708" y="32003"/>
                </a:lnTo>
                <a:close/>
              </a:path>
              <a:path w="1140460" h="79375">
                <a:moveTo>
                  <a:pt x="1130866" y="32003"/>
                </a:moveTo>
                <a:lnTo>
                  <a:pt x="1100328" y="32003"/>
                </a:lnTo>
                <a:lnTo>
                  <a:pt x="1100328" y="47243"/>
                </a:lnTo>
                <a:lnTo>
                  <a:pt x="1130866" y="47243"/>
                </a:lnTo>
                <a:lnTo>
                  <a:pt x="1139952" y="39623"/>
                </a:lnTo>
                <a:lnTo>
                  <a:pt x="1130866" y="32003"/>
                </a:lnTo>
                <a:close/>
              </a:path>
            </a:pathLst>
          </a:custGeom>
          <a:solidFill>
            <a:srgbClr val="000000"/>
          </a:solidFill>
        </p:spPr>
        <p:txBody>
          <a:bodyPr wrap="square" lIns="0" tIns="0" rIns="0" bIns="0" rtlCol="0"/>
          <a:lstStyle/>
          <a:p>
            <a:endParaRPr sz="1750"/>
          </a:p>
        </p:txBody>
      </p:sp>
      <p:sp>
        <p:nvSpPr>
          <p:cNvPr id="15" name="object 15"/>
          <p:cNvSpPr/>
          <p:nvPr/>
        </p:nvSpPr>
        <p:spPr>
          <a:xfrm>
            <a:off x="4119775" y="6981225"/>
            <a:ext cx="1069887" cy="14817"/>
          </a:xfrm>
          <a:custGeom>
            <a:avLst/>
            <a:gdLst/>
            <a:ahLst/>
            <a:cxnLst/>
            <a:rect l="l" t="t" r="r" b="b"/>
            <a:pathLst>
              <a:path w="1100454" h="15240">
                <a:moveTo>
                  <a:pt x="0" y="0"/>
                </a:moveTo>
                <a:lnTo>
                  <a:pt x="1100328" y="0"/>
                </a:lnTo>
                <a:lnTo>
                  <a:pt x="1100328" y="15240"/>
                </a:lnTo>
                <a:lnTo>
                  <a:pt x="0" y="15240"/>
                </a:lnTo>
                <a:lnTo>
                  <a:pt x="0" y="0"/>
                </a:lnTo>
                <a:close/>
              </a:path>
            </a:pathLst>
          </a:custGeom>
          <a:ln w="3175">
            <a:solidFill>
              <a:srgbClr val="000000"/>
            </a:solidFill>
          </a:ln>
        </p:spPr>
        <p:txBody>
          <a:bodyPr wrap="square" lIns="0" tIns="0" rIns="0" bIns="0" rtlCol="0"/>
          <a:lstStyle/>
          <a:p>
            <a:endParaRPr sz="1750"/>
          </a:p>
        </p:txBody>
      </p:sp>
      <p:sp>
        <p:nvSpPr>
          <p:cNvPr id="16" name="object 16"/>
          <p:cNvSpPr/>
          <p:nvPr/>
        </p:nvSpPr>
        <p:spPr>
          <a:xfrm>
            <a:off x="5182130" y="6950110"/>
            <a:ext cx="46302" cy="77170"/>
          </a:xfrm>
          <a:custGeom>
            <a:avLst/>
            <a:gdLst/>
            <a:ahLst/>
            <a:cxnLst/>
            <a:rect l="l" t="t" r="r" b="b"/>
            <a:pathLst>
              <a:path w="47625" h="79375">
                <a:moveTo>
                  <a:pt x="0" y="0"/>
                </a:moveTo>
                <a:lnTo>
                  <a:pt x="47243" y="39623"/>
                </a:lnTo>
                <a:lnTo>
                  <a:pt x="0" y="79247"/>
                </a:lnTo>
                <a:lnTo>
                  <a:pt x="0" y="0"/>
                </a:lnTo>
                <a:close/>
              </a:path>
            </a:pathLst>
          </a:custGeom>
          <a:ln w="3175">
            <a:solidFill>
              <a:srgbClr val="000000"/>
            </a:solidFill>
          </a:ln>
        </p:spPr>
        <p:txBody>
          <a:bodyPr wrap="square" lIns="0" tIns="0" rIns="0" bIns="0" rtlCol="0"/>
          <a:lstStyle/>
          <a:p>
            <a:endParaRPr sz="1750"/>
          </a:p>
        </p:txBody>
      </p:sp>
      <p:sp>
        <p:nvSpPr>
          <p:cNvPr id="17" name="object 17"/>
          <p:cNvSpPr/>
          <p:nvPr/>
        </p:nvSpPr>
        <p:spPr>
          <a:xfrm>
            <a:off x="4119774" y="6950110"/>
            <a:ext cx="1108781" cy="77170"/>
          </a:xfrm>
          <a:custGeom>
            <a:avLst/>
            <a:gdLst/>
            <a:ahLst/>
            <a:cxnLst/>
            <a:rect l="l" t="t" r="r" b="b"/>
            <a:pathLst>
              <a:path w="1140460" h="79375">
                <a:moveTo>
                  <a:pt x="1092708" y="0"/>
                </a:moveTo>
                <a:lnTo>
                  <a:pt x="1092708" y="79247"/>
                </a:lnTo>
                <a:lnTo>
                  <a:pt x="1130866" y="47243"/>
                </a:lnTo>
                <a:lnTo>
                  <a:pt x="1100328" y="47243"/>
                </a:lnTo>
                <a:lnTo>
                  <a:pt x="1100328" y="32003"/>
                </a:lnTo>
                <a:lnTo>
                  <a:pt x="1130866" y="32003"/>
                </a:lnTo>
                <a:lnTo>
                  <a:pt x="1092708" y="0"/>
                </a:lnTo>
                <a:close/>
              </a:path>
              <a:path w="1140460" h="79375">
                <a:moveTo>
                  <a:pt x="1092708" y="32003"/>
                </a:moveTo>
                <a:lnTo>
                  <a:pt x="0" y="32003"/>
                </a:lnTo>
                <a:lnTo>
                  <a:pt x="0" y="47243"/>
                </a:lnTo>
                <a:lnTo>
                  <a:pt x="1092708" y="47243"/>
                </a:lnTo>
                <a:lnTo>
                  <a:pt x="1092708" y="32003"/>
                </a:lnTo>
                <a:close/>
              </a:path>
              <a:path w="1140460" h="79375">
                <a:moveTo>
                  <a:pt x="1130866" y="32003"/>
                </a:moveTo>
                <a:lnTo>
                  <a:pt x="1100328" y="32003"/>
                </a:lnTo>
                <a:lnTo>
                  <a:pt x="1100328" y="47243"/>
                </a:lnTo>
                <a:lnTo>
                  <a:pt x="1130866" y="47243"/>
                </a:lnTo>
                <a:lnTo>
                  <a:pt x="1139952" y="39623"/>
                </a:lnTo>
                <a:lnTo>
                  <a:pt x="1130866" y="32003"/>
                </a:lnTo>
                <a:close/>
              </a:path>
            </a:pathLst>
          </a:custGeom>
          <a:solidFill>
            <a:srgbClr val="000000"/>
          </a:solidFill>
        </p:spPr>
        <p:txBody>
          <a:bodyPr wrap="square" lIns="0" tIns="0" rIns="0" bIns="0" rtlCol="0"/>
          <a:lstStyle/>
          <a:p>
            <a:endParaRPr sz="1750"/>
          </a:p>
        </p:txBody>
      </p:sp>
      <p:sp>
        <p:nvSpPr>
          <p:cNvPr id="18" name="object 18"/>
          <p:cNvSpPr/>
          <p:nvPr/>
        </p:nvSpPr>
        <p:spPr>
          <a:xfrm>
            <a:off x="4119775" y="6981225"/>
            <a:ext cx="1069887" cy="14817"/>
          </a:xfrm>
          <a:custGeom>
            <a:avLst/>
            <a:gdLst/>
            <a:ahLst/>
            <a:cxnLst/>
            <a:rect l="l" t="t" r="r" b="b"/>
            <a:pathLst>
              <a:path w="1100454" h="15240">
                <a:moveTo>
                  <a:pt x="0" y="0"/>
                </a:moveTo>
                <a:lnTo>
                  <a:pt x="1100328" y="0"/>
                </a:lnTo>
                <a:lnTo>
                  <a:pt x="1100328" y="15240"/>
                </a:lnTo>
                <a:lnTo>
                  <a:pt x="0" y="15240"/>
                </a:lnTo>
                <a:lnTo>
                  <a:pt x="0" y="0"/>
                </a:lnTo>
                <a:close/>
              </a:path>
            </a:pathLst>
          </a:custGeom>
          <a:ln w="3175">
            <a:solidFill>
              <a:srgbClr val="000000"/>
            </a:solidFill>
          </a:ln>
        </p:spPr>
        <p:txBody>
          <a:bodyPr wrap="square" lIns="0" tIns="0" rIns="0" bIns="0" rtlCol="0"/>
          <a:lstStyle/>
          <a:p>
            <a:endParaRPr sz="1750"/>
          </a:p>
        </p:txBody>
      </p:sp>
      <p:sp>
        <p:nvSpPr>
          <p:cNvPr id="19" name="object 19"/>
          <p:cNvSpPr/>
          <p:nvPr/>
        </p:nvSpPr>
        <p:spPr>
          <a:xfrm>
            <a:off x="5182130" y="6950110"/>
            <a:ext cx="46302" cy="77170"/>
          </a:xfrm>
          <a:custGeom>
            <a:avLst/>
            <a:gdLst/>
            <a:ahLst/>
            <a:cxnLst/>
            <a:rect l="l" t="t" r="r" b="b"/>
            <a:pathLst>
              <a:path w="47625" h="79375">
                <a:moveTo>
                  <a:pt x="0" y="0"/>
                </a:moveTo>
                <a:lnTo>
                  <a:pt x="47243" y="39623"/>
                </a:lnTo>
                <a:lnTo>
                  <a:pt x="0" y="79247"/>
                </a:lnTo>
                <a:lnTo>
                  <a:pt x="0" y="0"/>
                </a:lnTo>
                <a:close/>
              </a:path>
            </a:pathLst>
          </a:custGeom>
          <a:ln w="3175">
            <a:solidFill>
              <a:srgbClr val="000000"/>
            </a:solidFill>
          </a:ln>
        </p:spPr>
        <p:txBody>
          <a:bodyPr wrap="square" lIns="0" tIns="0" rIns="0" bIns="0" rtlCol="0"/>
          <a:lstStyle/>
          <a:p>
            <a:endParaRPr sz="1750"/>
          </a:p>
        </p:txBody>
      </p:sp>
      <p:sp>
        <p:nvSpPr>
          <p:cNvPr id="20" name="object 20"/>
          <p:cNvSpPr txBox="1"/>
          <p:nvPr/>
        </p:nvSpPr>
        <p:spPr>
          <a:xfrm>
            <a:off x="4239294" y="6792065"/>
            <a:ext cx="848254" cy="164532"/>
          </a:xfrm>
          <a:prstGeom prst="rect">
            <a:avLst/>
          </a:prstGeom>
        </p:spPr>
        <p:txBody>
          <a:bodyPr vert="horz" wrap="square" lIns="0" tIns="0" rIns="0" bIns="0" rtlCol="0">
            <a:spAutoFit/>
          </a:bodyPr>
          <a:lstStyle/>
          <a:p>
            <a:pPr marL="12347"/>
            <a:r>
              <a:rPr sz="1069" b="1" dirty="0">
                <a:latin typeface="Courier New"/>
                <a:cs typeface="Courier New"/>
              </a:rPr>
              <a:t>&lt;&lt;create&gt;&gt;</a:t>
            </a:r>
            <a:endParaRPr sz="1069">
              <a:latin typeface="Courier New"/>
              <a:cs typeface="Courier New"/>
            </a:endParaRPr>
          </a:p>
        </p:txBody>
      </p:sp>
      <p:sp>
        <p:nvSpPr>
          <p:cNvPr id="21" name="object 21"/>
          <p:cNvSpPr/>
          <p:nvPr/>
        </p:nvSpPr>
        <p:spPr>
          <a:xfrm>
            <a:off x="4119774" y="7279041"/>
            <a:ext cx="1108781" cy="77170"/>
          </a:xfrm>
          <a:custGeom>
            <a:avLst/>
            <a:gdLst/>
            <a:ahLst/>
            <a:cxnLst/>
            <a:rect l="l" t="t" r="r" b="b"/>
            <a:pathLst>
              <a:path w="1140460" h="79375">
                <a:moveTo>
                  <a:pt x="1092708" y="0"/>
                </a:moveTo>
                <a:lnTo>
                  <a:pt x="1092708" y="79248"/>
                </a:lnTo>
                <a:lnTo>
                  <a:pt x="1130866" y="47244"/>
                </a:lnTo>
                <a:lnTo>
                  <a:pt x="1100328" y="47244"/>
                </a:lnTo>
                <a:lnTo>
                  <a:pt x="1100328" y="30480"/>
                </a:lnTo>
                <a:lnTo>
                  <a:pt x="1129049" y="30480"/>
                </a:lnTo>
                <a:lnTo>
                  <a:pt x="1092708" y="0"/>
                </a:lnTo>
                <a:close/>
              </a:path>
              <a:path w="1140460" h="79375">
                <a:moveTo>
                  <a:pt x="1092708" y="30480"/>
                </a:moveTo>
                <a:lnTo>
                  <a:pt x="0" y="30480"/>
                </a:lnTo>
                <a:lnTo>
                  <a:pt x="0" y="47244"/>
                </a:lnTo>
                <a:lnTo>
                  <a:pt x="1092708" y="47244"/>
                </a:lnTo>
                <a:lnTo>
                  <a:pt x="1092708" y="30480"/>
                </a:lnTo>
                <a:close/>
              </a:path>
              <a:path w="1140460" h="79375">
                <a:moveTo>
                  <a:pt x="1129049" y="30480"/>
                </a:moveTo>
                <a:lnTo>
                  <a:pt x="1100328" y="30480"/>
                </a:lnTo>
                <a:lnTo>
                  <a:pt x="1100328" y="47244"/>
                </a:lnTo>
                <a:lnTo>
                  <a:pt x="1130866" y="47244"/>
                </a:lnTo>
                <a:lnTo>
                  <a:pt x="1139952" y="39624"/>
                </a:lnTo>
                <a:lnTo>
                  <a:pt x="1129049" y="30480"/>
                </a:lnTo>
                <a:close/>
              </a:path>
            </a:pathLst>
          </a:custGeom>
          <a:solidFill>
            <a:srgbClr val="000000"/>
          </a:solidFill>
        </p:spPr>
        <p:txBody>
          <a:bodyPr wrap="square" lIns="0" tIns="0" rIns="0" bIns="0" rtlCol="0"/>
          <a:lstStyle/>
          <a:p>
            <a:endParaRPr sz="1750"/>
          </a:p>
        </p:txBody>
      </p:sp>
      <p:sp>
        <p:nvSpPr>
          <p:cNvPr id="22" name="object 22"/>
          <p:cNvSpPr/>
          <p:nvPr/>
        </p:nvSpPr>
        <p:spPr>
          <a:xfrm>
            <a:off x="4119775" y="7308674"/>
            <a:ext cx="1069887" cy="16669"/>
          </a:xfrm>
          <a:custGeom>
            <a:avLst/>
            <a:gdLst/>
            <a:ahLst/>
            <a:cxnLst/>
            <a:rect l="l" t="t" r="r" b="b"/>
            <a:pathLst>
              <a:path w="1100454" h="17145">
                <a:moveTo>
                  <a:pt x="0" y="0"/>
                </a:moveTo>
                <a:lnTo>
                  <a:pt x="1100328" y="0"/>
                </a:lnTo>
                <a:lnTo>
                  <a:pt x="1100328" y="16764"/>
                </a:lnTo>
                <a:lnTo>
                  <a:pt x="0" y="16764"/>
                </a:lnTo>
                <a:lnTo>
                  <a:pt x="0" y="0"/>
                </a:lnTo>
                <a:close/>
              </a:path>
            </a:pathLst>
          </a:custGeom>
          <a:ln w="3175">
            <a:solidFill>
              <a:srgbClr val="000000"/>
            </a:solidFill>
          </a:ln>
        </p:spPr>
        <p:txBody>
          <a:bodyPr wrap="square" lIns="0" tIns="0" rIns="0" bIns="0" rtlCol="0"/>
          <a:lstStyle/>
          <a:p>
            <a:endParaRPr sz="1750"/>
          </a:p>
        </p:txBody>
      </p:sp>
      <p:sp>
        <p:nvSpPr>
          <p:cNvPr id="23" name="object 23"/>
          <p:cNvSpPr/>
          <p:nvPr/>
        </p:nvSpPr>
        <p:spPr>
          <a:xfrm>
            <a:off x="5182130" y="7279041"/>
            <a:ext cx="46302" cy="77170"/>
          </a:xfrm>
          <a:custGeom>
            <a:avLst/>
            <a:gdLst/>
            <a:ahLst/>
            <a:cxnLst/>
            <a:rect l="l" t="t" r="r" b="b"/>
            <a:pathLst>
              <a:path w="47625" h="79375">
                <a:moveTo>
                  <a:pt x="0" y="0"/>
                </a:moveTo>
                <a:lnTo>
                  <a:pt x="47243" y="39624"/>
                </a:lnTo>
                <a:lnTo>
                  <a:pt x="0" y="79248"/>
                </a:lnTo>
                <a:lnTo>
                  <a:pt x="0" y="0"/>
                </a:lnTo>
                <a:close/>
              </a:path>
            </a:pathLst>
          </a:custGeom>
          <a:ln w="3175">
            <a:solidFill>
              <a:srgbClr val="000000"/>
            </a:solidFill>
          </a:ln>
        </p:spPr>
        <p:txBody>
          <a:bodyPr wrap="square" lIns="0" tIns="0" rIns="0" bIns="0" rtlCol="0"/>
          <a:lstStyle/>
          <a:p>
            <a:endParaRPr sz="1750"/>
          </a:p>
        </p:txBody>
      </p:sp>
      <p:sp>
        <p:nvSpPr>
          <p:cNvPr id="24" name="object 24"/>
          <p:cNvSpPr/>
          <p:nvPr/>
        </p:nvSpPr>
        <p:spPr>
          <a:xfrm>
            <a:off x="4119774" y="7279041"/>
            <a:ext cx="1108781" cy="77170"/>
          </a:xfrm>
          <a:custGeom>
            <a:avLst/>
            <a:gdLst/>
            <a:ahLst/>
            <a:cxnLst/>
            <a:rect l="l" t="t" r="r" b="b"/>
            <a:pathLst>
              <a:path w="1140460" h="79375">
                <a:moveTo>
                  <a:pt x="1092708" y="0"/>
                </a:moveTo>
                <a:lnTo>
                  <a:pt x="1092708" y="79248"/>
                </a:lnTo>
                <a:lnTo>
                  <a:pt x="1130866" y="47244"/>
                </a:lnTo>
                <a:lnTo>
                  <a:pt x="1100328" y="47244"/>
                </a:lnTo>
                <a:lnTo>
                  <a:pt x="1100328" y="30480"/>
                </a:lnTo>
                <a:lnTo>
                  <a:pt x="1129049" y="30480"/>
                </a:lnTo>
                <a:lnTo>
                  <a:pt x="1092708" y="0"/>
                </a:lnTo>
                <a:close/>
              </a:path>
              <a:path w="1140460" h="79375">
                <a:moveTo>
                  <a:pt x="1092708" y="30480"/>
                </a:moveTo>
                <a:lnTo>
                  <a:pt x="0" y="30480"/>
                </a:lnTo>
                <a:lnTo>
                  <a:pt x="0" y="47244"/>
                </a:lnTo>
                <a:lnTo>
                  <a:pt x="1092708" y="47244"/>
                </a:lnTo>
                <a:lnTo>
                  <a:pt x="1092708" y="30480"/>
                </a:lnTo>
                <a:close/>
              </a:path>
              <a:path w="1140460" h="79375">
                <a:moveTo>
                  <a:pt x="1129049" y="30480"/>
                </a:moveTo>
                <a:lnTo>
                  <a:pt x="1100328" y="30480"/>
                </a:lnTo>
                <a:lnTo>
                  <a:pt x="1100328" y="47244"/>
                </a:lnTo>
                <a:lnTo>
                  <a:pt x="1130866" y="47244"/>
                </a:lnTo>
                <a:lnTo>
                  <a:pt x="1139952" y="39624"/>
                </a:lnTo>
                <a:lnTo>
                  <a:pt x="1129049" y="30480"/>
                </a:lnTo>
                <a:close/>
              </a:path>
            </a:pathLst>
          </a:custGeom>
          <a:solidFill>
            <a:srgbClr val="000000"/>
          </a:solidFill>
        </p:spPr>
        <p:txBody>
          <a:bodyPr wrap="square" lIns="0" tIns="0" rIns="0" bIns="0" rtlCol="0"/>
          <a:lstStyle/>
          <a:p>
            <a:endParaRPr sz="1750"/>
          </a:p>
        </p:txBody>
      </p:sp>
      <p:sp>
        <p:nvSpPr>
          <p:cNvPr id="25" name="object 25"/>
          <p:cNvSpPr/>
          <p:nvPr/>
        </p:nvSpPr>
        <p:spPr>
          <a:xfrm>
            <a:off x="4119775" y="7308674"/>
            <a:ext cx="1069887" cy="16669"/>
          </a:xfrm>
          <a:custGeom>
            <a:avLst/>
            <a:gdLst/>
            <a:ahLst/>
            <a:cxnLst/>
            <a:rect l="l" t="t" r="r" b="b"/>
            <a:pathLst>
              <a:path w="1100454" h="17145">
                <a:moveTo>
                  <a:pt x="0" y="0"/>
                </a:moveTo>
                <a:lnTo>
                  <a:pt x="1100328" y="0"/>
                </a:lnTo>
                <a:lnTo>
                  <a:pt x="1100328" y="16764"/>
                </a:lnTo>
                <a:lnTo>
                  <a:pt x="0" y="16764"/>
                </a:lnTo>
                <a:lnTo>
                  <a:pt x="0" y="0"/>
                </a:lnTo>
                <a:close/>
              </a:path>
            </a:pathLst>
          </a:custGeom>
          <a:ln w="3175">
            <a:solidFill>
              <a:srgbClr val="000000"/>
            </a:solidFill>
          </a:ln>
        </p:spPr>
        <p:txBody>
          <a:bodyPr wrap="square" lIns="0" tIns="0" rIns="0" bIns="0" rtlCol="0"/>
          <a:lstStyle/>
          <a:p>
            <a:endParaRPr sz="1750"/>
          </a:p>
        </p:txBody>
      </p:sp>
      <p:sp>
        <p:nvSpPr>
          <p:cNvPr id="26" name="object 26"/>
          <p:cNvSpPr/>
          <p:nvPr/>
        </p:nvSpPr>
        <p:spPr>
          <a:xfrm>
            <a:off x="5182130" y="7279041"/>
            <a:ext cx="46302" cy="77170"/>
          </a:xfrm>
          <a:custGeom>
            <a:avLst/>
            <a:gdLst/>
            <a:ahLst/>
            <a:cxnLst/>
            <a:rect l="l" t="t" r="r" b="b"/>
            <a:pathLst>
              <a:path w="47625" h="79375">
                <a:moveTo>
                  <a:pt x="0" y="0"/>
                </a:moveTo>
                <a:lnTo>
                  <a:pt x="47243" y="39624"/>
                </a:lnTo>
                <a:lnTo>
                  <a:pt x="0" y="79248"/>
                </a:lnTo>
                <a:lnTo>
                  <a:pt x="0" y="0"/>
                </a:lnTo>
                <a:close/>
              </a:path>
            </a:pathLst>
          </a:custGeom>
          <a:ln w="3175">
            <a:solidFill>
              <a:srgbClr val="000000"/>
            </a:solidFill>
          </a:ln>
        </p:spPr>
        <p:txBody>
          <a:bodyPr wrap="square" lIns="0" tIns="0" rIns="0" bIns="0" rtlCol="0"/>
          <a:lstStyle/>
          <a:p>
            <a:endParaRPr sz="1750"/>
          </a:p>
        </p:txBody>
      </p:sp>
      <p:sp>
        <p:nvSpPr>
          <p:cNvPr id="27" name="object 27"/>
          <p:cNvSpPr txBox="1"/>
          <p:nvPr/>
        </p:nvSpPr>
        <p:spPr>
          <a:xfrm>
            <a:off x="4239294" y="7119526"/>
            <a:ext cx="930362" cy="164532"/>
          </a:xfrm>
          <a:prstGeom prst="rect">
            <a:avLst/>
          </a:prstGeom>
        </p:spPr>
        <p:txBody>
          <a:bodyPr vert="horz" wrap="square" lIns="0" tIns="0" rIns="0" bIns="0" rtlCol="0">
            <a:spAutoFit/>
          </a:bodyPr>
          <a:lstStyle/>
          <a:p>
            <a:pPr marL="12347"/>
            <a:r>
              <a:rPr sz="1069" b="1" dirty="0">
                <a:latin typeface="Courier New"/>
                <a:cs typeface="Courier New"/>
              </a:rPr>
              <a:t>&lt;&lt;destroy&gt;&gt;</a:t>
            </a:r>
            <a:endParaRPr sz="1069">
              <a:latin typeface="Courier New"/>
              <a:cs typeface="Courier New"/>
            </a:endParaRPr>
          </a:p>
        </p:txBody>
      </p:sp>
      <p:sp>
        <p:nvSpPr>
          <p:cNvPr id="28" name="object 28"/>
          <p:cNvSpPr/>
          <p:nvPr/>
        </p:nvSpPr>
        <p:spPr>
          <a:xfrm>
            <a:off x="1981729" y="6204832"/>
            <a:ext cx="3658482" cy="1326092"/>
          </a:xfrm>
          <a:custGeom>
            <a:avLst/>
            <a:gdLst/>
            <a:ahLst/>
            <a:cxnLst/>
            <a:rect l="l" t="t" r="r" b="b"/>
            <a:pathLst>
              <a:path w="3763010" h="1363979">
                <a:moveTo>
                  <a:pt x="3761232" y="0"/>
                </a:moveTo>
                <a:lnTo>
                  <a:pt x="1524" y="0"/>
                </a:lnTo>
                <a:lnTo>
                  <a:pt x="0" y="1523"/>
                </a:lnTo>
                <a:lnTo>
                  <a:pt x="0" y="1362456"/>
                </a:lnTo>
                <a:lnTo>
                  <a:pt x="1524" y="1363980"/>
                </a:lnTo>
                <a:lnTo>
                  <a:pt x="3761232" y="1363980"/>
                </a:lnTo>
                <a:lnTo>
                  <a:pt x="3762755" y="1362456"/>
                </a:lnTo>
                <a:lnTo>
                  <a:pt x="3048" y="1362456"/>
                </a:lnTo>
                <a:lnTo>
                  <a:pt x="3048" y="1359408"/>
                </a:lnTo>
                <a:lnTo>
                  <a:pt x="4572" y="1359408"/>
                </a:lnTo>
                <a:lnTo>
                  <a:pt x="4572" y="4571"/>
                </a:lnTo>
                <a:lnTo>
                  <a:pt x="3048" y="4571"/>
                </a:lnTo>
                <a:lnTo>
                  <a:pt x="3048" y="3047"/>
                </a:lnTo>
                <a:lnTo>
                  <a:pt x="3762755" y="3047"/>
                </a:lnTo>
                <a:lnTo>
                  <a:pt x="3762755" y="1523"/>
                </a:lnTo>
                <a:lnTo>
                  <a:pt x="3761232" y="0"/>
                </a:lnTo>
                <a:close/>
              </a:path>
              <a:path w="3763010" h="1363979">
                <a:moveTo>
                  <a:pt x="4572" y="1359408"/>
                </a:moveTo>
                <a:lnTo>
                  <a:pt x="3048" y="1359408"/>
                </a:lnTo>
                <a:lnTo>
                  <a:pt x="3048" y="1362456"/>
                </a:lnTo>
                <a:lnTo>
                  <a:pt x="4572" y="1362456"/>
                </a:lnTo>
                <a:lnTo>
                  <a:pt x="4572" y="1359408"/>
                </a:lnTo>
                <a:close/>
              </a:path>
              <a:path w="3763010" h="1363979">
                <a:moveTo>
                  <a:pt x="3758184" y="1359408"/>
                </a:moveTo>
                <a:lnTo>
                  <a:pt x="4572" y="1359408"/>
                </a:lnTo>
                <a:lnTo>
                  <a:pt x="4572" y="1362456"/>
                </a:lnTo>
                <a:lnTo>
                  <a:pt x="3758184" y="1362456"/>
                </a:lnTo>
                <a:lnTo>
                  <a:pt x="3758184" y="1359408"/>
                </a:lnTo>
                <a:close/>
              </a:path>
              <a:path w="3763010" h="1363979">
                <a:moveTo>
                  <a:pt x="3761232" y="3047"/>
                </a:moveTo>
                <a:lnTo>
                  <a:pt x="3758184" y="3047"/>
                </a:lnTo>
                <a:lnTo>
                  <a:pt x="3758184" y="1362456"/>
                </a:lnTo>
                <a:lnTo>
                  <a:pt x="3761232" y="1362456"/>
                </a:lnTo>
                <a:lnTo>
                  <a:pt x="3761232" y="1359408"/>
                </a:lnTo>
                <a:lnTo>
                  <a:pt x="3762755" y="1359408"/>
                </a:lnTo>
                <a:lnTo>
                  <a:pt x="3762755" y="4572"/>
                </a:lnTo>
                <a:lnTo>
                  <a:pt x="3761232" y="4571"/>
                </a:lnTo>
                <a:lnTo>
                  <a:pt x="3761232" y="3047"/>
                </a:lnTo>
                <a:close/>
              </a:path>
              <a:path w="3763010" h="1363979">
                <a:moveTo>
                  <a:pt x="3762755" y="1359408"/>
                </a:moveTo>
                <a:lnTo>
                  <a:pt x="3761232" y="1359408"/>
                </a:lnTo>
                <a:lnTo>
                  <a:pt x="3761232" y="1362456"/>
                </a:lnTo>
                <a:lnTo>
                  <a:pt x="3762755" y="1362456"/>
                </a:lnTo>
                <a:lnTo>
                  <a:pt x="3762755" y="1359408"/>
                </a:lnTo>
                <a:close/>
              </a:path>
              <a:path w="3763010" h="1363979">
                <a:moveTo>
                  <a:pt x="4572" y="3047"/>
                </a:moveTo>
                <a:lnTo>
                  <a:pt x="3048" y="3047"/>
                </a:lnTo>
                <a:lnTo>
                  <a:pt x="3048" y="4571"/>
                </a:lnTo>
                <a:lnTo>
                  <a:pt x="4572" y="4571"/>
                </a:lnTo>
                <a:lnTo>
                  <a:pt x="4572" y="3047"/>
                </a:lnTo>
                <a:close/>
              </a:path>
              <a:path w="3763010" h="1363979">
                <a:moveTo>
                  <a:pt x="3758184" y="3047"/>
                </a:moveTo>
                <a:lnTo>
                  <a:pt x="4572" y="3047"/>
                </a:lnTo>
                <a:lnTo>
                  <a:pt x="4572" y="4571"/>
                </a:lnTo>
                <a:lnTo>
                  <a:pt x="3758184" y="4571"/>
                </a:lnTo>
                <a:lnTo>
                  <a:pt x="3758184" y="3047"/>
                </a:lnTo>
                <a:close/>
              </a:path>
              <a:path w="3763010" h="1363979">
                <a:moveTo>
                  <a:pt x="3762755" y="3047"/>
                </a:moveTo>
                <a:lnTo>
                  <a:pt x="3761232" y="3047"/>
                </a:lnTo>
                <a:lnTo>
                  <a:pt x="3761232" y="4571"/>
                </a:lnTo>
                <a:lnTo>
                  <a:pt x="3762755" y="4572"/>
                </a:lnTo>
                <a:lnTo>
                  <a:pt x="3762755" y="3047"/>
                </a:lnTo>
                <a:close/>
              </a:path>
            </a:pathLst>
          </a:custGeom>
          <a:solidFill>
            <a:srgbClr val="333399"/>
          </a:solidFill>
        </p:spPr>
        <p:txBody>
          <a:bodyPr wrap="square" lIns="0" tIns="0" rIns="0" bIns="0" rtlCol="0"/>
          <a:lstStyle/>
          <a:p>
            <a:endParaRPr sz="1750"/>
          </a:p>
        </p:txBody>
      </p:sp>
      <p:sp>
        <p:nvSpPr>
          <p:cNvPr id="29" name="object 29"/>
          <p:cNvSpPr txBox="1"/>
          <p:nvPr/>
        </p:nvSpPr>
        <p:spPr>
          <a:xfrm>
            <a:off x="1074159" y="7773965"/>
            <a:ext cx="5364868" cy="1592792"/>
          </a:xfrm>
          <a:prstGeom prst="rect">
            <a:avLst/>
          </a:prstGeom>
        </p:spPr>
        <p:txBody>
          <a:bodyPr vert="horz" wrap="square" lIns="0" tIns="0" rIns="0" bIns="0" rtlCol="0">
            <a:spAutoFit/>
          </a:bodyPr>
          <a:lstStyle/>
          <a:p>
            <a:pPr marL="18520" algn="just"/>
            <a:r>
              <a:rPr sz="1167" i="1" dirty="0">
                <a:latin typeface="Times New Roman"/>
                <a:cs typeface="Times New Roman"/>
              </a:rPr>
              <a:t>Synchronous</a:t>
            </a:r>
            <a:r>
              <a:rPr sz="1167" i="1" spc="-97" dirty="0">
                <a:latin typeface="Times New Roman"/>
                <a:cs typeface="Times New Roman"/>
              </a:rPr>
              <a:t> </a:t>
            </a:r>
            <a:r>
              <a:rPr sz="1167" i="1" dirty="0">
                <a:latin typeface="Times New Roman"/>
                <a:cs typeface="Times New Roman"/>
              </a:rPr>
              <a:t>Messages</a:t>
            </a:r>
            <a:endParaRPr sz="1167">
              <a:latin typeface="Times New Roman"/>
              <a:cs typeface="Times New Roman"/>
            </a:endParaRPr>
          </a:p>
          <a:p>
            <a:pPr>
              <a:spcBef>
                <a:spcPts val="5"/>
              </a:spcBef>
            </a:pPr>
            <a:endParaRPr sz="1410">
              <a:latin typeface="Times New Roman"/>
              <a:cs typeface="Times New Roman"/>
            </a:endParaRPr>
          </a:p>
          <a:p>
            <a:pPr marL="12347" marR="4939" indent="6173" algn="just">
              <a:lnSpc>
                <a:spcPct val="96100"/>
              </a:lnSpc>
            </a:pPr>
            <a:r>
              <a:rPr sz="1167" spc="-5" dirty="0">
                <a:latin typeface="Times New Roman"/>
                <a:cs typeface="Times New Roman"/>
              </a:rPr>
              <a:t>Synchronous </a:t>
            </a:r>
            <a:r>
              <a:rPr sz="1167" dirty="0">
                <a:latin typeface="Times New Roman"/>
                <a:cs typeface="Times New Roman"/>
              </a:rPr>
              <a:t>messages are “call events” and are denoted by the full arrow. They  represent nested flow of control </a:t>
            </a:r>
            <a:r>
              <a:rPr sz="1167" spc="-5" dirty="0">
                <a:latin typeface="Times New Roman"/>
                <a:cs typeface="Times New Roman"/>
              </a:rPr>
              <a:t>which </a:t>
            </a:r>
            <a:r>
              <a:rPr sz="1167" dirty="0">
                <a:latin typeface="Times New Roman"/>
                <a:cs typeface="Times New Roman"/>
              </a:rPr>
              <a:t>is typically implemented as an operation call. In  case of a </a:t>
            </a:r>
            <a:r>
              <a:rPr sz="1167" spc="-5" dirty="0">
                <a:latin typeface="Times New Roman"/>
                <a:cs typeface="Times New Roman"/>
              </a:rPr>
              <a:t>synchronous </a:t>
            </a:r>
            <a:r>
              <a:rPr sz="1167" dirty="0">
                <a:latin typeface="Times New Roman"/>
                <a:cs typeface="Times New Roman"/>
              </a:rPr>
              <a:t>message, the caller </a:t>
            </a:r>
            <a:r>
              <a:rPr sz="1167" spc="-5" dirty="0">
                <a:latin typeface="Times New Roman"/>
                <a:cs typeface="Times New Roman"/>
              </a:rPr>
              <a:t>waits </a:t>
            </a:r>
            <a:r>
              <a:rPr sz="1167" dirty="0">
                <a:latin typeface="Times New Roman"/>
                <a:cs typeface="Times New Roman"/>
              </a:rPr>
              <a:t>for the called routine to complete its  operation before moving forward. That is, the routine that handles the message is  completed before the caller resumes execution. Return values can also be optionally  indicated using a dashed arrow </a:t>
            </a:r>
            <a:r>
              <a:rPr sz="1167" spc="-5" dirty="0">
                <a:latin typeface="Times New Roman"/>
                <a:cs typeface="Times New Roman"/>
              </a:rPr>
              <a:t>with </a:t>
            </a:r>
            <a:r>
              <a:rPr sz="1167" dirty="0">
                <a:latin typeface="Times New Roman"/>
                <a:cs typeface="Times New Roman"/>
              </a:rPr>
              <a:t>a label indicating the return value. This concept is  illustrated </a:t>
            </a:r>
            <a:r>
              <a:rPr sz="1167" spc="-5" dirty="0">
                <a:latin typeface="Times New Roman"/>
                <a:cs typeface="Times New Roman"/>
              </a:rPr>
              <a:t>with </a:t>
            </a:r>
            <a:r>
              <a:rPr sz="1167" dirty="0">
                <a:latin typeface="Times New Roman"/>
                <a:cs typeface="Times New Roman"/>
              </a:rPr>
              <a:t>the help of the following</a:t>
            </a:r>
            <a:r>
              <a:rPr sz="1167" spc="-102" dirty="0">
                <a:latin typeface="Times New Roman"/>
                <a:cs typeface="Times New Roman"/>
              </a:rPr>
              <a:t> </a:t>
            </a:r>
            <a:r>
              <a:rPr sz="1167" dirty="0">
                <a:latin typeface="Times New Roman"/>
                <a:cs typeface="Times New Roman"/>
              </a:rPr>
              <a:t>diagram.</a:t>
            </a:r>
            <a:endParaRPr sz="1167">
              <a:latin typeface="Times New Roman"/>
              <a:cs typeface="Times New Roman"/>
            </a:endParaRPr>
          </a:p>
        </p:txBody>
      </p:sp>
      <p:sp>
        <p:nvSpPr>
          <p:cNvPr id="30" name="object 30"/>
          <p:cNvSpPr txBox="1">
            <a:spLocks noGrp="1"/>
          </p:cNvSpPr>
          <p:nvPr>
            <p:ph type="sldNum" sz="quarter" idx="7"/>
          </p:nvPr>
        </p:nvSpPr>
        <p:spPr>
          <a:xfrm>
            <a:off x="6216086" y="10069713"/>
            <a:ext cx="271639" cy="7214493"/>
          </a:xfrm>
          <a:prstGeom prst="rect">
            <a:avLst/>
          </a:prstGeom>
        </p:spPr>
        <p:txBody>
          <a:bodyPr vert="horz" wrap="square" lIns="0" tIns="32720" rIns="0" bIns="0" rtlCol="0">
            <a:spAutoFit/>
          </a:bodyPr>
          <a:lstStyle/>
          <a:p>
            <a:pPr marL="12347">
              <a:lnSpc>
                <a:spcPts val="1371"/>
              </a:lnSpc>
              <a:spcBef>
                <a:spcPts val="258"/>
              </a:spcBef>
              <a:tabLst>
                <a:tab pos="5123363" algn="l"/>
              </a:tabLst>
            </a:pPr>
            <a:r>
              <a:rPr u="heavy" dirty="0"/>
              <a:t> 	</a:t>
            </a:r>
            <a:r>
              <a:rPr dirty="0"/>
              <a:t>108</a:t>
            </a:r>
          </a:p>
          <a:p>
            <a:pPr marL="1456939">
              <a:lnSpc>
                <a:spcPts val="1371"/>
              </a:lnSpc>
            </a:pPr>
            <a:r>
              <a:rPr dirty="0"/>
              <a:t>© Copyright </a:t>
            </a:r>
            <a:r>
              <a:rPr spc="-5" dirty="0"/>
              <a:t>Virtual University </a:t>
            </a:r>
            <a:r>
              <a:rPr dirty="0"/>
              <a:t>of</a:t>
            </a:r>
            <a:r>
              <a:rPr spc="-78" dirty="0"/>
              <a:t> </a:t>
            </a:r>
            <a:r>
              <a:rPr spc="-5" dirty="0"/>
              <a:t>Pakistan</a:t>
            </a:r>
          </a:p>
        </p:txBody>
      </p:sp>
    </p:spTree>
    <p:extLst>
      <p:ext uri="{BB962C8B-B14F-4D97-AF65-F5344CB8AC3E}">
        <p14:creationId xmlns:p14="http://schemas.microsoft.com/office/powerpoint/2010/main" val="28395074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98903" y="886883"/>
            <a:ext cx="1971234" cy="179601"/>
          </a:xfrm>
          <a:prstGeom prst="rect">
            <a:avLst/>
          </a:prstGeom>
        </p:spPr>
        <p:txBody>
          <a:bodyPr vert="horz" wrap="square" lIns="0" tIns="0" rIns="0" bIns="0" rtlCol="0">
            <a:spAutoFit/>
          </a:bodyPr>
          <a:lstStyle/>
          <a:p>
            <a:pPr marL="12347"/>
            <a:r>
              <a:rPr sz="1167" dirty="0">
                <a:latin typeface="Times New Roman"/>
                <a:cs typeface="Times New Roman"/>
              </a:rPr>
              <a:t>CS504-Software Engineering –</a:t>
            </a:r>
            <a:r>
              <a:rPr sz="1167" spc="-107" dirty="0">
                <a:latin typeface="Times New Roman"/>
                <a:cs typeface="Times New Roman"/>
              </a:rPr>
              <a:t> </a:t>
            </a:r>
            <a:r>
              <a:rPr sz="1167" dirty="0">
                <a:latin typeface="Times New Roman"/>
                <a:cs typeface="Times New Roman"/>
              </a:rPr>
              <a:t>I</a:t>
            </a:r>
            <a:endParaRPr sz="1167">
              <a:latin typeface="Times New Roman"/>
              <a:cs typeface="Times New Roman"/>
            </a:endParaRPr>
          </a:p>
        </p:txBody>
      </p:sp>
      <p:sp>
        <p:nvSpPr>
          <p:cNvPr id="3" name="object 3"/>
          <p:cNvSpPr txBox="1"/>
          <p:nvPr/>
        </p:nvSpPr>
        <p:spPr>
          <a:xfrm>
            <a:off x="6156868" y="886883"/>
            <a:ext cx="238919" cy="179601"/>
          </a:xfrm>
          <a:prstGeom prst="rect">
            <a:avLst/>
          </a:prstGeom>
        </p:spPr>
        <p:txBody>
          <a:bodyPr vert="horz" wrap="square" lIns="0" tIns="0" rIns="0" bIns="0" rtlCol="0">
            <a:spAutoFit/>
          </a:bodyPr>
          <a:lstStyle/>
          <a:p>
            <a:pPr marL="12347"/>
            <a:r>
              <a:rPr sz="1167" spc="-5" dirty="0">
                <a:latin typeface="Times New Roman"/>
                <a:cs typeface="Times New Roman"/>
              </a:rPr>
              <a:t>VU</a:t>
            </a:r>
            <a:endParaRPr sz="1167">
              <a:latin typeface="Times New Roman"/>
              <a:cs typeface="Times New Roman"/>
            </a:endParaRPr>
          </a:p>
        </p:txBody>
      </p:sp>
      <p:sp>
        <p:nvSpPr>
          <p:cNvPr id="4" name="object 4"/>
          <p:cNvSpPr/>
          <p:nvPr/>
        </p:nvSpPr>
        <p:spPr>
          <a:xfrm>
            <a:off x="1111250" y="1055052"/>
            <a:ext cx="5270412" cy="0"/>
          </a:xfrm>
          <a:custGeom>
            <a:avLst/>
            <a:gdLst/>
            <a:ahLst/>
            <a:cxnLst/>
            <a:rect l="l" t="t" r="r" b="b"/>
            <a:pathLst>
              <a:path w="5420995">
                <a:moveTo>
                  <a:pt x="0" y="0"/>
                </a:moveTo>
                <a:lnTo>
                  <a:pt x="5420867" y="0"/>
                </a:lnTo>
              </a:path>
            </a:pathLst>
          </a:custGeom>
          <a:ln w="7620">
            <a:solidFill>
              <a:srgbClr val="000000"/>
            </a:solidFill>
          </a:ln>
        </p:spPr>
        <p:txBody>
          <a:bodyPr wrap="square" lIns="0" tIns="0" rIns="0" bIns="0" rtlCol="0"/>
          <a:lstStyle/>
          <a:p>
            <a:endParaRPr sz="1750"/>
          </a:p>
        </p:txBody>
      </p:sp>
      <p:sp>
        <p:nvSpPr>
          <p:cNvPr id="5" name="object 5"/>
          <p:cNvSpPr txBox="1"/>
          <p:nvPr/>
        </p:nvSpPr>
        <p:spPr>
          <a:xfrm>
            <a:off x="1098903" y="1343236"/>
            <a:ext cx="5361164" cy="7781837"/>
          </a:xfrm>
          <a:prstGeom prst="rect">
            <a:avLst/>
          </a:prstGeom>
        </p:spPr>
        <p:txBody>
          <a:bodyPr vert="horz" wrap="square" lIns="0" tIns="0" rIns="0" bIns="0" rtlCol="0">
            <a:spAutoFit/>
          </a:bodyPr>
          <a:lstStyle/>
          <a:p>
            <a:pPr marL="456837" marR="8026" algn="just">
              <a:lnSpc>
                <a:spcPts val="1342"/>
              </a:lnSpc>
            </a:pPr>
            <a:r>
              <a:rPr sz="1167" spc="-5" dirty="0">
                <a:latin typeface="Times New Roman"/>
                <a:cs typeface="Times New Roman"/>
              </a:rPr>
              <a:t>'The software </a:t>
            </a:r>
            <a:r>
              <a:rPr sz="1167" dirty="0">
                <a:latin typeface="Times New Roman"/>
                <a:cs typeface="Times New Roman"/>
              </a:rPr>
              <a:t>architecture of a program or computing system is the </a:t>
            </a:r>
            <a:r>
              <a:rPr sz="1167" spc="-5" dirty="0">
                <a:latin typeface="Times New Roman"/>
                <a:cs typeface="Times New Roman"/>
              </a:rPr>
              <a:t>structure </a:t>
            </a:r>
            <a:r>
              <a:rPr sz="1167" dirty="0">
                <a:latin typeface="Times New Roman"/>
                <a:cs typeface="Times New Roman"/>
              </a:rPr>
              <a:t>or  </a:t>
            </a:r>
            <a:r>
              <a:rPr sz="1167" spc="-5" dirty="0">
                <a:latin typeface="Times New Roman"/>
                <a:cs typeface="Times New Roman"/>
              </a:rPr>
              <a:t>structures </a:t>
            </a:r>
            <a:r>
              <a:rPr sz="1167" dirty="0">
                <a:latin typeface="Times New Roman"/>
                <a:cs typeface="Times New Roman"/>
              </a:rPr>
              <a:t>of the </a:t>
            </a:r>
            <a:r>
              <a:rPr sz="1167" spc="-5" dirty="0">
                <a:latin typeface="Times New Roman"/>
                <a:cs typeface="Times New Roman"/>
              </a:rPr>
              <a:t>system, which </a:t>
            </a:r>
            <a:r>
              <a:rPr sz="1167" dirty="0">
                <a:latin typeface="Times New Roman"/>
                <a:cs typeface="Times New Roman"/>
              </a:rPr>
              <a:t>comprise </a:t>
            </a:r>
            <a:r>
              <a:rPr sz="1167" spc="-5" dirty="0">
                <a:latin typeface="Times New Roman"/>
                <a:cs typeface="Times New Roman"/>
              </a:rPr>
              <a:t>software </a:t>
            </a:r>
            <a:r>
              <a:rPr sz="1167" dirty="0">
                <a:latin typeface="Times New Roman"/>
                <a:cs typeface="Times New Roman"/>
              </a:rPr>
              <a:t>components, the externally  visible properties of those components, and the relationships among</a:t>
            </a:r>
            <a:r>
              <a:rPr sz="1167" spc="-122" dirty="0">
                <a:latin typeface="Times New Roman"/>
                <a:cs typeface="Times New Roman"/>
              </a:rPr>
              <a:t> </a:t>
            </a:r>
            <a:r>
              <a:rPr sz="1167" dirty="0">
                <a:latin typeface="Times New Roman"/>
                <a:cs typeface="Times New Roman"/>
              </a:rPr>
              <a:t>them.</a:t>
            </a:r>
            <a:endParaRPr sz="1167">
              <a:latin typeface="Times New Roman"/>
              <a:cs typeface="Times New Roman"/>
            </a:endParaRPr>
          </a:p>
          <a:p>
            <a:pPr>
              <a:spcBef>
                <a:spcPts val="19"/>
              </a:spcBef>
            </a:pPr>
            <a:endParaRPr sz="1167">
              <a:latin typeface="Times New Roman"/>
              <a:cs typeface="Times New Roman"/>
            </a:endParaRPr>
          </a:p>
          <a:p>
            <a:pPr marL="456837" marR="6791" algn="just">
              <a:lnSpc>
                <a:spcPts val="1342"/>
              </a:lnSpc>
              <a:spcBef>
                <a:spcPts val="5"/>
              </a:spcBef>
            </a:pPr>
            <a:r>
              <a:rPr sz="1167" dirty="0">
                <a:latin typeface="Times New Roman"/>
                <a:cs typeface="Times New Roman"/>
              </a:rPr>
              <a:t>By </a:t>
            </a:r>
            <a:r>
              <a:rPr sz="1167" spc="-5" dirty="0">
                <a:latin typeface="Times New Roman"/>
                <a:cs typeface="Times New Roman"/>
              </a:rPr>
              <a:t>"externally </a:t>
            </a:r>
            <a:r>
              <a:rPr sz="1167" dirty="0">
                <a:latin typeface="Times New Roman"/>
                <a:cs typeface="Times New Roman"/>
              </a:rPr>
              <a:t>visible" properties, </a:t>
            </a:r>
            <a:r>
              <a:rPr sz="1167" spc="-5" dirty="0">
                <a:latin typeface="Times New Roman"/>
                <a:cs typeface="Times New Roman"/>
              </a:rPr>
              <a:t>we </a:t>
            </a:r>
            <a:r>
              <a:rPr sz="1167" dirty="0">
                <a:latin typeface="Times New Roman"/>
                <a:cs typeface="Times New Roman"/>
              </a:rPr>
              <a:t>are referring to those assumptions other  components can make </a:t>
            </a:r>
            <a:r>
              <a:rPr sz="1167" spc="10" dirty="0">
                <a:latin typeface="Times New Roman"/>
                <a:cs typeface="Times New Roman"/>
              </a:rPr>
              <a:t>of </a:t>
            </a:r>
            <a:r>
              <a:rPr sz="1167" dirty="0">
                <a:latin typeface="Times New Roman"/>
                <a:cs typeface="Times New Roman"/>
              </a:rPr>
              <a:t>a component, </a:t>
            </a:r>
            <a:r>
              <a:rPr sz="1167" spc="-5" dirty="0">
                <a:latin typeface="Times New Roman"/>
                <a:cs typeface="Times New Roman"/>
              </a:rPr>
              <a:t>such </a:t>
            </a:r>
            <a:r>
              <a:rPr sz="1167" dirty="0">
                <a:latin typeface="Times New Roman"/>
                <a:cs typeface="Times New Roman"/>
              </a:rPr>
              <a:t>as its provided </a:t>
            </a:r>
            <a:r>
              <a:rPr sz="1167" spc="-5" dirty="0">
                <a:latin typeface="Times New Roman"/>
                <a:cs typeface="Times New Roman"/>
              </a:rPr>
              <a:t>services, </a:t>
            </a:r>
            <a:r>
              <a:rPr sz="1167" dirty="0">
                <a:latin typeface="Times New Roman"/>
                <a:cs typeface="Times New Roman"/>
              </a:rPr>
              <a:t>performance  characteristics, fault handling, </a:t>
            </a:r>
            <a:r>
              <a:rPr sz="1167" spc="-5" dirty="0">
                <a:latin typeface="Times New Roman"/>
                <a:cs typeface="Times New Roman"/>
              </a:rPr>
              <a:t>shared </a:t>
            </a:r>
            <a:r>
              <a:rPr sz="1167" dirty="0">
                <a:latin typeface="Times New Roman"/>
                <a:cs typeface="Times New Roman"/>
              </a:rPr>
              <a:t>resource usage, and </a:t>
            </a:r>
            <a:r>
              <a:rPr sz="1167" spc="-5" dirty="0">
                <a:latin typeface="Times New Roman"/>
                <a:cs typeface="Times New Roman"/>
              </a:rPr>
              <a:t>so </a:t>
            </a:r>
            <a:r>
              <a:rPr sz="1167" dirty="0">
                <a:latin typeface="Times New Roman"/>
                <a:cs typeface="Times New Roman"/>
              </a:rPr>
              <a:t>on. The intent of </a:t>
            </a:r>
            <a:r>
              <a:rPr sz="1167" spc="5" dirty="0">
                <a:latin typeface="Times New Roman"/>
                <a:cs typeface="Times New Roman"/>
              </a:rPr>
              <a:t>this  </a:t>
            </a:r>
            <a:r>
              <a:rPr sz="1167" dirty="0">
                <a:latin typeface="Times New Roman"/>
                <a:cs typeface="Times New Roman"/>
              </a:rPr>
              <a:t>definition is that a </a:t>
            </a:r>
            <a:r>
              <a:rPr sz="1167" spc="-5" dirty="0">
                <a:latin typeface="Times New Roman"/>
                <a:cs typeface="Times New Roman"/>
              </a:rPr>
              <a:t>software </a:t>
            </a:r>
            <a:r>
              <a:rPr sz="1167" dirty="0">
                <a:latin typeface="Times New Roman"/>
                <a:cs typeface="Times New Roman"/>
              </a:rPr>
              <a:t>architecture must abstract away </a:t>
            </a:r>
            <a:r>
              <a:rPr sz="1167" spc="-5" dirty="0">
                <a:latin typeface="Times New Roman"/>
                <a:cs typeface="Times New Roman"/>
              </a:rPr>
              <a:t>some </a:t>
            </a:r>
            <a:r>
              <a:rPr sz="1167" dirty="0">
                <a:latin typeface="Times New Roman"/>
                <a:cs typeface="Times New Roman"/>
              </a:rPr>
              <a:t>information  from the </a:t>
            </a:r>
            <a:r>
              <a:rPr sz="1167" spc="-5" dirty="0">
                <a:latin typeface="Times New Roman"/>
                <a:cs typeface="Times New Roman"/>
              </a:rPr>
              <a:t>system </a:t>
            </a:r>
            <a:r>
              <a:rPr sz="1167" dirty="0">
                <a:latin typeface="Times New Roman"/>
                <a:cs typeface="Times New Roman"/>
              </a:rPr>
              <a:t>(otherwise there is no point looking at the architecture, </a:t>
            </a:r>
            <a:r>
              <a:rPr sz="1167" spc="-5" dirty="0">
                <a:latin typeface="Times New Roman"/>
                <a:cs typeface="Times New Roman"/>
              </a:rPr>
              <a:t>we </a:t>
            </a:r>
            <a:r>
              <a:rPr sz="1167" dirty="0">
                <a:latin typeface="Times New Roman"/>
                <a:cs typeface="Times New Roman"/>
              </a:rPr>
              <a:t>are  </a:t>
            </a:r>
            <a:r>
              <a:rPr sz="1167" spc="-5" dirty="0">
                <a:latin typeface="Times New Roman"/>
                <a:cs typeface="Times New Roman"/>
              </a:rPr>
              <a:t>simply </a:t>
            </a:r>
            <a:r>
              <a:rPr sz="1167" dirty="0">
                <a:latin typeface="Times New Roman"/>
                <a:cs typeface="Times New Roman"/>
              </a:rPr>
              <a:t>viewing the entire </a:t>
            </a:r>
            <a:r>
              <a:rPr sz="1167" spc="-5" dirty="0">
                <a:latin typeface="Times New Roman"/>
                <a:cs typeface="Times New Roman"/>
              </a:rPr>
              <a:t>system) </a:t>
            </a:r>
            <a:r>
              <a:rPr sz="1167" dirty="0">
                <a:latin typeface="Times New Roman"/>
                <a:cs typeface="Times New Roman"/>
              </a:rPr>
              <a:t>and </a:t>
            </a:r>
            <a:r>
              <a:rPr sz="1167" spc="-10" dirty="0">
                <a:latin typeface="Times New Roman"/>
                <a:cs typeface="Times New Roman"/>
              </a:rPr>
              <a:t>yet </a:t>
            </a:r>
            <a:r>
              <a:rPr sz="1167" dirty="0">
                <a:latin typeface="Times New Roman"/>
                <a:cs typeface="Times New Roman"/>
              </a:rPr>
              <a:t>provide enough information to be a  basis for analysis, decision making, and hence risk</a:t>
            </a:r>
            <a:r>
              <a:rPr sz="1167" spc="-111" dirty="0">
                <a:latin typeface="Times New Roman"/>
                <a:cs typeface="Times New Roman"/>
              </a:rPr>
              <a:t> </a:t>
            </a:r>
            <a:r>
              <a:rPr sz="1167" dirty="0">
                <a:latin typeface="Times New Roman"/>
                <a:cs typeface="Times New Roman"/>
              </a:rPr>
              <a:t>reduction."</a:t>
            </a:r>
            <a:endParaRPr sz="1167">
              <a:latin typeface="Times New Roman"/>
              <a:cs typeface="Times New Roman"/>
            </a:endParaRPr>
          </a:p>
          <a:p>
            <a:pPr>
              <a:spcBef>
                <a:spcPts val="24"/>
              </a:spcBef>
            </a:pPr>
            <a:endParaRPr sz="1167">
              <a:latin typeface="Times New Roman"/>
              <a:cs typeface="Times New Roman"/>
            </a:endParaRPr>
          </a:p>
          <a:p>
            <a:pPr marL="12347" marR="7408" algn="just">
              <a:lnSpc>
                <a:spcPts val="1118"/>
              </a:lnSpc>
            </a:pPr>
            <a:r>
              <a:rPr sz="972" b="1" spc="-5" dirty="0">
                <a:latin typeface="Arial"/>
                <a:cs typeface="Arial"/>
              </a:rPr>
              <a:t>Garlan </a:t>
            </a:r>
            <a:r>
              <a:rPr sz="972" b="1" spc="-10" dirty="0">
                <a:latin typeface="Arial"/>
                <a:cs typeface="Arial"/>
              </a:rPr>
              <a:t>and </a:t>
            </a:r>
            <a:r>
              <a:rPr sz="972" b="1" spc="-5" dirty="0">
                <a:latin typeface="Arial"/>
                <a:cs typeface="Arial"/>
              </a:rPr>
              <a:t>Perry, guest </a:t>
            </a:r>
            <a:r>
              <a:rPr sz="972" b="1" spc="-10" dirty="0">
                <a:latin typeface="Arial"/>
                <a:cs typeface="Arial"/>
              </a:rPr>
              <a:t>editorial </a:t>
            </a:r>
            <a:r>
              <a:rPr sz="972" b="1" spc="-5" dirty="0">
                <a:latin typeface="Arial"/>
                <a:cs typeface="Arial"/>
              </a:rPr>
              <a:t>to the </a:t>
            </a:r>
            <a:r>
              <a:rPr sz="972" b="1" i="1" spc="-5" dirty="0">
                <a:latin typeface="Arial"/>
                <a:cs typeface="Arial"/>
              </a:rPr>
              <a:t>IEEE Transactions on Software Engineering</a:t>
            </a:r>
            <a:r>
              <a:rPr sz="972" b="1" spc="-5" dirty="0">
                <a:latin typeface="Arial"/>
                <a:cs typeface="Arial"/>
              </a:rPr>
              <a:t>, </a:t>
            </a:r>
            <a:r>
              <a:rPr sz="972" b="1" spc="-10" dirty="0">
                <a:latin typeface="Arial"/>
                <a:cs typeface="Arial"/>
              </a:rPr>
              <a:t>April  1995:</a:t>
            </a:r>
            <a:endParaRPr sz="972">
              <a:latin typeface="Arial"/>
              <a:cs typeface="Arial"/>
            </a:endParaRPr>
          </a:p>
          <a:p>
            <a:pPr>
              <a:spcBef>
                <a:spcPts val="5"/>
              </a:spcBef>
            </a:pPr>
            <a:endParaRPr sz="1167">
              <a:latin typeface="Times New Roman"/>
              <a:cs typeface="Times New Roman"/>
            </a:endParaRPr>
          </a:p>
          <a:p>
            <a:pPr marL="456837" marR="4939" algn="just">
              <a:lnSpc>
                <a:spcPts val="1342"/>
              </a:lnSpc>
              <a:spcBef>
                <a:spcPts val="5"/>
              </a:spcBef>
            </a:pPr>
            <a:r>
              <a:rPr sz="1167" spc="-5" dirty="0">
                <a:latin typeface="Times New Roman"/>
                <a:cs typeface="Times New Roman"/>
              </a:rPr>
              <a:t>Software </a:t>
            </a:r>
            <a:r>
              <a:rPr sz="1167" dirty="0">
                <a:latin typeface="Times New Roman"/>
                <a:cs typeface="Times New Roman"/>
              </a:rPr>
              <a:t>architecture is </a:t>
            </a:r>
            <a:r>
              <a:rPr sz="1167" spc="-5" dirty="0">
                <a:latin typeface="Times New Roman"/>
                <a:cs typeface="Times New Roman"/>
              </a:rPr>
              <a:t>"the structure </a:t>
            </a:r>
            <a:r>
              <a:rPr sz="1167" dirty="0">
                <a:latin typeface="Times New Roman"/>
                <a:cs typeface="Times New Roman"/>
              </a:rPr>
              <a:t>of the components of a program/system,  their interrelationships, and principles and guidelines governing their design and  evolution over</a:t>
            </a:r>
            <a:r>
              <a:rPr sz="1167" spc="-102" dirty="0">
                <a:latin typeface="Times New Roman"/>
                <a:cs typeface="Times New Roman"/>
              </a:rPr>
              <a:t> </a:t>
            </a:r>
            <a:r>
              <a:rPr sz="1167" dirty="0">
                <a:latin typeface="Times New Roman"/>
                <a:cs typeface="Times New Roman"/>
              </a:rPr>
              <a:t>time."</a:t>
            </a:r>
            <a:endParaRPr sz="1167">
              <a:latin typeface="Times New Roman"/>
              <a:cs typeface="Times New Roman"/>
            </a:endParaRPr>
          </a:p>
          <a:p>
            <a:pPr>
              <a:spcBef>
                <a:spcPts val="5"/>
              </a:spcBef>
            </a:pPr>
            <a:endParaRPr sz="1118">
              <a:latin typeface="Times New Roman"/>
              <a:cs typeface="Times New Roman"/>
            </a:endParaRPr>
          </a:p>
          <a:p>
            <a:pPr marL="12347" algn="just"/>
            <a:r>
              <a:rPr sz="972" b="1" spc="-5" dirty="0">
                <a:latin typeface="Arial"/>
                <a:cs typeface="Arial"/>
              </a:rPr>
              <a:t>IEEE</a:t>
            </a:r>
            <a:r>
              <a:rPr sz="972" b="1" spc="-73" dirty="0">
                <a:latin typeface="Arial"/>
                <a:cs typeface="Arial"/>
              </a:rPr>
              <a:t> </a:t>
            </a:r>
            <a:r>
              <a:rPr sz="972" b="1" spc="-5" dirty="0">
                <a:latin typeface="Arial"/>
                <a:cs typeface="Arial"/>
              </a:rPr>
              <a:t>Glossary</a:t>
            </a:r>
            <a:endParaRPr sz="972">
              <a:latin typeface="Arial"/>
              <a:cs typeface="Arial"/>
            </a:endParaRPr>
          </a:p>
          <a:p>
            <a:pPr>
              <a:spcBef>
                <a:spcPts val="39"/>
              </a:spcBef>
            </a:pPr>
            <a:endParaRPr sz="1167">
              <a:latin typeface="Times New Roman"/>
              <a:cs typeface="Times New Roman"/>
            </a:endParaRPr>
          </a:p>
          <a:p>
            <a:pPr marL="456837" marR="6791" algn="just">
              <a:lnSpc>
                <a:spcPts val="1342"/>
              </a:lnSpc>
            </a:pPr>
            <a:r>
              <a:rPr sz="1167" spc="-5" dirty="0">
                <a:latin typeface="Times New Roman"/>
                <a:cs typeface="Times New Roman"/>
              </a:rPr>
              <a:t>Architectural </a:t>
            </a:r>
            <a:r>
              <a:rPr sz="1167" dirty="0">
                <a:latin typeface="Times New Roman"/>
                <a:cs typeface="Times New Roman"/>
              </a:rPr>
              <a:t>design: The process of defining a collection of hardware and  </a:t>
            </a:r>
            <a:r>
              <a:rPr sz="1167" spc="-5" dirty="0">
                <a:latin typeface="Times New Roman"/>
                <a:cs typeface="Times New Roman"/>
              </a:rPr>
              <a:t>software </a:t>
            </a:r>
            <a:r>
              <a:rPr sz="1167" dirty="0">
                <a:latin typeface="Times New Roman"/>
                <a:cs typeface="Times New Roman"/>
              </a:rPr>
              <a:t>components and their interfaces to establish the framework for the  development of a computer</a:t>
            </a:r>
            <a:r>
              <a:rPr sz="1167" spc="-102" dirty="0">
                <a:latin typeface="Times New Roman"/>
                <a:cs typeface="Times New Roman"/>
              </a:rPr>
              <a:t> </a:t>
            </a:r>
            <a:r>
              <a:rPr sz="1167" spc="-5" dirty="0">
                <a:latin typeface="Times New Roman"/>
                <a:cs typeface="Times New Roman"/>
              </a:rPr>
              <a:t>system.</a:t>
            </a:r>
            <a:endParaRPr sz="1167">
              <a:latin typeface="Times New Roman"/>
              <a:cs typeface="Times New Roman"/>
            </a:endParaRPr>
          </a:p>
          <a:p>
            <a:pPr>
              <a:spcBef>
                <a:spcPts val="53"/>
              </a:spcBef>
            </a:pPr>
            <a:endParaRPr sz="1069">
              <a:latin typeface="Times New Roman"/>
              <a:cs typeface="Times New Roman"/>
            </a:endParaRPr>
          </a:p>
          <a:p>
            <a:pPr marL="12347" algn="just"/>
            <a:r>
              <a:rPr sz="1167" b="1" spc="-5" dirty="0">
                <a:latin typeface="Times New Roman"/>
                <a:cs typeface="Times New Roman"/>
              </a:rPr>
              <a:t>Shaw </a:t>
            </a:r>
            <a:r>
              <a:rPr sz="1167" b="1" dirty="0">
                <a:latin typeface="Times New Roman"/>
                <a:cs typeface="Times New Roman"/>
              </a:rPr>
              <a:t>and</a:t>
            </a:r>
            <a:r>
              <a:rPr sz="1167" b="1" spc="-92" dirty="0">
                <a:latin typeface="Times New Roman"/>
                <a:cs typeface="Times New Roman"/>
              </a:rPr>
              <a:t> </a:t>
            </a:r>
            <a:r>
              <a:rPr sz="1167" b="1" dirty="0">
                <a:latin typeface="Times New Roman"/>
                <a:cs typeface="Times New Roman"/>
              </a:rPr>
              <a:t>Garlan</a:t>
            </a:r>
            <a:endParaRPr sz="1167">
              <a:latin typeface="Times New Roman"/>
              <a:cs typeface="Times New Roman"/>
            </a:endParaRPr>
          </a:p>
          <a:p>
            <a:pPr>
              <a:spcBef>
                <a:spcPts val="34"/>
              </a:spcBef>
            </a:pPr>
            <a:endParaRPr sz="1167">
              <a:latin typeface="Times New Roman"/>
              <a:cs typeface="Times New Roman"/>
            </a:endParaRPr>
          </a:p>
          <a:p>
            <a:pPr marL="456837" marR="6173" algn="just">
              <a:lnSpc>
                <a:spcPts val="1342"/>
              </a:lnSpc>
            </a:pPr>
            <a:r>
              <a:rPr sz="1167" dirty="0">
                <a:latin typeface="Times New Roman"/>
                <a:cs typeface="Times New Roman"/>
              </a:rPr>
              <a:t>The architecture of a </a:t>
            </a:r>
            <a:r>
              <a:rPr sz="1167" spc="-5" dirty="0">
                <a:latin typeface="Times New Roman"/>
                <a:cs typeface="Times New Roman"/>
              </a:rPr>
              <a:t>system </a:t>
            </a:r>
            <a:r>
              <a:rPr sz="1167" dirty="0">
                <a:latin typeface="Times New Roman"/>
                <a:cs typeface="Times New Roman"/>
              </a:rPr>
              <a:t>defines that system in terms of computational  components and interactions among those components. Components are </a:t>
            </a:r>
            <a:r>
              <a:rPr sz="1167" spc="-5" dirty="0">
                <a:latin typeface="Times New Roman"/>
                <a:cs typeface="Times New Roman"/>
              </a:rPr>
              <a:t>such  </a:t>
            </a:r>
            <a:r>
              <a:rPr sz="1167" dirty="0">
                <a:latin typeface="Times New Roman"/>
                <a:cs typeface="Times New Roman"/>
              </a:rPr>
              <a:t>things as clients and </a:t>
            </a:r>
            <a:r>
              <a:rPr sz="1167" spc="-5" dirty="0">
                <a:latin typeface="Times New Roman"/>
                <a:cs typeface="Times New Roman"/>
              </a:rPr>
              <a:t>servers, </a:t>
            </a:r>
            <a:r>
              <a:rPr sz="1167" dirty="0">
                <a:latin typeface="Times New Roman"/>
                <a:cs typeface="Times New Roman"/>
              </a:rPr>
              <a:t>databases, filters, </a:t>
            </a:r>
            <a:r>
              <a:rPr sz="1167" spc="10" dirty="0">
                <a:latin typeface="Times New Roman"/>
                <a:cs typeface="Times New Roman"/>
              </a:rPr>
              <a:t>and </a:t>
            </a:r>
            <a:r>
              <a:rPr sz="1167" dirty="0">
                <a:latin typeface="Times New Roman"/>
                <a:cs typeface="Times New Roman"/>
              </a:rPr>
              <a:t>layers in a hierarchical </a:t>
            </a:r>
            <a:r>
              <a:rPr sz="1167" spc="-5" dirty="0">
                <a:latin typeface="Times New Roman"/>
                <a:cs typeface="Times New Roman"/>
              </a:rPr>
              <a:t>system.  </a:t>
            </a:r>
            <a:r>
              <a:rPr sz="1167" dirty="0">
                <a:latin typeface="Times New Roman"/>
                <a:cs typeface="Times New Roman"/>
              </a:rPr>
              <a:t>Interactions among components at this level of design can be </a:t>
            </a:r>
            <a:r>
              <a:rPr sz="1167" spc="-5" dirty="0">
                <a:latin typeface="Times New Roman"/>
                <a:cs typeface="Times New Roman"/>
              </a:rPr>
              <a:t>simple </a:t>
            </a:r>
            <a:r>
              <a:rPr sz="1167" dirty="0">
                <a:latin typeface="Times New Roman"/>
                <a:cs typeface="Times New Roman"/>
              </a:rPr>
              <a:t>and familiar,  </a:t>
            </a:r>
            <a:r>
              <a:rPr sz="1167" spc="-5" dirty="0">
                <a:latin typeface="Times New Roman"/>
                <a:cs typeface="Times New Roman"/>
              </a:rPr>
              <a:t>such </a:t>
            </a:r>
            <a:r>
              <a:rPr sz="1167" dirty="0">
                <a:latin typeface="Times New Roman"/>
                <a:cs typeface="Times New Roman"/>
              </a:rPr>
              <a:t>as procedure call and </a:t>
            </a:r>
            <a:r>
              <a:rPr sz="1167" spc="-5" dirty="0">
                <a:latin typeface="Times New Roman"/>
                <a:cs typeface="Times New Roman"/>
              </a:rPr>
              <a:t>shared </a:t>
            </a:r>
            <a:r>
              <a:rPr sz="1167" dirty="0">
                <a:latin typeface="Times New Roman"/>
                <a:cs typeface="Times New Roman"/>
              </a:rPr>
              <a:t>variable access. But they can also be complex  and </a:t>
            </a:r>
            <a:r>
              <a:rPr sz="1167" spc="-5" dirty="0">
                <a:latin typeface="Times New Roman"/>
                <a:cs typeface="Times New Roman"/>
              </a:rPr>
              <a:t>semantically </a:t>
            </a:r>
            <a:r>
              <a:rPr sz="1167" dirty="0">
                <a:latin typeface="Times New Roman"/>
                <a:cs typeface="Times New Roman"/>
              </a:rPr>
              <a:t>rich, </a:t>
            </a:r>
            <a:r>
              <a:rPr sz="1167" spc="-5" dirty="0">
                <a:latin typeface="Times New Roman"/>
                <a:cs typeface="Times New Roman"/>
              </a:rPr>
              <a:t>such </a:t>
            </a:r>
            <a:r>
              <a:rPr sz="1167" dirty="0">
                <a:latin typeface="Times New Roman"/>
                <a:cs typeface="Times New Roman"/>
              </a:rPr>
              <a:t>as client-server protocols, database accessing  protocols, asynchronous event multicast, and piped</a:t>
            </a:r>
            <a:r>
              <a:rPr sz="1167" spc="-117" dirty="0">
                <a:latin typeface="Times New Roman"/>
                <a:cs typeface="Times New Roman"/>
              </a:rPr>
              <a:t> </a:t>
            </a:r>
            <a:r>
              <a:rPr sz="1167" spc="-5" dirty="0">
                <a:latin typeface="Times New Roman"/>
                <a:cs typeface="Times New Roman"/>
              </a:rPr>
              <a:t>streams.</a:t>
            </a:r>
            <a:endParaRPr sz="1167">
              <a:latin typeface="Times New Roman"/>
              <a:cs typeface="Times New Roman"/>
            </a:endParaRPr>
          </a:p>
          <a:p>
            <a:pPr>
              <a:spcBef>
                <a:spcPts val="19"/>
              </a:spcBef>
            </a:pPr>
            <a:endParaRPr sz="1167">
              <a:latin typeface="Times New Roman"/>
              <a:cs typeface="Times New Roman"/>
            </a:endParaRPr>
          </a:p>
          <a:p>
            <a:pPr marL="12347" marR="6173" algn="just">
              <a:lnSpc>
                <a:spcPts val="1342"/>
              </a:lnSpc>
              <a:spcBef>
                <a:spcPts val="5"/>
              </a:spcBef>
            </a:pPr>
            <a:r>
              <a:rPr sz="1167" dirty="0">
                <a:latin typeface="Times New Roman"/>
                <a:cs typeface="Times New Roman"/>
              </a:rPr>
              <a:t>Each of these definitions of </a:t>
            </a:r>
            <a:r>
              <a:rPr sz="1167" spc="-5" dirty="0">
                <a:latin typeface="Times New Roman"/>
                <a:cs typeface="Times New Roman"/>
              </a:rPr>
              <a:t>software </a:t>
            </a:r>
            <a:r>
              <a:rPr sz="1167" dirty="0">
                <a:latin typeface="Times New Roman"/>
                <a:cs typeface="Times New Roman"/>
              </a:rPr>
              <a:t>architecture, though </a:t>
            </a:r>
            <a:r>
              <a:rPr sz="1167" spc="-5" dirty="0">
                <a:latin typeface="Times New Roman"/>
                <a:cs typeface="Times New Roman"/>
              </a:rPr>
              <a:t>seemingly </a:t>
            </a:r>
            <a:r>
              <a:rPr sz="1167" dirty="0">
                <a:latin typeface="Times New Roman"/>
                <a:cs typeface="Times New Roman"/>
              </a:rPr>
              <a:t>different,  emphasizes certain </a:t>
            </a:r>
            <a:r>
              <a:rPr sz="1167" spc="-5" dirty="0">
                <a:latin typeface="Times New Roman"/>
                <a:cs typeface="Times New Roman"/>
              </a:rPr>
              <a:t>structural </a:t>
            </a:r>
            <a:r>
              <a:rPr sz="1167" dirty="0">
                <a:latin typeface="Times New Roman"/>
                <a:cs typeface="Times New Roman"/>
              </a:rPr>
              <a:t>issues and corresponding </a:t>
            </a:r>
            <a:r>
              <a:rPr sz="1167" spc="5" dirty="0">
                <a:latin typeface="Times New Roman"/>
                <a:cs typeface="Times New Roman"/>
              </a:rPr>
              <a:t>ways </a:t>
            </a:r>
            <a:r>
              <a:rPr sz="1167" dirty="0">
                <a:latin typeface="Times New Roman"/>
                <a:cs typeface="Times New Roman"/>
              </a:rPr>
              <a:t>to describe them. It is  important to understand that although they are apparently different, they do not conflict  </a:t>
            </a:r>
            <a:r>
              <a:rPr sz="1167" spc="-5" dirty="0">
                <a:latin typeface="Times New Roman"/>
                <a:cs typeface="Times New Roman"/>
              </a:rPr>
              <a:t>with </a:t>
            </a:r>
            <a:r>
              <a:rPr sz="1167" dirty="0">
                <a:latin typeface="Times New Roman"/>
                <a:cs typeface="Times New Roman"/>
              </a:rPr>
              <a:t>one</a:t>
            </a:r>
            <a:r>
              <a:rPr sz="1167" spc="-87" dirty="0">
                <a:latin typeface="Times New Roman"/>
                <a:cs typeface="Times New Roman"/>
              </a:rPr>
              <a:t> </a:t>
            </a:r>
            <a:r>
              <a:rPr sz="1167" dirty="0">
                <a:latin typeface="Times New Roman"/>
                <a:cs typeface="Times New Roman"/>
              </a:rPr>
              <a:t>another.</a:t>
            </a:r>
            <a:endParaRPr sz="1167">
              <a:latin typeface="Times New Roman"/>
              <a:cs typeface="Times New Roman"/>
            </a:endParaRPr>
          </a:p>
          <a:p>
            <a:pPr>
              <a:spcBef>
                <a:spcPts val="10"/>
              </a:spcBef>
            </a:pPr>
            <a:endParaRPr sz="1167">
              <a:latin typeface="Times New Roman"/>
              <a:cs typeface="Times New Roman"/>
            </a:endParaRPr>
          </a:p>
          <a:p>
            <a:pPr marL="12347" marR="6173" algn="just">
              <a:lnSpc>
                <a:spcPts val="1342"/>
              </a:lnSpc>
            </a:pPr>
            <a:r>
              <a:rPr sz="1167" spc="-5" dirty="0">
                <a:latin typeface="Times New Roman"/>
                <a:cs typeface="Times New Roman"/>
              </a:rPr>
              <a:t>One </a:t>
            </a:r>
            <a:r>
              <a:rPr sz="1167" dirty="0">
                <a:latin typeface="Times New Roman"/>
                <a:cs typeface="Times New Roman"/>
              </a:rPr>
              <a:t>can thus conclude </a:t>
            </a:r>
            <a:r>
              <a:rPr sz="1167" spc="5" dirty="0">
                <a:latin typeface="Times New Roman"/>
                <a:cs typeface="Times New Roman"/>
              </a:rPr>
              <a:t>from </a:t>
            </a:r>
            <a:r>
              <a:rPr sz="1167" dirty="0">
                <a:latin typeface="Times New Roman"/>
                <a:cs typeface="Times New Roman"/>
              </a:rPr>
              <a:t>these definitions that an architectural </a:t>
            </a:r>
            <a:r>
              <a:rPr sz="1167" spc="5" dirty="0">
                <a:latin typeface="Times New Roman"/>
                <a:cs typeface="Times New Roman"/>
              </a:rPr>
              <a:t>design </a:t>
            </a:r>
            <a:r>
              <a:rPr sz="1167" dirty="0">
                <a:latin typeface="Times New Roman"/>
                <a:cs typeface="Times New Roman"/>
              </a:rPr>
              <a:t>is an </a:t>
            </a:r>
            <a:r>
              <a:rPr sz="1167" spc="5" dirty="0">
                <a:latin typeface="Times New Roman"/>
                <a:cs typeface="Times New Roman"/>
              </a:rPr>
              <a:t>early </a:t>
            </a:r>
            <a:r>
              <a:rPr sz="1167" spc="-5" dirty="0">
                <a:latin typeface="Times New Roman"/>
                <a:cs typeface="Times New Roman"/>
              </a:rPr>
              <a:t>stage  </a:t>
            </a:r>
            <a:r>
              <a:rPr sz="1167" dirty="0">
                <a:latin typeface="Times New Roman"/>
                <a:cs typeface="Times New Roman"/>
              </a:rPr>
              <a:t>of the </a:t>
            </a:r>
            <a:r>
              <a:rPr sz="1167" spc="-5" dirty="0">
                <a:latin typeface="Times New Roman"/>
                <a:cs typeface="Times New Roman"/>
              </a:rPr>
              <a:t>system </a:t>
            </a:r>
            <a:r>
              <a:rPr sz="1167" dirty="0">
                <a:latin typeface="Times New Roman"/>
                <a:cs typeface="Times New Roman"/>
              </a:rPr>
              <a:t>design process. </a:t>
            </a:r>
            <a:r>
              <a:rPr sz="1167" spc="-15" dirty="0">
                <a:latin typeface="Times New Roman"/>
                <a:cs typeface="Times New Roman"/>
              </a:rPr>
              <a:t>It </a:t>
            </a:r>
            <a:r>
              <a:rPr sz="1167" dirty="0">
                <a:latin typeface="Times New Roman"/>
                <a:cs typeface="Times New Roman"/>
              </a:rPr>
              <a:t>represents the link between </a:t>
            </a:r>
            <a:r>
              <a:rPr sz="1167" spc="-5" dirty="0">
                <a:latin typeface="Times New Roman"/>
                <a:cs typeface="Times New Roman"/>
              </a:rPr>
              <a:t>specification </a:t>
            </a:r>
            <a:r>
              <a:rPr sz="1167" dirty="0">
                <a:latin typeface="Times New Roman"/>
                <a:cs typeface="Times New Roman"/>
              </a:rPr>
              <a:t>and design  processes. It provides an overall abstract view of </a:t>
            </a:r>
            <a:r>
              <a:rPr sz="1167" spc="10" dirty="0">
                <a:latin typeface="Times New Roman"/>
                <a:cs typeface="Times New Roman"/>
              </a:rPr>
              <a:t>the </a:t>
            </a:r>
            <a:r>
              <a:rPr sz="1167" dirty="0">
                <a:latin typeface="Times New Roman"/>
                <a:cs typeface="Times New Roman"/>
              </a:rPr>
              <a:t>solution of a problem by identifying  the critical issues and explicitly documenting the design choices made under the </a:t>
            </a:r>
            <a:r>
              <a:rPr sz="1167" spc="-5" dirty="0">
                <a:latin typeface="Times New Roman"/>
                <a:cs typeface="Times New Roman"/>
              </a:rPr>
              <a:t>specified  </a:t>
            </a:r>
            <a:r>
              <a:rPr sz="1167" dirty="0">
                <a:latin typeface="Times New Roman"/>
                <a:cs typeface="Times New Roman"/>
              </a:rPr>
              <a:t>constraints as its primary goal is to define the non-functional requirements of a </a:t>
            </a:r>
            <a:r>
              <a:rPr sz="1167" spc="-5" dirty="0">
                <a:latin typeface="Times New Roman"/>
                <a:cs typeface="Times New Roman"/>
              </a:rPr>
              <a:t>system  </a:t>
            </a:r>
            <a:r>
              <a:rPr sz="1167" dirty="0">
                <a:latin typeface="Times New Roman"/>
                <a:cs typeface="Times New Roman"/>
              </a:rPr>
              <a:t>and</a:t>
            </a:r>
            <a:r>
              <a:rPr sz="1167" spc="170" dirty="0">
                <a:latin typeface="Times New Roman"/>
                <a:cs typeface="Times New Roman"/>
              </a:rPr>
              <a:t> </a:t>
            </a:r>
            <a:r>
              <a:rPr sz="1167" dirty="0">
                <a:latin typeface="Times New Roman"/>
                <a:cs typeface="Times New Roman"/>
              </a:rPr>
              <a:t>define</a:t>
            </a:r>
            <a:r>
              <a:rPr sz="1167" spc="175" dirty="0">
                <a:latin typeface="Times New Roman"/>
                <a:cs typeface="Times New Roman"/>
              </a:rPr>
              <a:t> </a:t>
            </a:r>
            <a:r>
              <a:rPr sz="1167" dirty="0">
                <a:latin typeface="Times New Roman"/>
                <a:cs typeface="Times New Roman"/>
              </a:rPr>
              <a:t>the</a:t>
            </a:r>
            <a:r>
              <a:rPr sz="1167" spc="185" dirty="0">
                <a:latin typeface="Times New Roman"/>
                <a:cs typeface="Times New Roman"/>
              </a:rPr>
              <a:t> </a:t>
            </a:r>
            <a:r>
              <a:rPr sz="1167" dirty="0">
                <a:latin typeface="Times New Roman"/>
                <a:cs typeface="Times New Roman"/>
              </a:rPr>
              <a:t>environment.</a:t>
            </a:r>
            <a:r>
              <a:rPr sz="1167" spc="190" dirty="0">
                <a:latin typeface="Times New Roman"/>
                <a:cs typeface="Times New Roman"/>
              </a:rPr>
              <a:t> </a:t>
            </a:r>
            <a:r>
              <a:rPr sz="1167" spc="-15" dirty="0">
                <a:latin typeface="Times New Roman"/>
                <a:cs typeface="Times New Roman"/>
              </a:rPr>
              <a:t>It</a:t>
            </a:r>
            <a:r>
              <a:rPr sz="1167" spc="190" dirty="0">
                <a:latin typeface="Times New Roman"/>
                <a:cs typeface="Times New Roman"/>
              </a:rPr>
              <a:t> </a:t>
            </a:r>
            <a:r>
              <a:rPr sz="1167" dirty="0">
                <a:latin typeface="Times New Roman"/>
                <a:cs typeface="Times New Roman"/>
              </a:rPr>
              <a:t>is</a:t>
            </a:r>
            <a:r>
              <a:rPr sz="1167" spc="180" dirty="0">
                <a:latin typeface="Times New Roman"/>
                <a:cs typeface="Times New Roman"/>
              </a:rPr>
              <a:t> </a:t>
            </a:r>
            <a:r>
              <a:rPr sz="1167" dirty="0">
                <a:latin typeface="Times New Roman"/>
                <a:cs typeface="Times New Roman"/>
              </a:rPr>
              <a:t>often</a:t>
            </a:r>
            <a:r>
              <a:rPr sz="1167" spc="180" dirty="0">
                <a:latin typeface="Times New Roman"/>
                <a:cs typeface="Times New Roman"/>
              </a:rPr>
              <a:t> </a:t>
            </a:r>
            <a:r>
              <a:rPr sz="1167" dirty="0">
                <a:latin typeface="Times New Roman"/>
                <a:cs typeface="Times New Roman"/>
              </a:rPr>
              <a:t>carried</a:t>
            </a:r>
            <a:r>
              <a:rPr sz="1167" spc="175" dirty="0">
                <a:latin typeface="Times New Roman"/>
                <a:cs typeface="Times New Roman"/>
              </a:rPr>
              <a:t> </a:t>
            </a:r>
            <a:r>
              <a:rPr sz="1167" dirty="0">
                <a:latin typeface="Times New Roman"/>
                <a:cs typeface="Times New Roman"/>
              </a:rPr>
              <a:t>out</a:t>
            </a:r>
            <a:r>
              <a:rPr sz="1167" spc="175" dirty="0">
                <a:latin typeface="Times New Roman"/>
                <a:cs typeface="Times New Roman"/>
              </a:rPr>
              <a:t> </a:t>
            </a:r>
            <a:r>
              <a:rPr sz="1167" dirty="0">
                <a:latin typeface="Times New Roman"/>
                <a:cs typeface="Times New Roman"/>
              </a:rPr>
              <a:t>in</a:t>
            </a:r>
            <a:r>
              <a:rPr sz="1167" spc="175" dirty="0">
                <a:latin typeface="Times New Roman"/>
                <a:cs typeface="Times New Roman"/>
              </a:rPr>
              <a:t> </a:t>
            </a:r>
            <a:r>
              <a:rPr sz="1167" dirty="0">
                <a:latin typeface="Times New Roman"/>
                <a:cs typeface="Times New Roman"/>
              </a:rPr>
              <a:t>parallel</a:t>
            </a:r>
            <a:r>
              <a:rPr sz="1167" spc="175" dirty="0">
                <a:latin typeface="Times New Roman"/>
                <a:cs typeface="Times New Roman"/>
              </a:rPr>
              <a:t> </a:t>
            </a:r>
            <a:r>
              <a:rPr sz="1167" spc="-5" dirty="0">
                <a:latin typeface="Times New Roman"/>
                <a:cs typeface="Times New Roman"/>
              </a:rPr>
              <a:t>with</a:t>
            </a:r>
            <a:r>
              <a:rPr sz="1167" spc="175" dirty="0">
                <a:latin typeface="Times New Roman"/>
                <a:cs typeface="Times New Roman"/>
              </a:rPr>
              <a:t> </a:t>
            </a:r>
            <a:r>
              <a:rPr sz="1167" spc="-5" dirty="0">
                <a:latin typeface="Times New Roman"/>
                <a:cs typeface="Times New Roman"/>
              </a:rPr>
              <a:t>some</a:t>
            </a:r>
            <a:r>
              <a:rPr sz="1167" spc="185" dirty="0">
                <a:latin typeface="Times New Roman"/>
                <a:cs typeface="Times New Roman"/>
              </a:rPr>
              <a:t> </a:t>
            </a:r>
            <a:r>
              <a:rPr sz="1167" spc="-5" dirty="0">
                <a:latin typeface="Times New Roman"/>
                <a:cs typeface="Times New Roman"/>
              </a:rPr>
              <a:t>specification</a:t>
            </a:r>
            <a:endParaRPr sz="1167">
              <a:latin typeface="Times New Roman"/>
              <a:cs typeface="Times New Roman"/>
            </a:endParaRPr>
          </a:p>
        </p:txBody>
      </p:sp>
      <p:sp>
        <p:nvSpPr>
          <p:cNvPr id="6" name="object 6"/>
          <p:cNvSpPr txBox="1">
            <a:spLocks noGrp="1"/>
          </p:cNvSpPr>
          <p:nvPr>
            <p:ph type="sldNum" sz="quarter" idx="7"/>
          </p:nvPr>
        </p:nvSpPr>
        <p:spPr>
          <a:xfrm>
            <a:off x="6216086" y="10069713"/>
            <a:ext cx="271639" cy="7214493"/>
          </a:xfrm>
          <a:prstGeom prst="rect">
            <a:avLst/>
          </a:prstGeom>
        </p:spPr>
        <p:txBody>
          <a:bodyPr vert="horz" wrap="square" lIns="0" tIns="32720" rIns="0" bIns="0" rtlCol="0">
            <a:spAutoFit/>
          </a:bodyPr>
          <a:lstStyle/>
          <a:p>
            <a:pPr marL="12347">
              <a:lnSpc>
                <a:spcPts val="1371"/>
              </a:lnSpc>
              <a:spcBef>
                <a:spcPts val="258"/>
              </a:spcBef>
              <a:tabLst>
                <a:tab pos="5123363" algn="l"/>
              </a:tabLst>
            </a:pPr>
            <a:r>
              <a:rPr u="heavy" dirty="0"/>
              <a:t> 	</a:t>
            </a:r>
            <a:r>
              <a:rPr dirty="0"/>
              <a:t>117</a:t>
            </a:r>
          </a:p>
          <a:p>
            <a:pPr marL="1456939">
              <a:lnSpc>
                <a:spcPts val="1371"/>
              </a:lnSpc>
            </a:pPr>
            <a:r>
              <a:rPr dirty="0"/>
              <a:t>© Copyright </a:t>
            </a:r>
            <a:r>
              <a:rPr spc="-5" dirty="0"/>
              <a:t>Virtual University </a:t>
            </a:r>
            <a:r>
              <a:rPr dirty="0"/>
              <a:t>of</a:t>
            </a:r>
            <a:r>
              <a:rPr spc="-78" dirty="0"/>
              <a:t> </a:t>
            </a:r>
            <a:r>
              <a:rPr spc="-5" dirty="0"/>
              <a:t>Pakistan</a:t>
            </a:r>
          </a:p>
        </p:txBody>
      </p:sp>
    </p:spTree>
    <p:extLst>
      <p:ext uri="{BB962C8B-B14F-4D97-AF65-F5344CB8AC3E}">
        <p14:creationId xmlns:p14="http://schemas.microsoft.com/office/powerpoint/2010/main" val="3844765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11250" y="1055052"/>
            <a:ext cx="5270412" cy="0"/>
          </a:xfrm>
          <a:custGeom>
            <a:avLst/>
            <a:gdLst/>
            <a:ahLst/>
            <a:cxnLst/>
            <a:rect l="l" t="t" r="r" b="b"/>
            <a:pathLst>
              <a:path w="5420995">
                <a:moveTo>
                  <a:pt x="0" y="0"/>
                </a:moveTo>
                <a:lnTo>
                  <a:pt x="5420867" y="0"/>
                </a:lnTo>
              </a:path>
            </a:pathLst>
          </a:custGeom>
          <a:ln w="7620">
            <a:solidFill>
              <a:srgbClr val="000000"/>
            </a:solidFill>
          </a:ln>
        </p:spPr>
        <p:txBody>
          <a:bodyPr wrap="square" lIns="0" tIns="0" rIns="0" bIns="0" rtlCol="0"/>
          <a:lstStyle/>
          <a:p>
            <a:endParaRPr sz="1750"/>
          </a:p>
        </p:txBody>
      </p:sp>
      <p:sp>
        <p:nvSpPr>
          <p:cNvPr id="3" name="object 3"/>
          <p:cNvSpPr txBox="1"/>
          <p:nvPr/>
        </p:nvSpPr>
        <p:spPr>
          <a:xfrm>
            <a:off x="1098903" y="886882"/>
            <a:ext cx="5361164" cy="8318324"/>
          </a:xfrm>
          <a:prstGeom prst="rect">
            <a:avLst/>
          </a:prstGeom>
        </p:spPr>
        <p:txBody>
          <a:bodyPr vert="horz" wrap="square" lIns="0" tIns="0" rIns="0" bIns="0" rtlCol="0">
            <a:spAutoFit/>
          </a:bodyPr>
          <a:lstStyle/>
          <a:p>
            <a:pPr marL="12347">
              <a:tabLst>
                <a:tab pos="5069654" algn="l"/>
              </a:tabLst>
            </a:pPr>
            <a:r>
              <a:rPr sz="1167" dirty="0">
                <a:latin typeface="Times New Roman"/>
                <a:cs typeface="Times New Roman"/>
              </a:rPr>
              <a:t>CS504-Software Engineering</a:t>
            </a:r>
            <a:r>
              <a:rPr sz="1167" spc="-10" dirty="0">
                <a:latin typeface="Times New Roman"/>
                <a:cs typeface="Times New Roman"/>
              </a:rPr>
              <a:t> </a:t>
            </a:r>
            <a:r>
              <a:rPr sz="1167" dirty="0">
                <a:latin typeface="Times New Roman"/>
                <a:cs typeface="Times New Roman"/>
              </a:rPr>
              <a:t>– I	</a:t>
            </a:r>
            <a:r>
              <a:rPr sz="1167" spc="-5" dirty="0">
                <a:latin typeface="Times New Roman"/>
                <a:cs typeface="Times New Roman"/>
              </a:rPr>
              <a:t>VU</a:t>
            </a:r>
            <a:endParaRPr sz="1167">
              <a:latin typeface="Times New Roman"/>
              <a:cs typeface="Times New Roman"/>
            </a:endParaRPr>
          </a:p>
          <a:p>
            <a:pPr>
              <a:lnSpc>
                <a:spcPct val="100000"/>
              </a:lnSpc>
            </a:pPr>
            <a:endParaRPr sz="1167">
              <a:latin typeface="Times New Roman"/>
              <a:cs typeface="Times New Roman"/>
            </a:endParaRPr>
          </a:p>
          <a:p>
            <a:pPr marL="12347" marR="6791">
              <a:lnSpc>
                <a:spcPts val="1342"/>
              </a:lnSpc>
              <a:spcBef>
                <a:spcPts val="851"/>
              </a:spcBef>
            </a:pPr>
            <a:r>
              <a:rPr sz="1167" dirty="0">
                <a:latin typeface="Times New Roman"/>
                <a:cs typeface="Times New Roman"/>
              </a:rPr>
              <a:t>activities and </a:t>
            </a:r>
            <a:r>
              <a:rPr sz="1167" spc="-15" dirty="0">
                <a:latin typeface="Times New Roman"/>
                <a:cs typeface="Times New Roman"/>
              </a:rPr>
              <a:t>It </a:t>
            </a:r>
            <a:r>
              <a:rPr sz="1167" dirty="0">
                <a:latin typeface="Times New Roman"/>
                <a:cs typeface="Times New Roman"/>
              </a:rPr>
              <a:t>includes the high-level design of modular components, their relationships  and organization, and provides a foundation that one can build on to </a:t>
            </a:r>
            <a:r>
              <a:rPr sz="1167" spc="-5" dirty="0">
                <a:latin typeface="Times New Roman"/>
                <a:cs typeface="Times New Roman"/>
              </a:rPr>
              <a:t>solve </a:t>
            </a:r>
            <a:r>
              <a:rPr sz="1167" dirty="0">
                <a:latin typeface="Times New Roman"/>
                <a:cs typeface="Times New Roman"/>
              </a:rPr>
              <a:t>a</a:t>
            </a:r>
            <a:r>
              <a:rPr sz="1167" spc="-111" dirty="0">
                <a:latin typeface="Times New Roman"/>
                <a:cs typeface="Times New Roman"/>
              </a:rPr>
              <a:t> </a:t>
            </a:r>
            <a:r>
              <a:rPr sz="1167" dirty="0">
                <a:latin typeface="Times New Roman"/>
                <a:cs typeface="Times New Roman"/>
              </a:rPr>
              <a:t>problem.</a:t>
            </a:r>
            <a:endParaRPr sz="1167">
              <a:latin typeface="Times New Roman"/>
              <a:cs typeface="Times New Roman"/>
            </a:endParaRPr>
          </a:p>
          <a:p>
            <a:pPr>
              <a:spcBef>
                <a:spcPts val="5"/>
              </a:spcBef>
            </a:pPr>
            <a:endParaRPr sz="1118">
              <a:latin typeface="Times New Roman"/>
              <a:cs typeface="Times New Roman"/>
            </a:endParaRPr>
          </a:p>
          <a:p>
            <a:pPr marL="259286" lvl="1" indent="-246939">
              <a:spcBef>
                <a:spcPts val="5"/>
              </a:spcBef>
              <a:buAutoNum type="arabicPeriod" startAt="3"/>
              <a:tabLst>
                <a:tab pos="259903" algn="l"/>
              </a:tabLst>
            </a:pPr>
            <a:r>
              <a:rPr sz="1167" b="1" dirty="0">
                <a:latin typeface="Arial"/>
                <a:cs typeface="Arial"/>
              </a:rPr>
              <a:t>Why is </a:t>
            </a:r>
            <a:r>
              <a:rPr sz="1167" b="1" spc="-5" dirty="0">
                <a:latin typeface="Arial"/>
                <a:cs typeface="Arial"/>
              </a:rPr>
              <a:t>architecture</a:t>
            </a:r>
            <a:r>
              <a:rPr sz="1167" b="1" spc="-102" dirty="0">
                <a:latin typeface="Arial"/>
                <a:cs typeface="Arial"/>
              </a:rPr>
              <a:t> </a:t>
            </a:r>
            <a:r>
              <a:rPr sz="1167" b="1" dirty="0">
                <a:latin typeface="Arial"/>
                <a:cs typeface="Arial"/>
              </a:rPr>
              <a:t>important?</a:t>
            </a:r>
            <a:endParaRPr sz="1167">
              <a:latin typeface="Arial"/>
              <a:cs typeface="Arial"/>
            </a:endParaRPr>
          </a:p>
          <a:p>
            <a:pPr lvl="1">
              <a:spcBef>
                <a:spcPts val="39"/>
              </a:spcBef>
              <a:buFont typeface="Arial"/>
              <a:buAutoNum type="arabicPeriod" startAt="3"/>
            </a:pPr>
            <a:endParaRPr sz="1069">
              <a:latin typeface="Times New Roman"/>
              <a:cs typeface="Times New Roman"/>
            </a:endParaRPr>
          </a:p>
          <a:p>
            <a:pPr marL="12347"/>
            <a:r>
              <a:rPr sz="1167" dirty="0">
                <a:latin typeface="Times New Roman"/>
                <a:cs typeface="Times New Roman"/>
              </a:rPr>
              <a:t>Barry Boehm</a:t>
            </a:r>
            <a:r>
              <a:rPr sz="1167" spc="-97" dirty="0">
                <a:latin typeface="Times New Roman"/>
                <a:cs typeface="Times New Roman"/>
              </a:rPr>
              <a:t> </a:t>
            </a:r>
            <a:r>
              <a:rPr sz="1167" spc="-5" dirty="0">
                <a:latin typeface="Times New Roman"/>
                <a:cs typeface="Times New Roman"/>
              </a:rPr>
              <a:t>says:</a:t>
            </a:r>
            <a:endParaRPr sz="1167">
              <a:latin typeface="Times New Roman"/>
              <a:cs typeface="Times New Roman"/>
            </a:endParaRPr>
          </a:p>
          <a:p>
            <a:pPr>
              <a:spcBef>
                <a:spcPts val="34"/>
              </a:spcBef>
            </a:pPr>
            <a:endParaRPr sz="1167">
              <a:latin typeface="Times New Roman"/>
              <a:cs typeface="Times New Roman"/>
            </a:endParaRPr>
          </a:p>
          <a:p>
            <a:pPr marL="456837" marR="6791" algn="just">
              <a:lnSpc>
                <a:spcPts val="1342"/>
              </a:lnSpc>
              <a:tabLst>
                <a:tab pos="4856669" algn="l"/>
              </a:tabLst>
            </a:pPr>
            <a:r>
              <a:rPr sz="1167" i="1" dirty="0">
                <a:latin typeface="Times New Roman"/>
                <a:cs typeface="Times New Roman"/>
              </a:rPr>
              <a:t>If a project has not achieved a </a:t>
            </a:r>
            <a:r>
              <a:rPr sz="1167" i="1" spc="-5" dirty="0">
                <a:latin typeface="Times New Roman"/>
                <a:cs typeface="Times New Roman"/>
              </a:rPr>
              <a:t>system </a:t>
            </a:r>
            <a:r>
              <a:rPr sz="1167" i="1" dirty="0">
                <a:latin typeface="Times New Roman"/>
                <a:cs typeface="Times New Roman"/>
              </a:rPr>
              <a:t>architecture, including its </a:t>
            </a:r>
            <a:r>
              <a:rPr sz="1167" i="1" spc="-5" dirty="0">
                <a:latin typeface="Times New Roman"/>
                <a:cs typeface="Times New Roman"/>
              </a:rPr>
              <a:t>rationale, </a:t>
            </a:r>
            <a:r>
              <a:rPr sz="1167" i="1" dirty="0">
                <a:latin typeface="Times New Roman"/>
                <a:cs typeface="Times New Roman"/>
              </a:rPr>
              <a:t>the  project </a:t>
            </a:r>
            <a:r>
              <a:rPr sz="1167" i="1" spc="-5" dirty="0">
                <a:latin typeface="Times New Roman"/>
                <a:cs typeface="Times New Roman"/>
              </a:rPr>
              <a:t>should </a:t>
            </a:r>
            <a:r>
              <a:rPr sz="1167" i="1" dirty="0">
                <a:latin typeface="Times New Roman"/>
                <a:cs typeface="Times New Roman"/>
              </a:rPr>
              <a:t>not proceed to full-scale </a:t>
            </a:r>
            <a:r>
              <a:rPr sz="1167" i="1" spc="-5" dirty="0">
                <a:latin typeface="Times New Roman"/>
                <a:cs typeface="Times New Roman"/>
              </a:rPr>
              <a:t>system </a:t>
            </a:r>
            <a:r>
              <a:rPr sz="1167" i="1" dirty="0">
                <a:latin typeface="Times New Roman"/>
                <a:cs typeface="Times New Roman"/>
              </a:rPr>
              <a:t>development. Specifying the  architecture as a deliverable enables its use throughout the development and  </a:t>
            </a:r>
            <a:r>
              <a:rPr sz="1167" i="1" spc="-5" dirty="0">
                <a:latin typeface="Times New Roman"/>
                <a:cs typeface="Times New Roman"/>
              </a:rPr>
              <a:t>maintenanc</a:t>
            </a:r>
            <a:r>
              <a:rPr sz="1167" i="1" dirty="0">
                <a:latin typeface="Times New Roman"/>
                <a:cs typeface="Times New Roman"/>
              </a:rPr>
              <a:t>e	process.</a:t>
            </a:r>
            <a:endParaRPr sz="1167">
              <a:latin typeface="Times New Roman"/>
              <a:cs typeface="Times New Roman"/>
            </a:endParaRPr>
          </a:p>
          <a:p>
            <a:pPr>
              <a:lnSpc>
                <a:spcPct val="100000"/>
              </a:lnSpc>
            </a:pPr>
            <a:endParaRPr sz="1167">
              <a:latin typeface="Times New Roman"/>
              <a:cs typeface="Times New Roman"/>
            </a:endParaRPr>
          </a:p>
          <a:p>
            <a:pPr marL="12347" marR="8643">
              <a:lnSpc>
                <a:spcPts val="1342"/>
              </a:lnSpc>
            </a:pPr>
            <a:r>
              <a:rPr sz="1167" dirty="0">
                <a:latin typeface="Times New Roman"/>
                <a:cs typeface="Times New Roman"/>
              </a:rPr>
              <a:t>Why is architecture important and </a:t>
            </a:r>
            <a:r>
              <a:rPr sz="1167" spc="-5" dirty="0">
                <a:latin typeface="Times New Roman"/>
                <a:cs typeface="Times New Roman"/>
              </a:rPr>
              <a:t>why </a:t>
            </a:r>
            <a:r>
              <a:rPr sz="1167" dirty="0">
                <a:latin typeface="Times New Roman"/>
                <a:cs typeface="Times New Roman"/>
              </a:rPr>
              <a:t>is it </a:t>
            </a:r>
            <a:r>
              <a:rPr sz="1167" spc="-5" dirty="0">
                <a:latin typeface="Times New Roman"/>
                <a:cs typeface="Times New Roman"/>
              </a:rPr>
              <a:t>worthwhile </a:t>
            </a:r>
            <a:r>
              <a:rPr sz="1167" dirty="0">
                <a:latin typeface="Times New Roman"/>
                <a:cs typeface="Times New Roman"/>
              </a:rPr>
              <a:t>to invest in the development of a  architecture? </a:t>
            </a:r>
            <a:r>
              <a:rPr sz="1167" spc="-5" dirty="0">
                <a:latin typeface="Times New Roman"/>
                <a:cs typeface="Times New Roman"/>
              </a:rPr>
              <a:t>Fundamentally, </a:t>
            </a:r>
            <a:r>
              <a:rPr sz="1167" dirty="0">
                <a:latin typeface="Times New Roman"/>
                <a:cs typeface="Times New Roman"/>
              </a:rPr>
              <a:t>there are three</a:t>
            </a:r>
            <a:r>
              <a:rPr sz="1167" spc="-102" dirty="0">
                <a:latin typeface="Times New Roman"/>
                <a:cs typeface="Times New Roman"/>
              </a:rPr>
              <a:t> </a:t>
            </a:r>
            <a:r>
              <a:rPr sz="1167" dirty="0">
                <a:latin typeface="Times New Roman"/>
                <a:cs typeface="Times New Roman"/>
              </a:rPr>
              <a:t>reasons:</a:t>
            </a:r>
            <a:endParaRPr sz="1167">
              <a:latin typeface="Times New Roman"/>
              <a:cs typeface="Times New Roman"/>
            </a:endParaRPr>
          </a:p>
          <a:p>
            <a:pPr>
              <a:spcBef>
                <a:spcPts val="19"/>
              </a:spcBef>
            </a:pPr>
            <a:endParaRPr sz="1167">
              <a:latin typeface="Times New Roman"/>
              <a:cs typeface="Times New Roman"/>
            </a:endParaRPr>
          </a:p>
          <a:p>
            <a:pPr marL="456837" marR="8026" lvl="2" indent="-222245" algn="just">
              <a:lnSpc>
                <a:spcPts val="1342"/>
              </a:lnSpc>
              <a:spcBef>
                <a:spcPts val="5"/>
              </a:spcBef>
              <a:buSzPct val="120000"/>
              <a:buFont typeface="Times New Roman"/>
              <a:buAutoNum type="arabicPeriod"/>
              <a:tabLst>
                <a:tab pos="456837" algn="l"/>
              </a:tabLst>
            </a:pPr>
            <a:r>
              <a:rPr sz="972" b="1" dirty="0">
                <a:latin typeface="Arial"/>
                <a:cs typeface="Arial"/>
              </a:rPr>
              <a:t>Mutual </a:t>
            </a:r>
            <a:r>
              <a:rPr sz="972" b="1" spc="-10" dirty="0">
                <a:latin typeface="Arial"/>
                <a:cs typeface="Arial"/>
              </a:rPr>
              <a:t>communication. </a:t>
            </a:r>
            <a:r>
              <a:rPr sz="1167" spc="-5" dirty="0">
                <a:latin typeface="Times New Roman"/>
                <a:cs typeface="Times New Roman"/>
              </a:rPr>
              <a:t>Software </a:t>
            </a:r>
            <a:r>
              <a:rPr sz="1167" dirty="0">
                <a:latin typeface="Times New Roman"/>
                <a:cs typeface="Times New Roman"/>
              </a:rPr>
              <a:t>architecture represents a common high-level  abstraction of the </a:t>
            </a:r>
            <a:r>
              <a:rPr sz="1167" spc="5" dirty="0">
                <a:latin typeface="Times New Roman"/>
                <a:cs typeface="Times New Roman"/>
              </a:rPr>
              <a:t>system </a:t>
            </a:r>
            <a:r>
              <a:rPr sz="1167" dirty="0">
                <a:latin typeface="Times New Roman"/>
                <a:cs typeface="Times New Roman"/>
              </a:rPr>
              <a:t>that most, if not all, </a:t>
            </a:r>
            <a:r>
              <a:rPr sz="1167" spc="15" dirty="0">
                <a:latin typeface="Times New Roman"/>
                <a:cs typeface="Times New Roman"/>
              </a:rPr>
              <a:t>of </a:t>
            </a:r>
            <a:r>
              <a:rPr sz="1167" spc="10" dirty="0">
                <a:latin typeface="Times New Roman"/>
                <a:cs typeface="Times New Roman"/>
              </a:rPr>
              <a:t>the </a:t>
            </a:r>
            <a:r>
              <a:rPr sz="1167" spc="5" dirty="0">
                <a:latin typeface="Times New Roman"/>
                <a:cs typeface="Times New Roman"/>
              </a:rPr>
              <a:t>system's </a:t>
            </a:r>
            <a:r>
              <a:rPr sz="1167" spc="-5" dirty="0">
                <a:latin typeface="Times New Roman"/>
                <a:cs typeface="Times New Roman"/>
              </a:rPr>
              <a:t>stakeholders </a:t>
            </a:r>
            <a:r>
              <a:rPr sz="1167" dirty="0">
                <a:latin typeface="Times New Roman"/>
                <a:cs typeface="Times New Roman"/>
              </a:rPr>
              <a:t>can use  as a basis for creating mutual understanding, forming consensus, and  communicating </a:t>
            </a:r>
            <a:r>
              <a:rPr sz="1167" spc="-5" dirty="0">
                <a:latin typeface="Times New Roman"/>
                <a:cs typeface="Times New Roman"/>
              </a:rPr>
              <a:t>with </a:t>
            </a:r>
            <a:r>
              <a:rPr sz="1167" dirty="0">
                <a:latin typeface="Times New Roman"/>
                <a:cs typeface="Times New Roman"/>
              </a:rPr>
              <a:t>each</a:t>
            </a:r>
            <a:r>
              <a:rPr sz="1167" spc="-97" dirty="0">
                <a:latin typeface="Times New Roman"/>
                <a:cs typeface="Times New Roman"/>
              </a:rPr>
              <a:t> </a:t>
            </a:r>
            <a:r>
              <a:rPr sz="1167" dirty="0">
                <a:latin typeface="Times New Roman"/>
                <a:cs typeface="Times New Roman"/>
              </a:rPr>
              <a:t>other.</a:t>
            </a:r>
            <a:endParaRPr sz="1167">
              <a:latin typeface="Times New Roman"/>
              <a:cs typeface="Times New Roman"/>
            </a:endParaRPr>
          </a:p>
          <a:p>
            <a:pPr lvl="2">
              <a:spcBef>
                <a:spcPts val="44"/>
              </a:spcBef>
              <a:buFont typeface="Times New Roman"/>
              <a:buAutoNum type="arabicPeriod"/>
            </a:pPr>
            <a:endParaRPr sz="1118">
              <a:latin typeface="Times New Roman"/>
              <a:cs typeface="Times New Roman"/>
            </a:endParaRPr>
          </a:p>
          <a:p>
            <a:pPr marL="456837" marR="5556" algn="just">
              <a:lnSpc>
                <a:spcPct val="95700"/>
              </a:lnSpc>
            </a:pPr>
            <a:r>
              <a:rPr sz="1167" dirty="0">
                <a:latin typeface="Times New Roman"/>
                <a:cs typeface="Times New Roman"/>
              </a:rPr>
              <a:t>Each </a:t>
            </a:r>
            <a:r>
              <a:rPr sz="1167" spc="-5" dirty="0">
                <a:latin typeface="Times New Roman"/>
                <a:cs typeface="Times New Roman"/>
              </a:rPr>
              <a:t>stakeholder </a:t>
            </a:r>
            <a:r>
              <a:rPr sz="1167" dirty="0">
                <a:latin typeface="Times New Roman"/>
                <a:cs typeface="Times New Roman"/>
              </a:rPr>
              <a:t>of a </a:t>
            </a:r>
            <a:r>
              <a:rPr sz="1167" spc="-5" dirty="0">
                <a:latin typeface="Times New Roman"/>
                <a:cs typeface="Times New Roman"/>
              </a:rPr>
              <a:t>software </a:t>
            </a:r>
            <a:r>
              <a:rPr sz="1167" dirty="0">
                <a:latin typeface="Times New Roman"/>
                <a:cs typeface="Times New Roman"/>
              </a:rPr>
              <a:t>system (customer, user, project manager, coder,  tester, and </a:t>
            </a:r>
            <a:r>
              <a:rPr sz="1167" spc="-5" dirty="0">
                <a:latin typeface="Times New Roman"/>
                <a:cs typeface="Times New Roman"/>
              </a:rPr>
              <a:t>so </a:t>
            </a:r>
            <a:r>
              <a:rPr sz="1167" dirty="0">
                <a:latin typeface="Times New Roman"/>
                <a:cs typeface="Times New Roman"/>
              </a:rPr>
              <a:t>on) is concerned with different characteristics of the </a:t>
            </a:r>
            <a:r>
              <a:rPr sz="1167" spc="-5" dirty="0">
                <a:latin typeface="Times New Roman"/>
                <a:cs typeface="Times New Roman"/>
              </a:rPr>
              <a:t>system </a:t>
            </a:r>
            <a:r>
              <a:rPr sz="1167" dirty="0">
                <a:latin typeface="Times New Roman"/>
                <a:cs typeface="Times New Roman"/>
              </a:rPr>
              <a:t>that are  affected by its architecture. </a:t>
            </a:r>
            <a:r>
              <a:rPr sz="1167" spc="-5" dirty="0">
                <a:latin typeface="Times New Roman"/>
                <a:cs typeface="Times New Roman"/>
              </a:rPr>
              <a:t>Architecture </a:t>
            </a:r>
            <a:r>
              <a:rPr sz="1167" dirty="0">
                <a:latin typeface="Times New Roman"/>
                <a:cs typeface="Times New Roman"/>
              </a:rPr>
              <a:t>provides a common language in </a:t>
            </a:r>
            <a:r>
              <a:rPr sz="1167" spc="-5" dirty="0">
                <a:latin typeface="Times New Roman"/>
                <a:cs typeface="Times New Roman"/>
              </a:rPr>
              <a:t>which  </a:t>
            </a:r>
            <a:r>
              <a:rPr sz="1167" dirty="0">
                <a:latin typeface="Times New Roman"/>
                <a:cs typeface="Times New Roman"/>
              </a:rPr>
              <a:t>different concerns can be expressed, negotiated, and resolved at a level that is  intellectually manageable, even for large, complex </a:t>
            </a:r>
            <a:r>
              <a:rPr sz="1167" spc="-5" dirty="0">
                <a:latin typeface="Times New Roman"/>
                <a:cs typeface="Times New Roman"/>
              </a:rPr>
              <a:t>systems. </a:t>
            </a:r>
            <a:r>
              <a:rPr sz="1167" dirty="0">
                <a:latin typeface="Times New Roman"/>
                <a:cs typeface="Times New Roman"/>
              </a:rPr>
              <a:t>Without </a:t>
            </a:r>
            <a:r>
              <a:rPr sz="1167" spc="-5" dirty="0">
                <a:latin typeface="Times New Roman"/>
                <a:cs typeface="Times New Roman"/>
              </a:rPr>
              <a:t>such  </a:t>
            </a:r>
            <a:r>
              <a:rPr sz="1167" dirty="0">
                <a:latin typeface="Times New Roman"/>
                <a:cs typeface="Times New Roman"/>
              </a:rPr>
              <a:t>language, it is difficult to understand large systems </a:t>
            </a:r>
            <a:r>
              <a:rPr sz="1167" spc="-5" dirty="0">
                <a:latin typeface="Times New Roman"/>
                <a:cs typeface="Times New Roman"/>
              </a:rPr>
              <a:t>sufficiently </a:t>
            </a:r>
            <a:r>
              <a:rPr sz="1167" dirty="0">
                <a:latin typeface="Times New Roman"/>
                <a:cs typeface="Times New Roman"/>
              </a:rPr>
              <a:t>to make the early  decisions that influence both quality and</a:t>
            </a:r>
            <a:r>
              <a:rPr sz="1167" spc="-111" dirty="0">
                <a:latin typeface="Times New Roman"/>
                <a:cs typeface="Times New Roman"/>
              </a:rPr>
              <a:t> </a:t>
            </a:r>
            <a:r>
              <a:rPr sz="1167" dirty="0">
                <a:latin typeface="Times New Roman"/>
                <a:cs typeface="Times New Roman"/>
              </a:rPr>
              <a:t>usefulness.</a:t>
            </a:r>
            <a:endParaRPr sz="1167">
              <a:latin typeface="Times New Roman"/>
              <a:cs typeface="Times New Roman"/>
            </a:endParaRPr>
          </a:p>
          <a:p>
            <a:pPr>
              <a:lnSpc>
                <a:spcPct val="100000"/>
              </a:lnSpc>
            </a:pPr>
            <a:endParaRPr sz="1215">
              <a:latin typeface="Times New Roman"/>
              <a:cs typeface="Times New Roman"/>
            </a:endParaRPr>
          </a:p>
          <a:p>
            <a:pPr marL="456837" marR="6173" lvl="2" indent="-222245" algn="just">
              <a:lnSpc>
                <a:spcPts val="1342"/>
              </a:lnSpc>
              <a:buSzPct val="120000"/>
              <a:buFont typeface="Times New Roman"/>
              <a:buAutoNum type="arabicPeriod" startAt="2"/>
              <a:tabLst>
                <a:tab pos="456837" algn="l"/>
              </a:tabLst>
            </a:pPr>
            <a:r>
              <a:rPr sz="972" b="1" spc="-5" dirty="0">
                <a:latin typeface="Arial"/>
                <a:cs typeface="Arial"/>
              </a:rPr>
              <a:t>Early design decisions. </a:t>
            </a:r>
            <a:r>
              <a:rPr sz="1167" spc="-5" dirty="0">
                <a:latin typeface="Times New Roman"/>
                <a:cs typeface="Times New Roman"/>
              </a:rPr>
              <a:t>Software </a:t>
            </a:r>
            <a:r>
              <a:rPr sz="1167" dirty="0">
                <a:latin typeface="Times New Roman"/>
                <a:cs typeface="Times New Roman"/>
              </a:rPr>
              <a:t>architecture represents the embodiment of the  earliest </a:t>
            </a:r>
            <a:r>
              <a:rPr sz="1167" spc="-5" dirty="0">
                <a:latin typeface="Times New Roman"/>
                <a:cs typeface="Times New Roman"/>
              </a:rPr>
              <a:t>set </a:t>
            </a:r>
            <a:r>
              <a:rPr sz="1167" dirty="0">
                <a:latin typeface="Times New Roman"/>
                <a:cs typeface="Times New Roman"/>
              </a:rPr>
              <a:t>of design decisions about a </a:t>
            </a:r>
            <a:r>
              <a:rPr sz="1167" spc="-5" dirty="0">
                <a:latin typeface="Times New Roman"/>
                <a:cs typeface="Times New Roman"/>
              </a:rPr>
              <a:t>system, </a:t>
            </a:r>
            <a:r>
              <a:rPr sz="1167" dirty="0">
                <a:latin typeface="Times New Roman"/>
                <a:cs typeface="Times New Roman"/>
              </a:rPr>
              <a:t>and these </a:t>
            </a:r>
            <a:r>
              <a:rPr sz="1167" spc="5" dirty="0">
                <a:latin typeface="Times New Roman"/>
                <a:cs typeface="Times New Roman"/>
              </a:rPr>
              <a:t>early </a:t>
            </a:r>
            <a:r>
              <a:rPr sz="1167" dirty="0">
                <a:latin typeface="Times New Roman"/>
                <a:cs typeface="Times New Roman"/>
              </a:rPr>
              <a:t>bindings carry  </a:t>
            </a:r>
            <a:r>
              <a:rPr sz="1167" spc="-5" dirty="0">
                <a:latin typeface="Times New Roman"/>
                <a:cs typeface="Times New Roman"/>
              </a:rPr>
              <a:t>weight </a:t>
            </a:r>
            <a:r>
              <a:rPr sz="1167" dirty="0">
                <a:latin typeface="Times New Roman"/>
                <a:cs typeface="Times New Roman"/>
              </a:rPr>
              <a:t>far out of proportion to their individual gravity </a:t>
            </a:r>
            <a:r>
              <a:rPr sz="1167" spc="-5" dirty="0">
                <a:latin typeface="Times New Roman"/>
                <a:cs typeface="Times New Roman"/>
              </a:rPr>
              <a:t>with </a:t>
            </a:r>
            <a:r>
              <a:rPr sz="1167" dirty="0">
                <a:latin typeface="Times New Roman"/>
                <a:cs typeface="Times New Roman"/>
              </a:rPr>
              <a:t>respect to the system's  remaining development, its </a:t>
            </a:r>
            <a:r>
              <a:rPr sz="1167" spc="-5" dirty="0">
                <a:latin typeface="Times New Roman"/>
                <a:cs typeface="Times New Roman"/>
              </a:rPr>
              <a:t>service </a:t>
            </a:r>
            <a:r>
              <a:rPr sz="1167" dirty="0">
                <a:latin typeface="Times New Roman"/>
                <a:cs typeface="Times New Roman"/>
              </a:rPr>
              <a:t>in </a:t>
            </a:r>
            <a:r>
              <a:rPr sz="1167" spc="-5" dirty="0">
                <a:latin typeface="Times New Roman"/>
                <a:cs typeface="Times New Roman"/>
              </a:rPr>
              <a:t>deployment, </a:t>
            </a:r>
            <a:r>
              <a:rPr sz="1167" dirty="0">
                <a:latin typeface="Times New Roman"/>
                <a:cs typeface="Times New Roman"/>
              </a:rPr>
              <a:t>and its maintenance life. </a:t>
            </a:r>
            <a:r>
              <a:rPr sz="1167" spc="-15" dirty="0">
                <a:latin typeface="Times New Roman"/>
                <a:cs typeface="Times New Roman"/>
              </a:rPr>
              <a:t>It </a:t>
            </a:r>
            <a:r>
              <a:rPr sz="1167" dirty="0">
                <a:latin typeface="Times New Roman"/>
                <a:cs typeface="Times New Roman"/>
              </a:rPr>
              <a:t>is  also the earliest point at </a:t>
            </a:r>
            <a:r>
              <a:rPr sz="1167" spc="-5" dirty="0">
                <a:latin typeface="Times New Roman"/>
                <a:cs typeface="Times New Roman"/>
              </a:rPr>
              <a:t>which </a:t>
            </a:r>
            <a:r>
              <a:rPr sz="1167" dirty="0">
                <a:latin typeface="Times New Roman"/>
                <a:cs typeface="Times New Roman"/>
              </a:rPr>
              <a:t>the </a:t>
            </a:r>
            <a:r>
              <a:rPr sz="1167" spc="-5" dirty="0">
                <a:latin typeface="Times New Roman"/>
                <a:cs typeface="Times New Roman"/>
              </a:rPr>
              <a:t>system </a:t>
            </a:r>
            <a:r>
              <a:rPr sz="1167" dirty="0">
                <a:latin typeface="Times New Roman"/>
                <a:cs typeface="Times New Roman"/>
              </a:rPr>
              <a:t>to be built can be</a:t>
            </a:r>
            <a:r>
              <a:rPr sz="1167" spc="-107" dirty="0">
                <a:latin typeface="Times New Roman"/>
                <a:cs typeface="Times New Roman"/>
              </a:rPr>
              <a:t> </a:t>
            </a:r>
            <a:r>
              <a:rPr sz="1167" dirty="0">
                <a:latin typeface="Times New Roman"/>
                <a:cs typeface="Times New Roman"/>
              </a:rPr>
              <a:t>analyzed.</a:t>
            </a:r>
            <a:endParaRPr sz="1167">
              <a:latin typeface="Times New Roman"/>
              <a:cs typeface="Times New Roman"/>
            </a:endParaRPr>
          </a:p>
          <a:p>
            <a:pPr>
              <a:spcBef>
                <a:spcPts val="19"/>
              </a:spcBef>
            </a:pPr>
            <a:endParaRPr sz="1167">
              <a:latin typeface="Times New Roman"/>
              <a:cs typeface="Times New Roman"/>
            </a:endParaRPr>
          </a:p>
          <a:p>
            <a:pPr marL="456837" marR="6173" algn="just">
              <a:lnSpc>
                <a:spcPts val="1342"/>
              </a:lnSpc>
              <a:spcBef>
                <a:spcPts val="5"/>
              </a:spcBef>
            </a:pPr>
            <a:r>
              <a:rPr sz="1167" spc="-5" dirty="0">
                <a:latin typeface="Times New Roman"/>
                <a:cs typeface="Times New Roman"/>
              </a:rPr>
              <a:t>An </a:t>
            </a:r>
            <a:r>
              <a:rPr sz="1167" dirty="0">
                <a:latin typeface="Times New Roman"/>
                <a:cs typeface="Times New Roman"/>
              </a:rPr>
              <a:t>implementation exhibits an architecture if it conforms to the </a:t>
            </a:r>
            <a:r>
              <a:rPr sz="1167" spc="-5" dirty="0">
                <a:latin typeface="Times New Roman"/>
                <a:cs typeface="Times New Roman"/>
              </a:rPr>
              <a:t>structural </a:t>
            </a:r>
            <a:r>
              <a:rPr sz="1167" dirty="0">
                <a:latin typeface="Times New Roman"/>
                <a:cs typeface="Times New Roman"/>
              </a:rPr>
              <a:t>design  decisions described by </a:t>
            </a:r>
            <a:r>
              <a:rPr sz="1167" spc="5" dirty="0">
                <a:latin typeface="Times New Roman"/>
                <a:cs typeface="Times New Roman"/>
              </a:rPr>
              <a:t>the </a:t>
            </a:r>
            <a:r>
              <a:rPr sz="1167" dirty="0">
                <a:latin typeface="Times New Roman"/>
                <a:cs typeface="Times New Roman"/>
              </a:rPr>
              <a:t>architecture. </a:t>
            </a:r>
            <a:r>
              <a:rPr sz="1167" spc="5" dirty="0">
                <a:latin typeface="Times New Roman"/>
                <a:cs typeface="Times New Roman"/>
              </a:rPr>
              <a:t>This </a:t>
            </a:r>
            <a:r>
              <a:rPr sz="1167" dirty="0">
                <a:latin typeface="Times New Roman"/>
                <a:cs typeface="Times New Roman"/>
              </a:rPr>
              <a:t>means that </a:t>
            </a:r>
            <a:r>
              <a:rPr sz="1167" spc="5" dirty="0">
                <a:latin typeface="Times New Roman"/>
                <a:cs typeface="Times New Roman"/>
              </a:rPr>
              <a:t>the </a:t>
            </a:r>
            <a:r>
              <a:rPr sz="1167" dirty="0">
                <a:latin typeface="Times New Roman"/>
                <a:cs typeface="Times New Roman"/>
              </a:rPr>
              <a:t>implementation must  be divided into the prescribed components, the components must interact </a:t>
            </a:r>
            <a:r>
              <a:rPr sz="1167" spc="-5" dirty="0">
                <a:latin typeface="Times New Roman"/>
                <a:cs typeface="Times New Roman"/>
              </a:rPr>
              <a:t>with  </a:t>
            </a:r>
            <a:r>
              <a:rPr sz="1167" dirty="0">
                <a:latin typeface="Times New Roman"/>
                <a:cs typeface="Times New Roman"/>
              </a:rPr>
              <a:t>each other in the prescribed fashion, and each component must fulfill its  responsibility to the other components dictated by the</a:t>
            </a:r>
            <a:r>
              <a:rPr sz="1167" spc="-117" dirty="0">
                <a:latin typeface="Times New Roman"/>
                <a:cs typeface="Times New Roman"/>
              </a:rPr>
              <a:t> </a:t>
            </a:r>
            <a:r>
              <a:rPr sz="1167" dirty="0">
                <a:latin typeface="Times New Roman"/>
                <a:cs typeface="Times New Roman"/>
              </a:rPr>
              <a:t>architecture.</a:t>
            </a:r>
            <a:endParaRPr sz="1167">
              <a:latin typeface="Times New Roman"/>
              <a:cs typeface="Times New Roman"/>
            </a:endParaRPr>
          </a:p>
          <a:p>
            <a:pPr>
              <a:spcBef>
                <a:spcPts val="10"/>
              </a:spcBef>
            </a:pPr>
            <a:endParaRPr sz="1167">
              <a:latin typeface="Times New Roman"/>
              <a:cs typeface="Times New Roman"/>
            </a:endParaRPr>
          </a:p>
          <a:p>
            <a:pPr marL="456837" marR="4939" algn="just">
              <a:lnSpc>
                <a:spcPts val="1342"/>
              </a:lnSpc>
            </a:pPr>
            <a:r>
              <a:rPr sz="1167" dirty="0">
                <a:latin typeface="Times New Roman"/>
                <a:cs typeface="Times New Roman"/>
              </a:rPr>
              <a:t>Resource allocation decisions also constrain implementation. These decisions  may be invisible to implementers </a:t>
            </a:r>
            <a:r>
              <a:rPr sz="1167" spc="-5" dirty="0">
                <a:latin typeface="Times New Roman"/>
                <a:cs typeface="Times New Roman"/>
              </a:rPr>
              <a:t>working </a:t>
            </a:r>
            <a:r>
              <a:rPr sz="1167" dirty="0">
                <a:latin typeface="Times New Roman"/>
                <a:cs typeface="Times New Roman"/>
              </a:rPr>
              <a:t>on individual components. The  constraints permit a </a:t>
            </a:r>
            <a:r>
              <a:rPr sz="1167" spc="-5" dirty="0">
                <a:latin typeface="Times New Roman"/>
                <a:cs typeface="Times New Roman"/>
              </a:rPr>
              <a:t>separation </a:t>
            </a:r>
            <a:r>
              <a:rPr sz="1167" dirty="0">
                <a:latin typeface="Times New Roman"/>
                <a:cs typeface="Times New Roman"/>
              </a:rPr>
              <a:t>of concerns that allows management decisions that  make best use of personnel and computational capacity. Component builders must  be fluent in the </a:t>
            </a:r>
            <a:r>
              <a:rPr sz="1167" spc="-5" dirty="0">
                <a:latin typeface="Times New Roman"/>
                <a:cs typeface="Times New Roman"/>
              </a:rPr>
              <a:t>specification </a:t>
            </a:r>
            <a:r>
              <a:rPr sz="1167" dirty="0">
                <a:latin typeface="Times New Roman"/>
                <a:cs typeface="Times New Roman"/>
              </a:rPr>
              <a:t>of their individual components but not in  architectural  trade-offs.   Conversely,  the  architects  need  not  be  experts  in</a:t>
            </a:r>
            <a:r>
              <a:rPr sz="1167" spc="156" dirty="0">
                <a:latin typeface="Times New Roman"/>
                <a:cs typeface="Times New Roman"/>
              </a:rPr>
              <a:t> </a:t>
            </a:r>
            <a:r>
              <a:rPr sz="1167" dirty="0">
                <a:latin typeface="Times New Roman"/>
                <a:cs typeface="Times New Roman"/>
              </a:rPr>
              <a:t>all</a:t>
            </a:r>
            <a:endParaRPr sz="1167">
              <a:latin typeface="Times New Roman"/>
              <a:cs typeface="Times New Roman"/>
            </a:endParaRPr>
          </a:p>
        </p:txBody>
      </p:sp>
      <p:sp>
        <p:nvSpPr>
          <p:cNvPr id="4" name="object 4"/>
          <p:cNvSpPr txBox="1">
            <a:spLocks noGrp="1"/>
          </p:cNvSpPr>
          <p:nvPr>
            <p:ph type="sldNum" sz="quarter" idx="7"/>
          </p:nvPr>
        </p:nvSpPr>
        <p:spPr>
          <a:xfrm>
            <a:off x="6216086" y="10069713"/>
            <a:ext cx="271639" cy="7214493"/>
          </a:xfrm>
          <a:prstGeom prst="rect">
            <a:avLst/>
          </a:prstGeom>
        </p:spPr>
        <p:txBody>
          <a:bodyPr vert="horz" wrap="square" lIns="0" tIns="32720" rIns="0" bIns="0" rtlCol="0">
            <a:spAutoFit/>
          </a:bodyPr>
          <a:lstStyle/>
          <a:p>
            <a:pPr marL="12347">
              <a:lnSpc>
                <a:spcPts val="1371"/>
              </a:lnSpc>
              <a:spcBef>
                <a:spcPts val="258"/>
              </a:spcBef>
              <a:tabLst>
                <a:tab pos="5123363" algn="l"/>
              </a:tabLst>
            </a:pPr>
            <a:r>
              <a:rPr u="heavy" dirty="0"/>
              <a:t> 	</a:t>
            </a:r>
            <a:r>
              <a:rPr dirty="0"/>
              <a:t>118</a:t>
            </a:r>
          </a:p>
          <a:p>
            <a:pPr marL="1456939">
              <a:lnSpc>
                <a:spcPts val="1371"/>
              </a:lnSpc>
            </a:pPr>
            <a:r>
              <a:rPr dirty="0"/>
              <a:t>© Copyright </a:t>
            </a:r>
            <a:r>
              <a:rPr spc="-5" dirty="0"/>
              <a:t>Virtual University </a:t>
            </a:r>
            <a:r>
              <a:rPr dirty="0"/>
              <a:t>of</a:t>
            </a:r>
            <a:r>
              <a:rPr spc="-78" dirty="0"/>
              <a:t> </a:t>
            </a:r>
            <a:r>
              <a:rPr spc="-5" dirty="0"/>
              <a:t>Pakistan</a:t>
            </a:r>
          </a:p>
        </p:txBody>
      </p:sp>
    </p:spTree>
    <p:extLst>
      <p:ext uri="{BB962C8B-B14F-4D97-AF65-F5344CB8AC3E}">
        <p14:creationId xmlns:p14="http://schemas.microsoft.com/office/powerpoint/2010/main" val="1003331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98903" y="886883"/>
            <a:ext cx="1971234" cy="179601"/>
          </a:xfrm>
          <a:prstGeom prst="rect">
            <a:avLst/>
          </a:prstGeom>
        </p:spPr>
        <p:txBody>
          <a:bodyPr vert="horz" wrap="square" lIns="0" tIns="0" rIns="0" bIns="0" rtlCol="0">
            <a:spAutoFit/>
          </a:bodyPr>
          <a:lstStyle/>
          <a:p>
            <a:pPr marL="12347"/>
            <a:r>
              <a:rPr sz="1167" dirty="0">
                <a:latin typeface="Times New Roman"/>
                <a:cs typeface="Times New Roman"/>
              </a:rPr>
              <a:t>CS504-Software Engineering –</a:t>
            </a:r>
            <a:r>
              <a:rPr sz="1167" spc="-107" dirty="0">
                <a:latin typeface="Times New Roman"/>
                <a:cs typeface="Times New Roman"/>
              </a:rPr>
              <a:t> </a:t>
            </a:r>
            <a:r>
              <a:rPr sz="1167" dirty="0">
                <a:latin typeface="Times New Roman"/>
                <a:cs typeface="Times New Roman"/>
              </a:rPr>
              <a:t>I</a:t>
            </a:r>
            <a:endParaRPr sz="1167">
              <a:latin typeface="Times New Roman"/>
              <a:cs typeface="Times New Roman"/>
            </a:endParaRPr>
          </a:p>
        </p:txBody>
      </p:sp>
      <p:sp>
        <p:nvSpPr>
          <p:cNvPr id="3" name="object 3"/>
          <p:cNvSpPr txBox="1"/>
          <p:nvPr/>
        </p:nvSpPr>
        <p:spPr>
          <a:xfrm>
            <a:off x="6156868" y="886883"/>
            <a:ext cx="238919" cy="179601"/>
          </a:xfrm>
          <a:prstGeom prst="rect">
            <a:avLst/>
          </a:prstGeom>
        </p:spPr>
        <p:txBody>
          <a:bodyPr vert="horz" wrap="square" lIns="0" tIns="0" rIns="0" bIns="0" rtlCol="0">
            <a:spAutoFit/>
          </a:bodyPr>
          <a:lstStyle/>
          <a:p>
            <a:pPr marL="12347"/>
            <a:r>
              <a:rPr sz="1167" spc="-5" dirty="0">
                <a:latin typeface="Times New Roman"/>
                <a:cs typeface="Times New Roman"/>
              </a:rPr>
              <a:t>VU</a:t>
            </a:r>
            <a:endParaRPr sz="1167">
              <a:latin typeface="Times New Roman"/>
              <a:cs typeface="Times New Roman"/>
            </a:endParaRPr>
          </a:p>
        </p:txBody>
      </p:sp>
      <p:sp>
        <p:nvSpPr>
          <p:cNvPr id="4" name="object 4"/>
          <p:cNvSpPr/>
          <p:nvPr/>
        </p:nvSpPr>
        <p:spPr>
          <a:xfrm>
            <a:off x="1111250" y="1055052"/>
            <a:ext cx="5270412" cy="0"/>
          </a:xfrm>
          <a:custGeom>
            <a:avLst/>
            <a:gdLst/>
            <a:ahLst/>
            <a:cxnLst/>
            <a:rect l="l" t="t" r="r" b="b"/>
            <a:pathLst>
              <a:path w="5420995">
                <a:moveTo>
                  <a:pt x="0" y="0"/>
                </a:moveTo>
                <a:lnTo>
                  <a:pt x="5420867" y="0"/>
                </a:lnTo>
              </a:path>
            </a:pathLst>
          </a:custGeom>
          <a:ln w="7620">
            <a:solidFill>
              <a:srgbClr val="000000"/>
            </a:solidFill>
          </a:ln>
        </p:spPr>
        <p:txBody>
          <a:bodyPr wrap="square" lIns="0" tIns="0" rIns="0" bIns="0" rtlCol="0"/>
          <a:lstStyle/>
          <a:p>
            <a:endParaRPr sz="1750"/>
          </a:p>
        </p:txBody>
      </p:sp>
      <p:sp>
        <p:nvSpPr>
          <p:cNvPr id="5" name="object 5"/>
          <p:cNvSpPr txBox="1"/>
          <p:nvPr/>
        </p:nvSpPr>
        <p:spPr>
          <a:xfrm>
            <a:off x="1321153" y="1343236"/>
            <a:ext cx="5137679" cy="7746095"/>
          </a:xfrm>
          <a:prstGeom prst="rect">
            <a:avLst/>
          </a:prstGeom>
        </p:spPr>
        <p:txBody>
          <a:bodyPr vert="horz" wrap="square" lIns="0" tIns="0" rIns="0" bIns="0" rtlCol="0">
            <a:spAutoFit/>
          </a:bodyPr>
          <a:lstStyle/>
          <a:p>
            <a:pPr marL="234592" marR="6791" algn="just">
              <a:lnSpc>
                <a:spcPts val="1342"/>
              </a:lnSpc>
            </a:pPr>
            <a:r>
              <a:rPr sz="1167" dirty="0">
                <a:latin typeface="Times New Roman"/>
                <a:cs typeface="Times New Roman"/>
              </a:rPr>
              <a:t>aspects of algorithm design or the intricacies of the programming language, but  they are the ones responsible for architectural</a:t>
            </a:r>
            <a:r>
              <a:rPr sz="1167" spc="-117" dirty="0">
                <a:latin typeface="Times New Roman"/>
                <a:cs typeface="Times New Roman"/>
              </a:rPr>
              <a:t> </a:t>
            </a:r>
            <a:r>
              <a:rPr sz="1167" dirty="0">
                <a:latin typeface="Times New Roman"/>
                <a:cs typeface="Times New Roman"/>
              </a:rPr>
              <a:t>trade-offs.</a:t>
            </a:r>
            <a:endParaRPr sz="1167">
              <a:latin typeface="Times New Roman"/>
              <a:cs typeface="Times New Roman"/>
            </a:endParaRPr>
          </a:p>
          <a:p>
            <a:pPr>
              <a:spcBef>
                <a:spcPts val="19"/>
              </a:spcBef>
            </a:pPr>
            <a:endParaRPr sz="1167">
              <a:latin typeface="Times New Roman"/>
              <a:cs typeface="Times New Roman"/>
            </a:endParaRPr>
          </a:p>
          <a:p>
            <a:pPr marL="234592" marR="4939" algn="just">
              <a:lnSpc>
                <a:spcPts val="1342"/>
              </a:lnSpc>
              <a:spcBef>
                <a:spcPts val="5"/>
              </a:spcBef>
            </a:pPr>
            <a:r>
              <a:rPr sz="1167" spc="-5" dirty="0">
                <a:latin typeface="Times New Roman"/>
                <a:cs typeface="Times New Roman"/>
              </a:rPr>
              <a:t>Not </a:t>
            </a:r>
            <a:r>
              <a:rPr sz="1167" dirty="0">
                <a:latin typeface="Times New Roman"/>
                <a:cs typeface="Times New Roman"/>
              </a:rPr>
              <a:t>only does architecture prescribe the </a:t>
            </a:r>
            <a:r>
              <a:rPr sz="1167" spc="-5" dirty="0">
                <a:latin typeface="Times New Roman"/>
                <a:cs typeface="Times New Roman"/>
              </a:rPr>
              <a:t>structure </a:t>
            </a:r>
            <a:r>
              <a:rPr sz="1167" dirty="0">
                <a:latin typeface="Times New Roman"/>
                <a:cs typeface="Times New Roman"/>
              </a:rPr>
              <a:t>of the </a:t>
            </a:r>
            <a:r>
              <a:rPr sz="1167" spc="-5" dirty="0">
                <a:latin typeface="Times New Roman"/>
                <a:cs typeface="Times New Roman"/>
              </a:rPr>
              <a:t>system </a:t>
            </a:r>
            <a:r>
              <a:rPr sz="1167" dirty="0">
                <a:latin typeface="Times New Roman"/>
                <a:cs typeface="Times New Roman"/>
              </a:rPr>
              <a:t>being developed,  but it also engraves that </a:t>
            </a:r>
            <a:r>
              <a:rPr sz="1167" spc="-5" dirty="0">
                <a:latin typeface="Times New Roman"/>
                <a:cs typeface="Times New Roman"/>
              </a:rPr>
              <a:t>structure </a:t>
            </a:r>
            <a:r>
              <a:rPr sz="1167" dirty="0">
                <a:latin typeface="Times New Roman"/>
                <a:cs typeface="Times New Roman"/>
              </a:rPr>
              <a:t>on </a:t>
            </a:r>
            <a:r>
              <a:rPr sz="1167" spc="5" dirty="0">
                <a:latin typeface="Times New Roman"/>
                <a:cs typeface="Times New Roman"/>
              </a:rPr>
              <a:t>the </a:t>
            </a:r>
            <a:r>
              <a:rPr sz="1167" spc="-5" dirty="0">
                <a:latin typeface="Times New Roman"/>
                <a:cs typeface="Times New Roman"/>
              </a:rPr>
              <a:t>structure </a:t>
            </a:r>
            <a:r>
              <a:rPr sz="1167" dirty="0">
                <a:latin typeface="Times New Roman"/>
                <a:cs typeface="Times New Roman"/>
              </a:rPr>
              <a:t>of the development project. The  normal method of dividing up the labor in a large </a:t>
            </a:r>
            <a:r>
              <a:rPr sz="1167" spc="-5" dirty="0">
                <a:latin typeface="Times New Roman"/>
                <a:cs typeface="Times New Roman"/>
              </a:rPr>
              <a:t>system </a:t>
            </a:r>
            <a:r>
              <a:rPr sz="1167" dirty="0">
                <a:latin typeface="Times New Roman"/>
                <a:cs typeface="Times New Roman"/>
              </a:rPr>
              <a:t>is to assign different  portions of the </a:t>
            </a:r>
            <a:r>
              <a:rPr sz="1167" spc="-5" dirty="0">
                <a:latin typeface="Times New Roman"/>
                <a:cs typeface="Times New Roman"/>
              </a:rPr>
              <a:t>system </a:t>
            </a:r>
            <a:r>
              <a:rPr sz="1167" dirty="0">
                <a:latin typeface="Times New Roman"/>
                <a:cs typeface="Times New Roman"/>
              </a:rPr>
              <a:t>to different groups to construct. This is called the </a:t>
            </a:r>
            <a:r>
              <a:rPr sz="1167" spc="-5" dirty="0">
                <a:latin typeface="Times New Roman"/>
                <a:cs typeface="Times New Roman"/>
              </a:rPr>
              <a:t>work  </a:t>
            </a:r>
            <a:r>
              <a:rPr sz="1167" dirty="0">
                <a:latin typeface="Times New Roman"/>
                <a:cs typeface="Times New Roman"/>
              </a:rPr>
              <a:t>breakdown </a:t>
            </a:r>
            <a:r>
              <a:rPr sz="1167" spc="-5" dirty="0">
                <a:latin typeface="Times New Roman"/>
                <a:cs typeface="Times New Roman"/>
              </a:rPr>
              <a:t>structure </a:t>
            </a:r>
            <a:r>
              <a:rPr sz="1167" dirty="0">
                <a:latin typeface="Times New Roman"/>
                <a:cs typeface="Times New Roman"/>
              </a:rPr>
              <a:t>of a </a:t>
            </a:r>
            <a:r>
              <a:rPr sz="1167" spc="-5" dirty="0">
                <a:latin typeface="Times New Roman"/>
                <a:cs typeface="Times New Roman"/>
              </a:rPr>
              <a:t>system. </a:t>
            </a:r>
            <a:r>
              <a:rPr sz="1167" dirty="0">
                <a:latin typeface="Times New Roman"/>
                <a:cs typeface="Times New Roman"/>
              </a:rPr>
              <a:t>Because the </a:t>
            </a:r>
            <a:r>
              <a:rPr sz="1167" spc="-5" dirty="0">
                <a:latin typeface="Times New Roman"/>
                <a:cs typeface="Times New Roman"/>
              </a:rPr>
              <a:t>system </a:t>
            </a:r>
            <a:r>
              <a:rPr sz="1167" dirty="0">
                <a:latin typeface="Times New Roman"/>
                <a:cs typeface="Times New Roman"/>
              </a:rPr>
              <a:t>architecture includes the  highest level decomposition of the </a:t>
            </a:r>
            <a:r>
              <a:rPr sz="1167" spc="-5" dirty="0">
                <a:latin typeface="Times New Roman"/>
                <a:cs typeface="Times New Roman"/>
              </a:rPr>
              <a:t>system, </a:t>
            </a:r>
            <a:r>
              <a:rPr sz="1167" dirty="0">
                <a:latin typeface="Times New Roman"/>
                <a:cs typeface="Times New Roman"/>
              </a:rPr>
              <a:t>it is typically used as the basis for the  </a:t>
            </a:r>
            <a:r>
              <a:rPr sz="1167" spc="-5" dirty="0">
                <a:latin typeface="Times New Roman"/>
                <a:cs typeface="Times New Roman"/>
              </a:rPr>
              <a:t>work </a:t>
            </a:r>
            <a:r>
              <a:rPr sz="1167" dirty="0">
                <a:latin typeface="Times New Roman"/>
                <a:cs typeface="Times New Roman"/>
              </a:rPr>
              <a:t>breakdown </a:t>
            </a:r>
            <a:r>
              <a:rPr sz="1167" spc="-5" dirty="0">
                <a:latin typeface="Times New Roman"/>
                <a:cs typeface="Times New Roman"/>
              </a:rPr>
              <a:t>structure. Specifically, </a:t>
            </a:r>
            <a:r>
              <a:rPr sz="1167" dirty="0">
                <a:latin typeface="Times New Roman"/>
                <a:cs typeface="Times New Roman"/>
              </a:rPr>
              <a:t>the module </a:t>
            </a:r>
            <a:r>
              <a:rPr sz="1167" spc="-5" dirty="0">
                <a:latin typeface="Times New Roman"/>
                <a:cs typeface="Times New Roman"/>
              </a:rPr>
              <a:t>structure </a:t>
            </a:r>
            <a:r>
              <a:rPr sz="1167" dirty="0">
                <a:latin typeface="Times New Roman"/>
                <a:cs typeface="Times New Roman"/>
              </a:rPr>
              <a:t>is most often the  basis for </a:t>
            </a:r>
            <a:r>
              <a:rPr sz="1167" spc="-5" dirty="0">
                <a:latin typeface="Times New Roman"/>
                <a:cs typeface="Times New Roman"/>
              </a:rPr>
              <a:t>work </a:t>
            </a:r>
            <a:r>
              <a:rPr sz="1167" dirty="0">
                <a:latin typeface="Times New Roman"/>
                <a:cs typeface="Times New Roman"/>
              </a:rPr>
              <a:t>assignments. The </a:t>
            </a:r>
            <a:r>
              <a:rPr sz="1167" spc="-5" dirty="0">
                <a:latin typeface="Times New Roman"/>
                <a:cs typeface="Times New Roman"/>
              </a:rPr>
              <a:t>work </a:t>
            </a:r>
            <a:r>
              <a:rPr sz="1167" dirty="0">
                <a:latin typeface="Times New Roman"/>
                <a:cs typeface="Times New Roman"/>
              </a:rPr>
              <a:t>breakdown </a:t>
            </a:r>
            <a:r>
              <a:rPr sz="1167" spc="-5" dirty="0">
                <a:latin typeface="Times New Roman"/>
                <a:cs typeface="Times New Roman"/>
              </a:rPr>
              <a:t>structure, </a:t>
            </a:r>
            <a:r>
              <a:rPr sz="1167" dirty="0">
                <a:latin typeface="Times New Roman"/>
                <a:cs typeface="Times New Roman"/>
              </a:rPr>
              <a:t>in turn, dictates units  of planning, </a:t>
            </a:r>
            <a:r>
              <a:rPr sz="1167" spc="-5" dirty="0">
                <a:latin typeface="Times New Roman"/>
                <a:cs typeface="Times New Roman"/>
              </a:rPr>
              <a:t>scheduling, </a:t>
            </a:r>
            <a:r>
              <a:rPr sz="1167" dirty="0">
                <a:latin typeface="Times New Roman"/>
                <a:cs typeface="Times New Roman"/>
              </a:rPr>
              <a:t>and budget, as </a:t>
            </a:r>
            <a:r>
              <a:rPr sz="1167" spc="-5" dirty="0">
                <a:latin typeface="Times New Roman"/>
                <a:cs typeface="Times New Roman"/>
              </a:rPr>
              <a:t>well </a:t>
            </a:r>
            <a:r>
              <a:rPr sz="1167" dirty="0">
                <a:latin typeface="Times New Roman"/>
                <a:cs typeface="Times New Roman"/>
              </a:rPr>
              <a:t>as inter-team communications  channels, configuration control and file system organization, integration and test  plans and procedures. Teams communicate </a:t>
            </a:r>
            <a:r>
              <a:rPr sz="1167" spc="-5" dirty="0">
                <a:latin typeface="Times New Roman"/>
                <a:cs typeface="Times New Roman"/>
              </a:rPr>
              <a:t>with </a:t>
            </a:r>
            <a:r>
              <a:rPr sz="1167" dirty="0">
                <a:latin typeface="Times New Roman"/>
                <a:cs typeface="Times New Roman"/>
              </a:rPr>
              <a:t>each other in terms of the  interface </a:t>
            </a:r>
            <a:r>
              <a:rPr sz="1167" spc="-5" dirty="0">
                <a:latin typeface="Times New Roman"/>
                <a:cs typeface="Times New Roman"/>
              </a:rPr>
              <a:t>specifications </a:t>
            </a:r>
            <a:r>
              <a:rPr sz="1167" dirty="0">
                <a:latin typeface="Times New Roman"/>
                <a:cs typeface="Times New Roman"/>
              </a:rPr>
              <a:t>to the major components. The maintenance activity, </a:t>
            </a:r>
            <a:r>
              <a:rPr sz="1167" spc="-5" dirty="0">
                <a:latin typeface="Times New Roman"/>
                <a:cs typeface="Times New Roman"/>
              </a:rPr>
              <a:t>when  </a:t>
            </a:r>
            <a:r>
              <a:rPr sz="1167" dirty="0">
                <a:latin typeface="Times New Roman"/>
                <a:cs typeface="Times New Roman"/>
              </a:rPr>
              <a:t>launched, </a:t>
            </a:r>
            <a:r>
              <a:rPr sz="1167" spc="-5" dirty="0">
                <a:latin typeface="Times New Roman"/>
                <a:cs typeface="Times New Roman"/>
              </a:rPr>
              <a:t>will </a:t>
            </a:r>
            <a:r>
              <a:rPr sz="1167" dirty="0">
                <a:latin typeface="Times New Roman"/>
                <a:cs typeface="Times New Roman"/>
              </a:rPr>
              <a:t>also reflect the </a:t>
            </a:r>
            <a:r>
              <a:rPr sz="1167" spc="-5" dirty="0">
                <a:latin typeface="Times New Roman"/>
                <a:cs typeface="Times New Roman"/>
              </a:rPr>
              <a:t>software structure, with </a:t>
            </a:r>
            <a:r>
              <a:rPr sz="1167" dirty="0">
                <a:latin typeface="Times New Roman"/>
                <a:cs typeface="Times New Roman"/>
              </a:rPr>
              <a:t>teams formed to maintain  </a:t>
            </a:r>
            <a:r>
              <a:rPr sz="1167" spc="-5" dirty="0">
                <a:latin typeface="Times New Roman"/>
                <a:cs typeface="Times New Roman"/>
              </a:rPr>
              <a:t>specific structural</a:t>
            </a:r>
            <a:r>
              <a:rPr sz="1167" spc="-83" dirty="0">
                <a:latin typeface="Times New Roman"/>
                <a:cs typeface="Times New Roman"/>
              </a:rPr>
              <a:t> </a:t>
            </a:r>
            <a:r>
              <a:rPr sz="1167" dirty="0">
                <a:latin typeface="Times New Roman"/>
                <a:cs typeface="Times New Roman"/>
              </a:rPr>
              <a:t>components.</a:t>
            </a:r>
            <a:endParaRPr sz="1167">
              <a:latin typeface="Times New Roman"/>
              <a:cs typeface="Times New Roman"/>
            </a:endParaRPr>
          </a:p>
          <a:p>
            <a:pPr>
              <a:spcBef>
                <a:spcPts val="10"/>
              </a:spcBef>
            </a:pPr>
            <a:endParaRPr sz="1167">
              <a:latin typeface="Times New Roman"/>
              <a:cs typeface="Times New Roman"/>
            </a:endParaRPr>
          </a:p>
          <a:p>
            <a:pPr marL="234592" marR="5556" algn="just">
              <a:lnSpc>
                <a:spcPts val="1342"/>
              </a:lnSpc>
            </a:pPr>
            <a:r>
              <a:rPr sz="1167" dirty="0">
                <a:latin typeface="Times New Roman"/>
                <a:cs typeface="Times New Roman"/>
              </a:rPr>
              <a:t>A </a:t>
            </a:r>
            <a:r>
              <a:rPr sz="1167" spc="-5" dirty="0">
                <a:latin typeface="Times New Roman"/>
                <a:cs typeface="Times New Roman"/>
              </a:rPr>
              <a:t>side </a:t>
            </a:r>
            <a:r>
              <a:rPr sz="1167" dirty="0">
                <a:latin typeface="Times New Roman"/>
                <a:cs typeface="Times New Roman"/>
              </a:rPr>
              <a:t>effect of establishing the </a:t>
            </a:r>
            <a:r>
              <a:rPr sz="1167" spc="-5" dirty="0">
                <a:latin typeface="Times New Roman"/>
                <a:cs typeface="Times New Roman"/>
              </a:rPr>
              <a:t>work </a:t>
            </a:r>
            <a:r>
              <a:rPr sz="1167" dirty="0">
                <a:latin typeface="Times New Roman"/>
                <a:cs typeface="Times New Roman"/>
              </a:rPr>
              <a:t>breakdown </a:t>
            </a:r>
            <a:r>
              <a:rPr sz="1167" spc="-5" dirty="0">
                <a:latin typeface="Times New Roman"/>
                <a:cs typeface="Times New Roman"/>
              </a:rPr>
              <a:t>structure </a:t>
            </a:r>
            <a:r>
              <a:rPr sz="1167" dirty="0">
                <a:latin typeface="Times New Roman"/>
                <a:cs typeface="Times New Roman"/>
              </a:rPr>
              <a:t>is to effectively freeze  the </a:t>
            </a:r>
            <a:r>
              <a:rPr sz="1167" spc="-5" dirty="0">
                <a:latin typeface="Times New Roman"/>
                <a:cs typeface="Times New Roman"/>
              </a:rPr>
              <a:t>software </a:t>
            </a:r>
            <a:r>
              <a:rPr sz="1167" dirty="0">
                <a:latin typeface="Times New Roman"/>
                <a:cs typeface="Times New Roman"/>
              </a:rPr>
              <a:t>architecture, at least at the level reflected in the </a:t>
            </a:r>
            <a:r>
              <a:rPr sz="1167" spc="-5" dirty="0">
                <a:latin typeface="Times New Roman"/>
                <a:cs typeface="Times New Roman"/>
              </a:rPr>
              <a:t>work </a:t>
            </a:r>
            <a:r>
              <a:rPr sz="1167" dirty="0">
                <a:latin typeface="Times New Roman"/>
                <a:cs typeface="Times New Roman"/>
              </a:rPr>
              <a:t>breakdown. A  group that is responsible for one of the </a:t>
            </a:r>
            <a:r>
              <a:rPr sz="1167" spc="-5" dirty="0">
                <a:latin typeface="Times New Roman"/>
                <a:cs typeface="Times New Roman"/>
              </a:rPr>
              <a:t>subsystems will </a:t>
            </a:r>
            <a:r>
              <a:rPr sz="1167" dirty="0">
                <a:latin typeface="Times New Roman"/>
                <a:cs typeface="Times New Roman"/>
              </a:rPr>
              <a:t>resist having its  responsibilities distributed across other groups. If these responsibilities have been  formalized in a contractual relationship, changing responsibilities could become  expensive. Tracking progress on a collection of tasks that is being distributed  </a:t>
            </a:r>
            <a:r>
              <a:rPr sz="1167" spc="-5" dirty="0">
                <a:latin typeface="Times New Roman"/>
                <a:cs typeface="Times New Roman"/>
              </a:rPr>
              <a:t>would </a:t>
            </a:r>
            <a:r>
              <a:rPr sz="1167" dirty="0">
                <a:latin typeface="Times New Roman"/>
                <a:cs typeface="Times New Roman"/>
              </a:rPr>
              <a:t>also become much more</a:t>
            </a:r>
            <a:r>
              <a:rPr sz="1167" spc="-102" dirty="0">
                <a:latin typeface="Times New Roman"/>
                <a:cs typeface="Times New Roman"/>
              </a:rPr>
              <a:t> </a:t>
            </a:r>
            <a:r>
              <a:rPr sz="1167" dirty="0">
                <a:latin typeface="Times New Roman"/>
                <a:cs typeface="Times New Roman"/>
              </a:rPr>
              <a:t>difficult.</a:t>
            </a:r>
            <a:endParaRPr sz="1167">
              <a:latin typeface="Times New Roman"/>
              <a:cs typeface="Times New Roman"/>
            </a:endParaRPr>
          </a:p>
          <a:p>
            <a:pPr>
              <a:spcBef>
                <a:spcPts val="19"/>
              </a:spcBef>
            </a:pPr>
            <a:endParaRPr sz="1167">
              <a:latin typeface="Times New Roman"/>
              <a:cs typeface="Times New Roman"/>
            </a:endParaRPr>
          </a:p>
          <a:p>
            <a:pPr marL="234592" marR="5556" algn="just">
              <a:lnSpc>
                <a:spcPts val="1342"/>
              </a:lnSpc>
              <a:spcBef>
                <a:spcPts val="5"/>
              </a:spcBef>
            </a:pPr>
            <a:r>
              <a:rPr sz="1167" dirty="0">
                <a:latin typeface="Times New Roman"/>
                <a:cs typeface="Times New Roman"/>
              </a:rPr>
              <a:t>Thus, once the architecture’s module </a:t>
            </a:r>
            <a:r>
              <a:rPr sz="1167" spc="-5" dirty="0">
                <a:latin typeface="Times New Roman"/>
                <a:cs typeface="Times New Roman"/>
              </a:rPr>
              <a:t>structure </a:t>
            </a:r>
            <a:r>
              <a:rPr sz="1167" dirty="0">
                <a:latin typeface="Times New Roman"/>
                <a:cs typeface="Times New Roman"/>
              </a:rPr>
              <a:t>has been agreed on, it becomes  almost impossible for </a:t>
            </a:r>
            <a:r>
              <a:rPr sz="1167" spc="-5" dirty="0">
                <a:latin typeface="Times New Roman"/>
                <a:cs typeface="Times New Roman"/>
              </a:rPr>
              <a:t>managerial </a:t>
            </a:r>
            <a:r>
              <a:rPr sz="1167" dirty="0">
                <a:latin typeface="Times New Roman"/>
                <a:cs typeface="Times New Roman"/>
              </a:rPr>
              <a:t>and business reasons to modify it. This is one  argument (among many) for carrying out extensive analysis before freezing the  </a:t>
            </a:r>
            <a:r>
              <a:rPr sz="1167" spc="-5" dirty="0">
                <a:latin typeface="Times New Roman"/>
                <a:cs typeface="Times New Roman"/>
              </a:rPr>
              <a:t>software </a:t>
            </a:r>
            <a:r>
              <a:rPr sz="1167" dirty="0">
                <a:latin typeface="Times New Roman"/>
                <a:cs typeface="Times New Roman"/>
              </a:rPr>
              <a:t>architecture for a large</a:t>
            </a:r>
            <a:r>
              <a:rPr sz="1167" spc="-97" dirty="0">
                <a:latin typeface="Times New Roman"/>
                <a:cs typeface="Times New Roman"/>
              </a:rPr>
              <a:t> </a:t>
            </a:r>
            <a:r>
              <a:rPr sz="1167" spc="-5" dirty="0">
                <a:latin typeface="Times New Roman"/>
                <a:cs typeface="Times New Roman"/>
              </a:rPr>
              <a:t>system.</a:t>
            </a:r>
            <a:endParaRPr sz="1167">
              <a:latin typeface="Times New Roman"/>
              <a:cs typeface="Times New Roman"/>
            </a:endParaRPr>
          </a:p>
          <a:p>
            <a:pPr>
              <a:spcBef>
                <a:spcPts val="10"/>
              </a:spcBef>
            </a:pPr>
            <a:endParaRPr sz="1167">
              <a:latin typeface="Times New Roman"/>
              <a:cs typeface="Times New Roman"/>
            </a:endParaRPr>
          </a:p>
          <a:p>
            <a:pPr marL="234592" marR="6173" algn="just">
              <a:lnSpc>
                <a:spcPts val="1342"/>
              </a:lnSpc>
            </a:pPr>
            <a:r>
              <a:rPr sz="1167" dirty="0">
                <a:latin typeface="Times New Roman"/>
                <a:cs typeface="Times New Roman"/>
              </a:rPr>
              <a:t>Is it possible to tell that the appropriate architectural decisions have been made  (i.e., if the </a:t>
            </a:r>
            <a:r>
              <a:rPr sz="1167" spc="5" dirty="0">
                <a:latin typeface="Times New Roman"/>
                <a:cs typeface="Times New Roman"/>
              </a:rPr>
              <a:t>system </a:t>
            </a:r>
            <a:r>
              <a:rPr sz="1167" spc="-5" dirty="0">
                <a:latin typeface="Times New Roman"/>
                <a:cs typeface="Times New Roman"/>
              </a:rPr>
              <a:t>will </a:t>
            </a:r>
            <a:r>
              <a:rPr sz="1167" dirty="0">
                <a:latin typeface="Times New Roman"/>
                <a:cs typeface="Times New Roman"/>
              </a:rPr>
              <a:t>exhibit its required quality attributes) </a:t>
            </a:r>
            <a:r>
              <a:rPr sz="1167" spc="-5" dirty="0">
                <a:latin typeface="Times New Roman"/>
                <a:cs typeface="Times New Roman"/>
              </a:rPr>
              <a:t>without waiting </a:t>
            </a:r>
            <a:r>
              <a:rPr sz="1167" dirty="0">
                <a:latin typeface="Times New Roman"/>
                <a:cs typeface="Times New Roman"/>
              </a:rPr>
              <a:t>until  the </a:t>
            </a:r>
            <a:r>
              <a:rPr sz="1167" spc="-5" dirty="0">
                <a:latin typeface="Times New Roman"/>
                <a:cs typeface="Times New Roman"/>
              </a:rPr>
              <a:t>system </a:t>
            </a:r>
            <a:r>
              <a:rPr sz="1167" dirty="0">
                <a:latin typeface="Times New Roman"/>
                <a:cs typeface="Times New Roman"/>
              </a:rPr>
              <a:t>is developed and deployed? If the answer </a:t>
            </a:r>
            <a:r>
              <a:rPr sz="1167" spc="-5" dirty="0">
                <a:latin typeface="Times New Roman"/>
                <a:cs typeface="Times New Roman"/>
              </a:rPr>
              <a:t>were </a:t>
            </a:r>
            <a:r>
              <a:rPr sz="1167" dirty="0">
                <a:latin typeface="Times New Roman"/>
                <a:cs typeface="Times New Roman"/>
              </a:rPr>
              <a:t>“no,” choosing an  architecture </a:t>
            </a:r>
            <a:r>
              <a:rPr sz="1167" spc="-5" dirty="0">
                <a:latin typeface="Times New Roman"/>
                <a:cs typeface="Times New Roman"/>
              </a:rPr>
              <a:t>would </a:t>
            </a:r>
            <a:r>
              <a:rPr sz="1167" dirty="0">
                <a:latin typeface="Times New Roman"/>
                <a:cs typeface="Times New Roman"/>
              </a:rPr>
              <a:t>be a hopeless task: random architecture </a:t>
            </a:r>
            <a:r>
              <a:rPr sz="1167" spc="-5" dirty="0">
                <a:latin typeface="Times New Roman"/>
                <a:cs typeface="Times New Roman"/>
              </a:rPr>
              <a:t>selection would  </a:t>
            </a:r>
            <a:r>
              <a:rPr sz="1167" dirty="0">
                <a:latin typeface="Times New Roman"/>
                <a:cs typeface="Times New Roman"/>
              </a:rPr>
              <a:t>perform as </a:t>
            </a:r>
            <a:r>
              <a:rPr sz="1167" spc="-5" dirty="0">
                <a:latin typeface="Times New Roman"/>
                <a:cs typeface="Times New Roman"/>
              </a:rPr>
              <a:t>well </a:t>
            </a:r>
            <a:r>
              <a:rPr sz="1167" dirty="0">
                <a:latin typeface="Times New Roman"/>
                <a:cs typeface="Times New Roman"/>
              </a:rPr>
              <a:t>as any other method. </a:t>
            </a:r>
            <a:r>
              <a:rPr sz="1167" spc="-10" dirty="0">
                <a:latin typeface="Times New Roman"/>
                <a:cs typeface="Times New Roman"/>
              </a:rPr>
              <a:t>Fortunately, </a:t>
            </a:r>
            <a:r>
              <a:rPr sz="1167" dirty="0">
                <a:latin typeface="Times New Roman"/>
                <a:cs typeface="Times New Roman"/>
              </a:rPr>
              <a:t>it is possible to make quality  predictions about a </a:t>
            </a:r>
            <a:r>
              <a:rPr sz="1167" spc="-5" dirty="0">
                <a:latin typeface="Times New Roman"/>
                <a:cs typeface="Times New Roman"/>
              </a:rPr>
              <a:t>system </a:t>
            </a:r>
            <a:r>
              <a:rPr sz="1167" dirty="0">
                <a:latin typeface="Times New Roman"/>
                <a:cs typeface="Times New Roman"/>
              </a:rPr>
              <a:t>based </a:t>
            </a:r>
            <a:r>
              <a:rPr sz="1167" spc="-5" dirty="0">
                <a:latin typeface="Times New Roman"/>
                <a:cs typeface="Times New Roman"/>
              </a:rPr>
              <a:t>solely </a:t>
            </a:r>
            <a:r>
              <a:rPr sz="1167" dirty="0">
                <a:latin typeface="Times New Roman"/>
                <a:cs typeface="Times New Roman"/>
              </a:rPr>
              <a:t>on an evaluation of its</a:t>
            </a:r>
            <a:r>
              <a:rPr sz="1167" spc="-97" dirty="0">
                <a:latin typeface="Times New Roman"/>
                <a:cs typeface="Times New Roman"/>
              </a:rPr>
              <a:t> </a:t>
            </a:r>
            <a:r>
              <a:rPr sz="1167" dirty="0">
                <a:latin typeface="Times New Roman"/>
                <a:cs typeface="Times New Roman"/>
              </a:rPr>
              <a:t>architecture.</a:t>
            </a:r>
            <a:endParaRPr sz="1167">
              <a:latin typeface="Times New Roman"/>
              <a:cs typeface="Times New Roman"/>
            </a:endParaRPr>
          </a:p>
          <a:p>
            <a:pPr>
              <a:spcBef>
                <a:spcPts val="19"/>
              </a:spcBef>
            </a:pPr>
            <a:endParaRPr sz="1167">
              <a:latin typeface="Times New Roman"/>
              <a:cs typeface="Times New Roman"/>
            </a:endParaRPr>
          </a:p>
          <a:p>
            <a:pPr marL="234592" marR="4939" indent="-222245" algn="just">
              <a:lnSpc>
                <a:spcPts val="1342"/>
              </a:lnSpc>
              <a:spcBef>
                <a:spcPts val="5"/>
              </a:spcBef>
            </a:pPr>
            <a:r>
              <a:rPr sz="1167" dirty="0">
                <a:latin typeface="Times New Roman"/>
                <a:cs typeface="Times New Roman"/>
              </a:rPr>
              <a:t>3. </a:t>
            </a:r>
            <a:r>
              <a:rPr sz="972" b="1" spc="-10" dirty="0">
                <a:latin typeface="Arial"/>
                <a:cs typeface="Arial"/>
              </a:rPr>
              <a:t>Reusable abstraction </a:t>
            </a:r>
            <a:r>
              <a:rPr sz="972" b="1" spc="-5" dirty="0">
                <a:latin typeface="Arial"/>
                <a:cs typeface="Arial"/>
              </a:rPr>
              <a:t>of a </a:t>
            </a:r>
            <a:r>
              <a:rPr sz="972" b="1" spc="-10" dirty="0">
                <a:latin typeface="Arial"/>
                <a:cs typeface="Arial"/>
              </a:rPr>
              <a:t>system. </a:t>
            </a:r>
            <a:r>
              <a:rPr sz="1167" spc="-5" dirty="0">
                <a:latin typeface="Times New Roman"/>
                <a:cs typeface="Times New Roman"/>
              </a:rPr>
              <a:t>Software </a:t>
            </a:r>
            <a:r>
              <a:rPr sz="1167" dirty="0">
                <a:latin typeface="Times New Roman"/>
                <a:cs typeface="Times New Roman"/>
              </a:rPr>
              <a:t>architecture embodies a relatively  </a:t>
            </a:r>
            <a:r>
              <a:rPr sz="1167" spc="-5" dirty="0">
                <a:latin typeface="Times New Roman"/>
                <a:cs typeface="Times New Roman"/>
              </a:rPr>
              <a:t>small, </a:t>
            </a:r>
            <a:r>
              <a:rPr sz="1167" dirty="0">
                <a:latin typeface="Times New Roman"/>
                <a:cs typeface="Times New Roman"/>
              </a:rPr>
              <a:t>intellectually graspable model for how the </a:t>
            </a:r>
            <a:r>
              <a:rPr sz="1167" spc="-5" dirty="0">
                <a:latin typeface="Times New Roman"/>
                <a:cs typeface="Times New Roman"/>
              </a:rPr>
              <a:t>system </a:t>
            </a:r>
            <a:r>
              <a:rPr sz="1167" dirty="0">
                <a:latin typeface="Times New Roman"/>
                <a:cs typeface="Times New Roman"/>
              </a:rPr>
              <a:t>is </a:t>
            </a:r>
            <a:r>
              <a:rPr sz="1167" spc="-5" dirty="0">
                <a:latin typeface="Times New Roman"/>
                <a:cs typeface="Times New Roman"/>
              </a:rPr>
              <a:t>structured </a:t>
            </a:r>
            <a:r>
              <a:rPr sz="1167" dirty="0">
                <a:latin typeface="Times New Roman"/>
                <a:cs typeface="Times New Roman"/>
              </a:rPr>
              <a:t>and how its  components </a:t>
            </a:r>
            <a:r>
              <a:rPr sz="1167" spc="-5" dirty="0">
                <a:latin typeface="Times New Roman"/>
                <a:cs typeface="Times New Roman"/>
              </a:rPr>
              <a:t>work </a:t>
            </a:r>
            <a:r>
              <a:rPr sz="1167" dirty="0">
                <a:latin typeface="Times New Roman"/>
                <a:cs typeface="Times New Roman"/>
              </a:rPr>
              <a:t>together; this model is transferable across </a:t>
            </a:r>
            <a:r>
              <a:rPr sz="1167" spc="-5" dirty="0">
                <a:latin typeface="Times New Roman"/>
                <a:cs typeface="Times New Roman"/>
              </a:rPr>
              <a:t>systems; </a:t>
            </a:r>
            <a:r>
              <a:rPr sz="1167" dirty="0">
                <a:latin typeface="Times New Roman"/>
                <a:cs typeface="Times New Roman"/>
              </a:rPr>
              <a:t>in  particular, it can be applied to other </a:t>
            </a:r>
            <a:r>
              <a:rPr sz="1167" spc="-5" dirty="0">
                <a:latin typeface="Times New Roman"/>
                <a:cs typeface="Times New Roman"/>
              </a:rPr>
              <a:t>systems </a:t>
            </a:r>
            <a:r>
              <a:rPr sz="1167" dirty="0">
                <a:latin typeface="Times New Roman"/>
                <a:cs typeface="Times New Roman"/>
              </a:rPr>
              <a:t>exhibiting </a:t>
            </a:r>
            <a:r>
              <a:rPr sz="1167" spc="-5" dirty="0">
                <a:latin typeface="Times New Roman"/>
                <a:cs typeface="Times New Roman"/>
              </a:rPr>
              <a:t>similar </a:t>
            </a:r>
            <a:r>
              <a:rPr sz="1167" dirty="0">
                <a:latin typeface="Times New Roman"/>
                <a:cs typeface="Times New Roman"/>
              </a:rPr>
              <a:t>requirements, and  can promote large </a:t>
            </a:r>
            <a:r>
              <a:rPr sz="1167" spc="-5" dirty="0">
                <a:latin typeface="Times New Roman"/>
                <a:cs typeface="Times New Roman"/>
              </a:rPr>
              <a:t>scale</a:t>
            </a:r>
            <a:r>
              <a:rPr sz="1167" spc="-102" dirty="0">
                <a:latin typeface="Times New Roman"/>
                <a:cs typeface="Times New Roman"/>
              </a:rPr>
              <a:t> </a:t>
            </a:r>
            <a:r>
              <a:rPr sz="1167" dirty="0">
                <a:latin typeface="Times New Roman"/>
                <a:cs typeface="Times New Roman"/>
              </a:rPr>
              <a:t>reuse.</a:t>
            </a:r>
            <a:endParaRPr sz="1167">
              <a:latin typeface="Times New Roman"/>
              <a:cs typeface="Times New Roman"/>
            </a:endParaRPr>
          </a:p>
          <a:p>
            <a:pPr>
              <a:spcBef>
                <a:spcPts val="19"/>
              </a:spcBef>
            </a:pPr>
            <a:endParaRPr sz="1167">
              <a:latin typeface="Times New Roman"/>
              <a:cs typeface="Times New Roman"/>
            </a:endParaRPr>
          </a:p>
          <a:p>
            <a:pPr marL="234592" marR="5556" algn="just">
              <a:lnSpc>
                <a:spcPts val="1342"/>
              </a:lnSpc>
              <a:spcBef>
                <a:spcPts val="5"/>
              </a:spcBef>
            </a:pPr>
            <a:r>
              <a:rPr sz="1167" dirty="0">
                <a:latin typeface="Times New Roman"/>
                <a:cs typeface="Times New Roman"/>
              </a:rPr>
              <a:t>In an architecture-based development of a product line, the architecture is in fact  the </a:t>
            </a:r>
            <a:r>
              <a:rPr sz="1167" spc="-5" dirty="0">
                <a:latin typeface="Times New Roman"/>
                <a:cs typeface="Times New Roman"/>
              </a:rPr>
              <a:t>sum </a:t>
            </a:r>
            <a:r>
              <a:rPr sz="1167" dirty="0">
                <a:latin typeface="Times New Roman"/>
                <a:cs typeface="Times New Roman"/>
              </a:rPr>
              <a:t>of the early design decisions.     </a:t>
            </a:r>
            <a:r>
              <a:rPr sz="1167" spc="190" dirty="0">
                <a:latin typeface="Times New Roman"/>
                <a:cs typeface="Times New Roman"/>
              </a:rPr>
              <a:t> </a:t>
            </a:r>
            <a:r>
              <a:rPr sz="1167" spc="-5" dirty="0">
                <a:latin typeface="Times New Roman"/>
                <a:cs typeface="Times New Roman"/>
              </a:rPr>
              <a:t>System </a:t>
            </a:r>
            <a:r>
              <a:rPr sz="1167" dirty="0">
                <a:latin typeface="Times New Roman"/>
                <a:cs typeface="Times New Roman"/>
              </a:rPr>
              <a:t>architects choose an architecture</a:t>
            </a:r>
            <a:endParaRPr sz="1167">
              <a:latin typeface="Times New Roman"/>
              <a:cs typeface="Times New Roman"/>
            </a:endParaRPr>
          </a:p>
        </p:txBody>
      </p:sp>
      <p:sp>
        <p:nvSpPr>
          <p:cNvPr id="6" name="object 6"/>
          <p:cNvSpPr txBox="1">
            <a:spLocks noGrp="1"/>
          </p:cNvSpPr>
          <p:nvPr>
            <p:ph type="sldNum" sz="quarter" idx="7"/>
          </p:nvPr>
        </p:nvSpPr>
        <p:spPr>
          <a:xfrm>
            <a:off x="6216086" y="10069713"/>
            <a:ext cx="271639" cy="7214493"/>
          </a:xfrm>
          <a:prstGeom prst="rect">
            <a:avLst/>
          </a:prstGeom>
        </p:spPr>
        <p:txBody>
          <a:bodyPr vert="horz" wrap="square" lIns="0" tIns="32720" rIns="0" bIns="0" rtlCol="0">
            <a:spAutoFit/>
          </a:bodyPr>
          <a:lstStyle/>
          <a:p>
            <a:pPr marL="12347">
              <a:lnSpc>
                <a:spcPts val="1371"/>
              </a:lnSpc>
              <a:spcBef>
                <a:spcPts val="258"/>
              </a:spcBef>
              <a:tabLst>
                <a:tab pos="5123363" algn="l"/>
              </a:tabLst>
            </a:pPr>
            <a:r>
              <a:rPr u="heavy" dirty="0"/>
              <a:t> 	</a:t>
            </a:r>
            <a:r>
              <a:rPr dirty="0"/>
              <a:t>119</a:t>
            </a:r>
          </a:p>
          <a:p>
            <a:pPr marL="1456939">
              <a:lnSpc>
                <a:spcPts val="1371"/>
              </a:lnSpc>
            </a:pPr>
            <a:r>
              <a:rPr dirty="0"/>
              <a:t>© Copyright </a:t>
            </a:r>
            <a:r>
              <a:rPr spc="-5" dirty="0"/>
              <a:t>Virtual University </a:t>
            </a:r>
            <a:r>
              <a:rPr dirty="0"/>
              <a:t>of</a:t>
            </a:r>
            <a:r>
              <a:rPr spc="-78" dirty="0"/>
              <a:t> </a:t>
            </a:r>
            <a:r>
              <a:rPr spc="-5" dirty="0"/>
              <a:t>Pakistan</a:t>
            </a:r>
          </a:p>
        </p:txBody>
      </p:sp>
    </p:spTree>
    <p:extLst>
      <p:ext uri="{BB962C8B-B14F-4D97-AF65-F5344CB8AC3E}">
        <p14:creationId xmlns:p14="http://schemas.microsoft.com/office/powerpoint/2010/main" val="415626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98903" y="886883"/>
            <a:ext cx="1971234" cy="179601"/>
          </a:xfrm>
          <a:prstGeom prst="rect">
            <a:avLst/>
          </a:prstGeom>
        </p:spPr>
        <p:txBody>
          <a:bodyPr vert="horz" wrap="square" lIns="0" tIns="0" rIns="0" bIns="0" rtlCol="0">
            <a:spAutoFit/>
          </a:bodyPr>
          <a:lstStyle/>
          <a:p>
            <a:pPr marL="12347"/>
            <a:r>
              <a:rPr sz="1167" dirty="0">
                <a:latin typeface="Times New Roman"/>
                <a:cs typeface="Times New Roman"/>
              </a:rPr>
              <a:t>CS504-Software Engineering –</a:t>
            </a:r>
            <a:r>
              <a:rPr sz="1167" spc="-107" dirty="0">
                <a:latin typeface="Times New Roman"/>
                <a:cs typeface="Times New Roman"/>
              </a:rPr>
              <a:t> </a:t>
            </a:r>
            <a:r>
              <a:rPr sz="1167" dirty="0">
                <a:latin typeface="Times New Roman"/>
                <a:cs typeface="Times New Roman"/>
              </a:rPr>
              <a:t>I</a:t>
            </a:r>
            <a:endParaRPr sz="1167">
              <a:latin typeface="Times New Roman"/>
              <a:cs typeface="Times New Roman"/>
            </a:endParaRPr>
          </a:p>
        </p:txBody>
      </p:sp>
      <p:sp>
        <p:nvSpPr>
          <p:cNvPr id="3" name="object 3"/>
          <p:cNvSpPr txBox="1"/>
          <p:nvPr/>
        </p:nvSpPr>
        <p:spPr>
          <a:xfrm>
            <a:off x="6156868" y="886883"/>
            <a:ext cx="238919" cy="179601"/>
          </a:xfrm>
          <a:prstGeom prst="rect">
            <a:avLst/>
          </a:prstGeom>
        </p:spPr>
        <p:txBody>
          <a:bodyPr vert="horz" wrap="square" lIns="0" tIns="0" rIns="0" bIns="0" rtlCol="0">
            <a:spAutoFit/>
          </a:bodyPr>
          <a:lstStyle/>
          <a:p>
            <a:pPr marL="12347"/>
            <a:r>
              <a:rPr sz="1167" spc="-5" dirty="0">
                <a:latin typeface="Times New Roman"/>
                <a:cs typeface="Times New Roman"/>
              </a:rPr>
              <a:t>VU</a:t>
            </a:r>
            <a:endParaRPr sz="1167">
              <a:latin typeface="Times New Roman"/>
              <a:cs typeface="Times New Roman"/>
            </a:endParaRPr>
          </a:p>
        </p:txBody>
      </p:sp>
      <p:sp>
        <p:nvSpPr>
          <p:cNvPr id="4" name="object 4"/>
          <p:cNvSpPr/>
          <p:nvPr/>
        </p:nvSpPr>
        <p:spPr>
          <a:xfrm>
            <a:off x="1111250" y="1055052"/>
            <a:ext cx="5270412" cy="0"/>
          </a:xfrm>
          <a:custGeom>
            <a:avLst/>
            <a:gdLst/>
            <a:ahLst/>
            <a:cxnLst/>
            <a:rect l="l" t="t" r="r" b="b"/>
            <a:pathLst>
              <a:path w="5420995">
                <a:moveTo>
                  <a:pt x="0" y="0"/>
                </a:moveTo>
                <a:lnTo>
                  <a:pt x="5420867" y="0"/>
                </a:lnTo>
              </a:path>
            </a:pathLst>
          </a:custGeom>
          <a:ln w="7620">
            <a:solidFill>
              <a:srgbClr val="000000"/>
            </a:solidFill>
          </a:ln>
        </p:spPr>
        <p:txBody>
          <a:bodyPr wrap="square" lIns="0" tIns="0" rIns="0" bIns="0" rtlCol="0"/>
          <a:lstStyle/>
          <a:p>
            <a:endParaRPr sz="1750"/>
          </a:p>
        </p:txBody>
      </p:sp>
      <p:sp>
        <p:nvSpPr>
          <p:cNvPr id="5" name="object 5"/>
          <p:cNvSpPr txBox="1"/>
          <p:nvPr/>
        </p:nvSpPr>
        <p:spPr>
          <a:xfrm>
            <a:off x="1098903" y="1343236"/>
            <a:ext cx="5360547" cy="7589770"/>
          </a:xfrm>
          <a:prstGeom prst="rect">
            <a:avLst/>
          </a:prstGeom>
        </p:spPr>
        <p:txBody>
          <a:bodyPr vert="horz" wrap="square" lIns="0" tIns="0" rIns="0" bIns="0" rtlCol="0">
            <a:spAutoFit/>
          </a:bodyPr>
          <a:lstStyle/>
          <a:p>
            <a:pPr marL="456837" marR="6173" algn="just">
              <a:lnSpc>
                <a:spcPts val="1342"/>
              </a:lnSpc>
            </a:pPr>
            <a:r>
              <a:rPr sz="1167" dirty="0">
                <a:latin typeface="Times New Roman"/>
                <a:cs typeface="Times New Roman"/>
              </a:rPr>
              <a:t>(or a family of closely related architectures) that </a:t>
            </a:r>
            <a:r>
              <a:rPr sz="1167" spc="-5" dirty="0">
                <a:latin typeface="Times New Roman"/>
                <a:cs typeface="Times New Roman"/>
              </a:rPr>
              <a:t>will serve </a:t>
            </a:r>
            <a:r>
              <a:rPr sz="1167" dirty="0">
                <a:latin typeface="Times New Roman"/>
                <a:cs typeface="Times New Roman"/>
              </a:rPr>
              <a:t>all envisioned  members of the product line by making design decisions that apply across the  family early and </a:t>
            </a:r>
            <a:r>
              <a:rPr sz="1167" spc="15" dirty="0">
                <a:latin typeface="Times New Roman"/>
                <a:cs typeface="Times New Roman"/>
              </a:rPr>
              <a:t>by </a:t>
            </a:r>
            <a:r>
              <a:rPr sz="1167" dirty="0">
                <a:latin typeface="Times New Roman"/>
                <a:cs typeface="Times New Roman"/>
              </a:rPr>
              <a:t>making other decisions that apply </a:t>
            </a:r>
            <a:r>
              <a:rPr sz="1167" spc="5" dirty="0">
                <a:latin typeface="Times New Roman"/>
                <a:cs typeface="Times New Roman"/>
              </a:rPr>
              <a:t>only </a:t>
            </a:r>
            <a:r>
              <a:rPr sz="1167" dirty="0">
                <a:latin typeface="Times New Roman"/>
                <a:cs typeface="Times New Roman"/>
              </a:rPr>
              <a:t>to individual members  late. The architecture defines </a:t>
            </a:r>
            <a:r>
              <a:rPr sz="1167" spc="-5" dirty="0">
                <a:latin typeface="Times New Roman"/>
                <a:cs typeface="Times New Roman"/>
              </a:rPr>
              <a:t>what </a:t>
            </a:r>
            <a:r>
              <a:rPr sz="1167" dirty="0">
                <a:latin typeface="Times New Roman"/>
                <a:cs typeface="Times New Roman"/>
              </a:rPr>
              <a:t>is fixed for all members of the family and  </a:t>
            </a:r>
            <a:r>
              <a:rPr sz="1167" spc="-5" dirty="0">
                <a:latin typeface="Times New Roman"/>
                <a:cs typeface="Times New Roman"/>
              </a:rPr>
              <a:t>what </a:t>
            </a:r>
            <a:r>
              <a:rPr sz="1167" dirty="0">
                <a:latin typeface="Times New Roman"/>
                <a:cs typeface="Times New Roman"/>
              </a:rPr>
              <a:t>is</a:t>
            </a:r>
            <a:r>
              <a:rPr sz="1167" spc="-92" dirty="0">
                <a:latin typeface="Times New Roman"/>
                <a:cs typeface="Times New Roman"/>
              </a:rPr>
              <a:t> </a:t>
            </a:r>
            <a:r>
              <a:rPr sz="1167" dirty="0">
                <a:latin typeface="Times New Roman"/>
                <a:cs typeface="Times New Roman"/>
              </a:rPr>
              <a:t>variable.</a:t>
            </a:r>
            <a:endParaRPr sz="1167">
              <a:latin typeface="Times New Roman"/>
              <a:cs typeface="Times New Roman"/>
            </a:endParaRPr>
          </a:p>
          <a:p>
            <a:pPr>
              <a:spcBef>
                <a:spcPts val="19"/>
              </a:spcBef>
            </a:pPr>
            <a:endParaRPr sz="1167">
              <a:latin typeface="Times New Roman"/>
              <a:cs typeface="Times New Roman"/>
            </a:endParaRPr>
          </a:p>
          <a:p>
            <a:pPr marL="456837" marR="4939" algn="just">
              <a:lnSpc>
                <a:spcPts val="1342"/>
              </a:lnSpc>
              <a:spcBef>
                <a:spcPts val="5"/>
              </a:spcBef>
            </a:pPr>
            <a:r>
              <a:rPr sz="1167" dirty="0">
                <a:latin typeface="Times New Roman"/>
                <a:cs typeface="Times New Roman"/>
              </a:rPr>
              <a:t>A family-wide design </a:t>
            </a:r>
            <a:r>
              <a:rPr sz="1167" spc="-5" dirty="0">
                <a:latin typeface="Times New Roman"/>
                <a:cs typeface="Times New Roman"/>
              </a:rPr>
              <a:t>solution </a:t>
            </a:r>
            <a:r>
              <a:rPr sz="1167" dirty="0">
                <a:latin typeface="Times New Roman"/>
                <a:cs typeface="Times New Roman"/>
              </a:rPr>
              <a:t>may not be optimal for all </a:t>
            </a:r>
            <a:r>
              <a:rPr sz="1167" spc="-5" dirty="0">
                <a:latin typeface="Times New Roman"/>
                <a:cs typeface="Times New Roman"/>
              </a:rPr>
              <a:t>systems </a:t>
            </a:r>
            <a:r>
              <a:rPr sz="1167" dirty="0">
                <a:latin typeface="Times New Roman"/>
                <a:cs typeface="Times New Roman"/>
              </a:rPr>
              <a:t>derived from it,  but the quality gained and labor </a:t>
            </a:r>
            <a:r>
              <a:rPr sz="1167" spc="-5" dirty="0">
                <a:latin typeface="Times New Roman"/>
                <a:cs typeface="Times New Roman"/>
              </a:rPr>
              <a:t>savings </a:t>
            </a:r>
            <a:r>
              <a:rPr sz="1167" dirty="0">
                <a:latin typeface="Times New Roman"/>
                <a:cs typeface="Times New Roman"/>
              </a:rPr>
              <a:t>realized through architectural-level reuse  may compensate for the loss of optimality in particular areas. </a:t>
            </a:r>
            <a:r>
              <a:rPr sz="1167" spc="-5" dirty="0">
                <a:latin typeface="Times New Roman"/>
                <a:cs typeface="Times New Roman"/>
              </a:rPr>
              <a:t>On </a:t>
            </a:r>
            <a:r>
              <a:rPr sz="1167" dirty="0">
                <a:latin typeface="Times New Roman"/>
                <a:cs typeface="Times New Roman"/>
              </a:rPr>
              <a:t>the other hand,  reusing a family-wide design reduces the risk that a derived system might have an  inappropriate architecture. </a:t>
            </a:r>
            <a:r>
              <a:rPr sz="1167" spc="-5" dirty="0">
                <a:latin typeface="Times New Roman"/>
                <a:cs typeface="Times New Roman"/>
              </a:rPr>
              <a:t>Using </a:t>
            </a:r>
            <a:r>
              <a:rPr sz="1167" dirty="0">
                <a:latin typeface="Times New Roman"/>
                <a:cs typeface="Times New Roman"/>
              </a:rPr>
              <a:t>a </a:t>
            </a:r>
            <a:r>
              <a:rPr sz="1167" spc="-5" dirty="0">
                <a:latin typeface="Times New Roman"/>
                <a:cs typeface="Times New Roman"/>
              </a:rPr>
              <a:t>standard </a:t>
            </a:r>
            <a:r>
              <a:rPr sz="1167" dirty="0">
                <a:latin typeface="Times New Roman"/>
                <a:cs typeface="Times New Roman"/>
              </a:rPr>
              <a:t>design reduces both risk and  development costs, at the risk of</a:t>
            </a:r>
            <a:r>
              <a:rPr sz="1167" spc="-107" dirty="0">
                <a:latin typeface="Times New Roman"/>
                <a:cs typeface="Times New Roman"/>
              </a:rPr>
              <a:t> </a:t>
            </a:r>
            <a:r>
              <a:rPr sz="1167" dirty="0">
                <a:latin typeface="Times New Roman"/>
                <a:cs typeface="Times New Roman"/>
              </a:rPr>
              <a:t>non-optimality.</a:t>
            </a:r>
            <a:endParaRPr sz="1167">
              <a:latin typeface="Times New Roman"/>
              <a:cs typeface="Times New Roman"/>
            </a:endParaRPr>
          </a:p>
          <a:p>
            <a:pPr>
              <a:spcBef>
                <a:spcPts val="5"/>
              </a:spcBef>
            </a:pPr>
            <a:endParaRPr sz="1118">
              <a:latin typeface="Times New Roman"/>
              <a:cs typeface="Times New Roman"/>
            </a:endParaRPr>
          </a:p>
          <a:p>
            <a:pPr marL="217306" lvl="1" indent="-204959" algn="just">
              <a:buAutoNum type="arabicPeriod" startAt="4"/>
              <a:tabLst>
                <a:tab pos="217923" algn="l"/>
              </a:tabLst>
            </a:pPr>
            <a:r>
              <a:rPr sz="972" b="1" spc="-5" dirty="0">
                <a:latin typeface="Arial"/>
                <a:cs typeface="Arial"/>
              </a:rPr>
              <a:t>Architectural</a:t>
            </a:r>
            <a:r>
              <a:rPr sz="972" b="1" spc="-63" dirty="0">
                <a:latin typeface="Arial"/>
                <a:cs typeface="Arial"/>
              </a:rPr>
              <a:t> </a:t>
            </a:r>
            <a:r>
              <a:rPr sz="972" b="1" spc="-10" dirty="0">
                <a:latin typeface="Arial"/>
                <a:cs typeface="Arial"/>
              </a:rPr>
              <a:t>Attributes</a:t>
            </a:r>
            <a:endParaRPr sz="972">
              <a:latin typeface="Arial"/>
              <a:cs typeface="Arial"/>
            </a:endParaRPr>
          </a:p>
          <a:p>
            <a:pPr lvl="1">
              <a:spcBef>
                <a:spcPts val="39"/>
              </a:spcBef>
              <a:buFont typeface="Arial"/>
              <a:buAutoNum type="arabicPeriod" startAt="4"/>
            </a:pPr>
            <a:endParaRPr sz="1167">
              <a:latin typeface="Times New Roman"/>
              <a:cs typeface="Times New Roman"/>
            </a:endParaRPr>
          </a:p>
          <a:p>
            <a:pPr marL="12347" marR="6173" algn="just">
              <a:lnSpc>
                <a:spcPts val="1342"/>
              </a:lnSpc>
            </a:pPr>
            <a:r>
              <a:rPr sz="1167" spc="-5" dirty="0">
                <a:latin typeface="Times New Roman"/>
                <a:cs typeface="Times New Roman"/>
              </a:rPr>
              <a:t>Software </a:t>
            </a:r>
            <a:r>
              <a:rPr sz="1167" dirty="0">
                <a:latin typeface="Times New Roman"/>
                <a:cs typeface="Times New Roman"/>
              </a:rPr>
              <a:t>architecture must address the non-functional as </a:t>
            </a:r>
            <a:r>
              <a:rPr sz="1167" spc="-5" dirty="0">
                <a:latin typeface="Times New Roman"/>
                <a:cs typeface="Times New Roman"/>
              </a:rPr>
              <a:t>well </a:t>
            </a:r>
            <a:r>
              <a:rPr sz="1167" dirty="0">
                <a:latin typeface="Times New Roman"/>
                <a:cs typeface="Times New Roman"/>
              </a:rPr>
              <a:t>as the functional  requirements of the </a:t>
            </a:r>
            <a:r>
              <a:rPr sz="1167" spc="-5" dirty="0">
                <a:latin typeface="Times New Roman"/>
                <a:cs typeface="Times New Roman"/>
              </a:rPr>
              <a:t>software system. </a:t>
            </a:r>
            <a:r>
              <a:rPr sz="1167" dirty="0">
                <a:latin typeface="Times New Roman"/>
                <a:cs typeface="Times New Roman"/>
              </a:rPr>
              <a:t>This includes performance, </a:t>
            </a:r>
            <a:r>
              <a:rPr sz="1167" spc="-5" dirty="0">
                <a:latin typeface="Times New Roman"/>
                <a:cs typeface="Times New Roman"/>
              </a:rPr>
              <a:t>security, safety,  </a:t>
            </a:r>
            <a:r>
              <a:rPr sz="1167" dirty="0">
                <a:latin typeface="Times New Roman"/>
                <a:cs typeface="Times New Roman"/>
              </a:rPr>
              <a:t>availability, and maintainability. </a:t>
            </a:r>
            <a:r>
              <a:rPr sz="1167" spc="-5" dirty="0">
                <a:latin typeface="Times New Roman"/>
                <a:cs typeface="Times New Roman"/>
              </a:rPr>
              <a:t>Following </a:t>
            </a:r>
            <a:r>
              <a:rPr sz="1167" dirty="0">
                <a:latin typeface="Times New Roman"/>
                <a:cs typeface="Times New Roman"/>
              </a:rPr>
              <a:t>are </a:t>
            </a:r>
            <a:r>
              <a:rPr sz="1167" spc="-5" dirty="0">
                <a:latin typeface="Times New Roman"/>
                <a:cs typeface="Times New Roman"/>
              </a:rPr>
              <a:t>some </a:t>
            </a:r>
            <a:r>
              <a:rPr sz="1167" dirty="0">
                <a:latin typeface="Times New Roman"/>
                <a:cs typeface="Times New Roman"/>
              </a:rPr>
              <a:t>of the architectural design  guidelines that can help in addressing these</a:t>
            </a:r>
            <a:r>
              <a:rPr sz="1167" spc="-122" dirty="0">
                <a:latin typeface="Times New Roman"/>
                <a:cs typeface="Times New Roman"/>
              </a:rPr>
              <a:t> </a:t>
            </a:r>
            <a:r>
              <a:rPr sz="1167" dirty="0">
                <a:latin typeface="Times New Roman"/>
                <a:cs typeface="Times New Roman"/>
              </a:rPr>
              <a:t>challenges.</a:t>
            </a:r>
            <a:endParaRPr sz="1167">
              <a:latin typeface="Times New Roman"/>
              <a:cs typeface="Times New Roman"/>
            </a:endParaRPr>
          </a:p>
          <a:p>
            <a:pPr>
              <a:spcBef>
                <a:spcPts val="29"/>
              </a:spcBef>
            </a:pPr>
            <a:endParaRPr sz="1069">
              <a:latin typeface="Times New Roman"/>
              <a:cs typeface="Times New Roman"/>
            </a:endParaRPr>
          </a:p>
          <a:p>
            <a:pPr marL="456837" lvl="2" indent="-222245">
              <a:lnSpc>
                <a:spcPts val="1371"/>
              </a:lnSpc>
              <a:buFont typeface="Wingdings"/>
              <a:buChar char=""/>
              <a:tabLst>
                <a:tab pos="456837" algn="l"/>
              </a:tabLst>
            </a:pPr>
            <a:r>
              <a:rPr sz="1167" spc="-5" dirty="0">
                <a:latin typeface="Times New Roman"/>
                <a:cs typeface="Times New Roman"/>
              </a:rPr>
              <a:t>Performance</a:t>
            </a:r>
            <a:endParaRPr sz="1167">
              <a:latin typeface="Times New Roman"/>
              <a:cs typeface="Times New Roman"/>
            </a:endParaRPr>
          </a:p>
          <a:p>
            <a:pPr marL="901327" marR="4939" lvl="3" indent="-222245" algn="just">
              <a:lnSpc>
                <a:spcPts val="1342"/>
              </a:lnSpc>
              <a:spcBef>
                <a:spcPts val="63"/>
              </a:spcBef>
              <a:buChar char="–"/>
              <a:tabLst>
                <a:tab pos="901327" algn="l"/>
              </a:tabLst>
            </a:pPr>
            <a:r>
              <a:rPr sz="1167" spc="-5" dirty="0">
                <a:latin typeface="Times New Roman"/>
                <a:cs typeface="Times New Roman"/>
              </a:rPr>
              <a:t>Performance </a:t>
            </a:r>
            <a:r>
              <a:rPr sz="1167" dirty="0">
                <a:latin typeface="Times New Roman"/>
                <a:cs typeface="Times New Roman"/>
              </a:rPr>
              <a:t>can be enhanced by localising operations to minimise </a:t>
            </a:r>
            <a:r>
              <a:rPr sz="1167" spc="-5" dirty="0">
                <a:latin typeface="Times New Roman"/>
                <a:cs typeface="Times New Roman"/>
              </a:rPr>
              <a:t>sub-  system </a:t>
            </a:r>
            <a:r>
              <a:rPr sz="1167" dirty="0">
                <a:latin typeface="Times New Roman"/>
                <a:cs typeface="Times New Roman"/>
              </a:rPr>
              <a:t>communication. That is, try to have </a:t>
            </a:r>
            <a:r>
              <a:rPr sz="1167" spc="-5" dirty="0">
                <a:latin typeface="Times New Roman"/>
                <a:cs typeface="Times New Roman"/>
              </a:rPr>
              <a:t>self-contained </a:t>
            </a:r>
            <a:r>
              <a:rPr sz="1167" dirty="0">
                <a:latin typeface="Times New Roman"/>
                <a:cs typeface="Times New Roman"/>
              </a:rPr>
              <a:t>modules as  much as possible </a:t>
            </a:r>
            <a:r>
              <a:rPr sz="1167" spc="-5" dirty="0">
                <a:latin typeface="Times New Roman"/>
                <a:cs typeface="Times New Roman"/>
              </a:rPr>
              <a:t>so </a:t>
            </a:r>
            <a:r>
              <a:rPr sz="1167" dirty="0">
                <a:latin typeface="Times New Roman"/>
                <a:cs typeface="Times New Roman"/>
              </a:rPr>
              <a:t>that inter-module communication is</a:t>
            </a:r>
            <a:r>
              <a:rPr sz="1167" spc="-117" dirty="0">
                <a:latin typeface="Times New Roman"/>
                <a:cs typeface="Times New Roman"/>
              </a:rPr>
              <a:t> </a:t>
            </a:r>
            <a:r>
              <a:rPr sz="1167" dirty="0">
                <a:latin typeface="Times New Roman"/>
                <a:cs typeface="Times New Roman"/>
              </a:rPr>
              <a:t>minimized.</a:t>
            </a:r>
            <a:endParaRPr sz="1167">
              <a:latin typeface="Times New Roman"/>
              <a:cs typeface="Times New Roman"/>
            </a:endParaRPr>
          </a:p>
          <a:p>
            <a:pPr marL="456837" lvl="2" indent="-222245">
              <a:lnSpc>
                <a:spcPts val="1278"/>
              </a:lnSpc>
              <a:buFont typeface="Wingdings"/>
              <a:buChar char=""/>
              <a:tabLst>
                <a:tab pos="456837" algn="l"/>
              </a:tabLst>
            </a:pPr>
            <a:r>
              <a:rPr sz="1167" spc="-5" dirty="0">
                <a:latin typeface="Times New Roman"/>
                <a:cs typeface="Times New Roman"/>
              </a:rPr>
              <a:t>Security</a:t>
            </a:r>
            <a:endParaRPr sz="1167">
              <a:latin typeface="Times New Roman"/>
              <a:cs typeface="Times New Roman"/>
            </a:endParaRPr>
          </a:p>
          <a:p>
            <a:pPr marL="901327" marR="5556" lvl="3" indent="-222245" algn="just">
              <a:lnSpc>
                <a:spcPts val="1342"/>
              </a:lnSpc>
              <a:spcBef>
                <a:spcPts val="63"/>
              </a:spcBef>
              <a:buChar char="–"/>
              <a:tabLst>
                <a:tab pos="901327" algn="l"/>
              </a:tabLst>
            </a:pPr>
            <a:r>
              <a:rPr sz="1167" spc="-5" dirty="0">
                <a:latin typeface="Times New Roman"/>
                <a:cs typeface="Times New Roman"/>
              </a:rPr>
              <a:t>Security </a:t>
            </a:r>
            <a:r>
              <a:rPr sz="1167" dirty="0">
                <a:latin typeface="Times New Roman"/>
                <a:cs typeface="Times New Roman"/>
              </a:rPr>
              <a:t>can be improved by using a layered architecture </a:t>
            </a:r>
            <a:r>
              <a:rPr sz="1167" spc="-5" dirty="0">
                <a:latin typeface="Times New Roman"/>
                <a:cs typeface="Times New Roman"/>
              </a:rPr>
              <a:t>with </a:t>
            </a:r>
            <a:r>
              <a:rPr sz="1167" dirty="0">
                <a:latin typeface="Times New Roman"/>
                <a:cs typeface="Times New Roman"/>
              </a:rPr>
              <a:t>critical  assets put in inner</a:t>
            </a:r>
            <a:r>
              <a:rPr sz="1167" spc="-111" dirty="0">
                <a:latin typeface="Times New Roman"/>
                <a:cs typeface="Times New Roman"/>
              </a:rPr>
              <a:t> </a:t>
            </a:r>
            <a:r>
              <a:rPr sz="1167" dirty="0">
                <a:latin typeface="Times New Roman"/>
                <a:cs typeface="Times New Roman"/>
              </a:rPr>
              <a:t>layers.</a:t>
            </a:r>
            <a:endParaRPr sz="1167">
              <a:latin typeface="Times New Roman"/>
              <a:cs typeface="Times New Roman"/>
            </a:endParaRPr>
          </a:p>
          <a:p>
            <a:pPr marL="456837" lvl="2" indent="-222245">
              <a:lnSpc>
                <a:spcPts val="1278"/>
              </a:lnSpc>
              <a:buFont typeface="Wingdings"/>
              <a:buChar char=""/>
              <a:tabLst>
                <a:tab pos="456837" algn="l"/>
              </a:tabLst>
            </a:pPr>
            <a:r>
              <a:rPr sz="1167" spc="-5" dirty="0">
                <a:latin typeface="Times New Roman"/>
                <a:cs typeface="Times New Roman"/>
              </a:rPr>
              <a:t>Safety</a:t>
            </a:r>
            <a:endParaRPr sz="1167">
              <a:latin typeface="Times New Roman"/>
              <a:cs typeface="Times New Roman"/>
            </a:endParaRPr>
          </a:p>
          <a:p>
            <a:pPr marL="901327" lvl="3" indent="-222245">
              <a:lnSpc>
                <a:spcPts val="1342"/>
              </a:lnSpc>
              <a:buChar char="–"/>
              <a:tabLst>
                <a:tab pos="900709" algn="l"/>
                <a:tab pos="901327" algn="l"/>
              </a:tabLst>
            </a:pPr>
            <a:r>
              <a:rPr sz="1167" spc="-5" dirty="0">
                <a:latin typeface="Times New Roman"/>
                <a:cs typeface="Times New Roman"/>
              </a:rPr>
              <a:t>Safety-critical </a:t>
            </a:r>
            <a:r>
              <a:rPr sz="1167" dirty="0">
                <a:latin typeface="Times New Roman"/>
                <a:cs typeface="Times New Roman"/>
              </a:rPr>
              <a:t>components </a:t>
            </a:r>
            <a:r>
              <a:rPr sz="1167" spc="-5" dirty="0">
                <a:latin typeface="Times New Roman"/>
                <a:cs typeface="Times New Roman"/>
              </a:rPr>
              <a:t>should </a:t>
            </a:r>
            <a:r>
              <a:rPr sz="1167" dirty="0">
                <a:latin typeface="Times New Roman"/>
                <a:cs typeface="Times New Roman"/>
              </a:rPr>
              <a:t>be</a:t>
            </a:r>
            <a:r>
              <a:rPr sz="1167" spc="-78" dirty="0">
                <a:latin typeface="Times New Roman"/>
                <a:cs typeface="Times New Roman"/>
              </a:rPr>
              <a:t> </a:t>
            </a:r>
            <a:r>
              <a:rPr sz="1167" dirty="0">
                <a:latin typeface="Times New Roman"/>
                <a:cs typeface="Times New Roman"/>
              </a:rPr>
              <a:t>isolated</a:t>
            </a:r>
            <a:endParaRPr sz="1167">
              <a:latin typeface="Times New Roman"/>
              <a:cs typeface="Times New Roman"/>
            </a:endParaRPr>
          </a:p>
          <a:p>
            <a:pPr marL="456837" lvl="2" indent="-222245">
              <a:lnSpc>
                <a:spcPts val="1342"/>
              </a:lnSpc>
              <a:buFont typeface="Wingdings"/>
              <a:buChar char=""/>
              <a:tabLst>
                <a:tab pos="456837" algn="l"/>
              </a:tabLst>
            </a:pPr>
            <a:r>
              <a:rPr sz="1167" spc="-5" dirty="0">
                <a:latin typeface="Times New Roman"/>
                <a:cs typeface="Times New Roman"/>
              </a:rPr>
              <a:t>Availability</a:t>
            </a:r>
            <a:endParaRPr sz="1167">
              <a:latin typeface="Times New Roman"/>
              <a:cs typeface="Times New Roman"/>
            </a:endParaRPr>
          </a:p>
          <a:p>
            <a:pPr marL="901327" marR="6173" lvl="3" indent="-222245" algn="just">
              <a:lnSpc>
                <a:spcPts val="1342"/>
              </a:lnSpc>
              <a:spcBef>
                <a:spcPts val="63"/>
              </a:spcBef>
              <a:buChar char="–"/>
              <a:tabLst>
                <a:tab pos="901327" algn="l"/>
              </a:tabLst>
            </a:pPr>
            <a:r>
              <a:rPr sz="1167" spc="-5" dirty="0">
                <a:latin typeface="Times New Roman"/>
                <a:cs typeface="Times New Roman"/>
              </a:rPr>
              <a:t>Availability </a:t>
            </a:r>
            <a:r>
              <a:rPr sz="1167" dirty="0">
                <a:latin typeface="Times New Roman"/>
                <a:cs typeface="Times New Roman"/>
              </a:rPr>
              <a:t>can be ensured by building redundancy in the </a:t>
            </a:r>
            <a:r>
              <a:rPr sz="1167" spc="-5" dirty="0">
                <a:latin typeface="Times New Roman"/>
                <a:cs typeface="Times New Roman"/>
              </a:rPr>
              <a:t>system </a:t>
            </a:r>
            <a:r>
              <a:rPr sz="1167" dirty="0">
                <a:latin typeface="Times New Roman"/>
                <a:cs typeface="Times New Roman"/>
              </a:rPr>
              <a:t>and  having redundant components in the</a:t>
            </a:r>
            <a:r>
              <a:rPr sz="1167" spc="-111" dirty="0">
                <a:latin typeface="Times New Roman"/>
                <a:cs typeface="Times New Roman"/>
              </a:rPr>
              <a:t> </a:t>
            </a:r>
            <a:r>
              <a:rPr sz="1167" dirty="0">
                <a:latin typeface="Times New Roman"/>
                <a:cs typeface="Times New Roman"/>
              </a:rPr>
              <a:t>architecture.</a:t>
            </a:r>
            <a:endParaRPr sz="1167">
              <a:latin typeface="Times New Roman"/>
              <a:cs typeface="Times New Roman"/>
            </a:endParaRPr>
          </a:p>
          <a:p>
            <a:pPr marL="456837" lvl="2" indent="-222245">
              <a:lnSpc>
                <a:spcPts val="1278"/>
              </a:lnSpc>
              <a:buFont typeface="Wingdings"/>
              <a:buChar char=""/>
              <a:tabLst>
                <a:tab pos="456837" algn="l"/>
              </a:tabLst>
            </a:pPr>
            <a:r>
              <a:rPr sz="1167" spc="-5" dirty="0">
                <a:latin typeface="Times New Roman"/>
                <a:cs typeface="Times New Roman"/>
              </a:rPr>
              <a:t>Maintainability</a:t>
            </a:r>
            <a:endParaRPr sz="1167">
              <a:latin typeface="Times New Roman"/>
              <a:cs typeface="Times New Roman"/>
            </a:endParaRPr>
          </a:p>
          <a:p>
            <a:pPr marL="901327" marR="5556" lvl="3" indent="-222245" algn="just">
              <a:lnSpc>
                <a:spcPts val="1342"/>
              </a:lnSpc>
              <a:spcBef>
                <a:spcPts val="63"/>
              </a:spcBef>
              <a:buChar char="–"/>
              <a:tabLst>
                <a:tab pos="901327" algn="l"/>
              </a:tabLst>
            </a:pPr>
            <a:r>
              <a:rPr sz="1167" spc="-5" dirty="0">
                <a:latin typeface="Times New Roman"/>
                <a:cs typeface="Times New Roman"/>
              </a:rPr>
              <a:t>Maintainability </a:t>
            </a:r>
            <a:r>
              <a:rPr sz="1167" dirty="0">
                <a:latin typeface="Times New Roman"/>
                <a:cs typeface="Times New Roman"/>
              </a:rPr>
              <a:t>is directly related </a:t>
            </a:r>
            <a:r>
              <a:rPr sz="1167" spc="-5" dirty="0">
                <a:latin typeface="Times New Roman"/>
                <a:cs typeface="Times New Roman"/>
              </a:rPr>
              <a:t>with simplicity. </a:t>
            </a:r>
            <a:r>
              <a:rPr sz="1167" dirty="0">
                <a:latin typeface="Times New Roman"/>
                <a:cs typeface="Times New Roman"/>
              </a:rPr>
              <a:t>Therefore,  maintainability can be increased by using fine-grain, </a:t>
            </a:r>
            <a:r>
              <a:rPr sz="1167" spc="-5" dirty="0">
                <a:latin typeface="Times New Roman"/>
                <a:cs typeface="Times New Roman"/>
              </a:rPr>
              <a:t>self-contained  </a:t>
            </a:r>
            <a:r>
              <a:rPr sz="1167" dirty="0">
                <a:latin typeface="Times New Roman"/>
                <a:cs typeface="Times New Roman"/>
              </a:rPr>
              <a:t>components.</a:t>
            </a:r>
            <a:endParaRPr sz="1167">
              <a:latin typeface="Times New Roman"/>
              <a:cs typeface="Times New Roman"/>
            </a:endParaRPr>
          </a:p>
          <a:p>
            <a:pPr lvl="3">
              <a:spcBef>
                <a:spcPts val="15"/>
              </a:spcBef>
              <a:buFont typeface="Times New Roman"/>
              <a:buChar char="–"/>
            </a:pPr>
            <a:endParaRPr sz="1118">
              <a:latin typeface="Times New Roman"/>
              <a:cs typeface="Times New Roman"/>
            </a:endParaRPr>
          </a:p>
          <a:p>
            <a:pPr marL="217306" lvl="1" indent="-204959" algn="just">
              <a:buAutoNum type="arabicPeriod" startAt="5"/>
              <a:tabLst>
                <a:tab pos="217923" algn="l"/>
              </a:tabLst>
            </a:pPr>
            <a:r>
              <a:rPr sz="972" b="1" spc="-5" dirty="0">
                <a:latin typeface="Arial"/>
                <a:cs typeface="Arial"/>
              </a:rPr>
              <a:t>Architectural design</a:t>
            </a:r>
            <a:r>
              <a:rPr sz="972" b="1" spc="-63" dirty="0">
                <a:latin typeface="Arial"/>
                <a:cs typeface="Arial"/>
              </a:rPr>
              <a:t> </a:t>
            </a:r>
            <a:r>
              <a:rPr sz="972" b="1" spc="-5" dirty="0">
                <a:latin typeface="Arial"/>
                <a:cs typeface="Arial"/>
              </a:rPr>
              <a:t>process</a:t>
            </a:r>
            <a:endParaRPr sz="972">
              <a:latin typeface="Arial"/>
              <a:cs typeface="Arial"/>
            </a:endParaRPr>
          </a:p>
          <a:p>
            <a:pPr lvl="1">
              <a:spcBef>
                <a:spcPts val="24"/>
              </a:spcBef>
              <a:buFont typeface="Arial"/>
              <a:buAutoNum type="arabicPeriod" startAt="5"/>
            </a:pPr>
            <a:endParaRPr sz="1167">
              <a:latin typeface="Times New Roman"/>
              <a:cs typeface="Times New Roman"/>
            </a:endParaRPr>
          </a:p>
          <a:p>
            <a:pPr marL="12347" marR="6173" algn="just">
              <a:lnSpc>
                <a:spcPts val="1342"/>
              </a:lnSpc>
            </a:pPr>
            <a:r>
              <a:rPr sz="1167" spc="-5" dirty="0">
                <a:latin typeface="Times New Roman"/>
                <a:cs typeface="Times New Roman"/>
              </a:rPr>
              <a:t>Just </a:t>
            </a:r>
            <a:r>
              <a:rPr sz="1167" dirty="0">
                <a:latin typeface="Times New Roman"/>
                <a:cs typeface="Times New Roman"/>
              </a:rPr>
              <a:t>like any other design activity, design of </a:t>
            </a:r>
            <a:r>
              <a:rPr sz="1167" spc="-5" dirty="0">
                <a:latin typeface="Times New Roman"/>
                <a:cs typeface="Times New Roman"/>
              </a:rPr>
              <a:t>software </a:t>
            </a:r>
            <a:r>
              <a:rPr sz="1167" dirty="0">
                <a:latin typeface="Times New Roman"/>
                <a:cs typeface="Times New Roman"/>
              </a:rPr>
              <a:t>architecture is a creative and  iterative process. This involves performing a number of activities, not necessarily in any  particular order or </a:t>
            </a:r>
            <a:r>
              <a:rPr sz="1167" spc="-5" dirty="0">
                <a:latin typeface="Times New Roman"/>
                <a:cs typeface="Times New Roman"/>
              </a:rPr>
              <a:t>sequence. </a:t>
            </a:r>
            <a:r>
              <a:rPr sz="1167" dirty="0">
                <a:latin typeface="Times New Roman"/>
                <a:cs typeface="Times New Roman"/>
              </a:rPr>
              <a:t>These include </a:t>
            </a:r>
            <a:r>
              <a:rPr sz="1167" spc="-5" dirty="0">
                <a:latin typeface="Times New Roman"/>
                <a:cs typeface="Times New Roman"/>
              </a:rPr>
              <a:t>system structuring, </a:t>
            </a:r>
            <a:r>
              <a:rPr sz="1167" dirty="0">
                <a:latin typeface="Times New Roman"/>
                <a:cs typeface="Times New Roman"/>
              </a:rPr>
              <a:t>control modeling, and  modular decomposition. These are elaborated in the following</a:t>
            </a:r>
            <a:r>
              <a:rPr sz="1167" spc="-126" dirty="0">
                <a:latin typeface="Times New Roman"/>
                <a:cs typeface="Times New Roman"/>
              </a:rPr>
              <a:t> </a:t>
            </a:r>
            <a:r>
              <a:rPr sz="1167" dirty="0">
                <a:latin typeface="Times New Roman"/>
                <a:cs typeface="Times New Roman"/>
              </a:rPr>
              <a:t>paragraphs.</a:t>
            </a:r>
            <a:endParaRPr sz="1167">
              <a:latin typeface="Times New Roman"/>
              <a:cs typeface="Times New Roman"/>
            </a:endParaRPr>
          </a:p>
          <a:p>
            <a:pPr>
              <a:spcBef>
                <a:spcPts val="39"/>
              </a:spcBef>
            </a:pPr>
            <a:endParaRPr sz="1069">
              <a:latin typeface="Times New Roman"/>
              <a:cs typeface="Times New Roman"/>
            </a:endParaRPr>
          </a:p>
          <a:p>
            <a:pPr marL="456837" lvl="2" indent="-222245">
              <a:buFont typeface="Wingdings"/>
              <a:buChar char=""/>
              <a:tabLst>
                <a:tab pos="456837" algn="l"/>
              </a:tabLst>
            </a:pPr>
            <a:r>
              <a:rPr sz="1167" spc="-5" dirty="0">
                <a:latin typeface="Times New Roman"/>
                <a:cs typeface="Times New Roman"/>
              </a:rPr>
              <a:t>System</a:t>
            </a:r>
            <a:r>
              <a:rPr sz="1167" spc="-92" dirty="0">
                <a:latin typeface="Times New Roman"/>
                <a:cs typeface="Times New Roman"/>
              </a:rPr>
              <a:t> </a:t>
            </a:r>
            <a:r>
              <a:rPr sz="1167" spc="-5" dirty="0">
                <a:latin typeface="Times New Roman"/>
                <a:cs typeface="Times New Roman"/>
              </a:rPr>
              <a:t>structuring</a:t>
            </a:r>
            <a:endParaRPr sz="1167">
              <a:latin typeface="Times New Roman"/>
              <a:cs typeface="Times New Roman"/>
            </a:endParaRPr>
          </a:p>
        </p:txBody>
      </p:sp>
      <p:sp>
        <p:nvSpPr>
          <p:cNvPr id="6" name="object 6"/>
          <p:cNvSpPr txBox="1">
            <a:spLocks noGrp="1"/>
          </p:cNvSpPr>
          <p:nvPr>
            <p:ph type="sldNum" sz="quarter" idx="7"/>
          </p:nvPr>
        </p:nvSpPr>
        <p:spPr>
          <a:xfrm>
            <a:off x="6216086" y="10069713"/>
            <a:ext cx="271639" cy="7214493"/>
          </a:xfrm>
          <a:prstGeom prst="rect">
            <a:avLst/>
          </a:prstGeom>
        </p:spPr>
        <p:txBody>
          <a:bodyPr vert="horz" wrap="square" lIns="0" tIns="32720" rIns="0" bIns="0" rtlCol="0">
            <a:spAutoFit/>
          </a:bodyPr>
          <a:lstStyle/>
          <a:p>
            <a:pPr marL="12347">
              <a:lnSpc>
                <a:spcPts val="1371"/>
              </a:lnSpc>
              <a:spcBef>
                <a:spcPts val="258"/>
              </a:spcBef>
              <a:tabLst>
                <a:tab pos="5123363" algn="l"/>
              </a:tabLst>
            </a:pPr>
            <a:r>
              <a:rPr u="heavy" dirty="0"/>
              <a:t> 	</a:t>
            </a:r>
            <a:r>
              <a:rPr dirty="0"/>
              <a:t>120</a:t>
            </a:r>
          </a:p>
          <a:p>
            <a:pPr marL="1456939">
              <a:lnSpc>
                <a:spcPts val="1371"/>
              </a:lnSpc>
            </a:pPr>
            <a:r>
              <a:rPr dirty="0"/>
              <a:t>© Copyright </a:t>
            </a:r>
            <a:r>
              <a:rPr spc="-5" dirty="0"/>
              <a:t>Virtual University </a:t>
            </a:r>
            <a:r>
              <a:rPr dirty="0"/>
              <a:t>of</a:t>
            </a:r>
            <a:r>
              <a:rPr spc="-78" dirty="0"/>
              <a:t> </a:t>
            </a:r>
            <a:r>
              <a:rPr spc="-5" dirty="0"/>
              <a:t>Pakistan</a:t>
            </a:r>
          </a:p>
        </p:txBody>
      </p:sp>
    </p:spTree>
    <p:extLst>
      <p:ext uri="{BB962C8B-B14F-4D97-AF65-F5344CB8AC3E}">
        <p14:creationId xmlns:p14="http://schemas.microsoft.com/office/powerpoint/2010/main" val="3802137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98903" y="886883"/>
            <a:ext cx="1971234" cy="179601"/>
          </a:xfrm>
          <a:prstGeom prst="rect">
            <a:avLst/>
          </a:prstGeom>
        </p:spPr>
        <p:txBody>
          <a:bodyPr vert="horz" wrap="square" lIns="0" tIns="0" rIns="0" bIns="0" rtlCol="0">
            <a:spAutoFit/>
          </a:bodyPr>
          <a:lstStyle/>
          <a:p>
            <a:pPr marL="12347"/>
            <a:r>
              <a:rPr sz="1167" dirty="0">
                <a:latin typeface="Times New Roman"/>
                <a:cs typeface="Times New Roman"/>
              </a:rPr>
              <a:t>CS504-Software Engineering –</a:t>
            </a:r>
            <a:r>
              <a:rPr sz="1167" spc="-107" dirty="0">
                <a:latin typeface="Times New Roman"/>
                <a:cs typeface="Times New Roman"/>
              </a:rPr>
              <a:t> </a:t>
            </a:r>
            <a:r>
              <a:rPr sz="1167" dirty="0">
                <a:latin typeface="Times New Roman"/>
                <a:cs typeface="Times New Roman"/>
              </a:rPr>
              <a:t>I</a:t>
            </a:r>
            <a:endParaRPr sz="1167">
              <a:latin typeface="Times New Roman"/>
              <a:cs typeface="Times New Roman"/>
            </a:endParaRPr>
          </a:p>
        </p:txBody>
      </p:sp>
      <p:sp>
        <p:nvSpPr>
          <p:cNvPr id="3" name="object 3"/>
          <p:cNvSpPr txBox="1"/>
          <p:nvPr/>
        </p:nvSpPr>
        <p:spPr>
          <a:xfrm>
            <a:off x="6156868" y="886883"/>
            <a:ext cx="238919" cy="179601"/>
          </a:xfrm>
          <a:prstGeom prst="rect">
            <a:avLst/>
          </a:prstGeom>
        </p:spPr>
        <p:txBody>
          <a:bodyPr vert="horz" wrap="square" lIns="0" tIns="0" rIns="0" bIns="0" rtlCol="0">
            <a:spAutoFit/>
          </a:bodyPr>
          <a:lstStyle/>
          <a:p>
            <a:pPr marL="12347"/>
            <a:r>
              <a:rPr sz="1167" spc="-5" dirty="0">
                <a:latin typeface="Times New Roman"/>
                <a:cs typeface="Times New Roman"/>
              </a:rPr>
              <a:t>VU</a:t>
            </a:r>
            <a:endParaRPr sz="1167">
              <a:latin typeface="Times New Roman"/>
              <a:cs typeface="Times New Roman"/>
            </a:endParaRPr>
          </a:p>
        </p:txBody>
      </p:sp>
      <p:sp>
        <p:nvSpPr>
          <p:cNvPr id="4" name="object 4"/>
          <p:cNvSpPr/>
          <p:nvPr/>
        </p:nvSpPr>
        <p:spPr>
          <a:xfrm>
            <a:off x="1111250" y="1055052"/>
            <a:ext cx="5270412" cy="0"/>
          </a:xfrm>
          <a:custGeom>
            <a:avLst/>
            <a:gdLst/>
            <a:ahLst/>
            <a:cxnLst/>
            <a:rect l="l" t="t" r="r" b="b"/>
            <a:pathLst>
              <a:path w="5420995">
                <a:moveTo>
                  <a:pt x="0" y="0"/>
                </a:moveTo>
                <a:lnTo>
                  <a:pt x="5420867" y="0"/>
                </a:lnTo>
              </a:path>
            </a:pathLst>
          </a:custGeom>
          <a:ln w="7620">
            <a:solidFill>
              <a:srgbClr val="000000"/>
            </a:solidFill>
          </a:ln>
        </p:spPr>
        <p:txBody>
          <a:bodyPr wrap="square" lIns="0" tIns="0" rIns="0" bIns="0" rtlCol="0"/>
          <a:lstStyle/>
          <a:p>
            <a:endParaRPr sz="1750"/>
          </a:p>
        </p:txBody>
      </p:sp>
      <p:sp>
        <p:nvSpPr>
          <p:cNvPr id="5" name="object 5"/>
          <p:cNvSpPr txBox="1"/>
          <p:nvPr/>
        </p:nvSpPr>
        <p:spPr>
          <a:xfrm>
            <a:off x="1098903" y="1343236"/>
            <a:ext cx="5359929" cy="3767754"/>
          </a:xfrm>
          <a:prstGeom prst="rect">
            <a:avLst/>
          </a:prstGeom>
        </p:spPr>
        <p:txBody>
          <a:bodyPr vert="horz" wrap="square" lIns="0" tIns="0" rIns="0" bIns="0" rtlCol="0">
            <a:spAutoFit/>
          </a:bodyPr>
          <a:lstStyle/>
          <a:p>
            <a:pPr marL="679082" marR="4939" algn="just">
              <a:lnSpc>
                <a:spcPts val="1342"/>
              </a:lnSpc>
            </a:pPr>
            <a:r>
              <a:rPr sz="1167" spc="-5" dirty="0">
                <a:latin typeface="Times New Roman"/>
                <a:cs typeface="Times New Roman"/>
              </a:rPr>
              <a:t>System structuring </a:t>
            </a:r>
            <a:r>
              <a:rPr sz="1167" dirty="0">
                <a:latin typeface="Times New Roman"/>
                <a:cs typeface="Times New Roman"/>
              </a:rPr>
              <a:t>is concerned </a:t>
            </a:r>
            <a:r>
              <a:rPr sz="1167" spc="-5" dirty="0">
                <a:latin typeface="Times New Roman"/>
                <a:cs typeface="Times New Roman"/>
              </a:rPr>
              <a:t>with </a:t>
            </a:r>
            <a:r>
              <a:rPr sz="1167" dirty="0">
                <a:latin typeface="Times New Roman"/>
                <a:cs typeface="Times New Roman"/>
              </a:rPr>
              <a:t>decomposing the system into interacting  </a:t>
            </a:r>
            <a:r>
              <a:rPr sz="1167" spc="-5" dirty="0">
                <a:latin typeface="Times New Roman"/>
                <a:cs typeface="Times New Roman"/>
              </a:rPr>
              <a:t>sub-systems. </a:t>
            </a:r>
            <a:r>
              <a:rPr sz="1167" dirty="0">
                <a:latin typeface="Times New Roman"/>
                <a:cs typeface="Times New Roman"/>
              </a:rPr>
              <a:t>The </a:t>
            </a:r>
            <a:r>
              <a:rPr sz="1167" spc="-5" dirty="0">
                <a:latin typeface="Times New Roman"/>
                <a:cs typeface="Times New Roman"/>
              </a:rPr>
              <a:t>system </a:t>
            </a:r>
            <a:r>
              <a:rPr sz="1167" dirty="0">
                <a:latin typeface="Times New Roman"/>
                <a:cs typeface="Times New Roman"/>
              </a:rPr>
              <a:t>is decomposed into </a:t>
            </a:r>
            <a:r>
              <a:rPr sz="1167" spc="-5" dirty="0">
                <a:latin typeface="Times New Roman"/>
                <a:cs typeface="Times New Roman"/>
              </a:rPr>
              <a:t>several </a:t>
            </a:r>
            <a:r>
              <a:rPr sz="1167" dirty="0">
                <a:latin typeface="Times New Roman"/>
                <a:cs typeface="Times New Roman"/>
              </a:rPr>
              <a:t>principal </a:t>
            </a:r>
            <a:r>
              <a:rPr sz="1167" spc="-5" dirty="0">
                <a:latin typeface="Times New Roman"/>
                <a:cs typeface="Times New Roman"/>
              </a:rPr>
              <a:t>sub-systems  </a:t>
            </a:r>
            <a:r>
              <a:rPr sz="1167" dirty="0">
                <a:latin typeface="Times New Roman"/>
                <a:cs typeface="Times New Roman"/>
              </a:rPr>
              <a:t>and communications between these </a:t>
            </a:r>
            <a:r>
              <a:rPr sz="1167" spc="-5" dirty="0">
                <a:latin typeface="Times New Roman"/>
                <a:cs typeface="Times New Roman"/>
              </a:rPr>
              <a:t>sub-systems </a:t>
            </a:r>
            <a:r>
              <a:rPr sz="1167" dirty="0">
                <a:latin typeface="Times New Roman"/>
                <a:cs typeface="Times New Roman"/>
              </a:rPr>
              <a:t>are identified. The  architectural design is normally expressed as a block diagram presenting an  overview of the </a:t>
            </a:r>
            <a:r>
              <a:rPr sz="1167" spc="-5" dirty="0">
                <a:latin typeface="Times New Roman"/>
                <a:cs typeface="Times New Roman"/>
              </a:rPr>
              <a:t>system structure. More specific </a:t>
            </a:r>
            <a:r>
              <a:rPr sz="1167" dirty="0">
                <a:latin typeface="Times New Roman"/>
                <a:cs typeface="Times New Roman"/>
              </a:rPr>
              <a:t>models </a:t>
            </a:r>
            <a:r>
              <a:rPr sz="1167" spc="-5" dirty="0">
                <a:latin typeface="Times New Roman"/>
                <a:cs typeface="Times New Roman"/>
              </a:rPr>
              <a:t>showing </a:t>
            </a:r>
            <a:r>
              <a:rPr sz="1167" dirty="0">
                <a:latin typeface="Times New Roman"/>
                <a:cs typeface="Times New Roman"/>
              </a:rPr>
              <a:t>how </a:t>
            </a:r>
            <a:r>
              <a:rPr sz="1167" spc="-5" dirty="0">
                <a:latin typeface="Times New Roman"/>
                <a:cs typeface="Times New Roman"/>
              </a:rPr>
              <a:t>sub-  systems share </a:t>
            </a:r>
            <a:r>
              <a:rPr sz="1167" dirty="0">
                <a:latin typeface="Times New Roman"/>
                <a:cs typeface="Times New Roman"/>
              </a:rPr>
              <a:t>data, are distributed and interface </a:t>
            </a:r>
            <a:r>
              <a:rPr sz="1167" spc="-5" dirty="0">
                <a:latin typeface="Times New Roman"/>
                <a:cs typeface="Times New Roman"/>
              </a:rPr>
              <a:t>with </a:t>
            </a:r>
            <a:r>
              <a:rPr sz="1167" dirty="0">
                <a:latin typeface="Times New Roman"/>
                <a:cs typeface="Times New Roman"/>
              </a:rPr>
              <a:t>each other may also be  developed. A </a:t>
            </a:r>
            <a:r>
              <a:rPr sz="1167" spc="-5" dirty="0">
                <a:latin typeface="Times New Roman"/>
                <a:cs typeface="Times New Roman"/>
              </a:rPr>
              <a:t>sub-system </a:t>
            </a:r>
            <a:r>
              <a:rPr sz="1167" dirty="0">
                <a:latin typeface="Times New Roman"/>
                <a:cs typeface="Times New Roman"/>
              </a:rPr>
              <a:t>is a </a:t>
            </a:r>
            <a:r>
              <a:rPr sz="1167" spc="-5" dirty="0">
                <a:latin typeface="Times New Roman"/>
                <a:cs typeface="Times New Roman"/>
              </a:rPr>
              <a:t>system </a:t>
            </a:r>
            <a:r>
              <a:rPr sz="1167" dirty="0">
                <a:latin typeface="Times New Roman"/>
                <a:cs typeface="Times New Roman"/>
              </a:rPr>
              <a:t>in its own right </a:t>
            </a:r>
            <a:r>
              <a:rPr sz="1167" spc="-5" dirty="0">
                <a:latin typeface="Times New Roman"/>
                <a:cs typeface="Times New Roman"/>
              </a:rPr>
              <a:t>whose </a:t>
            </a:r>
            <a:r>
              <a:rPr sz="1167" dirty="0">
                <a:latin typeface="Times New Roman"/>
                <a:cs typeface="Times New Roman"/>
              </a:rPr>
              <a:t>operation is  independent of the </a:t>
            </a:r>
            <a:r>
              <a:rPr sz="1167" spc="-5" dirty="0">
                <a:latin typeface="Times New Roman"/>
                <a:cs typeface="Times New Roman"/>
              </a:rPr>
              <a:t>services </a:t>
            </a:r>
            <a:r>
              <a:rPr sz="1167" dirty="0">
                <a:latin typeface="Times New Roman"/>
                <a:cs typeface="Times New Roman"/>
              </a:rPr>
              <a:t>provided by other </a:t>
            </a:r>
            <a:r>
              <a:rPr sz="1167" spc="-5" dirty="0">
                <a:latin typeface="Times New Roman"/>
                <a:cs typeface="Times New Roman"/>
              </a:rPr>
              <a:t>sub-systems. </a:t>
            </a:r>
            <a:r>
              <a:rPr sz="1167" dirty="0">
                <a:latin typeface="Times New Roman"/>
                <a:cs typeface="Times New Roman"/>
              </a:rPr>
              <a:t>A module is a  </a:t>
            </a:r>
            <a:r>
              <a:rPr sz="1167" spc="-5" dirty="0">
                <a:latin typeface="Times New Roman"/>
                <a:cs typeface="Times New Roman"/>
              </a:rPr>
              <a:t>system </a:t>
            </a:r>
            <a:r>
              <a:rPr sz="1167" dirty="0">
                <a:latin typeface="Times New Roman"/>
                <a:cs typeface="Times New Roman"/>
              </a:rPr>
              <a:t>component that provides </a:t>
            </a:r>
            <a:r>
              <a:rPr sz="1167" spc="-5" dirty="0">
                <a:latin typeface="Times New Roman"/>
                <a:cs typeface="Times New Roman"/>
              </a:rPr>
              <a:t>services </a:t>
            </a:r>
            <a:r>
              <a:rPr sz="1167" dirty="0">
                <a:latin typeface="Times New Roman"/>
                <a:cs typeface="Times New Roman"/>
              </a:rPr>
              <a:t>to other components but </a:t>
            </a:r>
            <a:r>
              <a:rPr sz="1167" spc="-5" dirty="0">
                <a:latin typeface="Times New Roman"/>
                <a:cs typeface="Times New Roman"/>
              </a:rPr>
              <a:t>would </a:t>
            </a:r>
            <a:r>
              <a:rPr sz="1167" dirty="0">
                <a:latin typeface="Times New Roman"/>
                <a:cs typeface="Times New Roman"/>
              </a:rPr>
              <a:t>not  normally be considered as a </a:t>
            </a:r>
            <a:r>
              <a:rPr sz="1167" spc="-5" dirty="0">
                <a:latin typeface="Times New Roman"/>
                <a:cs typeface="Times New Roman"/>
              </a:rPr>
              <a:t>separate</a:t>
            </a:r>
            <a:r>
              <a:rPr sz="1167" spc="-102" dirty="0">
                <a:latin typeface="Times New Roman"/>
                <a:cs typeface="Times New Roman"/>
              </a:rPr>
              <a:t> </a:t>
            </a:r>
            <a:r>
              <a:rPr sz="1167" spc="-5" dirty="0">
                <a:latin typeface="Times New Roman"/>
                <a:cs typeface="Times New Roman"/>
              </a:rPr>
              <a:t>system.</a:t>
            </a:r>
            <a:endParaRPr sz="1167">
              <a:latin typeface="Times New Roman"/>
              <a:cs typeface="Times New Roman"/>
            </a:endParaRPr>
          </a:p>
          <a:p>
            <a:pPr>
              <a:spcBef>
                <a:spcPts val="39"/>
              </a:spcBef>
            </a:pPr>
            <a:endParaRPr sz="1069">
              <a:latin typeface="Times New Roman"/>
              <a:cs typeface="Times New Roman"/>
            </a:endParaRPr>
          </a:p>
          <a:p>
            <a:pPr marL="456837" indent="-222245">
              <a:buFont typeface="Wingdings"/>
              <a:buChar char=""/>
              <a:tabLst>
                <a:tab pos="456837" algn="l"/>
              </a:tabLst>
            </a:pPr>
            <a:r>
              <a:rPr sz="1167" dirty="0">
                <a:latin typeface="Times New Roman"/>
                <a:cs typeface="Times New Roman"/>
              </a:rPr>
              <a:t>Control</a:t>
            </a:r>
            <a:r>
              <a:rPr sz="1167" spc="-97" dirty="0">
                <a:latin typeface="Times New Roman"/>
                <a:cs typeface="Times New Roman"/>
              </a:rPr>
              <a:t> </a:t>
            </a:r>
            <a:r>
              <a:rPr sz="1167" dirty="0">
                <a:latin typeface="Times New Roman"/>
                <a:cs typeface="Times New Roman"/>
              </a:rPr>
              <a:t>modelling</a:t>
            </a:r>
            <a:endParaRPr sz="1167">
              <a:latin typeface="Times New Roman"/>
              <a:cs typeface="Times New Roman"/>
            </a:endParaRPr>
          </a:p>
          <a:p>
            <a:pPr>
              <a:spcBef>
                <a:spcPts val="44"/>
              </a:spcBef>
              <a:buFont typeface="Wingdings"/>
              <a:buChar char=""/>
            </a:pPr>
            <a:endParaRPr sz="1167">
              <a:latin typeface="Times New Roman"/>
              <a:cs typeface="Times New Roman"/>
            </a:endParaRPr>
          </a:p>
          <a:p>
            <a:pPr marL="679082" marR="7408" algn="just">
              <a:lnSpc>
                <a:spcPts val="1342"/>
              </a:lnSpc>
            </a:pPr>
            <a:r>
              <a:rPr sz="1167" dirty="0">
                <a:latin typeface="Times New Roman"/>
                <a:cs typeface="Times New Roman"/>
              </a:rPr>
              <a:t>Control modelling establishes a model of the control relationships between</a:t>
            </a:r>
            <a:r>
              <a:rPr sz="1167" spc="-68" dirty="0">
                <a:latin typeface="Times New Roman"/>
                <a:cs typeface="Times New Roman"/>
              </a:rPr>
              <a:t> </a:t>
            </a:r>
            <a:r>
              <a:rPr sz="1167" dirty="0">
                <a:latin typeface="Times New Roman"/>
                <a:cs typeface="Times New Roman"/>
              </a:rPr>
              <a:t>the  different parts of the</a:t>
            </a:r>
            <a:r>
              <a:rPr sz="1167" spc="-102" dirty="0">
                <a:latin typeface="Times New Roman"/>
                <a:cs typeface="Times New Roman"/>
              </a:rPr>
              <a:t> </a:t>
            </a:r>
            <a:r>
              <a:rPr sz="1167" spc="-5" dirty="0">
                <a:latin typeface="Times New Roman"/>
                <a:cs typeface="Times New Roman"/>
              </a:rPr>
              <a:t>system.</a:t>
            </a:r>
            <a:endParaRPr sz="1167">
              <a:latin typeface="Times New Roman"/>
              <a:cs typeface="Times New Roman"/>
            </a:endParaRPr>
          </a:p>
          <a:p>
            <a:pPr>
              <a:spcBef>
                <a:spcPts val="39"/>
              </a:spcBef>
            </a:pPr>
            <a:endParaRPr sz="1069">
              <a:latin typeface="Times New Roman"/>
              <a:cs typeface="Times New Roman"/>
            </a:endParaRPr>
          </a:p>
          <a:p>
            <a:pPr marL="456837" indent="-222245">
              <a:buFont typeface="Wingdings"/>
              <a:buChar char=""/>
              <a:tabLst>
                <a:tab pos="456837" algn="l"/>
              </a:tabLst>
            </a:pPr>
            <a:r>
              <a:rPr sz="1167" spc="-5" dirty="0">
                <a:latin typeface="Times New Roman"/>
                <a:cs typeface="Times New Roman"/>
              </a:rPr>
              <a:t>Modular</a:t>
            </a:r>
            <a:r>
              <a:rPr sz="1167" spc="-92" dirty="0">
                <a:latin typeface="Times New Roman"/>
                <a:cs typeface="Times New Roman"/>
              </a:rPr>
              <a:t> </a:t>
            </a:r>
            <a:r>
              <a:rPr sz="1167" dirty="0">
                <a:latin typeface="Times New Roman"/>
                <a:cs typeface="Times New Roman"/>
              </a:rPr>
              <a:t>decomposition</a:t>
            </a:r>
            <a:endParaRPr sz="1167">
              <a:latin typeface="Times New Roman"/>
              <a:cs typeface="Times New Roman"/>
            </a:endParaRPr>
          </a:p>
          <a:p>
            <a:pPr>
              <a:spcBef>
                <a:spcPts val="19"/>
              </a:spcBef>
            </a:pPr>
            <a:endParaRPr sz="1118">
              <a:latin typeface="Times New Roman"/>
              <a:cs typeface="Times New Roman"/>
            </a:endParaRPr>
          </a:p>
          <a:p>
            <a:pPr marL="679082" algn="just"/>
            <a:r>
              <a:rPr sz="1167" spc="-5" dirty="0">
                <a:latin typeface="Times New Roman"/>
                <a:cs typeface="Times New Roman"/>
              </a:rPr>
              <a:t>During </a:t>
            </a:r>
            <a:r>
              <a:rPr sz="1167" dirty="0">
                <a:latin typeface="Times New Roman"/>
                <a:cs typeface="Times New Roman"/>
              </a:rPr>
              <a:t>this activity, the identified </a:t>
            </a:r>
            <a:r>
              <a:rPr sz="1167" spc="-5" dirty="0">
                <a:latin typeface="Times New Roman"/>
                <a:cs typeface="Times New Roman"/>
              </a:rPr>
              <a:t>sub-systems </a:t>
            </a:r>
            <a:r>
              <a:rPr sz="1167" dirty="0">
                <a:latin typeface="Times New Roman"/>
                <a:cs typeface="Times New Roman"/>
              </a:rPr>
              <a:t>are decomposed into</a:t>
            </a:r>
            <a:r>
              <a:rPr sz="1167" spc="-107" dirty="0">
                <a:latin typeface="Times New Roman"/>
                <a:cs typeface="Times New Roman"/>
              </a:rPr>
              <a:t> </a:t>
            </a:r>
            <a:r>
              <a:rPr sz="1167" dirty="0">
                <a:latin typeface="Times New Roman"/>
                <a:cs typeface="Times New Roman"/>
              </a:rPr>
              <a:t>modules.</a:t>
            </a:r>
            <a:endParaRPr sz="1167">
              <a:latin typeface="Times New Roman"/>
              <a:cs typeface="Times New Roman"/>
            </a:endParaRPr>
          </a:p>
          <a:p>
            <a:pPr>
              <a:spcBef>
                <a:spcPts val="44"/>
              </a:spcBef>
            </a:pPr>
            <a:endParaRPr sz="1167">
              <a:latin typeface="Times New Roman"/>
              <a:cs typeface="Times New Roman"/>
            </a:endParaRPr>
          </a:p>
          <a:p>
            <a:pPr marL="12347" marR="4939">
              <a:lnSpc>
                <a:spcPts val="1342"/>
              </a:lnSpc>
            </a:pPr>
            <a:r>
              <a:rPr sz="1167" dirty="0">
                <a:latin typeface="Times New Roman"/>
                <a:cs typeface="Times New Roman"/>
              </a:rPr>
              <a:t>This design process is further elaborated in the following </a:t>
            </a:r>
            <a:r>
              <a:rPr sz="1167" spc="-5" dirty="0">
                <a:latin typeface="Times New Roman"/>
                <a:cs typeface="Times New Roman"/>
              </a:rPr>
              <a:t>section where </a:t>
            </a:r>
            <a:r>
              <a:rPr sz="1167" dirty="0">
                <a:latin typeface="Times New Roman"/>
                <a:cs typeface="Times New Roman"/>
              </a:rPr>
              <a:t>architectural  views are</a:t>
            </a:r>
            <a:r>
              <a:rPr sz="1167" spc="-102" dirty="0">
                <a:latin typeface="Times New Roman"/>
                <a:cs typeface="Times New Roman"/>
              </a:rPr>
              <a:t> </a:t>
            </a:r>
            <a:r>
              <a:rPr sz="1167" dirty="0">
                <a:latin typeface="Times New Roman"/>
                <a:cs typeface="Times New Roman"/>
              </a:rPr>
              <a:t>discussed.</a:t>
            </a:r>
            <a:endParaRPr sz="1167">
              <a:latin typeface="Times New Roman"/>
              <a:cs typeface="Times New Roman"/>
            </a:endParaRPr>
          </a:p>
        </p:txBody>
      </p:sp>
      <p:sp>
        <p:nvSpPr>
          <p:cNvPr id="6" name="object 6"/>
          <p:cNvSpPr txBox="1">
            <a:spLocks noGrp="1"/>
          </p:cNvSpPr>
          <p:nvPr>
            <p:ph type="sldNum" sz="quarter" idx="7"/>
          </p:nvPr>
        </p:nvSpPr>
        <p:spPr>
          <a:xfrm>
            <a:off x="6216086" y="10069713"/>
            <a:ext cx="271639" cy="7214493"/>
          </a:xfrm>
          <a:prstGeom prst="rect">
            <a:avLst/>
          </a:prstGeom>
        </p:spPr>
        <p:txBody>
          <a:bodyPr vert="horz" wrap="square" lIns="0" tIns="32720" rIns="0" bIns="0" rtlCol="0">
            <a:spAutoFit/>
          </a:bodyPr>
          <a:lstStyle/>
          <a:p>
            <a:pPr marL="12347">
              <a:lnSpc>
                <a:spcPts val="1371"/>
              </a:lnSpc>
              <a:spcBef>
                <a:spcPts val="258"/>
              </a:spcBef>
              <a:tabLst>
                <a:tab pos="5123363" algn="l"/>
              </a:tabLst>
            </a:pPr>
            <a:r>
              <a:rPr u="heavy" dirty="0"/>
              <a:t> 	</a:t>
            </a:r>
            <a:r>
              <a:rPr dirty="0"/>
              <a:t>121</a:t>
            </a:r>
          </a:p>
          <a:p>
            <a:pPr marL="1456939">
              <a:lnSpc>
                <a:spcPts val="1371"/>
              </a:lnSpc>
            </a:pPr>
            <a:r>
              <a:rPr dirty="0"/>
              <a:t>© Copyright </a:t>
            </a:r>
            <a:r>
              <a:rPr spc="-5" dirty="0"/>
              <a:t>Virtual University </a:t>
            </a:r>
            <a:r>
              <a:rPr dirty="0"/>
              <a:t>of</a:t>
            </a:r>
            <a:r>
              <a:rPr spc="-78" dirty="0"/>
              <a:t> </a:t>
            </a:r>
            <a:r>
              <a:rPr spc="-5" dirty="0"/>
              <a:t>Pakistan</a:t>
            </a:r>
          </a:p>
        </p:txBody>
      </p:sp>
    </p:spTree>
    <p:extLst>
      <p:ext uri="{BB962C8B-B14F-4D97-AF65-F5344CB8AC3E}">
        <p14:creationId xmlns:p14="http://schemas.microsoft.com/office/powerpoint/2010/main" val="17791514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11250" y="1055052"/>
            <a:ext cx="5270412" cy="0"/>
          </a:xfrm>
          <a:custGeom>
            <a:avLst/>
            <a:gdLst/>
            <a:ahLst/>
            <a:cxnLst/>
            <a:rect l="l" t="t" r="r" b="b"/>
            <a:pathLst>
              <a:path w="5420995">
                <a:moveTo>
                  <a:pt x="0" y="0"/>
                </a:moveTo>
                <a:lnTo>
                  <a:pt x="5420867" y="0"/>
                </a:lnTo>
              </a:path>
            </a:pathLst>
          </a:custGeom>
          <a:ln w="7620">
            <a:solidFill>
              <a:srgbClr val="000000"/>
            </a:solidFill>
          </a:ln>
        </p:spPr>
        <p:txBody>
          <a:bodyPr wrap="square" lIns="0" tIns="0" rIns="0" bIns="0" rtlCol="0"/>
          <a:lstStyle/>
          <a:p>
            <a:endParaRPr sz="1750"/>
          </a:p>
        </p:txBody>
      </p:sp>
      <p:sp>
        <p:nvSpPr>
          <p:cNvPr id="3" name="object 3"/>
          <p:cNvSpPr txBox="1"/>
          <p:nvPr/>
        </p:nvSpPr>
        <p:spPr>
          <a:xfrm>
            <a:off x="1098903" y="886882"/>
            <a:ext cx="5359312" cy="6264981"/>
          </a:xfrm>
          <a:prstGeom prst="rect">
            <a:avLst/>
          </a:prstGeom>
        </p:spPr>
        <p:txBody>
          <a:bodyPr vert="horz" wrap="square" lIns="0" tIns="0" rIns="0" bIns="0" rtlCol="0">
            <a:spAutoFit/>
          </a:bodyPr>
          <a:lstStyle/>
          <a:p>
            <a:pPr marL="12347" algn="just">
              <a:tabLst>
                <a:tab pos="5069654" algn="l"/>
              </a:tabLst>
            </a:pPr>
            <a:r>
              <a:rPr sz="1167" dirty="0">
                <a:latin typeface="Times New Roman"/>
                <a:cs typeface="Times New Roman"/>
              </a:rPr>
              <a:t>CS504-Software Engineering</a:t>
            </a:r>
            <a:r>
              <a:rPr sz="1167" spc="-10" dirty="0">
                <a:latin typeface="Times New Roman"/>
                <a:cs typeface="Times New Roman"/>
              </a:rPr>
              <a:t> </a:t>
            </a:r>
            <a:r>
              <a:rPr sz="1167" dirty="0">
                <a:latin typeface="Times New Roman"/>
                <a:cs typeface="Times New Roman"/>
              </a:rPr>
              <a:t>– I	</a:t>
            </a:r>
            <a:r>
              <a:rPr sz="1167" spc="-5" dirty="0">
                <a:latin typeface="Times New Roman"/>
                <a:cs typeface="Times New Roman"/>
              </a:rPr>
              <a:t>VU</a:t>
            </a:r>
            <a:endParaRPr sz="1167">
              <a:latin typeface="Times New Roman"/>
              <a:cs typeface="Times New Roman"/>
            </a:endParaRPr>
          </a:p>
          <a:p>
            <a:pPr marL="1627944">
              <a:spcBef>
                <a:spcPts val="948"/>
              </a:spcBef>
            </a:pPr>
            <a:r>
              <a:rPr sz="1847" b="1" spc="-5" dirty="0">
                <a:latin typeface="Times New Roman"/>
                <a:cs typeface="Times New Roman"/>
              </a:rPr>
              <a:t>Lecture </a:t>
            </a:r>
            <a:r>
              <a:rPr sz="1847" b="1" spc="-10" dirty="0">
                <a:latin typeface="Times New Roman"/>
                <a:cs typeface="Times New Roman"/>
              </a:rPr>
              <a:t>No.</a:t>
            </a:r>
            <a:r>
              <a:rPr sz="1847" b="1" spc="-58" dirty="0">
                <a:latin typeface="Times New Roman"/>
                <a:cs typeface="Times New Roman"/>
              </a:rPr>
              <a:t> </a:t>
            </a:r>
            <a:r>
              <a:rPr sz="1847" b="1" spc="-5" dirty="0">
                <a:latin typeface="Times New Roman"/>
                <a:cs typeface="Times New Roman"/>
              </a:rPr>
              <a:t>23</a:t>
            </a:r>
            <a:endParaRPr sz="1847">
              <a:latin typeface="Times New Roman"/>
              <a:cs typeface="Times New Roman"/>
            </a:endParaRPr>
          </a:p>
          <a:p>
            <a:pPr marL="12347" algn="just">
              <a:spcBef>
                <a:spcPts val="734"/>
              </a:spcBef>
            </a:pPr>
            <a:r>
              <a:rPr sz="972" b="1" spc="-10" dirty="0">
                <a:latin typeface="Arial"/>
                <a:cs typeface="Arial"/>
              </a:rPr>
              <a:t>8.6 </a:t>
            </a:r>
            <a:r>
              <a:rPr sz="1750" b="1" spc="-5" dirty="0">
                <a:latin typeface="Times New Roman"/>
                <a:cs typeface="Times New Roman"/>
              </a:rPr>
              <a:t>Architectural</a:t>
            </a:r>
            <a:r>
              <a:rPr sz="1750" b="1" spc="-190" dirty="0">
                <a:latin typeface="Times New Roman"/>
                <a:cs typeface="Times New Roman"/>
              </a:rPr>
              <a:t> </a:t>
            </a:r>
            <a:r>
              <a:rPr sz="1750" b="1" spc="-5" dirty="0">
                <a:latin typeface="Times New Roman"/>
                <a:cs typeface="Times New Roman"/>
              </a:rPr>
              <a:t>Views</a:t>
            </a:r>
            <a:endParaRPr sz="1750">
              <a:latin typeface="Times New Roman"/>
              <a:cs typeface="Times New Roman"/>
            </a:endParaRPr>
          </a:p>
          <a:p>
            <a:pPr marL="12347" marR="7408" algn="just">
              <a:lnSpc>
                <a:spcPts val="1342"/>
              </a:lnSpc>
              <a:spcBef>
                <a:spcPts val="729"/>
              </a:spcBef>
            </a:pPr>
            <a:r>
              <a:rPr sz="1167" spc="-5" dirty="0">
                <a:latin typeface="Times New Roman"/>
                <a:cs typeface="Times New Roman"/>
              </a:rPr>
              <a:t>Software </a:t>
            </a:r>
            <a:r>
              <a:rPr sz="1167" dirty="0">
                <a:latin typeface="Times New Roman"/>
                <a:cs typeface="Times New Roman"/>
              </a:rPr>
              <a:t>architecture defines the high level </a:t>
            </a:r>
            <a:r>
              <a:rPr sz="1167" spc="-5" dirty="0">
                <a:latin typeface="Times New Roman"/>
                <a:cs typeface="Times New Roman"/>
              </a:rPr>
              <a:t>structure </a:t>
            </a:r>
            <a:r>
              <a:rPr sz="1167" dirty="0">
                <a:latin typeface="Times New Roman"/>
                <a:cs typeface="Times New Roman"/>
              </a:rPr>
              <a:t>of the software by putting together a  number of architectural elements in an organized fashion. These elements are chosen to  </a:t>
            </a:r>
            <a:r>
              <a:rPr sz="1167" spc="-5" dirty="0">
                <a:latin typeface="Times New Roman"/>
                <a:cs typeface="Times New Roman"/>
              </a:rPr>
              <a:t>satisfy </a:t>
            </a:r>
            <a:r>
              <a:rPr sz="1167" dirty="0">
                <a:latin typeface="Times New Roman"/>
                <a:cs typeface="Times New Roman"/>
              </a:rPr>
              <a:t>the functional as </a:t>
            </a:r>
            <a:r>
              <a:rPr sz="1167" spc="-5" dirty="0">
                <a:latin typeface="Times New Roman"/>
                <a:cs typeface="Times New Roman"/>
              </a:rPr>
              <a:t>well </a:t>
            </a:r>
            <a:r>
              <a:rPr sz="1167" dirty="0">
                <a:latin typeface="Times New Roman"/>
                <a:cs typeface="Times New Roman"/>
              </a:rPr>
              <a:t>as non-functional requirements of the system. </a:t>
            </a:r>
            <a:r>
              <a:rPr sz="1167" spc="-5" dirty="0">
                <a:latin typeface="Times New Roman"/>
                <a:cs typeface="Times New Roman"/>
              </a:rPr>
              <a:t>Perry </a:t>
            </a:r>
            <a:r>
              <a:rPr sz="1167" dirty="0">
                <a:latin typeface="Times New Roman"/>
                <a:cs typeface="Times New Roman"/>
              </a:rPr>
              <a:t>and  Wolfe proposed the following formula for </a:t>
            </a:r>
            <a:r>
              <a:rPr sz="1167" spc="-5" dirty="0">
                <a:latin typeface="Times New Roman"/>
                <a:cs typeface="Times New Roman"/>
              </a:rPr>
              <a:t>software</a:t>
            </a:r>
            <a:r>
              <a:rPr sz="1167" spc="-102" dirty="0">
                <a:latin typeface="Times New Roman"/>
                <a:cs typeface="Times New Roman"/>
              </a:rPr>
              <a:t> </a:t>
            </a:r>
            <a:r>
              <a:rPr sz="1167" dirty="0">
                <a:latin typeface="Times New Roman"/>
                <a:cs typeface="Times New Roman"/>
              </a:rPr>
              <a:t>architecture:</a:t>
            </a:r>
            <a:endParaRPr sz="1167">
              <a:latin typeface="Times New Roman"/>
              <a:cs typeface="Times New Roman"/>
            </a:endParaRPr>
          </a:p>
          <a:p>
            <a:pPr marL="12347" algn="just">
              <a:spcBef>
                <a:spcPts val="987"/>
              </a:spcBef>
            </a:pPr>
            <a:r>
              <a:rPr sz="1167" spc="-5" dirty="0">
                <a:latin typeface="Times New Roman"/>
                <a:cs typeface="Times New Roman"/>
              </a:rPr>
              <a:t>Software </a:t>
            </a:r>
            <a:r>
              <a:rPr sz="1167" dirty="0">
                <a:latin typeface="Times New Roman"/>
                <a:cs typeface="Times New Roman"/>
              </a:rPr>
              <a:t>architecture = {Elements, </a:t>
            </a:r>
            <a:r>
              <a:rPr sz="1167" spc="-5" dirty="0">
                <a:latin typeface="Times New Roman"/>
                <a:cs typeface="Times New Roman"/>
              </a:rPr>
              <a:t>Forms,</a:t>
            </a:r>
            <a:r>
              <a:rPr sz="1167" spc="-87" dirty="0">
                <a:latin typeface="Times New Roman"/>
                <a:cs typeface="Times New Roman"/>
              </a:rPr>
              <a:t> </a:t>
            </a:r>
            <a:r>
              <a:rPr sz="1167" dirty="0">
                <a:latin typeface="Times New Roman"/>
                <a:cs typeface="Times New Roman"/>
              </a:rPr>
              <a:t>Rationale}</a:t>
            </a:r>
            <a:endParaRPr sz="1167">
              <a:latin typeface="Times New Roman"/>
              <a:cs typeface="Times New Roman"/>
            </a:endParaRPr>
          </a:p>
          <a:p>
            <a:pPr>
              <a:spcBef>
                <a:spcPts val="53"/>
              </a:spcBef>
            </a:pPr>
            <a:endParaRPr sz="924">
              <a:latin typeface="Times New Roman"/>
              <a:cs typeface="Times New Roman"/>
            </a:endParaRPr>
          </a:p>
          <a:p>
            <a:pPr marL="12347" marR="4939" algn="just">
              <a:lnSpc>
                <a:spcPts val="1342"/>
              </a:lnSpc>
            </a:pPr>
            <a:r>
              <a:rPr sz="1167" dirty="0">
                <a:latin typeface="Times New Roman"/>
                <a:cs typeface="Times New Roman"/>
              </a:rPr>
              <a:t>That is, a </a:t>
            </a:r>
            <a:r>
              <a:rPr sz="1167" spc="-5" dirty="0">
                <a:latin typeface="Times New Roman"/>
                <a:cs typeface="Times New Roman"/>
              </a:rPr>
              <a:t>software </a:t>
            </a:r>
            <a:r>
              <a:rPr sz="1167" dirty="0">
                <a:latin typeface="Times New Roman"/>
                <a:cs typeface="Times New Roman"/>
              </a:rPr>
              <a:t>architecture is a </a:t>
            </a:r>
            <a:r>
              <a:rPr sz="1167" spc="-5" dirty="0">
                <a:latin typeface="Times New Roman"/>
                <a:cs typeface="Times New Roman"/>
              </a:rPr>
              <a:t>set </a:t>
            </a:r>
            <a:r>
              <a:rPr sz="1167" dirty="0">
                <a:latin typeface="Times New Roman"/>
                <a:cs typeface="Times New Roman"/>
              </a:rPr>
              <a:t>of elements </a:t>
            </a:r>
            <a:r>
              <a:rPr sz="1167" spc="-5" dirty="0">
                <a:latin typeface="Times New Roman"/>
                <a:cs typeface="Times New Roman"/>
              </a:rPr>
              <a:t>which </a:t>
            </a:r>
            <a:r>
              <a:rPr sz="1167" dirty="0">
                <a:latin typeface="Times New Roman"/>
                <a:cs typeface="Times New Roman"/>
              </a:rPr>
              <a:t>have a certain form. These  elements are further divided into three categories. These are: data elements, processing  elements, and connecting elements. The data elements contain the information that is  used and transformed in the </a:t>
            </a:r>
            <a:r>
              <a:rPr sz="1167" spc="-5" dirty="0">
                <a:latin typeface="Times New Roman"/>
                <a:cs typeface="Times New Roman"/>
              </a:rPr>
              <a:t>system; </a:t>
            </a:r>
            <a:r>
              <a:rPr sz="1167" dirty="0">
                <a:latin typeface="Times New Roman"/>
                <a:cs typeface="Times New Roman"/>
              </a:rPr>
              <a:t>the processing elements process the data elements  and </a:t>
            </a:r>
            <a:r>
              <a:rPr sz="1167" spc="-5" dirty="0">
                <a:latin typeface="Times New Roman"/>
                <a:cs typeface="Times New Roman"/>
              </a:rPr>
              <a:t>specify </a:t>
            </a:r>
            <a:r>
              <a:rPr sz="1167" dirty="0">
                <a:latin typeface="Times New Roman"/>
                <a:cs typeface="Times New Roman"/>
              </a:rPr>
              <a:t>the transformation functions, and connecting elements connect different  pieces of architecture together. These can themselves be data or processing</a:t>
            </a:r>
            <a:r>
              <a:rPr sz="1167" spc="-122" dirty="0">
                <a:latin typeface="Times New Roman"/>
                <a:cs typeface="Times New Roman"/>
              </a:rPr>
              <a:t> </a:t>
            </a:r>
            <a:r>
              <a:rPr sz="1167" dirty="0">
                <a:latin typeface="Times New Roman"/>
                <a:cs typeface="Times New Roman"/>
              </a:rPr>
              <a:t>elements.</a:t>
            </a:r>
            <a:endParaRPr sz="1167">
              <a:latin typeface="Times New Roman"/>
              <a:cs typeface="Times New Roman"/>
            </a:endParaRPr>
          </a:p>
          <a:p>
            <a:pPr marL="12347" algn="just">
              <a:spcBef>
                <a:spcPts val="987"/>
              </a:spcBef>
            </a:pPr>
            <a:r>
              <a:rPr sz="1167" dirty="0">
                <a:latin typeface="Times New Roman"/>
                <a:cs typeface="Times New Roman"/>
              </a:rPr>
              <a:t>This formula </a:t>
            </a:r>
            <a:r>
              <a:rPr sz="1167" spc="-5" dirty="0">
                <a:latin typeface="Times New Roman"/>
                <a:cs typeface="Times New Roman"/>
              </a:rPr>
              <a:t>was </a:t>
            </a:r>
            <a:r>
              <a:rPr sz="1167" dirty="0">
                <a:latin typeface="Times New Roman"/>
                <a:cs typeface="Times New Roman"/>
              </a:rPr>
              <a:t>modified by Boehm as</a:t>
            </a:r>
            <a:r>
              <a:rPr sz="1167" spc="-102" dirty="0">
                <a:latin typeface="Times New Roman"/>
                <a:cs typeface="Times New Roman"/>
              </a:rPr>
              <a:t> </a:t>
            </a:r>
            <a:r>
              <a:rPr sz="1167" dirty="0">
                <a:latin typeface="Times New Roman"/>
                <a:cs typeface="Times New Roman"/>
              </a:rPr>
              <a:t>follows:</a:t>
            </a:r>
            <a:endParaRPr sz="1167">
              <a:latin typeface="Times New Roman"/>
              <a:cs typeface="Times New Roman"/>
            </a:endParaRPr>
          </a:p>
          <a:p>
            <a:pPr marL="12347" algn="just">
              <a:spcBef>
                <a:spcPts val="893"/>
              </a:spcBef>
            </a:pPr>
            <a:r>
              <a:rPr sz="1167" spc="-5" dirty="0">
                <a:latin typeface="Times New Roman"/>
                <a:cs typeface="Times New Roman"/>
              </a:rPr>
              <a:t>Software </a:t>
            </a:r>
            <a:r>
              <a:rPr sz="1167" dirty="0">
                <a:latin typeface="Times New Roman"/>
                <a:cs typeface="Times New Roman"/>
              </a:rPr>
              <a:t>architecture = {Elements, </a:t>
            </a:r>
            <a:r>
              <a:rPr sz="1167" spc="-5" dirty="0">
                <a:latin typeface="Times New Roman"/>
                <a:cs typeface="Times New Roman"/>
              </a:rPr>
              <a:t>Forms,</a:t>
            </a:r>
            <a:r>
              <a:rPr sz="1167" spc="-87" dirty="0">
                <a:latin typeface="Times New Roman"/>
                <a:cs typeface="Times New Roman"/>
              </a:rPr>
              <a:t> </a:t>
            </a:r>
            <a:r>
              <a:rPr sz="1167" dirty="0">
                <a:latin typeface="Times New Roman"/>
                <a:cs typeface="Times New Roman"/>
              </a:rPr>
              <a:t>Rationale/Constraints}</a:t>
            </a:r>
            <a:endParaRPr sz="1167">
              <a:latin typeface="Times New Roman"/>
              <a:cs typeface="Times New Roman"/>
            </a:endParaRPr>
          </a:p>
          <a:p>
            <a:pPr>
              <a:spcBef>
                <a:spcPts val="15"/>
              </a:spcBef>
            </a:pPr>
            <a:endParaRPr sz="1069">
              <a:latin typeface="Times New Roman"/>
              <a:cs typeface="Times New Roman"/>
            </a:endParaRPr>
          </a:p>
          <a:p>
            <a:pPr marL="12347" marR="4939" algn="just">
              <a:lnSpc>
                <a:spcPts val="1342"/>
              </a:lnSpc>
            </a:pPr>
            <a:r>
              <a:rPr sz="1167" spc="-5" dirty="0">
                <a:latin typeface="Times New Roman"/>
                <a:cs typeface="Times New Roman"/>
              </a:rPr>
              <a:t>Krutchen </a:t>
            </a:r>
            <a:r>
              <a:rPr sz="1167" dirty="0">
                <a:latin typeface="Times New Roman"/>
                <a:cs typeface="Times New Roman"/>
              </a:rPr>
              <a:t>proposed that the </a:t>
            </a:r>
            <a:r>
              <a:rPr sz="1167" spc="-5" dirty="0">
                <a:latin typeface="Times New Roman"/>
                <a:cs typeface="Times New Roman"/>
              </a:rPr>
              <a:t>software </a:t>
            </a:r>
            <a:r>
              <a:rPr sz="1167" dirty="0">
                <a:latin typeface="Times New Roman"/>
                <a:cs typeface="Times New Roman"/>
              </a:rPr>
              <a:t>architecture model </a:t>
            </a:r>
            <a:r>
              <a:rPr sz="1167" spc="-5" dirty="0">
                <a:latin typeface="Times New Roman"/>
                <a:cs typeface="Times New Roman"/>
              </a:rPr>
              <a:t>should </a:t>
            </a:r>
            <a:r>
              <a:rPr sz="1167" dirty="0">
                <a:latin typeface="Times New Roman"/>
                <a:cs typeface="Times New Roman"/>
              </a:rPr>
              <a:t>be composed of multiple  views as a </a:t>
            </a:r>
            <a:r>
              <a:rPr sz="1167" spc="-5" dirty="0">
                <a:latin typeface="Times New Roman"/>
                <a:cs typeface="Times New Roman"/>
              </a:rPr>
              <a:t>software </a:t>
            </a:r>
            <a:r>
              <a:rPr sz="1167" dirty="0">
                <a:latin typeface="Times New Roman"/>
                <a:cs typeface="Times New Roman"/>
              </a:rPr>
              <a:t>architecture deals </a:t>
            </a:r>
            <a:r>
              <a:rPr sz="1167" spc="-5" dirty="0">
                <a:latin typeface="Times New Roman"/>
                <a:cs typeface="Times New Roman"/>
              </a:rPr>
              <a:t>with </a:t>
            </a:r>
            <a:r>
              <a:rPr sz="1167" dirty="0">
                <a:latin typeface="Times New Roman"/>
                <a:cs typeface="Times New Roman"/>
              </a:rPr>
              <a:t>abstraction, </a:t>
            </a:r>
            <a:r>
              <a:rPr sz="1167" spc="-5" dirty="0">
                <a:latin typeface="Times New Roman"/>
                <a:cs typeface="Times New Roman"/>
              </a:rPr>
              <a:t>with </a:t>
            </a:r>
            <a:r>
              <a:rPr sz="1167" dirty="0">
                <a:latin typeface="Times New Roman"/>
                <a:cs typeface="Times New Roman"/>
              </a:rPr>
              <a:t>decomposition and  composition, </a:t>
            </a:r>
            <a:r>
              <a:rPr sz="1167" spc="-5" dirty="0">
                <a:latin typeface="Times New Roman"/>
                <a:cs typeface="Times New Roman"/>
              </a:rPr>
              <a:t>with style </a:t>
            </a:r>
            <a:r>
              <a:rPr sz="1167" dirty="0">
                <a:latin typeface="Times New Roman"/>
                <a:cs typeface="Times New Roman"/>
              </a:rPr>
              <a:t>and esthetics as </a:t>
            </a:r>
            <a:r>
              <a:rPr sz="1167" spc="-5" dirty="0">
                <a:latin typeface="Times New Roman"/>
                <a:cs typeface="Times New Roman"/>
              </a:rPr>
              <a:t>well </a:t>
            </a:r>
            <a:r>
              <a:rPr sz="1167" dirty="0">
                <a:latin typeface="Times New Roman"/>
                <a:cs typeface="Times New Roman"/>
              </a:rPr>
              <a:t>as requirements from different </a:t>
            </a:r>
            <a:r>
              <a:rPr sz="1167" spc="-5" dirty="0">
                <a:latin typeface="Times New Roman"/>
                <a:cs typeface="Times New Roman"/>
              </a:rPr>
              <a:t>stake </a:t>
            </a:r>
            <a:r>
              <a:rPr sz="1167" dirty="0">
                <a:latin typeface="Times New Roman"/>
                <a:cs typeface="Times New Roman"/>
              </a:rPr>
              <a:t>holders.  </a:t>
            </a:r>
            <a:r>
              <a:rPr sz="1167" spc="-5" dirty="0">
                <a:latin typeface="Times New Roman"/>
                <a:cs typeface="Times New Roman"/>
              </a:rPr>
              <a:t>His </a:t>
            </a:r>
            <a:r>
              <a:rPr sz="1167" dirty="0">
                <a:latin typeface="Times New Roman"/>
                <a:cs typeface="Times New Roman"/>
              </a:rPr>
              <a:t>architectural model is known as </a:t>
            </a:r>
            <a:r>
              <a:rPr sz="1167" spc="-5" dirty="0">
                <a:latin typeface="Times New Roman"/>
                <a:cs typeface="Times New Roman"/>
              </a:rPr>
              <a:t>Krutchen’s </a:t>
            </a:r>
            <a:r>
              <a:rPr sz="1167" dirty="0">
                <a:latin typeface="Times New Roman"/>
                <a:cs typeface="Times New Roman"/>
              </a:rPr>
              <a:t>4+1 architectural view model. </a:t>
            </a:r>
            <a:r>
              <a:rPr sz="1167" spc="-5" dirty="0">
                <a:latin typeface="Times New Roman"/>
                <a:cs typeface="Times New Roman"/>
              </a:rPr>
              <a:t>As  </a:t>
            </a:r>
            <a:r>
              <a:rPr sz="1167" dirty="0">
                <a:latin typeface="Times New Roman"/>
                <a:cs typeface="Times New Roman"/>
              </a:rPr>
              <a:t>evident, this model proposes the development of 5 main views namely the logical view,  the process view, the physical view, the development view, and the use case view. The  logical view is the object model of the design, </a:t>
            </a:r>
            <a:r>
              <a:rPr sz="1167" spc="5" dirty="0">
                <a:latin typeface="Times New Roman"/>
                <a:cs typeface="Times New Roman"/>
              </a:rPr>
              <a:t>the </a:t>
            </a:r>
            <a:r>
              <a:rPr sz="1167" i="1" dirty="0">
                <a:latin typeface="Times New Roman"/>
                <a:cs typeface="Times New Roman"/>
              </a:rPr>
              <a:t>process </a:t>
            </a:r>
            <a:r>
              <a:rPr sz="1167" dirty="0">
                <a:latin typeface="Times New Roman"/>
                <a:cs typeface="Times New Roman"/>
              </a:rPr>
              <a:t>view captures </a:t>
            </a:r>
            <a:r>
              <a:rPr sz="1167" spc="10" dirty="0">
                <a:latin typeface="Times New Roman"/>
                <a:cs typeface="Times New Roman"/>
              </a:rPr>
              <a:t>the </a:t>
            </a:r>
            <a:r>
              <a:rPr sz="1167" dirty="0">
                <a:latin typeface="Times New Roman"/>
                <a:cs typeface="Times New Roman"/>
              </a:rPr>
              <a:t>concurrency  and </a:t>
            </a:r>
            <a:r>
              <a:rPr sz="1167" spc="-5" dirty="0">
                <a:latin typeface="Times New Roman"/>
                <a:cs typeface="Times New Roman"/>
              </a:rPr>
              <a:t>synchronization </a:t>
            </a:r>
            <a:r>
              <a:rPr sz="1167" dirty="0">
                <a:latin typeface="Times New Roman"/>
                <a:cs typeface="Times New Roman"/>
              </a:rPr>
              <a:t>aspects of the design, the </a:t>
            </a:r>
            <a:r>
              <a:rPr sz="1167" i="1" dirty="0">
                <a:latin typeface="Times New Roman"/>
                <a:cs typeface="Times New Roman"/>
              </a:rPr>
              <a:t>physical </a:t>
            </a:r>
            <a:r>
              <a:rPr sz="1167" dirty="0">
                <a:latin typeface="Times New Roman"/>
                <a:cs typeface="Times New Roman"/>
              </a:rPr>
              <a:t>view documents the mapping(s)  of the </a:t>
            </a:r>
            <a:r>
              <a:rPr sz="1167" spc="-5" dirty="0">
                <a:latin typeface="Times New Roman"/>
                <a:cs typeface="Times New Roman"/>
              </a:rPr>
              <a:t>software </a:t>
            </a:r>
            <a:r>
              <a:rPr sz="1167" dirty="0">
                <a:latin typeface="Times New Roman"/>
                <a:cs typeface="Times New Roman"/>
              </a:rPr>
              <a:t>onto the hardware and reflects its distributed aspect, the </a:t>
            </a:r>
            <a:r>
              <a:rPr sz="1167" i="1" dirty="0">
                <a:latin typeface="Times New Roman"/>
                <a:cs typeface="Times New Roman"/>
              </a:rPr>
              <a:t>development  </a:t>
            </a:r>
            <a:r>
              <a:rPr sz="1167" dirty="0">
                <a:latin typeface="Times New Roman"/>
                <a:cs typeface="Times New Roman"/>
              </a:rPr>
              <a:t>view describes the </a:t>
            </a:r>
            <a:r>
              <a:rPr sz="1167" spc="-5" dirty="0">
                <a:latin typeface="Times New Roman"/>
                <a:cs typeface="Times New Roman"/>
              </a:rPr>
              <a:t>static </a:t>
            </a:r>
            <a:r>
              <a:rPr sz="1167" dirty="0">
                <a:latin typeface="Times New Roman"/>
                <a:cs typeface="Times New Roman"/>
              </a:rPr>
              <a:t>organization of the </a:t>
            </a:r>
            <a:r>
              <a:rPr sz="1167" spc="-5" dirty="0">
                <a:latin typeface="Times New Roman"/>
                <a:cs typeface="Times New Roman"/>
              </a:rPr>
              <a:t>software </a:t>
            </a:r>
            <a:r>
              <a:rPr sz="1167" dirty="0">
                <a:latin typeface="Times New Roman"/>
                <a:cs typeface="Times New Roman"/>
              </a:rPr>
              <a:t>in its development environment,  and the use case view </a:t>
            </a:r>
            <a:r>
              <a:rPr sz="1167" spc="5" dirty="0">
                <a:latin typeface="Times New Roman"/>
                <a:cs typeface="Times New Roman"/>
              </a:rPr>
              <a:t>uses </a:t>
            </a:r>
            <a:r>
              <a:rPr sz="1167" spc="-5" dirty="0">
                <a:latin typeface="Times New Roman"/>
                <a:cs typeface="Times New Roman"/>
              </a:rPr>
              <a:t>selected </a:t>
            </a:r>
            <a:r>
              <a:rPr sz="1167" dirty="0">
                <a:latin typeface="Times New Roman"/>
                <a:cs typeface="Times New Roman"/>
              </a:rPr>
              <a:t>use </a:t>
            </a:r>
            <a:r>
              <a:rPr sz="1167" spc="5" dirty="0">
                <a:latin typeface="Times New Roman"/>
                <a:cs typeface="Times New Roman"/>
              </a:rPr>
              <a:t>cases </a:t>
            </a:r>
            <a:r>
              <a:rPr sz="1167" dirty="0">
                <a:latin typeface="Times New Roman"/>
                <a:cs typeface="Times New Roman"/>
              </a:rPr>
              <a:t>or </a:t>
            </a:r>
            <a:r>
              <a:rPr sz="1167" spc="-5" dirty="0">
                <a:latin typeface="Times New Roman"/>
                <a:cs typeface="Times New Roman"/>
              </a:rPr>
              <a:t>scenarios </a:t>
            </a:r>
            <a:r>
              <a:rPr sz="1167" dirty="0">
                <a:latin typeface="Times New Roman"/>
                <a:cs typeface="Times New Roman"/>
              </a:rPr>
              <a:t>to validate that the architecture  </a:t>
            </a:r>
            <a:r>
              <a:rPr sz="1167" spc="-5" dirty="0">
                <a:latin typeface="Times New Roman"/>
                <a:cs typeface="Times New Roman"/>
              </a:rPr>
              <a:t>supports </a:t>
            </a:r>
            <a:r>
              <a:rPr sz="1167" dirty="0">
                <a:latin typeface="Times New Roman"/>
                <a:cs typeface="Times New Roman"/>
              </a:rPr>
              <a:t>the required</a:t>
            </a:r>
            <a:r>
              <a:rPr sz="1167" spc="-92" dirty="0">
                <a:latin typeface="Times New Roman"/>
                <a:cs typeface="Times New Roman"/>
              </a:rPr>
              <a:t> </a:t>
            </a:r>
            <a:r>
              <a:rPr sz="1167" dirty="0">
                <a:latin typeface="Times New Roman"/>
                <a:cs typeface="Times New Roman"/>
              </a:rPr>
              <a:t>functionality.</a:t>
            </a:r>
            <a:endParaRPr sz="1167">
              <a:latin typeface="Times New Roman"/>
              <a:cs typeface="Times New Roman"/>
            </a:endParaRPr>
          </a:p>
          <a:p>
            <a:pPr marL="12347" algn="just">
              <a:spcBef>
                <a:spcPts val="753"/>
              </a:spcBef>
            </a:pPr>
            <a:r>
              <a:rPr sz="1167" dirty="0">
                <a:latin typeface="Times New Roman"/>
                <a:cs typeface="Times New Roman"/>
              </a:rPr>
              <a:t>This model is </a:t>
            </a:r>
            <a:r>
              <a:rPr sz="1167" spc="-5" dirty="0">
                <a:latin typeface="Times New Roman"/>
                <a:cs typeface="Times New Roman"/>
              </a:rPr>
              <a:t>shown </a:t>
            </a:r>
            <a:r>
              <a:rPr sz="1167" dirty="0">
                <a:latin typeface="Times New Roman"/>
                <a:cs typeface="Times New Roman"/>
              </a:rPr>
              <a:t>in the following</a:t>
            </a:r>
            <a:r>
              <a:rPr sz="1167" spc="-111" dirty="0">
                <a:latin typeface="Times New Roman"/>
                <a:cs typeface="Times New Roman"/>
              </a:rPr>
              <a:t> </a:t>
            </a:r>
            <a:r>
              <a:rPr sz="1167" dirty="0">
                <a:latin typeface="Times New Roman"/>
                <a:cs typeface="Times New Roman"/>
              </a:rPr>
              <a:t>diagram.</a:t>
            </a:r>
            <a:endParaRPr sz="1167">
              <a:latin typeface="Times New Roman"/>
              <a:cs typeface="Times New Roman"/>
            </a:endParaRPr>
          </a:p>
        </p:txBody>
      </p:sp>
      <p:sp>
        <p:nvSpPr>
          <p:cNvPr id="4" name="object 4"/>
          <p:cNvSpPr/>
          <p:nvPr/>
        </p:nvSpPr>
        <p:spPr>
          <a:xfrm>
            <a:off x="1889125" y="7287028"/>
            <a:ext cx="1902707" cy="1092112"/>
          </a:xfrm>
          <a:custGeom>
            <a:avLst/>
            <a:gdLst/>
            <a:ahLst/>
            <a:cxnLst/>
            <a:rect l="l" t="t" r="r" b="b"/>
            <a:pathLst>
              <a:path w="1957070" h="1123315">
                <a:moveTo>
                  <a:pt x="1955292" y="0"/>
                </a:moveTo>
                <a:lnTo>
                  <a:pt x="0" y="0"/>
                </a:lnTo>
                <a:lnTo>
                  <a:pt x="0" y="1121664"/>
                </a:lnTo>
                <a:lnTo>
                  <a:pt x="1524" y="1123188"/>
                </a:lnTo>
                <a:lnTo>
                  <a:pt x="1952244" y="1123188"/>
                </a:lnTo>
                <a:lnTo>
                  <a:pt x="1953768" y="1121664"/>
                </a:lnTo>
                <a:lnTo>
                  <a:pt x="1955292" y="1121664"/>
                </a:lnTo>
                <a:lnTo>
                  <a:pt x="1955292" y="1120140"/>
                </a:lnTo>
                <a:lnTo>
                  <a:pt x="3048" y="1120140"/>
                </a:lnTo>
                <a:lnTo>
                  <a:pt x="3048" y="1117092"/>
                </a:lnTo>
                <a:lnTo>
                  <a:pt x="6096" y="1117092"/>
                </a:lnTo>
                <a:lnTo>
                  <a:pt x="6096" y="6096"/>
                </a:lnTo>
                <a:lnTo>
                  <a:pt x="3048" y="6096"/>
                </a:lnTo>
                <a:lnTo>
                  <a:pt x="3048" y="3048"/>
                </a:lnTo>
                <a:lnTo>
                  <a:pt x="1956816" y="3048"/>
                </a:lnTo>
                <a:lnTo>
                  <a:pt x="1956816" y="1524"/>
                </a:lnTo>
                <a:lnTo>
                  <a:pt x="1955292" y="0"/>
                </a:lnTo>
                <a:close/>
              </a:path>
              <a:path w="1957070" h="1123315">
                <a:moveTo>
                  <a:pt x="6096" y="1117092"/>
                </a:moveTo>
                <a:lnTo>
                  <a:pt x="3048" y="1117092"/>
                </a:lnTo>
                <a:lnTo>
                  <a:pt x="3048" y="1120140"/>
                </a:lnTo>
                <a:lnTo>
                  <a:pt x="6096" y="1120140"/>
                </a:lnTo>
                <a:lnTo>
                  <a:pt x="6096" y="1117092"/>
                </a:lnTo>
                <a:close/>
              </a:path>
              <a:path w="1957070" h="1123315">
                <a:moveTo>
                  <a:pt x="1950720" y="1117092"/>
                </a:moveTo>
                <a:lnTo>
                  <a:pt x="6096" y="1117092"/>
                </a:lnTo>
                <a:lnTo>
                  <a:pt x="6096" y="1120140"/>
                </a:lnTo>
                <a:lnTo>
                  <a:pt x="1950720" y="1120140"/>
                </a:lnTo>
                <a:lnTo>
                  <a:pt x="1950720" y="1117092"/>
                </a:lnTo>
                <a:close/>
              </a:path>
              <a:path w="1957070" h="1123315">
                <a:moveTo>
                  <a:pt x="1953768" y="3048"/>
                </a:moveTo>
                <a:lnTo>
                  <a:pt x="1950720" y="3048"/>
                </a:lnTo>
                <a:lnTo>
                  <a:pt x="1950720" y="1120140"/>
                </a:lnTo>
                <a:lnTo>
                  <a:pt x="1953768" y="1120140"/>
                </a:lnTo>
                <a:lnTo>
                  <a:pt x="1953768" y="1117092"/>
                </a:lnTo>
                <a:lnTo>
                  <a:pt x="1956816" y="1117092"/>
                </a:lnTo>
                <a:lnTo>
                  <a:pt x="1956816" y="6096"/>
                </a:lnTo>
                <a:lnTo>
                  <a:pt x="1953768" y="6096"/>
                </a:lnTo>
                <a:lnTo>
                  <a:pt x="1953768" y="3048"/>
                </a:lnTo>
                <a:close/>
              </a:path>
              <a:path w="1957070" h="1123315">
                <a:moveTo>
                  <a:pt x="1956816" y="1117092"/>
                </a:moveTo>
                <a:lnTo>
                  <a:pt x="1953768" y="1117092"/>
                </a:lnTo>
                <a:lnTo>
                  <a:pt x="1953768" y="1120140"/>
                </a:lnTo>
                <a:lnTo>
                  <a:pt x="1955292" y="1120140"/>
                </a:lnTo>
                <a:lnTo>
                  <a:pt x="1956816" y="1118616"/>
                </a:lnTo>
                <a:lnTo>
                  <a:pt x="1956816" y="1117092"/>
                </a:lnTo>
                <a:close/>
              </a:path>
              <a:path w="1957070" h="1123315">
                <a:moveTo>
                  <a:pt x="6096" y="3048"/>
                </a:moveTo>
                <a:lnTo>
                  <a:pt x="3048" y="3048"/>
                </a:lnTo>
                <a:lnTo>
                  <a:pt x="3048" y="6096"/>
                </a:lnTo>
                <a:lnTo>
                  <a:pt x="6096" y="6096"/>
                </a:lnTo>
                <a:lnTo>
                  <a:pt x="6096" y="3048"/>
                </a:lnTo>
                <a:close/>
              </a:path>
              <a:path w="1957070" h="1123315">
                <a:moveTo>
                  <a:pt x="1950720" y="3048"/>
                </a:moveTo>
                <a:lnTo>
                  <a:pt x="6096" y="3048"/>
                </a:lnTo>
                <a:lnTo>
                  <a:pt x="6096" y="6096"/>
                </a:lnTo>
                <a:lnTo>
                  <a:pt x="1950720" y="6096"/>
                </a:lnTo>
                <a:lnTo>
                  <a:pt x="1950720" y="3048"/>
                </a:lnTo>
                <a:close/>
              </a:path>
              <a:path w="1957070" h="1123315">
                <a:moveTo>
                  <a:pt x="1956816" y="3048"/>
                </a:moveTo>
                <a:lnTo>
                  <a:pt x="1953768" y="3048"/>
                </a:lnTo>
                <a:lnTo>
                  <a:pt x="1953768" y="6096"/>
                </a:lnTo>
                <a:lnTo>
                  <a:pt x="1956816" y="6096"/>
                </a:lnTo>
                <a:lnTo>
                  <a:pt x="1956816" y="3048"/>
                </a:lnTo>
                <a:close/>
              </a:path>
            </a:pathLst>
          </a:custGeom>
          <a:solidFill>
            <a:srgbClr val="5E5E5E"/>
          </a:solidFill>
        </p:spPr>
        <p:txBody>
          <a:bodyPr wrap="square" lIns="0" tIns="0" rIns="0" bIns="0" rtlCol="0"/>
          <a:lstStyle/>
          <a:p>
            <a:endParaRPr sz="1750"/>
          </a:p>
        </p:txBody>
      </p:sp>
      <p:sp>
        <p:nvSpPr>
          <p:cNvPr id="5" name="object 5"/>
          <p:cNvSpPr txBox="1"/>
          <p:nvPr/>
        </p:nvSpPr>
        <p:spPr>
          <a:xfrm>
            <a:off x="2659591" y="7612995"/>
            <a:ext cx="855045" cy="185727"/>
          </a:xfrm>
          <a:prstGeom prst="rect">
            <a:avLst/>
          </a:prstGeom>
          <a:solidFill>
            <a:srgbClr val="FFFFFF"/>
          </a:solidFill>
        </p:spPr>
        <p:txBody>
          <a:bodyPr vert="horz" wrap="square" lIns="0" tIns="20990" rIns="0" bIns="0" rtlCol="0">
            <a:spAutoFit/>
          </a:bodyPr>
          <a:lstStyle/>
          <a:p>
            <a:pPr marL="48770">
              <a:spcBef>
                <a:spcPts val="165"/>
              </a:spcBef>
            </a:pPr>
            <a:r>
              <a:rPr sz="1069" spc="-10" dirty="0">
                <a:latin typeface="Arial Narrow"/>
                <a:cs typeface="Arial Narrow"/>
              </a:rPr>
              <a:t>Logical</a:t>
            </a:r>
            <a:r>
              <a:rPr sz="1069" spc="-78" dirty="0">
                <a:latin typeface="Arial Narrow"/>
                <a:cs typeface="Arial Narrow"/>
              </a:rPr>
              <a:t> </a:t>
            </a:r>
            <a:r>
              <a:rPr sz="1069" spc="-5" dirty="0">
                <a:latin typeface="Arial Narrow"/>
                <a:cs typeface="Arial Narrow"/>
              </a:rPr>
              <a:t>View</a:t>
            </a:r>
            <a:endParaRPr sz="1069">
              <a:latin typeface="Arial Narrow"/>
              <a:cs typeface="Arial Narrow"/>
            </a:endParaRPr>
          </a:p>
        </p:txBody>
      </p:sp>
      <p:sp>
        <p:nvSpPr>
          <p:cNvPr id="6" name="object 6"/>
          <p:cNvSpPr txBox="1"/>
          <p:nvPr/>
        </p:nvSpPr>
        <p:spPr>
          <a:xfrm>
            <a:off x="2078778" y="8057495"/>
            <a:ext cx="464256" cy="139639"/>
          </a:xfrm>
          <a:prstGeom prst="rect">
            <a:avLst/>
          </a:prstGeom>
        </p:spPr>
        <p:txBody>
          <a:bodyPr vert="horz" wrap="square" lIns="0" tIns="27164" rIns="0" bIns="0" rtlCol="0">
            <a:spAutoFit/>
          </a:bodyPr>
          <a:lstStyle/>
          <a:p>
            <a:pPr marL="53092">
              <a:spcBef>
                <a:spcPts val="214"/>
              </a:spcBef>
            </a:pPr>
            <a:r>
              <a:rPr sz="729" b="1" spc="5" dirty="0">
                <a:latin typeface="Arial Narrow"/>
                <a:cs typeface="Arial Narrow"/>
              </a:rPr>
              <a:t>End-user</a:t>
            </a:r>
            <a:endParaRPr sz="729">
              <a:latin typeface="Arial Narrow"/>
              <a:cs typeface="Arial Narrow"/>
            </a:endParaRPr>
          </a:p>
        </p:txBody>
      </p:sp>
      <p:sp>
        <p:nvSpPr>
          <p:cNvPr id="7" name="object 7"/>
          <p:cNvSpPr txBox="1"/>
          <p:nvPr/>
        </p:nvSpPr>
        <p:spPr>
          <a:xfrm>
            <a:off x="2078779" y="8174546"/>
            <a:ext cx="540808" cy="138391"/>
          </a:xfrm>
          <a:prstGeom prst="rect">
            <a:avLst/>
          </a:prstGeom>
        </p:spPr>
        <p:txBody>
          <a:bodyPr vert="horz" wrap="square" lIns="0" tIns="25928" rIns="0" bIns="0" rtlCol="0">
            <a:spAutoFit/>
          </a:bodyPr>
          <a:lstStyle/>
          <a:p>
            <a:pPr marL="53092">
              <a:spcBef>
                <a:spcPts val="203"/>
              </a:spcBef>
            </a:pPr>
            <a:r>
              <a:rPr sz="729" i="1" spc="5" dirty="0">
                <a:latin typeface="Arial Narrow"/>
                <a:cs typeface="Arial Narrow"/>
              </a:rPr>
              <a:t>Functionality</a:t>
            </a:r>
            <a:endParaRPr sz="729">
              <a:latin typeface="Arial Narrow"/>
              <a:cs typeface="Arial Narrow"/>
            </a:endParaRPr>
          </a:p>
        </p:txBody>
      </p:sp>
      <p:sp>
        <p:nvSpPr>
          <p:cNvPr id="8" name="object 8"/>
          <p:cNvSpPr/>
          <p:nvPr/>
        </p:nvSpPr>
        <p:spPr>
          <a:xfrm>
            <a:off x="2078778" y="8057495"/>
            <a:ext cx="464256" cy="117299"/>
          </a:xfrm>
          <a:custGeom>
            <a:avLst/>
            <a:gdLst/>
            <a:ahLst/>
            <a:cxnLst/>
            <a:rect l="l" t="t" r="r" b="b"/>
            <a:pathLst>
              <a:path w="477519" h="120650">
                <a:moveTo>
                  <a:pt x="0" y="120395"/>
                </a:moveTo>
                <a:lnTo>
                  <a:pt x="477012" y="120395"/>
                </a:lnTo>
                <a:lnTo>
                  <a:pt x="477012" y="0"/>
                </a:lnTo>
                <a:lnTo>
                  <a:pt x="0" y="0"/>
                </a:lnTo>
                <a:lnTo>
                  <a:pt x="0" y="120395"/>
                </a:lnTo>
                <a:close/>
              </a:path>
            </a:pathLst>
          </a:custGeom>
          <a:solidFill>
            <a:srgbClr val="FFFFFF"/>
          </a:solidFill>
        </p:spPr>
        <p:txBody>
          <a:bodyPr wrap="square" lIns="0" tIns="0" rIns="0" bIns="0" rtlCol="0"/>
          <a:lstStyle/>
          <a:p>
            <a:endParaRPr sz="1750"/>
          </a:p>
        </p:txBody>
      </p:sp>
      <p:sp>
        <p:nvSpPr>
          <p:cNvPr id="9" name="object 9"/>
          <p:cNvSpPr txBox="1"/>
          <p:nvPr/>
        </p:nvSpPr>
        <p:spPr>
          <a:xfrm>
            <a:off x="2119771" y="8084906"/>
            <a:ext cx="361156" cy="112210"/>
          </a:xfrm>
          <a:prstGeom prst="rect">
            <a:avLst/>
          </a:prstGeom>
        </p:spPr>
        <p:txBody>
          <a:bodyPr vert="horz" wrap="square" lIns="0" tIns="0" rIns="0" bIns="0" rtlCol="0">
            <a:spAutoFit/>
          </a:bodyPr>
          <a:lstStyle/>
          <a:p>
            <a:pPr marL="12347"/>
            <a:r>
              <a:rPr sz="729" b="1" spc="5" dirty="0">
                <a:latin typeface="Arial Narrow"/>
                <a:cs typeface="Arial Narrow"/>
              </a:rPr>
              <a:t>End-user</a:t>
            </a:r>
            <a:endParaRPr sz="729">
              <a:latin typeface="Arial Narrow"/>
              <a:cs typeface="Arial Narrow"/>
            </a:endParaRPr>
          </a:p>
        </p:txBody>
      </p:sp>
      <p:sp>
        <p:nvSpPr>
          <p:cNvPr id="10" name="object 10"/>
          <p:cNvSpPr/>
          <p:nvPr/>
        </p:nvSpPr>
        <p:spPr>
          <a:xfrm>
            <a:off x="2078779" y="8174547"/>
            <a:ext cx="540808" cy="167922"/>
          </a:xfrm>
          <a:custGeom>
            <a:avLst/>
            <a:gdLst/>
            <a:ahLst/>
            <a:cxnLst/>
            <a:rect l="l" t="t" r="r" b="b"/>
            <a:pathLst>
              <a:path w="556260" h="172720">
                <a:moveTo>
                  <a:pt x="0" y="0"/>
                </a:moveTo>
                <a:lnTo>
                  <a:pt x="556260" y="0"/>
                </a:lnTo>
                <a:lnTo>
                  <a:pt x="556260" y="172211"/>
                </a:lnTo>
                <a:lnTo>
                  <a:pt x="0" y="172211"/>
                </a:lnTo>
                <a:lnTo>
                  <a:pt x="0" y="0"/>
                </a:lnTo>
                <a:close/>
              </a:path>
            </a:pathLst>
          </a:custGeom>
          <a:solidFill>
            <a:srgbClr val="FFFFFF"/>
          </a:solidFill>
        </p:spPr>
        <p:txBody>
          <a:bodyPr wrap="square" lIns="0" tIns="0" rIns="0" bIns="0" rtlCol="0"/>
          <a:lstStyle/>
          <a:p>
            <a:endParaRPr sz="1750"/>
          </a:p>
        </p:txBody>
      </p:sp>
      <p:sp>
        <p:nvSpPr>
          <p:cNvPr id="11" name="object 11"/>
          <p:cNvSpPr txBox="1"/>
          <p:nvPr/>
        </p:nvSpPr>
        <p:spPr>
          <a:xfrm>
            <a:off x="2119771" y="8200477"/>
            <a:ext cx="460550" cy="112210"/>
          </a:xfrm>
          <a:prstGeom prst="rect">
            <a:avLst/>
          </a:prstGeom>
        </p:spPr>
        <p:txBody>
          <a:bodyPr vert="horz" wrap="square" lIns="0" tIns="0" rIns="0" bIns="0" rtlCol="0">
            <a:spAutoFit/>
          </a:bodyPr>
          <a:lstStyle/>
          <a:p>
            <a:pPr marL="12347"/>
            <a:r>
              <a:rPr sz="729" i="1" spc="5" dirty="0">
                <a:latin typeface="Arial Narrow"/>
                <a:cs typeface="Arial Narrow"/>
              </a:rPr>
              <a:t>Functionality</a:t>
            </a:r>
            <a:endParaRPr sz="729">
              <a:latin typeface="Arial Narrow"/>
              <a:cs typeface="Arial Narrow"/>
            </a:endParaRPr>
          </a:p>
        </p:txBody>
      </p:sp>
      <p:sp>
        <p:nvSpPr>
          <p:cNvPr id="12" name="object 12"/>
          <p:cNvSpPr/>
          <p:nvPr/>
        </p:nvSpPr>
        <p:spPr>
          <a:xfrm>
            <a:off x="3830108" y="7287028"/>
            <a:ext cx="1938514" cy="1092112"/>
          </a:xfrm>
          <a:custGeom>
            <a:avLst/>
            <a:gdLst/>
            <a:ahLst/>
            <a:cxnLst/>
            <a:rect l="l" t="t" r="r" b="b"/>
            <a:pathLst>
              <a:path w="1993900" h="1123315">
                <a:moveTo>
                  <a:pt x="1991868" y="0"/>
                </a:moveTo>
                <a:lnTo>
                  <a:pt x="0" y="0"/>
                </a:lnTo>
                <a:lnTo>
                  <a:pt x="0" y="1121664"/>
                </a:lnTo>
                <a:lnTo>
                  <a:pt x="1524" y="1123188"/>
                </a:lnTo>
                <a:lnTo>
                  <a:pt x="1988820" y="1123188"/>
                </a:lnTo>
                <a:lnTo>
                  <a:pt x="1990344" y="1121664"/>
                </a:lnTo>
                <a:lnTo>
                  <a:pt x="1991868" y="1121664"/>
                </a:lnTo>
                <a:lnTo>
                  <a:pt x="1991868" y="1120140"/>
                </a:lnTo>
                <a:lnTo>
                  <a:pt x="3048" y="1120140"/>
                </a:lnTo>
                <a:lnTo>
                  <a:pt x="3048" y="1117092"/>
                </a:lnTo>
                <a:lnTo>
                  <a:pt x="6096" y="1117092"/>
                </a:lnTo>
                <a:lnTo>
                  <a:pt x="6096" y="6096"/>
                </a:lnTo>
                <a:lnTo>
                  <a:pt x="3048" y="6096"/>
                </a:lnTo>
                <a:lnTo>
                  <a:pt x="3048" y="3048"/>
                </a:lnTo>
                <a:lnTo>
                  <a:pt x="1993392" y="3048"/>
                </a:lnTo>
                <a:lnTo>
                  <a:pt x="1993392" y="1524"/>
                </a:lnTo>
                <a:lnTo>
                  <a:pt x="1991868" y="0"/>
                </a:lnTo>
                <a:close/>
              </a:path>
              <a:path w="1993900" h="1123315">
                <a:moveTo>
                  <a:pt x="6096" y="1117092"/>
                </a:moveTo>
                <a:lnTo>
                  <a:pt x="3048" y="1117092"/>
                </a:lnTo>
                <a:lnTo>
                  <a:pt x="3048" y="1120140"/>
                </a:lnTo>
                <a:lnTo>
                  <a:pt x="6096" y="1120140"/>
                </a:lnTo>
                <a:lnTo>
                  <a:pt x="6096" y="1117092"/>
                </a:lnTo>
                <a:close/>
              </a:path>
              <a:path w="1993900" h="1123315">
                <a:moveTo>
                  <a:pt x="1987295" y="1117092"/>
                </a:moveTo>
                <a:lnTo>
                  <a:pt x="6096" y="1117092"/>
                </a:lnTo>
                <a:lnTo>
                  <a:pt x="6096" y="1120140"/>
                </a:lnTo>
                <a:lnTo>
                  <a:pt x="1987295" y="1120140"/>
                </a:lnTo>
                <a:lnTo>
                  <a:pt x="1987295" y="1117092"/>
                </a:lnTo>
                <a:close/>
              </a:path>
              <a:path w="1993900" h="1123315">
                <a:moveTo>
                  <a:pt x="1990344" y="3048"/>
                </a:moveTo>
                <a:lnTo>
                  <a:pt x="1987295" y="3048"/>
                </a:lnTo>
                <a:lnTo>
                  <a:pt x="1987295" y="1120140"/>
                </a:lnTo>
                <a:lnTo>
                  <a:pt x="1990344" y="1120140"/>
                </a:lnTo>
                <a:lnTo>
                  <a:pt x="1990344" y="1117092"/>
                </a:lnTo>
                <a:lnTo>
                  <a:pt x="1993392" y="1117092"/>
                </a:lnTo>
                <a:lnTo>
                  <a:pt x="1993392" y="6096"/>
                </a:lnTo>
                <a:lnTo>
                  <a:pt x="1990344" y="6096"/>
                </a:lnTo>
                <a:lnTo>
                  <a:pt x="1990344" y="3048"/>
                </a:lnTo>
                <a:close/>
              </a:path>
              <a:path w="1993900" h="1123315">
                <a:moveTo>
                  <a:pt x="1993392" y="1117092"/>
                </a:moveTo>
                <a:lnTo>
                  <a:pt x="1990344" y="1117092"/>
                </a:lnTo>
                <a:lnTo>
                  <a:pt x="1990344" y="1120140"/>
                </a:lnTo>
                <a:lnTo>
                  <a:pt x="1991868" y="1120140"/>
                </a:lnTo>
                <a:lnTo>
                  <a:pt x="1993392" y="1118616"/>
                </a:lnTo>
                <a:lnTo>
                  <a:pt x="1993392" y="1117092"/>
                </a:lnTo>
                <a:close/>
              </a:path>
              <a:path w="1993900" h="1123315">
                <a:moveTo>
                  <a:pt x="6096" y="3048"/>
                </a:moveTo>
                <a:lnTo>
                  <a:pt x="3048" y="3048"/>
                </a:lnTo>
                <a:lnTo>
                  <a:pt x="3048" y="6096"/>
                </a:lnTo>
                <a:lnTo>
                  <a:pt x="6096" y="6096"/>
                </a:lnTo>
                <a:lnTo>
                  <a:pt x="6096" y="3048"/>
                </a:lnTo>
                <a:close/>
              </a:path>
              <a:path w="1993900" h="1123315">
                <a:moveTo>
                  <a:pt x="1987295" y="3048"/>
                </a:moveTo>
                <a:lnTo>
                  <a:pt x="6096" y="3048"/>
                </a:lnTo>
                <a:lnTo>
                  <a:pt x="6096" y="6096"/>
                </a:lnTo>
                <a:lnTo>
                  <a:pt x="1987295" y="6096"/>
                </a:lnTo>
                <a:lnTo>
                  <a:pt x="1987295" y="3048"/>
                </a:lnTo>
                <a:close/>
              </a:path>
              <a:path w="1993900" h="1123315">
                <a:moveTo>
                  <a:pt x="1993392" y="3048"/>
                </a:moveTo>
                <a:lnTo>
                  <a:pt x="1990344" y="3048"/>
                </a:lnTo>
                <a:lnTo>
                  <a:pt x="1990344" y="6096"/>
                </a:lnTo>
                <a:lnTo>
                  <a:pt x="1993392" y="6096"/>
                </a:lnTo>
                <a:lnTo>
                  <a:pt x="1993392" y="3048"/>
                </a:lnTo>
                <a:close/>
              </a:path>
            </a:pathLst>
          </a:custGeom>
          <a:solidFill>
            <a:srgbClr val="5E5E5E"/>
          </a:solidFill>
        </p:spPr>
        <p:txBody>
          <a:bodyPr wrap="square" lIns="0" tIns="0" rIns="0" bIns="0" rtlCol="0"/>
          <a:lstStyle/>
          <a:p>
            <a:endParaRPr sz="1750"/>
          </a:p>
        </p:txBody>
      </p:sp>
      <p:sp>
        <p:nvSpPr>
          <p:cNvPr id="13" name="object 13"/>
          <p:cNvSpPr txBox="1"/>
          <p:nvPr/>
        </p:nvSpPr>
        <p:spPr>
          <a:xfrm>
            <a:off x="3994572" y="7612995"/>
            <a:ext cx="1339674" cy="185727"/>
          </a:xfrm>
          <a:prstGeom prst="rect">
            <a:avLst/>
          </a:prstGeom>
          <a:solidFill>
            <a:srgbClr val="FFFFFF"/>
          </a:solidFill>
        </p:spPr>
        <p:txBody>
          <a:bodyPr vert="horz" wrap="square" lIns="0" tIns="20990" rIns="0" bIns="0" rtlCol="0">
            <a:spAutoFit/>
          </a:bodyPr>
          <a:lstStyle/>
          <a:p>
            <a:pPr marL="48770">
              <a:spcBef>
                <a:spcPts val="165"/>
              </a:spcBef>
            </a:pPr>
            <a:r>
              <a:rPr sz="1069" spc="-5" dirty="0">
                <a:latin typeface="Arial Narrow"/>
                <a:cs typeface="Arial Narrow"/>
              </a:rPr>
              <a:t>Implementation</a:t>
            </a:r>
            <a:r>
              <a:rPr sz="1069" spc="-92" dirty="0">
                <a:latin typeface="Arial Narrow"/>
                <a:cs typeface="Arial Narrow"/>
              </a:rPr>
              <a:t> </a:t>
            </a:r>
            <a:r>
              <a:rPr sz="1069" spc="-5" dirty="0">
                <a:latin typeface="Arial Narrow"/>
                <a:cs typeface="Arial Narrow"/>
              </a:rPr>
              <a:t>View</a:t>
            </a:r>
            <a:endParaRPr sz="1069">
              <a:latin typeface="Arial Narrow"/>
              <a:cs typeface="Arial Narrow"/>
            </a:endParaRPr>
          </a:p>
        </p:txBody>
      </p:sp>
      <p:sp>
        <p:nvSpPr>
          <p:cNvPr id="14" name="object 14"/>
          <p:cNvSpPr txBox="1"/>
          <p:nvPr/>
        </p:nvSpPr>
        <p:spPr>
          <a:xfrm>
            <a:off x="4762076" y="8057495"/>
            <a:ext cx="913077" cy="264674"/>
          </a:xfrm>
          <a:prstGeom prst="rect">
            <a:avLst/>
          </a:prstGeom>
          <a:solidFill>
            <a:srgbClr val="FFFFFF"/>
          </a:solidFill>
        </p:spPr>
        <p:txBody>
          <a:bodyPr vert="horz" wrap="square" lIns="0" tIns="27164" rIns="0" bIns="0" rtlCol="0">
            <a:spAutoFit/>
          </a:bodyPr>
          <a:lstStyle/>
          <a:p>
            <a:pPr marL="331515">
              <a:spcBef>
                <a:spcPts val="214"/>
              </a:spcBef>
            </a:pPr>
            <a:r>
              <a:rPr sz="729" b="1" spc="5" dirty="0">
                <a:latin typeface="Arial Narrow"/>
                <a:cs typeface="Arial Narrow"/>
              </a:rPr>
              <a:t>Programmers</a:t>
            </a:r>
            <a:endParaRPr sz="729">
              <a:latin typeface="Arial Narrow"/>
              <a:cs typeface="Arial Narrow"/>
            </a:endParaRPr>
          </a:p>
          <a:p>
            <a:pPr marL="54327">
              <a:spcBef>
                <a:spcPts val="117"/>
              </a:spcBef>
            </a:pPr>
            <a:r>
              <a:rPr sz="729" i="1" spc="5" dirty="0">
                <a:latin typeface="Arial Narrow"/>
                <a:cs typeface="Arial Narrow"/>
              </a:rPr>
              <a:t>Software</a:t>
            </a:r>
            <a:r>
              <a:rPr sz="729" i="1" spc="-63" dirty="0">
                <a:latin typeface="Arial Narrow"/>
                <a:cs typeface="Arial Narrow"/>
              </a:rPr>
              <a:t> </a:t>
            </a:r>
            <a:r>
              <a:rPr sz="729" i="1" spc="5" dirty="0">
                <a:latin typeface="Arial Narrow"/>
                <a:cs typeface="Arial Narrow"/>
              </a:rPr>
              <a:t>management</a:t>
            </a:r>
            <a:endParaRPr sz="729">
              <a:latin typeface="Arial Narrow"/>
              <a:cs typeface="Arial Narrow"/>
            </a:endParaRPr>
          </a:p>
        </p:txBody>
      </p:sp>
      <p:sp>
        <p:nvSpPr>
          <p:cNvPr id="15" name="object 15"/>
          <p:cNvSpPr/>
          <p:nvPr/>
        </p:nvSpPr>
        <p:spPr>
          <a:xfrm>
            <a:off x="1889125" y="8405683"/>
            <a:ext cx="1902707" cy="1022350"/>
          </a:xfrm>
          <a:custGeom>
            <a:avLst/>
            <a:gdLst/>
            <a:ahLst/>
            <a:cxnLst/>
            <a:rect l="l" t="t" r="r" b="b"/>
            <a:pathLst>
              <a:path w="1957070" h="1051559">
                <a:moveTo>
                  <a:pt x="1955292" y="0"/>
                </a:moveTo>
                <a:lnTo>
                  <a:pt x="0" y="0"/>
                </a:lnTo>
                <a:lnTo>
                  <a:pt x="0" y="1051563"/>
                </a:lnTo>
                <a:lnTo>
                  <a:pt x="6096" y="1051563"/>
                </a:lnTo>
                <a:lnTo>
                  <a:pt x="6096" y="6095"/>
                </a:lnTo>
                <a:lnTo>
                  <a:pt x="3048" y="6095"/>
                </a:lnTo>
                <a:lnTo>
                  <a:pt x="3048" y="3047"/>
                </a:lnTo>
                <a:lnTo>
                  <a:pt x="1956816" y="3047"/>
                </a:lnTo>
                <a:lnTo>
                  <a:pt x="1956816" y="1523"/>
                </a:lnTo>
                <a:lnTo>
                  <a:pt x="1955292" y="0"/>
                </a:lnTo>
                <a:close/>
              </a:path>
              <a:path w="1957070" h="1051559">
                <a:moveTo>
                  <a:pt x="1953768" y="3047"/>
                </a:moveTo>
                <a:lnTo>
                  <a:pt x="1950720" y="3047"/>
                </a:lnTo>
                <a:lnTo>
                  <a:pt x="1950720" y="1051563"/>
                </a:lnTo>
                <a:lnTo>
                  <a:pt x="1956816" y="1051563"/>
                </a:lnTo>
                <a:lnTo>
                  <a:pt x="1956816" y="6095"/>
                </a:lnTo>
                <a:lnTo>
                  <a:pt x="1953768" y="6095"/>
                </a:lnTo>
                <a:lnTo>
                  <a:pt x="1953768" y="3047"/>
                </a:lnTo>
                <a:close/>
              </a:path>
              <a:path w="1957070" h="1051559">
                <a:moveTo>
                  <a:pt x="6096" y="3047"/>
                </a:moveTo>
                <a:lnTo>
                  <a:pt x="3048" y="3047"/>
                </a:lnTo>
                <a:lnTo>
                  <a:pt x="3048" y="6095"/>
                </a:lnTo>
                <a:lnTo>
                  <a:pt x="6096" y="6095"/>
                </a:lnTo>
                <a:lnTo>
                  <a:pt x="6096" y="3047"/>
                </a:lnTo>
                <a:close/>
              </a:path>
              <a:path w="1957070" h="1051559">
                <a:moveTo>
                  <a:pt x="1950720" y="3047"/>
                </a:moveTo>
                <a:lnTo>
                  <a:pt x="6096" y="3047"/>
                </a:lnTo>
                <a:lnTo>
                  <a:pt x="6096" y="6095"/>
                </a:lnTo>
                <a:lnTo>
                  <a:pt x="1950720" y="6095"/>
                </a:lnTo>
                <a:lnTo>
                  <a:pt x="1950720" y="3047"/>
                </a:lnTo>
                <a:close/>
              </a:path>
              <a:path w="1957070" h="1051559">
                <a:moveTo>
                  <a:pt x="1956816" y="3047"/>
                </a:moveTo>
                <a:lnTo>
                  <a:pt x="1953768" y="3047"/>
                </a:lnTo>
                <a:lnTo>
                  <a:pt x="1953768" y="6095"/>
                </a:lnTo>
                <a:lnTo>
                  <a:pt x="1956816" y="6095"/>
                </a:lnTo>
                <a:lnTo>
                  <a:pt x="1956816" y="3047"/>
                </a:lnTo>
                <a:close/>
              </a:path>
            </a:pathLst>
          </a:custGeom>
          <a:solidFill>
            <a:srgbClr val="5E5E5E"/>
          </a:solidFill>
        </p:spPr>
        <p:txBody>
          <a:bodyPr wrap="square" lIns="0" tIns="0" rIns="0" bIns="0" rtlCol="0"/>
          <a:lstStyle/>
          <a:p>
            <a:endParaRPr sz="1750"/>
          </a:p>
        </p:txBody>
      </p:sp>
      <p:sp>
        <p:nvSpPr>
          <p:cNvPr id="16" name="object 16"/>
          <p:cNvSpPr/>
          <p:nvPr/>
        </p:nvSpPr>
        <p:spPr>
          <a:xfrm>
            <a:off x="2659591" y="8744989"/>
            <a:ext cx="905668" cy="210520"/>
          </a:xfrm>
          <a:custGeom>
            <a:avLst/>
            <a:gdLst/>
            <a:ahLst/>
            <a:cxnLst/>
            <a:rect l="l" t="t" r="r" b="b"/>
            <a:pathLst>
              <a:path w="931545" h="216534">
                <a:moveTo>
                  <a:pt x="0" y="0"/>
                </a:moveTo>
                <a:lnTo>
                  <a:pt x="931164" y="0"/>
                </a:lnTo>
                <a:lnTo>
                  <a:pt x="931164" y="216408"/>
                </a:lnTo>
                <a:lnTo>
                  <a:pt x="0" y="216408"/>
                </a:lnTo>
                <a:lnTo>
                  <a:pt x="0" y="0"/>
                </a:lnTo>
                <a:close/>
              </a:path>
            </a:pathLst>
          </a:custGeom>
          <a:solidFill>
            <a:srgbClr val="FFFFFF"/>
          </a:solidFill>
        </p:spPr>
        <p:txBody>
          <a:bodyPr wrap="square" lIns="0" tIns="0" rIns="0" bIns="0" rtlCol="0"/>
          <a:lstStyle/>
          <a:p>
            <a:endParaRPr sz="1750"/>
          </a:p>
        </p:txBody>
      </p:sp>
      <p:sp>
        <p:nvSpPr>
          <p:cNvPr id="17" name="object 17"/>
          <p:cNvSpPr txBox="1"/>
          <p:nvPr/>
        </p:nvSpPr>
        <p:spPr>
          <a:xfrm>
            <a:off x="2696127" y="8764744"/>
            <a:ext cx="695149" cy="164532"/>
          </a:xfrm>
          <a:prstGeom prst="rect">
            <a:avLst/>
          </a:prstGeom>
        </p:spPr>
        <p:txBody>
          <a:bodyPr vert="horz" wrap="square" lIns="0" tIns="0" rIns="0" bIns="0" rtlCol="0">
            <a:spAutoFit/>
          </a:bodyPr>
          <a:lstStyle/>
          <a:p>
            <a:pPr marL="12347"/>
            <a:r>
              <a:rPr sz="1069" spc="-5" dirty="0">
                <a:latin typeface="Arial Narrow"/>
                <a:cs typeface="Arial Narrow"/>
              </a:rPr>
              <a:t>Process</a:t>
            </a:r>
            <a:r>
              <a:rPr sz="1069" spc="-87" dirty="0">
                <a:latin typeface="Arial Narrow"/>
                <a:cs typeface="Arial Narrow"/>
              </a:rPr>
              <a:t> </a:t>
            </a:r>
            <a:r>
              <a:rPr sz="1069" spc="-5" dirty="0">
                <a:latin typeface="Arial Narrow"/>
                <a:cs typeface="Arial Narrow"/>
              </a:rPr>
              <a:t>View</a:t>
            </a:r>
            <a:endParaRPr sz="1069">
              <a:latin typeface="Arial Narrow"/>
              <a:cs typeface="Arial Narrow"/>
            </a:endParaRPr>
          </a:p>
        </p:txBody>
      </p:sp>
      <p:sp>
        <p:nvSpPr>
          <p:cNvPr id="18" name="object 18"/>
          <p:cNvSpPr txBox="1"/>
          <p:nvPr/>
        </p:nvSpPr>
        <p:spPr>
          <a:xfrm>
            <a:off x="2026921" y="9067993"/>
            <a:ext cx="551303" cy="367053"/>
          </a:xfrm>
          <a:prstGeom prst="rect">
            <a:avLst/>
          </a:prstGeom>
        </p:spPr>
        <p:txBody>
          <a:bodyPr vert="horz" wrap="square" lIns="0" tIns="23460" rIns="0" bIns="0" rtlCol="0">
            <a:spAutoFit/>
          </a:bodyPr>
          <a:lstStyle/>
          <a:p>
            <a:pPr marL="53092" marR="46301">
              <a:lnSpc>
                <a:spcPct val="102000"/>
              </a:lnSpc>
              <a:spcBef>
                <a:spcPts val="185"/>
              </a:spcBef>
            </a:pPr>
            <a:r>
              <a:rPr sz="729" i="1" spc="5" dirty="0">
                <a:latin typeface="Arial Narrow"/>
                <a:cs typeface="Arial Narrow"/>
              </a:rPr>
              <a:t>Performance </a:t>
            </a:r>
            <a:r>
              <a:rPr sz="729" i="1" dirty="0">
                <a:latin typeface="Arial Narrow"/>
                <a:cs typeface="Arial Narrow"/>
              </a:rPr>
              <a:t> </a:t>
            </a:r>
            <a:r>
              <a:rPr sz="729" i="1" spc="5" dirty="0">
                <a:latin typeface="Arial Narrow"/>
                <a:cs typeface="Arial Narrow"/>
              </a:rPr>
              <a:t>Scalability  Throughput</a:t>
            </a:r>
            <a:endParaRPr sz="729">
              <a:latin typeface="Arial Narrow"/>
              <a:cs typeface="Arial Narrow"/>
            </a:endParaRPr>
          </a:p>
        </p:txBody>
      </p:sp>
      <p:sp>
        <p:nvSpPr>
          <p:cNvPr id="19" name="object 19"/>
          <p:cNvSpPr txBox="1"/>
          <p:nvPr/>
        </p:nvSpPr>
        <p:spPr>
          <a:xfrm>
            <a:off x="2026921" y="8946495"/>
            <a:ext cx="809360" cy="139639"/>
          </a:xfrm>
          <a:prstGeom prst="rect">
            <a:avLst/>
          </a:prstGeom>
        </p:spPr>
        <p:txBody>
          <a:bodyPr vert="horz" wrap="square" lIns="0" tIns="27164" rIns="0" bIns="0" rtlCol="0">
            <a:spAutoFit/>
          </a:bodyPr>
          <a:lstStyle/>
          <a:p>
            <a:pPr marL="53092">
              <a:spcBef>
                <a:spcPts val="214"/>
              </a:spcBef>
            </a:pPr>
            <a:r>
              <a:rPr sz="729" b="1" spc="5" dirty="0">
                <a:latin typeface="Arial Narrow"/>
                <a:cs typeface="Arial Narrow"/>
              </a:rPr>
              <a:t>System</a:t>
            </a:r>
            <a:r>
              <a:rPr sz="729" b="1" spc="-73" dirty="0">
                <a:latin typeface="Arial Narrow"/>
                <a:cs typeface="Arial Narrow"/>
              </a:rPr>
              <a:t> </a:t>
            </a:r>
            <a:r>
              <a:rPr sz="729" b="1" spc="5" dirty="0">
                <a:latin typeface="Arial Narrow"/>
                <a:cs typeface="Arial Narrow"/>
              </a:rPr>
              <a:t>integrators</a:t>
            </a:r>
            <a:endParaRPr sz="729">
              <a:latin typeface="Arial Narrow"/>
              <a:cs typeface="Arial Narrow"/>
            </a:endParaRPr>
          </a:p>
        </p:txBody>
      </p:sp>
      <p:sp>
        <p:nvSpPr>
          <p:cNvPr id="20" name="object 20"/>
          <p:cNvSpPr/>
          <p:nvPr/>
        </p:nvSpPr>
        <p:spPr>
          <a:xfrm>
            <a:off x="2026921" y="9113923"/>
            <a:ext cx="551303" cy="314237"/>
          </a:xfrm>
          <a:custGeom>
            <a:avLst/>
            <a:gdLst/>
            <a:ahLst/>
            <a:cxnLst/>
            <a:rect l="l" t="t" r="r" b="b"/>
            <a:pathLst>
              <a:path w="567055" h="323215">
                <a:moveTo>
                  <a:pt x="0" y="323088"/>
                </a:moveTo>
                <a:lnTo>
                  <a:pt x="566928" y="323088"/>
                </a:lnTo>
                <a:lnTo>
                  <a:pt x="566928" y="0"/>
                </a:lnTo>
                <a:lnTo>
                  <a:pt x="0" y="0"/>
                </a:lnTo>
                <a:lnTo>
                  <a:pt x="0" y="323088"/>
                </a:lnTo>
                <a:close/>
              </a:path>
            </a:pathLst>
          </a:custGeom>
          <a:solidFill>
            <a:srgbClr val="FFFFFF"/>
          </a:solidFill>
        </p:spPr>
        <p:txBody>
          <a:bodyPr wrap="square" lIns="0" tIns="0" rIns="0" bIns="0" rtlCol="0"/>
          <a:lstStyle/>
          <a:p>
            <a:endParaRPr sz="1750"/>
          </a:p>
        </p:txBody>
      </p:sp>
      <p:sp>
        <p:nvSpPr>
          <p:cNvPr id="21" name="object 21"/>
          <p:cNvSpPr txBox="1"/>
          <p:nvPr/>
        </p:nvSpPr>
        <p:spPr>
          <a:xfrm>
            <a:off x="2067912" y="9093918"/>
            <a:ext cx="469194" cy="112210"/>
          </a:xfrm>
          <a:prstGeom prst="rect">
            <a:avLst/>
          </a:prstGeom>
        </p:spPr>
        <p:txBody>
          <a:bodyPr vert="horz" wrap="square" lIns="0" tIns="0" rIns="0" bIns="0" rtlCol="0">
            <a:spAutoFit/>
          </a:bodyPr>
          <a:lstStyle/>
          <a:p>
            <a:pPr marL="12347"/>
            <a:r>
              <a:rPr sz="729" i="1" spc="5" dirty="0">
                <a:latin typeface="Arial Narrow"/>
                <a:cs typeface="Arial Narrow"/>
              </a:rPr>
              <a:t>Performance</a:t>
            </a:r>
            <a:endParaRPr sz="729">
              <a:latin typeface="Arial Narrow"/>
              <a:cs typeface="Arial Narrow"/>
            </a:endParaRPr>
          </a:p>
        </p:txBody>
      </p:sp>
      <p:sp>
        <p:nvSpPr>
          <p:cNvPr id="22" name="object 22"/>
          <p:cNvSpPr txBox="1"/>
          <p:nvPr/>
        </p:nvSpPr>
        <p:spPr>
          <a:xfrm>
            <a:off x="2067912" y="9203508"/>
            <a:ext cx="421658" cy="231217"/>
          </a:xfrm>
          <a:prstGeom prst="rect">
            <a:avLst/>
          </a:prstGeom>
        </p:spPr>
        <p:txBody>
          <a:bodyPr vert="horz" wrap="square" lIns="0" tIns="0" rIns="0" bIns="0" rtlCol="0">
            <a:spAutoFit/>
          </a:bodyPr>
          <a:lstStyle/>
          <a:p>
            <a:pPr marL="12347" marR="4939">
              <a:lnSpc>
                <a:spcPct val="102699"/>
              </a:lnSpc>
            </a:pPr>
            <a:r>
              <a:rPr sz="729" i="1" spc="5" dirty="0">
                <a:latin typeface="Arial Narrow"/>
                <a:cs typeface="Arial Narrow"/>
              </a:rPr>
              <a:t>Scalability  Throughput</a:t>
            </a:r>
            <a:endParaRPr sz="729">
              <a:latin typeface="Arial Narrow"/>
              <a:cs typeface="Arial Narrow"/>
            </a:endParaRPr>
          </a:p>
        </p:txBody>
      </p:sp>
      <p:sp>
        <p:nvSpPr>
          <p:cNvPr id="23" name="object 23"/>
          <p:cNvSpPr/>
          <p:nvPr/>
        </p:nvSpPr>
        <p:spPr>
          <a:xfrm>
            <a:off x="2026921" y="8946495"/>
            <a:ext cx="809360" cy="167922"/>
          </a:xfrm>
          <a:custGeom>
            <a:avLst/>
            <a:gdLst/>
            <a:ahLst/>
            <a:cxnLst/>
            <a:rect l="l" t="t" r="r" b="b"/>
            <a:pathLst>
              <a:path w="832485" h="172720">
                <a:moveTo>
                  <a:pt x="0" y="0"/>
                </a:moveTo>
                <a:lnTo>
                  <a:pt x="832104" y="0"/>
                </a:lnTo>
                <a:lnTo>
                  <a:pt x="832104" y="172211"/>
                </a:lnTo>
                <a:lnTo>
                  <a:pt x="0" y="172211"/>
                </a:lnTo>
                <a:lnTo>
                  <a:pt x="0" y="0"/>
                </a:lnTo>
                <a:close/>
              </a:path>
            </a:pathLst>
          </a:custGeom>
          <a:solidFill>
            <a:srgbClr val="FFFFFF"/>
          </a:solidFill>
        </p:spPr>
        <p:txBody>
          <a:bodyPr wrap="square" lIns="0" tIns="0" rIns="0" bIns="0" rtlCol="0"/>
          <a:lstStyle/>
          <a:p>
            <a:endParaRPr sz="1750"/>
          </a:p>
        </p:txBody>
      </p:sp>
      <p:sp>
        <p:nvSpPr>
          <p:cNvPr id="24" name="object 24"/>
          <p:cNvSpPr txBox="1"/>
          <p:nvPr/>
        </p:nvSpPr>
        <p:spPr>
          <a:xfrm>
            <a:off x="2067912" y="8973897"/>
            <a:ext cx="727251" cy="112210"/>
          </a:xfrm>
          <a:prstGeom prst="rect">
            <a:avLst/>
          </a:prstGeom>
        </p:spPr>
        <p:txBody>
          <a:bodyPr vert="horz" wrap="square" lIns="0" tIns="0" rIns="0" bIns="0" rtlCol="0">
            <a:spAutoFit/>
          </a:bodyPr>
          <a:lstStyle/>
          <a:p>
            <a:pPr marL="12347"/>
            <a:r>
              <a:rPr sz="729" b="1" spc="5" dirty="0">
                <a:latin typeface="Arial Narrow"/>
                <a:cs typeface="Arial Narrow"/>
              </a:rPr>
              <a:t>System</a:t>
            </a:r>
            <a:r>
              <a:rPr sz="729" b="1" spc="-73" dirty="0">
                <a:latin typeface="Arial Narrow"/>
                <a:cs typeface="Arial Narrow"/>
              </a:rPr>
              <a:t> </a:t>
            </a:r>
            <a:r>
              <a:rPr sz="729" b="1" spc="5" dirty="0">
                <a:latin typeface="Arial Narrow"/>
                <a:cs typeface="Arial Narrow"/>
              </a:rPr>
              <a:t>integrators</a:t>
            </a:r>
            <a:endParaRPr sz="729">
              <a:latin typeface="Arial Narrow"/>
              <a:cs typeface="Arial Narrow"/>
            </a:endParaRPr>
          </a:p>
        </p:txBody>
      </p:sp>
      <p:sp>
        <p:nvSpPr>
          <p:cNvPr id="25" name="object 25"/>
          <p:cNvSpPr/>
          <p:nvPr/>
        </p:nvSpPr>
        <p:spPr>
          <a:xfrm>
            <a:off x="3831590" y="8405683"/>
            <a:ext cx="1938514" cy="1022350"/>
          </a:xfrm>
          <a:custGeom>
            <a:avLst/>
            <a:gdLst/>
            <a:ahLst/>
            <a:cxnLst/>
            <a:rect l="l" t="t" r="r" b="b"/>
            <a:pathLst>
              <a:path w="1993900" h="1051559">
                <a:moveTo>
                  <a:pt x="1991868" y="0"/>
                </a:moveTo>
                <a:lnTo>
                  <a:pt x="0" y="0"/>
                </a:lnTo>
                <a:lnTo>
                  <a:pt x="0" y="1051563"/>
                </a:lnTo>
                <a:lnTo>
                  <a:pt x="6096" y="1051563"/>
                </a:lnTo>
                <a:lnTo>
                  <a:pt x="6096" y="6095"/>
                </a:lnTo>
                <a:lnTo>
                  <a:pt x="3048" y="6095"/>
                </a:lnTo>
                <a:lnTo>
                  <a:pt x="3048" y="3047"/>
                </a:lnTo>
                <a:lnTo>
                  <a:pt x="1993392" y="3047"/>
                </a:lnTo>
                <a:lnTo>
                  <a:pt x="1993392" y="1523"/>
                </a:lnTo>
                <a:lnTo>
                  <a:pt x="1991868" y="0"/>
                </a:lnTo>
                <a:close/>
              </a:path>
              <a:path w="1993900" h="1051559">
                <a:moveTo>
                  <a:pt x="1990344" y="3047"/>
                </a:moveTo>
                <a:lnTo>
                  <a:pt x="1987295" y="3047"/>
                </a:lnTo>
                <a:lnTo>
                  <a:pt x="1987295" y="1051563"/>
                </a:lnTo>
                <a:lnTo>
                  <a:pt x="1993392" y="1051563"/>
                </a:lnTo>
                <a:lnTo>
                  <a:pt x="1993392" y="6095"/>
                </a:lnTo>
                <a:lnTo>
                  <a:pt x="1990344" y="6095"/>
                </a:lnTo>
                <a:lnTo>
                  <a:pt x="1990344" y="3047"/>
                </a:lnTo>
                <a:close/>
              </a:path>
              <a:path w="1993900" h="1051559">
                <a:moveTo>
                  <a:pt x="6096" y="3047"/>
                </a:moveTo>
                <a:lnTo>
                  <a:pt x="3048" y="3047"/>
                </a:lnTo>
                <a:lnTo>
                  <a:pt x="3048" y="6095"/>
                </a:lnTo>
                <a:lnTo>
                  <a:pt x="6096" y="6095"/>
                </a:lnTo>
                <a:lnTo>
                  <a:pt x="6096" y="3047"/>
                </a:lnTo>
                <a:close/>
              </a:path>
              <a:path w="1993900" h="1051559">
                <a:moveTo>
                  <a:pt x="1987295" y="3047"/>
                </a:moveTo>
                <a:lnTo>
                  <a:pt x="6096" y="3047"/>
                </a:lnTo>
                <a:lnTo>
                  <a:pt x="6096" y="6095"/>
                </a:lnTo>
                <a:lnTo>
                  <a:pt x="1987295" y="6095"/>
                </a:lnTo>
                <a:lnTo>
                  <a:pt x="1987295" y="3047"/>
                </a:lnTo>
                <a:close/>
              </a:path>
              <a:path w="1993900" h="1051559">
                <a:moveTo>
                  <a:pt x="1993392" y="3047"/>
                </a:moveTo>
                <a:lnTo>
                  <a:pt x="1990344" y="3047"/>
                </a:lnTo>
                <a:lnTo>
                  <a:pt x="1990344" y="6095"/>
                </a:lnTo>
                <a:lnTo>
                  <a:pt x="1993392" y="6095"/>
                </a:lnTo>
                <a:lnTo>
                  <a:pt x="1993392" y="3047"/>
                </a:lnTo>
                <a:close/>
              </a:path>
            </a:pathLst>
          </a:custGeom>
          <a:solidFill>
            <a:srgbClr val="5E5E5E"/>
          </a:solidFill>
        </p:spPr>
        <p:txBody>
          <a:bodyPr wrap="square" lIns="0" tIns="0" rIns="0" bIns="0" rtlCol="0"/>
          <a:lstStyle/>
          <a:p>
            <a:endParaRPr sz="1750"/>
          </a:p>
        </p:txBody>
      </p:sp>
      <p:sp>
        <p:nvSpPr>
          <p:cNvPr id="26" name="object 26"/>
          <p:cNvSpPr/>
          <p:nvPr/>
        </p:nvSpPr>
        <p:spPr>
          <a:xfrm>
            <a:off x="3988647" y="8744989"/>
            <a:ext cx="1229783" cy="210520"/>
          </a:xfrm>
          <a:custGeom>
            <a:avLst/>
            <a:gdLst/>
            <a:ahLst/>
            <a:cxnLst/>
            <a:rect l="l" t="t" r="r" b="b"/>
            <a:pathLst>
              <a:path w="1264920" h="216534">
                <a:moveTo>
                  <a:pt x="0" y="0"/>
                </a:moveTo>
                <a:lnTo>
                  <a:pt x="1264919" y="0"/>
                </a:lnTo>
                <a:lnTo>
                  <a:pt x="1264919" y="216408"/>
                </a:lnTo>
                <a:lnTo>
                  <a:pt x="0" y="216408"/>
                </a:lnTo>
                <a:lnTo>
                  <a:pt x="0" y="0"/>
                </a:lnTo>
                <a:close/>
              </a:path>
            </a:pathLst>
          </a:custGeom>
          <a:solidFill>
            <a:srgbClr val="FFFFFF"/>
          </a:solidFill>
        </p:spPr>
        <p:txBody>
          <a:bodyPr wrap="square" lIns="0" tIns="0" rIns="0" bIns="0" rtlCol="0"/>
          <a:lstStyle/>
          <a:p>
            <a:endParaRPr sz="1750"/>
          </a:p>
        </p:txBody>
      </p:sp>
      <p:sp>
        <p:nvSpPr>
          <p:cNvPr id="27" name="object 27"/>
          <p:cNvSpPr txBox="1"/>
          <p:nvPr/>
        </p:nvSpPr>
        <p:spPr>
          <a:xfrm>
            <a:off x="4025195" y="8764744"/>
            <a:ext cx="885913" cy="164532"/>
          </a:xfrm>
          <a:prstGeom prst="rect">
            <a:avLst/>
          </a:prstGeom>
        </p:spPr>
        <p:txBody>
          <a:bodyPr vert="horz" wrap="square" lIns="0" tIns="0" rIns="0" bIns="0" rtlCol="0">
            <a:spAutoFit/>
          </a:bodyPr>
          <a:lstStyle/>
          <a:p>
            <a:pPr marL="12347"/>
            <a:r>
              <a:rPr sz="1069" spc="-5" dirty="0">
                <a:latin typeface="Arial Narrow"/>
                <a:cs typeface="Arial Narrow"/>
              </a:rPr>
              <a:t>Deployment</a:t>
            </a:r>
            <a:r>
              <a:rPr sz="1069" spc="-87" dirty="0">
                <a:latin typeface="Arial Narrow"/>
                <a:cs typeface="Arial Narrow"/>
              </a:rPr>
              <a:t> </a:t>
            </a:r>
            <a:r>
              <a:rPr sz="1069" spc="-5" dirty="0">
                <a:latin typeface="Arial Narrow"/>
                <a:cs typeface="Arial Narrow"/>
              </a:rPr>
              <a:t>View</a:t>
            </a:r>
            <a:endParaRPr sz="1069">
              <a:latin typeface="Arial Narrow"/>
              <a:cs typeface="Arial Narrow"/>
            </a:endParaRPr>
          </a:p>
        </p:txBody>
      </p:sp>
      <p:sp>
        <p:nvSpPr>
          <p:cNvPr id="28" name="object 28"/>
          <p:cNvSpPr/>
          <p:nvPr/>
        </p:nvSpPr>
        <p:spPr>
          <a:xfrm>
            <a:off x="4236084" y="9067992"/>
            <a:ext cx="1361899" cy="360539"/>
          </a:xfrm>
          <a:custGeom>
            <a:avLst/>
            <a:gdLst/>
            <a:ahLst/>
            <a:cxnLst/>
            <a:rect l="l" t="t" r="r" b="b"/>
            <a:pathLst>
              <a:path w="1400810" h="370840">
                <a:moveTo>
                  <a:pt x="0" y="0"/>
                </a:moveTo>
                <a:lnTo>
                  <a:pt x="1400556" y="0"/>
                </a:lnTo>
                <a:lnTo>
                  <a:pt x="1400556" y="370332"/>
                </a:lnTo>
                <a:lnTo>
                  <a:pt x="0" y="370332"/>
                </a:lnTo>
                <a:lnTo>
                  <a:pt x="0" y="0"/>
                </a:lnTo>
                <a:close/>
              </a:path>
            </a:pathLst>
          </a:custGeom>
          <a:solidFill>
            <a:srgbClr val="FFFFFF"/>
          </a:solidFill>
        </p:spPr>
        <p:txBody>
          <a:bodyPr wrap="square" lIns="0" tIns="0" rIns="0" bIns="0" rtlCol="0"/>
          <a:lstStyle/>
          <a:p>
            <a:endParaRPr sz="1750"/>
          </a:p>
        </p:txBody>
      </p:sp>
      <p:sp>
        <p:nvSpPr>
          <p:cNvPr id="29" name="object 29"/>
          <p:cNvSpPr txBox="1"/>
          <p:nvPr/>
        </p:nvSpPr>
        <p:spPr>
          <a:xfrm>
            <a:off x="4960127" y="9095402"/>
            <a:ext cx="598223" cy="112210"/>
          </a:xfrm>
          <a:prstGeom prst="rect">
            <a:avLst/>
          </a:prstGeom>
        </p:spPr>
        <p:txBody>
          <a:bodyPr vert="horz" wrap="square" lIns="0" tIns="0" rIns="0" bIns="0" rtlCol="0">
            <a:spAutoFit/>
          </a:bodyPr>
          <a:lstStyle/>
          <a:p>
            <a:pPr marL="12347"/>
            <a:r>
              <a:rPr sz="729" i="1" spc="5" dirty="0">
                <a:latin typeface="Arial Narrow"/>
                <a:cs typeface="Arial Narrow"/>
              </a:rPr>
              <a:t>System</a:t>
            </a:r>
            <a:r>
              <a:rPr sz="729" i="1" spc="-78" dirty="0">
                <a:latin typeface="Arial Narrow"/>
                <a:cs typeface="Arial Narrow"/>
              </a:rPr>
              <a:t> </a:t>
            </a:r>
            <a:r>
              <a:rPr sz="729" i="1" spc="5" dirty="0">
                <a:latin typeface="Arial Narrow"/>
                <a:cs typeface="Arial Narrow"/>
              </a:rPr>
              <a:t>topology</a:t>
            </a:r>
            <a:endParaRPr sz="729">
              <a:latin typeface="Arial Narrow"/>
              <a:cs typeface="Arial Narrow"/>
            </a:endParaRPr>
          </a:p>
        </p:txBody>
      </p:sp>
      <p:sp>
        <p:nvSpPr>
          <p:cNvPr id="30" name="object 30"/>
          <p:cNvSpPr txBox="1"/>
          <p:nvPr/>
        </p:nvSpPr>
        <p:spPr>
          <a:xfrm>
            <a:off x="4846025" y="9203480"/>
            <a:ext cx="713669" cy="231217"/>
          </a:xfrm>
          <a:prstGeom prst="rect">
            <a:avLst/>
          </a:prstGeom>
        </p:spPr>
        <p:txBody>
          <a:bodyPr vert="horz" wrap="square" lIns="0" tIns="0" rIns="0" bIns="0" rtlCol="0">
            <a:spAutoFit/>
          </a:bodyPr>
          <a:lstStyle/>
          <a:p>
            <a:pPr marL="161745" marR="4939" indent="-150015">
              <a:lnSpc>
                <a:spcPct val="102699"/>
              </a:lnSpc>
            </a:pPr>
            <a:r>
              <a:rPr sz="729" i="1" dirty="0">
                <a:latin typeface="Arial Narrow"/>
                <a:cs typeface="Arial Narrow"/>
              </a:rPr>
              <a:t>Delivery,</a:t>
            </a:r>
            <a:r>
              <a:rPr sz="729" i="1" spc="-58" dirty="0">
                <a:latin typeface="Arial Narrow"/>
                <a:cs typeface="Arial Narrow"/>
              </a:rPr>
              <a:t> </a:t>
            </a:r>
            <a:r>
              <a:rPr sz="729" i="1" spc="5" dirty="0">
                <a:latin typeface="Arial Narrow"/>
                <a:cs typeface="Arial Narrow"/>
              </a:rPr>
              <a:t>installation  Communication</a:t>
            </a:r>
            <a:endParaRPr sz="729">
              <a:latin typeface="Arial Narrow"/>
              <a:cs typeface="Arial Narrow"/>
            </a:endParaRPr>
          </a:p>
        </p:txBody>
      </p:sp>
      <p:sp>
        <p:nvSpPr>
          <p:cNvPr id="31" name="object 31"/>
          <p:cNvSpPr/>
          <p:nvPr/>
        </p:nvSpPr>
        <p:spPr>
          <a:xfrm>
            <a:off x="4750223" y="8946495"/>
            <a:ext cx="844550" cy="167922"/>
          </a:xfrm>
          <a:custGeom>
            <a:avLst/>
            <a:gdLst/>
            <a:ahLst/>
            <a:cxnLst/>
            <a:rect l="l" t="t" r="r" b="b"/>
            <a:pathLst>
              <a:path w="868679" h="172720">
                <a:moveTo>
                  <a:pt x="0" y="0"/>
                </a:moveTo>
                <a:lnTo>
                  <a:pt x="868679" y="0"/>
                </a:lnTo>
                <a:lnTo>
                  <a:pt x="868679" y="172211"/>
                </a:lnTo>
                <a:lnTo>
                  <a:pt x="0" y="172211"/>
                </a:lnTo>
                <a:lnTo>
                  <a:pt x="0" y="0"/>
                </a:lnTo>
                <a:close/>
              </a:path>
            </a:pathLst>
          </a:custGeom>
          <a:solidFill>
            <a:srgbClr val="FFFFFF"/>
          </a:solidFill>
        </p:spPr>
        <p:txBody>
          <a:bodyPr wrap="square" lIns="0" tIns="0" rIns="0" bIns="0" rtlCol="0"/>
          <a:lstStyle/>
          <a:p>
            <a:endParaRPr sz="1750"/>
          </a:p>
        </p:txBody>
      </p:sp>
      <p:sp>
        <p:nvSpPr>
          <p:cNvPr id="32" name="object 32"/>
          <p:cNvSpPr txBox="1"/>
          <p:nvPr/>
        </p:nvSpPr>
        <p:spPr>
          <a:xfrm>
            <a:off x="4792698" y="8973897"/>
            <a:ext cx="761824" cy="112210"/>
          </a:xfrm>
          <a:prstGeom prst="rect">
            <a:avLst/>
          </a:prstGeom>
        </p:spPr>
        <p:txBody>
          <a:bodyPr vert="horz" wrap="square" lIns="0" tIns="0" rIns="0" bIns="0" rtlCol="0">
            <a:spAutoFit/>
          </a:bodyPr>
          <a:lstStyle/>
          <a:p>
            <a:pPr marL="12347"/>
            <a:r>
              <a:rPr sz="729" b="1" spc="5" dirty="0">
                <a:latin typeface="Arial Narrow"/>
                <a:cs typeface="Arial Narrow"/>
              </a:rPr>
              <a:t>System</a:t>
            </a:r>
            <a:r>
              <a:rPr sz="729" b="1" spc="-68" dirty="0">
                <a:latin typeface="Arial Narrow"/>
                <a:cs typeface="Arial Narrow"/>
              </a:rPr>
              <a:t> </a:t>
            </a:r>
            <a:r>
              <a:rPr sz="729" b="1" spc="5" dirty="0">
                <a:latin typeface="Arial Narrow"/>
                <a:cs typeface="Arial Narrow"/>
              </a:rPr>
              <a:t>engineering</a:t>
            </a:r>
            <a:endParaRPr sz="729">
              <a:latin typeface="Arial Narrow"/>
              <a:cs typeface="Arial Narrow"/>
            </a:endParaRPr>
          </a:p>
        </p:txBody>
      </p:sp>
      <p:sp>
        <p:nvSpPr>
          <p:cNvPr id="33" name="object 33"/>
          <p:cNvSpPr/>
          <p:nvPr/>
        </p:nvSpPr>
        <p:spPr>
          <a:xfrm>
            <a:off x="3058159" y="7950815"/>
            <a:ext cx="1502657" cy="803187"/>
          </a:xfrm>
          <a:custGeom>
            <a:avLst/>
            <a:gdLst/>
            <a:ahLst/>
            <a:cxnLst/>
            <a:rect l="l" t="t" r="r" b="b"/>
            <a:pathLst>
              <a:path w="1545589" h="826134">
                <a:moveTo>
                  <a:pt x="812292" y="0"/>
                </a:moveTo>
                <a:lnTo>
                  <a:pt x="733044" y="0"/>
                </a:lnTo>
                <a:lnTo>
                  <a:pt x="693420" y="1523"/>
                </a:lnTo>
                <a:lnTo>
                  <a:pt x="617220" y="7619"/>
                </a:lnTo>
                <a:lnTo>
                  <a:pt x="579120" y="13715"/>
                </a:lnTo>
                <a:lnTo>
                  <a:pt x="542544" y="18287"/>
                </a:lnTo>
                <a:lnTo>
                  <a:pt x="470916" y="32003"/>
                </a:lnTo>
                <a:lnTo>
                  <a:pt x="403860" y="50291"/>
                </a:lnTo>
                <a:lnTo>
                  <a:pt x="341376" y="70103"/>
                </a:lnTo>
                <a:lnTo>
                  <a:pt x="309372" y="82295"/>
                </a:lnTo>
                <a:lnTo>
                  <a:pt x="280416" y="92963"/>
                </a:lnTo>
                <a:lnTo>
                  <a:pt x="225552" y="120395"/>
                </a:lnTo>
                <a:lnTo>
                  <a:pt x="176784" y="150875"/>
                </a:lnTo>
                <a:lnTo>
                  <a:pt x="132588" y="181355"/>
                </a:lnTo>
                <a:lnTo>
                  <a:pt x="92964" y="216407"/>
                </a:lnTo>
                <a:lnTo>
                  <a:pt x="60960" y="251459"/>
                </a:lnTo>
                <a:lnTo>
                  <a:pt x="35052" y="289559"/>
                </a:lnTo>
                <a:lnTo>
                  <a:pt x="15240" y="329183"/>
                </a:lnTo>
                <a:lnTo>
                  <a:pt x="4572" y="370331"/>
                </a:lnTo>
                <a:lnTo>
                  <a:pt x="0" y="413003"/>
                </a:lnTo>
                <a:lnTo>
                  <a:pt x="1524" y="434339"/>
                </a:lnTo>
                <a:lnTo>
                  <a:pt x="9144" y="475487"/>
                </a:lnTo>
                <a:lnTo>
                  <a:pt x="24384" y="516635"/>
                </a:lnTo>
                <a:lnTo>
                  <a:pt x="47244" y="554735"/>
                </a:lnTo>
                <a:lnTo>
                  <a:pt x="76200" y="591311"/>
                </a:lnTo>
                <a:lnTo>
                  <a:pt x="112776" y="626363"/>
                </a:lnTo>
                <a:lnTo>
                  <a:pt x="132588" y="644651"/>
                </a:lnTo>
                <a:lnTo>
                  <a:pt x="176784" y="675131"/>
                </a:lnTo>
                <a:lnTo>
                  <a:pt x="252984" y="719327"/>
                </a:lnTo>
                <a:lnTo>
                  <a:pt x="309372" y="743711"/>
                </a:lnTo>
                <a:lnTo>
                  <a:pt x="371856" y="766571"/>
                </a:lnTo>
                <a:lnTo>
                  <a:pt x="470916" y="794003"/>
                </a:lnTo>
                <a:lnTo>
                  <a:pt x="542544" y="806195"/>
                </a:lnTo>
                <a:lnTo>
                  <a:pt x="617220" y="818387"/>
                </a:lnTo>
                <a:lnTo>
                  <a:pt x="653796" y="821435"/>
                </a:lnTo>
                <a:lnTo>
                  <a:pt x="772668" y="826007"/>
                </a:lnTo>
                <a:lnTo>
                  <a:pt x="890016" y="821435"/>
                </a:lnTo>
                <a:lnTo>
                  <a:pt x="928116" y="818387"/>
                </a:lnTo>
                <a:lnTo>
                  <a:pt x="1001268" y="806195"/>
                </a:lnTo>
                <a:lnTo>
                  <a:pt x="1037844" y="801623"/>
                </a:lnTo>
                <a:lnTo>
                  <a:pt x="1107948" y="784859"/>
                </a:lnTo>
                <a:lnTo>
                  <a:pt x="1171956" y="766571"/>
                </a:lnTo>
                <a:lnTo>
                  <a:pt x="1234440" y="743711"/>
                </a:lnTo>
                <a:lnTo>
                  <a:pt x="1290828" y="719327"/>
                </a:lnTo>
                <a:lnTo>
                  <a:pt x="1318260" y="704087"/>
                </a:lnTo>
                <a:lnTo>
                  <a:pt x="1344168" y="690371"/>
                </a:lnTo>
                <a:lnTo>
                  <a:pt x="1391412" y="659891"/>
                </a:lnTo>
                <a:lnTo>
                  <a:pt x="1450848" y="609599"/>
                </a:lnTo>
                <a:lnTo>
                  <a:pt x="1484376" y="573023"/>
                </a:lnTo>
                <a:lnTo>
                  <a:pt x="1510284" y="536447"/>
                </a:lnTo>
                <a:lnTo>
                  <a:pt x="1528572" y="495299"/>
                </a:lnTo>
                <a:lnTo>
                  <a:pt x="1540764" y="455675"/>
                </a:lnTo>
                <a:lnTo>
                  <a:pt x="1545336" y="413003"/>
                </a:lnTo>
                <a:lnTo>
                  <a:pt x="1543812" y="391667"/>
                </a:lnTo>
                <a:lnTo>
                  <a:pt x="1536192" y="348995"/>
                </a:lnTo>
                <a:lnTo>
                  <a:pt x="1510284" y="289559"/>
                </a:lnTo>
                <a:lnTo>
                  <a:pt x="1484376" y="251459"/>
                </a:lnTo>
                <a:lnTo>
                  <a:pt x="1450848" y="216407"/>
                </a:lnTo>
                <a:lnTo>
                  <a:pt x="1432560" y="198119"/>
                </a:lnTo>
                <a:lnTo>
                  <a:pt x="1391412" y="166115"/>
                </a:lnTo>
                <a:lnTo>
                  <a:pt x="1344168" y="135635"/>
                </a:lnTo>
                <a:lnTo>
                  <a:pt x="1263396" y="92963"/>
                </a:lnTo>
                <a:lnTo>
                  <a:pt x="1234440" y="82295"/>
                </a:lnTo>
                <a:lnTo>
                  <a:pt x="1203960" y="70103"/>
                </a:lnTo>
                <a:lnTo>
                  <a:pt x="1141476" y="50291"/>
                </a:lnTo>
                <a:lnTo>
                  <a:pt x="1072896" y="32003"/>
                </a:lnTo>
                <a:lnTo>
                  <a:pt x="1001268" y="18287"/>
                </a:lnTo>
                <a:lnTo>
                  <a:pt x="964692" y="13715"/>
                </a:lnTo>
                <a:lnTo>
                  <a:pt x="928116" y="7619"/>
                </a:lnTo>
                <a:lnTo>
                  <a:pt x="851916" y="1523"/>
                </a:lnTo>
                <a:lnTo>
                  <a:pt x="812292" y="0"/>
                </a:lnTo>
                <a:close/>
              </a:path>
            </a:pathLst>
          </a:custGeom>
          <a:solidFill>
            <a:srgbClr val="808080"/>
          </a:solidFill>
        </p:spPr>
        <p:txBody>
          <a:bodyPr wrap="square" lIns="0" tIns="0" rIns="0" bIns="0" rtlCol="0"/>
          <a:lstStyle/>
          <a:p>
            <a:endParaRPr sz="1750"/>
          </a:p>
        </p:txBody>
      </p:sp>
      <p:sp>
        <p:nvSpPr>
          <p:cNvPr id="34" name="object 34"/>
          <p:cNvSpPr/>
          <p:nvPr/>
        </p:nvSpPr>
        <p:spPr>
          <a:xfrm>
            <a:off x="3055196" y="7948099"/>
            <a:ext cx="1508831" cy="808743"/>
          </a:xfrm>
          <a:custGeom>
            <a:avLst/>
            <a:gdLst/>
            <a:ahLst/>
            <a:cxnLst/>
            <a:rect l="l" t="t" r="r" b="b"/>
            <a:pathLst>
              <a:path w="1551939" h="831850">
                <a:moveTo>
                  <a:pt x="772667" y="0"/>
                </a:moveTo>
                <a:lnTo>
                  <a:pt x="734567" y="0"/>
                </a:lnTo>
                <a:lnTo>
                  <a:pt x="694943" y="1269"/>
                </a:lnTo>
                <a:lnTo>
                  <a:pt x="655319" y="5079"/>
                </a:lnTo>
                <a:lnTo>
                  <a:pt x="618743" y="7619"/>
                </a:lnTo>
                <a:lnTo>
                  <a:pt x="580643" y="13969"/>
                </a:lnTo>
                <a:lnTo>
                  <a:pt x="509015" y="24129"/>
                </a:lnTo>
                <a:lnTo>
                  <a:pt x="472439" y="31749"/>
                </a:lnTo>
                <a:lnTo>
                  <a:pt x="373379" y="59689"/>
                </a:lnTo>
                <a:lnTo>
                  <a:pt x="342899" y="69849"/>
                </a:lnTo>
                <a:lnTo>
                  <a:pt x="310895" y="82549"/>
                </a:lnTo>
                <a:lnTo>
                  <a:pt x="281939" y="92709"/>
                </a:lnTo>
                <a:lnTo>
                  <a:pt x="280415" y="92709"/>
                </a:lnTo>
                <a:lnTo>
                  <a:pt x="225551" y="120649"/>
                </a:lnTo>
                <a:lnTo>
                  <a:pt x="176783" y="151129"/>
                </a:lnTo>
                <a:lnTo>
                  <a:pt x="132587" y="181609"/>
                </a:lnTo>
                <a:lnTo>
                  <a:pt x="92963" y="217169"/>
                </a:lnTo>
                <a:lnTo>
                  <a:pt x="60959" y="251459"/>
                </a:lnTo>
                <a:lnTo>
                  <a:pt x="47243" y="271779"/>
                </a:lnTo>
                <a:lnTo>
                  <a:pt x="35051" y="289559"/>
                </a:lnTo>
                <a:lnTo>
                  <a:pt x="24383" y="309879"/>
                </a:lnTo>
                <a:lnTo>
                  <a:pt x="24383" y="311149"/>
                </a:lnTo>
                <a:lnTo>
                  <a:pt x="15239" y="331469"/>
                </a:lnTo>
                <a:lnTo>
                  <a:pt x="9143" y="350519"/>
                </a:lnTo>
                <a:lnTo>
                  <a:pt x="4571" y="372109"/>
                </a:lnTo>
                <a:lnTo>
                  <a:pt x="1523" y="393699"/>
                </a:lnTo>
                <a:lnTo>
                  <a:pt x="0" y="415289"/>
                </a:lnTo>
                <a:lnTo>
                  <a:pt x="0" y="416559"/>
                </a:lnTo>
                <a:lnTo>
                  <a:pt x="4571" y="458469"/>
                </a:lnTo>
                <a:lnTo>
                  <a:pt x="15239" y="499109"/>
                </a:lnTo>
                <a:lnTo>
                  <a:pt x="24383" y="519429"/>
                </a:lnTo>
                <a:lnTo>
                  <a:pt x="24383" y="521969"/>
                </a:lnTo>
                <a:lnTo>
                  <a:pt x="47243" y="560069"/>
                </a:lnTo>
                <a:lnTo>
                  <a:pt x="76199" y="595629"/>
                </a:lnTo>
                <a:lnTo>
                  <a:pt x="112775" y="631189"/>
                </a:lnTo>
                <a:lnTo>
                  <a:pt x="132587" y="648969"/>
                </a:lnTo>
                <a:lnTo>
                  <a:pt x="176783" y="679449"/>
                </a:lnTo>
                <a:lnTo>
                  <a:pt x="225551" y="708659"/>
                </a:lnTo>
                <a:lnTo>
                  <a:pt x="252983" y="723899"/>
                </a:lnTo>
                <a:lnTo>
                  <a:pt x="254507" y="725169"/>
                </a:lnTo>
                <a:lnTo>
                  <a:pt x="281939" y="737869"/>
                </a:lnTo>
                <a:lnTo>
                  <a:pt x="310895" y="750569"/>
                </a:lnTo>
                <a:lnTo>
                  <a:pt x="342899" y="761999"/>
                </a:lnTo>
                <a:lnTo>
                  <a:pt x="373379" y="773429"/>
                </a:lnTo>
                <a:lnTo>
                  <a:pt x="405383" y="782319"/>
                </a:lnTo>
                <a:lnTo>
                  <a:pt x="472439" y="800099"/>
                </a:lnTo>
                <a:lnTo>
                  <a:pt x="509015" y="807719"/>
                </a:lnTo>
                <a:lnTo>
                  <a:pt x="544067" y="812799"/>
                </a:lnTo>
                <a:lnTo>
                  <a:pt x="580643" y="819149"/>
                </a:lnTo>
                <a:lnTo>
                  <a:pt x="618743" y="824229"/>
                </a:lnTo>
                <a:lnTo>
                  <a:pt x="655319" y="828039"/>
                </a:lnTo>
                <a:lnTo>
                  <a:pt x="774191" y="831849"/>
                </a:lnTo>
                <a:lnTo>
                  <a:pt x="775715" y="831849"/>
                </a:lnTo>
                <a:lnTo>
                  <a:pt x="854963" y="829309"/>
                </a:lnTo>
                <a:lnTo>
                  <a:pt x="775715" y="829309"/>
                </a:lnTo>
                <a:lnTo>
                  <a:pt x="774191" y="826769"/>
                </a:lnTo>
                <a:lnTo>
                  <a:pt x="774909" y="826735"/>
                </a:lnTo>
                <a:lnTo>
                  <a:pt x="656843" y="821689"/>
                </a:lnTo>
                <a:lnTo>
                  <a:pt x="620267" y="819149"/>
                </a:lnTo>
                <a:lnTo>
                  <a:pt x="545591" y="806449"/>
                </a:lnTo>
                <a:lnTo>
                  <a:pt x="510539" y="801369"/>
                </a:lnTo>
                <a:lnTo>
                  <a:pt x="473963" y="793749"/>
                </a:lnTo>
                <a:lnTo>
                  <a:pt x="406907" y="775969"/>
                </a:lnTo>
                <a:lnTo>
                  <a:pt x="374903" y="767079"/>
                </a:lnTo>
                <a:lnTo>
                  <a:pt x="344423" y="755649"/>
                </a:lnTo>
                <a:lnTo>
                  <a:pt x="312419" y="744219"/>
                </a:lnTo>
                <a:lnTo>
                  <a:pt x="283463" y="731519"/>
                </a:lnTo>
                <a:lnTo>
                  <a:pt x="262127" y="722629"/>
                </a:lnTo>
                <a:lnTo>
                  <a:pt x="256031" y="722629"/>
                </a:lnTo>
                <a:lnTo>
                  <a:pt x="256031" y="720089"/>
                </a:lnTo>
                <a:lnTo>
                  <a:pt x="257555" y="720089"/>
                </a:lnTo>
                <a:lnTo>
                  <a:pt x="230123" y="704849"/>
                </a:lnTo>
                <a:lnTo>
                  <a:pt x="205739" y="690879"/>
                </a:lnTo>
                <a:lnTo>
                  <a:pt x="181355" y="675639"/>
                </a:lnTo>
                <a:lnTo>
                  <a:pt x="158495" y="660399"/>
                </a:lnTo>
                <a:lnTo>
                  <a:pt x="137159" y="645159"/>
                </a:lnTo>
                <a:lnTo>
                  <a:pt x="117347" y="626109"/>
                </a:lnTo>
                <a:lnTo>
                  <a:pt x="97535" y="609599"/>
                </a:lnTo>
                <a:lnTo>
                  <a:pt x="65531" y="572769"/>
                </a:lnTo>
                <a:lnTo>
                  <a:pt x="39623" y="537209"/>
                </a:lnTo>
                <a:lnTo>
                  <a:pt x="30289" y="519429"/>
                </a:lnTo>
                <a:lnTo>
                  <a:pt x="27431" y="519429"/>
                </a:lnTo>
                <a:lnTo>
                  <a:pt x="28955" y="516889"/>
                </a:lnTo>
                <a:lnTo>
                  <a:pt x="29942" y="516889"/>
                </a:lnTo>
                <a:lnTo>
                  <a:pt x="21335" y="496569"/>
                </a:lnTo>
                <a:lnTo>
                  <a:pt x="15239" y="477519"/>
                </a:lnTo>
                <a:lnTo>
                  <a:pt x="10667" y="457199"/>
                </a:lnTo>
                <a:lnTo>
                  <a:pt x="7619" y="435609"/>
                </a:lnTo>
                <a:lnTo>
                  <a:pt x="6191" y="416559"/>
                </a:lnTo>
                <a:lnTo>
                  <a:pt x="3047" y="416559"/>
                </a:lnTo>
                <a:lnTo>
                  <a:pt x="6095" y="415289"/>
                </a:lnTo>
                <a:lnTo>
                  <a:pt x="7619" y="394969"/>
                </a:lnTo>
                <a:lnTo>
                  <a:pt x="10667" y="373379"/>
                </a:lnTo>
                <a:lnTo>
                  <a:pt x="15239" y="351789"/>
                </a:lnTo>
                <a:lnTo>
                  <a:pt x="21335" y="332739"/>
                </a:lnTo>
                <a:lnTo>
                  <a:pt x="29908" y="313689"/>
                </a:lnTo>
                <a:lnTo>
                  <a:pt x="28955" y="313689"/>
                </a:lnTo>
                <a:lnTo>
                  <a:pt x="27431" y="312419"/>
                </a:lnTo>
                <a:lnTo>
                  <a:pt x="29667" y="312419"/>
                </a:lnTo>
                <a:lnTo>
                  <a:pt x="39623" y="294639"/>
                </a:lnTo>
                <a:lnTo>
                  <a:pt x="65531" y="256539"/>
                </a:lnTo>
                <a:lnTo>
                  <a:pt x="97535" y="220979"/>
                </a:lnTo>
                <a:lnTo>
                  <a:pt x="137159" y="186689"/>
                </a:lnTo>
                <a:lnTo>
                  <a:pt x="181355" y="156209"/>
                </a:lnTo>
                <a:lnTo>
                  <a:pt x="230123" y="125729"/>
                </a:lnTo>
                <a:lnTo>
                  <a:pt x="283463" y="98566"/>
                </a:lnTo>
                <a:lnTo>
                  <a:pt x="283463" y="96519"/>
                </a:lnTo>
                <a:lnTo>
                  <a:pt x="290702" y="96519"/>
                </a:lnTo>
                <a:lnTo>
                  <a:pt x="312419" y="88899"/>
                </a:lnTo>
                <a:lnTo>
                  <a:pt x="344423" y="76199"/>
                </a:lnTo>
                <a:lnTo>
                  <a:pt x="374903" y="66039"/>
                </a:lnTo>
                <a:lnTo>
                  <a:pt x="473963" y="38099"/>
                </a:lnTo>
                <a:lnTo>
                  <a:pt x="510539" y="30479"/>
                </a:lnTo>
                <a:lnTo>
                  <a:pt x="545591" y="24129"/>
                </a:lnTo>
                <a:lnTo>
                  <a:pt x="582167" y="20319"/>
                </a:lnTo>
                <a:lnTo>
                  <a:pt x="620267" y="13969"/>
                </a:lnTo>
                <a:lnTo>
                  <a:pt x="656843" y="11429"/>
                </a:lnTo>
                <a:lnTo>
                  <a:pt x="696467" y="7619"/>
                </a:lnTo>
                <a:lnTo>
                  <a:pt x="736091" y="6349"/>
                </a:lnTo>
                <a:lnTo>
                  <a:pt x="775715" y="6349"/>
                </a:lnTo>
                <a:lnTo>
                  <a:pt x="774191" y="5079"/>
                </a:lnTo>
                <a:lnTo>
                  <a:pt x="772667" y="5079"/>
                </a:lnTo>
                <a:lnTo>
                  <a:pt x="772667" y="0"/>
                </a:lnTo>
                <a:close/>
              </a:path>
              <a:path w="1551939" h="831850">
                <a:moveTo>
                  <a:pt x="774909" y="826735"/>
                </a:moveTo>
                <a:lnTo>
                  <a:pt x="774191" y="826769"/>
                </a:lnTo>
                <a:lnTo>
                  <a:pt x="775715" y="829309"/>
                </a:lnTo>
                <a:lnTo>
                  <a:pt x="775715" y="826769"/>
                </a:lnTo>
                <a:lnTo>
                  <a:pt x="774909" y="826735"/>
                </a:lnTo>
                <a:close/>
              </a:path>
              <a:path w="1551939" h="831850">
                <a:moveTo>
                  <a:pt x="1291335" y="720513"/>
                </a:moveTo>
                <a:lnTo>
                  <a:pt x="1264920" y="731519"/>
                </a:lnTo>
                <a:lnTo>
                  <a:pt x="1235964" y="744219"/>
                </a:lnTo>
                <a:lnTo>
                  <a:pt x="1205483" y="755649"/>
                </a:lnTo>
                <a:lnTo>
                  <a:pt x="1142999" y="775969"/>
                </a:lnTo>
                <a:lnTo>
                  <a:pt x="1074419" y="793749"/>
                </a:lnTo>
                <a:lnTo>
                  <a:pt x="1002791" y="806449"/>
                </a:lnTo>
                <a:lnTo>
                  <a:pt x="929639" y="819149"/>
                </a:lnTo>
                <a:lnTo>
                  <a:pt x="891539" y="821689"/>
                </a:lnTo>
                <a:lnTo>
                  <a:pt x="853439" y="822959"/>
                </a:lnTo>
                <a:lnTo>
                  <a:pt x="774909" y="826735"/>
                </a:lnTo>
                <a:lnTo>
                  <a:pt x="775715" y="826769"/>
                </a:lnTo>
                <a:lnTo>
                  <a:pt x="775715" y="829309"/>
                </a:lnTo>
                <a:lnTo>
                  <a:pt x="854963" y="829309"/>
                </a:lnTo>
                <a:lnTo>
                  <a:pt x="893063" y="828039"/>
                </a:lnTo>
                <a:lnTo>
                  <a:pt x="931163" y="824229"/>
                </a:lnTo>
                <a:lnTo>
                  <a:pt x="1004315" y="812799"/>
                </a:lnTo>
                <a:lnTo>
                  <a:pt x="1040891" y="807719"/>
                </a:lnTo>
                <a:lnTo>
                  <a:pt x="1110995" y="791209"/>
                </a:lnTo>
                <a:lnTo>
                  <a:pt x="1175003" y="773429"/>
                </a:lnTo>
                <a:lnTo>
                  <a:pt x="1237487" y="750569"/>
                </a:lnTo>
                <a:lnTo>
                  <a:pt x="1293875" y="725169"/>
                </a:lnTo>
                <a:lnTo>
                  <a:pt x="1295399" y="723899"/>
                </a:lnTo>
                <a:lnTo>
                  <a:pt x="1297685" y="722629"/>
                </a:lnTo>
                <a:lnTo>
                  <a:pt x="1293875" y="722629"/>
                </a:lnTo>
                <a:lnTo>
                  <a:pt x="1291335" y="720513"/>
                </a:lnTo>
                <a:close/>
              </a:path>
              <a:path w="1551939" h="831850">
                <a:moveTo>
                  <a:pt x="256031" y="720089"/>
                </a:moveTo>
                <a:lnTo>
                  <a:pt x="256031" y="722629"/>
                </a:lnTo>
                <a:lnTo>
                  <a:pt x="257251" y="720597"/>
                </a:lnTo>
                <a:lnTo>
                  <a:pt x="256031" y="720089"/>
                </a:lnTo>
                <a:close/>
              </a:path>
              <a:path w="1551939" h="831850">
                <a:moveTo>
                  <a:pt x="257251" y="720597"/>
                </a:moveTo>
                <a:lnTo>
                  <a:pt x="256031" y="722629"/>
                </a:lnTo>
                <a:lnTo>
                  <a:pt x="262127" y="722629"/>
                </a:lnTo>
                <a:lnTo>
                  <a:pt x="257251" y="720597"/>
                </a:lnTo>
                <a:close/>
              </a:path>
              <a:path w="1551939" h="831850">
                <a:moveTo>
                  <a:pt x="1292352" y="720089"/>
                </a:moveTo>
                <a:lnTo>
                  <a:pt x="1291335" y="720513"/>
                </a:lnTo>
                <a:lnTo>
                  <a:pt x="1293875" y="722629"/>
                </a:lnTo>
                <a:lnTo>
                  <a:pt x="1292352" y="720089"/>
                </a:lnTo>
                <a:close/>
              </a:path>
              <a:path w="1551939" h="831850">
                <a:moveTo>
                  <a:pt x="1302257" y="720089"/>
                </a:moveTo>
                <a:lnTo>
                  <a:pt x="1292352" y="720089"/>
                </a:lnTo>
                <a:lnTo>
                  <a:pt x="1293875" y="722629"/>
                </a:lnTo>
                <a:lnTo>
                  <a:pt x="1297685" y="722629"/>
                </a:lnTo>
                <a:lnTo>
                  <a:pt x="1302257" y="720089"/>
                </a:lnTo>
                <a:close/>
              </a:path>
              <a:path w="1551939" h="831850">
                <a:moveTo>
                  <a:pt x="257555" y="720089"/>
                </a:moveTo>
                <a:lnTo>
                  <a:pt x="256031" y="720089"/>
                </a:lnTo>
                <a:lnTo>
                  <a:pt x="257251" y="720597"/>
                </a:lnTo>
                <a:lnTo>
                  <a:pt x="257555" y="720089"/>
                </a:lnTo>
                <a:close/>
              </a:path>
              <a:path w="1551939" h="831850">
                <a:moveTo>
                  <a:pt x="1510283" y="537209"/>
                </a:moveTo>
                <a:lnTo>
                  <a:pt x="1484375" y="572769"/>
                </a:lnTo>
                <a:lnTo>
                  <a:pt x="1450847" y="609599"/>
                </a:lnTo>
                <a:lnTo>
                  <a:pt x="1432559" y="626109"/>
                </a:lnTo>
                <a:lnTo>
                  <a:pt x="1412747" y="645159"/>
                </a:lnTo>
                <a:lnTo>
                  <a:pt x="1391411" y="660399"/>
                </a:lnTo>
                <a:lnTo>
                  <a:pt x="1368552" y="675639"/>
                </a:lnTo>
                <a:lnTo>
                  <a:pt x="1344167" y="690879"/>
                </a:lnTo>
                <a:lnTo>
                  <a:pt x="1318259" y="704849"/>
                </a:lnTo>
                <a:lnTo>
                  <a:pt x="1290827" y="720089"/>
                </a:lnTo>
                <a:lnTo>
                  <a:pt x="1291335" y="720513"/>
                </a:lnTo>
                <a:lnTo>
                  <a:pt x="1292352" y="720089"/>
                </a:lnTo>
                <a:lnTo>
                  <a:pt x="1302257" y="720089"/>
                </a:lnTo>
                <a:lnTo>
                  <a:pt x="1322831" y="708659"/>
                </a:lnTo>
                <a:lnTo>
                  <a:pt x="1348739" y="694689"/>
                </a:lnTo>
                <a:lnTo>
                  <a:pt x="1373123" y="679449"/>
                </a:lnTo>
                <a:lnTo>
                  <a:pt x="1417320" y="648969"/>
                </a:lnTo>
                <a:lnTo>
                  <a:pt x="1455420" y="614679"/>
                </a:lnTo>
                <a:lnTo>
                  <a:pt x="1488947" y="577849"/>
                </a:lnTo>
                <a:lnTo>
                  <a:pt x="1514855" y="541019"/>
                </a:lnTo>
                <a:lnTo>
                  <a:pt x="1516379" y="539749"/>
                </a:lnTo>
                <a:lnTo>
                  <a:pt x="1513331" y="539749"/>
                </a:lnTo>
                <a:lnTo>
                  <a:pt x="1510283" y="538479"/>
                </a:lnTo>
                <a:lnTo>
                  <a:pt x="1510699" y="537556"/>
                </a:lnTo>
                <a:lnTo>
                  <a:pt x="1510283" y="537209"/>
                </a:lnTo>
                <a:close/>
              </a:path>
              <a:path w="1551939" h="831850">
                <a:moveTo>
                  <a:pt x="1510699" y="537556"/>
                </a:moveTo>
                <a:lnTo>
                  <a:pt x="1510283" y="538479"/>
                </a:lnTo>
                <a:lnTo>
                  <a:pt x="1513331" y="539749"/>
                </a:lnTo>
                <a:lnTo>
                  <a:pt x="1510699" y="537556"/>
                </a:lnTo>
                <a:close/>
              </a:path>
              <a:path w="1551939" h="831850">
                <a:moveTo>
                  <a:pt x="1551431" y="415289"/>
                </a:moveTo>
                <a:lnTo>
                  <a:pt x="1545335" y="415289"/>
                </a:lnTo>
                <a:lnTo>
                  <a:pt x="1548383" y="416559"/>
                </a:lnTo>
                <a:lnTo>
                  <a:pt x="1545240" y="416559"/>
                </a:lnTo>
                <a:lnTo>
                  <a:pt x="1540764" y="457199"/>
                </a:lnTo>
                <a:lnTo>
                  <a:pt x="1528571" y="496569"/>
                </a:lnTo>
                <a:lnTo>
                  <a:pt x="1510699" y="537556"/>
                </a:lnTo>
                <a:lnTo>
                  <a:pt x="1513331" y="539749"/>
                </a:lnTo>
                <a:lnTo>
                  <a:pt x="1516379" y="539749"/>
                </a:lnTo>
                <a:lnTo>
                  <a:pt x="1534667" y="499109"/>
                </a:lnTo>
                <a:lnTo>
                  <a:pt x="1542287" y="478789"/>
                </a:lnTo>
                <a:lnTo>
                  <a:pt x="1546859" y="458469"/>
                </a:lnTo>
                <a:lnTo>
                  <a:pt x="1549908" y="438149"/>
                </a:lnTo>
                <a:lnTo>
                  <a:pt x="1551431" y="416559"/>
                </a:lnTo>
                <a:lnTo>
                  <a:pt x="1551431" y="415289"/>
                </a:lnTo>
                <a:close/>
              </a:path>
              <a:path w="1551939" h="831850">
                <a:moveTo>
                  <a:pt x="28955" y="516889"/>
                </a:moveTo>
                <a:lnTo>
                  <a:pt x="27431" y="519429"/>
                </a:lnTo>
                <a:lnTo>
                  <a:pt x="29776" y="518453"/>
                </a:lnTo>
                <a:lnTo>
                  <a:pt x="28955" y="516889"/>
                </a:lnTo>
                <a:close/>
              </a:path>
              <a:path w="1551939" h="831850">
                <a:moveTo>
                  <a:pt x="29776" y="518453"/>
                </a:moveTo>
                <a:lnTo>
                  <a:pt x="27431" y="519429"/>
                </a:lnTo>
                <a:lnTo>
                  <a:pt x="30289" y="519429"/>
                </a:lnTo>
                <a:lnTo>
                  <a:pt x="29776" y="518453"/>
                </a:lnTo>
                <a:close/>
              </a:path>
              <a:path w="1551939" h="831850">
                <a:moveTo>
                  <a:pt x="29942" y="516889"/>
                </a:moveTo>
                <a:lnTo>
                  <a:pt x="28955" y="516889"/>
                </a:lnTo>
                <a:lnTo>
                  <a:pt x="29776" y="518453"/>
                </a:lnTo>
                <a:lnTo>
                  <a:pt x="30479" y="518159"/>
                </a:lnTo>
                <a:lnTo>
                  <a:pt x="29942" y="516889"/>
                </a:lnTo>
                <a:close/>
              </a:path>
              <a:path w="1551939" h="831850">
                <a:moveTo>
                  <a:pt x="6095" y="415289"/>
                </a:moveTo>
                <a:lnTo>
                  <a:pt x="3047" y="416559"/>
                </a:lnTo>
                <a:lnTo>
                  <a:pt x="6095" y="416559"/>
                </a:lnTo>
                <a:lnTo>
                  <a:pt x="6095" y="415289"/>
                </a:lnTo>
                <a:close/>
              </a:path>
              <a:path w="1551939" h="831850">
                <a:moveTo>
                  <a:pt x="6142" y="415905"/>
                </a:moveTo>
                <a:lnTo>
                  <a:pt x="6095" y="416559"/>
                </a:lnTo>
                <a:lnTo>
                  <a:pt x="6142" y="415905"/>
                </a:lnTo>
                <a:close/>
              </a:path>
              <a:path w="1551939" h="831850">
                <a:moveTo>
                  <a:pt x="1545289" y="415905"/>
                </a:moveTo>
                <a:lnTo>
                  <a:pt x="1545240" y="416559"/>
                </a:lnTo>
                <a:lnTo>
                  <a:pt x="1545289" y="415905"/>
                </a:lnTo>
                <a:close/>
              </a:path>
              <a:path w="1551939" h="831850">
                <a:moveTo>
                  <a:pt x="1545335" y="415289"/>
                </a:moveTo>
                <a:lnTo>
                  <a:pt x="1545335" y="416559"/>
                </a:lnTo>
                <a:lnTo>
                  <a:pt x="1548383" y="416559"/>
                </a:lnTo>
                <a:lnTo>
                  <a:pt x="1545335" y="415289"/>
                </a:lnTo>
                <a:close/>
              </a:path>
              <a:path w="1551939" h="831850">
                <a:moveTo>
                  <a:pt x="6185" y="415289"/>
                </a:moveTo>
                <a:lnTo>
                  <a:pt x="6142" y="415905"/>
                </a:lnTo>
                <a:lnTo>
                  <a:pt x="6185" y="415289"/>
                </a:lnTo>
                <a:close/>
              </a:path>
              <a:path w="1551939" h="831850">
                <a:moveTo>
                  <a:pt x="1517522" y="293369"/>
                </a:moveTo>
                <a:lnTo>
                  <a:pt x="1513331" y="293369"/>
                </a:lnTo>
                <a:lnTo>
                  <a:pt x="1510778" y="294434"/>
                </a:lnTo>
                <a:lnTo>
                  <a:pt x="1528571" y="332739"/>
                </a:lnTo>
                <a:lnTo>
                  <a:pt x="1536191" y="351789"/>
                </a:lnTo>
                <a:lnTo>
                  <a:pt x="1540764" y="373379"/>
                </a:lnTo>
                <a:lnTo>
                  <a:pt x="1543811" y="394969"/>
                </a:lnTo>
                <a:lnTo>
                  <a:pt x="1545289" y="415905"/>
                </a:lnTo>
                <a:lnTo>
                  <a:pt x="1545335" y="415289"/>
                </a:lnTo>
                <a:lnTo>
                  <a:pt x="1551431" y="415289"/>
                </a:lnTo>
                <a:lnTo>
                  <a:pt x="1549908" y="393699"/>
                </a:lnTo>
                <a:lnTo>
                  <a:pt x="1546859" y="372109"/>
                </a:lnTo>
                <a:lnTo>
                  <a:pt x="1542287" y="350519"/>
                </a:lnTo>
                <a:lnTo>
                  <a:pt x="1534667" y="331469"/>
                </a:lnTo>
                <a:lnTo>
                  <a:pt x="1517522" y="293369"/>
                </a:lnTo>
                <a:close/>
              </a:path>
              <a:path w="1551939" h="831850">
                <a:moveTo>
                  <a:pt x="29667" y="312419"/>
                </a:moveTo>
                <a:lnTo>
                  <a:pt x="27431" y="312419"/>
                </a:lnTo>
                <a:lnTo>
                  <a:pt x="28955" y="313689"/>
                </a:lnTo>
                <a:lnTo>
                  <a:pt x="29667" y="312419"/>
                </a:lnTo>
                <a:close/>
              </a:path>
              <a:path w="1551939" h="831850">
                <a:moveTo>
                  <a:pt x="30479" y="312419"/>
                </a:moveTo>
                <a:lnTo>
                  <a:pt x="29667" y="312419"/>
                </a:lnTo>
                <a:lnTo>
                  <a:pt x="28955" y="313689"/>
                </a:lnTo>
                <a:lnTo>
                  <a:pt x="29908" y="313689"/>
                </a:lnTo>
                <a:lnTo>
                  <a:pt x="30479" y="312419"/>
                </a:lnTo>
                <a:close/>
              </a:path>
              <a:path w="1551939" h="831850">
                <a:moveTo>
                  <a:pt x="1327149" y="123189"/>
                </a:moveTo>
                <a:lnTo>
                  <a:pt x="1321308" y="123189"/>
                </a:lnTo>
                <a:lnTo>
                  <a:pt x="1319904" y="126697"/>
                </a:lnTo>
                <a:lnTo>
                  <a:pt x="1344167" y="140969"/>
                </a:lnTo>
                <a:lnTo>
                  <a:pt x="1368552" y="156209"/>
                </a:lnTo>
                <a:lnTo>
                  <a:pt x="1391411" y="171449"/>
                </a:lnTo>
                <a:lnTo>
                  <a:pt x="1412747" y="186689"/>
                </a:lnTo>
                <a:lnTo>
                  <a:pt x="1432559" y="203199"/>
                </a:lnTo>
                <a:lnTo>
                  <a:pt x="1450847" y="220979"/>
                </a:lnTo>
                <a:lnTo>
                  <a:pt x="1469135" y="237489"/>
                </a:lnTo>
                <a:lnTo>
                  <a:pt x="1484375" y="256539"/>
                </a:lnTo>
                <a:lnTo>
                  <a:pt x="1498091" y="275589"/>
                </a:lnTo>
                <a:lnTo>
                  <a:pt x="1510283" y="294639"/>
                </a:lnTo>
                <a:lnTo>
                  <a:pt x="1510778" y="294434"/>
                </a:lnTo>
                <a:lnTo>
                  <a:pt x="1510283" y="293369"/>
                </a:lnTo>
                <a:lnTo>
                  <a:pt x="1517522" y="293369"/>
                </a:lnTo>
                <a:lnTo>
                  <a:pt x="1516379" y="290829"/>
                </a:lnTo>
                <a:lnTo>
                  <a:pt x="1514855" y="289559"/>
                </a:lnTo>
                <a:lnTo>
                  <a:pt x="1502664" y="271779"/>
                </a:lnTo>
                <a:lnTo>
                  <a:pt x="1488947" y="251459"/>
                </a:lnTo>
                <a:lnTo>
                  <a:pt x="1473708" y="233679"/>
                </a:lnTo>
                <a:lnTo>
                  <a:pt x="1455420" y="217169"/>
                </a:lnTo>
                <a:lnTo>
                  <a:pt x="1437131" y="198119"/>
                </a:lnTo>
                <a:lnTo>
                  <a:pt x="1417320" y="181609"/>
                </a:lnTo>
                <a:lnTo>
                  <a:pt x="1395983" y="166369"/>
                </a:lnTo>
                <a:lnTo>
                  <a:pt x="1373123" y="151129"/>
                </a:lnTo>
                <a:lnTo>
                  <a:pt x="1348739" y="135889"/>
                </a:lnTo>
                <a:lnTo>
                  <a:pt x="1327149" y="123189"/>
                </a:lnTo>
                <a:close/>
              </a:path>
              <a:path w="1551939" h="831850">
                <a:moveTo>
                  <a:pt x="1513331" y="293369"/>
                </a:moveTo>
                <a:lnTo>
                  <a:pt x="1510283" y="293369"/>
                </a:lnTo>
                <a:lnTo>
                  <a:pt x="1510778" y="294434"/>
                </a:lnTo>
                <a:lnTo>
                  <a:pt x="1513331" y="293369"/>
                </a:lnTo>
                <a:close/>
              </a:path>
              <a:path w="1551939" h="831850">
                <a:moveTo>
                  <a:pt x="815339" y="3809"/>
                </a:moveTo>
                <a:lnTo>
                  <a:pt x="813815" y="6349"/>
                </a:lnTo>
                <a:lnTo>
                  <a:pt x="853439" y="7619"/>
                </a:lnTo>
                <a:lnTo>
                  <a:pt x="929639" y="13969"/>
                </a:lnTo>
                <a:lnTo>
                  <a:pt x="966215" y="20319"/>
                </a:lnTo>
                <a:lnTo>
                  <a:pt x="1002791" y="24129"/>
                </a:lnTo>
                <a:lnTo>
                  <a:pt x="1039367" y="30479"/>
                </a:lnTo>
                <a:lnTo>
                  <a:pt x="1074419" y="38099"/>
                </a:lnTo>
                <a:lnTo>
                  <a:pt x="1109471" y="46989"/>
                </a:lnTo>
                <a:lnTo>
                  <a:pt x="1142999" y="57149"/>
                </a:lnTo>
                <a:lnTo>
                  <a:pt x="1173479" y="66039"/>
                </a:lnTo>
                <a:lnTo>
                  <a:pt x="1205483" y="76199"/>
                </a:lnTo>
                <a:lnTo>
                  <a:pt x="1235964" y="88899"/>
                </a:lnTo>
                <a:lnTo>
                  <a:pt x="1264920" y="99059"/>
                </a:lnTo>
                <a:lnTo>
                  <a:pt x="1319783" y="126999"/>
                </a:lnTo>
                <a:lnTo>
                  <a:pt x="1319904" y="126697"/>
                </a:lnTo>
                <a:lnTo>
                  <a:pt x="1318259" y="125729"/>
                </a:lnTo>
                <a:lnTo>
                  <a:pt x="1321308" y="123189"/>
                </a:lnTo>
                <a:lnTo>
                  <a:pt x="1327149" y="123189"/>
                </a:lnTo>
                <a:lnTo>
                  <a:pt x="1322831" y="120649"/>
                </a:lnTo>
                <a:lnTo>
                  <a:pt x="1321308" y="120649"/>
                </a:lnTo>
                <a:lnTo>
                  <a:pt x="1266443" y="92709"/>
                </a:lnTo>
                <a:lnTo>
                  <a:pt x="1237487" y="82549"/>
                </a:lnTo>
                <a:lnTo>
                  <a:pt x="1207008" y="69849"/>
                </a:lnTo>
                <a:lnTo>
                  <a:pt x="1175003" y="59689"/>
                </a:lnTo>
                <a:lnTo>
                  <a:pt x="1144523" y="50799"/>
                </a:lnTo>
                <a:lnTo>
                  <a:pt x="1110995" y="41909"/>
                </a:lnTo>
                <a:lnTo>
                  <a:pt x="1075943" y="31749"/>
                </a:lnTo>
                <a:lnTo>
                  <a:pt x="1040891" y="24129"/>
                </a:lnTo>
                <a:lnTo>
                  <a:pt x="967739" y="13969"/>
                </a:lnTo>
                <a:lnTo>
                  <a:pt x="931163" y="7619"/>
                </a:lnTo>
                <a:lnTo>
                  <a:pt x="915924" y="6349"/>
                </a:lnTo>
                <a:lnTo>
                  <a:pt x="815339" y="6349"/>
                </a:lnTo>
                <a:lnTo>
                  <a:pt x="815339" y="3809"/>
                </a:lnTo>
                <a:close/>
              </a:path>
              <a:path w="1551939" h="831850">
                <a:moveTo>
                  <a:pt x="1321308" y="123189"/>
                </a:moveTo>
                <a:lnTo>
                  <a:pt x="1318259" y="125729"/>
                </a:lnTo>
                <a:lnTo>
                  <a:pt x="1319904" y="126697"/>
                </a:lnTo>
                <a:lnTo>
                  <a:pt x="1321308" y="123189"/>
                </a:lnTo>
                <a:close/>
              </a:path>
              <a:path w="1551939" h="831850">
                <a:moveTo>
                  <a:pt x="290702" y="96519"/>
                </a:moveTo>
                <a:lnTo>
                  <a:pt x="283463" y="96519"/>
                </a:lnTo>
                <a:lnTo>
                  <a:pt x="284987" y="97789"/>
                </a:lnTo>
                <a:lnTo>
                  <a:pt x="283463" y="98566"/>
                </a:lnTo>
                <a:lnTo>
                  <a:pt x="283463" y="99059"/>
                </a:lnTo>
                <a:lnTo>
                  <a:pt x="290702" y="96519"/>
                </a:lnTo>
                <a:close/>
              </a:path>
              <a:path w="1551939" h="831850">
                <a:moveTo>
                  <a:pt x="283463" y="96519"/>
                </a:moveTo>
                <a:lnTo>
                  <a:pt x="283463" y="98566"/>
                </a:lnTo>
                <a:lnTo>
                  <a:pt x="284987" y="97789"/>
                </a:lnTo>
                <a:lnTo>
                  <a:pt x="283463" y="96519"/>
                </a:lnTo>
                <a:close/>
              </a:path>
              <a:path w="1551939" h="831850">
                <a:moveTo>
                  <a:pt x="777239" y="0"/>
                </a:moveTo>
                <a:lnTo>
                  <a:pt x="772667" y="0"/>
                </a:lnTo>
                <a:lnTo>
                  <a:pt x="772667" y="5079"/>
                </a:lnTo>
                <a:lnTo>
                  <a:pt x="774191" y="5079"/>
                </a:lnTo>
                <a:lnTo>
                  <a:pt x="775715" y="6349"/>
                </a:lnTo>
                <a:lnTo>
                  <a:pt x="777239" y="5079"/>
                </a:lnTo>
                <a:lnTo>
                  <a:pt x="777239" y="0"/>
                </a:lnTo>
                <a:close/>
              </a:path>
              <a:path w="1551939" h="831850">
                <a:moveTo>
                  <a:pt x="815339" y="0"/>
                </a:moveTo>
                <a:lnTo>
                  <a:pt x="777239" y="0"/>
                </a:lnTo>
                <a:lnTo>
                  <a:pt x="777239" y="5079"/>
                </a:lnTo>
                <a:lnTo>
                  <a:pt x="775715" y="6349"/>
                </a:lnTo>
                <a:lnTo>
                  <a:pt x="813815" y="6349"/>
                </a:lnTo>
                <a:lnTo>
                  <a:pt x="815339" y="3809"/>
                </a:lnTo>
                <a:lnTo>
                  <a:pt x="885444" y="3809"/>
                </a:lnTo>
                <a:lnTo>
                  <a:pt x="854963" y="1269"/>
                </a:lnTo>
                <a:lnTo>
                  <a:pt x="815339" y="0"/>
                </a:lnTo>
                <a:close/>
              </a:path>
              <a:path w="1551939" h="831850">
                <a:moveTo>
                  <a:pt x="885444" y="3809"/>
                </a:moveTo>
                <a:lnTo>
                  <a:pt x="815339" y="3809"/>
                </a:lnTo>
                <a:lnTo>
                  <a:pt x="815339" y="6349"/>
                </a:lnTo>
                <a:lnTo>
                  <a:pt x="915924" y="6349"/>
                </a:lnTo>
                <a:lnTo>
                  <a:pt x="885444" y="3809"/>
                </a:lnTo>
                <a:close/>
              </a:path>
            </a:pathLst>
          </a:custGeom>
          <a:solidFill>
            <a:srgbClr val="5E5E5E"/>
          </a:solidFill>
        </p:spPr>
        <p:txBody>
          <a:bodyPr wrap="square" lIns="0" tIns="0" rIns="0" bIns="0" rtlCol="0"/>
          <a:lstStyle/>
          <a:p>
            <a:endParaRPr sz="1750"/>
          </a:p>
        </p:txBody>
      </p:sp>
      <p:sp>
        <p:nvSpPr>
          <p:cNvPr id="35" name="object 35"/>
          <p:cNvSpPr txBox="1"/>
          <p:nvPr/>
        </p:nvSpPr>
        <p:spPr>
          <a:xfrm>
            <a:off x="3383620" y="8266891"/>
            <a:ext cx="806274" cy="164532"/>
          </a:xfrm>
          <a:prstGeom prst="rect">
            <a:avLst/>
          </a:prstGeom>
        </p:spPr>
        <p:txBody>
          <a:bodyPr vert="horz" wrap="square" lIns="0" tIns="0" rIns="0" bIns="0" rtlCol="0">
            <a:spAutoFit/>
          </a:bodyPr>
          <a:lstStyle/>
          <a:p>
            <a:pPr marL="12347"/>
            <a:r>
              <a:rPr sz="1069" b="1" spc="-5" dirty="0">
                <a:solidFill>
                  <a:srgbClr val="FFFFFF"/>
                </a:solidFill>
                <a:latin typeface="Arial Narrow"/>
                <a:cs typeface="Arial Narrow"/>
              </a:rPr>
              <a:t>Use Case</a:t>
            </a:r>
            <a:r>
              <a:rPr sz="1069" b="1" spc="-87" dirty="0">
                <a:solidFill>
                  <a:srgbClr val="FFFFFF"/>
                </a:solidFill>
                <a:latin typeface="Arial Narrow"/>
                <a:cs typeface="Arial Narrow"/>
              </a:rPr>
              <a:t> </a:t>
            </a:r>
            <a:r>
              <a:rPr sz="1069" b="1" spc="-5" dirty="0">
                <a:solidFill>
                  <a:srgbClr val="FFFFFF"/>
                </a:solidFill>
                <a:latin typeface="Arial Narrow"/>
                <a:cs typeface="Arial Narrow"/>
              </a:rPr>
              <a:t>View</a:t>
            </a:r>
            <a:endParaRPr sz="1069">
              <a:latin typeface="Arial Narrow"/>
              <a:cs typeface="Arial Narrow"/>
            </a:endParaRPr>
          </a:p>
        </p:txBody>
      </p:sp>
      <p:sp>
        <p:nvSpPr>
          <p:cNvPr id="36" name="object 36"/>
          <p:cNvSpPr txBox="1"/>
          <p:nvPr/>
        </p:nvSpPr>
        <p:spPr>
          <a:xfrm>
            <a:off x="1098903" y="9452694"/>
            <a:ext cx="5371042" cy="425979"/>
          </a:xfrm>
          <a:prstGeom prst="rect">
            <a:avLst/>
          </a:prstGeom>
        </p:spPr>
        <p:txBody>
          <a:bodyPr vert="horz" wrap="square" lIns="0" tIns="65440" rIns="0" bIns="0" rtlCol="0">
            <a:spAutoFit/>
          </a:bodyPr>
          <a:lstStyle/>
          <a:p>
            <a:pPr marL="12347">
              <a:lnSpc>
                <a:spcPts val="1371"/>
              </a:lnSpc>
              <a:spcBef>
                <a:spcPts val="515"/>
              </a:spcBef>
              <a:tabLst>
                <a:tab pos="5123363" algn="l"/>
              </a:tabLst>
            </a:pPr>
            <a:r>
              <a:rPr sz="1167" u="heavy" dirty="0">
                <a:latin typeface="Times New Roman"/>
                <a:cs typeface="Times New Roman"/>
              </a:rPr>
              <a:t> 	</a:t>
            </a:r>
            <a:r>
              <a:rPr sz="1167" dirty="0">
                <a:latin typeface="Times New Roman"/>
                <a:cs typeface="Times New Roman"/>
              </a:rPr>
              <a:t>122</a:t>
            </a:r>
            <a:endParaRPr sz="1167">
              <a:latin typeface="Times New Roman"/>
              <a:cs typeface="Times New Roman"/>
            </a:endParaRPr>
          </a:p>
          <a:p>
            <a:pPr marL="1456939">
              <a:lnSpc>
                <a:spcPts val="1371"/>
              </a:lnSpc>
            </a:pPr>
            <a:r>
              <a:rPr sz="1167" dirty="0">
                <a:latin typeface="Times New Roman"/>
                <a:cs typeface="Times New Roman"/>
              </a:rPr>
              <a:t>© Copyright </a:t>
            </a:r>
            <a:r>
              <a:rPr sz="1167" spc="-5" dirty="0">
                <a:latin typeface="Times New Roman"/>
                <a:cs typeface="Times New Roman"/>
              </a:rPr>
              <a:t>Virtual University </a:t>
            </a:r>
            <a:r>
              <a:rPr sz="1167" dirty="0">
                <a:latin typeface="Times New Roman"/>
                <a:cs typeface="Times New Roman"/>
              </a:rPr>
              <a:t>of</a:t>
            </a:r>
            <a:r>
              <a:rPr sz="1167" spc="-78" dirty="0">
                <a:latin typeface="Times New Roman"/>
                <a:cs typeface="Times New Roman"/>
              </a:rPr>
              <a:t> </a:t>
            </a:r>
            <a:r>
              <a:rPr sz="1167" spc="-5" dirty="0">
                <a:latin typeface="Times New Roman"/>
                <a:cs typeface="Times New Roman"/>
              </a:rPr>
              <a:t>Pakistan</a:t>
            </a:r>
            <a:endParaRPr sz="1167">
              <a:latin typeface="Times New Roman"/>
              <a:cs typeface="Times New Roman"/>
            </a:endParaRPr>
          </a:p>
        </p:txBody>
      </p:sp>
    </p:spTree>
    <p:extLst>
      <p:ext uri="{BB962C8B-B14F-4D97-AF65-F5344CB8AC3E}">
        <p14:creationId xmlns:p14="http://schemas.microsoft.com/office/powerpoint/2010/main" val="3551427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98903" y="886883"/>
            <a:ext cx="1971234" cy="179601"/>
          </a:xfrm>
          <a:prstGeom prst="rect">
            <a:avLst/>
          </a:prstGeom>
        </p:spPr>
        <p:txBody>
          <a:bodyPr vert="horz" wrap="square" lIns="0" tIns="0" rIns="0" bIns="0" rtlCol="0">
            <a:spAutoFit/>
          </a:bodyPr>
          <a:lstStyle/>
          <a:p>
            <a:pPr marL="12347"/>
            <a:r>
              <a:rPr sz="1167" dirty="0">
                <a:latin typeface="Times New Roman"/>
                <a:cs typeface="Times New Roman"/>
              </a:rPr>
              <a:t>CS504-Software Engineering –</a:t>
            </a:r>
            <a:r>
              <a:rPr sz="1167" spc="-107" dirty="0">
                <a:latin typeface="Times New Roman"/>
                <a:cs typeface="Times New Roman"/>
              </a:rPr>
              <a:t> </a:t>
            </a:r>
            <a:r>
              <a:rPr sz="1167" dirty="0">
                <a:latin typeface="Times New Roman"/>
                <a:cs typeface="Times New Roman"/>
              </a:rPr>
              <a:t>I</a:t>
            </a:r>
            <a:endParaRPr sz="1167">
              <a:latin typeface="Times New Roman"/>
              <a:cs typeface="Times New Roman"/>
            </a:endParaRPr>
          </a:p>
        </p:txBody>
      </p:sp>
      <p:sp>
        <p:nvSpPr>
          <p:cNvPr id="3" name="object 3"/>
          <p:cNvSpPr txBox="1"/>
          <p:nvPr/>
        </p:nvSpPr>
        <p:spPr>
          <a:xfrm>
            <a:off x="6156868" y="886883"/>
            <a:ext cx="238919" cy="179601"/>
          </a:xfrm>
          <a:prstGeom prst="rect">
            <a:avLst/>
          </a:prstGeom>
        </p:spPr>
        <p:txBody>
          <a:bodyPr vert="horz" wrap="square" lIns="0" tIns="0" rIns="0" bIns="0" rtlCol="0">
            <a:spAutoFit/>
          </a:bodyPr>
          <a:lstStyle/>
          <a:p>
            <a:pPr marL="12347"/>
            <a:r>
              <a:rPr sz="1167" spc="-5" dirty="0">
                <a:latin typeface="Times New Roman"/>
                <a:cs typeface="Times New Roman"/>
              </a:rPr>
              <a:t>VU</a:t>
            </a:r>
            <a:endParaRPr sz="1167">
              <a:latin typeface="Times New Roman"/>
              <a:cs typeface="Times New Roman"/>
            </a:endParaRPr>
          </a:p>
        </p:txBody>
      </p:sp>
      <p:sp>
        <p:nvSpPr>
          <p:cNvPr id="4" name="object 4"/>
          <p:cNvSpPr/>
          <p:nvPr/>
        </p:nvSpPr>
        <p:spPr>
          <a:xfrm>
            <a:off x="1111250" y="1055052"/>
            <a:ext cx="5270412" cy="0"/>
          </a:xfrm>
          <a:custGeom>
            <a:avLst/>
            <a:gdLst/>
            <a:ahLst/>
            <a:cxnLst/>
            <a:rect l="l" t="t" r="r" b="b"/>
            <a:pathLst>
              <a:path w="5420995">
                <a:moveTo>
                  <a:pt x="0" y="0"/>
                </a:moveTo>
                <a:lnTo>
                  <a:pt x="5420867" y="0"/>
                </a:lnTo>
              </a:path>
            </a:pathLst>
          </a:custGeom>
          <a:ln w="7620">
            <a:solidFill>
              <a:srgbClr val="000000"/>
            </a:solidFill>
          </a:ln>
        </p:spPr>
        <p:txBody>
          <a:bodyPr wrap="square" lIns="0" tIns="0" rIns="0" bIns="0" rtlCol="0"/>
          <a:lstStyle/>
          <a:p>
            <a:endParaRPr sz="1750"/>
          </a:p>
        </p:txBody>
      </p:sp>
      <p:sp>
        <p:nvSpPr>
          <p:cNvPr id="5" name="object 5"/>
          <p:cNvSpPr txBox="1"/>
          <p:nvPr/>
        </p:nvSpPr>
        <p:spPr>
          <a:xfrm>
            <a:off x="1098903" y="1531408"/>
            <a:ext cx="5357460" cy="333425"/>
          </a:xfrm>
          <a:prstGeom prst="rect">
            <a:avLst/>
          </a:prstGeom>
        </p:spPr>
        <p:txBody>
          <a:bodyPr vert="horz" wrap="square" lIns="0" tIns="0" rIns="0" bIns="0" rtlCol="0">
            <a:spAutoFit/>
          </a:bodyPr>
          <a:lstStyle/>
          <a:p>
            <a:pPr marL="12347" marR="4939">
              <a:lnSpc>
                <a:spcPts val="1342"/>
              </a:lnSpc>
            </a:pPr>
            <a:r>
              <a:rPr sz="1167" dirty="0">
                <a:latin typeface="Times New Roman"/>
                <a:cs typeface="Times New Roman"/>
              </a:rPr>
              <a:t>This model has been slightly modified by Clements et. al. and is </a:t>
            </a:r>
            <a:r>
              <a:rPr sz="1167" spc="-5" dirty="0">
                <a:latin typeface="Times New Roman"/>
                <a:cs typeface="Times New Roman"/>
              </a:rPr>
              <a:t>shown </a:t>
            </a:r>
            <a:r>
              <a:rPr sz="1167" dirty="0">
                <a:latin typeface="Times New Roman"/>
                <a:cs typeface="Times New Roman"/>
              </a:rPr>
              <a:t>in the following  diagram.</a:t>
            </a:r>
            <a:endParaRPr sz="1167">
              <a:latin typeface="Times New Roman"/>
              <a:cs typeface="Times New Roman"/>
            </a:endParaRPr>
          </a:p>
        </p:txBody>
      </p:sp>
      <p:sp>
        <p:nvSpPr>
          <p:cNvPr id="6" name="object 6"/>
          <p:cNvSpPr txBox="1"/>
          <p:nvPr/>
        </p:nvSpPr>
        <p:spPr>
          <a:xfrm>
            <a:off x="1098903" y="5011844"/>
            <a:ext cx="5360547" cy="4065537"/>
          </a:xfrm>
          <a:prstGeom prst="rect">
            <a:avLst/>
          </a:prstGeom>
        </p:spPr>
        <p:txBody>
          <a:bodyPr vert="horz" wrap="square" lIns="0" tIns="0" rIns="0" bIns="0" rtlCol="0">
            <a:spAutoFit/>
          </a:bodyPr>
          <a:lstStyle/>
          <a:p>
            <a:pPr marL="12347" algn="just"/>
            <a:r>
              <a:rPr sz="1167" spc="-5" dirty="0">
                <a:latin typeface="Arial"/>
                <a:cs typeface="Arial"/>
              </a:rPr>
              <a:t>Clement’s </a:t>
            </a:r>
            <a:r>
              <a:rPr sz="1167" dirty="0">
                <a:latin typeface="Arial"/>
                <a:cs typeface="Arial"/>
              </a:rPr>
              <a:t>modified version </a:t>
            </a:r>
            <a:r>
              <a:rPr sz="1167" spc="-5" dirty="0">
                <a:latin typeface="Arial"/>
                <a:cs typeface="Arial"/>
              </a:rPr>
              <a:t>of </a:t>
            </a:r>
            <a:r>
              <a:rPr sz="1167" dirty="0">
                <a:latin typeface="Arial"/>
                <a:cs typeface="Arial"/>
              </a:rPr>
              <a:t>Krutchen’s </a:t>
            </a:r>
            <a:r>
              <a:rPr sz="1167" spc="-5" dirty="0">
                <a:latin typeface="Arial"/>
                <a:cs typeface="Arial"/>
              </a:rPr>
              <a:t>4+1 </a:t>
            </a:r>
            <a:r>
              <a:rPr sz="1167" dirty="0">
                <a:latin typeface="Arial"/>
                <a:cs typeface="Arial"/>
              </a:rPr>
              <a:t>Architectural View</a:t>
            </a:r>
            <a:r>
              <a:rPr sz="1167" spc="-92" dirty="0">
                <a:latin typeface="Arial"/>
                <a:cs typeface="Arial"/>
              </a:rPr>
              <a:t> </a:t>
            </a:r>
            <a:r>
              <a:rPr sz="1167" dirty="0">
                <a:latin typeface="Arial"/>
                <a:cs typeface="Arial"/>
              </a:rPr>
              <a:t>Model</a:t>
            </a:r>
            <a:endParaRPr sz="1167">
              <a:latin typeface="Arial"/>
              <a:cs typeface="Arial"/>
            </a:endParaRPr>
          </a:p>
          <a:p>
            <a:pPr>
              <a:spcBef>
                <a:spcPts val="19"/>
              </a:spcBef>
            </a:pPr>
            <a:endParaRPr sz="1167">
              <a:latin typeface="Times New Roman"/>
              <a:cs typeface="Times New Roman"/>
            </a:endParaRPr>
          </a:p>
          <a:p>
            <a:pPr marL="12347" marR="6791" algn="just">
              <a:lnSpc>
                <a:spcPts val="1342"/>
              </a:lnSpc>
              <a:spcBef>
                <a:spcPts val="5"/>
              </a:spcBef>
            </a:pPr>
            <a:r>
              <a:rPr sz="1167" dirty="0">
                <a:latin typeface="Times New Roman"/>
                <a:cs typeface="Times New Roman"/>
              </a:rPr>
              <a:t>In this model, the architecture is again prepared and analyzed from 5 different  perspectives. The 4 main views are </a:t>
            </a:r>
            <a:r>
              <a:rPr sz="1167" spc="-5" dirty="0">
                <a:latin typeface="Times New Roman"/>
                <a:cs typeface="Times New Roman"/>
              </a:rPr>
              <a:t>Functional View, </a:t>
            </a:r>
            <a:r>
              <a:rPr sz="1167" dirty="0">
                <a:latin typeface="Times New Roman"/>
                <a:cs typeface="Times New Roman"/>
              </a:rPr>
              <a:t>the Concurrency </a:t>
            </a:r>
            <a:r>
              <a:rPr sz="1167" spc="-5" dirty="0">
                <a:latin typeface="Times New Roman"/>
                <a:cs typeface="Times New Roman"/>
              </a:rPr>
              <a:t>View, </a:t>
            </a:r>
            <a:r>
              <a:rPr sz="1167" dirty="0">
                <a:latin typeface="Times New Roman"/>
                <a:cs typeface="Times New Roman"/>
              </a:rPr>
              <a:t>the Physical  </a:t>
            </a:r>
            <a:r>
              <a:rPr sz="1167" spc="-5" dirty="0">
                <a:latin typeface="Times New Roman"/>
                <a:cs typeface="Times New Roman"/>
              </a:rPr>
              <a:t>View, </a:t>
            </a:r>
            <a:r>
              <a:rPr sz="1167" dirty="0">
                <a:latin typeface="Times New Roman"/>
                <a:cs typeface="Times New Roman"/>
              </a:rPr>
              <a:t>and the </a:t>
            </a:r>
            <a:r>
              <a:rPr sz="1167" spc="-5" dirty="0">
                <a:latin typeface="Times New Roman"/>
                <a:cs typeface="Times New Roman"/>
              </a:rPr>
              <a:t>Development View. </a:t>
            </a:r>
            <a:r>
              <a:rPr sz="1167" dirty="0">
                <a:latin typeface="Times New Roman"/>
                <a:cs typeface="Times New Roman"/>
              </a:rPr>
              <a:t>Code view is not present in the </a:t>
            </a:r>
            <a:r>
              <a:rPr sz="1167" spc="-5" dirty="0">
                <a:latin typeface="Times New Roman"/>
                <a:cs typeface="Times New Roman"/>
              </a:rPr>
              <a:t>original Krutchen  </a:t>
            </a:r>
            <a:r>
              <a:rPr sz="1167" dirty="0">
                <a:latin typeface="Times New Roman"/>
                <a:cs typeface="Times New Roman"/>
              </a:rPr>
              <a:t>model and is basically an extension of the development</a:t>
            </a:r>
            <a:r>
              <a:rPr sz="1167" spc="-126" dirty="0">
                <a:latin typeface="Times New Roman"/>
                <a:cs typeface="Times New Roman"/>
              </a:rPr>
              <a:t> </a:t>
            </a:r>
            <a:r>
              <a:rPr sz="1167" dirty="0">
                <a:latin typeface="Times New Roman"/>
                <a:cs typeface="Times New Roman"/>
              </a:rPr>
              <a:t>view.</a:t>
            </a:r>
            <a:endParaRPr sz="1167">
              <a:latin typeface="Times New Roman"/>
              <a:cs typeface="Times New Roman"/>
            </a:endParaRPr>
          </a:p>
          <a:p>
            <a:pPr>
              <a:spcBef>
                <a:spcPts val="19"/>
              </a:spcBef>
            </a:pPr>
            <a:endParaRPr sz="1167">
              <a:latin typeface="Times New Roman"/>
              <a:cs typeface="Times New Roman"/>
            </a:endParaRPr>
          </a:p>
          <a:p>
            <a:pPr marL="12347" marR="5556" algn="just">
              <a:lnSpc>
                <a:spcPts val="1342"/>
              </a:lnSpc>
              <a:spcBef>
                <a:spcPts val="5"/>
              </a:spcBef>
            </a:pPr>
            <a:r>
              <a:rPr sz="1167" dirty="0">
                <a:latin typeface="Times New Roman"/>
                <a:cs typeface="Times New Roman"/>
              </a:rPr>
              <a:t>The </a:t>
            </a:r>
            <a:r>
              <a:rPr sz="1167" spc="-5" dirty="0">
                <a:latin typeface="Times New Roman"/>
                <a:cs typeface="Times New Roman"/>
              </a:rPr>
              <a:t>Functional View </a:t>
            </a:r>
            <a:r>
              <a:rPr sz="1167" dirty="0">
                <a:latin typeface="Times New Roman"/>
                <a:cs typeface="Times New Roman"/>
              </a:rPr>
              <a:t>comprises of various different functions provided by the </a:t>
            </a:r>
            <a:r>
              <a:rPr sz="1167" spc="-5" dirty="0">
                <a:latin typeface="Times New Roman"/>
                <a:cs typeface="Times New Roman"/>
              </a:rPr>
              <a:t>system,  </a:t>
            </a:r>
            <a:r>
              <a:rPr sz="1167" dirty="0">
                <a:latin typeface="Times New Roman"/>
                <a:cs typeface="Times New Roman"/>
              </a:rPr>
              <a:t>key </a:t>
            </a:r>
            <a:r>
              <a:rPr sz="1167" spc="-5" dirty="0">
                <a:latin typeface="Times New Roman"/>
                <a:cs typeface="Times New Roman"/>
              </a:rPr>
              <a:t>system </a:t>
            </a:r>
            <a:r>
              <a:rPr sz="1167" dirty="0">
                <a:latin typeface="Times New Roman"/>
                <a:cs typeface="Times New Roman"/>
              </a:rPr>
              <a:t>abstraction, and the domain elements. It connects different dependencies and  data flows into a </a:t>
            </a:r>
            <a:r>
              <a:rPr sz="1167" spc="-5" dirty="0">
                <a:latin typeface="Times New Roman"/>
                <a:cs typeface="Times New Roman"/>
              </a:rPr>
              <a:t>single </a:t>
            </a:r>
            <a:r>
              <a:rPr sz="1167" dirty="0">
                <a:latin typeface="Times New Roman"/>
                <a:cs typeface="Times New Roman"/>
              </a:rPr>
              <a:t>view. This view can be used by the domain engineers, product-  line engineers, as </a:t>
            </a:r>
            <a:r>
              <a:rPr sz="1167" spc="5" dirty="0">
                <a:latin typeface="Times New Roman"/>
                <a:cs typeface="Times New Roman"/>
              </a:rPr>
              <a:t>well </a:t>
            </a:r>
            <a:r>
              <a:rPr sz="1167" dirty="0">
                <a:latin typeface="Times New Roman"/>
                <a:cs typeface="Times New Roman"/>
              </a:rPr>
              <a:t>as the end users of the system. It can be used for understanding the  functionality provided by the </a:t>
            </a:r>
            <a:r>
              <a:rPr sz="1167" spc="-5" dirty="0">
                <a:latin typeface="Times New Roman"/>
                <a:cs typeface="Times New Roman"/>
              </a:rPr>
              <a:t>system, </a:t>
            </a:r>
            <a:r>
              <a:rPr sz="1167" dirty="0">
                <a:latin typeface="Times New Roman"/>
                <a:cs typeface="Times New Roman"/>
              </a:rPr>
              <a:t>modifiability of the </a:t>
            </a:r>
            <a:r>
              <a:rPr sz="1167" spc="-5" dirty="0">
                <a:latin typeface="Times New Roman"/>
                <a:cs typeface="Times New Roman"/>
              </a:rPr>
              <a:t>system, </a:t>
            </a:r>
            <a:r>
              <a:rPr sz="1167" dirty="0">
                <a:latin typeface="Times New Roman"/>
                <a:cs typeface="Times New Roman"/>
              </a:rPr>
              <a:t>reusability, tool  </a:t>
            </a:r>
            <a:r>
              <a:rPr sz="1167" spc="-5" dirty="0">
                <a:latin typeface="Times New Roman"/>
                <a:cs typeface="Times New Roman"/>
              </a:rPr>
              <a:t>support, </a:t>
            </a:r>
            <a:r>
              <a:rPr sz="1167" dirty="0">
                <a:latin typeface="Times New Roman"/>
                <a:cs typeface="Times New Roman"/>
              </a:rPr>
              <a:t>and allocation of</a:t>
            </a:r>
            <a:r>
              <a:rPr sz="1167" spc="-97" dirty="0">
                <a:latin typeface="Times New Roman"/>
                <a:cs typeface="Times New Roman"/>
              </a:rPr>
              <a:t> </a:t>
            </a:r>
            <a:r>
              <a:rPr sz="1167" spc="-5" dirty="0">
                <a:latin typeface="Times New Roman"/>
                <a:cs typeface="Times New Roman"/>
              </a:rPr>
              <a:t>work.</a:t>
            </a:r>
            <a:endParaRPr sz="1167">
              <a:latin typeface="Times New Roman"/>
              <a:cs typeface="Times New Roman"/>
            </a:endParaRPr>
          </a:p>
          <a:p>
            <a:pPr>
              <a:spcBef>
                <a:spcPts val="10"/>
              </a:spcBef>
            </a:pPr>
            <a:endParaRPr sz="1167">
              <a:latin typeface="Times New Roman"/>
              <a:cs typeface="Times New Roman"/>
            </a:endParaRPr>
          </a:p>
          <a:p>
            <a:pPr marL="12347" marR="6173" algn="just">
              <a:lnSpc>
                <a:spcPts val="1342"/>
              </a:lnSpc>
            </a:pPr>
            <a:r>
              <a:rPr sz="1167" dirty="0">
                <a:latin typeface="Times New Roman"/>
                <a:cs typeface="Times New Roman"/>
              </a:rPr>
              <a:t>The </a:t>
            </a:r>
            <a:r>
              <a:rPr sz="1167" spc="-5" dirty="0">
                <a:latin typeface="Times New Roman"/>
                <a:cs typeface="Times New Roman"/>
              </a:rPr>
              <a:t>Development View </a:t>
            </a:r>
            <a:r>
              <a:rPr sz="1167" dirty="0">
                <a:latin typeface="Times New Roman"/>
                <a:cs typeface="Times New Roman"/>
              </a:rPr>
              <a:t>documents the different files and directories in the </a:t>
            </a:r>
            <a:r>
              <a:rPr sz="1167" spc="-5" dirty="0">
                <a:latin typeface="Times New Roman"/>
                <a:cs typeface="Times New Roman"/>
              </a:rPr>
              <a:t>system </a:t>
            </a:r>
            <a:r>
              <a:rPr sz="1167" dirty="0">
                <a:latin typeface="Times New Roman"/>
                <a:cs typeface="Times New Roman"/>
              </a:rPr>
              <a:t>and  users of this view include the development and the </a:t>
            </a:r>
            <a:r>
              <a:rPr sz="1167" spc="-5" dirty="0">
                <a:latin typeface="Times New Roman"/>
                <a:cs typeface="Times New Roman"/>
              </a:rPr>
              <a:t>configuration </a:t>
            </a:r>
            <a:r>
              <a:rPr sz="1167" dirty="0">
                <a:latin typeface="Times New Roman"/>
                <a:cs typeface="Times New Roman"/>
              </a:rPr>
              <a:t>management </a:t>
            </a:r>
            <a:r>
              <a:rPr sz="1167" spc="-5" dirty="0">
                <a:latin typeface="Times New Roman"/>
                <a:cs typeface="Times New Roman"/>
              </a:rPr>
              <a:t>staff </a:t>
            </a:r>
            <a:r>
              <a:rPr sz="1167" dirty="0">
                <a:latin typeface="Times New Roman"/>
                <a:cs typeface="Times New Roman"/>
              </a:rPr>
              <a:t>as  </a:t>
            </a:r>
            <a:r>
              <a:rPr sz="1167" spc="-5" dirty="0">
                <a:latin typeface="Times New Roman"/>
                <a:cs typeface="Times New Roman"/>
              </a:rPr>
              <a:t>well </a:t>
            </a:r>
            <a:r>
              <a:rPr sz="1167" dirty="0">
                <a:latin typeface="Times New Roman"/>
                <a:cs typeface="Times New Roman"/>
              </a:rPr>
              <a:t>as the project managers. The major uses of this view include </a:t>
            </a:r>
            <a:r>
              <a:rPr sz="1167" spc="-5" dirty="0">
                <a:latin typeface="Times New Roman"/>
                <a:cs typeface="Times New Roman"/>
              </a:rPr>
              <a:t>maintenance, </a:t>
            </a:r>
            <a:r>
              <a:rPr sz="1167" dirty="0">
                <a:latin typeface="Times New Roman"/>
                <a:cs typeface="Times New Roman"/>
              </a:rPr>
              <a:t>testing,  configuration management, and version</a:t>
            </a:r>
            <a:r>
              <a:rPr sz="1167" spc="-111" dirty="0">
                <a:latin typeface="Times New Roman"/>
                <a:cs typeface="Times New Roman"/>
              </a:rPr>
              <a:t> </a:t>
            </a:r>
            <a:r>
              <a:rPr sz="1167" dirty="0">
                <a:latin typeface="Times New Roman"/>
                <a:cs typeface="Times New Roman"/>
              </a:rPr>
              <a:t>control.</a:t>
            </a:r>
            <a:endParaRPr sz="1167">
              <a:latin typeface="Times New Roman"/>
              <a:cs typeface="Times New Roman"/>
            </a:endParaRPr>
          </a:p>
          <a:p>
            <a:pPr>
              <a:spcBef>
                <a:spcPts val="19"/>
              </a:spcBef>
            </a:pPr>
            <a:endParaRPr sz="1167">
              <a:latin typeface="Times New Roman"/>
              <a:cs typeface="Times New Roman"/>
            </a:endParaRPr>
          </a:p>
          <a:p>
            <a:pPr marL="12347" marR="4939" algn="just">
              <a:lnSpc>
                <a:spcPts val="1342"/>
              </a:lnSpc>
              <a:spcBef>
                <a:spcPts val="5"/>
              </a:spcBef>
            </a:pPr>
            <a:r>
              <a:rPr sz="1167" dirty="0">
                <a:latin typeface="Times New Roman"/>
                <a:cs typeface="Times New Roman"/>
              </a:rPr>
              <a:t>The components of the Code </a:t>
            </a:r>
            <a:r>
              <a:rPr sz="1167" spc="-5" dirty="0">
                <a:latin typeface="Times New Roman"/>
                <a:cs typeface="Times New Roman"/>
              </a:rPr>
              <a:t>View </a:t>
            </a:r>
            <a:r>
              <a:rPr sz="1167" dirty="0">
                <a:latin typeface="Times New Roman"/>
                <a:cs typeface="Times New Roman"/>
              </a:rPr>
              <a:t>include classes, objects, procedures, functions,  </a:t>
            </a:r>
            <a:r>
              <a:rPr sz="1167" spc="-5" dirty="0">
                <a:latin typeface="Times New Roman"/>
                <a:cs typeface="Times New Roman"/>
              </a:rPr>
              <a:t>subsystems, </a:t>
            </a:r>
            <a:r>
              <a:rPr sz="1167" dirty="0">
                <a:latin typeface="Times New Roman"/>
                <a:cs typeface="Times New Roman"/>
              </a:rPr>
              <a:t>layers, and modules. </a:t>
            </a:r>
            <a:r>
              <a:rPr sz="1167" spc="-15" dirty="0">
                <a:latin typeface="Times New Roman"/>
                <a:cs typeface="Times New Roman"/>
              </a:rPr>
              <a:t>It </a:t>
            </a:r>
            <a:r>
              <a:rPr sz="1167" dirty="0">
                <a:latin typeface="Times New Roman"/>
                <a:cs typeface="Times New Roman"/>
              </a:rPr>
              <a:t>documents the calling as </a:t>
            </a:r>
            <a:r>
              <a:rPr sz="1167" spc="-5" dirty="0">
                <a:latin typeface="Times New Roman"/>
                <a:cs typeface="Times New Roman"/>
              </a:rPr>
              <a:t>well </a:t>
            </a:r>
            <a:r>
              <a:rPr sz="1167" dirty="0">
                <a:latin typeface="Times New Roman"/>
                <a:cs typeface="Times New Roman"/>
              </a:rPr>
              <a:t>as the containing  hierarchy of different components of the </a:t>
            </a:r>
            <a:r>
              <a:rPr sz="1167" spc="-5" dirty="0">
                <a:latin typeface="Times New Roman"/>
                <a:cs typeface="Times New Roman"/>
              </a:rPr>
              <a:t>system. </a:t>
            </a:r>
            <a:r>
              <a:rPr sz="1167" spc="-10" dirty="0">
                <a:latin typeface="Times New Roman"/>
                <a:cs typeface="Times New Roman"/>
              </a:rPr>
              <a:t>Its </a:t>
            </a:r>
            <a:r>
              <a:rPr sz="1167" dirty="0">
                <a:latin typeface="Times New Roman"/>
                <a:cs typeface="Times New Roman"/>
              </a:rPr>
              <a:t>primary users are the programmers  and designers of the </a:t>
            </a:r>
            <a:r>
              <a:rPr sz="1167" spc="-5" dirty="0">
                <a:latin typeface="Times New Roman"/>
                <a:cs typeface="Times New Roman"/>
              </a:rPr>
              <a:t>system. </a:t>
            </a:r>
            <a:r>
              <a:rPr sz="1167" dirty="0">
                <a:latin typeface="Times New Roman"/>
                <a:cs typeface="Times New Roman"/>
              </a:rPr>
              <a:t>The primary intent of developing this view is to use it for  maintenance and</a:t>
            </a:r>
            <a:r>
              <a:rPr sz="1167" spc="-107" dirty="0">
                <a:latin typeface="Times New Roman"/>
                <a:cs typeface="Times New Roman"/>
              </a:rPr>
              <a:t> </a:t>
            </a:r>
            <a:r>
              <a:rPr sz="1167" dirty="0">
                <a:latin typeface="Times New Roman"/>
                <a:cs typeface="Times New Roman"/>
              </a:rPr>
              <a:t>portability.</a:t>
            </a:r>
            <a:endParaRPr sz="1167">
              <a:latin typeface="Times New Roman"/>
              <a:cs typeface="Times New Roman"/>
            </a:endParaRPr>
          </a:p>
        </p:txBody>
      </p:sp>
      <p:sp>
        <p:nvSpPr>
          <p:cNvPr id="7" name="object 7"/>
          <p:cNvSpPr/>
          <p:nvPr/>
        </p:nvSpPr>
        <p:spPr>
          <a:xfrm>
            <a:off x="1778000" y="2536471"/>
            <a:ext cx="3547110" cy="1818005"/>
          </a:xfrm>
          <a:prstGeom prst="rect">
            <a:avLst/>
          </a:prstGeom>
          <a:blipFill>
            <a:blip r:embed="rId2" cstate="print"/>
            <a:stretch>
              <a:fillRect/>
            </a:stretch>
          </a:blipFill>
        </p:spPr>
        <p:txBody>
          <a:bodyPr wrap="square" lIns="0" tIns="0" rIns="0" bIns="0" rtlCol="0"/>
          <a:lstStyle/>
          <a:p>
            <a:endParaRPr sz="1750"/>
          </a:p>
        </p:txBody>
      </p:sp>
      <p:sp>
        <p:nvSpPr>
          <p:cNvPr id="8" name="object 8"/>
          <p:cNvSpPr txBox="1"/>
          <p:nvPr/>
        </p:nvSpPr>
        <p:spPr>
          <a:xfrm>
            <a:off x="2075321" y="2724149"/>
            <a:ext cx="839611" cy="194540"/>
          </a:xfrm>
          <a:prstGeom prst="rect">
            <a:avLst/>
          </a:prstGeom>
        </p:spPr>
        <p:txBody>
          <a:bodyPr vert="horz" wrap="square" lIns="0" tIns="0" rIns="0" bIns="0" rtlCol="0">
            <a:spAutoFit/>
          </a:bodyPr>
          <a:lstStyle/>
          <a:p>
            <a:pPr marL="12347"/>
            <a:r>
              <a:rPr sz="1264" b="1" dirty="0">
                <a:latin typeface="Arial"/>
                <a:cs typeface="Arial"/>
              </a:rPr>
              <a:t>Functional</a:t>
            </a:r>
            <a:endParaRPr sz="1264">
              <a:latin typeface="Arial"/>
              <a:cs typeface="Arial"/>
            </a:endParaRPr>
          </a:p>
        </p:txBody>
      </p:sp>
      <p:sp>
        <p:nvSpPr>
          <p:cNvPr id="14" name="object 14"/>
          <p:cNvSpPr txBox="1"/>
          <p:nvPr/>
        </p:nvSpPr>
        <p:spPr>
          <a:xfrm>
            <a:off x="1098903" y="9452694"/>
            <a:ext cx="5371042" cy="425979"/>
          </a:xfrm>
          <a:prstGeom prst="rect">
            <a:avLst/>
          </a:prstGeom>
        </p:spPr>
        <p:txBody>
          <a:bodyPr vert="horz" wrap="square" lIns="0" tIns="65440" rIns="0" bIns="0" rtlCol="0">
            <a:spAutoFit/>
          </a:bodyPr>
          <a:lstStyle/>
          <a:p>
            <a:pPr marL="12347">
              <a:lnSpc>
                <a:spcPts val="1371"/>
              </a:lnSpc>
              <a:spcBef>
                <a:spcPts val="515"/>
              </a:spcBef>
              <a:tabLst>
                <a:tab pos="5123363" algn="l"/>
              </a:tabLst>
            </a:pPr>
            <a:r>
              <a:rPr sz="1167" u="heavy" dirty="0">
                <a:latin typeface="Times New Roman"/>
                <a:cs typeface="Times New Roman"/>
              </a:rPr>
              <a:t> 	</a:t>
            </a:r>
            <a:r>
              <a:rPr sz="1167" dirty="0">
                <a:latin typeface="Times New Roman"/>
                <a:cs typeface="Times New Roman"/>
              </a:rPr>
              <a:t>123</a:t>
            </a:r>
            <a:endParaRPr sz="1167">
              <a:latin typeface="Times New Roman"/>
              <a:cs typeface="Times New Roman"/>
            </a:endParaRPr>
          </a:p>
          <a:p>
            <a:pPr marL="1456939">
              <a:lnSpc>
                <a:spcPts val="1371"/>
              </a:lnSpc>
            </a:pPr>
            <a:r>
              <a:rPr sz="1167" dirty="0">
                <a:latin typeface="Times New Roman"/>
                <a:cs typeface="Times New Roman"/>
              </a:rPr>
              <a:t>© Copyright </a:t>
            </a:r>
            <a:r>
              <a:rPr sz="1167" spc="-5" dirty="0">
                <a:latin typeface="Times New Roman"/>
                <a:cs typeface="Times New Roman"/>
              </a:rPr>
              <a:t>Virtual University </a:t>
            </a:r>
            <a:r>
              <a:rPr sz="1167" dirty="0">
                <a:latin typeface="Times New Roman"/>
                <a:cs typeface="Times New Roman"/>
              </a:rPr>
              <a:t>of</a:t>
            </a:r>
            <a:r>
              <a:rPr sz="1167" spc="-78" dirty="0">
                <a:latin typeface="Times New Roman"/>
                <a:cs typeface="Times New Roman"/>
              </a:rPr>
              <a:t> </a:t>
            </a:r>
            <a:r>
              <a:rPr sz="1167" spc="-5" dirty="0">
                <a:latin typeface="Times New Roman"/>
                <a:cs typeface="Times New Roman"/>
              </a:rPr>
              <a:t>Pakistan</a:t>
            </a:r>
            <a:endParaRPr sz="1167">
              <a:latin typeface="Times New Roman"/>
              <a:cs typeface="Times New Roman"/>
            </a:endParaRPr>
          </a:p>
        </p:txBody>
      </p:sp>
      <p:sp>
        <p:nvSpPr>
          <p:cNvPr id="9" name="object 9"/>
          <p:cNvSpPr txBox="1"/>
          <p:nvPr/>
        </p:nvSpPr>
        <p:spPr>
          <a:xfrm>
            <a:off x="1984952" y="3811692"/>
            <a:ext cx="1018028" cy="194540"/>
          </a:xfrm>
          <a:prstGeom prst="rect">
            <a:avLst/>
          </a:prstGeom>
        </p:spPr>
        <p:txBody>
          <a:bodyPr vert="horz" wrap="square" lIns="0" tIns="0" rIns="0" bIns="0" rtlCol="0">
            <a:spAutoFit/>
          </a:bodyPr>
          <a:lstStyle/>
          <a:p>
            <a:pPr marL="12347"/>
            <a:r>
              <a:rPr sz="1264" b="1" spc="-5" dirty="0">
                <a:latin typeface="Arial"/>
                <a:cs typeface="Arial"/>
              </a:rPr>
              <a:t>Concurrency</a:t>
            </a:r>
            <a:endParaRPr sz="1264">
              <a:latin typeface="Arial"/>
              <a:cs typeface="Arial"/>
            </a:endParaRPr>
          </a:p>
        </p:txBody>
      </p:sp>
      <p:sp>
        <p:nvSpPr>
          <p:cNvPr id="10" name="object 10"/>
          <p:cNvSpPr txBox="1"/>
          <p:nvPr/>
        </p:nvSpPr>
        <p:spPr>
          <a:xfrm>
            <a:off x="4243000" y="3811692"/>
            <a:ext cx="678480" cy="194540"/>
          </a:xfrm>
          <a:prstGeom prst="rect">
            <a:avLst/>
          </a:prstGeom>
        </p:spPr>
        <p:txBody>
          <a:bodyPr vert="horz" wrap="square" lIns="0" tIns="0" rIns="0" bIns="0" rtlCol="0">
            <a:spAutoFit/>
          </a:bodyPr>
          <a:lstStyle/>
          <a:p>
            <a:pPr marL="12347"/>
            <a:r>
              <a:rPr sz="1264" b="1" dirty="0">
                <a:latin typeface="Arial"/>
                <a:cs typeface="Arial"/>
              </a:rPr>
              <a:t>Physical</a:t>
            </a:r>
            <a:endParaRPr sz="1264">
              <a:latin typeface="Arial"/>
              <a:cs typeface="Arial"/>
            </a:endParaRPr>
          </a:p>
        </p:txBody>
      </p:sp>
      <p:sp>
        <p:nvSpPr>
          <p:cNvPr id="11" name="object 11"/>
          <p:cNvSpPr txBox="1"/>
          <p:nvPr/>
        </p:nvSpPr>
        <p:spPr>
          <a:xfrm>
            <a:off x="3134713" y="3337560"/>
            <a:ext cx="794543" cy="194540"/>
          </a:xfrm>
          <a:prstGeom prst="rect">
            <a:avLst/>
          </a:prstGeom>
        </p:spPr>
        <p:txBody>
          <a:bodyPr vert="horz" wrap="square" lIns="0" tIns="0" rIns="0" bIns="0" rtlCol="0">
            <a:spAutoFit/>
          </a:bodyPr>
          <a:lstStyle/>
          <a:p>
            <a:pPr marL="12347"/>
            <a:r>
              <a:rPr sz="1264" b="1" dirty="0">
                <a:latin typeface="Arial"/>
                <a:cs typeface="Arial"/>
              </a:rPr>
              <a:t>Scenarios</a:t>
            </a:r>
            <a:endParaRPr sz="1264">
              <a:latin typeface="Arial"/>
              <a:cs typeface="Arial"/>
            </a:endParaRPr>
          </a:p>
        </p:txBody>
      </p:sp>
      <p:sp>
        <p:nvSpPr>
          <p:cNvPr id="12" name="object 12"/>
          <p:cNvSpPr txBox="1"/>
          <p:nvPr/>
        </p:nvSpPr>
        <p:spPr>
          <a:xfrm>
            <a:off x="4903823" y="2817248"/>
            <a:ext cx="361156" cy="157094"/>
          </a:xfrm>
          <a:prstGeom prst="rect">
            <a:avLst/>
          </a:prstGeom>
        </p:spPr>
        <p:txBody>
          <a:bodyPr vert="horz" wrap="square" lIns="0" tIns="0" rIns="0" bIns="0" rtlCol="0">
            <a:spAutoFit/>
          </a:bodyPr>
          <a:lstStyle/>
          <a:p>
            <a:pPr marL="12347"/>
            <a:r>
              <a:rPr sz="1021" b="1" spc="15" dirty="0">
                <a:latin typeface="Arial"/>
                <a:cs typeface="Arial"/>
              </a:rPr>
              <a:t>Code</a:t>
            </a:r>
            <a:endParaRPr sz="1021">
              <a:latin typeface="Arial"/>
              <a:cs typeface="Arial"/>
            </a:endParaRPr>
          </a:p>
        </p:txBody>
      </p:sp>
      <p:sp>
        <p:nvSpPr>
          <p:cNvPr id="13" name="object 13"/>
          <p:cNvSpPr txBox="1"/>
          <p:nvPr/>
        </p:nvSpPr>
        <p:spPr>
          <a:xfrm>
            <a:off x="3882955" y="2704888"/>
            <a:ext cx="705026" cy="359073"/>
          </a:xfrm>
          <a:prstGeom prst="rect">
            <a:avLst/>
          </a:prstGeom>
        </p:spPr>
        <p:txBody>
          <a:bodyPr vert="horz" wrap="square" lIns="0" tIns="0" rIns="0" bIns="0" rtlCol="0">
            <a:spAutoFit/>
          </a:bodyPr>
          <a:lstStyle/>
          <a:p>
            <a:pPr marL="160510" marR="4939" indent="-148163">
              <a:lnSpc>
                <a:spcPts val="1361"/>
              </a:lnSpc>
            </a:pPr>
            <a:r>
              <a:rPr sz="1264" b="1" spc="-5" dirty="0">
                <a:latin typeface="Arial"/>
                <a:cs typeface="Arial"/>
              </a:rPr>
              <a:t>Develop-  ment</a:t>
            </a:r>
            <a:endParaRPr sz="1264">
              <a:latin typeface="Arial"/>
              <a:cs typeface="Arial"/>
            </a:endParaRPr>
          </a:p>
        </p:txBody>
      </p:sp>
    </p:spTree>
    <p:extLst>
      <p:ext uri="{BB962C8B-B14F-4D97-AF65-F5344CB8AC3E}">
        <p14:creationId xmlns:p14="http://schemas.microsoft.com/office/powerpoint/2010/main" val="3884460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11250" y="1055052"/>
            <a:ext cx="5270412" cy="0"/>
          </a:xfrm>
          <a:custGeom>
            <a:avLst/>
            <a:gdLst/>
            <a:ahLst/>
            <a:cxnLst/>
            <a:rect l="l" t="t" r="r" b="b"/>
            <a:pathLst>
              <a:path w="5420995">
                <a:moveTo>
                  <a:pt x="0" y="0"/>
                </a:moveTo>
                <a:lnTo>
                  <a:pt x="5420867" y="0"/>
                </a:lnTo>
              </a:path>
            </a:pathLst>
          </a:custGeom>
          <a:ln w="7620">
            <a:solidFill>
              <a:srgbClr val="000000"/>
            </a:solidFill>
          </a:ln>
        </p:spPr>
        <p:txBody>
          <a:bodyPr wrap="square" lIns="0" tIns="0" rIns="0" bIns="0" rtlCol="0"/>
          <a:lstStyle/>
          <a:p>
            <a:endParaRPr sz="1750"/>
          </a:p>
        </p:txBody>
      </p:sp>
      <p:sp>
        <p:nvSpPr>
          <p:cNvPr id="3" name="object 3"/>
          <p:cNvSpPr txBox="1"/>
          <p:nvPr/>
        </p:nvSpPr>
        <p:spPr>
          <a:xfrm>
            <a:off x="1098903" y="886883"/>
            <a:ext cx="5360547" cy="4560447"/>
          </a:xfrm>
          <a:prstGeom prst="rect">
            <a:avLst/>
          </a:prstGeom>
        </p:spPr>
        <p:txBody>
          <a:bodyPr vert="horz" wrap="square" lIns="0" tIns="0" rIns="0" bIns="0" rtlCol="0">
            <a:spAutoFit/>
          </a:bodyPr>
          <a:lstStyle/>
          <a:p>
            <a:pPr marL="12347" algn="just">
              <a:tabLst>
                <a:tab pos="5069654" algn="l"/>
              </a:tabLst>
            </a:pPr>
            <a:r>
              <a:rPr sz="1167" dirty="0">
                <a:latin typeface="Times New Roman"/>
                <a:cs typeface="Times New Roman"/>
              </a:rPr>
              <a:t>CS504-Software Engineering</a:t>
            </a:r>
            <a:r>
              <a:rPr sz="1167" spc="-10" dirty="0">
                <a:latin typeface="Times New Roman"/>
                <a:cs typeface="Times New Roman"/>
              </a:rPr>
              <a:t> </a:t>
            </a:r>
            <a:r>
              <a:rPr sz="1167" dirty="0">
                <a:latin typeface="Times New Roman"/>
                <a:cs typeface="Times New Roman"/>
              </a:rPr>
              <a:t>– I	</a:t>
            </a:r>
            <a:r>
              <a:rPr sz="1167" spc="-5" dirty="0">
                <a:latin typeface="Times New Roman"/>
                <a:cs typeface="Times New Roman"/>
              </a:rPr>
              <a:t>VU</a:t>
            </a:r>
            <a:endParaRPr sz="1167">
              <a:latin typeface="Times New Roman"/>
              <a:cs typeface="Times New Roman"/>
            </a:endParaRPr>
          </a:p>
          <a:p>
            <a:pPr>
              <a:lnSpc>
                <a:spcPct val="100000"/>
              </a:lnSpc>
            </a:pPr>
            <a:endParaRPr sz="1167">
              <a:latin typeface="Times New Roman"/>
              <a:cs typeface="Times New Roman"/>
            </a:endParaRPr>
          </a:p>
          <a:p>
            <a:pPr marL="12347" marR="4939" algn="just">
              <a:lnSpc>
                <a:spcPts val="1342"/>
              </a:lnSpc>
              <a:spcBef>
                <a:spcPts val="851"/>
              </a:spcBef>
            </a:pPr>
            <a:r>
              <a:rPr sz="1167" dirty="0">
                <a:latin typeface="Times New Roman"/>
                <a:cs typeface="Times New Roman"/>
              </a:rPr>
              <a:t>Concurrency </a:t>
            </a:r>
            <a:r>
              <a:rPr sz="1167" spc="-5" dirty="0">
                <a:latin typeface="Times New Roman"/>
                <a:cs typeface="Times New Roman"/>
              </a:rPr>
              <a:t>View </a:t>
            </a:r>
            <a:r>
              <a:rPr sz="1167" dirty="0">
                <a:latin typeface="Times New Roman"/>
                <a:cs typeface="Times New Roman"/>
              </a:rPr>
              <a:t>intends to document </a:t>
            </a:r>
            <a:r>
              <a:rPr sz="1167" spc="-5" dirty="0">
                <a:latin typeface="Times New Roman"/>
                <a:cs typeface="Times New Roman"/>
              </a:rPr>
              <a:t>different </a:t>
            </a:r>
            <a:r>
              <a:rPr sz="1167" dirty="0">
                <a:latin typeface="Times New Roman"/>
                <a:cs typeface="Times New Roman"/>
              </a:rPr>
              <a:t>parallel processes and threads in the  </a:t>
            </a:r>
            <a:r>
              <a:rPr sz="1167" spc="-5" dirty="0">
                <a:latin typeface="Times New Roman"/>
                <a:cs typeface="Times New Roman"/>
              </a:rPr>
              <a:t>system. </a:t>
            </a:r>
            <a:r>
              <a:rPr sz="1167" dirty="0">
                <a:latin typeface="Times New Roman"/>
                <a:cs typeface="Times New Roman"/>
              </a:rPr>
              <a:t>Its main focus is on event </a:t>
            </a:r>
            <a:r>
              <a:rPr sz="1167" spc="-5" dirty="0">
                <a:latin typeface="Times New Roman"/>
                <a:cs typeface="Times New Roman"/>
              </a:rPr>
              <a:t>synchronization </a:t>
            </a:r>
            <a:r>
              <a:rPr sz="1167" dirty="0">
                <a:latin typeface="Times New Roman"/>
                <a:cs typeface="Times New Roman"/>
              </a:rPr>
              <a:t>and parallel data flows. </a:t>
            </a:r>
            <a:r>
              <a:rPr sz="1167" spc="-15" dirty="0">
                <a:latin typeface="Times New Roman"/>
                <a:cs typeface="Times New Roman"/>
              </a:rPr>
              <a:t>It </a:t>
            </a:r>
            <a:r>
              <a:rPr sz="1167" dirty="0">
                <a:latin typeface="Times New Roman"/>
                <a:cs typeface="Times New Roman"/>
              </a:rPr>
              <a:t>is used  primarily by integrators, performance engineers, and testers. The main purpose of  building this view is to identify </a:t>
            </a:r>
            <a:r>
              <a:rPr sz="1167" spc="5" dirty="0">
                <a:latin typeface="Times New Roman"/>
                <a:cs typeface="Times New Roman"/>
              </a:rPr>
              <a:t>ways </a:t>
            </a:r>
            <a:r>
              <a:rPr sz="1167" dirty="0">
                <a:latin typeface="Times New Roman"/>
                <a:cs typeface="Times New Roman"/>
              </a:rPr>
              <a:t>and means to improve performance by highlighting  possible opportunities for</a:t>
            </a:r>
            <a:r>
              <a:rPr sz="1167" spc="-97" dirty="0">
                <a:latin typeface="Times New Roman"/>
                <a:cs typeface="Times New Roman"/>
              </a:rPr>
              <a:t> </a:t>
            </a:r>
            <a:r>
              <a:rPr sz="1167" dirty="0">
                <a:latin typeface="Times New Roman"/>
                <a:cs typeface="Times New Roman"/>
              </a:rPr>
              <a:t>parallelism.</a:t>
            </a:r>
            <a:endParaRPr sz="1167">
              <a:latin typeface="Times New Roman"/>
              <a:cs typeface="Times New Roman"/>
            </a:endParaRPr>
          </a:p>
          <a:p>
            <a:pPr>
              <a:spcBef>
                <a:spcPts val="19"/>
              </a:spcBef>
            </a:pPr>
            <a:endParaRPr sz="1167">
              <a:latin typeface="Times New Roman"/>
              <a:cs typeface="Times New Roman"/>
            </a:endParaRPr>
          </a:p>
          <a:p>
            <a:pPr marL="12347" marR="6173" algn="just">
              <a:lnSpc>
                <a:spcPts val="1342"/>
              </a:lnSpc>
              <a:spcBef>
                <a:spcPts val="5"/>
              </a:spcBef>
            </a:pPr>
            <a:r>
              <a:rPr sz="1167" dirty="0">
                <a:latin typeface="Times New Roman"/>
                <a:cs typeface="Times New Roman"/>
              </a:rPr>
              <a:t>The </a:t>
            </a:r>
            <a:r>
              <a:rPr sz="1167" spc="-5" dirty="0">
                <a:latin typeface="Times New Roman"/>
                <a:cs typeface="Times New Roman"/>
              </a:rPr>
              <a:t>Physical View </a:t>
            </a:r>
            <a:r>
              <a:rPr sz="1167" dirty="0">
                <a:latin typeface="Times New Roman"/>
                <a:cs typeface="Times New Roman"/>
              </a:rPr>
              <a:t>depicts the physical organization of this </a:t>
            </a:r>
            <a:r>
              <a:rPr sz="1167" spc="-5" dirty="0">
                <a:latin typeface="Times New Roman"/>
                <a:cs typeface="Times New Roman"/>
              </a:rPr>
              <a:t>system </a:t>
            </a:r>
            <a:r>
              <a:rPr sz="1167" dirty="0">
                <a:latin typeface="Times New Roman"/>
                <a:cs typeface="Times New Roman"/>
              </a:rPr>
              <a:t>and how this </a:t>
            </a:r>
            <a:r>
              <a:rPr sz="1167" spc="-5" dirty="0">
                <a:latin typeface="Times New Roman"/>
                <a:cs typeface="Times New Roman"/>
              </a:rPr>
              <a:t>system  will </a:t>
            </a:r>
            <a:r>
              <a:rPr sz="1167" dirty="0">
                <a:latin typeface="Times New Roman"/>
                <a:cs typeface="Times New Roman"/>
              </a:rPr>
              <a:t>be physically deployed. This includes different processors, </a:t>
            </a:r>
            <a:r>
              <a:rPr sz="1167" spc="-5" dirty="0">
                <a:latin typeface="Times New Roman"/>
                <a:cs typeface="Times New Roman"/>
              </a:rPr>
              <a:t>sensors, </a:t>
            </a:r>
            <a:r>
              <a:rPr sz="1167" dirty="0">
                <a:latin typeface="Times New Roman"/>
                <a:cs typeface="Times New Roman"/>
              </a:rPr>
              <a:t>and </a:t>
            </a:r>
            <a:r>
              <a:rPr sz="1167" spc="-5" dirty="0">
                <a:latin typeface="Times New Roman"/>
                <a:cs typeface="Times New Roman"/>
              </a:rPr>
              <a:t>storage  </a:t>
            </a:r>
            <a:r>
              <a:rPr sz="1167" dirty="0">
                <a:latin typeface="Times New Roman"/>
                <a:cs typeface="Times New Roman"/>
              </a:rPr>
              <a:t>devices used by the </a:t>
            </a:r>
            <a:r>
              <a:rPr sz="1167" spc="-5" dirty="0">
                <a:latin typeface="Times New Roman"/>
                <a:cs typeface="Times New Roman"/>
              </a:rPr>
              <a:t>system. </a:t>
            </a:r>
            <a:r>
              <a:rPr sz="1167" dirty="0">
                <a:latin typeface="Times New Roman"/>
                <a:cs typeface="Times New Roman"/>
              </a:rPr>
              <a:t>This view connects various network elements and  communication devices. The primary users of this </a:t>
            </a:r>
            <a:r>
              <a:rPr sz="1167" spc="-5" dirty="0">
                <a:latin typeface="Times New Roman"/>
                <a:cs typeface="Times New Roman"/>
              </a:rPr>
              <a:t>system </a:t>
            </a:r>
            <a:r>
              <a:rPr sz="1167" dirty="0">
                <a:latin typeface="Times New Roman"/>
                <a:cs typeface="Times New Roman"/>
              </a:rPr>
              <a:t>include hardware and </a:t>
            </a:r>
            <a:r>
              <a:rPr sz="1167" spc="-5" dirty="0">
                <a:latin typeface="Times New Roman"/>
                <a:cs typeface="Times New Roman"/>
              </a:rPr>
              <a:t>system  </a:t>
            </a:r>
            <a:r>
              <a:rPr sz="1167" dirty="0">
                <a:latin typeface="Times New Roman"/>
                <a:cs typeface="Times New Roman"/>
              </a:rPr>
              <a:t>engineers. The view is developed </a:t>
            </a:r>
            <a:r>
              <a:rPr sz="1167" spc="-5" dirty="0">
                <a:latin typeface="Times New Roman"/>
                <a:cs typeface="Times New Roman"/>
              </a:rPr>
              <a:t>with </a:t>
            </a:r>
            <a:r>
              <a:rPr sz="1167" dirty="0">
                <a:latin typeface="Times New Roman"/>
                <a:cs typeface="Times New Roman"/>
              </a:rPr>
              <a:t>an intention to document and analyze </a:t>
            </a:r>
            <a:r>
              <a:rPr sz="1167" spc="-5" dirty="0">
                <a:latin typeface="Times New Roman"/>
                <a:cs typeface="Times New Roman"/>
              </a:rPr>
              <a:t>system  </a:t>
            </a:r>
            <a:r>
              <a:rPr sz="1167" dirty="0">
                <a:latin typeface="Times New Roman"/>
                <a:cs typeface="Times New Roman"/>
              </a:rPr>
              <a:t>delivery and installation mechanism. The view is also used in understanding and  analyzing issues pertaining to </a:t>
            </a:r>
            <a:r>
              <a:rPr sz="1167" spc="-5" dirty="0">
                <a:latin typeface="Times New Roman"/>
                <a:cs typeface="Times New Roman"/>
              </a:rPr>
              <a:t>system </a:t>
            </a:r>
            <a:r>
              <a:rPr sz="1167" dirty="0">
                <a:latin typeface="Times New Roman"/>
                <a:cs typeface="Times New Roman"/>
              </a:rPr>
              <a:t>performance, availability, </a:t>
            </a:r>
            <a:r>
              <a:rPr sz="1167" spc="-5" dirty="0">
                <a:latin typeface="Times New Roman"/>
                <a:cs typeface="Times New Roman"/>
              </a:rPr>
              <a:t>scalability, </a:t>
            </a:r>
            <a:r>
              <a:rPr sz="1167" dirty="0">
                <a:latin typeface="Times New Roman"/>
                <a:cs typeface="Times New Roman"/>
              </a:rPr>
              <a:t>and</a:t>
            </a:r>
            <a:r>
              <a:rPr sz="1167" spc="-68" dirty="0">
                <a:latin typeface="Times New Roman"/>
                <a:cs typeface="Times New Roman"/>
              </a:rPr>
              <a:t> </a:t>
            </a:r>
            <a:r>
              <a:rPr sz="1167" spc="-5" dirty="0">
                <a:latin typeface="Times New Roman"/>
                <a:cs typeface="Times New Roman"/>
              </a:rPr>
              <a:t>security.</a:t>
            </a:r>
            <a:endParaRPr sz="1167">
              <a:latin typeface="Times New Roman"/>
              <a:cs typeface="Times New Roman"/>
            </a:endParaRPr>
          </a:p>
          <a:p>
            <a:pPr>
              <a:spcBef>
                <a:spcPts val="10"/>
              </a:spcBef>
            </a:pPr>
            <a:endParaRPr sz="1167">
              <a:latin typeface="Times New Roman"/>
              <a:cs typeface="Times New Roman"/>
            </a:endParaRPr>
          </a:p>
          <a:p>
            <a:pPr marL="12347" marR="4939" algn="just">
              <a:lnSpc>
                <a:spcPts val="1342"/>
              </a:lnSpc>
            </a:pPr>
            <a:r>
              <a:rPr sz="1167" spc="-5" dirty="0">
                <a:latin typeface="Times New Roman"/>
                <a:cs typeface="Times New Roman"/>
              </a:rPr>
              <a:t>Finally, </a:t>
            </a:r>
            <a:r>
              <a:rPr sz="1167" dirty="0">
                <a:latin typeface="Times New Roman"/>
                <a:cs typeface="Times New Roman"/>
              </a:rPr>
              <a:t>there are </a:t>
            </a:r>
            <a:r>
              <a:rPr sz="1167" spc="-5" dirty="0">
                <a:latin typeface="Times New Roman"/>
                <a:cs typeface="Times New Roman"/>
              </a:rPr>
              <a:t>Scenarios. Scenarios </a:t>
            </a:r>
            <a:r>
              <a:rPr sz="1167" dirty="0">
                <a:latin typeface="Times New Roman"/>
                <a:cs typeface="Times New Roman"/>
              </a:rPr>
              <a:t>are basically use cases </a:t>
            </a:r>
            <a:r>
              <a:rPr sz="1167" spc="-5" dirty="0">
                <a:latin typeface="Times New Roman"/>
                <a:cs typeface="Times New Roman"/>
              </a:rPr>
              <a:t>which </a:t>
            </a:r>
            <a:r>
              <a:rPr sz="1167" dirty="0">
                <a:latin typeface="Times New Roman"/>
                <a:cs typeface="Times New Roman"/>
              </a:rPr>
              <a:t>describe the  </a:t>
            </a:r>
            <a:r>
              <a:rPr sz="1167" spc="-5" dirty="0">
                <a:latin typeface="Times New Roman"/>
                <a:cs typeface="Times New Roman"/>
              </a:rPr>
              <a:t>sequences </a:t>
            </a:r>
            <a:r>
              <a:rPr sz="1167" dirty="0">
                <a:latin typeface="Times New Roman"/>
                <a:cs typeface="Times New Roman"/>
              </a:rPr>
              <a:t>of responsibilities and change cases </a:t>
            </a:r>
            <a:r>
              <a:rPr sz="1167" spc="5" dirty="0">
                <a:latin typeface="Times New Roman"/>
                <a:cs typeface="Times New Roman"/>
              </a:rPr>
              <a:t>which </a:t>
            </a:r>
            <a:r>
              <a:rPr sz="1167" dirty="0">
                <a:latin typeface="Times New Roman"/>
                <a:cs typeface="Times New Roman"/>
              </a:rPr>
              <a:t>are changes to the </a:t>
            </a:r>
            <a:r>
              <a:rPr sz="1167" spc="-5" dirty="0">
                <a:latin typeface="Times New Roman"/>
                <a:cs typeface="Times New Roman"/>
              </a:rPr>
              <a:t>system. As stated  </a:t>
            </a:r>
            <a:r>
              <a:rPr sz="1167" dirty="0">
                <a:latin typeface="Times New Roman"/>
                <a:cs typeface="Times New Roman"/>
              </a:rPr>
              <a:t>earlier, the first objective of developing a </a:t>
            </a:r>
            <a:r>
              <a:rPr sz="1167" spc="-5" dirty="0">
                <a:latin typeface="Times New Roman"/>
                <a:cs typeface="Times New Roman"/>
              </a:rPr>
              <a:t>system </a:t>
            </a:r>
            <a:r>
              <a:rPr sz="1167" dirty="0">
                <a:latin typeface="Times New Roman"/>
                <a:cs typeface="Times New Roman"/>
              </a:rPr>
              <a:t>is to fulfill the functional requirements  </a:t>
            </a:r>
            <a:r>
              <a:rPr sz="1167" spc="-5" dirty="0">
                <a:latin typeface="Times New Roman"/>
                <a:cs typeface="Times New Roman"/>
              </a:rPr>
              <a:t>setout </a:t>
            </a:r>
            <a:r>
              <a:rPr sz="1167" dirty="0">
                <a:latin typeface="Times New Roman"/>
                <a:cs typeface="Times New Roman"/>
              </a:rPr>
              <a:t>for the </a:t>
            </a:r>
            <a:r>
              <a:rPr sz="1167" spc="-5" dirty="0">
                <a:latin typeface="Times New Roman"/>
                <a:cs typeface="Times New Roman"/>
              </a:rPr>
              <a:t>system. </a:t>
            </a:r>
            <a:r>
              <a:rPr sz="1167" dirty="0">
                <a:latin typeface="Times New Roman"/>
                <a:cs typeface="Times New Roman"/>
              </a:rPr>
              <a:t>These functional requirements are </a:t>
            </a:r>
            <a:r>
              <a:rPr sz="1167" spc="-5" dirty="0">
                <a:latin typeface="Times New Roman"/>
                <a:cs typeface="Times New Roman"/>
              </a:rPr>
              <a:t>written </a:t>
            </a:r>
            <a:r>
              <a:rPr sz="1167" dirty="0">
                <a:latin typeface="Times New Roman"/>
                <a:cs typeface="Times New Roman"/>
              </a:rPr>
              <a:t>in the form of use cases.  Therefore, </a:t>
            </a:r>
            <a:r>
              <a:rPr sz="1167" spc="-5" dirty="0">
                <a:latin typeface="Times New Roman"/>
                <a:cs typeface="Times New Roman"/>
              </a:rPr>
              <a:t>scenarios </a:t>
            </a:r>
            <a:r>
              <a:rPr sz="1167" dirty="0">
                <a:latin typeface="Times New Roman"/>
                <a:cs typeface="Times New Roman"/>
              </a:rPr>
              <a:t>are used to understand and validate the </a:t>
            </a:r>
            <a:r>
              <a:rPr sz="1167" spc="-5" dirty="0">
                <a:latin typeface="Times New Roman"/>
                <a:cs typeface="Times New Roman"/>
              </a:rPr>
              <a:t>system. </a:t>
            </a:r>
            <a:r>
              <a:rPr sz="1167" dirty="0">
                <a:latin typeface="Times New Roman"/>
                <a:cs typeface="Times New Roman"/>
              </a:rPr>
              <a:t>Their </a:t>
            </a:r>
            <a:r>
              <a:rPr sz="1167" spc="-5" dirty="0">
                <a:latin typeface="Times New Roman"/>
                <a:cs typeface="Times New Roman"/>
              </a:rPr>
              <a:t>secondary  </a:t>
            </a:r>
            <a:r>
              <a:rPr sz="1167" dirty="0">
                <a:latin typeface="Times New Roman"/>
                <a:cs typeface="Times New Roman"/>
              </a:rPr>
              <a:t>purpose is to communicate the design to the other users of the </a:t>
            </a:r>
            <a:r>
              <a:rPr sz="1167" spc="-5" dirty="0">
                <a:latin typeface="Times New Roman"/>
                <a:cs typeface="Times New Roman"/>
              </a:rPr>
              <a:t>system. Scenarios </a:t>
            </a:r>
            <a:r>
              <a:rPr sz="1167" dirty="0">
                <a:latin typeface="Times New Roman"/>
                <a:cs typeface="Times New Roman"/>
              </a:rPr>
              <a:t>tie all  the view together into an integrated system. They are also used to understand the  dynamic behavior of the </a:t>
            </a:r>
            <a:r>
              <a:rPr sz="1167" spc="-5" dirty="0">
                <a:latin typeface="Times New Roman"/>
                <a:cs typeface="Times New Roman"/>
              </a:rPr>
              <a:t>system </a:t>
            </a:r>
            <a:r>
              <a:rPr sz="1167" dirty="0">
                <a:latin typeface="Times New Roman"/>
                <a:cs typeface="Times New Roman"/>
              </a:rPr>
              <a:t>and understand the limits of</a:t>
            </a:r>
            <a:r>
              <a:rPr sz="1167" spc="-107" dirty="0">
                <a:latin typeface="Times New Roman"/>
                <a:cs typeface="Times New Roman"/>
              </a:rPr>
              <a:t> </a:t>
            </a:r>
            <a:r>
              <a:rPr sz="1167" dirty="0">
                <a:latin typeface="Times New Roman"/>
                <a:cs typeface="Times New Roman"/>
              </a:rPr>
              <a:t>design.</a:t>
            </a:r>
            <a:endParaRPr sz="1167">
              <a:latin typeface="Times New Roman"/>
              <a:cs typeface="Times New Roman"/>
            </a:endParaRPr>
          </a:p>
          <a:p>
            <a:pPr>
              <a:spcBef>
                <a:spcPts val="39"/>
              </a:spcBef>
            </a:pPr>
            <a:endParaRPr sz="1069">
              <a:latin typeface="Times New Roman"/>
              <a:cs typeface="Times New Roman"/>
            </a:endParaRPr>
          </a:p>
          <a:p>
            <a:pPr marL="12347" algn="just"/>
            <a:r>
              <a:rPr sz="1167" dirty="0">
                <a:latin typeface="Times New Roman"/>
                <a:cs typeface="Times New Roman"/>
              </a:rPr>
              <a:t>This is </a:t>
            </a:r>
            <a:r>
              <a:rPr sz="1167" spc="-5" dirty="0">
                <a:latin typeface="Times New Roman"/>
                <a:cs typeface="Times New Roman"/>
              </a:rPr>
              <a:t>summarized </a:t>
            </a:r>
            <a:r>
              <a:rPr sz="1167" dirty="0">
                <a:latin typeface="Times New Roman"/>
                <a:cs typeface="Times New Roman"/>
              </a:rPr>
              <a:t>in the following</a:t>
            </a:r>
            <a:r>
              <a:rPr sz="1167" spc="-107" dirty="0">
                <a:latin typeface="Times New Roman"/>
                <a:cs typeface="Times New Roman"/>
              </a:rPr>
              <a:t> </a:t>
            </a:r>
            <a:r>
              <a:rPr sz="1167" dirty="0">
                <a:latin typeface="Times New Roman"/>
                <a:cs typeface="Times New Roman"/>
              </a:rPr>
              <a:t>table:</a:t>
            </a:r>
            <a:endParaRPr sz="1167">
              <a:latin typeface="Times New Roman"/>
              <a:cs typeface="Times New Roman"/>
            </a:endParaRPr>
          </a:p>
        </p:txBody>
      </p:sp>
      <p:sp>
        <p:nvSpPr>
          <p:cNvPr id="5" name="object 5"/>
          <p:cNvSpPr txBox="1"/>
          <p:nvPr/>
        </p:nvSpPr>
        <p:spPr>
          <a:xfrm>
            <a:off x="1098903" y="9452694"/>
            <a:ext cx="5371042" cy="425979"/>
          </a:xfrm>
          <a:prstGeom prst="rect">
            <a:avLst/>
          </a:prstGeom>
        </p:spPr>
        <p:txBody>
          <a:bodyPr vert="horz" wrap="square" lIns="0" tIns="65440" rIns="0" bIns="0" rtlCol="0">
            <a:spAutoFit/>
          </a:bodyPr>
          <a:lstStyle/>
          <a:p>
            <a:pPr marL="12347">
              <a:lnSpc>
                <a:spcPts val="1371"/>
              </a:lnSpc>
              <a:spcBef>
                <a:spcPts val="515"/>
              </a:spcBef>
              <a:tabLst>
                <a:tab pos="5123363" algn="l"/>
              </a:tabLst>
            </a:pPr>
            <a:r>
              <a:rPr sz="1167" u="heavy" dirty="0">
                <a:latin typeface="Times New Roman"/>
                <a:cs typeface="Times New Roman"/>
              </a:rPr>
              <a:t> 	</a:t>
            </a:r>
            <a:r>
              <a:rPr sz="1167" dirty="0">
                <a:latin typeface="Times New Roman"/>
                <a:cs typeface="Times New Roman"/>
              </a:rPr>
              <a:t>124</a:t>
            </a:r>
            <a:endParaRPr sz="1167">
              <a:latin typeface="Times New Roman"/>
              <a:cs typeface="Times New Roman"/>
            </a:endParaRPr>
          </a:p>
          <a:p>
            <a:pPr marL="1456939">
              <a:lnSpc>
                <a:spcPts val="1371"/>
              </a:lnSpc>
            </a:pPr>
            <a:r>
              <a:rPr sz="1167" dirty="0">
                <a:latin typeface="Times New Roman"/>
                <a:cs typeface="Times New Roman"/>
              </a:rPr>
              <a:t>© Copyright </a:t>
            </a:r>
            <a:r>
              <a:rPr sz="1167" spc="-5" dirty="0">
                <a:latin typeface="Times New Roman"/>
                <a:cs typeface="Times New Roman"/>
              </a:rPr>
              <a:t>Virtual University </a:t>
            </a:r>
            <a:r>
              <a:rPr sz="1167" dirty="0">
                <a:latin typeface="Times New Roman"/>
                <a:cs typeface="Times New Roman"/>
              </a:rPr>
              <a:t>of</a:t>
            </a:r>
            <a:r>
              <a:rPr sz="1167" spc="-78" dirty="0">
                <a:latin typeface="Times New Roman"/>
                <a:cs typeface="Times New Roman"/>
              </a:rPr>
              <a:t> </a:t>
            </a:r>
            <a:r>
              <a:rPr sz="1167" spc="-5" dirty="0">
                <a:latin typeface="Times New Roman"/>
                <a:cs typeface="Times New Roman"/>
              </a:rPr>
              <a:t>Pakistan</a:t>
            </a:r>
            <a:endParaRPr sz="1167">
              <a:latin typeface="Times New Roman"/>
              <a:cs typeface="Times New Roman"/>
            </a:endParaRPr>
          </a:p>
        </p:txBody>
      </p:sp>
      <p:graphicFrame>
        <p:nvGraphicFramePr>
          <p:cNvPr id="4" name="object 4"/>
          <p:cNvGraphicFramePr>
            <a:graphicFrameLocks noGrp="1"/>
          </p:cNvGraphicFramePr>
          <p:nvPr/>
        </p:nvGraphicFramePr>
        <p:xfrm>
          <a:off x="1108287" y="5614882"/>
          <a:ext cx="5343260" cy="3621440"/>
        </p:xfrm>
        <a:graphic>
          <a:graphicData uri="http://schemas.openxmlformats.org/drawingml/2006/table">
            <a:tbl>
              <a:tblPr firstRow="1" bandRow="1">
                <a:tableStyleId>{2D5ABB26-0587-4C30-8999-92F81FD0307C}</a:tableStyleId>
              </a:tblPr>
              <a:tblGrid>
                <a:gridCol w="1000125">
                  <a:extLst>
                    <a:ext uri="{9D8B030D-6E8A-4147-A177-3AD203B41FA5}">
                      <a16:colId xmlns:a16="http://schemas.microsoft.com/office/drawing/2014/main" val="20000"/>
                    </a:ext>
                  </a:extLst>
                </a:gridCol>
                <a:gridCol w="1333500">
                  <a:extLst>
                    <a:ext uri="{9D8B030D-6E8A-4147-A177-3AD203B41FA5}">
                      <a16:colId xmlns:a16="http://schemas.microsoft.com/office/drawing/2014/main" val="20001"/>
                    </a:ext>
                  </a:extLst>
                </a:gridCol>
                <a:gridCol w="1333500">
                  <a:extLst>
                    <a:ext uri="{9D8B030D-6E8A-4147-A177-3AD203B41FA5}">
                      <a16:colId xmlns:a16="http://schemas.microsoft.com/office/drawing/2014/main" val="20002"/>
                    </a:ext>
                  </a:extLst>
                </a:gridCol>
                <a:gridCol w="1666875">
                  <a:extLst>
                    <a:ext uri="{9D8B030D-6E8A-4147-A177-3AD203B41FA5}">
                      <a16:colId xmlns:a16="http://schemas.microsoft.com/office/drawing/2014/main" val="20003"/>
                    </a:ext>
                  </a:extLst>
                </a:gridCol>
              </a:tblGrid>
              <a:tr h="177799">
                <a:tc>
                  <a:txBody>
                    <a:bodyPr/>
                    <a:lstStyle/>
                    <a:p>
                      <a:pPr marL="65405">
                        <a:lnSpc>
                          <a:spcPts val="1345"/>
                        </a:lnSpc>
                      </a:pPr>
                      <a:r>
                        <a:rPr sz="1200" b="1" spc="-5" dirty="0">
                          <a:latin typeface="Times New Roman"/>
                          <a:cs typeface="Times New Roman"/>
                        </a:rPr>
                        <a:t>View</a:t>
                      </a:r>
                      <a:endParaRPr sz="1200">
                        <a:latin typeface="Times New Roman"/>
                        <a:cs typeface="Times New Roman"/>
                      </a:endParaRPr>
                    </a:p>
                  </a:txBody>
                  <a:tcPr marL="0" marR="0" marT="0" marB="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marL="65405">
                        <a:lnSpc>
                          <a:spcPts val="1345"/>
                        </a:lnSpc>
                      </a:pPr>
                      <a:r>
                        <a:rPr sz="1200" b="1" spc="-5" dirty="0">
                          <a:latin typeface="Times New Roman"/>
                          <a:cs typeface="Times New Roman"/>
                        </a:rPr>
                        <a:t>Components</a:t>
                      </a:r>
                      <a:endParaRPr sz="1200">
                        <a:latin typeface="Times New Roman"/>
                        <a:cs typeface="Times New Roman"/>
                      </a:endParaRPr>
                    </a:p>
                  </a:txBody>
                  <a:tcPr marL="0" marR="0" marT="0" marB="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marL="65405">
                        <a:lnSpc>
                          <a:spcPts val="1345"/>
                        </a:lnSpc>
                      </a:pPr>
                      <a:r>
                        <a:rPr sz="1200" b="1" spc="-5" dirty="0">
                          <a:latin typeface="Times New Roman"/>
                          <a:cs typeface="Times New Roman"/>
                        </a:rPr>
                        <a:t>Users</a:t>
                      </a:r>
                      <a:endParaRPr sz="1200">
                        <a:latin typeface="Times New Roman"/>
                        <a:cs typeface="Times New Roman"/>
                      </a:endParaRPr>
                    </a:p>
                  </a:txBody>
                  <a:tcPr marL="0" marR="0" marT="0" marB="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marL="65405">
                        <a:lnSpc>
                          <a:spcPts val="1345"/>
                        </a:lnSpc>
                      </a:pPr>
                      <a:r>
                        <a:rPr sz="1200" b="1" spc="-5" dirty="0">
                          <a:latin typeface="Times New Roman"/>
                          <a:cs typeface="Times New Roman"/>
                        </a:rPr>
                        <a:t>Rationale</a:t>
                      </a:r>
                      <a:endParaRPr sz="1200">
                        <a:latin typeface="Times New Roman"/>
                        <a:cs typeface="Times New Roman"/>
                      </a:endParaRPr>
                    </a:p>
                  </a:txBody>
                  <a:tcPr marL="0" marR="0" marT="0" marB="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extLst>
                  <a:ext uri="{0D108BD9-81ED-4DB2-BD59-A6C34878D82A}">
                    <a16:rowId xmlns:a16="http://schemas.microsoft.com/office/drawing/2014/main" val="10000"/>
                  </a:ext>
                </a:extLst>
              </a:tr>
              <a:tr h="691444">
                <a:tc>
                  <a:txBody>
                    <a:bodyPr/>
                    <a:lstStyle/>
                    <a:p>
                      <a:pPr marL="65405" marR="245745">
                        <a:lnSpc>
                          <a:spcPts val="1380"/>
                        </a:lnSpc>
                      </a:pPr>
                      <a:r>
                        <a:rPr sz="1200" b="1" dirty="0">
                          <a:latin typeface="Times New Roman"/>
                          <a:cs typeface="Times New Roman"/>
                        </a:rPr>
                        <a:t>Functional  </a:t>
                      </a:r>
                      <a:r>
                        <a:rPr sz="1200" b="1" spc="-5" dirty="0">
                          <a:latin typeface="Times New Roman"/>
                          <a:cs typeface="Times New Roman"/>
                        </a:rPr>
                        <a:t>View</a:t>
                      </a:r>
                      <a:endParaRPr sz="1200">
                        <a:latin typeface="Times New Roman"/>
                        <a:cs typeface="Times New Roman"/>
                      </a:endParaRPr>
                    </a:p>
                  </a:txBody>
                  <a:tcPr marL="0" marR="0" marT="0" marB="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marL="65405">
                        <a:lnSpc>
                          <a:spcPts val="1290"/>
                        </a:lnSpc>
                        <a:tabLst>
                          <a:tab pos="1078865" algn="l"/>
                        </a:tabLst>
                      </a:pPr>
                      <a:r>
                        <a:rPr sz="1200" dirty="0">
                          <a:latin typeface="Times New Roman"/>
                          <a:cs typeface="Times New Roman"/>
                        </a:rPr>
                        <a:t>functions,	key</a:t>
                      </a:r>
                      <a:endParaRPr sz="1200">
                        <a:latin typeface="Times New Roman"/>
                        <a:cs typeface="Times New Roman"/>
                      </a:endParaRPr>
                    </a:p>
                    <a:p>
                      <a:pPr marL="65405" marR="57785">
                        <a:lnSpc>
                          <a:spcPts val="1380"/>
                        </a:lnSpc>
                        <a:spcBef>
                          <a:spcPts val="65"/>
                        </a:spcBef>
                      </a:pPr>
                      <a:r>
                        <a:rPr sz="1200" spc="-5" dirty="0">
                          <a:latin typeface="Times New Roman"/>
                          <a:cs typeface="Times New Roman"/>
                        </a:rPr>
                        <a:t>system</a:t>
                      </a:r>
                      <a:r>
                        <a:rPr sz="1200" spc="-35" dirty="0">
                          <a:latin typeface="Times New Roman"/>
                          <a:cs typeface="Times New Roman"/>
                        </a:rPr>
                        <a:t> </a:t>
                      </a:r>
                      <a:r>
                        <a:rPr sz="1200" dirty="0">
                          <a:latin typeface="Times New Roman"/>
                          <a:cs typeface="Times New Roman"/>
                        </a:rPr>
                        <a:t>abstractions,  domain</a:t>
                      </a:r>
                      <a:r>
                        <a:rPr sz="1200" spc="-100" dirty="0">
                          <a:latin typeface="Times New Roman"/>
                          <a:cs typeface="Times New Roman"/>
                        </a:rPr>
                        <a:t> </a:t>
                      </a:r>
                      <a:r>
                        <a:rPr sz="1200" dirty="0">
                          <a:latin typeface="Times New Roman"/>
                          <a:cs typeface="Times New Roman"/>
                        </a:rPr>
                        <a:t>elements</a:t>
                      </a:r>
                      <a:endParaRPr sz="1200">
                        <a:latin typeface="Times New Roman"/>
                        <a:cs typeface="Times New Roman"/>
                      </a:endParaRPr>
                    </a:p>
                  </a:txBody>
                  <a:tcPr marL="0" marR="0" marT="0" marB="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marL="65405">
                        <a:lnSpc>
                          <a:spcPts val="1290"/>
                        </a:lnSpc>
                        <a:tabLst>
                          <a:tab pos="677545" algn="l"/>
                        </a:tabLst>
                      </a:pPr>
                      <a:r>
                        <a:rPr sz="1200" dirty="0">
                          <a:latin typeface="Times New Roman"/>
                          <a:cs typeface="Times New Roman"/>
                        </a:rPr>
                        <a:t>domain	engineers,</a:t>
                      </a:r>
                      <a:endParaRPr sz="1200">
                        <a:latin typeface="Times New Roman"/>
                        <a:cs typeface="Times New Roman"/>
                      </a:endParaRPr>
                    </a:p>
                    <a:p>
                      <a:pPr marL="65405" marR="68580">
                        <a:lnSpc>
                          <a:spcPts val="1380"/>
                        </a:lnSpc>
                        <a:spcBef>
                          <a:spcPts val="65"/>
                        </a:spcBef>
                      </a:pPr>
                      <a:r>
                        <a:rPr sz="1200" dirty="0">
                          <a:latin typeface="Times New Roman"/>
                          <a:cs typeface="Times New Roman"/>
                        </a:rPr>
                        <a:t>product-line  designers, end</a:t>
                      </a:r>
                      <a:r>
                        <a:rPr sz="1200" spc="-105" dirty="0">
                          <a:latin typeface="Times New Roman"/>
                          <a:cs typeface="Times New Roman"/>
                        </a:rPr>
                        <a:t> </a:t>
                      </a:r>
                      <a:r>
                        <a:rPr sz="1200" dirty="0">
                          <a:latin typeface="Times New Roman"/>
                          <a:cs typeface="Times New Roman"/>
                        </a:rPr>
                        <a:t>users</a:t>
                      </a:r>
                      <a:endParaRPr sz="1200">
                        <a:latin typeface="Times New Roman"/>
                        <a:cs typeface="Times New Roman"/>
                      </a:endParaRPr>
                    </a:p>
                  </a:txBody>
                  <a:tcPr marL="0" marR="0" marT="0" marB="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marL="65405" algn="just">
                        <a:lnSpc>
                          <a:spcPts val="1290"/>
                        </a:lnSpc>
                      </a:pPr>
                      <a:r>
                        <a:rPr sz="1200" dirty="0">
                          <a:latin typeface="Times New Roman"/>
                          <a:cs typeface="Times New Roman"/>
                        </a:rPr>
                        <a:t>functionality,</a:t>
                      </a:r>
                      <a:endParaRPr sz="1200">
                        <a:latin typeface="Times New Roman"/>
                        <a:cs typeface="Times New Roman"/>
                      </a:endParaRPr>
                    </a:p>
                    <a:p>
                      <a:pPr marL="65405" marR="57785" algn="just">
                        <a:lnSpc>
                          <a:spcPts val="1380"/>
                        </a:lnSpc>
                        <a:spcBef>
                          <a:spcPts val="65"/>
                        </a:spcBef>
                      </a:pPr>
                      <a:r>
                        <a:rPr sz="1200" dirty="0">
                          <a:latin typeface="Times New Roman"/>
                          <a:cs typeface="Times New Roman"/>
                        </a:rPr>
                        <a:t>modifiability, product  lines/reusability, tool  </a:t>
                      </a:r>
                      <a:r>
                        <a:rPr sz="1200" spc="-5" dirty="0">
                          <a:latin typeface="Times New Roman"/>
                          <a:cs typeface="Times New Roman"/>
                        </a:rPr>
                        <a:t>support, work</a:t>
                      </a:r>
                      <a:r>
                        <a:rPr sz="1200" spc="-85" dirty="0">
                          <a:latin typeface="Times New Roman"/>
                          <a:cs typeface="Times New Roman"/>
                        </a:rPr>
                        <a:t> </a:t>
                      </a:r>
                      <a:r>
                        <a:rPr sz="1200" dirty="0">
                          <a:latin typeface="Times New Roman"/>
                          <a:cs typeface="Times New Roman"/>
                        </a:rPr>
                        <a:t>allocation</a:t>
                      </a:r>
                      <a:endParaRPr sz="1200">
                        <a:latin typeface="Times New Roman"/>
                        <a:cs typeface="Times New Roman"/>
                      </a:endParaRPr>
                    </a:p>
                  </a:txBody>
                  <a:tcPr marL="0" marR="0" marT="0" marB="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extLst>
                  <a:ext uri="{0D108BD9-81ED-4DB2-BD59-A6C34878D82A}">
                    <a16:rowId xmlns:a16="http://schemas.microsoft.com/office/drawing/2014/main" val="10001"/>
                  </a:ext>
                </a:extLst>
              </a:tr>
              <a:tr h="864306">
                <a:tc>
                  <a:txBody>
                    <a:bodyPr/>
                    <a:lstStyle/>
                    <a:p>
                      <a:pPr marL="65405">
                        <a:lnSpc>
                          <a:spcPts val="1345"/>
                        </a:lnSpc>
                      </a:pPr>
                      <a:r>
                        <a:rPr sz="1200" b="1" spc="-5" dirty="0">
                          <a:latin typeface="Times New Roman"/>
                          <a:cs typeface="Times New Roman"/>
                        </a:rPr>
                        <a:t>Code</a:t>
                      </a:r>
                      <a:r>
                        <a:rPr sz="1200" b="1" spc="204" dirty="0">
                          <a:latin typeface="Times New Roman"/>
                          <a:cs typeface="Times New Roman"/>
                        </a:rPr>
                        <a:t> </a:t>
                      </a:r>
                      <a:r>
                        <a:rPr sz="1200" b="1" spc="-5" dirty="0">
                          <a:latin typeface="Times New Roman"/>
                          <a:cs typeface="Times New Roman"/>
                        </a:rPr>
                        <a:t>View</a:t>
                      </a:r>
                      <a:endParaRPr sz="1200">
                        <a:latin typeface="Times New Roman"/>
                        <a:cs typeface="Times New Roman"/>
                      </a:endParaRPr>
                    </a:p>
                  </a:txBody>
                  <a:tcPr marL="0" marR="0" marT="0" marB="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marL="65405">
                        <a:lnSpc>
                          <a:spcPts val="1290"/>
                        </a:lnSpc>
                        <a:tabLst>
                          <a:tab pos="828675" algn="l"/>
                        </a:tabLst>
                      </a:pPr>
                      <a:r>
                        <a:rPr sz="1200" dirty="0">
                          <a:latin typeface="Times New Roman"/>
                          <a:cs typeface="Times New Roman"/>
                        </a:rPr>
                        <a:t>classes,	objects,</a:t>
                      </a:r>
                      <a:endParaRPr sz="1200">
                        <a:latin typeface="Times New Roman"/>
                        <a:cs typeface="Times New Roman"/>
                      </a:endParaRPr>
                    </a:p>
                    <a:p>
                      <a:pPr marL="65405" marR="57785">
                        <a:lnSpc>
                          <a:spcPts val="1380"/>
                        </a:lnSpc>
                        <a:spcBef>
                          <a:spcPts val="65"/>
                        </a:spcBef>
                      </a:pPr>
                      <a:r>
                        <a:rPr sz="1200" dirty="0">
                          <a:latin typeface="Times New Roman"/>
                          <a:cs typeface="Times New Roman"/>
                        </a:rPr>
                        <a:t>procedures,  functions,  </a:t>
                      </a:r>
                      <a:r>
                        <a:rPr sz="1200" spc="-5" dirty="0">
                          <a:latin typeface="Times New Roman"/>
                          <a:cs typeface="Times New Roman"/>
                        </a:rPr>
                        <a:t>subsystems, </a:t>
                      </a:r>
                      <a:r>
                        <a:rPr sz="1200" dirty="0">
                          <a:latin typeface="Times New Roman"/>
                          <a:cs typeface="Times New Roman"/>
                        </a:rPr>
                        <a:t>layers,  modules</a:t>
                      </a:r>
                      <a:endParaRPr sz="1200">
                        <a:latin typeface="Times New Roman"/>
                        <a:cs typeface="Times New Roman"/>
                      </a:endParaRPr>
                    </a:p>
                  </a:txBody>
                  <a:tcPr marL="0" marR="0" marT="0" marB="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marL="65405">
                        <a:lnSpc>
                          <a:spcPts val="1290"/>
                        </a:lnSpc>
                      </a:pPr>
                      <a:r>
                        <a:rPr sz="1200" dirty="0">
                          <a:latin typeface="Times New Roman"/>
                          <a:cs typeface="Times New Roman"/>
                        </a:rPr>
                        <a:t>programmers,</a:t>
                      </a:r>
                      <a:endParaRPr sz="1200">
                        <a:latin typeface="Times New Roman"/>
                        <a:cs typeface="Times New Roman"/>
                      </a:endParaRPr>
                    </a:p>
                    <a:p>
                      <a:pPr marL="65405">
                        <a:lnSpc>
                          <a:spcPts val="1410"/>
                        </a:lnSpc>
                      </a:pPr>
                      <a:r>
                        <a:rPr sz="1200" dirty="0">
                          <a:latin typeface="Times New Roman"/>
                          <a:cs typeface="Times New Roman"/>
                        </a:rPr>
                        <a:t>designers,</a:t>
                      </a:r>
                      <a:r>
                        <a:rPr sz="1200" spc="-100" dirty="0">
                          <a:latin typeface="Times New Roman"/>
                          <a:cs typeface="Times New Roman"/>
                        </a:rPr>
                        <a:t> </a:t>
                      </a:r>
                      <a:r>
                        <a:rPr sz="1200" dirty="0">
                          <a:latin typeface="Times New Roman"/>
                          <a:cs typeface="Times New Roman"/>
                        </a:rPr>
                        <a:t>reusers</a:t>
                      </a:r>
                      <a:endParaRPr sz="1200">
                        <a:latin typeface="Times New Roman"/>
                        <a:cs typeface="Times New Roman"/>
                      </a:endParaRPr>
                    </a:p>
                  </a:txBody>
                  <a:tcPr marL="0" marR="0" marT="0" marB="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marL="65405">
                        <a:lnSpc>
                          <a:spcPts val="1290"/>
                        </a:lnSpc>
                      </a:pPr>
                      <a:r>
                        <a:rPr sz="1200" dirty="0">
                          <a:latin typeface="Times New Roman"/>
                          <a:cs typeface="Times New Roman"/>
                        </a:rPr>
                        <a:t>modifiability/maintainabi</a:t>
                      </a:r>
                      <a:endParaRPr sz="1200">
                        <a:latin typeface="Times New Roman"/>
                        <a:cs typeface="Times New Roman"/>
                      </a:endParaRPr>
                    </a:p>
                    <a:p>
                      <a:pPr marL="65405" marR="56515">
                        <a:lnSpc>
                          <a:spcPts val="1380"/>
                        </a:lnSpc>
                        <a:spcBef>
                          <a:spcPts val="65"/>
                        </a:spcBef>
                        <a:tabLst>
                          <a:tab pos="967105" algn="l"/>
                        </a:tabLst>
                      </a:pPr>
                      <a:r>
                        <a:rPr sz="1200" dirty="0">
                          <a:latin typeface="Times New Roman"/>
                          <a:cs typeface="Times New Roman"/>
                        </a:rPr>
                        <a:t>lity,	portabili</a:t>
                      </a:r>
                      <a:r>
                        <a:rPr sz="1200" spc="25" dirty="0">
                          <a:latin typeface="Times New Roman"/>
                          <a:cs typeface="Times New Roman"/>
                        </a:rPr>
                        <a:t>t</a:t>
                      </a:r>
                      <a:r>
                        <a:rPr sz="1200" dirty="0">
                          <a:latin typeface="Times New Roman"/>
                          <a:cs typeface="Times New Roman"/>
                        </a:rPr>
                        <a:t>y,  </a:t>
                      </a:r>
                      <a:r>
                        <a:rPr sz="1200" spc="-5" dirty="0">
                          <a:latin typeface="Times New Roman"/>
                          <a:cs typeface="Times New Roman"/>
                        </a:rPr>
                        <a:t>subsetability</a:t>
                      </a:r>
                      <a:endParaRPr sz="1200">
                        <a:latin typeface="Times New Roman"/>
                        <a:cs typeface="Times New Roman"/>
                      </a:endParaRPr>
                    </a:p>
                  </a:txBody>
                  <a:tcPr marL="0" marR="0" marT="0" marB="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extLst>
                  <a:ext uri="{0D108BD9-81ED-4DB2-BD59-A6C34878D82A}">
                    <a16:rowId xmlns:a16="http://schemas.microsoft.com/office/drawing/2014/main" val="10002"/>
                  </a:ext>
                </a:extLst>
              </a:tr>
              <a:tr h="691444">
                <a:tc>
                  <a:txBody>
                    <a:bodyPr/>
                    <a:lstStyle/>
                    <a:p>
                      <a:pPr marL="65405" marR="94615">
                        <a:lnSpc>
                          <a:spcPts val="1380"/>
                        </a:lnSpc>
                      </a:pPr>
                      <a:r>
                        <a:rPr sz="1200" b="1" spc="-5" dirty="0">
                          <a:latin typeface="Times New Roman"/>
                          <a:cs typeface="Times New Roman"/>
                        </a:rPr>
                        <a:t>Development  View</a:t>
                      </a:r>
                      <a:endParaRPr sz="1200">
                        <a:latin typeface="Times New Roman"/>
                        <a:cs typeface="Times New Roman"/>
                      </a:endParaRPr>
                    </a:p>
                  </a:txBody>
                  <a:tcPr marL="0" marR="0" marT="0" marB="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marL="65405">
                        <a:lnSpc>
                          <a:spcPts val="1320"/>
                        </a:lnSpc>
                      </a:pPr>
                      <a:r>
                        <a:rPr sz="1200" dirty="0">
                          <a:latin typeface="Times New Roman"/>
                          <a:cs typeface="Times New Roman"/>
                        </a:rPr>
                        <a:t>files,</a:t>
                      </a:r>
                      <a:r>
                        <a:rPr sz="1200" spc="-100" dirty="0">
                          <a:latin typeface="Times New Roman"/>
                          <a:cs typeface="Times New Roman"/>
                        </a:rPr>
                        <a:t> </a:t>
                      </a:r>
                      <a:r>
                        <a:rPr sz="1200" dirty="0">
                          <a:latin typeface="Times New Roman"/>
                          <a:cs typeface="Times New Roman"/>
                        </a:rPr>
                        <a:t>directories</a:t>
                      </a:r>
                      <a:endParaRPr sz="1200">
                        <a:latin typeface="Times New Roman"/>
                        <a:cs typeface="Times New Roman"/>
                      </a:endParaRPr>
                    </a:p>
                  </a:txBody>
                  <a:tcPr marL="0" marR="0" marT="0" marB="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marL="65405" algn="just">
                        <a:lnSpc>
                          <a:spcPts val="1290"/>
                        </a:lnSpc>
                      </a:pPr>
                      <a:r>
                        <a:rPr sz="1200" dirty="0">
                          <a:latin typeface="Times New Roman"/>
                          <a:cs typeface="Times New Roman"/>
                        </a:rPr>
                        <a:t>managers,</a:t>
                      </a:r>
                      <a:endParaRPr sz="1200">
                        <a:latin typeface="Times New Roman"/>
                        <a:cs typeface="Times New Roman"/>
                      </a:endParaRPr>
                    </a:p>
                    <a:p>
                      <a:pPr marL="65405" marR="441325" algn="just">
                        <a:lnSpc>
                          <a:spcPts val="1380"/>
                        </a:lnSpc>
                        <a:spcBef>
                          <a:spcPts val="65"/>
                        </a:spcBef>
                      </a:pPr>
                      <a:r>
                        <a:rPr sz="1200" dirty="0">
                          <a:latin typeface="Times New Roman"/>
                          <a:cs typeface="Times New Roman"/>
                        </a:rPr>
                        <a:t>programmers,  configuration  managers</a:t>
                      </a:r>
                      <a:endParaRPr sz="1200">
                        <a:latin typeface="Times New Roman"/>
                        <a:cs typeface="Times New Roman"/>
                      </a:endParaRPr>
                    </a:p>
                  </a:txBody>
                  <a:tcPr marL="0" marR="0" marT="0" marB="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marL="65405">
                        <a:lnSpc>
                          <a:spcPts val="1290"/>
                        </a:lnSpc>
                      </a:pPr>
                      <a:r>
                        <a:rPr sz="1200" dirty="0">
                          <a:latin typeface="Times New Roman"/>
                          <a:cs typeface="Times New Roman"/>
                        </a:rPr>
                        <a:t>managers, </a:t>
                      </a:r>
                      <a:r>
                        <a:rPr sz="1200" spc="105" dirty="0">
                          <a:latin typeface="Times New Roman"/>
                          <a:cs typeface="Times New Roman"/>
                        </a:rPr>
                        <a:t> </a:t>
                      </a:r>
                      <a:r>
                        <a:rPr sz="1200" dirty="0">
                          <a:latin typeface="Times New Roman"/>
                          <a:cs typeface="Times New Roman"/>
                        </a:rPr>
                        <a:t>programmers,</a:t>
                      </a:r>
                      <a:endParaRPr sz="1200">
                        <a:latin typeface="Times New Roman"/>
                        <a:cs typeface="Times New Roman"/>
                      </a:endParaRPr>
                    </a:p>
                    <a:p>
                      <a:pPr marL="65405">
                        <a:lnSpc>
                          <a:spcPts val="1410"/>
                        </a:lnSpc>
                      </a:pPr>
                      <a:r>
                        <a:rPr sz="1200" dirty="0">
                          <a:latin typeface="Times New Roman"/>
                          <a:cs typeface="Times New Roman"/>
                        </a:rPr>
                        <a:t>configuration</a:t>
                      </a:r>
                      <a:r>
                        <a:rPr sz="1200" spc="-105" dirty="0">
                          <a:latin typeface="Times New Roman"/>
                          <a:cs typeface="Times New Roman"/>
                        </a:rPr>
                        <a:t> </a:t>
                      </a:r>
                      <a:r>
                        <a:rPr sz="1200" dirty="0">
                          <a:latin typeface="Times New Roman"/>
                          <a:cs typeface="Times New Roman"/>
                        </a:rPr>
                        <a:t>managers</a:t>
                      </a:r>
                      <a:endParaRPr sz="1200">
                        <a:latin typeface="Times New Roman"/>
                        <a:cs typeface="Times New Roman"/>
                      </a:endParaRPr>
                    </a:p>
                  </a:txBody>
                  <a:tcPr marL="0" marR="0" marT="0" marB="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extLst>
                  <a:ext uri="{0D108BD9-81ED-4DB2-BD59-A6C34878D82A}">
                    <a16:rowId xmlns:a16="http://schemas.microsoft.com/office/drawing/2014/main" val="10003"/>
                  </a:ext>
                </a:extLst>
              </a:tr>
              <a:tr h="691444">
                <a:tc>
                  <a:txBody>
                    <a:bodyPr/>
                    <a:lstStyle/>
                    <a:p>
                      <a:pPr marL="65405" marR="407034">
                        <a:lnSpc>
                          <a:spcPts val="1380"/>
                        </a:lnSpc>
                      </a:pPr>
                      <a:r>
                        <a:rPr sz="1200" b="1" dirty="0">
                          <a:latin typeface="Times New Roman"/>
                          <a:cs typeface="Times New Roman"/>
                        </a:rPr>
                        <a:t>Physical  </a:t>
                      </a:r>
                      <a:r>
                        <a:rPr sz="1200" b="1" spc="-5" dirty="0">
                          <a:latin typeface="Times New Roman"/>
                          <a:cs typeface="Times New Roman"/>
                        </a:rPr>
                        <a:t>View</a:t>
                      </a:r>
                      <a:endParaRPr sz="1200">
                        <a:latin typeface="Times New Roman"/>
                        <a:cs typeface="Times New Roman"/>
                      </a:endParaRPr>
                    </a:p>
                  </a:txBody>
                  <a:tcPr marL="0" marR="0" marT="0" marB="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marL="65405">
                        <a:lnSpc>
                          <a:spcPts val="1290"/>
                        </a:lnSpc>
                        <a:tabLst>
                          <a:tab pos="813435" algn="l"/>
                        </a:tabLst>
                      </a:pPr>
                      <a:r>
                        <a:rPr sz="1200" dirty="0">
                          <a:latin typeface="Times New Roman"/>
                          <a:cs typeface="Times New Roman"/>
                        </a:rPr>
                        <a:t>CPUs,	</a:t>
                      </a:r>
                      <a:r>
                        <a:rPr sz="1200" spc="-5" dirty="0">
                          <a:latin typeface="Times New Roman"/>
                          <a:cs typeface="Times New Roman"/>
                        </a:rPr>
                        <a:t>sensors,</a:t>
                      </a:r>
                      <a:endParaRPr sz="1200">
                        <a:latin typeface="Times New Roman"/>
                        <a:cs typeface="Times New Roman"/>
                      </a:endParaRPr>
                    </a:p>
                    <a:p>
                      <a:pPr marL="65405">
                        <a:lnSpc>
                          <a:spcPts val="1410"/>
                        </a:lnSpc>
                      </a:pPr>
                      <a:r>
                        <a:rPr sz="1200" spc="-5" dirty="0">
                          <a:latin typeface="Times New Roman"/>
                          <a:cs typeface="Times New Roman"/>
                        </a:rPr>
                        <a:t>storage</a:t>
                      </a:r>
                      <a:endParaRPr sz="1200">
                        <a:latin typeface="Times New Roman"/>
                        <a:cs typeface="Times New Roman"/>
                      </a:endParaRPr>
                    </a:p>
                  </a:txBody>
                  <a:tcPr marL="0" marR="0" marT="0" marB="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marL="65405">
                        <a:lnSpc>
                          <a:spcPts val="1290"/>
                        </a:lnSpc>
                      </a:pPr>
                      <a:r>
                        <a:rPr sz="1200" dirty="0">
                          <a:latin typeface="Times New Roman"/>
                          <a:cs typeface="Times New Roman"/>
                        </a:rPr>
                        <a:t>hardware</a:t>
                      </a:r>
                      <a:r>
                        <a:rPr sz="1200" spc="-55" dirty="0">
                          <a:latin typeface="Times New Roman"/>
                          <a:cs typeface="Times New Roman"/>
                        </a:rPr>
                        <a:t> </a:t>
                      </a:r>
                      <a:r>
                        <a:rPr sz="1200" dirty="0">
                          <a:latin typeface="Times New Roman"/>
                          <a:cs typeface="Times New Roman"/>
                        </a:rPr>
                        <a:t>engineers,</a:t>
                      </a:r>
                      <a:endParaRPr sz="1200">
                        <a:latin typeface="Times New Roman"/>
                        <a:cs typeface="Times New Roman"/>
                      </a:endParaRPr>
                    </a:p>
                    <a:p>
                      <a:pPr marL="65405">
                        <a:lnSpc>
                          <a:spcPts val="1410"/>
                        </a:lnSpc>
                      </a:pPr>
                      <a:r>
                        <a:rPr sz="1200" spc="-5" dirty="0">
                          <a:latin typeface="Times New Roman"/>
                          <a:cs typeface="Times New Roman"/>
                        </a:rPr>
                        <a:t>system</a:t>
                      </a:r>
                      <a:r>
                        <a:rPr sz="1200" spc="-95" dirty="0">
                          <a:latin typeface="Times New Roman"/>
                          <a:cs typeface="Times New Roman"/>
                        </a:rPr>
                        <a:t> </a:t>
                      </a:r>
                      <a:r>
                        <a:rPr sz="1200" dirty="0">
                          <a:latin typeface="Times New Roman"/>
                          <a:cs typeface="Times New Roman"/>
                        </a:rPr>
                        <a:t>engineers</a:t>
                      </a:r>
                      <a:endParaRPr sz="1200">
                        <a:latin typeface="Times New Roman"/>
                        <a:cs typeface="Times New Roman"/>
                      </a:endParaRPr>
                    </a:p>
                  </a:txBody>
                  <a:tcPr marL="0" marR="0" marT="0" marB="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marL="65405" algn="just">
                        <a:lnSpc>
                          <a:spcPts val="1290"/>
                        </a:lnSpc>
                      </a:pPr>
                      <a:r>
                        <a:rPr sz="1200" spc="-5" dirty="0">
                          <a:latin typeface="Times New Roman"/>
                          <a:cs typeface="Times New Roman"/>
                        </a:rPr>
                        <a:t>system      </a:t>
                      </a:r>
                      <a:r>
                        <a:rPr sz="1200" dirty="0">
                          <a:latin typeface="Times New Roman"/>
                          <a:cs typeface="Times New Roman"/>
                        </a:rPr>
                        <a:t>delivery    </a:t>
                      </a:r>
                      <a:r>
                        <a:rPr sz="1200" spc="45" dirty="0">
                          <a:latin typeface="Times New Roman"/>
                          <a:cs typeface="Times New Roman"/>
                        </a:rPr>
                        <a:t> </a:t>
                      </a:r>
                      <a:r>
                        <a:rPr sz="1200" dirty="0">
                          <a:latin typeface="Times New Roman"/>
                          <a:cs typeface="Times New Roman"/>
                        </a:rPr>
                        <a:t>and</a:t>
                      </a:r>
                      <a:endParaRPr sz="1200">
                        <a:latin typeface="Times New Roman"/>
                        <a:cs typeface="Times New Roman"/>
                      </a:endParaRPr>
                    </a:p>
                    <a:p>
                      <a:pPr marL="65405" marR="57150" algn="just">
                        <a:lnSpc>
                          <a:spcPts val="1380"/>
                        </a:lnSpc>
                        <a:spcBef>
                          <a:spcPts val="65"/>
                        </a:spcBef>
                      </a:pPr>
                      <a:r>
                        <a:rPr sz="1200" dirty="0">
                          <a:latin typeface="Times New Roman"/>
                          <a:cs typeface="Times New Roman"/>
                        </a:rPr>
                        <a:t>installation, performance,  availability, </a:t>
                      </a:r>
                      <a:r>
                        <a:rPr sz="1200" spc="-5" dirty="0">
                          <a:latin typeface="Times New Roman"/>
                          <a:cs typeface="Times New Roman"/>
                        </a:rPr>
                        <a:t>scalability,  security</a:t>
                      </a:r>
                      <a:endParaRPr sz="1200">
                        <a:latin typeface="Times New Roman"/>
                        <a:cs typeface="Times New Roman"/>
                      </a:endParaRPr>
                    </a:p>
                  </a:txBody>
                  <a:tcPr marL="0" marR="0" marT="0" marB="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extLst>
                  <a:ext uri="{0D108BD9-81ED-4DB2-BD59-A6C34878D82A}">
                    <a16:rowId xmlns:a16="http://schemas.microsoft.com/office/drawing/2014/main" val="10004"/>
                  </a:ext>
                </a:extLst>
              </a:tr>
              <a:tr h="518583">
                <a:tc>
                  <a:txBody>
                    <a:bodyPr/>
                    <a:lstStyle/>
                    <a:p>
                      <a:pPr marL="65405" marR="94615">
                        <a:lnSpc>
                          <a:spcPts val="1380"/>
                        </a:lnSpc>
                      </a:pPr>
                      <a:r>
                        <a:rPr sz="1200" b="1" spc="-5" dirty="0">
                          <a:latin typeface="Times New Roman"/>
                          <a:cs typeface="Times New Roman"/>
                        </a:rPr>
                        <a:t>Concurrency  View</a:t>
                      </a:r>
                      <a:endParaRPr sz="1200">
                        <a:latin typeface="Times New Roman"/>
                        <a:cs typeface="Times New Roman"/>
                      </a:endParaRPr>
                    </a:p>
                  </a:txBody>
                  <a:tcPr marL="0" marR="0" marT="0" marB="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marL="65405">
                        <a:lnSpc>
                          <a:spcPts val="1320"/>
                        </a:lnSpc>
                      </a:pPr>
                      <a:r>
                        <a:rPr sz="1200" dirty="0">
                          <a:latin typeface="Times New Roman"/>
                          <a:cs typeface="Times New Roman"/>
                        </a:rPr>
                        <a:t>processes,</a:t>
                      </a:r>
                      <a:r>
                        <a:rPr sz="1200" spc="-100" dirty="0">
                          <a:latin typeface="Times New Roman"/>
                          <a:cs typeface="Times New Roman"/>
                        </a:rPr>
                        <a:t> </a:t>
                      </a:r>
                      <a:r>
                        <a:rPr sz="1200" dirty="0">
                          <a:latin typeface="Times New Roman"/>
                          <a:cs typeface="Times New Roman"/>
                        </a:rPr>
                        <a:t>threads</a:t>
                      </a:r>
                      <a:endParaRPr sz="1200">
                        <a:latin typeface="Times New Roman"/>
                        <a:cs typeface="Times New Roman"/>
                      </a:endParaRPr>
                    </a:p>
                  </a:txBody>
                  <a:tcPr marL="0" marR="0" marT="0" marB="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marL="65405">
                        <a:lnSpc>
                          <a:spcPts val="1290"/>
                        </a:lnSpc>
                      </a:pPr>
                      <a:r>
                        <a:rPr sz="1200" dirty="0">
                          <a:latin typeface="Times New Roman"/>
                          <a:cs typeface="Times New Roman"/>
                        </a:rPr>
                        <a:t>performance</a:t>
                      </a:r>
                      <a:endParaRPr sz="1200">
                        <a:latin typeface="Times New Roman"/>
                        <a:cs typeface="Times New Roman"/>
                      </a:endParaRPr>
                    </a:p>
                    <a:p>
                      <a:pPr marL="65405" marR="174625">
                        <a:lnSpc>
                          <a:spcPts val="1380"/>
                        </a:lnSpc>
                        <a:spcBef>
                          <a:spcPts val="65"/>
                        </a:spcBef>
                      </a:pPr>
                      <a:r>
                        <a:rPr sz="1200" dirty="0">
                          <a:latin typeface="Times New Roman"/>
                          <a:cs typeface="Times New Roman"/>
                        </a:rPr>
                        <a:t>engineers,  integrators,</a:t>
                      </a:r>
                      <a:r>
                        <a:rPr sz="1200" spc="-105" dirty="0">
                          <a:latin typeface="Times New Roman"/>
                          <a:cs typeface="Times New Roman"/>
                        </a:rPr>
                        <a:t> </a:t>
                      </a:r>
                      <a:r>
                        <a:rPr sz="1200" dirty="0">
                          <a:latin typeface="Times New Roman"/>
                          <a:cs typeface="Times New Roman"/>
                        </a:rPr>
                        <a:t>testers</a:t>
                      </a:r>
                      <a:endParaRPr sz="1200">
                        <a:latin typeface="Times New Roman"/>
                        <a:cs typeface="Times New Roman"/>
                      </a:endParaRPr>
                    </a:p>
                  </a:txBody>
                  <a:tcPr marL="0" marR="0" marT="0" marB="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marL="65405">
                        <a:lnSpc>
                          <a:spcPts val="1320"/>
                        </a:lnSpc>
                      </a:pPr>
                      <a:r>
                        <a:rPr sz="1200" dirty="0">
                          <a:latin typeface="Times New Roman"/>
                          <a:cs typeface="Times New Roman"/>
                        </a:rPr>
                        <a:t>performance,</a:t>
                      </a:r>
                      <a:r>
                        <a:rPr sz="1200" spc="-100" dirty="0">
                          <a:latin typeface="Times New Roman"/>
                          <a:cs typeface="Times New Roman"/>
                        </a:rPr>
                        <a:t> </a:t>
                      </a:r>
                      <a:r>
                        <a:rPr sz="1200" dirty="0">
                          <a:latin typeface="Times New Roman"/>
                          <a:cs typeface="Times New Roman"/>
                        </a:rPr>
                        <a:t>availability</a:t>
                      </a:r>
                      <a:endParaRPr sz="1200">
                        <a:latin typeface="Times New Roman"/>
                        <a:cs typeface="Times New Roman"/>
                      </a:endParaRPr>
                    </a:p>
                  </a:txBody>
                  <a:tcPr marL="0" marR="0" marT="0" marB="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685032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98903" y="886883"/>
            <a:ext cx="1971234" cy="179601"/>
          </a:xfrm>
          <a:prstGeom prst="rect">
            <a:avLst/>
          </a:prstGeom>
        </p:spPr>
        <p:txBody>
          <a:bodyPr vert="horz" wrap="square" lIns="0" tIns="0" rIns="0" bIns="0" rtlCol="0">
            <a:spAutoFit/>
          </a:bodyPr>
          <a:lstStyle/>
          <a:p>
            <a:pPr marL="12347"/>
            <a:r>
              <a:rPr sz="1167" dirty="0">
                <a:latin typeface="Times New Roman"/>
                <a:cs typeface="Times New Roman"/>
              </a:rPr>
              <a:t>CS504-Software Engineering –</a:t>
            </a:r>
            <a:r>
              <a:rPr sz="1167" spc="-107" dirty="0">
                <a:latin typeface="Times New Roman"/>
                <a:cs typeface="Times New Roman"/>
              </a:rPr>
              <a:t> </a:t>
            </a:r>
            <a:r>
              <a:rPr sz="1167" dirty="0">
                <a:latin typeface="Times New Roman"/>
                <a:cs typeface="Times New Roman"/>
              </a:rPr>
              <a:t>I</a:t>
            </a:r>
            <a:endParaRPr sz="1167">
              <a:latin typeface="Times New Roman"/>
              <a:cs typeface="Times New Roman"/>
            </a:endParaRPr>
          </a:p>
        </p:txBody>
      </p:sp>
      <p:sp>
        <p:nvSpPr>
          <p:cNvPr id="3" name="object 3"/>
          <p:cNvSpPr txBox="1"/>
          <p:nvPr/>
        </p:nvSpPr>
        <p:spPr>
          <a:xfrm>
            <a:off x="6156868" y="886883"/>
            <a:ext cx="238919" cy="179601"/>
          </a:xfrm>
          <a:prstGeom prst="rect">
            <a:avLst/>
          </a:prstGeom>
        </p:spPr>
        <p:txBody>
          <a:bodyPr vert="horz" wrap="square" lIns="0" tIns="0" rIns="0" bIns="0" rtlCol="0">
            <a:spAutoFit/>
          </a:bodyPr>
          <a:lstStyle/>
          <a:p>
            <a:pPr marL="12347"/>
            <a:r>
              <a:rPr sz="1167" spc="-5" dirty="0">
                <a:latin typeface="Times New Roman"/>
                <a:cs typeface="Times New Roman"/>
              </a:rPr>
              <a:t>VU</a:t>
            </a:r>
            <a:endParaRPr sz="1167">
              <a:latin typeface="Times New Roman"/>
              <a:cs typeface="Times New Roman"/>
            </a:endParaRPr>
          </a:p>
        </p:txBody>
      </p:sp>
      <p:sp>
        <p:nvSpPr>
          <p:cNvPr id="4" name="object 4"/>
          <p:cNvSpPr/>
          <p:nvPr/>
        </p:nvSpPr>
        <p:spPr>
          <a:xfrm>
            <a:off x="1111250" y="1055052"/>
            <a:ext cx="5270412" cy="0"/>
          </a:xfrm>
          <a:custGeom>
            <a:avLst/>
            <a:gdLst/>
            <a:ahLst/>
            <a:cxnLst/>
            <a:rect l="l" t="t" r="r" b="b"/>
            <a:pathLst>
              <a:path w="5420995">
                <a:moveTo>
                  <a:pt x="0" y="0"/>
                </a:moveTo>
                <a:lnTo>
                  <a:pt x="5420867" y="0"/>
                </a:lnTo>
              </a:path>
            </a:pathLst>
          </a:custGeom>
          <a:ln w="7620">
            <a:solidFill>
              <a:srgbClr val="000000"/>
            </a:solidFill>
          </a:ln>
        </p:spPr>
        <p:txBody>
          <a:bodyPr wrap="square" lIns="0" tIns="0" rIns="0" bIns="0" rtlCol="0"/>
          <a:lstStyle/>
          <a:p>
            <a:endParaRPr sz="1750"/>
          </a:p>
        </p:txBody>
      </p:sp>
      <p:sp>
        <p:nvSpPr>
          <p:cNvPr id="5" name="object 5"/>
          <p:cNvSpPr txBox="1"/>
          <p:nvPr/>
        </p:nvSpPr>
        <p:spPr>
          <a:xfrm>
            <a:off x="1098903" y="1650929"/>
            <a:ext cx="5359929" cy="7371954"/>
          </a:xfrm>
          <a:prstGeom prst="rect">
            <a:avLst/>
          </a:prstGeom>
        </p:spPr>
        <p:txBody>
          <a:bodyPr vert="horz" wrap="square" lIns="0" tIns="0" rIns="0" bIns="0" rtlCol="0">
            <a:spAutoFit/>
          </a:bodyPr>
          <a:lstStyle/>
          <a:p>
            <a:pPr marL="12347" algn="just"/>
            <a:r>
              <a:rPr sz="972" b="1" spc="-5" dirty="0">
                <a:latin typeface="Arial"/>
                <a:cs typeface="Arial"/>
              </a:rPr>
              <a:t>What </a:t>
            </a:r>
            <a:r>
              <a:rPr sz="972" b="1" spc="-15" dirty="0">
                <a:latin typeface="Arial"/>
                <a:cs typeface="Arial"/>
              </a:rPr>
              <a:t>Are </a:t>
            </a:r>
            <a:r>
              <a:rPr sz="972" b="1" dirty="0">
                <a:latin typeface="Arial"/>
                <a:cs typeface="Arial"/>
              </a:rPr>
              <a:t>Views </a:t>
            </a:r>
            <a:r>
              <a:rPr sz="972" b="1" spc="-10" dirty="0">
                <a:latin typeface="Arial"/>
                <a:cs typeface="Arial"/>
              </a:rPr>
              <a:t>Used</a:t>
            </a:r>
            <a:r>
              <a:rPr sz="972" b="1" spc="-19" dirty="0">
                <a:latin typeface="Arial"/>
                <a:cs typeface="Arial"/>
              </a:rPr>
              <a:t> </a:t>
            </a:r>
            <a:r>
              <a:rPr sz="972" b="1" dirty="0">
                <a:latin typeface="Arial"/>
                <a:cs typeface="Arial"/>
              </a:rPr>
              <a:t>For?</a:t>
            </a:r>
            <a:endParaRPr sz="972">
              <a:latin typeface="Arial"/>
              <a:cs typeface="Arial"/>
            </a:endParaRPr>
          </a:p>
          <a:p>
            <a:pPr>
              <a:spcBef>
                <a:spcPts val="24"/>
              </a:spcBef>
            </a:pPr>
            <a:endParaRPr sz="1167">
              <a:latin typeface="Times New Roman"/>
              <a:cs typeface="Times New Roman"/>
            </a:endParaRPr>
          </a:p>
          <a:p>
            <a:pPr marL="12347" marR="5556" algn="just">
              <a:lnSpc>
                <a:spcPts val="1342"/>
              </a:lnSpc>
            </a:pPr>
            <a:r>
              <a:rPr sz="1167" spc="-5" dirty="0">
                <a:latin typeface="Times New Roman"/>
                <a:cs typeface="Times New Roman"/>
              </a:rPr>
              <a:t>Views </a:t>
            </a:r>
            <a:r>
              <a:rPr sz="1167" dirty="0">
                <a:latin typeface="Times New Roman"/>
                <a:cs typeface="Times New Roman"/>
              </a:rPr>
              <a:t>are an engineering tool to help achieve desired </a:t>
            </a:r>
            <a:r>
              <a:rPr sz="1167" spc="-5" dirty="0">
                <a:latin typeface="Times New Roman"/>
                <a:cs typeface="Times New Roman"/>
              </a:rPr>
              <a:t>system </a:t>
            </a:r>
            <a:r>
              <a:rPr sz="1167" dirty="0">
                <a:latin typeface="Times New Roman"/>
                <a:cs typeface="Times New Roman"/>
              </a:rPr>
              <a:t>qualities. Each view  provides an engineering handle on certain quality attributes. In </a:t>
            </a:r>
            <a:r>
              <a:rPr sz="1167" spc="-5" dirty="0">
                <a:latin typeface="Times New Roman"/>
                <a:cs typeface="Times New Roman"/>
              </a:rPr>
              <a:t>some systems, </a:t>
            </a:r>
            <a:r>
              <a:rPr sz="1167" dirty="0">
                <a:latin typeface="Times New Roman"/>
                <a:cs typeface="Times New Roman"/>
              </a:rPr>
              <a:t>distinct  views collapse into one (e.g., the concurrency and physical views may be the </a:t>
            </a:r>
            <a:r>
              <a:rPr sz="1167" spc="-5" dirty="0">
                <a:latin typeface="Times New Roman"/>
                <a:cs typeface="Times New Roman"/>
              </a:rPr>
              <a:t>same </a:t>
            </a:r>
            <a:r>
              <a:rPr sz="1167" dirty="0">
                <a:latin typeface="Times New Roman"/>
                <a:cs typeface="Times New Roman"/>
              </a:rPr>
              <a:t>for  </a:t>
            </a:r>
            <a:r>
              <a:rPr sz="1167" spc="-5" dirty="0">
                <a:latin typeface="Times New Roman"/>
                <a:cs typeface="Times New Roman"/>
              </a:rPr>
              <a:t>small systems.). Views </a:t>
            </a:r>
            <a:r>
              <a:rPr sz="1167" dirty="0">
                <a:latin typeface="Times New Roman"/>
                <a:cs typeface="Times New Roman"/>
              </a:rPr>
              <a:t>are also used as documentation vehicle for current development  and future development. </a:t>
            </a:r>
            <a:r>
              <a:rPr sz="1167" spc="-5" dirty="0">
                <a:latin typeface="Times New Roman"/>
                <a:cs typeface="Times New Roman"/>
              </a:rPr>
              <a:t>Users </a:t>
            </a:r>
            <a:r>
              <a:rPr sz="1167" dirty="0">
                <a:latin typeface="Times New Roman"/>
                <a:cs typeface="Times New Roman"/>
              </a:rPr>
              <a:t>of views include both managers and customers. </a:t>
            </a:r>
            <a:r>
              <a:rPr sz="1167" spc="-5" dirty="0">
                <a:latin typeface="Times New Roman"/>
                <a:cs typeface="Times New Roman"/>
              </a:rPr>
              <a:t>For </a:t>
            </a:r>
            <a:r>
              <a:rPr sz="1167" dirty="0">
                <a:latin typeface="Times New Roman"/>
                <a:cs typeface="Times New Roman"/>
              </a:rPr>
              <a:t>these  reasons views must be </a:t>
            </a:r>
            <a:r>
              <a:rPr sz="1167" i="1" dirty="0">
                <a:latin typeface="Times New Roman"/>
                <a:cs typeface="Times New Roman"/>
              </a:rPr>
              <a:t>annotated </a:t>
            </a:r>
            <a:r>
              <a:rPr sz="1167" dirty="0">
                <a:latin typeface="Times New Roman"/>
                <a:cs typeface="Times New Roman"/>
              </a:rPr>
              <a:t>to </a:t>
            </a:r>
            <a:r>
              <a:rPr sz="1167" spc="-5" dirty="0">
                <a:latin typeface="Times New Roman"/>
                <a:cs typeface="Times New Roman"/>
              </a:rPr>
              <a:t>support </a:t>
            </a:r>
            <a:r>
              <a:rPr sz="1167" spc="-10" dirty="0">
                <a:latin typeface="Times New Roman"/>
                <a:cs typeface="Times New Roman"/>
              </a:rPr>
              <a:t>analysis. </a:t>
            </a:r>
            <a:r>
              <a:rPr sz="1167" dirty="0">
                <a:latin typeface="Times New Roman"/>
                <a:cs typeface="Times New Roman"/>
              </a:rPr>
              <a:t>This annotation can be achieved  </a:t>
            </a:r>
            <a:r>
              <a:rPr sz="1167" spc="-5" dirty="0">
                <a:latin typeface="Times New Roman"/>
                <a:cs typeface="Times New Roman"/>
              </a:rPr>
              <a:t>with </a:t>
            </a:r>
            <a:r>
              <a:rPr sz="1167" dirty="0">
                <a:latin typeface="Times New Roman"/>
                <a:cs typeface="Times New Roman"/>
              </a:rPr>
              <a:t>the help of </a:t>
            </a:r>
            <a:r>
              <a:rPr sz="1167" spc="-5" dirty="0">
                <a:latin typeface="Times New Roman"/>
                <a:cs typeface="Times New Roman"/>
              </a:rPr>
              <a:t>scenarios </a:t>
            </a:r>
            <a:r>
              <a:rPr sz="1167" dirty="0">
                <a:latin typeface="Times New Roman"/>
                <a:cs typeface="Times New Roman"/>
              </a:rPr>
              <a:t>and design</a:t>
            </a:r>
            <a:r>
              <a:rPr sz="1167" spc="-87" dirty="0">
                <a:latin typeface="Times New Roman"/>
                <a:cs typeface="Times New Roman"/>
              </a:rPr>
              <a:t> </a:t>
            </a:r>
            <a:r>
              <a:rPr sz="1167" i="1" spc="-5" dirty="0">
                <a:latin typeface="Times New Roman"/>
                <a:cs typeface="Times New Roman"/>
              </a:rPr>
              <a:t>rationale</a:t>
            </a:r>
            <a:r>
              <a:rPr sz="1167" spc="-5" dirty="0">
                <a:latin typeface="Times New Roman"/>
                <a:cs typeface="Times New Roman"/>
              </a:rPr>
              <a:t>.</a:t>
            </a:r>
            <a:endParaRPr sz="1167">
              <a:latin typeface="Times New Roman"/>
              <a:cs typeface="Times New Roman"/>
            </a:endParaRPr>
          </a:p>
          <a:p>
            <a:pPr>
              <a:spcBef>
                <a:spcPts val="19"/>
              </a:spcBef>
            </a:pPr>
            <a:endParaRPr sz="1167">
              <a:latin typeface="Times New Roman"/>
              <a:cs typeface="Times New Roman"/>
            </a:endParaRPr>
          </a:p>
          <a:p>
            <a:pPr marL="12347" marR="6791" algn="just">
              <a:lnSpc>
                <a:spcPts val="1342"/>
              </a:lnSpc>
              <a:spcBef>
                <a:spcPts val="5"/>
              </a:spcBef>
            </a:pPr>
            <a:r>
              <a:rPr sz="1167" spc="-5" dirty="0">
                <a:latin typeface="Times New Roman"/>
                <a:cs typeface="Times New Roman"/>
              </a:rPr>
              <a:t>Structures </a:t>
            </a:r>
            <a:r>
              <a:rPr sz="1167" dirty="0">
                <a:latin typeface="Times New Roman"/>
                <a:cs typeface="Times New Roman"/>
              </a:rPr>
              <a:t>can also be used to document how the current </a:t>
            </a:r>
            <a:r>
              <a:rPr sz="1167" spc="-5" dirty="0">
                <a:latin typeface="Times New Roman"/>
                <a:cs typeface="Times New Roman"/>
              </a:rPr>
              <a:t>system was </a:t>
            </a:r>
            <a:r>
              <a:rPr sz="1167" dirty="0">
                <a:latin typeface="Times New Roman"/>
                <a:cs typeface="Times New Roman"/>
              </a:rPr>
              <a:t>developed and how  future development </a:t>
            </a:r>
            <a:r>
              <a:rPr sz="1167" spc="-5" dirty="0">
                <a:latin typeface="Times New Roman"/>
                <a:cs typeface="Times New Roman"/>
              </a:rPr>
              <a:t>should </a:t>
            </a:r>
            <a:r>
              <a:rPr sz="1167" dirty="0">
                <a:latin typeface="Times New Roman"/>
                <a:cs typeface="Times New Roman"/>
              </a:rPr>
              <a:t>occur. This information is needed by managers and  customers.</a:t>
            </a:r>
            <a:endParaRPr sz="1167">
              <a:latin typeface="Times New Roman"/>
              <a:cs typeface="Times New Roman"/>
            </a:endParaRPr>
          </a:p>
          <a:p>
            <a:pPr>
              <a:spcBef>
                <a:spcPts val="10"/>
              </a:spcBef>
            </a:pPr>
            <a:endParaRPr sz="1167">
              <a:latin typeface="Times New Roman"/>
              <a:cs typeface="Times New Roman"/>
            </a:endParaRPr>
          </a:p>
          <a:p>
            <a:pPr marL="12347" marR="4939" algn="just">
              <a:lnSpc>
                <a:spcPts val="1342"/>
              </a:lnSpc>
            </a:pPr>
            <a:r>
              <a:rPr sz="1167" spc="-5" dirty="0">
                <a:latin typeface="Times New Roman"/>
                <a:cs typeface="Times New Roman"/>
              </a:rPr>
              <a:t>Although </a:t>
            </a:r>
            <a:r>
              <a:rPr sz="1167" dirty="0">
                <a:latin typeface="Times New Roman"/>
                <a:cs typeface="Times New Roman"/>
              </a:rPr>
              <a:t>one often thinks about a </a:t>
            </a:r>
            <a:r>
              <a:rPr sz="1167" spc="-5" dirty="0">
                <a:latin typeface="Times New Roman"/>
                <a:cs typeface="Times New Roman"/>
              </a:rPr>
              <a:t>system’s structure </a:t>
            </a:r>
            <a:r>
              <a:rPr sz="1167" dirty="0">
                <a:latin typeface="Times New Roman"/>
                <a:cs typeface="Times New Roman"/>
              </a:rPr>
              <a:t>in terms of functionality, there are  other </a:t>
            </a:r>
            <a:r>
              <a:rPr sz="1167" spc="-5" dirty="0">
                <a:latin typeface="Times New Roman"/>
                <a:cs typeface="Times New Roman"/>
              </a:rPr>
              <a:t>system </a:t>
            </a:r>
            <a:r>
              <a:rPr sz="1167" dirty="0">
                <a:latin typeface="Times New Roman"/>
                <a:cs typeface="Times New Roman"/>
              </a:rPr>
              <a:t>properties in addition to functionality (such as physical distribution, process  communication, and </a:t>
            </a:r>
            <a:r>
              <a:rPr sz="1167" spc="-5" dirty="0">
                <a:latin typeface="Times New Roman"/>
                <a:cs typeface="Times New Roman"/>
              </a:rPr>
              <a:t>synchronization) </a:t>
            </a:r>
            <a:r>
              <a:rPr sz="1167" dirty="0">
                <a:latin typeface="Times New Roman"/>
                <a:cs typeface="Times New Roman"/>
              </a:rPr>
              <a:t>that must be reasoned about at an architectural  level. Each </a:t>
            </a:r>
            <a:r>
              <a:rPr sz="1167" spc="-5" dirty="0">
                <a:latin typeface="Times New Roman"/>
                <a:cs typeface="Times New Roman"/>
              </a:rPr>
              <a:t>structure </a:t>
            </a:r>
            <a:r>
              <a:rPr sz="1167" dirty="0">
                <a:latin typeface="Times New Roman"/>
                <a:cs typeface="Times New Roman"/>
              </a:rPr>
              <a:t>provides a method for reasoning about </a:t>
            </a:r>
            <a:r>
              <a:rPr sz="1167" spc="-5" dirty="0">
                <a:latin typeface="Times New Roman"/>
                <a:cs typeface="Times New Roman"/>
              </a:rPr>
              <a:t>some </a:t>
            </a:r>
            <a:r>
              <a:rPr sz="1167" dirty="0">
                <a:latin typeface="Times New Roman"/>
                <a:cs typeface="Times New Roman"/>
              </a:rPr>
              <a:t>of the relevant quality  attributes. The uses </a:t>
            </a:r>
            <a:r>
              <a:rPr sz="1167" spc="-5" dirty="0">
                <a:latin typeface="Times New Roman"/>
                <a:cs typeface="Times New Roman"/>
              </a:rPr>
              <a:t>structure, </a:t>
            </a:r>
            <a:r>
              <a:rPr sz="1167" dirty="0">
                <a:latin typeface="Times New Roman"/>
                <a:cs typeface="Times New Roman"/>
              </a:rPr>
              <a:t>for instance, must be </a:t>
            </a:r>
            <a:r>
              <a:rPr sz="1167" u="sng" dirty="0">
                <a:latin typeface="Times New Roman"/>
                <a:cs typeface="Times New Roman"/>
              </a:rPr>
              <a:t>engineered </a:t>
            </a:r>
            <a:r>
              <a:rPr sz="1167" dirty="0">
                <a:latin typeface="Times New Roman"/>
                <a:cs typeface="Times New Roman"/>
              </a:rPr>
              <a:t>(not merely recorded) to  build a </a:t>
            </a:r>
            <a:r>
              <a:rPr sz="1167" spc="5" dirty="0">
                <a:latin typeface="Times New Roman"/>
                <a:cs typeface="Times New Roman"/>
              </a:rPr>
              <a:t>system </a:t>
            </a:r>
            <a:r>
              <a:rPr sz="1167" dirty="0">
                <a:latin typeface="Times New Roman"/>
                <a:cs typeface="Times New Roman"/>
              </a:rPr>
              <a:t>that can easily be extended or contracted. </a:t>
            </a:r>
            <a:r>
              <a:rPr sz="1167" spc="5" dirty="0">
                <a:latin typeface="Times New Roman"/>
                <a:cs typeface="Times New Roman"/>
              </a:rPr>
              <a:t>The </a:t>
            </a:r>
            <a:r>
              <a:rPr sz="1167" dirty="0">
                <a:latin typeface="Times New Roman"/>
                <a:cs typeface="Times New Roman"/>
              </a:rPr>
              <a:t>calls </a:t>
            </a:r>
            <a:r>
              <a:rPr sz="1167" spc="-5" dirty="0">
                <a:latin typeface="Times New Roman"/>
                <a:cs typeface="Times New Roman"/>
              </a:rPr>
              <a:t>structure </a:t>
            </a:r>
            <a:r>
              <a:rPr sz="1167" dirty="0">
                <a:latin typeface="Times New Roman"/>
                <a:cs typeface="Times New Roman"/>
              </a:rPr>
              <a:t>is </a:t>
            </a:r>
            <a:r>
              <a:rPr sz="1167" u="sng" dirty="0">
                <a:latin typeface="Times New Roman"/>
                <a:cs typeface="Times New Roman"/>
              </a:rPr>
              <a:t>engineered  </a:t>
            </a:r>
            <a:r>
              <a:rPr sz="1167" dirty="0">
                <a:latin typeface="Times New Roman"/>
                <a:cs typeface="Times New Roman"/>
              </a:rPr>
              <a:t>to reduce bottlenecks. The module </a:t>
            </a:r>
            <a:r>
              <a:rPr sz="1167" spc="-5" dirty="0">
                <a:latin typeface="Times New Roman"/>
                <a:cs typeface="Times New Roman"/>
              </a:rPr>
              <a:t>structure </a:t>
            </a:r>
            <a:r>
              <a:rPr sz="1167" dirty="0">
                <a:latin typeface="Times New Roman"/>
                <a:cs typeface="Times New Roman"/>
              </a:rPr>
              <a:t>is </a:t>
            </a:r>
            <a:r>
              <a:rPr sz="1167" u="sng" dirty="0">
                <a:latin typeface="Times New Roman"/>
                <a:cs typeface="Times New Roman"/>
              </a:rPr>
              <a:t>engineered </a:t>
            </a:r>
            <a:r>
              <a:rPr sz="1167" dirty="0">
                <a:latin typeface="Times New Roman"/>
                <a:cs typeface="Times New Roman"/>
              </a:rPr>
              <a:t>to produce modifiable systems,  and </a:t>
            </a:r>
            <a:r>
              <a:rPr sz="1167" spc="-5" dirty="0">
                <a:latin typeface="Times New Roman"/>
                <a:cs typeface="Times New Roman"/>
              </a:rPr>
              <a:t>so </a:t>
            </a:r>
            <a:r>
              <a:rPr sz="1167" dirty="0">
                <a:latin typeface="Times New Roman"/>
                <a:cs typeface="Times New Roman"/>
              </a:rPr>
              <a:t>on. Each </a:t>
            </a:r>
            <a:r>
              <a:rPr sz="1167" spc="-5" dirty="0">
                <a:latin typeface="Times New Roman"/>
                <a:cs typeface="Times New Roman"/>
              </a:rPr>
              <a:t>structure </a:t>
            </a:r>
            <a:r>
              <a:rPr sz="1167" dirty="0">
                <a:latin typeface="Times New Roman"/>
                <a:cs typeface="Times New Roman"/>
              </a:rPr>
              <a:t>provides a different view into the system and a different  leverage point for design to achieve desired qualities in the</a:t>
            </a:r>
            <a:r>
              <a:rPr sz="1167" spc="-122" dirty="0">
                <a:latin typeface="Times New Roman"/>
                <a:cs typeface="Times New Roman"/>
              </a:rPr>
              <a:t> </a:t>
            </a:r>
            <a:r>
              <a:rPr sz="1167" spc="-5" dirty="0">
                <a:latin typeface="Times New Roman"/>
                <a:cs typeface="Times New Roman"/>
              </a:rPr>
              <a:t>system.</a:t>
            </a:r>
            <a:endParaRPr sz="1167">
              <a:latin typeface="Times New Roman"/>
              <a:cs typeface="Times New Roman"/>
            </a:endParaRPr>
          </a:p>
          <a:p>
            <a:pPr>
              <a:spcBef>
                <a:spcPts val="15"/>
              </a:spcBef>
            </a:pPr>
            <a:endParaRPr sz="1118">
              <a:latin typeface="Times New Roman"/>
              <a:cs typeface="Times New Roman"/>
            </a:endParaRPr>
          </a:p>
          <a:p>
            <a:pPr marL="12347" algn="just"/>
            <a:r>
              <a:rPr sz="972" b="1" spc="-10" dirty="0">
                <a:latin typeface="Arial"/>
                <a:cs typeface="Arial"/>
              </a:rPr>
              <a:t>Hierarchical</a:t>
            </a:r>
            <a:r>
              <a:rPr sz="972" b="1" spc="-39" dirty="0">
                <a:latin typeface="Arial"/>
                <a:cs typeface="Arial"/>
              </a:rPr>
              <a:t> </a:t>
            </a:r>
            <a:r>
              <a:rPr sz="972" b="1" dirty="0">
                <a:latin typeface="Arial"/>
                <a:cs typeface="Arial"/>
              </a:rPr>
              <a:t>Views</a:t>
            </a:r>
            <a:endParaRPr sz="972">
              <a:latin typeface="Arial"/>
              <a:cs typeface="Arial"/>
            </a:endParaRPr>
          </a:p>
          <a:p>
            <a:pPr>
              <a:spcBef>
                <a:spcPts val="24"/>
              </a:spcBef>
            </a:pPr>
            <a:endParaRPr sz="1167">
              <a:latin typeface="Times New Roman"/>
              <a:cs typeface="Times New Roman"/>
            </a:endParaRPr>
          </a:p>
          <a:p>
            <a:pPr marL="12347" marR="5556" algn="just">
              <a:lnSpc>
                <a:spcPts val="1342"/>
              </a:lnSpc>
            </a:pPr>
            <a:r>
              <a:rPr sz="1167" dirty="0">
                <a:latin typeface="Times New Roman"/>
                <a:cs typeface="Times New Roman"/>
              </a:rPr>
              <a:t>Every view is potentially hierarchical, e.g. </a:t>
            </a:r>
            <a:r>
              <a:rPr sz="1167" i="1" dirty="0">
                <a:latin typeface="Times New Roman"/>
                <a:cs typeface="Times New Roman"/>
              </a:rPr>
              <a:t>functional view could contain </a:t>
            </a:r>
            <a:r>
              <a:rPr sz="1167" spc="-5" dirty="0">
                <a:latin typeface="Times New Roman"/>
                <a:cs typeface="Times New Roman"/>
              </a:rPr>
              <a:t>sub-functions.  Similarly </a:t>
            </a:r>
            <a:r>
              <a:rPr sz="1167" i="1" dirty="0">
                <a:latin typeface="Times New Roman"/>
                <a:cs typeface="Times New Roman"/>
              </a:rPr>
              <a:t>development view </a:t>
            </a:r>
            <a:r>
              <a:rPr sz="1167" dirty="0">
                <a:latin typeface="Times New Roman"/>
                <a:cs typeface="Times New Roman"/>
              </a:rPr>
              <a:t>contains directories </a:t>
            </a:r>
            <a:r>
              <a:rPr sz="1167" spc="-5" dirty="0">
                <a:latin typeface="Times New Roman"/>
                <a:cs typeface="Times New Roman"/>
              </a:rPr>
              <a:t>which </a:t>
            </a:r>
            <a:r>
              <a:rPr sz="1167" dirty="0">
                <a:latin typeface="Times New Roman"/>
                <a:cs typeface="Times New Roman"/>
              </a:rPr>
              <a:t>contain files. C</a:t>
            </a:r>
            <a:r>
              <a:rPr sz="1167" i="1" dirty="0">
                <a:latin typeface="Times New Roman"/>
                <a:cs typeface="Times New Roman"/>
              </a:rPr>
              <a:t>ode view </a:t>
            </a:r>
            <a:r>
              <a:rPr sz="1167" spc="-5" dirty="0">
                <a:latin typeface="Times New Roman"/>
                <a:cs typeface="Times New Roman"/>
              </a:rPr>
              <a:t>would  </a:t>
            </a:r>
            <a:r>
              <a:rPr sz="1167" dirty="0">
                <a:latin typeface="Times New Roman"/>
                <a:cs typeface="Times New Roman"/>
              </a:rPr>
              <a:t>have modules and </a:t>
            </a:r>
            <a:r>
              <a:rPr sz="1167" spc="-5" dirty="0">
                <a:latin typeface="Times New Roman"/>
                <a:cs typeface="Times New Roman"/>
              </a:rPr>
              <a:t>systems </a:t>
            </a:r>
            <a:r>
              <a:rPr sz="1167" dirty="0">
                <a:latin typeface="Times New Roman"/>
                <a:cs typeface="Times New Roman"/>
              </a:rPr>
              <a:t>that contain </a:t>
            </a:r>
            <a:r>
              <a:rPr sz="1167" spc="-5" dirty="0">
                <a:latin typeface="Times New Roman"/>
                <a:cs typeface="Times New Roman"/>
              </a:rPr>
              <a:t>sub-modules </a:t>
            </a:r>
            <a:r>
              <a:rPr sz="1167" dirty="0">
                <a:latin typeface="Times New Roman"/>
                <a:cs typeface="Times New Roman"/>
              </a:rPr>
              <a:t>and </a:t>
            </a:r>
            <a:r>
              <a:rPr sz="1167" spc="-5" dirty="0">
                <a:latin typeface="Times New Roman"/>
                <a:cs typeface="Times New Roman"/>
              </a:rPr>
              <a:t>sub-systems </a:t>
            </a:r>
            <a:r>
              <a:rPr sz="1167" dirty="0">
                <a:latin typeface="Times New Roman"/>
                <a:cs typeface="Times New Roman"/>
              </a:rPr>
              <a:t>respectively.  C</a:t>
            </a:r>
            <a:r>
              <a:rPr sz="1167" i="1" dirty="0">
                <a:latin typeface="Times New Roman"/>
                <a:cs typeface="Times New Roman"/>
              </a:rPr>
              <a:t>oncurrency view </a:t>
            </a:r>
            <a:r>
              <a:rPr sz="1167" dirty="0">
                <a:latin typeface="Times New Roman"/>
                <a:cs typeface="Times New Roman"/>
              </a:rPr>
              <a:t>contains processes that are further </a:t>
            </a:r>
            <a:r>
              <a:rPr sz="1167" spc="-5" dirty="0">
                <a:latin typeface="Times New Roman"/>
                <a:cs typeface="Times New Roman"/>
              </a:rPr>
              <a:t>subdivided </a:t>
            </a:r>
            <a:r>
              <a:rPr sz="1167" dirty="0">
                <a:latin typeface="Times New Roman"/>
                <a:cs typeface="Times New Roman"/>
              </a:rPr>
              <a:t>into threads. </a:t>
            </a:r>
            <a:r>
              <a:rPr sz="1167" spc="-5" dirty="0">
                <a:latin typeface="Times New Roman"/>
                <a:cs typeface="Times New Roman"/>
              </a:rPr>
              <a:t>Finally,  </a:t>
            </a:r>
            <a:r>
              <a:rPr sz="1167" i="1" dirty="0">
                <a:latin typeface="Times New Roman"/>
                <a:cs typeface="Times New Roman"/>
              </a:rPr>
              <a:t>physical view </a:t>
            </a:r>
            <a:r>
              <a:rPr sz="1167" dirty="0">
                <a:latin typeface="Times New Roman"/>
                <a:cs typeface="Times New Roman"/>
              </a:rPr>
              <a:t>clusters contain computers </a:t>
            </a:r>
            <a:r>
              <a:rPr sz="1167" spc="-5" dirty="0">
                <a:latin typeface="Times New Roman"/>
                <a:cs typeface="Times New Roman"/>
              </a:rPr>
              <a:t>which </a:t>
            </a:r>
            <a:r>
              <a:rPr sz="1167" dirty="0">
                <a:latin typeface="Times New Roman"/>
                <a:cs typeface="Times New Roman"/>
              </a:rPr>
              <a:t>contain</a:t>
            </a:r>
            <a:r>
              <a:rPr sz="1167" spc="-117" dirty="0">
                <a:latin typeface="Times New Roman"/>
                <a:cs typeface="Times New Roman"/>
              </a:rPr>
              <a:t> </a:t>
            </a:r>
            <a:r>
              <a:rPr sz="1167" dirty="0">
                <a:latin typeface="Times New Roman"/>
                <a:cs typeface="Times New Roman"/>
              </a:rPr>
              <a:t>processors.</a:t>
            </a:r>
            <a:endParaRPr sz="1167">
              <a:latin typeface="Times New Roman"/>
              <a:cs typeface="Times New Roman"/>
            </a:endParaRPr>
          </a:p>
          <a:p>
            <a:pPr>
              <a:spcBef>
                <a:spcPts val="19"/>
              </a:spcBef>
            </a:pPr>
            <a:endParaRPr sz="1167">
              <a:latin typeface="Times New Roman"/>
              <a:cs typeface="Times New Roman"/>
            </a:endParaRPr>
          </a:p>
          <a:p>
            <a:pPr marL="12347" marR="4939" algn="just">
              <a:lnSpc>
                <a:spcPts val="1342"/>
              </a:lnSpc>
              <a:spcBef>
                <a:spcPts val="5"/>
              </a:spcBef>
            </a:pPr>
            <a:r>
              <a:rPr sz="1167" spc="-5" dirty="0">
                <a:latin typeface="Times New Roman"/>
                <a:cs typeface="Times New Roman"/>
              </a:rPr>
              <a:t>Architectural </a:t>
            </a:r>
            <a:r>
              <a:rPr sz="1167" dirty="0">
                <a:latin typeface="Times New Roman"/>
                <a:cs typeface="Times New Roman"/>
              </a:rPr>
              <a:t>views are related to each other in complicated </a:t>
            </a:r>
            <a:r>
              <a:rPr sz="1167" spc="-5" dirty="0">
                <a:latin typeface="Times New Roman"/>
                <a:cs typeface="Times New Roman"/>
              </a:rPr>
              <a:t>ways. One </a:t>
            </a:r>
            <a:r>
              <a:rPr sz="1167" dirty="0">
                <a:latin typeface="Times New Roman"/>
                <a:cs typeface="Times New Roman"/>
              </a:rPr>
              <a:t>has to choose the  views that are useful to </a:t>
            </a:r>
            <a:r>
              <a:rPr sz="1167" spc="5" dirty="0">
                <a:latin typeface="Times New Roman"/>
                <a:cs typeface="Times New Roman"/>
              </a:rPr>
              <a:t>the system </a:t>
            </a:r>
            <a:r>
              <a:rPr sz="1167" dirty="0">
                <a:latin typeface="Times New Roman"/>
                <a:cs typeface="Times New Roman"/>
              </a:rPr>
              <a:t>being built and to the achievement of qualities that </a:t>
            </a:r>
            <a:r>
              <a:rPr sz="1167" spc="5" dirty="0">
                <a:latin typeface="Times New Roman"/>
                <a:cs typeface="Times New Roman"/>
              </a:rPr>
              <a:t>are  </a:t>
            </a:r>
            <a:r>
              <a:rPr sz="1167" dirty="0">
                <a:latin typeface="Times New Roman"/>
                <a:cs typeface="Times New Roman"/>
              </a:rPr>
              <a:t>important for that particular application. The architectural views </a:t>
            </a:r>
            <a:r>
              <a:rPr sz="1167" spc="-5" dirty="0">
                <a:latin typeface="Times New Roman"/>
                <a:cs typeface="Times New Roman"/>
              </a:rPr>
              <a:t>should </a:t>
            </a:r>
            <a:r>
              <a:rPr sz="1167" dirty="0">
                <a:latin typeface="Times New Roman"/>
                <a:cs typeface="Times New Roman"/>
              </a:rPr>
              <a:t>be hierarchical  (where needed) and </a:t>
            </a:r>
            <a:r>
              <a:rPr sz="1167" spc="-5" dirty="0">
                <a:latin typeface="Times New Roman"/>
                <a:cs typeface="Times New Roman"/>
              </a:rPr>
              <a:t>should </a:t>
            </a:r>
            <a:r>
              <a:rPr sz="1167" dirty="0">
                <a:latin typeface="Times New Roman"/>
                <a:cs typeface="Times New Roman"/>
              </a:rPr>
              <a:t>contain enough annotated information to </a:t>
            </a:r>
            <a:r>
              <a:rPr sz="1167" spc="-5" dirty="0">
                <a:latin typeface="Times New Roman"/>
                <a:cs typeface="Times New Roman"/>
              </a:rPr>
              <a:t>support </a:t>
            </a:r>
            <a:r>
              <a:rPr sz="1167" dirty="0">
                <a:latin typeface="Times New Roman"/>
                <a:cs typeface="Times New Roman"/>
              </a:rPr>
              <a:t>desired  analyses.</a:t>
            </a:r>
            <a:endParaRPr sz="1167">
              <a:latin typeface="Times New Roman"/>
              <a:cs typeface="Times New Roman"/>
            </a:endParaRPr>
          </a:p>
          <a:p>
            <a:pPr>
              <a:spcBef>
                <a:spcPts val="15"/>
              </a:spcBef>
            </a:pPr>
            <a:endParaRPr sz="1118">
              <a:latin typeface="Times New Roman"/>
              <a:cs typeface="Times New Roman"/>
            </a:endParaRPr>
          </a:p>
          <a:p>
            <a:pPr marL="12347" algn="just"/>
            <a:r>
              <a:rPr sz="972" b="1" spc="-10" dirty="0">
                <a:latin typeface="Arial"/>
                <a:cs typeface="Arial"/>
              </a:rPr>
              <a:t>Architectural styles</a:t>
            </a:r>
            <a:endParaRPr sz="972">
              <a:latin typeface="Arial"/>
              <a:cs typeface="Arial"/>
            </a:endParaRPr>
          </a:p>
          <a:p>
            <a:pPr>
              <a:spcBef>
                <a:spcPts val="24"/>
              </a:spcBef>
            </a:pPr>
            <a:endParaRPr sz="1167">
              <a:latin typeface="Times New Roman"/>
              <a:cs typeface="Times New Roman"/>
            </a:endParaRPr>
          </a:p>
          <a:p>
            <a:pPr marL="12347" marR="4939" algn="just">
              <a:lnSpc>
                <a:spcPts val="1342"/>
              </a:lnSpc>
            </a:pPr>
            <a:r>
              <a:rPr sz="1167" dirty="0">
                <a:latin typeface="Times New Roman"/>
                <a:cs typeface="Times New Roman"/>
              </a:rPr>
              <a:t>The architectural model of a </a:t>
            </a:r>
            <a:r>
              <a:rPr sz="1167" spc="-5" dirty="0">
                <a:latin typeface="Times New Roman"/>
                <a:cs typeface="Times New Roman"/>
              </a:rPr>
              <a:t>system </a:t>
            </a:r>
            <a:r>
              <a:rPr sz="1167" dirty="0">
                <a:latin typeface="Times New Roman"/>
                <a:cs typeface="Times New Roman"/>
              </a:rPr>
              <a:t>may conform to a generic architectural model or  </a:t>
            </a:r>
            <a:r>
              <a:rPr sz="1167" spc="-5" dirty="0">
                <a:latin typeface="Times New Roman"/>
                <a:cs typeface="Times New Roman"/>
              </a:rPr>
              <a:t>style. An </a:t>
            </a:r>
            <a:r>
              <a:rPr sz="1167" dirty="0">
                <a:latin typeface="Times New Roman"/>
                <a:cs typeface="Times New Roman"/>
              </a:rPr>
              <a:t>awareness of these </a:t>
            </a:r>
            <a:r>
              <a:rPr sz="1167" spc="-5" dirty="0">
                <a:latin typeface="Times New Roman"/>
                <a:cs typeface="Times New Roman"/>
              </a:rPr>
              <a:t>styles </a:t>
            </a:r>
            <a:r>
              <a:rPr sz="1167" dirty="0">
                <a:latin typeface="Times New Roman"/>
                <a:cs typeface="Times New Roman"/>
              </a:rPr>
              <a:t>can </a:t>
            </a:r>
            <a:r>
              <a:rPr sz="1167" spc="-5" dirty="0">
                <a:latin typeface="Times New Roman"/>
                <a:cs typeface="Times New Roman"/>
              </a:rPr>
              <a:t>simplify </a:t>
            </a:r>
            <a:r>
              <a:rPr sz="1167" dirty="0">
                <a:latin typeface="Times New Roman"/>
                <a:cs typeface="Times New Roman"/>
              </a:rPr>
              <a:t>the problem of defining </a:t>
            </a:r>
            <a:r>
              <a:rPr sz="1167" spc="-5" dirty="0">
                <a:latin typeface="Times New Roman"/>
                <a:cs typeface="Times New Roman"/>
              </a:rPr>
              <a:t>system  </a:t>
            </a:r>
            <a:r>
              <a:rPr sz="1167" dirty="0">
                <a:latin typeface="Times New Roman"/>
                <a:cs typeface="Times New Roman"/>
              </a:rPr>
              <a:t>architectures. </a:t>
            </a:r>
            <a:r>
              <a:rPr sz="1167" spc="-5" dirty="0">
                <a:latin typeface="Times New Roman"/>
                <a:cs typeface="Times New Roman"/>
              </a:rPr>
              <a:t>However, </a:t>
            </a:r>
            <a:r>
              <a:rPr sz="1167" dirty="0">
                <a:latin typeface="Times New Roman"/>
                <a:cs typeface="Times New Roman"/>
              </a:rPr>
              <a:t>most large </a:t>
            </a:r>
            <a:r>
              <a:rPr sz="1167" spc="-5" dirty="0">
                <a:latin typeface="Times New Roman"/>
                <a:cs typeface="Times New Roman"/>
              </a:rPr>
              <a:t>systems </a:t>
            </a:r>
            <a:r>
              <a:rPr sz="1167" dirty="0">
                <a:latin typeface="Times New Roman"/>
                <a:cs typeface="Times New Roman"/>
              </a:rPr>
              <a:t>are heterogeneous and do not follow a </a:t>
            </a:r>
            <a:r>
              <a:rPr sz="1167" spc="-5" dirty="0">
                <a:latin typeface="Times New Roman"/>
                <a:cs typeface="Times New Roman"/>
              </a:rPr>
              <a:t>single  </a:t>
            </a:r>
            <a:r>
              <a:rPr sz="1167" dirty="0">
                <a:latin typeface="Times New Roman"/>
                <a:cs typeface="Times New Roman"/>
              </a:rPr>
              <a:t>architectural</a:t>
            </a:r>
            <a:r>
              <a:rPr sz="1167" spc="-102" dirty="0">
                <a:latin typeface="Times New Roman"/>
                <a:cs typeface="Times New Roman"/>
              </a:rPr>
              <a:t> </a:t>
            </a:r>
            <a:r>
              <a:rPr sz="1167" spc="-5" dirty="0">
                <a:latin typeface="Times New Roman"/>
                <a:cs typeface="Times New Roman"/>
              </a:rPr>
              <a:t>style.</a:t>
            </a:r>
            <a:endParaRPr sz="1167">
              <a:latin typeface="Times New Roman"/>
              <a:cs typeface="Times New Roman"/>
            </a:endParaRPr>
          </a:p>
        </p:txBody>
      </p:sp>
      <p:sp>
        <p:nvSpPr>
          <p:cNvPr id="6" name="object 6"/>
          <p:cNvSpPr txBox="1"/>
          <p:nvPr/>
        </p:nvSpPr>
        <p:spPr>
          <a:xfrm>
            <a:off x="1098903" y="9452694"/>
            <a:ext cx="5371042" cy="425979"/>
          </a:xfrm>
          <a:prstGeom prst="rect">
            <a:avLst/>
          </a:prstGeom>
        </p:spPr>
        <p:txBody>
          <a:bodyPr vert="horz" wrap="square" lIns="0" tIns="65440" rIns="0" bIns="0" rtlCol="0">
            <a:spAutoFit/>
          </a:bodyPr>
          <a:lstStyle/>
          <a:p>
            <a:pPr marL="12347">
              <a:lnSpc>
                <a:spcPts val="1371"/>
              </a:lnSpc>
              <a:spcBef>
                <a:spcPts val="515"/>
              </a:spcBef>
              <a:tabLst>
                <a:tab pos="5123363" algn="l"/>
              </a:tabLst>
            </a:pPr>
            <a:r>
              <a:rPr sz="1167" u="heavy" dirty="0">
                <a:latin typeface="Times New Roman"/>
                <a:cs typeface="Times New Roman"/>
              </a:rPr>
              <a:t> 	</a:t>
            </a:r>
            <a:r>
              <a:rPr sz="1167" dirty="0">
                <a:latin typeface="Times New Roman"/>
                <a:cs typeface="Times New Roman"/>
              </a:rPr>
              <a:t>125</a:t>
            </a:r>
            <a:endParaRPr sz="1167">
              <a:latin typeface="Times New Roman"/>
              <a:cs typeface="Times New Roman"/>
            </a:endParaRPr>
          </a:p>
          <a:p>
            <a:pPr marL="1456939">
              <a:lnSpc>
                <a:spcPts val="1371"/>
              </a:lnSpc>
            </a:pPr>
            <a:r>
              <a:rPr sz="1167" dirty="0">
                <a:latin typeface="Times New Roman"/>
                <a:cs typeface="Times New Roman"/>
              </a:rPr>
              <a:t>© Copyright </a:t>
            </a:r>
            <a:r>
              <a:rPr sz="1167" spc="-5" dirty="0">
                <a:latin typeface="Times New Roman"/>
                <a:cs typeface="Times New Roman"/>
              </a:rPr>
              <a:t>Virtual University </a:t>
            </a:r>
            <a:r>
              <a:rPr sz="1167" dirty="0">
                <a:latin typeface="Times New Roman"/>
                <a:cs typeface="Times New Roman"/>
              </a:rPr>
              <a:t>of</a:t>
            </a:r>
            <a:r>
              <a:rPr sz="1167" spc="-78" dirty="0">
                <a:latin typeface="Times New Roman"/>
                <a:cs typeface="Times New Roman"/>
              </a:rPr>
              <a:t> </a:t>
            </a:r>
            <a:r>
              <a:rPr sz="1167" spc="-5" dirty="0">
                <a:latin typeface="Times New Roman"/>
                <a:cs typeface="Times New Roman"/>
              </a:rPr>
              <a:t>Pakistan</a:t>
            </a:r>
            <a:endParaRPr sz="1167">
              <a:latin typeface="Times New Roman"/>
              <a:cs typeface="Times New Roman"/>
            </a:endParaRPr>
          </a:p>
        </p:txBody>
      </p:sp>
    </p:spTree>
    <p:extLst>
      <p:ext uri="{BB962C8B-B14F-4D97-AF65-F5344CB8AC3E}">
        <p14:creationId xmlns:p14="http://schemas.microsoft.com/office/powerpoint/2010/main" val="31931394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98903" y="886883"/>
            <a:ext cx="1971234" cy="179601"/>
          </a:xfrm>
          <a:prstGeom prst="rect">
            <a:avLst/>
          </a:prstGeom>
        </p:spPr>
        <p:txBody>
          <a:bodyPr vert="horz" wrap="square" lIns="0" tIns="0" rIns="0" bIns="0" rtlCol="0">
            <a:spAutoFit/>
          </a:bodyPr>
          <a:lstStyle/>
          <a:p>
            <a:pPr marL="12347"/>
            <a:r>
              <a:rPr sz="1167" dirty="0">
                <a:latin typeface="Times New Roman"/>
                <a:cs typeface="Times New Roman"/>
              </a:rPr>
              <a:t>CS504-Software Engineering –</a:t>
            </a:r>
            <a:r>
              <a:rPr sz="1167" spc="-107" dirty="0">
                <a:latin typeface="Times New Roman"/>
                <a:cs typeface="Times New Roman"/>
              </a:rPr>
              <a:t> </a:t>
            </a:r>
            <a:r>
              <a:rPr sz="1167" dirty="0">
                <a:latin typeface="Times New Roman"/>
                <a:cs typeface="Times New Roman"/>
              </a:rPr>
              <a:t>I</a:t>
            </a:r>
            <a:endParaRPr sz="1167">
              <a:latin typeface="Times New Roman"/>
              <a:cs typeface="Times New Roman"/>
            </a:endParaRPr>
          </a:p>
        </p:txBody>
      </p:sp>
      <p:sp>
        <p:nvSpPr>
          <p:cNvPr id="3" name="object 3"/>
          <p:cNvSpPr txBox="1"/>
          <p:nvPr/>
        </p:nvSpPr>
        <p:spPr>
          <a:xfrm>
            <a:off x="6156868" y="886883"/>
            <a:ext cx="238919" cy="179601"/>
          </a:xfrm>
          <a:prstGeom prst="rect">
            <a:avLst/>
          </a:prstGeom>
        </p:spPr>
        <p:txBody>
          <a:bodyPr vert="horz" wrap="square" lIns="0" tIns="0" rIns="0" bIns="0" rtlCol="0">
            <a:spAutoFit/>
          </a:bodyPr>
          <a:lstStyle/>
          <a:p>
            <a:pPr marL="12347"/>
            <a:r>
              <a:rPr sz="1167" spc="-5" dirty="0">
                <a:latin typeface="Times New Roman"/>
                <a:cs typeface="Times New Roman"/>
              </a:rPr>
              <a:t>VU</a:t>
            </a:r>
            <a:endParaRPr sz="1167">
              <a:latin typeface="Times New Roman"/>
              <a:cs typeface="Times New Roman"/>
            </a:endParaRPr>
          </a:p>
        </p:txBody>
      </p:sp>
      <p:sp>
        <p:nvSpPr>
          <p:cNvPr id="4" name="object 4"/>
          <p:cNvSpPr/>
          <p:nvPr/>
        </p:nvSpPr>
        <p:spPr>
          <a:xfrm>
            <a:off x="1111250" y="1055052"/>
            <a:ext cx="5270412" cy="0"/>
          </a:xfrm>
          <a:custGeom>
            <a:avLst/>
            <a:gdLst/>
            <a:ahLst/>
            <a:cxnLst/>
            <a:rect l="l" t="t" r="r" b="b"/>
            <a:pathLst>
              <a:path w="5420995">
                <a:moveTo>
                  <a:pt x="0" y="0"/>
                </a:moveTo>
                <a:lnTo>
                  <a:pt x="5420867" y="0"/>
                </a:lnTo>
              </a:path>
            </a:pathLst>
          </a:custGeom>
          <a:ln w="7620">
            <a:solidFill>
              <a:srgbClr val="000000"/>
            </a:solidFill>
          </a:ln>
        </p:spPr>
        <p:txBody>
          <a:bodyPr wrap="square" lIns="0" tIns="0" rIns="0" bIns="0" rtlCol="0"/>
          <a:lstStyle/>
          <a:p>
            <a:endParaRPr sz="1750"/>
          </a:p>
        </p:txBody>
      </p:sp>
      <p:sp>
        <p:nvSpPr>
          <p:cNvPr id="5" name="object 5"/>
          <p:cNvSpPr txBox="1"/>
          <p:nvPr/>
        </p:nvSpPr>
        <p:spPr>
          <a:xfrm>
            <a:off x="1098903" y="1331383"/>
            <a:ext cx="5359312" cy="2258924"/>
          </a:xfrm>
          <a:prstGeom prst="rect">
            <a:avLst/>
          </a:prstGeom>
        </p:spPr>
        <p:txBody>
          <a:bodyPr vert="horz" wrap="square" lIns="0" tIns="0" rIns="0" bIns="0" rtlCol="0">
            <a:spAutoFit/>
          </a:bodyPr>
          <a:lstStyle/>
          <a:p>
            <a:pPr marL="12347"/>
            <a:r>
              <a:rPr sz="1167" dirty="0">
                <a:latin typeface="Times New Roman"/>
                <a:cs typeface="Times New Roman"/>
              </a:rPr>
              <a:t>Each </a:t>
            </a:r>
            <a:r>
              <a:rPr sz="1167" spc="-5" dirty="0">
                <a:latin typeface="Times New Roman"/>
                <a:cs typeface="Times New Roman"/>
              </a:rPr>
              <a:t>style </a:t>
            </a:r>
            <a:r>
              <a:rPr sz="1167" dirty="0">
                <a:latin typeface="Times New Roman"/>
                <a:cs typeface="Times New Roman"/>
              </a:rPr>
              <a:t>describes a </a:t>
            </a:r>
            <a:r>
              <a:rPr sz="1167" spc="-5" dirty="0">
                <a:latin typeface="Times New Roman"/>
                <a:cs typeface="Times New Roman"/>
              </a:rPr>
              <a:t>system </a:t>
            </a:r>
            <a:r>
              <a:rPr sz="1167" dirty="0">
                <a:latin typeface="Times New Roman"/>
                <a:cs typeface="Times New Roman"/>
              </a:rPr>
              <a:t>category that</a:t>
            </a:r>
            <a:r>
              <a:rPr sz="1167" spc="-92" dirty="0">
                <a:latin typeface="Times New Roman"/>
                <a:cs typeface="Times New Roman"/>
              </a:rPr>
              <a:t> </a:t>
            </a:r>
            <a:r>
              <a:rPr sz="1167" dirty="0">
                <a:latin typeface="Times New Roman"/>
                <a:cs typeface="Times New Roman"/>
              </a:rPr>
              <a:t>encompasses:</a:t>
            </a:r>
            <a:endParaRPr sz="1167">
              <a:latin typeface="Times New Roman"/>
              <a:cs typeface="Times New Roman"/>
            </a:endParaRPr>
          </a:p>
          <a:p>
            <a:pPr>
              <a:lnSpc>
                <a:spcPct val="100000"/>
              </a:lnSpc>
            </a:pPr>
            <a:endParaRPr sz="1215">
              <a:latin typeface="Times New Roman"/>
              <a:cs typeface="Times New Roman"/>
            </a:endParaRPr>
          </a:p>
          <a:p>
            <a:pPr marL="234592" marR="6791" indent="-222245">
              <a:lnSpc>
                <a:spcPts val="1342"/>
              </a:lnSpc>
              <a:buAutoNum type="arabicParenBoth"/>
              <a:tabLst>
                <a:tab pos="234592" algn="l"/>
              </a:tabLst>
            </a:pPr>
            <a:r>
              <a:rPr sz="1167" dirty="0">
                <a:latin typeface="Times New Roman"/>
                <a:cs typeface="Times New Roman"/>
              </a:rPr>
              <a:t>a </a:t>
            </a:r>
            <a:r>
              <a:rPr sz="1167" spc="-5" dirty="0">
                <a:latin typeface="Times New Roman"/>
                <a:cs typeface="Times New Roman"/>
              </a:rPr>
              <a:t>set </a:t>
            </a:r>
            <a:r>
              <a:rPr sz="1167" spc="15" dirty="0">
                <a:latin typeface="Times New Roman"/>
                <a:cs typeface="Times New Roman"/>
              </a:rPr>
              <a:t>of </a:t>
            </a:r>
            <a:r>
              <a:rPr sz="1167" dirty="0">
                <a:latin typeface="Times New Roman"/>
                <a:cs typeface="Times New Roman"/>
              </a:rPr>
              <a:t>components (e.g., a database, computational modules) that perform a function  required by a</a:t>
            </a:r>
            <a:r>
              <a:rPr sz="1167" spc="-97" dirty="0">
                <a:latin typeface="Times New Roman"/>
                <a:cs typeface="Times New Roman"/>
              </a:rPr>
              <a:t> </a:t>
            </a:r>
            <a:r>
              <a:rPr sz="1167" spc="-5" dirty="0">
                <a:latin typeface="Times New Roman"/>
                <a:cs typeface="Times New Roman"/>
              </a:rPr>
              <a:t>system,</a:t>
            </a:r>
            <a:endParaRPr sz="1167">
              <a:latin typeface="Times New Roman"/>
              <a:cs typeface="Times New Roman"/>
            </a:endParaRPr>
          </a:p>
          <a:p>
            <a:pPr marL="234592" marR="4939" indent="-222245">
              <a:lnSpc>
                <a:spcPts val="1342"/>
              </a:lnSpc>
              <a:buAutoNum type="arabicParenBoth"/>
              <a:tabLst>
                <a:tab pos="234592" algn="l"/>
              </a:tabLst>
            </a:pPr>
            <a:r>
              <a:rPr sz="1167" dirty="0">
                <a:latin typeface="Times New Roman"/>
                <a:cs typeface="Times New Roman"/>
              </a:rPr>
              <a:t>a </a:t>
            </a:r>
            <a:r>
              <a:rPr sz="1167" spc="-5" dirty="0">
                <a:latin typeface="Times New Roman"/>
                <a:cs typeface="Times New Roman"/>
              </a:rPr>
              <a:t>set </a:t>
            </a:r>
            <a:r>
              <a:rPr sz="1167" dirty="0">
                <a:latin typeface="Times New Roman"/>
                <a:cs typeface="Times New Roman"/>
              </a:rPr>
              <a:t>of connectors that enable “communication, coordination and cooperation”  among</a:t>
            </a:r>
            <a:r>
              <a:rPr sz="1167" spc="-102" dirty="0">
                <a:latin typeface="Times New Roman"/>
                <a:cs typeface="Times New Roman"/>
              </a:rPr>
              <a:t> </a:t>
            </a:r>
            <a:r>
              <a:rPr sz="1167" dirty="0">
                <a:latin typeface="Times New Roman"/>
                <a:cs typeface="Times New Roman"/>
              </a:rPr>
              <a:t>components,</a:t>
            </a:r>
            <a:endParaRPr sz="1167">
              <a:latin typeface="Times New Roman"/>
              <a:cs typeface="Times New Roman"/>
            </a:endParaRPr>
          </a:p>
          <a:p>
            <a:pPr marL="234592" indent="-222245">
              <a:lnSpc>
                <a:spcPts val="1308"/>
              </a:lnSpc>
              <a:buAutoNum type="arabicParenBoth"/>
              <a:tabLst>
                <a:tab pos="234592" algn="l"/>
              </a:tabLst>
            </a:pPr>
            <a:r>
              <a:rPr sz="1167" dirty="0">
                <a:latin typeface="Times New Roman"/>
                <a:cs typeface="Times New Roman"/>
              </a:rPr>
              <a:t>constraints that define how components can be integrated to form the </a:t>
            </a:r>
            <a:r>
              <a:rPr sz="1167" spc="-5" dirty="0">
                <a:latin typeface="Times New Roman"/>
                <a:cs typeface="Times New Roman"/>
              </a:rPr>
              <a:t>system,</a:t>
            </a:r>
            <a:r>
              <a:rPr sz="1167" spc="-126" dirty="0">
                <a:latin typeface="Times New Roman"/>
                <a:cs typeface="Times New Roman"/>
              </a:rPr>
              <a:t> </a:t>
            </a:r>
            <a:r>
              <a:rPr sz="1167" dirty="0">
                <a:latin typeface="Times New Roman"/>
                <a:cs typeface="Times New Roman"/>
              </a:rPr>
              <a:t>and</a:t>
            </a:r>
            <a:endParaRPr sz="1167">
              <a:latin typeface="Times New Roman"/>
              <a:cs typeface="Times New Roman"/>
            </a:endParaRPr>
          </a:p>
          <a:p>
            <a:pPr marL="12347" marR="6173">
              <a:lnSpc>
                <a:spcPts val="1915"/>
              </a:lnSpc>
              <a:spcBef>
                <a:spcPts val="928"/>
              </a:spcBef>
            </a:pPr>
            <a:r>
              <a:rPr sz="1167" spc="-5" dirty="0">
                <a:latin typeface="Times New Roman"/>
                <a:cs typeface="Times New Roman"/>
              </a:rPr>
              <a:t>semantic </a:t>
            </a:r>
            <a:r>
              <a:rPr sz="1167" dirty="0">
                <a:latin typeface="Times New Roman"/>
                <a:cs typeface="Times New Roman"/>
              </a:rPr>
              <a:t>models that enable a designer to understand the overall properties of a </a:t>
            </a:r>
            <a:r>
              <a:rPr sz="1167" spc="-5" dirty="0">
                <a:latin typeface="Times New Roman"/>
                <a:cs typeface="Times New Roman"/>
              </a:rPr>
              <a:t>system  </a:t>
            </a:r>
            <a:r>
              <a:rPr sz="1167" dirty="0">
                <a:latin typeface="Times New Roman"/>
                <a:cs typeface="Times New Roman"/>
              </a:rPr>
              <a:t>by analyzing the known properties of its constituent</a:t>
            </a:r>
            <a:r>
              <a:rPr sz="1167" spc="-97" dirty="0">
                <a:latin typeface="Times New Roman"/>
                <a:cs typeface="Times New Roman"/>
              </a:rPr>
              <a:t> </a:t>
            </a:r>
            <a:r>
              <a:rPr sz="1167" spc="-5" dirty="0">
                <a:latin typeface="Times New Roman"/>
                <a:cs typeface="Times New Roman"/>
              </a:rPr>
              <a:t>parts</a:t>
            </a:r>
            <a:r>
              <a:rPr sz="1750" b="1" spc="-5" dirty="0">
                <a:latin typeface="Times New Roman"/>
                <a:cs typeface="Times New Roman"/>
              </a:rPr>
              <a:t>.</a:t>
            </a:r>
            <a:endParaRPr sz="1750">
              <a:latin typeface="Times New Roman"/>
              <a:cs typeface="Times New Roman"/>
            </a:endParaRPr>
          </a:p>
          <a:p>
            <a:pPr marL="127791">
              <a:spcBef>
                <a:spcPts val="1244"/>
              </a:spcBef>
            </a:pPr>
            <a:r>
              <a:rPr sz="1847" b="1" spc="-5" dirty="0">
                <a:latin typeface="Times New Roman"/>
                <a:cs typeface="Times New Roman"/>
              </a:rPr>
              <a:t>Lecture </a:t>
            </a:r>
            <a:r>
              <a:rPr sz="1847" b="1" spc="-10" dirty="0">
                <a:latin typeface="Times New Roman"/>
                <a:cs typeface="Times New Roman"/>
              </a:rPr>
              <a:t>No.</a:t>
            </a:r>
            <a:r>
              <a:rPr sz="1847" b="1" spc="-58" dirty="0">
                <a:latin typeface="Times New Roman"/>
                <a:cs typeface="Times New Roman"/>
              </a:rPr>
              <a:t> </a:t>
            </a:r>
            <a:r>
              <a:rPr sz="1847" b="1" spc="-5" dirty="0">
                <a:latin typeface="Times New Roman"/>
                <a:cs typeface="Times New Roman"/>
              </a:rPr>
              <a:t>24</a:t>
            </a:r>
            <a:endParaRPr sz="1847">
              <a:latin typeface="Times New Roman"/>
              <a:cs typeface="Times New Roman"/>
            </a:endParaRPr>
          </a:p>
        </p:txBody>
      </p:sp>
      <p:sp>
        <p:nvSpPr>
          <p:cNvPr id="7" name="object 7"/>
          <p:cNvSpPr txBox="1"/>
          <p:nvPr/>
        </p:nvSpPr>
        <p:spPr>
          <a:xfrm>
            <a:off x="1098903" y="9452694"/>
            <a:ext cx="5371042" cy="425979"/>
          </a:xfrm>
          <a:prstGeom prst="rect">
            <a:avLst/>
          </a:prstGeom>
        </p:spPr>
        <p:txBody>
          <a:bodyPr vert="horz" wrap="square" lIns="0" tIns="65440" rIns="0" bIns="0" rtlCol="0">
            <a:spAutoFit/>
          </a:bodyPr>
          <a:lstStyle/>
          <a:p>
            <a:pPr marL="12347">
              <a:lnSpc>
                <a:spcPts val="1371"/>
              </a:lnSpc>
              <a:spcBef>
                <a:spcPts val="515"/>
              </a:spcBef>
              <a:tabLst>
                <a:tab pos="5123363" algn="l"/>
              </a:tabLst>
            </a:pPr>
            <a:r>
              <a:rPr sz="1167" u="heavy" dirty="0">
                <a:latin typeface="Times New Roman"/>
                <a:cs typeface="Times New Roman"/>
              </a:rPr>
              <a:t> 	</a:t>
            </a:r>
            <a:r>
              <a:rPr sz="1167" dirty="0">
                <a:latin typeface="Times New Roman"/>
                <a:cs typeface="Times New Roman"/>
              </a:rPr>
              <a:t>126</a:t>
            </a:r>
            <a:endParaRPr sz="1167">
              <a:latin typeface="Times New Roman"/>
              <a:cs typeface="Times New Roman"/>
            </a:endParaRPr>
          </a:p>
          <a:p>
            <a:pPr marL="1456939">
              <a:lnSpc>
                <a:spcPts val="1371"/>
              </a:lnSpc>
            </a:pPr>
            <a:r>
              <a:rPr sz="1167" dirty="0">
                <a:latin typeface="Times New Roman"/>
                <a:cs typeface="Times New Roman"/>
              </a:rPr>
              <a:t>© Copyright </a:t>
            </a:r>
            <a:r>
              <a:rPr sz="1167" spc="-5" dirty="0">
                <a:latin typeface="Times New Roman"/>
                <a:cs typeface="Times New Roman"/>
              </a:rPr>
              <a:t>Virtual University </a:t>
            </a:r>
            <a:r>
              <a:rPr sz="1167" dirty="0">
                <a:latin typeface="Times New Roman"/>
                <a:cs typeface="Times New Roman"/>
              </a:rPr>
              <a:t>of</a:t>
            </a:r>
            <a:r>
              <a:rPr sz="1167" spc="-78" dirty="0">
                <a:latin typeface="Times New Roman"/>
                <a:cs typeface="Times New Roman"/>
              </a:rPr>
              <a:t> </a:t>
            </a:r>
            <a:r>
              <a:rPr sz="1167" spc="-5" dirty="0">
                <a:latin typeface="Times New Roman"/>
                <a:cs typeface="Times New Roman"/>
              </a:rPr>
              <a:t>Pakistan</a:t>
            </a:r>
            <a:endParaRPr sz="1167">
              <a:latin typeface="Times New Roman"/>
              <a:cs typeface="Times New Roman"/>
            </a:endParaRPr>
          </a:p>
        </p:txBody>
      </p:sp>
      <p:sp>
        <p:nvSpPr>
          <p:cNvPr id="6" name="object 6"/>
          <p:cNvSpPr txBox="1"/>
          <p:nvPr/>
        </p:nvSpPr>
        <p:spPr>
          <a:xfrm>
            <a:off x="1098903" y="4140141"/>
            <a:ext cx="5358694" cy="4808626"/>
          </a:xfrm>
          <a:prstGeom prst="rect">
            <a:avLst/>
          </a:prstGeom>
        </p:spPr>
        <p:txBody>
          <a:bodyPr vert="horz" wrap="square" lIns="0" tIns="0" rIns="0" bIns="0" rtlCol="0">
            <a:spAutoFit/>
          </a:bodyPr>
          <a:lstStyle/>
          <a:p>
            <a:pPr marL="307439" lvl="1" indent="-295092" algn="just">
              <a:buAutoNum type="arabicPeriod" startAt="7"/>
              <a:tabLst>
                <a:tab pos="308056" algn="l"/>
              </a:tabLst>
            </a:pPr>
            <a:r>
              <a:rPr sz="1556" b="1" spc="-10" dirty="0">
                <a:latin typeface="Times New Roman"/>
                <a:cs typeface="Times New Roman"/>
              </a:rPr>
              <a:t>Architectural</a:t>
            </a:r>
            <a:r>
              <a:rPr sz="1556" b="1" spc="-29" dirty="0">
                <a:latin typeface="Times New Roman"/>
                <a:cs typeface="Times New Roman"/>
              </a:rPr>
              <a:t> </a:t>
            </a:r>
            <a:r>
              <a:rPr sz="1556" b="1" spc="-5" dirty="0">
                <a:latin typeface="Times New Roman"/>
                <a:cs typeface="Times New Roman"/>
              </a:rPr>
              <a:t>models</a:t>
            </a:r>
            <a:endParaRPr sz="1556">
              <a:latin typeface="Times New Roman"/>
              <a:cs typeface="Times New Roman"/>
            </a:endParaRPr>
          </a:p>
          <a:p>
            <a:pPr marL="12347" marR="5556" algn="just">
              <a:lnSpc>
                <a:spcPts val="1342"/>
              </a:lnSpc>
              <a:spcBef>
                <a:spcPts val="1381"/>
              </a:spcBef>
            </a:pPr>
            <a:r>
              <a:rPr sz="1167" dirty="0">
                <a:latin typeface="Times New Roman"/>
                <a:cs typeface="Times New Roman"/>
              </a:rPr>
              <a:t>Like analysis models, many different kinds of architectural models are developed during  the architectural design process. </a:t>
            </a:r>
            <a:r>
              <a:rPr sz="1167" spc="-5" dirty="0">
                <a:latin typeface="Times New Roman"/>
                <a:cs typeface="Times New Roman"/>
              </a:rPr>
              <a:t>Static structural </a:t>
            </a:r>
            <a:r>
              <a:rPr sz="1167" dirty="0">
                <a:latin typeface="Times New Roman"/>
                <a:cs typeface="Times New Roman"/>
              </a:rPr>
              <a:t>model </a:t>
            </a:r>
            <a:r>
              <a:rPr sz="1167" spc="-5" dirty="0">
                <a:latin typeface="Times New Roman"/>
                <a:cs typeface="Times New Roman"/>
              </a:rPr>
              <a:t>shows </a:t>
            </a:r>
            <a:r>
              <a:rPr sz="1167" dirty="0">
                <a:latin typeface="Times New Roman"/>
                <a:cs typeface="Times New Roman"/>
              </a:rPr>
              <a:t>the major </a:t>
            </a:r>
            <a:r>
              <a:rPr sz="1167" spc="-5" dirty="0">
                <a:latin typeface="Times New Roman"/>
                <a:cs typeface="Times New Roman"/>
              </a:rPr>
              <a:t>system  </a:t>
            </a:r>
            <a:r>
              <a:rPr sz="1167" dirty="0">
                <a:latin typeface="Times New Roman"/>
                <a:cs typeface="Times New Roman"/>
              </a:rPr>
              <a:t>components </a:t>
            </a:r>
            <a:r>
              <a:rPr sz="1167" spc="-5" dirty="0">
                <a:latin typeface="Times New Roman"/>
                <a:cs typeface="Times New Roman"/>
              </a:rPr>
              <a:t>while </a:t>
            </a:r>
            <a:r>
              <a:rPr sz="1167" dirty="0">
                <a:latin typeface="Times New Roman"/>
                <a:cs typeface="Times New Roman"/>
              </a:rPr>
              <a:t>a dynamic process model </a:t>
            </a:r>
            <a:r>
              <a:rPr sz="1167" spc="-5" dirty="0">
                <a:latin typeface="Times New Roman"/>
                <a:cs typeface="Times New Roman"/>
              </a:rPr>
              <a:t>shows </a:t>
            </a:r>
            <a:r>
              <a:rPr sz="1167" dirty="0">
                <a:latin typeface="Times New Roman"/>
                <a:cs typeface="Times New Roman"/>
              </a:rPr>
              <a:t>the process </a:t>
            </a:r>
            <a:r>
              <a:rPr sz="1167" spc="-5" dirty="0">
                <a:latin typeface="Times New Roman"/>
                <a:cs typeface="Times New Roman"/>
              </a:rPr>
              <a:t>structure </a:t>
            </a:r>
            <a:r>
              <a:rPr sz="1167" dirty="0">
                <a:latin typeface="Times New Roman"/>
                <a:cs typeface="Times New Roman"/>
              </a:rPr>
              <a:t>of the </a:t>
            </a:r>
            <a:r>
              <a:rPr sz="1167" spc="-5" dirty="0">
                <a:latin typeface="Times New Roman"/>
                <a:cs typeface="Times New Roman"/>
              </a:rPr>
              <a:t>system.  </a:t>
            </a:r>
            <a:r>
              <a:rPr sz="1167" dirty="0">
                <a:latin typeface="Times New Roman"/>
                <a:cs typeface="Times New Roman"/>
              </a:rPr>
              <a:t>Interface models are developed to define </a:t>
            </a:r>
            <a:r>
              <a:rPr sz="1167" spc="-5" dirty="0">
                <a:latin typeface="Times New Roman"/>
                <a:cs typeface="Times New Roman"/>
              </a:rPr>
              <a:t>sub-system</a:t>
            </a:r>
            <a:r>
              <a:rPr sz="1167" spc="-107" dirty="0">
                <a:latin typeface="Times New Roman"/>
                <a:cs typeface="Times New Roman"/>
              </a:rPr>
              <a:t> </a:t>
            </a:r>
            <a:r>
              <a:rPr sz="1167" dirty="0">
                <a:latin typeface="Times New Roman"/>
                <a:cs typeface="Times New Roman"/>
              </a:rPr>
              <a:t>interfaces.</a:t>
            </a:r>
            <a:endParaRPr sz="1167">
              <a:latin typeface="Times New Roman"/>
              <a:cs typeface="Times New Roman"/>
            </a:endParaRPr>
          </a:p>
          <a:p>
            <a:pPr>
              <a:spcBef>
                <a:spcPts val="15"/>
              </a:spcBef>
            </a:pPr>
            <a:endParaRPr sz="1118">
              <a:latin typeface="Times New Roman"/>
              <a:cs typeface="Times New Roman"/>
            </a:endParaRPr>
          </a:p>
          <a:p>
            <a:pPr marL="217306" lvl="1" indent="-204959" algn="just">
              <a:buAutoNum type="arabicPeriod" startAt="8"/>
              <a:tabLst>
                <a:tab pos="217923" algn="l"/>
              </a:tabLst>
            </a:pPr>
            <a:r>
              <a:rPr sz="972" b="1" spc="-5" dirty="0">
                <a:latin typeface="Arial"/>
                <a:cs typeface="Arial"/>
              </a:rPr>
              <a:t>Architectural</a:t>
            </a:r>
            <a:r>
              <a:rPr sz="972" b="1" spc="-78" dirty="0">
                <a:latin typeface="Arial"/>
                <a:cs typeface="Arial"/>
              </a:rPr>
              <a:t> </a:t>
            </a:r>
            <a:r>
              <a:rPr sz="972" b="1" spc="-5" dirty="0">
                <a:latin typeface="Arial"/>
                <a:cs typeface="Arial"/>
              </a:rPr>
              <a:t>Styles</a:t>
            </a:r>
            <a:endParaRPr sz="972">
              <a:latin typeface="Arial"/>
              <a:cs typeface="Arial"/>
            </a:endParaRPr>
          </a:p>
          <a:p>
            <a:pPr>
              <a:spcBef>
                <a:spcPts val="24"/>
              </a:spcBef>
            </a:pPr>
            <a:endParaRPr sz="1167">
              <a:latin typeface="Times New Roman"/>
              <a:cs typeface="Times New Roman"/>
            </a:endParaRPr>
          </a:p>
          <a:p>
            <a:pPr marL="12347" marR="5556" algn="just">
              <a:lnSpc>
                <a:spcPts val="1342"/>
              </a:lnSpc>
            </a:pPr>
            <a:r>
              <a:rPr sz="1167" spc="-5" dirty="0">
                <a:latin typeface="Times New Roman"/>
                <a:cs typeface="Times New Roman"/>
              </a:rPr>
              <a:t>Architectural </a:t>
            </a:r>
            <a:r>
              <a:rPr sz="1167" dirty="0">
                <a:latin typeface="Times New Roman"/>
                <a:cs typeface="Times New Roman"/>
              </a:rPr>
              <a:t>design may be based upon a certain pattern of model. These different  patterns are also </a:t>
            </a:r>
            <a:r>
              <a:rPr sz="1167" spc="5" dirty="0">
                <a:latin typeface="Times New Roman"/>
                <a:cs typeface="Times New Roman"/>
              </a:rPr>
              <a:t>called </a:t>
            </a:r>
            <a:r>
              <a:rPr sz="1167" dirty="0">
                <a:latin typeface="Times New Roman"/>
                <a:cs typeface="Times New Roman"/>
              </a:rPr>
              <a:t>architectural </a:t>
            </a:r>
            <a:r>
              <a:rPr sz="1167" spc="-5" dirty="0">
                <a:latin typeface="Times New Roman"/>
                <a:cs typeface="Times New Roman"/>
              </a:rPr>
              <a:t>styles. </a:t>
            </a:r>
            <a:r>
              <a:rPr sz="1167" dirty="0">
                <a:latin typeface="Times New Roman"/>
                <a:cs typeface="Times New Roman"/>
              </a:rPr>
              <a:t>These </a:t>
            </a:r>
            <a:r>
              <a:rPr sz="1167" spc="-5" dirty="0">
                <a:latin typeface="Times New Roman"/>
                <a:cs typeface="Times New Roman"/>
              </a:rPr>
              <a:t>styles </a:t>
            </a:r>
            <a:r>
              <a:rPr sz="1167" dirty="0">
                <a:latin typeface="Times New Roman"/>
                <a:cs typeface="Times New Roman"/>
              </a:rPr>
              <a:t>have different characteristics and  attributes and can be useful to </a:t>
            </a:r>
            <a:r>
              <a:rPr sz="1167" spc="-5" dirty="0">
                <a:latin typeface="Times New Roman"/>
                <a:cs typeface="Times New Roman"/>
              </a:rPr>
              <a:t>solve </a:t>
            </a:r>
            <a:r>
              <a:rPr sz="1167" dirty="0">
                <a:latin typeface="Times New Roman"/>
                <a:cs typeface="Times New Roman"/>
              </a:rPr>
              <a:t>problems related to a particular </a:t>
            </a:r>
            <a:r>
              <a:rPr sz="1167" spc="-5" dirty="0">
                <a:latin typeface="Times New Roman"/>
                <a:cs typeface="Times New Roman"/>
              </a:rPr>
              <a:t>situation </a:t>
            </a:r>
            <a:r>
              <a:rPr sz="1167" dirty="0">
                <a:latin typeface="Times New Roman"/>
                <a:cs typeface="Times New Roman"/>
              </a:rPr>
              <a:t>of  requirement. </a:t>
            </a:r>
            <a:r>
              <a:rPr sz="1167" spc="-5" dirty="0">
                <a:latin typeface="Times New Roman"/>
                <a:cs typeface="Times New Roman"/>
              </a:rPr>
              <a:t>Among </a:t>
            </a:r>
            <a:r>
              <a:rPr sz="1167" dirty="0">
                <a:latin typeface="Times New Roman"/>
                <a:cs typeface="Times New Roman"/>
              </a:rPr>
              <a:t>the many </a:t>
            </a:r>
            <a:r>
              <a:rPr sz="1167" spc="-5" dirty="0">
                <a:latin typeface="Times New Roman"/>
                <a:cs typeface="Times New Roman"/>
              </a:rPr>
              <a:t>styles, </a:t>
            </a:r>
            <a:r>
              <a:rPr sz="1167" dirty="0">
                <a:latin typeface="Times New Roman"/>
                <a:cs typeface="Times New Roman"/>
              </a:rPr>
              <a:t>the most commonly practiced are the</a:t>
            </a:r>
            <a:r>
              <a:rPr sz="1167" spc="-111" dirty="0">
                <a:latin typeface="Times New Roman"/>
                <a:cs typeface="Times New Roman"/>
              </a:rPr>
              <a:t> </a:t>
            </a:r>
            <a:r>
              <a:rPr sz="1167" dirty="0">
                <a:latin typeface="Times New Roman"/>
                <a:cs typeface="Times New Roman"/>
              </a:rPr>
              <a:t>following:</a:t>
            </a:r>
            <a:endParaRPr sz="1167">
              <a:latin typeface="Times New Roman"/>
              <a:cs typeface="Times New Roman"/>
            </a:endParaRPr>
          </a:p>
          <a:p>
            <a:pPr>
              <a:spcBef>
                <a:spcPts val="39"/>
              </a:spcBef>
            </a:pPr>
            <a:endParaRPr sz="1069">
              <a:latin typeface="Times New Roman"/>
              <a:cs typeface="Times New Roman"/>
            </a:endParaRPr>
          </a:p>
          <a:p>
            <a:pPr marL="234592" indent="-222245" algn="just">
              <a:lnSpc>
                <a:spcPts val="1371"/>
              </a:lnSpc>
              <a:buFont typeface="Wingdings"/>
              <a:buChar char=""/>
              <a:tabLst>
                <a:tab pos="234592" algn="l"/>
              </a:tabLst>
            </a:pPr>
            <a:r>
              <a:rPr sz="1167" spc="-5" dirty="0">
                <a:latin typeface="Times New Roman"/>
                <a:cs typeface="Times New Roman"/>
              </a:rPr>
              <a:t>Data-centered</a:t>
            </a:r>
            <a:r>
              <a:rPr sz="1167" spc="-87" dirty="0">
                <a:latin typeface="Times New Roman"/>
                <a:cs typeface="Times New Roman"/>
              </a:rPr>
              <a:t> </a:t>
            </a:r>
            <a:r>
              <a:rPr sz="1167" dirty="0">
                <a:latin typeface="Times New Roman"/>
                <a:cs typeface="Times New Roman"/>
              </a:rPr>
              <a:t>architectures</a:t>
            </a:r>
            <a:endParaRPr sz="1167">
              <a:latin typeface="Times New Roman"/>
              <a:cs typeface="Times New Roman"/>
            </a:endParaRPr>
          </a:p>
          <a:p>
            <a:pPr marL="234592" indent="-222245" algn="just">
              <a:lnSpc>
                <a:spcPts val="1342"/>
              </a:lnSpc>
              <a:buFont typeface="Wingdings"/>
              <a:buChar char=""/>
              <a:tabLst>
                <a:tab pos="234592" algn="l"/>
              </a:tabLst>
            </a:pPr>
            <a:r>
              <a:rPr sz="1167" dirty="0">
                <a:latin typeface="Times New Roman"/>
                <a:cs typeface="Times New Roman"/>
              </a:rPr>
              <a:t>Client </a:t>
            </a:r>
            <a:r>
              <a:rPr sz="1167" spc="-5" dirty="0">
                <a:latin typeface="Times New Roman"/>
                <a:cs typeface="Times New Roman"/>
              </a:rPr>
              <a:t>Server Architecture </a:t>
            </a:r>
            <a:r>
              <a:rPr sz="1167" dirty="0">
                <a:latin typeface="Times New Roman"/>
                <a:cs typeface="Times New Roman"/>
              </a:rPr>
              <a:t>and its</a:t>
            </a:r>
            <a:r>
              <a:rPr sz="1167" spc="-83" dirty="0">
                <a:latin typeface="Times New Roman"/>
                <a:cs typeface="Times New Roman"/>
              </a:rPr>
              <a:t> </a:t>
            </a:r>
            <a:r>
              <a:rPr sz="1167" dirty="0">
                <a:latin typeface="Times New Roman"/>
                <a:cs typeface="Times New Roman"/>
              </a:rPr>
              <a:t>variations</a:t>
            </a:r>
            <a:endParaRPr sz="1167">
              <a:latin typeface="Times New Roman"/>
              <a:cs typeface="Times New Roman"/>
            </a:endParaRPr>
          </a:p>
          <a:p>
            <a:pPr marL="234592" indent="-222245" algn="just">
              <a:lnSpc>
                <a:spcPts val="1342"/>
              </a:lnSpc>
              <a:buFont typeface="Wingdings"/>
              <a:buChar char=""/>
              <a:tabLst>
                <a:tab pos="234592" algn="l"/>
              </a:tabLst>
            </a:pPr>
            <a:r>
              <a:rPr sz="1167" dirty="0">
                <a:latin typeface="Times New Roman"/>
                <a:cs typeface="Times New Roman"/>
              </a:rPr>
              <a:t>Layered</a:t>
            </a:r>
            <a:r>
              <a:rPr sz="1167" spc="-102" dirty="0">
                <a:latin typeface="Times New Roman"/>
                <a:cs typeface="Times New Roman"/>
              </a:rPr>
              <a:t> </a:t>
            </a:r>
            <a:r>
              <a:rPr sz="1167" dirty="0">
                <a:latin typeface="Times New Roman"/>
                <a:cs typeface="Times New Roman"/>
              </a:rPr>
              <a:t>architectures</a:t>
            </a:r>
            <a:endParaRPr sz="1167">
              <a:latin typeface="Times New Roman"/>
              <a:cs typeface="Times New Roman"/>
            </a:endParaRPr>
          </a:p>
          <a:p>
            <a:pPr marL="234592" indent="-222245" algn="just">
              <a:lnSpc>
                <a:spcPts val="1371"/>
              </a:lnSpc>
              <a:buFont typeface="Wingdings"/>
              <a:buChar char=""/>
              <a:tabLst>
                <a:tab pos="234592" algn="l"/>
              </a:tabLst>
            </a:pPr>
            <a:r>
              <a:rPr sz="1167" dirty="0">
                <a:latin typeface="Times New Roman"/>
                <a:cs typeface="Times New Roman"/>
              </a:rPr>
              <a:t>Reference</a:t>
            </a:r>
            <a:r>
              <a:rPr sz="1167" spc="-97" dirty="0">
                <a:latin typeface="Times New Roman"/>
                <a:cs typeface="Times New Roman"/>
              </a:rPr>
              <a:t> </a:t>
            </a:r>
            <a:r>
              <a:rPr sz="1167" spc="-5" dirty="0">
                <a:latin typeface="Times New Roman"/>
                <a:cs typeface="Times New Roman"/>
              </a:rPr>
              <a:t>Architecture</a:t>
            </a:r>
            <a:endParaRPr sz="1167">
              <a:latin typeface="Times New Roman"/>
              <a:cs typeface="Times New Roman"/>
            </a:endParaRPr>
          </a:p>
          <a:p>
            <a:pPr>
              <a:spcBef>
                <a:spcPts val="49"/>
              </a:spcBef>
            </a:pPr>
            <a:endParaRPr sz="1118">
              <a:latin typeface="Times New Roman"/>
              <a:cs typeface="Times New Roman"/>
            </a:endParaRPr>
          </a:p>
          <a:p>
            <a:pPr marL="12347" algn="just">
              <a:spcBef>
                <a:spcPts val="5"/>
              </a:spcBef>
            </a:pPr>
            <a:r>
              <a:rPr sz="972" b="1" spc="-10" dirty="0">
                <a:latin typeface="Arial"/>
                <a:cs typeface="Arial"/>
              </a:rPr>
              <a:t>Data-Centered </a:t>
            </a:r>
            <a:r>
              <a:rPr sz="972" b="1" spc="5" dirty="0">
                <a:latin typeface="Arial"/>
                <a:cs typeface="Arial"/>
              </a:rPr>
              <a:t>or </a:t>
            </a:r>
            <a:r>
              <a:rPr sz="972" b="1" spc="-5" dirty="0">
                <a:latin typeface="Arial"/>
                <a:cs typeface="Arial"/>
              </a:rPr>
              <a:t>the repository</a:t>
            </a:r>
            <a:r>
              <a:rPr sz="972" b="1" spc="5" dirty="0">
                <a:latin typeface="Arial"/>
                <a:cs typeface="Arial"/>
              </a:rPr>
              <a:t> </a:t>
            </a:r>
            <a:r>
              <a:rPr sz="972" b="1" spc="-10" dirty="0">
                <a:latin typeface="Arial"/>
                <a:cs typeface="Arial"/>
              </a:rPr>
              <a:t>model</a:t>
            </a:r>
            <a:endParaRPr sz="972">
              <a:latin typeface="Arial"/>
              <a:cs typeface="Arial"/>
            </a:endParaRPr>
          </a:p>
          <a:p>
            <a:pPr>
              <a:spcBef>
                <a:spcPts val="24"/>
              </a:spcBef>
            </a:pPr>
            <a:endParaRPr sz="1167">
              <a:latin typeface="Times New Roman"/>
              <a:cs typeface="Times New Roman"/>
            </a:endParaRPr>
          </a:p>
          <a:p>
            <a:pPr marL="12347" marR="5556">
              <a:lnSpc>
                <a:spcPts val="1342"/>
              </a:lnSpc>
            </a:pPr>
            <a:r>
              <a:rPr sz="1167" dirty="0">
                <a:latin typeface="Times New Roman"/>
                <a:cs typeface="Times New Roman"/>
              </a:rPr>
              <a:t>In any </a:t>
            </a:r>
            <a:r>
              <a:rPr sz="1167" spc="-5" dirty="0">
                <a:latin typeface="Times New Roman"/>
                <a:cs typeface="Times New Roman"/>
              </a:rPr>
              <a:t>system, sub-systems </a:t>
            </a:r>
            <a:r>
              <a:rPr sz="1167" dirty="0">
                <a:latin typeface="Times New Roman"/>
                <a:cs typeface="Times New Roman"/>
              </a:rPr>
              <a:t>need to exchange information and data. This may be done in  two</a:t>
            </a:r>
            <a:r>
              <a:rPr sz="1167" spc="-102" dirty="0">
                <a:latin typeface="Times New Roman"/>
                <a:cs typeface="Times New Roman"/>
              </a:rPr>
              <a:t> </a:t>
            </a:r>
            <a:r>
              <a:rPr sz="1167" spc="-5" dirty="0">
                <a:latin typeface="Times New Roman"/>
                <a:cs typeface="Times New Roman"/>
              </a:rPr>
              <a:t>ways:</a:t>
            </a:r>
            <a:endParaRPr sz="1167">
              <a:latin typeface="Times New Roman"/>
              <a:cs typeface="Times New Roman"/>
            </a:endParaRPr>
          </a:p>
          <a:p>
            <a:pPr>
              <a:spcBef>
                <a:spcPts val="19"/>
              </a:spcBef>
            </a:pPr>
            <a:endParaRPr sz="1167">
              <a:latin typeface="Times New Roman"/>
              <a:cs typeface="Times New Roman"/>
            </a:endParaRPr>
          </a:p>
          <a:p>
            <a:pPr marL="234592" marR="4939" indent="-222245">
              <a:lnSpc>
                <a:spcPts val="1342"/>
              </a:lnSpc>
              <a:spcBef>
                <a:spcPts val="5"/>
              </a:spcBef>
              <a:buAutoNum type="arabicPeriod"/>
              <a:tabLst>
                <a:tab pos="234592" algn="l"/>
              </a:tabLst>
            </a:pPr>
            <a:r>
              <a:rPr sz="1167" spc="-5" dirty="0">
                <a:latin typeface="Times New Roman"/>
                <a:cs typeface="Times New Roman"/>
              </a:rPr>
              <a:t>Shared </a:t>
            </a:r>
            <a:r>
              <a:rPr sz="1167" dirty="0">
                <a:latin typeface="Times New Roman"/>
                <a:cs typeface="Times New Roman"/>
              </a:rPr>
              <a:t>data is held in a central database or repository and may be accessed </a:t>
            </a:r>
            <a:r>
              <a:rPr sz="1167" spc="10" dirty="0">
                <a:latin typeface="Times New Roman"/>
                <a:cs typeface="Times New Roman"/>
              </a:rPr>
              <a:t>by </a:t>
            </a:r>
            <a:r>
              <a:rPr sz="1167" dirty="0">
                <a:latin typeface="Times New Roman"/>
                <a:cs typeface="Times New Roman"/>
              </a:rPr>
              <a:t>all </a:t>
            </a:r>
            <a:r>
              <a:rPr sz="1167" spc="-5" dirty="0">
                <a:latin typeface="Times New Roman"/>
                <a:cs typeface="Times New Roman"/>
              </a:rPr>
              <a:t>sub-  systems</a:t>
            </a:r>
            <a:endParaRPr sz="1167">
              <a:latin typeface="Times New Roman"/>
              <a:cs typeface="Times New Roman"/>
            </a:endParaRPr>
          </a:p>
          <a:p>
            <a:pPr marL="234592" marR="6791" indent="-222245">
              <a:lnSpc>
                <a:spcPts val="1342"/>
              </a:lnSpc>
              <a:buAutoNum type="arabicPeriod"/>
              <a:tabLst>
                <a:tab pos="234592" algn="l"/>
              </a:tabLst>
            </a:pPr>
            <a:r>
              <a:rPr sz="1167" dirty="0">
                <a:latin typeface="Times New Roman"/>
                <a:cs typeface="Times New Roman"/>
              </a:rPr>
              <a:t>Each </a:t>
            </a:r>
            <a:r>
              <a:rPr sz="1167" spc="-5" dirty="0">
                <a:latin typeface="Times New Roman"/>
                <a:cs typeface="Times New Roman"/>
              </a:rPr>
              <a:t>sub-system </a:t>
            </a:r>
            <a:r>
              <a:rPr sz="1167" dirty="0">
                <a:latin typeface="Times New Roman"/>
                <a:cs typeface="Times New Roman"/>
              </a:rPr>
              <a:t>maintains its own database and passes data explicitly to other </a:t>
            </a:r>
            <a:r>
              <a:rPr sz="1167" spc="-5" dirty="0">
                <a:latin typeface="Times New Roman"/>
                <a:cs typeface="Times New Roman"/>
              </a:rPr>
              <a:t>sub-  systems</a:t>
            </a:r>
            <a:endParaRPr sz="1167">
              <a:latin typeface="Times New Roman"/>
              <a:cs typeface="Times New Roman"/>
            </a:endParaRPr>
          </a:p>
        </p:txBody>
      </p:sp>
    </p:spTree>
    <p:extLst>
      <p:ext uri="{BB962C8B-B14F-4D97-AF65-F5344CB8AC3E}">
        <p14:creationId xmlns:p14="http://schemas.microsoft.com/office/powerpoint/2010/main" val="1119606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98903" y="886883"/>
            <a:ext cx="1971234" cy="179601"/>
          </a:xfrm>
          <a:prstGeom prst="rect">
            <a:avLst/>
          </a:prstGeom>
        </p:spPr>
        <p:txBody>
          <a:bodyPr vert="horz" wrap="square" lIns="0" tIns="0" rIns="0" bIns="0" rtlCol="0">
            <a:spAutoFit/>
          </a:bodyPr>
          <a:lstStyle/>
          <a:p>
            <a:pPr marL="12347"/>
            <a:r>
              <a:rPr sz="1167" dirty="0">
                <a:latin typeface="Times New Roman"/>
                <a:cs typeface="Times New Roman"/>
              </a:rPr>
              <a:t>CS504-Software Engineering –</a:t>
            </a:r>
            <a:r>
              <a:rPr sz="1167" spc="-107" dirty="0">
                <a:latin typeface="Times New Roman"/>
                <a:cs typeface="Times New Roman"/>
              </a:rPr>
              <a:t> </a:t>
            </a:r>
            <a:r>
              <a:rPr sz="1167" dirty="0">
                <a:latin typeface="Times New Roman"/>
                <a:cs typeface="Times New Roman"/>
              </a:rPr>
              <a:t>I</a:t>
            </a:r>
            <a:endParaRPr sz="1167">
              <a:latin typeface="Times New Roman"/>
              <a:cs typeface="Times New Roman"/>
            </a:endParaRPr>
          </a:p>
        </p:txBody>
      </p:sp>
      <p:sp>
        <p:nvSpPr>
          <p:cNvPr id="3" name="object 3"/>
          <p:cNvSpPr txBox="1"/>
          <p:nvPr/>
        </p:nvSpPr>
        <p:spPr>
          <a:xfrm>
            <a:off x="6156868" y="886883"/>
            <a:ext cx="238919" cy="179601"/>
          </a:xfrm>
          <a:prstGeom prst="rect">
            <a:avLst/>
          </a:prstGeom>
        </p:spPr>
        <p:txBody>
          <a:bodyPr vert="horz" wrap="square" lIns="0" tIns="0" rIns="0" bIns="0" rtlCol="0">
            <a:spAutoFit/>
          </a:bodyPr>
          <a:lstStyle/>
          <a:p>
            <a:pPr marL="12347"/>
            <a:r>
              <a:rPr sz="1167" spc="-5" dirty="0">
                <a:latin typeface="Times New Roman"/>
                <a:cs typeface="Times New Roman"/>
              </a:rPr>
              <a:t>VU</a:t>
            </a:r>
            <a:endParaRPr sz="1167">
              <a:latin typeface="Times New Roman"/>
              <a:cs typeface="Times New Roman"/>
            </a:endParaRPr>
          </a:p>
        </p:txBody>
      </p:sp>
      <p:sp>
        <p:nvSpPr>
          <p:cNvPr id="4" name="object 4"/>
          <p:cNvSpPr/>
          <p:nvPr/>
        </p:nvSpPr>
        <p:spPr>
          <a:xfrm>
            <a:off x="1111250" y="1055052"/>
            <a:ext cx="5270412" cy="0"/>
          </a:xfrm>
          <a:custGeom>
            <a:avLst/>
            <a:gdLst/>
            <a:ahLst/>
            <a:cxnLst/>
            <a:rect l="l" t="t" r="r" b="b"/>
            <a:pathLst>
              <a:path w="5420995">
                <a:moveTo>
                  <a:pt x="0" y="0"/>
                </a:moveTo>
                <a:lnTo>
                  <a:pt x="5420867" y="0"/>
                </a:lnTo>
              </a:path>
            </a:pathLst>
          </a:custGeom>
          <a:ln w="7620">
            <a:solidFill>
              <a:srgbClr val="000000"/>
            </a:solidFill>
          </a:ln>
        </p:spPr>
        <p:txBody>
          <a:bodyPr wrap="square" lIns="0" tIns="0" rIns="0" bIns="0" rtlCol="0"/>
          <a:lstStyle/>
          <a:p>
            <a:endParaRPr sz="1750"/>
          </a:p>
        </p:txBody>
      </p:sp>
      <p:sp>
        <p:nvSpPr>
          <p:cNvPr id="5" name="object 5"/>
          <p:cNvSpPr txBox="1"/>
          <p:nvPr/>
        </p:nvSpPr>
        <p:spPr>
          <a:xfrm>
            <a:off x="1259417" y="7399570"/>
            <a:ext cx="4815417" cy="2499339"/>
          </a:xfrm>
          <a:prstGeom prst="rect">
            <a:avLst/>
          </a:prstGeom>
        </p:spPr>
        <p:txBody>
          <a:bodyPr vert="horz" wrap="square" lIns="0" tIns="0" rIns="0" bIns="0" rtlCol="0">
            <a:spAutoFit/>
          </a:bodyPr>
          <a:lstStyle/>
          <a:p>
            <a:pPr>
              <a:lnSpc>
                <a:spcPct val="100000"/>
              </a:lnSpc>
            </a:pPr>
            <a:endParaRPr sz="1167">
              <a:latin typeface="Times New Roman"/>
              <a:cs typeface="Times New Roman"/>
            </a:endParaRPr>
          </a:p>
          <a:p>
            <a:pPr>
              <a:lnSpc>
                <a:spcPct val="100000"/>
              </a:lnSpc>
            </a:pPr>
            <a:endParaRPr sz="1167">
              <a:latin typeface="Times New Roman"/>
              <a:cs typeface="Times New Roman"/>
            </a:endParaRPr>
          </a:p>
          <a:p>
            <a:pPr>
              <a:lnSpc>
                <a:spcPct val="100000"/>
              </a:lnSpc>
            </a:pPr>
            <a:endParaRPr sz="1167">
              <a:latin typeface="Times New Roman"/>
              <a:cs typeface="Times New Roman"/>
            </a:endParaRPr>
          </a:p>
          <a:p>
            <a:pPr>
              <a:lnSpc>
                <a:spcPct val="100000"/>
              </a:lnSpc>
            </a:pPr>
            <a:endParaRPr sz="1167">
              <a:latin typeface="Times New Roman"/>
              <a:cs typeface="Times New Roman"/>
            </a:endParaRPr>
          </a:p>
          <a:p>
            <a:pPr>
              <a:lnSpc>
                <a:spcPct val="100000"/>
              </a:lnSpc>
            </a:pPr>
            <a:endParaRPr sz="1167">
              <a:latin typeface="Times New Roman"/>
              <a:cs typeface="Times New Roman"/>
            </a:endParaRPr>
          </a:p>
          <a:p>
            <a:pPr>
              <a:lnSpc>
                <a:spcPct val="100000"/>
              </a:lnSpc>
            </a:pPr>
            <a:endParaRPr sz="1167">
              <a:latin typeface="Times New Roman"/>
              <a:cs typeface="Times New Roman"/>
            </a:endParaRPr>
          </a:p>
          <a:p>
            <a:pPr>
              <a:lnSpc>
                <a:spcPct val="100000"/>
              </a:lnSpc>
            </a:pPr>
            <a:endParaRPr sz="1167">
              <a:latin typeface="Times New Roman"/>
              <a:cs typeface="Times New Roman"/>
            </a:endParaRPr>
          </a:p>
          <a:p>
            <a:pPr>
              <a:lnSpc>
                <a:spcPct val="100000"/>
              </a:lnSpc>
            </a:pPr>
            <a:endParaRPr sz="1167">
              <a:latin typeface="Times New Roman"/>
              <a:cs typeface="Times New Roman"/>
            </a:endParaRPr>
          </a:p>
          <a:p>
            <a:pPr>
              <a:lnSpc>
                <a:spcPct val="100000"/>
              </a:lnSpc>
            </a:pPr>
            <a:endParaRPr sz="1167">
              <a:latin typeface="Times New Roman"/>
              <a:cs typeface="Times New Roman"/>
            </a:endParaRPr>
          </a:p>
          <a:p>
            <a:pPr>
              <a:lnSpc>
                <a:spcPct val="100000"/>
              </a:lnSpc>
            </a:pPr>
            <a:endParaRPr sz="1167">
              <a:latin typeface="Times New Roman"/>
              <a:cs typeface="Times New Roman"/>
            </a:endParaRPr>
          </a:p>
          <a:p>
            <a:pPr>
              <a:lnSpc>
                <a:spcPct val="100000"/>
              </a:lnSpc>
            </a:pPr>
            <a:endParaRPr sz="1167">
              <a:latin typeface="Times New Roman"/>
              <a:cs typeface="Times New Roman"/>
            </a:endParaRPr>
          </a:p>
          <a:p>
            <a:pPr>
              <a:spcBef>
                <a:spcPts val="49"/>
              </a:spcBef>
            </a:pPr>
            <a:endParaRPr sz="1069">
              <a:latin typeface="Times New Roman"/>
              <a:cs typeface="Times New Roman"/>
            </a:endParaRPr>
          </a:p>
          <a:p>
            <a:pPr>
              <a:lnSpc>
                <a:spcPct val="100000"/>
              </a:lnSpc>
            </a:pPr>
            <a:r>
              <a:rPr sz="1167" dirty="0">
                <a:latin typeface="Times New Roman"/>
                <a:cs typeface="Times New Roman"/>
              </a:rPr>
              <a:t>_________________________________________________________________</a:t>
            </a:r>
            <a:endParaRPr sz="1167">
              <a:latin typeface="Times New Roman"/>
              <a:cs typeface="Times New Roman"/>
            </a:endParaRPr>
          </a:p>
        </p:txBody>
      </p:sp>
      <p:sp>
        <p:nvSpPr>
          <p:cNvPr id="6" name="object 6"/>
          <p:cNvSpPr txBox="1"/>
          <p:nvPr/>
        </p:nvSpPr>
        <p:spPr>
          <a:xfrm>
            <a:off x="1098853" y="2627891"/>
            <a:ext cx="5359929" cy="4672882"/>
          </a:xfrm>
          <a:prstGeom prst="rect">
            <a:avLst/>
          </a:prstGeom>
        </p:spPr>
        <p:txBody>
          <a:bodyPr vert="horz" wrap="square" lIns="0" tIns="0" rIns="0" bIns="0" rtlCol="0">
            <a:spAutoFit/>
          </a:bodyPr>
          <a:lstStyle/>
          <a:p>
            <a:pPr marL="12347" algn="just"/>
            <a:r>
              <a:rPr sz="1167" dirty="0">
                <a:latin typeface="Times New Roman"/>
                <a:cs typeface="Times New Roman"/>
              </a:rPr>
              <a:t>While modeling </a:t>
            </a:r>
            <a:r>
              <a:rPr sz="1167" spc="-5" dirty="0">
                <a:latin typeface="Times New Roman"/>
                <a:cs typeface="Times New Roman"/>
              </a:rPr>
              <a:t>synchronous </a:t>
            </a:r>
            <a:r>
              <a:rPr sz="1167" dirty="0">
                <a:latin typeface="Times New Roman"/>
                <a:cs typeface="Times New Roman"/>
              </a:rPr>
              <a:t>messages, the following guidelines </a:t>
            </a:r>
            <a:r>
              <a:rPr sz="1167" spc="-5" dirty="0">
                <a:latin typeface="Times New Roman"/>
                <a:cs typeface="Times New Roman"/>
              </a:rPr>
              <a:t>should </a:t>
            </a:r>
            <a:r>
              <a:rPr sz="1167" dirty="0">
                <a:latin typeface="Times New Roman"/>
                <a:cs typeface="Times New Roman"/>
              </a:rPr>
              <a:t>be</a:t>
            </a:r>
            <a:r>
              <a:rPr sz="1167" spc="-97" dirty="0">
                <a:latin typeface="Times New Roman"/>
                <a:cs typeface="Times New Roman"/>
              </a:rPr>
              <a:t> </a:t>
            </a:r>
            <a:r>
              <a:rPr sz="1167" dirty="0">
                <a:latin typeface="Times New Roman"/>
                <a:cs typeface="Times New Roman"/>
              </a:rPr>
              <a:t>followed:</a:t>
            </a:r>
            <a:endParaRPr sz="1167">
              <a:latin typeface="Times New Roman"/>
              <a:cs typeface="Times New Roman"/>
            </a:endParaRPr>
          </a:p>
          <a:p>
            <a:pPr>
              <a:spcBef>
                <a:spcPts val="24"/>
              </a:spcBef>
            </a:pPr>
            <a:endParaRPr sz="1264">
              <a:latin typeface="Times New Roman"/>
              <a:cs typeface="Times New Roman"/>
            </a:endParaRPr>
          </a:p>
          <a:p>
            <a:pPr marL="456837" marR="7408" indent="-222245">
              <a:lnSpc>
                <a:spcPts val="1332"/>
              </a:lnSpc>
              <a:buFont typeface="Symbol"/>
              <a:buChar char=""/>
              <a:tabLst>
                <a:tab pos="456219" algn="l"/>
                <a:tab pos="456837" algn="l"/>
              </a:tabLst>
            </a:pPr>
            <a:r>
              <a:rPr sz="1167" spc="-5" dirty="0">
                <a:latin typeface="Times New Roman"/>
                <a:cs typeface="Times New Roman"/>
              </a:rPr>
              <a:t>Don’t </a:t>
            </a:r>
            <a:r>
              <a:rPr sz="1167" dirty="0">
                <a:latin typeface="Times New Roman"/>
                <a:cs typeface="Times New Roman"/>
              </a:rPr>
              <a:t>model a return value </a:t>
            </a:r>
            <a:r>
              <a:rPr sz="1167" spc="-5" dirty="0">
                <a:latin typeface="Times New Roman"/>
                <a:cs typeface="Times New Roman"/>
              </a:rPr>
              <a:t>when </a:t>
            </a:r>
            <a:r>
              <a:rPr sz="1167" dirty="0">
                <a:latin typeface="Times New Roman"/>
                <a:cs typeface="Times New Roman"/>
              </a:rPr>
              <a:t>it is obvious </a:t>
            </a:r>
            <a:r>
              <a:rPr sz="1167" spc="-5" dirty="0">
                <a:latin typeface="Times New Roman"/>
                <a:cs typeface="Times New Roman"/>
              </a:rPr>
              <a:t>what </a:t>
            </a:r>
            <a:r>
              <a:rPr sz="1167" dirty="0">
                <a:latin typeface="Times New Roman"/>
                <a:cs typeface="Times New Roman"/>
              </a:rPr>
              <a:t>is being returned, e.g.  getTotal()</a:t>
            </a:r>
            <a:endParaRPr sz="1167">
              <a:latin typeface="Times New Roman"/>
              <a:cs typeface="Times New Roman"/>
            </a:endParaRPr>
          </a:p>
          <a:p>
            <a:pPr marL="456837" marR="8026" indent="-222245">
              <a:lnSpc>
                <a:spcPts val="1332"/>
              </a:lnSpc>
              <a:spcBef>
                <a:spcPts val="102"/>
              </a:spcBef>
              <a:buFont typeface="Symbol"/>
              <a:buChar char=""/>
              <a:tabLst>
                <a:tab pos="456219" algn="l"/>
                <a:tab pos="456837" algn="l"/>
              </a:tabLst>
            </a:pPr>
            <a:r>
              <a:rPr sz="1167" spc="-5" dirty="0">
                <a:latin typeface="Times New Roman"/>
                <a:cs typeface="Times New Roman"/>
              </a:rPr>
              <a:t>Model </a:t>
            </a:r>
            <a:r>
              <a:rPr sz="1167" dirty="0">
                <a:latin typeface="Times New Roman"/>
                <a:cs typeface="Times New Roman"/>
              </a:rPr>
              <a:t>a return value </a:t>
            </a:r>
            <a:r>
              <a:rPr sz="1167" spc="5" dirty="0">
                <a:latin typeface="Times New Roman"/>
                <a:cs typeface="Times New Roman"/>
              </a:rPr>
              <a:t>only </a:t>
            </a:r>
            <a:r>
              <a:rPr sz="1167" spc="-5" dirty="0">
                <a:latin typeface="Times New Roman"/>
                <a:cs typeface="Times New Roman"/>
              </a:rPr>
              <a:t>when </a:t>
            </a:r>
            <a:r>
              <a:rPr sz="1167" dirty="0">
                <a:latin typeface="Times New Roman"/>
                <a:cs typeface="Times New Roman"/>
              </a:rPr>
              <a:t>you need to refer to it elsewhere, e.g. as a  parameter passed in another</a:t>
            </a:r>
            <a:r>
              <a:rPr sz="1167" spc="-107" dirty="0">
                <a:latin typeface="Times New Roman"/>
                <a:cs typeface="Times New Roman"/>
              </a:rPr>
              <a:t> </a:t>
            </a:r>
            <a:r>
              <a:rPr sz="1167" dirty="0">
                <a:latin typeface="Times New Roman"/>
                <a:cs typeface="Times New Roman"/>
              </a:rPr>
              <a:t>message.</a:t>
            </a:r>
            <a:endParaRPr sz="1167">
              <a:latin typeface="Times New Roman"/>
              <a:cs typeface="Times New Roman"/>
            </a:endParaRPr>
          </a:p>
          <a:p>
            <a:pPr marL="901327" marR="1006276" indent="-666735">
              <a:lnSpc>
                <a:spcPts val="1332"/>
              </a:lnSpc>
              <a:spcBef>
                <a:spcPts val="102"/>
              </a:spcBef>
              <a:buFont typeface="Symbol"/>
              <a:buChar char=""/>
              <a:tabLst>
                <a:tab pos="456837" algn="l"/>
                <a:tab pos="457453" algn="l"/>
              </a:tabLst>
            </a:pPr>
            <a:r>
              <a:rPr sz="1167" spc="-5" dirty="0">
                <a:latin typeface="Times New Roman"/>
                <a:cs typeface="Times New Roman"/>
              </a:rPr>
              <a:t>Prefer </a:t>
            </a:r>
            <a:r>
              <a:rPr sz="1167" dirty="0">
                <a:latin typeface="Times New Roman"/>
                <a:cs typeface="Times New Roman"/>
              </a:rPr>
              <a:t>modeling return values as part of a method invocation,</a:t>
            </a:r>
            <a:r>
              <a:rPr sz="1167" spc="-107" dirty="0">
                <a:latin typeface="Times New Roman"/>
                <a:cs typeface="Times New Roman"/>
              </a:rPr>
              <a:t> </a:t>
            </a:r>
            <a:r>
              <a:rPr sz="1167" dirty="0">
                <a:latin typeface="Times New Roman"/>
                <a:cs typeface="Times New Roman"/>
              </a:rPr>
              <a:t>e.g.  ok =</a:t>
            </a:r>
            <a:r>
              <a:rPr sz="1167" spc="-97" dirty="0">
                <a:latin typeface="Times New Roman"/>
                <a:cs typeface="Times New Roman"/>
              </a:rPr>
              <a:t> </a:t>
            </a:r>
            <a:r>
              <a:rPr sz="1167" dirty="0">
                <a:latin typeface="Times New Roman"/>
                <a:cs typeface="Times New Roman"/>
              </a:rPr>
              <a:t>isValid()</a:t>
            </a:r>
            <a:endParaRPr sz="1167">
              <a:latin typeface="Times New Roman"/>
              <a:cs typeface="Times New Roman"/>
            </a:endParaRPr>
          </a:p>
          <a:p>
            <a:pPr>
              <a:lnSpc>
                <a:spcPct val="100000"/>
              </a:lnSpc>
              <a:buFont typeface="Symbol"/>
              <a:buChar char=""/>
            </a:pPr>
            <a:endParaRPr sz="1167">
              <a:latin typeface="Times New Roman"/>
              <a:cs typeface="Times New Roman"/>
            </a:endParaRPr>
          </a:p>
          <a:p>
            <a:pPr>
              <a:spcBef>
                <a:spcPts val="10"/>
              </a:spcBef>
              <a:buFont typeface="Symbol"/>
              <a:buChar char=""/>
            </a:pPr>
            <a:endParaRPr sz="924">
              <a:latin typeface="Times New Roman"/>
              <a:cs typeface="Times New Roman"/>
            </a:endParaRPr>
          </a:p>
          <a:p>
            <a:pPr marL="12347" algn="just"/>
            <a:r>
              <a:rPr sz="1167" i="1" dirty="0">
                <a:latin typeface="Times New Roman"/>
                <a:cs typeface="Times New Roman"/>
              </a:rPr>
              <a:t>Asynchronous</a:t>
            </a:r>
            <a:r>
              <a:rPr sz="1167" i="1" spc="-102" dirty="0">
                <a:latin typeface="Times New Roman"/>
                <a:cs typeface="Times New Roman"/>
              </a:rPr>
              <a:t> </a:t>
            </a:r>
            <a:r>
              <a:rPr sz="1167" i="1" spc="-5" dirty="0">
                <a:latin typeface="Times New Roman"/>
                <a:cs typeface="Times New Roman"/>
              </a:rPr>
              <a:t>messages</a:t>
            </a:r>
            <a:endParaRPr sz="1167">
              <a:latin typeface="Times New Roman"/>
              <a:cs typeface="Times New Roman"/>
            </a:endParaRPr>
          </a:p>
          <a:p>
            <a:pPr marL="12347" marR="4939" algn="just">
              <a:lnSpc>
                <a:spcPts val="1342"/>
              </a:lnSpc>
              <a:spcBef>
                <a:spcPts val="326"/>
              </a:spcBef>
            </a:pPr>
            <a:r>
              <a:rPr sz="1167" spc="-5" dirty="0">
                <a:latin typeface="Times New Roman"/>
                <a:cs typeface="Times New Roman"/>
              </a:rPr>
              <a:t>Asynchronous </a:t>
            </a:r>
            <a:r>
              <a:rPr sz="1167" dirty="0">
                <a:latin typeface="Times New Roman"/>
                <a:cs typeface="Times New Roman"/>
              </a:rPr>
              <a:t>messages are “signals,” denoted by a half arrow. They do not block the  caller. That is, the caller does not </a:t>
            </a:r>
            <a:r>
              <a:rPr sz="1167" spc="-5" dirty="0">
                <a:latin typeface="Times New Roman"/>
                <a:cs typeface="Times New Roman"/>
              </a:rPr>
              <a:t>wait </a:t>
            </a:r>
            <a:r>
              <a:rPr sz="1167" dirty="0">
                <a:latin typeface="Times New Roman"/>
                <a:cs typeface="Times New Roman"/>
              </a:rPr>
              <a:t>for the called routine to finish its operation for  continuing its own </a:t>
            </a:r>
            <a:r>
              <a:rPr sz="1167" spc="-5" dirty="0">
                <a:latin typeface="Times New Roman"/>
                <a:cs typeface="Times New Roman"/>
              </a:rPr>
              <a:t>sequence </a:t>
            </a:r>
            <a:r>
              <a:rPr sz="1167" dirty="0">
                <a:latin typeface="Times New Roman"/>
                <a:cs typeface="Times New Roman"/>
              </a:rPr>
              <a:t>of activities. This occurs in multi-threaded or multi-  processing applications </a:t>
            </a:r>
            <a:r>
              <a:rPr sz="1167" spc="-5" dirty="0">
                <a:latin typeface="Times New Roman"/>
                <a:cs typeface="Times New Roman"/>
              </a:rPr>
              <a:t>where </a:t>
            </a:r>
            <a:r>
              <a:rPr sz="1167" dirty="0">
                <a:latin typeface="Times New Roman"/>
                <a:cs typeface="Times New Roman"/>
              </a:rPr>
              <a:t>different execution threads may pass information to one  another by </a:t>
            </a:r>
            <a:r>
              <a:rPr sz="1167" spc="-5" dirty="0">
                <a:latin typeface="Times New Roman"/>
                <a:cs typeface="Times New Roman"/>
              </a:rPr>
              <a:t>sending </a:t>
            </a:r>
            <a:r>
              <a:rPr sz="1167" dirty="0">
                <a:latin typeface="Times New Roman"/>
                <a:cs typeface="Times New Roman"/>
              </a:rPr>
              <a:t>asynchronous messages to each other. </a:t>
            </a:r>
            <a:r>
              <a:rPr sz="1167" spc="-5" dirty="0">
                <a:latin typeface="Times New Roman"/>
                <a:cs typeface="Times New Roman"/>
              </a:rPr>
              <a:t>Asynchronous </a:t>
            </a:r>
            <a:r>
              <a:rPr sz="1167" dirty="0">
                <a:latin typeface="Times New Roman"/>
                <a:cs typeface="Times New Roman"/>
              </a:rPr>
              <a:t>messages  typically perform the following</a:t>
            </a:r>
            <a:r>
              <a:rPr sz="1167" spc="-107" dirty="0">
                <a:latin typeface="Times New Roman"/>
                <a:cs typeface="Times New Roman"/>
              </a:rPr>
              <a:t> </a:t>
            </a:r>
            <a:r>
              <a:rPr sz="1167" dirty="0">
                <a:latin typeface="Times New Roman"/>
                <a:cs typeface="Times New Roman"/>
              </a:rPr>
              <a:t>actions:</a:t>
            </a:r>
            <a:endParaRPr sz="1167">
              <a:latin typeface="Times New Roman"/>
              <a:cs typeface="Times New Roman"/>
            </a:endParaRPr>
          </a:p>
          <a:p>
            <a:pPr marL="456837" indent="-222245">
              <a:buFont typeface="Symbol"/>
              <a:buChar char=""/>
              <a:tabLst>
                <a:tab pos="456837" algn="l"/>
                <a:tab pos="457453" algn="l"/>
              </a:tabLst>
            </a:pPr>
            <a:r>
              <a:rPr sz="1167" dirty="0">
                <a:latin typeface="Times New Roman"/>
                <a:cs typeface="Times New Roman"/>
              </a:rPr>
              <a:t>Create a new</a:t>
            </a:r>
            <a:r>
              <a:rPr sz="1167" spc="-97" dirty="0">
                <a:latin typeface="Times New Roman"/>
                <a:cs typeface="Times New Roman"/>
              </a:rPr>
              <a:t> </a:t>
            </a:r>
            <a:r>
              <a:rPr sz="1167" dirty="0">
                <a:latin typeface="Times New Roman"/>
                <a:cs typeface="Times New Roman"/>
              </a:rPr>
              <a:t>thread</a:t>
            </a:r>
            <a:endParaRPr sz="1167">
              <a:latin typeface="Times New Roman"/>
              <a:cs typeface="Times New Roman"/>
            </a:endParaRPr>
          </a:p>
          <a:p>
            <a:pPr marL="456837" indent="-222245">
              <a:spcBef>
                <a:spcPts val="24"/>
              </a:spcBef>
              <a:buFont typeface="Symbol"/>
              <a:buChar char=""/>
              <a:tabLst>
                <a:tab pos="456837" algn="l"/>
                <a:tab pos="457453" algn="l"/>
              </a:tabLst>
            </a:pPr>
            <a:r>
              <a:rPr sz="1167" dirty="0">
                <a:latin typeface="Times New Roman"/>
                <a:cs typeface="Times New Roman"/>
              </a:rPr>
              <a:t>Create a new</a:t>
            </a:r>
            <a:r>
              <a:rPr sz="1167" spc="-97" dirty="0">
                <a:latin typeface="Times New Roman"/>
                <a:cs typeface="Times New Roman"/>
              </a:rPr>
              <a:t> </a:t>
            </a:r>
            <a:r>
              <a:rPr sz="1167" dirty="0">
                <a:latin typeface="Times New Roman"/>
                <a:cs typeface="Times New Roman"/>
              </a:rPr>
              <a:t>object</a:t>
            </a:r>
            <a:endParaRPr sz="1167">
              <a:latin typeface="Times New Roman"/>
              <a:cs typeface="Times New Roman"/>
            </a:endParaRPr>
          </a:p>
          <a:p>
            <a:pPr marL="456837" indent="-222245">
              <a:spcBef>
                <a:spcPts val="34"/>
              </a:spcBef>
              <a:buFont typeface="Symbol"/>
              <a:buChar char=""/>
              <a:tabLst>
                <a:tab pos="456837" algn="l"/>
                <a:tab pos="457453" algn="l"/>
              </a:tabLst>
            </a:pPr>
            <a:r>
              <a:rPr sz="1167" dirty="0">
                <a:latin typeface="Times New Roman"/>
                <a:cs typeface="Times New Roman"/>
              </a:rPr>
              <a:t>Communicate </a:t>
            </a:r>
            <a:r>
              <a:rPr sz="1167" spc="-5" dirty="0">
                <a:latin typeface="Times New Roman"/>
                <a:cs typeface="Times New Roman"/>
              </a:rPr>
              <a:t>with </a:t>
            </a:r>
            <a:r>
              <a:rPr sz="1167" dirty="0">
                <a:latin typeface="Times New Roman"/>
                <a:cs typeface="Times New Roman"/>
              </a:rPr>
              <a:t>a thread that is already</a:t>
            </a:r>
            <a:r>
              <a:rPr sz="1167" spc="-107" dirty="0">
                <a:latin typeface="Times New Roman"/>
                <a:cs typeface="Times New Roman"/>
              </a:rPr>
              <a:t> </a:t>
            </a:r>
            <a:r>
              <a:rPr sz="1167" dirty="0">
                <a:latin typeface="Times New Roman"/>
                <a:cs typeface="Times New Roman"/>
              </a:rPr>
              <a:t>running</a:t>
            </a:r>
            <a:endParaRPr sz="1167">
              <a:latin typeface="Times New Roman"/>
              <a:cs typeface="Times New Roman"/>
            </a:endParaRPr>
          </a:p>
          <a:p>
            <a:pPr>
              <a:spcBef>
                <a:spcPts val="34"/>
              </a:spcBef>
            </a:pPr>
            <a:endParaRPr sz="924">
              <a:latin typeface="Times New Roman"/>
              <a:cs typeface="Times New Roman"/>
            </a:endParaRPr>
          </a:p>
          <a:p>
            <a:pPr marL="12347" algn="just"/>
            <a:r>
              <a:rPr sz="1167" i="1" spc="-5" dirty="0">
                <a:latin typeface="Times New Roman"/>
                <a:cs typeface="Times New Roman"/>
              </a:rPr>
              <a:t>Object </a:t>
            </a:r>
            <a:r>
              <a:rPr sz="1167" i="1" dirty="0">
                <a:latin typeface="Times New Roman"/>
                <a:cs typeface="Times New Roman"/>
              </a:rPr>
              <a:t>Creation and</a:t>
            </a:r>
            <a:r>
              <a:rPr sz="1167" i="1" spc="-87" dirty="0">
                <a:latin typeface="Times New Roman"/>
                <a:cs typeface="Times New Roman"/>
              </a:rPr>
              <a:t> </a:t>
            </a:r>
            <a:r>
              <a:rPr sz="1167" i="1" spc="-5" dirty="0">
                <a:latin typeface="Times New Roman"/>
                <a:cs typeface="Times New Roman"/>
              </a:rPr>
              <a:t>Destruction</a:t>
            </a:r>
            <a:endParaRPr sz="1167">
              <a:latin typeface="Times New Roman"/>
              <a:cs typeface="Times New Roman"/>
            </a:endParaRPr>
          </a:p>
          <a:p>
            <a:pPr marL="12347" marR="5556" algn="just">
              <a:lnSpc>
                <a:spcPts val="1342"/>
              </a:lnSpc>
              <a:spcBef>
                <a:spcPts val="326"/>
              </a:spcBef>
            </a:pPr>
            <a:r>
              <a:rPr sz="1167" spc="-5" dirty="0">
                <a:latin typeface="Times New Roman"/>
                <a:cs typeface="Times New Roman"/>
              </a:rPr>
              <a:t>An </a:t>
            </a:r>
            <a:r>
              <a:rPr sz="1167" dirty="0">
                <a:latin typeface="Times New Roman"/>
                <a:cs typeface="Times New Roman"/>
              </a:rPr>
              <a:t>object may create another object via a &lt;&lt;create&gt;&gt; message. </a:t>
            </a:r>
            <a:r>
              <a:rPr sz="1167" spc="-5" dirty="0">
                <a:latin typeface="Times New Roman"/>
                <a:cs typeface="Times New Roman"/>
              </a:rPr>
              <a:t>Similarly </a:t>
            </a:r>
            <a:r>
              <a:rPr sz="1167" dirty="0">
                <a:latin typeface="Times New Roman"/>
                <a:cs typeface="Times New Roman"/>
              </a:rPr>
              <a:t>an object may  destroy another object via a &lt;&lt;destroy&gt;&gt; message. </a:t>
            </a:r>
            <a:r>
              <a:rPr sz="1167" spc="-5" dirty="0">
                <a:latin typeface="Times New Roman"/>
                <a:cs typeface="Times New Roman"/>
              </a:rPr>
              <a:t>An </a:t>
            </a:r>
            <a:r>
              <a:rPr sz="1167" dirty="0">
                <a:latin typeface="Times New Roman"/>
                <a:cs typeface="Times New Roman"/>
              </a:rPr>
              <a:t>object </a:t>
            </a:r>
            <a:r>
              <a:rPr sz="1167" spc="5" dirty="0">
                <a:latin typeface="Times New Roman"/>
                <a:cs typeface="Times New Roman"/>
              </a:rPr>
              <a:t>may </a:t>
            </a:r>
            <a:r>
              <a:rPr sz="1167" spc="-10" dirty="0">
                <a:latin typeface="Times New Roman"/>
                <a:cs typeface="Times New Roman"/>
              </a:rPr>
              <a:t>also </a:t>
            </a:r>
            <a:r>
              <a:rPr sz="1167" dirty="0">
                <a:latin typeface="Times New Roman"/>
                <a:cs typeface="Times New Roman"/>
              </a:rPr>
              <a:t>destroy itself.</a:t>
            </a:r>
            <a:r>
              <a:rPr sz="1167" spc="-87" dirty="0">
                <a:latin typeface="Times New Roman"/>
                <a:cs typeface="Times New Roman"/>
              </a:rPr>
              <a:t> </a:t>
            </a:r>
            <a:r>
              <a:rPr sz="1167" spc="-5" dirty="0">
                <a:latin typeface="Times New Roman"/>
                <a:cs typeface="Times New Roman"/>
              </a:rPr>
              <a:t>One  should </a:t>
            </a:r>
            <a:r>
              <a:rPr sz="1167" dirty="0">
                <a:latin typeface="Times New Roman"/>
                <a:cs typeface="Times New Roman"/>
              </a:rPr>
              <a:t>avoid modeling object destruction unless memory management is critical. The  following diagrams </a:t>
            </a:r>
            <a:r>
              <a:rPr sz="1167" spc="-5" dirty="0">
                <a:latin typeface="Times New Roman"/>
                <a:cs typeface="Times New Roman"/>
              </a:rPr>
              <a:t>show </a:t>
            </a:r>
            <a:r>
              <a:rPr sz="1167" dirty="0">
                <a:latin typeface="Times New Roman"/>
                <a:cs typeface="Times New Roman"/>
              </a:rPr>
              <a:t>object creation and destruction. It is important to note the  impact of these activities on respective life</a:t>
            </a:r>
            <a:r>
              <a:rPr sz="1167" spc="-117" dirty="0">
                <a:latin typeface="Times New Roman"/>
                <a:cs typeface="Times New Roman"/>
              </a:rPr>
              <a:t> </a:t>
            </a:r>
            <a:r>
              <a:rPr sz="1167" dirty="0">
                <a:latin typeface="Times New Roman"/>
                <a:cs typeface="Times New Roman"/>
              </a:rPr>
              <a:t>lines.</a:t>
            </a:r>
            <a:endParaRPr sz="1167">
              <a:latin typeface="Times New Roman"/>
              <a:cs typeface="Times New Roman"/>
            </a:endParaRPr>
          </a:p>
        </p:txBody>
      </p:sp>
      <p:sp>
        <p:nvSpPr>
          <p:cNvPr id="7" name="object 7"/>
          <p:cNvSpPr/>
          <p:nvPr/>
        </p:nvSpPr>
        <p:spPr>
          <a:xfrm>
            <a:off x="2718858" y="1308170"/>
            <a:ext cx="2274358" cy="1150513"/>
          </a:xfrm>
          <a:prstGeom prst="rect">
            <a:avLst/>
          </a:prstGeom>
          <a:blipFill>
            <a:blip r:embed="rId2" cstate="print"/>
            <a:stretch>
              <a:fillRect/>
            </a:stretch>
          </a:blipFill>
        </p:spPr>
        <p:txBody>
          <a:bodyPr wrap="square" lIns="0" tIns="0" rIns="0" bIns="0" rtlCol="0"/>
          <a:lstStyle/>
          <a:p>
            <a:endParaRPr sz="1750"/>
          </a:p>
        </p:txBody>
      </p:sp>
      <p:sp>
        <p:nvSpPr>
          <p:cNvPr id="8" name="object 8"/>
          <p:cNvSpPr txBox="1"/>
          <p:nvPr/>
        </p:nvSpPr>
        <p:spPr>
          <a:xfrm>
            <a:off x="2888756" y="1398059"/>
            <a:ext cx="148167" cy="149593"/>
          </a:xfrm>
          <a:prstGeom prst="rect">
            <a:avLst/>
          </a:prstGeom>
        </p:spPr>
        <p:txBody>
          <a:bodyPr vert="horz" wrap="square" lIns="0" tIns="0" rIns="0" bIns="0" rtlCol="0">
            <a:spAutoFit/>
          </a:bodyPr>
          <a:lstStyle/>
          <a:p>
            <a:pPr marL="12347"/>
            <a:r>
              <a:rPr sz="972" spc="-5" dirty="0">
                <a:latin typeface="Times New Roman"/>
                <a:cs typeface="Times New Roman"/>
              </a:rPr>
              <a:t>:A</a:t>
            </a:r>
            <a:endParaRPr sz="972">
              <a:latin typeface="Times New Roman"/>
              <a:cs typeface="Times New Roman"/>
            </a:endParaRPr>
          </a:p>
        </p:txBody>
      </p:sp>
      <p:sp>
        <p:nvSpPr>
          <p:cNvPr id="9" name="object 9"/>
          <p:cNvSpPr txBox="1"/>
          <p:nvPr/>
        </p:nvSpPr>
        <p:spPr>
          <a:xfrm>
            <a:off x="4182251" y="1398059"/>
            <a:ext cx="141376" cy="149593"/>
          </a:xfrm>
          <a:prstGeom prst="rect">
            <a:avLst/>
          </a:prstGeom>
        </p:spPr>
        <p:txBody>
          <a:bodyPr vert="horz" wrap="square" lIns="0" tIns="0" rIns="0" bIns="0" rtlCol="0">
            <a:spAutoFit/>
          </a:bodyPr>
          <a:lstStyle/>
          <a:p>
            <a:pPr marL="12347"/>
            <a:r>
              <a:rPr sz="972" spc="-5" dirty="0">
                <a:latin typeface="Times New Roman"/>
                <a:cs typeface="Times New Roman"/>
              </a:rPr>
              <a:t>:B</a:t>
            </a:r>
            <a:endParaRPr sz="972">
              <a:latin typeface="Times New Roman"/>
              <a:cs typeface="Times New Roman"/>
            </a:endParaRPr>
          </a:p>
        </p:txBody>
      </p:sp>
      <p:sp>
        <p:nvSpPr>
          <p:cNvPr id="10" name="object 10"/>
          <p:cNvSpPr txBox="1"/>
          <p:nvPr/>
        </p:nvSpPr>
        <p:spPr>
          <a:xfrm>
            <a:off x="3030996" y="1724519"/>
            <a:ext cx="1148909" cy="134652"/>
          </a:xfrm>
          <a:prstGeom prst="rect">
            <a:avLst/>
          </a:prstGeom>
        </p:spPr>
        <p:txBody>
          <a:bodyPr vert="horz" wrap="square" lIns="0" tIns="0" rIns="0" bIns="0" rtlCol="0">
            <a:spAutoFit/>
          </a:bodyPr>
          <a:lstStyle/>
          <a:p>
            <a:pPr marL="12347"/>
            <a:r>
              <a:rPr sz="875" spc="-5" dirty="0">
                <a:latin typeface="Courier New"/>
                <a:cs typeface="Courier New"/>
              </a:rPr>
              <a:t>doYouUn</a:t>
            </a:r>
            <a:r>
              <a:rPr sz="875" spc="-29" dirty="0">
                <a:latin typeface="Courier New"/>
                <a:cs typeface="Courier New"/>
              </a:rPr>
              <a:t>d</a:t>
            </a:r>
            <a:r>
              <a:rPr sz="875" spc="-5" dirty="0">
                <a:latin typeface="Courier New"/>
                <a:cs typeface="Courier New"/>
              </a:rPr>
              <a:t>erstan</a:t>
            </a:r>
            <a:r>
              <a:rPr sz="875" spc="-29" dirty="0">
                <a:latin typeface="Courier New"/>
                <a:cs typeface="Courier New"/>
              </a:rPr>
              <a:t>d</a:t>
            </a:r>
            <a:r>
              <a:rPr sz="875" spc="-5" dirty="0">
                <a:latin typeface="Courier New"/>
                <a:cs typeface="Courier New"/>
              </a:rPr>
              <a:t>()</a:t>
            </a:r>
            <a:endParaRPr sz="875">
              <a:latin typeface="Courier New"/>
              <a:cs typeface="Courier New"/>
            </a:endParaRPr>
          </a:p>
        </p:txBody>
      </p:sp>
      <p:sp>
        <p:nvSpPr>
          <p:cNvPr id="11" name="object 11"/>
          <p:cNvSpPr/>
          <p:nvPr/>
        </p:nvSpPr>
        <p:spPr>
          <a:xfrm>
            <a:off x="2455121" y="2066043"/>
            <a:ext cx="231510" cy="0"/>
          </a:xfrm>
          <a:custGeom>
            <a:avLst/>
            <a:gdLst/>
            <a:ahLst/>
            <a:cxnLst/>
            <a:rect l="l" t="t" r="r" b="b"/>
            <a:pathLst>
              <a:path w="238125">
                <a:moveTo>
                  <a:pt x="0" y="0"/>
                </a:moveTo>
                <a:lnTo>
                  <a:pt x="237744" y="0"/>
                </a:lnTo>
              </a:path>
            </a:pathLst>
          </a:custGeom>
          <a:ln w="4572">
            <a:solidFill>
              <a:srgbClr val="000000"/>
            </a:solidFill>
          </a:ln>
        </p:spPr>
        <p:txBody>
          <a:bodyPr wrap="square" lIns="0" tIns="0" rIns="0" bIns="0" rtlCol="0"/>
          <a:lstStyle/>
          <a:p>
            <a:endParaRPr sz="1750"/>
          </a:p>
        </p:txBody>
      </p:sp>
      <p:sp>
        <p:nvSpPr>
          <p:cNvPr id="12" name="object 12"/>
          <p:cNvSpPr/>
          <p:nvPr/>
        </p:nvSpPr>
        <p:spPr>
          <a:xfrm>
            <a:off x="1889125" y="2008999"/>
            <a:ext cx="533400" cy="299420"/>
          </a:xfrm>
          <a:custGeom>
            <a:avLst/>
            <a:gdLst/>
            <a:ahLst/>
            <a:cxnLst/>
            <a:rect l="l" t="t" r="r" b="b"/>
            <a:pathLst>
              <a:path w="548639" h="307975">
                <a:moveTo>
                  <a:pt x="547116" y="0"/>
                </a:moveTo>
                <a:lnTo>
                  <a:pt x="1524" y="0"/>
                </a:lnTo>
                <a:lnTo>
                  <a:pt x="0" y="1524"/>
                </a:lnTo>
                <a:lnTo>
                  <a:pt x="0" y="306324"/>
                </a:lnTo>
                <a:lnTo>
                  <a:pt x="1524" y="307848"/>
                </a:lnTo>
                <a:lnTo>
                  <a:pt x="547116" y="307848"/>
                </a:lnTo>
                <a:lnTo>
                  <a:pt x="548640" y="306324"/>
                </a:lnTo>
                <a:lnTo>
                  <a:pt x="3048" y="306324"/>
                </a:lnTo>
                <a:lnTo>
                  <a:pt x="1524" y="303276"/>
                </a:lnTo>
                <a:lnTo>
                  <a:pt x="4572" y="303276"/>
                </a:lnTo>
                <a:lnTo>
                  <a:pt x="4572" y="4572"/>
                </a:lnTo>
                <a:lnTo>
                  <a:pt x="1524" y="4572"/>
                </a:lnTo>
                <a:lnTo>
                  <a:pt x="4572" y="1524"/>
                </a:lnTo>
                <a:lnTo>
                  <a:pt x="548640" y="1524"/>
                </a:lnTo>
                <a:lnTo>
                  <a:pt x="547116" y="0"/>
                </a:lnTo>
                <a:close/>
              </a:path>
              <a:path w="548639" h="307975">
                <a:moveTo>
                  <a:pt x="4572" y="303276"/>
                </a:moveTo>
                <a:lnTo>
                  <a:pt x="1524" y="303276"/>
                </a:lnTo>
                <a:lnTo>
                  <a:pt x="3048" y="306324"/>
                </a:lnTo>
                <a:lnTo>
                  <a:pt x="4572" y="304800"/>
                </a:lnTo>
                <a:lnTo>
                  <a:pt x="4572" y="303276"/>
                </a:lnTo>
                <a:close/>
              </a:path>
              <a:path w="548639" h="307975">
                <a:moveTo>
                  <a:pt x="544068" y="303276"/>
                </a:moveTo>
                <a:lnTo>
                  <a:pt x="4572" y="303276"/>
                </a:lnTo>
                <a:lnTo>
                  <a:pt x="4572" y="304800"/>
                </a:lnTo>
                <a:lnTo>
                  <a:pt x="3048" y="306324"/>
                </a:lnTo>
                <a:lnTo>
                  <a:pt x="547116" y="306324"/>
                </a:lnTo>
                <a:lnTo>
                  <a:pt x="544068" y="304800"/>
                </a:lnTo>
                <a:lnTo>
                  <a:pt x="544068" y="303276"/>
                </a:lnTo>
                <a:close/>
              </a:path>
              <a:path w="548639" h="307975">
                <a:moveTo>
                  <a:pt x="544068" y="1524"/>
                </a:moveTo>
                <a:lnTo>
                  <a:pt x="544068" y="304800"/>
                </a:lnTo>
                <a:lnTo>
                  <a:pt x="547116" y="306324"/>
                </a:lnTo>
                <a:lnTo>
                  <a:pt x="545592" y="303276"/>
                </a:lnTo>
                <a:lnTo>
                  <a:pt x="548640" y="303276"/>
                </a:lnTo>
                <a:lnTo>
                  <a:pt x="548640" y="4572"/>
                </a:lnTo>
                <a:lnTo>
                  <a:pt x="545592" y="4572"/>
                </a:lnTo>
                <a:lnTo>
                  <a:pt x="547116" y="3048"/>
                </a:lnTo>
                <a:lnTo>
                  <a:pt x="544068" y="1524"/>
                </a:lnTo>
                <a:close/>
              </a:path>
              <a:path w="548639" h="307975">
                <a:moveTo>
                  <a:pt x="548640" y="303276"/>
                </a:moveTo>
                <a:lnTo>
                  <a:pt x="545592" y="303276"/>
                </a:lnTo>
                <a:lnTo>
                  <a:pt x="547116" y="306324"/>
                </a:lnTo>
                <a:lnTo>
                  <a:pt x="548640" y="306324"/>
                </a:lnTo>
                <a:lnTo>
                  <a:pt x="548640" y="303276"/>
                </a:lnTo>
                <a:close/>
              </a:path>
              <a:path w="548639" h="307975">
                <a:moveTo>
                  <a:pt x="4572" y="1524"/>
                </a:moveTo>
                <a:lnTo>
                  <a:pt x="1524" y="4572"/>
                </a:lnTo>
                <a:lnTo>
                  <a:pt x="4572" y="4572"/>
                </a:lnTo>
                <a:lnTo>
                  <a:pt x="4572" y="1524"/>
                </a:lnTo>
                <a:close/>
              </a:path>
              <a:path w="548639" h="307975">
                <a:moveTo>
                  <a:pt x="544068" y="1524"/>
                </a:moveTo>
                <a:lnTo>
                  <a:pt x="4572" y="1524"/>
                </a:lnTo>
                <a:lnTo>
                  <a:pt x="4572" y="4572"/>
                </a:lnTo>
                <a:lnTo>
                  <a:pt x="544068" y="4572"/>
                </a:lnTo>
                <a:lnTo>
                  <a:pt x="544068" y="1524"/>
                </a:lnTo>
                <a:close/>
              </a:path>
              <a:path w="548639" h="307975">
                <a:moveTo>
                  <a:pt x="548640" y="1524"/>
                </a:moveTo>
                <a:lnTo>
                  <a:pt x="544068" y="1524"/>
                </a:lnTo>
                <a:lnTo>
                  <a:pt x="547116" y="3048"/>
                </a:lnTo>
                <a:lnTo>
                  <a:pt x="545592" y="4572"/>
                </a:lnTo>
                <a:lnTo>
                  <a:pt x="548640" y="4572"/>
                </a:lnTo>
                <a:lnTo>
                  <a:pt x="548640" y="1524"/>
                </a:lnTo>
                <a:close/>
              </a:path>
            </a:pathLst>
          </a:custGeom>
          <a:solidFill>
            <a:srgbClr val="000000"/>
          </a:solidFill>
        </p:spPr>
        <p:txBody>
          <a:bodyPr wrap="square" lIns="0" tIns="0" rIns="0" bIns="0" rtlCol="0"/>
          <a:lstStyle/>
          <a:p>
            <a:endParaRPr sz="1750"/>
          </a:p>
        </p:txBody>
      </p:sp>
      <p:sp>
        <p:nvSpPr>
          <p:cNvPr id="13" name="object 13"/>
          <p:cNvSpPr txBox="1"/>
          <p:nvPr/>
        </p:nvSpPr>
        <p:spPr>
          <a:xfrm>
            <a:off x="1892089" y="2011961"/>
            <a:ext cx="529078" cy="308400"/>
          </a:xfrm>
          <a:prstGeom prst="rect">
            <a:avLst/>
          </a:prstGeom>
          <a:solidFill>
            <a:srgbClr val="FFFF99"/>
          </a:solidFill>
        </p:spPr>
        <p:txBody>
          <a:bodyPr vert="horz" wrap="square" lIns="0" tIns="617" rIns="0" bIns="0" rtlCol="0">
            <a:spAutoFit/>
          </a:bodyPr>
          <a:lstStyle/>
          <a:p>
            <a:pPr marL="58648" marR="51240" indent="54327">
              <a:lnSpc>
                <a:spcPts val="1157"/>
              </a:lnSpc>
              <a:spcBef>
                <a:spcPts val="5"/>
              </a:spcBef>
            </a:pPr>
            <a:r>
              <a:rPr sz="972" spc="-5" dirty="0">
                <a:latin typeface="Times New Roman"/>
                <a:cs typeface="Times New Roman"/>
              </a:rPr>
              <a:t>Caller  Blocked</a:t>
            </a:r>
            <a:endParaRPr sz="972">
              <a:latin typeface="Times New Roman"/>
              <a:cs typeface="Times New Roman"/>
            </a:endParaRPr>
          </a:p>
        </p:txBody>
      </p:sp>
      <p:sp>
        <p:nvSpPr>
          <p:cNvPr id="14" name="object 14"/>
          <p:cNvSpPr txBox="1"/>
          <p:nvPr/>
        </p:nvSpPr>
        <p:spPr>
          <a:xfrm>
            <a:off x="4441530" y="1932940"/>
            <a:ext cx="511175" cy="299184"/>
          </a:xfrm>
          <a:prstGeom prst="rect">
            <a:avLst/>
          </a:prstGeom>
        </p:spPr>
        <p:txBody>
          <a:bodyPr vert="horz" wrap="square" lIns="0" tIns="0" rIns="0" bIns="0" rtlCol="0">
            <a:spAutoFit/>
          </a:bodyPr>
          <a:lstStyle/>
          <a:p>
            <a:pPr marL="12347" marR="4939" indent="96306"/>
            <a:r>
              <a:rPr sz="972" spc="-5" dirty="0">
                <a:latin typeface="Times New Roman"/>
                <a:cs typeface="Times New Roman"/>
              </a:rPr>
              <a:t>return  (optional)</a:t>
            </a:r>
            <a:endParaRPr sz="972">
              <a:latin typeface="Times New Roman"/>
              <a:cs typeface="Times New Roman"/>
            </a:endParaRPr>
          </a:p>
        </p:txBody>
      </p:sp>
      <p:sp>
        <p:nvSpPr>
          <p:cNvPr id="15" name="object 15"/>
          <p:cNvSpPr txBox="1"/>
          <p:nvPr/>
        </p:nvSpPr>
        <p:spPr>
          <a:xfrm>
            <a:off x="3436972" y="2131977"/>
            <a:ext cx="224101" cy="134652"/>
          </a:xfrm>
          <a:prstGeom prst="rect">
            <a:avLst/>
          </a:prstGeom>
        </p:spPr>
        <p:txBody>
          <a:bodyPr vert="horz" wrap="square" lIns="0" tIns="0" rIns="0" bIns="0" rtlCol="0">
            <a:spAutoFit/>
          </a:bodyPr>
          <a:lstStyle/>
          <a:p>
            <a:pPr marL="12347"/>
            <a:r>
              <a:rPr sz="875" spc="-5" dirty="0">
                <a:latin typeface="Courier New"/>
                <a:cs typeface="Courier New"/>
              </a:rPr>
              <a:t>yes</a:t>
            </a:r>
            <a:endParaRPr sz="875">
              <a:latin typeface="Courier New"/>
              <a:cs typeface="Courier New"/>
            </a:endParaRPr>
          </a:p>
        </p:txBody>
      </p:sp>
      <p:sp>
        <p:nvSpPr>
          <p:cNvPr id="16" name="object 16"/>
          <p:cNvSpPr/>
          <p:nvPr/>
        </p:nvSpPr>
        <p:spPr>
          <a:xfrm>
            <a:off x="1307596" y="7399571"/>
            <a:ext cx="4756100" cy="2216042"/>
          </a:xfrm>
          <a:prstGeom prst="rect">
            <a:avLst/>
          </a:prstGeom>
          <a:blipFill>
            <a:blip r:embed="rId3" cstate="print"/>
            <a:stretch>
              <a:fillRect/>
            </a:stretch>
          </a:blipFill>
        </p:spPr>
        <p:txBody>
          <a:bodyPr wrap="square" lIns="0" tIns="0" rIns="0" bIns="0" rtlCol="0"/>
          <a:lstStyle/>
          <a:p>
            <a:endParaRPr sz="1750"/>
          </a:p>
        </p:txBody>
      </p:sp>
      <p:sp>
        <p:nvSpPr>
          <p:cNvPr id="17" name="object 17"/>
          <p:cNvSpPr txBox="1">
            <a:spLocks noGrp="1"/>
          </p:cNvSpPr>
          <p:nvPr>
            <p:ph type="sldNum" sz="quarter" idx="7"/>
          </p:nvPr>
        </p:nvSpPr>
        <p:spPr>
          <a:xfrm>
            <a:off x="6216086" y="10069713"/>
            <a:ext cx="271639" cy="7214493"/>
          </a:xfrm>
          <a:prstGeom prst="rect">
            <a:avLst/>
          </a:prstGeom>
        </p:spPr>
        <p:txBody>
          <a:bodyPr vert="horz" wrap="square" lIns="0" tIns="32720" rIns="0" bIns="0" rtlCol="0">
            <a:spAutoFit/>
          </a:bodyPr>
          <a:lstStyle/>
          <a:p>
            <a:pPr marL="12347">
              <a:lnSpc>
                <a:spcPts val="1371"/>
              </a:lnSpc>
              <a:spcBef>
                <a:spcPts val="258"/>
              </a:spcBef>
              <a:tabLst>
                <a:tab pos="5123363" algn="l"/>
              </a:tabLst>
            </a:pPr>
            <a:r>
              <a:rPr u="heavy" dirty="0"/>
              <a:t> 	</a:t>
            </a:r>
            <a:r>
              <a:rPr dirty="0"/>
              <a:t>109</a:t>
            </a:r>
          </a:p>
          <a:p>
            <a:pPr marL="1456939">
              <a:lnSpc>
                <a:spcPts val="1371"/>
              </a:lnSpc>
            </a:pPr>
            <a:r>
              <a:rPr dirty="0"/>
              <a:t>© Copyright </a:t>
            </a:r>
            <a:r>
              <a:rPr spc="-5" dirty="0"/>
              <a:t>Virtual University </a:t>
            </a:r>
            <a:r>
              <a:rPr dirty="0"/>
              <a:t>of</a:t>
            </a:r>
            <a:r>
              <a:rPr spc="-78" dirty="0"/>
              <a:t> </a:t>
            </a:r>
            <a:r>
              <a:rPr spc="-5" dirty="0"/>
              <a:t>Pakistan</a:t>
            </a:r>
          </a:p>
        </p:txBody>
      </p:sp>
    </p:spTree>
    <p:extLst>
      <p:ext uri="{BB962C8B-B14F-4D97-AF65-F5344CB8AC3E}">
        <p14:creationId xmlns:p14="http://schemas.microsoft.com/office/powerpoint/2010/main" val="38635107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11250" y="1055052"/>
            <a:ext cx="5270412" cy="0"/>
          </a:xfrm>
          <a:custGeom>
            <a:avLst/>
            <a:gdLst/>
            <a:ahLst/>
            <a:cxnLst/>
            <a:rect l="l" t="t" r="r" b="b"/>
            <a:pathLst>
              <a:path w="5420995">
                <a:moveTo>
                  <a:pt x="0" y="0"/>
                </a:moveTo>
                <a:lnTo>
                  <a:pt x="5420867" y="0"/>
                </a:lnTo>
              </a:path>
            </a:pathLst>
          </a:custGeom>
          <a:ln w="7620">
            <a:solidFill>
              <a:srgbClr val="000000"/>
            </a:solidFill>
          </a:ln>
        </p:spPr>
        <p:txBody>
          <a:bodyPr wrap="square" lIns="0" tIns="0" rIns="0" bIns="0" rtlCol="0"/>
          <a:lstStyle/>
          <a:p>
            <a:endParaRPr sz="1750"/>
          </a:p>
        </p:txBody>
      </p:sp>
      <p:sp>
        <p:nvSpPr>
          <p:cNvPr id="3" name="object 3"/>
          <p:cNvSpPr txBox="1"/>
          <p:nvPr/>
        </p:nvSpPr>
        <p:spPr>
          <a:xfrm>
            <a:off x="1098903" y="886883"/>
            <a:ext cx="5357460" cy="641394"/>
          </a:xfrm>
          <a:prstGeom prst="rect">
            <a:avLst/>
          </a:prstGeom>
        </p:spPr>
        <p:txBody>
          <a:bodyPr vert="horz" wrap="square" lIns="0" tIns="0" rIns="0" bIns="0" rtlCol="0">
            <a:spAutoFit/>
          </a:bodyPr>
          <a:lstStyle/>
          <a:p>
            <a:pPr marL="12347">
              <a:tabLst>
                <a:tab pos="5069654" algn="l"/>
              </a:tabLst>
            </a:pPr>
            <a:r>
              <a:rPr sz="1167" dirty="0">
                <a:latin typeface="Times New Roman"/>
                <a:cs typeface="Times New Roman"/>
              </a:rPr>
              <a:t>CS504-Software Engineering</a:t>
            </a:r>
            <a:r>
              <a:rPr sz="1167" spc="-10" dirty="0">
                <a:latin typeface="Times New Roman"/>
                <a:cs typeface="Times New Roman"/>
              </a:rPr>
              <a:t> </a:t>
            </a:r>
            <a:r>
              <a:rPr sz="1167" dirty="0">
                <a:latin typeface="Times New Roman"/>
                <a:cs typeface="Times New Roman"/>
              </a:rPr>
              <a:t>– I	</a:t>
            </a:r>
            <a:r>
              <a:rPr sz="1167" spc="-5" dirty="0">
                <a:latin typeface="Times New Roman"/>
                <a:cs typeface="Times New Roman"/>
              </a:rPr>
              <a:t>VU</a:t>
            </a:r>
            <a:endParaRPr sz="1167">
              <a:latin typeface="Times New Roman"/>
              <a:cs typeface="Times New Roman"/>
            </a:endParaRPr>
          </a:p>
          <a:p>
            <a:pPr>
              <a:lnSpc>
                <a:spcPct val="100000"/>
              </a:lnSpc>
            </a:pPr>
            <a:endParaRPr sz="1167">
              <a:latin typeface="Times New Roman"/>
              <a:cs typeface="Times New Roman"/>
            </a:endParaRPr>
          </a:p>
          <a:p>
            <a:pPr marL="12347">
              <a:spcBef>
                <a:spcPts val="758"/>
              </a:spcBef>
            </a:pPr>
            <a:r>
              <a:rPr sz="1167" dirty="0">
                <a:latin typeface="Times New Roman"/>
                <a:cs typeface="Times New Roman"/>
              </a:rPr>
              <a:t>When large amounts of  data are to  be </a:t>
            </a:r>
            <a:r>
              <a:rPr sz="1167" spc="-5" dirty="0">
                <a:latin typeface="Times New Roman"/>
                <a:cs typeface="Times New Roman"/>
              </a:rPr>
              <a:t>shared,  </a:t>
            </a:r>
            <a:r>
              <a:rPr sz="1167" dirty="0">
                <a:latin typeface="Times New Roman"/>
                <a:cs typeface="Times New Roman"/>
              </a:rPr>
              <a:t>the  repository model  of  </a:t>
            </a:r>
            <a:r>
              <a:rPr sz="1167" spc="-5" dirty="0">
                <a:latin typeface="Times New Roman"/>
                <a:cs typeface="Times New Roman"/>
              </a:rPr>
              <a:t>sharing  </a:t>
            </a:r>
            <a:r>
              <a:rPr sz="1167" dirty="0">
                <a:latin typeface="Times New Roman"/>
                <a:cs typeface="Times New Roman"/>
              </a:rPr>
              <a:t>is</a:t>
            </a:r>
            <a:r>
              <a:rPr sz="1167" spc="180" dirty="0">
                <a:latin typeface="Times New Roman"/>
                <a:cs typeface="Times New Roman"/>
              </a:rPr>
              <a:t> </a:t>
            </a:r>
            <a:r>
              <a:rPr sz="1167" dirty="0">
                <a:latin typeface="Times New Roman"/>
                <a:cs typeface="Times New Roman"/>
              </a:rPr>
              <a:t>most</a:t>
            </a:r>
            <a:endParaRPr sz="1167">
              <a:latin typeface="Times New Roman"/>
              <a:cs typeface="Times New Roman"/>
            </a:endParaRPr>
          </a:p>
        </p:txBody>
      </p:sp>
      <p:sp>
        <p:nvSpPr>
          <p:cNvPr id="4" name="object 4"/>
          <p:cNvSpPr txBox="1"/>
          <p:nvPr/>
        </p:nvSpPr>
        <p:spPr>
          <a:xfrm>
            <a:off x="1098903" y="1501775"/>
            <a:ext cx="1876778" cy="179601"/>
          </a:xfrm>
          <a:prstGeom prst="rect">
            <a:avLst/>
          </a:prstGeom>
        </p:spPr>
        <p:txBody>
          <a:bodyPr vert="horz" wrap="square" lIns="0" tIns="0" rIns="0" bIns="0" rtlCol="0">
            <a:spAutoFit/>
          </a:bodyPr>
          <a:lstStyle/>
          <a:p>
            <a:pPr marL="12347"/>
            <a:r>
              <a:rPr sz="1167" dirty="0">
                <a:latin typeface="Times New Roman"/>
                <a:cs typeface="Times New Roman"/>
              </a:rPr>
              <a:t>commonly  used.  This  </a:t>
            </a:r>
            <a:r>
              <a:rPr sz="1167" spc="24" dirty="0">
                <a:latin typeface="Times New Roman"/>
                <a:cs typeface="Times New Roman"/>
              </a:rPr>
              <a:t> </a:t>
            </a:r>
            <a:r>
              <a:rPr sz="1167" dirty="0">
                <a:latin typeface="Times New Roman"/>
                <a:cs typeface="Times New Roman"/>
              </a:rPr>
              <a:t>model</a:t>
            </a:r>
            <a:endParaRPr sz="1167">
              <a:latin typeface="Times New Roman"/>
              <a:cs typeface="Times New Roman"/>
            </a:endParaRPr>
          </a:p>
        </p:txBody>
      </p:sp>
      <p:sp>
        <p:nvSpPr>
          <p:cNvPr id="5" name="object 5"/>
          <p:cNvSpPr txBox="1"/>
          <p:nvPr/>
        </p:nvSpPr>
        <p:spPr>
          <a:xfrm>
            <a:off x="4830629" y="1501775"/>
            <a:ext cx="1624277" cy="179601"/>
          </a:xfrm>
          <a:prstGeom prst="rect">
            <a:avLst/>
          </a:prstGeom>
        </p:spPr>
        <p:txBody>
          <a:bodyPr vert="horz" wrap="square" lIns="0" tIns="0" rIns="0" bIns="0" rtlCol="0">
            <a:spAutoFit/>
          </a:bodyPr>
          <a:lstStyle/>
          <a:p>
            <a:pPr marL="12347"/>
            <a:r>
              <a:rPr sz="1167" dirty="0">
                <a:latin typeface="Times New Roman"/>
                <a:cs typeface="Times New Roman"/>
              </a:rPr>
              <a:t>in  the  main-frame  </a:t>
            </a:r>
            <a:r>
              <a:rPr sz="1167" spc="10" dirty="0">
                <a:latin typeface="Times New Roman"/>
                <a:cs typeface="Times New Roman"/>
              </a:rPr>
              <a:t> </a:t>
            </a:r>
            <a:r>
              <a:rPr sz="1167" dirty="0">
                <a:latin typeface="Times New Roman"/>
                <a:cs typeface="Times New Roman"/>
              </a:rPr>
              <a:t>based</a:t>
            </a:r>
            <a:endParaRPr sz="1167">
              <a:latin typeface="Times New Roman"/>
              <a:cs typeface="Times New Roman"/>
            </a:endParaRPr>
          </a:p>
        </p:txBody>
      </p:sp>
      <p:sp>
        <p:nvSpPr>
          <p:cNvPr id="6" name="object 6"/>
          <p:cNvSpPr txBox="1"/>
          <p:nvPr/>
        </p:nvSpPr>
        <p:spPr>
          <a:xfrm>
            <a:off x="1098887" y="3797913"/>
            <a:ext cx="5359312" cy="5605022"/>
          </a:xfrm>
          <a:prstGeom prst="rect">
            <a:avLst/>
          </a:prstGeom>
        </p:spPr>
        <p:txBody>
          <a:bodyPr vert="horz" wrap="square" lIns="0" tIns="0" rIns="0" bIns="0" rtlCol="0">
            <a:spAutoFit/>
          </a:bodyPr>
          <a:lstStyle/>
          <a:p>
            <a:pPr marL="12347" algn="just"/>
            <a:r>
              <a:rPr sz="1167" dirty="0">
                <a:latin typeface="Times New Roman"/>
                <a:cs typeface="Times New Roman"/>
              </a:rPr>
              <a:t>application. The model is </a:t>
            </a:r>
            <a:r>
              <a:rPr sz="972" spc="-10" dirty="0">
                <a:latin typeface="Arial"/>
                <a:cs typeface="Arial"/>
              </a:rPr>
              <a:t>depicted </a:t>
            </a:r>
            <a:r>
              <a:rPr sz="972" spc="-5" dirty="0">
                <a:latin typeface="Arial"/>
                <a:cs typeface="Arial"/>
              </a:rPr>
              <a:t>in the following</a:t>
            </a:r>
            <a:r>
              <a:rPr sz="972" spc="-78" dirty="0">
                <a:latin typeface="Arial"/>
                <a:cs typeface="Arial"/>
              </a:rPr>
              <a:t> </a:t>
            </a:r>
            <a:r>
              <a:rPr sz="972" dirty="0">
                <a:latin typeface="Arial"/>
                <a:cs typeface="Arial"/>
              </a:rPr>
              <a:t>diagram:</a:t>
            </a:r>
            <a:endParaRPr sz="972">
              <a:latin typeface="Arial"/>
              <a:cs typeface="Arial"/>
            </a:endParaRPr>
          </a:p>
          <a:p>
            <a:pPr>
              <a:spcBef>
                <a:spcPts val="49"/>
              </a:spcBef>
            </a:pPr>
            <a:endParaRPr sz="1118">
              <a:latin typeface="Times New Roman"/>
              <a:cs typeface="Times New Roman"/>
            </a:endParaRPr>
          </a:p>
          <a:p>
            <a:pPr marL="12347" algn="just"/>
            <a:r>
              <a:rPr sz="972" b="1" spc="-10" dirty="0">
                <a:latin typeface="Arial"/>
                <a:cs typeface="Arial"/>
              </a:rPr>
              <a:t>Repository </a:t>
            </a:r>
            <a:r>
              <a:rPr sz="972" b="1" dirty="0">
                <a:latin typeface="Arial"/>
                <a:cs typeface="Arial"/>
              </a:rPr>
              <a:t>model</a:t>
            </a:r>
            <a:r>
              <a:rPr sz="972" b="1" spc="-53" dirty="0">
                <a:latin typeface="Arial"/>
                <a:cs typeface="Arial"/>
              </a:rPr>
              <a:t> </a:t>
            </a:r>
            <a:r>
              <a:rPr sz="972" b="1" spc="-5" dirty="0">
                <a:latin typeface="Arial"/>
                <a:cs typeface="Arial"/>
              </a:rPr>
              <a:t>characteristics</a:t>
            </a:r>
            <a:endParaRPr sz="972">
              <a:latin typeface="Arial"/>
              <a:cs typeface="Arial"/>
            </a:endParaRPr>
          </a:p>
          <a:p>
            <a:pPr>
              <a:spcBef>
                <a:spcPts val="44"/>
              </a:spcBef>
            </a:pPr>
            <a:endParaRPr sz="1069">
              <a:latin typeface="Times New Roman"/>
              <a:cs typeface="Times New Roman"/>
            </a:endParaRPr>
          </a:p>
          <a:p>
            <a:pPr marL="456837" indent="-222245">
              <a:buFont typeface="Wingdings"/>
              <a:buChar char=""/>
              <a:tabLst>
                <a:tab pos="457453" algn="l"/>
              </a:tabLst>
            </a:pPr>
            <a:r>
              <a:rPr sz="1167" spc="-5" dirty="0">
                <a:latin typeface="Times New Roman"/>
                <a:cs typeface="Times New Roman"/>
              </a:rPr>
              <a:t>Advantages</a:t>
            </a:r>
            <a:endParaRPr sz="1167">
              <a:latin typeface="Times New Roman"/>
              <a:cs typeface="Times New Roman"/>
            </a:endParaRPr>
          </a:p>
          <a:p>
            <a:pPr>
              <a:lnSpc>
                <a:spcPct val="100000"/>
              </a:lnSpc>
              <a:buFont typeface="Wingdings"/>
              <a:buChar char=""/>
            </a:pPr>
            <a:endParaRPr sz="1215">
              <a:latin typeface="Times New Roman"/>
              <a:cs typeface="Times New Roman"/>
            </a:endParaRPr>
          </a:p>
          <a:p>
            <a:pPr marL="456837" marR="5556" algn="just">
              <a:lnSpc>
                <a:spcPts val="1342"/>
              </a:lnSpc>
            </a:pPr>
            <a:r>
              <a:rPr sz="1167" dirty="0">
                <a:latin typeface="Times New Roman"/>
                <a:cs typeface="Times New Roman"/>
              </a:rPr>
              <a:t>Repository model is an efficient </a:t>
            </a:r>
            <a:r>
              <a:rPr sz="1167" spc="-5" dirty="0">
                <a:latin typeface="Times New Roman"/>
                <a:cs typeface="Times New Roman"/>
              </a:rPr>
              <a:t>way </a:t>
            </a:r>
            <a:r>
              <a:rPr sz="1167" dirty="0">
                <a:latin typeface="Times New Roman"/>
                <a:cs typeface="Times New Roman"/>
              </a:rPr>
              <a:t>to </a:t>
            </a:r>
            <a:r>
              <a:rPr sz="1167" spc="-5" dirty="0">
                <a:latin typeface="Times New Roman"/>
                <a:cs typeface="Times New Roman"/>
              </a:rPr>
              <a:t>share </a:t>
            </a:r>
            <a:r>
              <a:rPr sz="1167" dirty="0">
                <a:latin typeface="Times New Roman"/>
                <a:cs typeface="Times New Roman"/>
              </a:rPr>
              <a:t>large amounts of data. In this case  </a:t>
            </a:r>
            <a:r>
              <a:rPr sz="1167" spc="-5" dirty="0">
                <a:latin typeface="Times New Roman"/>
                <a:cs typeface="Times New Roman"/>
              </a:rPr>
              <a:t>sub-systems </a:t>
            </a:r>
            <a:r>
              <a:rPr sz="1167" dirty="0">
                <a:latin typeface="Times New Roman"/>
                <a:cs typeface="Times New Roman"/>
              </a:rPr>
              <a:t>need not be concerned </a:t>
            </a:r>
            <a:r>
              <a:rPr sz="1167" spc="-5" dirty="0">
                <a:latin typeface="Times New Roman"/>
                <a:cs typeface="Times New Roman"/>
              </a:rPr>
              <a:t>with </a:t>
            </a:r>
            <a:r>
              <a:rPr sz="1167" dirty="0">
                <a:latin typeface="Times New Roman"/>
                <a:cs typeface="Times New Roman"/>
              </a:rPr>
              <a:t>how data is produced Centralised  management e.g. backup, </a:t>
            </a:r>
            <a:r>
              <a:rPr sz="1167" spc="-5" dirty="0">
                <a:latin typeface="Times New Roman"/>
                <a:cs typeface="Times New Roman"/>
              </a:rPr>
              <a:t>security, </a:t>
            </a:r>
            <a:r>
              <a:rPr sz="1167" dirty="0">
                <a:latin typeface="Times New Roman"/>
                <a:cs typeface="Times New Roman"/>
              </a:rPr>
              <a:t>etc. This model also provides a global view of  the </a:t>
            </a:r>
            <a:r>
              <a:rPr sz="1167" spc="-5" dirty="0">
                <a:latin typeface="Times New Roman"/>
                <a:cs typeface="Times New Roman"/>
              </a:rPr>
              <a:t>system </a:t>
            </a:r>
            <a:r>
              <a:rPr sz="1167" dirty="0">
                <a:latin typeface="Times New Roman"/>
                <a:cs typeface="Times New Roman"/>
              </a:rPr>
              <a:t>and the </a:t>
            </a:r>
            <a:r>
              <a:rPr sz="1167" spc="-5" dirty="0">
                <a:latin typeface="Times New Roman"/>
                <a:cs typeface="Times New Roman"/>
              </a:rPr>
              <a:t>sharing </a:t>
            </a:r>
            <a:r>
              <a:rPr sz="1167" dirty="0">
                <a:latin typeface="Times New Roman"/>
                <a:cs typeface="Times New Roman"/>
              </a:rPr>
              <a:t>model is published as the repository</a:t>
            </a:r>
            <a:r>
              <a:rPr sz="1167" spc="-111" dirty="0">
                <a:latin typeface="Times New Roman"/>
                <a:cs typeface="Times New Roman"/>
              </a:rPr>
              <a:t> </a:t>
            </a:r>
            <a:r>
              <a:rPr sz="1167" spc="-5" dirty="0">
                <a:latin typeface="Times New Roman"/>
                <a:cs typeface="Times New Roman"/>
              </a:rPr>
              <a:t>schema.</a:t>
            </a:r>
            <a:endParaRPr sz="1167">
              <a:latin typeface="Times New Roman"/>
              <a:cs typeface="Times New Roman"/>
            </a:endParaRPr>
          </a:p>
          <a:p>
            <a:pPr>
              <a:spcBef>
                <a:spcPts val="39"/>
              </a:spcBef>
            </a:pPr>
            <a:endParaRPr sz="1069">
              <a:latin typeface="Times New Roman"/>
              <a:cs typeface="Times New Roman"/>
            </a:endParaRPr>
          </a:p>
          <a:p>
            <a:pPr marL="456837" indent="-222245">
              <a:buFont typeface="Wingdings"/>
              <a:buChar char=""/>
              <a:tabLst>
                <a:tab pos="457453" algn="l"/>
              </a:tabLst>
            </a:pPr>
            <a:r>
              <a:rPr sz="1167" spc="-5" dirty="0">
                <a:latin typeface="Times New Roman"/>
                <a:cs typeface="Times New Roman"/>
              </a:rPr>
              <a:t>Disadvantages</a:t>
            </a:r>
            <a:endParaRPr sz="1167">
              <a:latin typeface="Times New Roman"/>
              <a:cs typeface="Times New Roman"/>
            </a:endParaRPr>
          </a:p>
          <a:p>
            <a:pPr>
              <a:spcBef>
                <a:spcPts val="44"/>
              </a:spcBef>
            </a:pPr>
            <a:endParaRPr sz="1167">
              <a:latin typeface="Times New Roman"/>
              <a:cs typeface="Times New Roman"/>
            </a:endParaRPr>
          </a:p>
          <a:p>
            <a:pPr marL="456837" marR="4939" algn="just">
              <a:lnSpc>
                <a:spcPts val="1342"/>
              </a:lnSpc>
            </a:pPr>
            <a:r>
              <a:rPr sz="1167" dirty="0">
                <a:latin typeface="Times New Roman"/>
                <a:cs typeface="Times New Roman"/>
              </a:rPr>
              <a:t>Repository model </a:t>
            </a:r>
            <a:r>
              <a:rPr sz="1167" spc="-5" dirty="0">
                <a:latin typeface="Times New Roman"/>
                <a:cs typeface="Times New Roman"/>
              </a:rPr>
              <a:t>suffers </a:t>
            </a:r>
            <a:r>
              <a:rPr sz="1167" dirty="0">
                <a:latin typeface="Times New Roman"/>
                <a:cs typeface="Times New Roman"/>
              </a:rPr>
              <a:t>from a number of disadvantages. </a:t>
            </a:r>
            <a:r>
              <a:rPr sz="1167" spc="-5" dirty="0">
                <a:latin typeface="Times New Roman"/>
                <a:cs typeface="Times New Roman"/>
              </a:rPr>
              <a:t>First </a:t>
            </a:r>
            <a:r>
              <a:rPr sz="1167" dirty="0">
                <a:latin typeface="Times New Roman"/>
                <a:cs typeface="Times New Roman"/>
              </a:rPr>
              <a:t>of all, </a:t>
            </a:r>
            <a:r>
              <a:rPr sz="1167" spc="-5" dirty="0">
                <a:latin typeface="Times New Roman"/>
                <a:cs typeface="Times New Roman"/>
              </a:rPr>
              <a:t>sub-  systems </a:t>
            </a:r>
            <a:r>
              <a:rPr sz="1167" dirty="0">
                <a:latin typeface="Times New Roman"/>
                <a:cs typeface="Times New Roman"/>
              </a:rPr>
              <a:t>must agree on a repository data model. This inevitably leads to a  compromise. The major problem however is that data evolution is difficult and  expensive. There is also little </a:t>
            </a:r>
            <a:r>
              <a:rPr sz="1167" spc="-5" dirty="0">
                <a:latin typeface="Times New Roman"/>
                <a:cs typeface="Times New Roman"/>
              </a:rPr>
              <a:t>scope </a:t>
            </a:r>
            <a:r>
              <a:rPr sz="1167" dirty="0">
                <a:latin typeface="Times New Roman"/>
                <a:cs typeface="Times New Roman"/>
              </a:rPr>
              <a:t>for implementing </a:t>
            </a:r>
            <a:r>
              <a:rPr sz="1167" spc="-5" dirty="0">
                <a:latin typeface="Times New Roman"/>
                <a:cs typeface="Times New Roman"/>
              </a:rPr>
              <a:t>specific </a:t>
            </a:r>
            <a:r>
              <a:rPr sz="1167" dirty="0">
                <a:latin typeface="Times New Roman"/>
                <a:cs typeface="Times New Roman"/>
              </a:rPr>
              <a:t>management  policies. It is also difficult to distribute</a:t>
            </a:r>
            <a:r>
              <a:rPr sz="1167" spc="-111" dirty="0">
                <a:latin typeface="Times New Roman"/>
                <a:cs typeface="Times New Roman"/>
              </a:rPr>
              <a:t> </a:t>
            </a:r>
            <a:r>
              <a:rPr sz="1167" dirty="0">
                <a:latin typeface="Times New Roman"/>
                <a:cs typeface="Times New Roman"/>
              </a:rPr>
              <a:t>efficiently</a:t>
            </a:r>
            <a:endParaRPr sz="1167">
              <a:latin typeface="Times New Roman"/>
              <a:cs typeface="Times New Roman"/>
            </a:endParaRPr>
          </a:p>
          <a:p>
            <a:pPr>
              <a:spcBef>
                <a:spcPts val="15"/>
              </a:spcBef>
            </a:pPr>
            <a:endParaRPr sz="1118">
              <a:latin typeface="Times New Roman"/>
              <a:cs typeface="Times New Roman"/>
            </a:endParaRPr>
          </a:p>
          <a:p>
            <a:pPr marL="12347" algn="just"/>
            <a:r>
              <a:rPr sz="972" b="1" spc="-10" dirty="0">
                <a:latin typeface="Arial"/>
                <a:cs typeface="Arial"/>
              </a:rPr>
              <a:t>8.9 Client-server</a:t>
            </a:r>
            <a:r>
              <a:rPr sz="972" b="1" dirty="0">
                <a:latin typeface="Arial"/>
                <a:cs typeface="Arial"/>
              </a:rPr>
              <a:t> </a:t>
            </a:r>
            <a:r>
              <a:rPr sz="972" b="1" spc="-10" dirty="0">
                <a:latin typeface="Arial"/>
                <a:cs typeface="Arial"/>
              </a:rPr>
              <a:t>model</a:t>
            </a:r>
            <a:endParaRPr sz="972">
              <a:latin typeface="Arial"/>
              <a:cs typeface="Arial"/>
            </a:endParaRPr>
          </a:p>
          <a:p>
            <a:pPr>
              <a:spcBef>
                <a:spcPts val="5"/>
              </a:spcBef>
            </a:pPr>
            <a:endParaRPr sz="1167">
              <a:latin typeface="Times New Roman"/>
              <a:cs typeface="Times New Roman"/>
            </a:endParaRPr>
          </a:p>
          <a:p>
            <a:pPr marL="12347" marR="4939" algn="just">
              <a:lnSpc>
                <a:spcPct val="95700"/>
              </a:lnSpc>
            </a:pPr>
            <a:r>
              <a:rPr sz="1167" dirty="0">
                <a:latin typeface="Times New Roman"/>
                <a:cs typeface="Times New Roman"/>
              </a:rPr>
              <a:t>Client </a:t>
            </a:r>
            <a:r>
              <a:rPr sz="1167" spc="-5" dirty="0">
                <a:latin typeface="Times New Roman"/>
                <a:cs typeface="Times New Roman"/>
              </a:rPr>
              <a:t>server </a:t>
            </a:r>
            <a:r>
              <a:rPr sz="1167" dirty="0">
                <a:latin typeface="Times New Roman"/>
                <a:cs typeface="Times New Roman"/>
              </a:rPr>
              <a:t>model tries to distribute data and processing. This is a </a:t>
            </a:r>
            <a:r>
              <a:rPr sz="1167" spc="-5" dirty="0">
                <a:latin typeface="Times New Roman"/>
                <a:cs typeface="Times New Roman"/>
              </a:rPr>
              <a:t>shift </a:t>
            </a:r>
            <a:r>
              <a:rPr sz="1167" dirty="0">
                <a:latin typeface="Times New Roman"/>
                <a:cs typeface="Times New Roman"/>
              </a:rPr>
              <a:t>from main-  frame based applications </a:t>
            </a:r>
            <a:r>
              <a:rPr sz="1167" spc="-5" dirty="0">
                <a:latin typeface="Times New Roman"/>
                <a:cs typeface="Times New Roman"/>
              </a:rPr>
              <a:t>where </a:t>
            </a:r>
            <a:r>
              <a:rPr sz="1167" dirty="0">
                <a:latin typeface="Times New Roman"/>
                <a:cs typeface="Times New Roman"/>
              </a:rPr>
              <a:t>both the data management and the processing of data  used to be typically carried out by the </a:t>
            </a:r>
            <a:r>
              <a:rPr sz="1167" spc="-5" dirty="0">
                <a:latin typeface="Times New Roman"/>
                <a:cs typeface="Times New Roman"/>
              </a:rPr>
              <a:t>same </a:t>
            </a:r>
            <a:r>
              <a:rPr sz="1167" dirty="0">
                <a:latin typeface="Times New Roman"/>
                <a:cs typeface="Times New Roman"/>
              </a:rPr>
              <a:t>main-frame computer. In those applications,  the user interface used to be a provided through a “dumb” terminal </a:t>
            </a:r>
            <a:r>
              <a:rPr sz="1167" spc="-5" dirty="0">
                <a:latin typeface="Times New Roman"/>
                <a:cs typeface="Times New Roman"/>
              </a:rPr>
              <a:t>which </a:t>
            </a:r>
            <a:r>
              <a:rPr sz="1167" dirty="0">
                <a:latin typeface="Times New Roman"/>
                <a:cs typeface="Times New Roman"/>
              </a:rPr>
              <a:t>did not have  much processing power. With the availability of the cheaper but power machines, it </a:t>
            </a:r>
            <a:r>
              <a:rPr sz="1167" spc="-5" dirty="0">
                <a:latin typeface="Times New Roman"/>
                <a:cs typeface="Times New Roman"/>
              </a:rPr>
              <a:t>was  </a:t>
            </a:r>
            <a:r>
              <a:rPr sz="1167" dirty="0">
                <a:latin typeface="Times New Roman"/>
                <a:cs typeface="Times New Roman"/>
              </a:rPr>
              <a:t>possible to </a:t>
            </a:r>
            <a:r>
              <a:rPr sz="1167" spc="-5" dirty="0">
                <a:latin typeface="Times New Roman"/>
                <a:cs typeface="Times New Roman"/>
              </a:rPr>
              <a:t>shift some </a:t>
            </a:r>
            <a:r>
              <a:rPr sz="1167" dirty="0">
                <a:latin typeface="Times New Roman"/>
                <a:cs typeface="Times New Roman"/>
              </a:rPr>
              <a:t>load from the back-end computer to other </a:t>
            </a:r>
            <a:r>
              <a:rPr sz="1167" spc="-5" dirty="0">
                <a:latin typeface="Times New Roman"/>
                <a:cs typeface="Times New Roman"/>
              </a:rPr>
              <a:t>smaller</a:t>
            </a:r>
            <a:r>
              <a:rPr sz="1167" spc="-97" dirty="0">
                <a:latin typeface="Times New Roman"/>
                <a:cs typeface="Times New Roman"/>
              </a:rPr>
              <a:t> </a:t>
            </a:r>
            <a:r>
              <a:rPr sz="1167" dirty="0">
                <a:latin typeface="Times New Roman"/>
                <a:cs typeface="Times New Roman"/>
              </a:rPr>
              <a:t>machines.</a:t>
            </a:r>
            <a:endParaRPr sz="1167">
              <a:latin typeface="Times New Roman"/>
              <a:cs typeface="Times New Roman"/>
            </a:endParaRPr>
          </a:p>
          <a:p>
            <a:pPr>
              <a:lnSpc>
                <a:spcPct val="100000"/>
              </a:lnSpc>
            </a:pPr>
            <a:endParaRPr sz="1215">
              <a:latin typeface="Times New Roman"/>
              <a:cs typeface="Times New Roman"/>
            </a:endParaRPr>
          </a:p>
          <a:p>
            <a:pPr marL="12347" marR="4939" algn="just">
              <a:lnSpc>
                <a:spcPts val="1342"/>
              </a:lnSpc>
            </a:pPr>
            <a:r>
              <a:rPr sz="1167" dirty="0">
                <a:latin typeface="Times New Roman"/>
                <a:cs typeface="Times New Roman"/>
              </a:rPr>
              <a:t>The client-server model is a distributed system model </a:t>
            </a:r>
            <a:r>
              <a:rPr sz="1167" spc="-5" dirty="0">
                <a:latin typeface="Times New Roman"/>
                <a:cs typeface="Times New Roman"/>
              </a:rPr>
              <a:t>which shows </a:t>
            </a:r>
            <a:r>
              <a:rPr sz="1167" dirty="0">
                <a:latin typeface="Times New Roman"/>
                <a:cs typeface="Times New Roman"/>
              </a:rPr>
              <a:t>how data and  processing is distributed across a range of components. In this model, the application is  modeled as a </a:t>
            </a:r>
            <a:r>
              <a:rPr sz="1167" spc="-5" dirty="0">
                <a:latin typeface="Times New Roman"/>
                <a:cs typeface="Times New Roman"/>
              </a:rPr>
              <a:t>set </a:t>
            </a:r>
            <a:r>
              <a:rPr sz="1167" dirty="0">
                <a:latin typeface="Times New Roman"/>
                <a:cs typeface="Times New Roman"/>
              </a:rPr>
              <a:t>of services that are provided </a:t>
            </a:r>
            <a:r>
              <a:rPr sz="1167" spc="10" dirty="0">
                <a:latin typeface="Times New Roman"/>
                <a:cs typeface="Times New Roman"/>
              </a:rPr>
              <a:t>by </a:t>
            </a:r>
            <a:r>
              <a:rPr sz="1167" spc="-5" dirty="0">
                <a:latin typeface="Times New Roman"/>
                <a:cs typeface="Times New Roman"/>
              </a:rPr>
              <a:t>servers </a:t>
            </a:r>
            <a:r>
              <a:rPr sz="1167" dirty="0">
                <a:latin typeface="Times New Roman"/>
                <a:cs typeface="Times New Roman"/>
              </a:rPr>
              <a:t>and a </a:t>
            </a:r>
            <a:r>
              <a:rPr sz="1167" spc="-5" dirty="0">
                <a:latin typeface="Times New Roman"/>
                <a:cs typeface="Times New Roman"/>
              </a:rPr>
              <a:t>set </a:t>
            </a:r>
            <a:r>
              <a:rPr sz="1167" dirty="0">
                <a:latin typeface="Times New Roman"/>
                <a:cs typeface="Times New Roman"/>
              </a:rPr>
              <a:t>of clients that use these  </a:t>
            </a:r>
            <a:r>
              <a:rPr sz="1167" spc="-5" dirty="0">
                <a:latin typeface="Times New Roman"/>
                <a:cs typeface="Times New Roman"/>
              </a:rPr>
              <a:t>services. </a:t>
            </a:r>
            <a:r>
              <a:rPr sz="1167" dirty="0">
                <a:latin typeface="Times New Roman"/>
                <a:cs typeface="Times New Roman"/>
              </a:rPr>
              <a:t>The </a:t>
            </a:r>
            <a:r>
              <a:rPr sz="1167" spc="-5" dirty="0">
                <a:latin typeface="Times New Roman"/>
                <a:cs typeface="Times New Roman"/>
              </a:rPr>
              <a:t>system </a:t>
            </a:r>
            <a:r>
              <a:rPr sz="1167" dirty="0">
                <a:latin typeface="Times New Roman"/>
                <a:cs typeface="Times New Roman"/>
              </a:rPr>
              <a:t>is organized as a </a:t>
            </a:r>
            <a:r>
              <a:rPr sz="1167" spc="-5" dirty="0">
                <a:latin typeface="Times New Roman"/>
                <a:cs typeface="Times New Roman"/>
              </a:rPr>
              <a:t>set </a:t>
            </a:r>
            <a:r>
              <a:rPr sz="1167" dirty="0">
                <a:latin typeface="Times New Roman"/>
                <a:cs typeface="Times New Roman"/>
              </a:rPr>
              <a:t>of </a:t>
            </a:r>
            <a:r>
              <a:rPr sz="1167" spc="-5" dirty="0">
                <a:latin typeface="Times New Roman"/>
                <a:cs typeface="Times New Roman"/>
              </a:rPr>
              <a:t>stand-alone servers which </a:t>
            </a:r>
            <a:r>
              <a:rPr sz="1167" dirty="0">
                <a:latin typeface="Times New Roman"/>
                <a:cs typeface="Times New Roman"/>
              </a:rPr>
              <a:t>provide </a:t>
            </a:r>
            <a:r>
              <a:rPr sz="1167" spc="-5" dirty="0">
                <a:latin typeface="Times New Roman"/>
                <a:cs typeface="Times New Roman"/>
              </a:rPr>
              <a:t>specific  services</a:t>
            </a:r>
            <a:r>
              <a:rPr sz="1167" spc="68" dirty="0">
                <a:latin typeface="Times New Roman"/>
                <a:cs typeface="Times New Roman"/>
              </a:rPr>
              <a:t> </a:t>
            </a:r>
            <a:r>
              <a:rPr sz="1167" spc="-5" dirty="0">
                <a:latin typeface="Times New Roman"/>
                <a:cs typeface="Times New Roman"/>
              </a:rPr>
              <a:t>such</a:t>
            </a:r>
            <a:r>
              <a:rPr sz="1167" spc="78" dirty="0">
                <a:latin typeface="Times New Roman"/>
                <a:cs typeface="Times New Roman"/>
              </a:rPr>
              <a:t> </a:t>
            </a:r>
            <a:r>
              <a:rPr sz="1167" dirty="0">
                <a:latin typeface="Times New Roman"/>
                <a:cs typeface="Times New Roman"/>
              </a:rPr>
              <a:t>as</a:t>
            </a:r>
            <a:r>
              <a:rPr sz="1167" spc="68" dirty="0">
                <a:latin typeface="Times New Roman"/>
                <a:cs typeface="Times New Roman"/>
              </a:rPr>
              <a:t> </a:t>
            </a:r>
            <a:r>
              <a:rPr sz="1167" dirty="0">
                <a:latin typeface="Times New Roman"/>
                <a:cs typeface="Times New Roman"/>
              </a:rPr>
              <a:t>printing,</a:t>
            </a:r>
            <a:r>
              <a:rPr sz="1167" spc="83" dirty="0">
                <a:latin typeface="Times New Roman"/>
                <a:cs typeface="Times New Roman"/>
              </a:rPr>
              <a:t> </a:t>
            </a:r>
            <a:r>
              <a:rPr sz="1167" dirty="0">
                <a:latin typeface="Times New Roman"/>
                <a:cs typeface="Times New Roman"/>
              </a:rPr>
              <a:t>data</a:t>
            </a:r>
            <a:r>
              <a:rPr sz="1167" spc="73" dirty="0">
                <a:latin typeface="Times New Roman"/>
                <a:cs typeface="Times New Roman"/>
              </a:rPr>
              <a:t> </a:t>
            </a:r>
            <a:r>
              <a:rPr sz="1167" dirty="0">
                <a:latin typeface="Times New Roman"/>
                <a:cs typeface="Times New Roman"/>
              </a:rPr>
              <a:t>management,</a:t>
            </a:r>
            <a:r>
              <a:rPr sz="1167" spc="68" dirty="0">
                <a:latin typeface="Times New Roman"/>
                <a:cs typeface="Times New Roman"/>
              </a:rPr>
              <a:t> </a:t>
            </a:r>
            <a:r>
              <a:rPr sz="1167" dirty="0">
                <a:latin typeface="Times New Roman"/>
                <a:cs typeface="Times New Roman"/>
              </a:rPr>
              <a:t>etc.</a:t>
            </a:r>
            <a:r>
              <a:rPr sz="1167" spc="87" dirty="0">
                <a:latin typeface="Times New Roman"/>
                <a:cs typeface="Times New Roman"/>
              </a:rPr>
              <a:t> </a:t>
            </a:r>
            <a:r>
              <a:rPr sz="1167" dirty="0">
                <a:latin typeface="Times New Roman"/>
                <a:cs typeface="Times New Roman"/>
              </a:rPr>
              <a:t>and</a:t>
            </a:r>
            <a:r>
              <a:rPr sz="1167" spc="63" dirty="0">
                <a:latin typeface="Times New Roman"/>
                <a:cs typeface="Times New Roman"/>
              </a:rPr>
              <a:t> </a:t>
            </a:r>
            <a:r>
              <a:rPr sz="1167" dirty="0">
                <a:latin typeface="Times New Roman"/>
                <a:cs typeface="Times New Roman"/>
              </a:rPr>
              <a:t>a</a:t>
            </a:r>
            <a:r>
              <a:rPr sz="1167" spc="78" dirty="0">
                <a:latin typeface="Times New Roman"/>
                <a:cs typeface="Times New Roman"/>
              </a:rPr>
              <a:t> </a:t>
            </a:r>
            <a:r>
              <a:rPr sz="1167" spc="-5" dirty="0">
                <a:latin typeface="Times New Roman"/>
                <a:cs typeface="Times New Roman"/>
              </a:rPr>
              <a:t>set</a:t>
            </a:r>
            <a:r>
              <a:rPr sz="1167" spc="68" dirty="0">
                <a:latin typeface="Times New Roman"/>
                <a:cs typeface="Times New Roman"/>
              </a:rPr>
              <a:t> </a:t>
            </a:r>
            <a:r>
              <a:rPr sz="1167" dirty="0">
                <a:latin typeface="Times New Roman"/>
                <a:cs typeface="Times New Roman"/>
              </a:rPr>
              <a:t>of</a:t>
            </a:r>
            <a:r>
              <a:rPr sz="1167" spc="87" dirty="0">
                <a:latin typeface="Times New Roman"/>
                <a:cs typeface="Times New Roman"/>
              </a:rPr>
              <a:t> </a:t>
            </a:r>
            <a:r>
              <a:rPr sz="1167" dirty="0">
                <a:latin typeface="Times New Roman"/>
                <a:cs typeface="Times New Roman"/>
              </a:rPr>
              <a:t>clients</a:t>
            </a:r>
            <a:r>
              <a:rPr sz="1167" spc="68" dirty="0">
                <a:latin typeface="Times New Roman"/>
                <a:cs typeface="Times New Roman"/>
              </a:rPr>
              <a:t> </a:t>
            </a:r>
            <a:r>
              <a:rPr sz="1167" spc="-5" dirty="0">
                <a:latin typeface="Times New Roman"/>
                <a:cs typeface="Times New Roman"/>
              </a:rPr>
              <a:t>which</a:t>
            </a:r>
            <a:r>
              <a:rPr sz="1167" spc="78" dirty="0">
                <a:latin typeface="Times New Roman"/>
                <a:cs typeface="Times New Roman"/>
              </a:rPr>
              <a:t> </a:t>
            </a:r>
            <a:r>
              <a:rPr sz="1167" dirty="0">
                <a:latin typeface="Times New Roman"/>
                <a:cs typeface="Times New Roman"/>
              </a:rPr>
              <a:t>call</a:t>
            </a:r>
            <a:r>
              <a:rPr sz="1167" spc="63" dirty="0">
                <a:latin typeface="Times New Roman"/>
                <a:cs typeface="Times New Roman"/>
              </a:rPr>
              <a:t> </a:t>
            </a:r>
            <a:r>
              <a:rPr sz="1167" dirty="0">
                <a:latin typeface="Times New Roman"/>
                <a:cs typeface="Times New Roman"/>
              </a:rPr>
              <a:t>on</a:t>
            </a:r>
            <a:r>
              <a:rPr sz="1167" spc="78" dirty="0">
                <a:latin typeface="Times New Roman"/>
                <a:cs typeface="Times New Roman"/>
              </a:rPr>
              <a:t> </a:t>
            </a:r>
            <a:r>
              <a:rPr sz="1167" dirty="0">
                <a:latin typeface="Times New Roman"/>
                <a:cs typeface="Times New Roman"/>
              </a:rPr>
              <a:t>these</a:t>
            </a:r>
            <a:endParaRPr sz="1167">
              <a:latin typeface="Times New Roman"/>
              <a:cs typeface="Times New Roman"/>
            </a:endParaRPr>
          </a:p>
        </p:txBody>
      </p:sp>
      <p:sp>
        <p:nvSpPr>
          <p:cNvPr id="7" name="object 7"/>
          <p:cNvSpPr/>
          <p:nvPr/>
        </p:nvSpPr>
        <p:spPr>
          <a:xfrm>
            <a:off x="2109893" y="1704764"/>
            <a:ext cx="3556000" cy="2007657"/>
          </a:xfrm>
          <a:prstGeom prst="rect">
            <a:avLst/>
          </a:prstGeom>
          <a:blipFill>
            <a:blip r:embed="rId2" cstate="print"/>
            <a:stretch>
              <a:fillRect/>
            </a:stretch>
          </a:blipFill>
        </p:spPr>
        <p:txBody>
          <a:bodyPr wrap="square" lIns="0" tIns="0" rIns="0" bIns="0" rtlCol="0"/>
          <a:lstStyle/>
          <a:p>
            <a:endParaRPr sz="1750"/>
          </a:p>
        </p:txBody>
      </p:sp>
      <p:sp>
        <p:nvSpPr>
          <p:cNvPr id="8" name="object 8"/>
          <p:cNvSpPr txBox="1"/>
          <p:nvPr/>
        </p:nvSpPr>
        <p:spPr>
          <a:xfrm>
            <a:off x="3534762" y="2516543"/>
            <a:ext cx="701322" cy="287258"/>
          </a:xfrm>
          <a:prstGeom prst="rect">
            <a:avLst/>
          </a:prstGeom>
        </p:spPr>
        <p:txBody>
          <a:bodyPr vert="horz" wrap="square" lIns="0" tIns="0" rIns="0" bIns="0" rtlCol="0">
            <a:spAutoFit/>
          </a:bodyPr>
          <a:lstStyle/>
          <a:p>
            <a:pPr marL="69760" marR="4939" indent="-58031">
              <a:lnSpc>
                <a:spcPct val="101000"/>
              </a:lnSpc>
            </a:pPr>
            <a:r>
              <a:rPr sz="924" b="1" spc="10" dirty="0">
                <a:latin typeface="Times New Roman"/>
                <a:cs typeface="Times New Roman"/>
              </a:rPr>
              <a:t>Central</a:t>
            </a:r>
            <a:r>
              <a:rPr sz="924" b="1" spc="-63" dirty="0">
                <a:latin typeface="Times New Roman"/>
                <a:cs typeface="Times New Roman"/>
              </a:rPr>
              <a:t> </a:t>
            </a:r>
            <a:r>
              <a:rPr sz="924" b="1" spc="10" dirty="0">
                <a:latin typeface="Times New Roman"/>
                <a:cs typeface="Times New Roman"/>
              </a:rPr>
              <a:t>Data  </a:t>
            </a:r>
            <a:r>
              <a:rPr sz="924" b="1" spc="5" dirty="0">
                <a:latin typeface="Times New Roman"/>
                <a:cs typeface="Times New Roman"/>
              </a:rPr>
              <a:t>Repository</a:t>
            </a:r>
            <a:endParaRPr sz="924">
              <a:latin typeface="Times New Roman"/>
              <a:cs typeface="Times New Roman"/>
            </a:endParaRPr>
          </a:p>
        </p:txBody>
      </p:sp>
      <p:sp>
        <p:nvSpPr>
          <p:cNvPr id="15" name="object 15"/>
          <p:cNvSpPr txBox="1"/>
          <p:nvPr/>
        </p:nvSpPr>
        <p:spPr>
          <a:xfrm>
            <a:off x="1098903" y="9452694"/>
            <a:ext cx="5371042" cy="425979"/>
          </a:xfrm>
          <a:prstGeom prst="rect">
            <a:avLst/>
          </a:prstGeom>
        </p:spPr>
        <p:txBody>
          <a:bodyPr vert="horz" wrap="square" lIns="0" tIns="65440" rIns="0" bIns="0" rtlCol="0">
            <a:spAutoFit/>
          </a:bodyPr>
          <a:lstStyle/>
          <a:p>
            <a:pPr marL="12347">
              <a:lnSpc>
                <a:spcPts val="1371"/>
              </a:lnSpc>
              <a:spcBef>
                <a:spcPts val="515"/>
              </a:spcBef>
              <a:tabLst>
                <a:tab pos="5123363" algn="l"/>
              </a:tabLst>
            </a:pPr>
            <a:r>
              <a:rPr sz="1167" u="heavy" dirty="0">
                <a:latin typeface="Times New Roman"/>
                <a:cs typeface="Times New Roman"/>
              </a:rPr>
              <a:t> 	</a:t>
            </a:r>
            <a:r>
              <a:rPr sz="1167" dirty="0">
                <a:latin typeface="Times New Roman"/>
                <a:cs typeface="Times New Roman"/>
              </a:rPr>
              <a:t>127</a:t>
            </a:r>
            <a:endParaRPr sz="1167">
              <a:latin typeface="Times New Roman"/>
              <a:cs typeface="Times New Roman"/>
            </a:endParaRPr>
          </a:p>
          <a:p>
            <a:pPr marL="1456939">
              <a:lnSpc>
                <a:spcPts val="1371"/>
              </a:lnSpc>
            </a:pPr>
            <a:r>
              <a:rPr sz="1167" dirty="0">
                <a:latin typeface="Times New Roman"/>
                <a:cs typeface="Times New Roman"/>
              </a:rPr>
              <a:t>© Copyright </a:t>
            </a:r>
            <a:r>
              <a:rPr sz="1167" spc="-5" dirty="0">
                <a:latin typeface="Times New Roman"/>
                <a:cs typeface="Times New Roman"/>
              </a:rPr>
              <a:t>Virtual University </a:t>
            </a:r>
            <a:r>
              <a:rPr sz="1167" dirty="0">
                <a:latin typeface="Times New Roman"/>
                <a:cs typeface="Times New Roman"/>
              </a:rPr>
              <a:t>of</a:t>
            </a:r>
            <a:r>
              <a:rPr sz="1167" spc="-78" dirty="0">
                <a:latin typeface="Times New Roman"/>
                <a:cs typeface="Times New Roman"/>
              </a:rPr>
              <a:t> </a:t>
            </a:r>
            <a:r>
              <a:rPr sz="1167" spc="-5" dirty="0">
                <a:latin typeface="Times New Roman"/>
                <a:cs typeface="Times New Roman"/>
              </a:rPr>
              <a:t>Pakistan</a:t>
            </a:r>
            <a:endParaRPr sz="1167">
              <a:latin typeface="Times New Roman"/>
              <a:cs typeface="Times New Roman"/>
            </a:endParaRPr>
          </a:p>
        </p:txBody>
      </p:sp>
      <p:sp>
        <p:nvSpPr>
          <p:cNvPr id="9" name="object 9"/>
          <p:cNvSpPr txBox="1"/>
          <p:nvPr/>
        </p:nvSpPr>
        <p:spPr>
          <a:xfrm>
            <a:off x="3042553" y="1501774"/>
            <a:ext cx="593284" cy="579454"/>
          </a:xfrm>
          <a:prstGeom prst="rect">
            <a:avLst/>
          </a:prstGeom>
        </p:spPr>
        <p:txBody>
          <a:bodyPr vert="horz" wrap="square" lIns="0" tIns="0" rIns="0" bIns="0" rtlCol="0">
            <a:spAutoFit/>
          </a:bodyPr>
          <a:lstStyle/>
          <a:p>
            <a:pPr marL="12347"/>
            <a:r>
              <a:rPr sz="1167" dirty="0">
                <a:latin typeface="Times New Roman"/>
                <a:cs typeface="Times New Roman"/>
              </a:rPr>
              <a:t>has </a:t>
            </a:r>
            <a:r>
              <a:rPr sz="1167" spc="34" dirty="0">
                <a:latin typeface="Times New Roman"/>
                <a:cs typeface="Times New Roman"/>
              </a:rPr>
              <a:t> </a:t>
            </a:r>
            <a:r>
              <a:rPr sz="1167" dirty="0">
                <a:latin typeface="Times New Roman"/>
                <a:cs typeface="Times New Roman"/>
              </a:rPr>
              <a:t>been</a:t>
            </a:r>
            <a:endParaRPr sz="1167">
              <a:latin typeface="Times New Roman"/>
              <a:cs typeface="Times New Roman"/>
            </a:endParaRPr>
          </a:p>
          <a:p>
            <a:pPr marL="20990" marR="99393" indent="75316">
              <a:spcBef>
                <a:spcPts val="918"/>
              </a:spcBef>
            </a:pPr>
            <a:r>
              <a:rPr sz="924" b="1" spc="5" dirty="0">
                <a:latin typeface="Times New Roman"/>
                <a:cs typeface="Times New Roman"/>
              </a:rPr>
              <a:t>Client  </a:t>
            </a:r>
            <a:r>
              <a:rPr sz="924" b="1" spc="10" dirty="0">
                <a:latin typeface="Times New Roman"/>
                <a:cs typeface="Times New Roman"/>
              </a:rPr>
              <a:t>Software</a:t>
            </a:r>
            <a:endParaRPr sz="924">
              <a:latin typeface="Times New Roman"/>
              <a:cs typeface="Times New Roman"/>
            </a:endParaRPr>
          </a:p>
        </p:txBody>
      </p:sp>
      <p:sp>
        <p:nvSpPr>
          <p:cNvPr id="10" name="object 10"/>
          <p:cNvSpPr txBox="1"/>
          <p:nvPr/>
        </p:nvSpPr>
        <p:spPr>
          <a:xfrm>
            <a:off x="3701748" y="1501774"/>
            <a:ext cx="1062478" cy="579454"/>
          </a:xfrm>
          <a:prstGeom prst="rect">
            <a:avLst/>
          </a:prstGeom>
        </p:spPr>
        <p:txBody>
          <a:bodyPr vert="horz" wrap="square" lIns="0" tIns="0" rIns="0" bIns="0" rtlCol="0">
            <a:spAutoFit/>
          </a:bodyPr>
          <a:lstStyle/>
          <a:p>
            <a:pPr marL="12347"/>
            <a:r>
              <a:rPr sz="1167" dirty="0">
                <a:latin typeface="Times New Roman"/>
                <a:cs typeface="Times New Roman"/>
              </a:rPr>
              <a:t>extensively </a:t>
            </a:r>
            <a:r>
              <a:rPr sz="1167" spc="34" dirty="0">
                <a:latin typeface="Times New Roman"/>
                <a:cs typeface="Times New Roman"/>
              </a:rPr>
              <a:t> </a:t>
            </a:r>
            <a:r>
              <a:rPr sz="1167" dirty="0">
                <a:latin typeface="Times New Roman"/>
                <a:cs typeface="Times New Roman"/>
              </a:rPr>
              <a:t>used</a:t>
            </a:r>
            <a:endParaRPr sz="1167">
              <a:latin typeface="Times New Roman"/>
              <a:cs typeface="Times New Roman"/>
            </a:endParaRPr>
          </a:p>
          <a:p>
            <a:pPr marL="453750" marR="135816" indent="75316">
              <a:spcBef>
                <a:spcPts val="918"/>
              </a:spcBef>
            </a:pPr>
            <a:r>
              <a:rPr sz="924" b="1" spc="5" dirty="0">
                <a:latin typeface="Times New Roman"/>
                <a:cs typeface="Times New Roman"/>
              </a:rPr>
              <a:t>Client  </a:t>
            </a:r>
            <a:r>
              <a:rPr sz="924" b="1" spc="10" dirty="0">
                <a:latin typeface="Times New Roman"/>
                <a:cs typeface="Times New Roman"/>
              </a:rPr>
              <a:t>Software</a:t>
            </a:r>
            <a:endParaRPr sz="924">
              <a:latin typeface="Times New Roman"/>
              <a:cs typeface="Times New Roman"/>
            </a:endParaRPr>
          </a:p>
        </p:txBody>
      </p:sp>
      <p:sp>
        <p:nvSpPr>
          <p:cNvPr id="11" name="object 11"/>
          <p:cNvSpPr txBox="1"/>
          <p:nvPr/>
        </p:nvSpPr>
        <p:spPr>
          <a:xfrm>
            <a:off x="2324290" y="2523879"/>
            <a:ext cx="489567" cy="284437"/>
          </a:xfrm>
          <a:prstGeom prst="rect">
            <a:avLst/>
          </a:prstGeom>
        </p:spPr>
        <p:txBody>
          <a:bodyPr vert="horz" wrap="square" lIns="0" tIns="0" rIns="0" bIns="0" rtlCol="0">
            <a:spAutoFit/>
          </a:bodyPr>
          <a:lstStyle/>
          <a:p>
            <a:pPr marL="12347" marR="4939" indent="75316"/>
            <a:r>
              <a:rPr sz="924" b="1" spc="5" dirty="0">
                <a:latin typeface="Times New Roman"/>
                <a:cs typeface="Times New Roman"/>
              </a:rPr>
              <a:t>Client  </a:t>
            </a:r>
            <a:r>
              <a:rPr sz="924" b="1" spc="10" dirty="0">
                <a:latin typeface="Times New Roman"/>
                <a:cs typeface="Times New Roman"/>
              </a:rPr>
              <a:t>Software</a:t>
            </a:r>
            <a:endParaRPr sz="924">
              <a:latin typeface="Times New Roman"/>
              <a:cs typeface="Times New Roman"/>
            </a:endParaRPr>
          </a:p>
        </p:txBody>
      </p:sp>
      <p:sp>
        <p:nvSpPr>
          <p:cNvPr id="12" name="object 12"/>
          <p:cNvSpPr txBox="1"/>
          <p:nvPr/>
        </p:nvSpPr>
        <p:spPr>
          <a:xfrm>
            <a:off x="4961657" y="2523879"/>
            <a:ext cx="489567" cy="284437"/>
          </a:xfrm>
          <a:prstGeom prst="rect">
            <a:avLst/>
          </a:prstGeom>
        </p:spPr>
        <p:txBody>
          <a:bodyPr vert="horz" wrap="square" lIns="0" tIns="0" rIns="0" bIns="0" rtlCol="0">
            <a:spAutoFit/>
          </a:bodyPr>
          <a:lstStyle/>
          <a:p>
            <a:pPr marL="12347" marR="4939" indent="75316"/>
            <a:r>
              <a:rPr sz="924" b="1" spc="5" dirty="0">
                <a:latin typeface="Times New Roman"/>
                <a:cs typeface="Times New Roman"/>
              </a:rPr>
              <a:t>Client  </a:t>
            </a:r>
            <a:r>
              <a:rPr sz="924" b="1" spc="10" dirty="0">
                <a:latin typeface="Times New Roman"/>
                <a:cs typeface="Times New Roman"/>
              </a:rPr>
              <a:t>Software</a:t>
            </a:r>
            <a:endParaRPr sz="924">
              <a:latin typeface="Times New Roman"/>
              <a:cs typeface="Times New Roman"/>
            </a:endParaRPr>
          </a:p>
        </p:txBody>
      </p:sp>
      <p:sp>
        <p:nvSpPr>
          <p:cNvPr id="13" name="object 13"/>
          <p:cNvSpPr txBox="1"/>
          <p:nvPr/>
        </p:nvSpPr>
        <p:spPr>
          <a:xfrm>
            <a:off x="3051789" y="3351377"/>
            <a:ext cx="489567" cy="284603"/>
          </a:xfrm>
          <a:prstGeom prst="rect">
            <a:avLst/>
          </a:prstGeom>
        </p:spPr>
        <p:txBody>
          <a:bodyPr vert="horz" wrap="square" lIns="0" tIns="0" rIns="0" bIns="0" rtlCol="0">
            <a:spAutoFit/>
          </a:bodyPr>
          <a:lstStyle/>
          <a:p>
            <a:pPr marL="12347" marR="4939" indent="75316">
              <a:lnSpc>
                <a:spcPts val="1089"/>
              </a:lnSpc>
            </a:pPr>
            <a:r>
              <a:rPr sz="924" b="1" spc="5" dirty="0">
                <a:latin typeface="Times New Roman"/>
                <a:cs typeface="Times New Roman"/>
              </a:rPr>
              <a:t>Client  </a:t>
            </a:r>
            <a:r>
              <a:rPr sz="924" b="1" spc="10" dirty="0">
                <a:latin typeface="Times New Roman"/>
                <a:cs typeface="Times New Roman"/>
              </a:rPr>
              <a:t>Software</a:t>
            </a:r>
            <a:endParaRPr sz="924">
              <a:latin typeface="Times New Roman"/>
              <a:cs typeface="Times New Roman"/>
            </a:endParaRPr>
          </a:p>
        </p:txBody>
      </p:sp>
      <p:sp>
        <p:nvSpPr>
          <p:cNvPr id="14" name="object 14"/>
          <p:cNvSpPr txBox="1"/>
          <p:nvPr/>
        </p:nvSpPr>
        <p:spPr>
          <a:xfrm>
            <a:off x="4143777" y="3351377"/>
            <a:ext cx="489567" cy="284603"/>
          </a:xfrm>
          <a:prstGeom prst="rect">
            <a:avLst/>
          </a:prstGeom>
        </p:spPr>
        <p:txBody>
          <a:bodyPr vert="horz" wrap="square" lIns="0" tIns="0" rIns="0" bIns="0" rtlCol="0">
            <a:spAutoFit/>
          </a:bodyPr>
          <a:lstStyle/>
          <a:p>
            <a:pPr marL="12347" marR="4939" indent="75316">
              <a:lnSpc>
                <a:spcPts val="1089"/>
              </a:lnSpc>
            </a:pPr>
            <a:r>
              <a:rPr sz="924" b="1" spc="5" dirty="0">
                <a:latin typeface="Times New Roman"/>
                <a:cs typeface="Times New Roman"/>
              </a:rPr>
              <a:t>Client  </a:t>
            </a:r>
            <a:r>
              <a:rPr sz="924" b="1" spc="10" dirty="0">
                <a:latin typeface="Times New Roman"/>
                <a:cs typeface="Times New Roman"/>
              </a:rPr>
              <a:t>Software</a:t>
            </a:r>
            <a:endParaRPr sz="924">
              <a:latin typeface="Times New Roman"/>
              <a:cs typeface="Times New Roman"/>
            </a:endParaRPr>
          </a:p>
        </p:txBody>
      </p:sp>
    </p:spTree>
    <p:extLst>
      <p:ext uri="{BB962C8B-B14F-4D97-AF65-F5344CB8AC3E}">
        <p14:creationId xmlns:p14="http://schemas.microsoft.com/office/powerpoint/2010/main" val="357741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11250" y="1055052"/>
            <a:ext cx="5270412" cy="0"/>
          </a:xfrm>
          <a:custGeom>
            <a:avLst/>
            <a:gdLst/>
            <a:ahLst/>
            <a:cxnLst/>
            <a:rect l="l" t="t" r="r" b="b"/>
            <a:pathLst>
              <a:path w="5420995">
                <a:moveTo>
                  <a:pt x="0" y="0"/>
                </a:moveTo>
                <a:lnTo>
                  <a:pt x="5420867" y="0"/>
                </a:lnTo>
              </a:path>
            </a:pathLst>
          </a:custGeom>
          <a:ln w="7620">
            <a:solidFill>
              <a:srgbClr val="000000"/>
            </a:solidFill>
          </a:ln>
        </p:spPr>
        <p:txBody>
          <a:bodyPr wrap="square" lIns="0" tIns="0" rIns="0" bIns="0" rtlCol="0"/>
          <a:lstStyle/>
          <a:p>
            <a:endParaRPr sz="1750"/>
          </a:p>
        </p:txBody>
      </p:sp>
      <p:sp>
        <p:nvSpPr>
          <p:cNvPr id="3" name="object 3"/>
          <p:cNvSpPr txBox="1"/>
          <p:nvPr/>
        </p:nvSpPr>
        <p:spPr>
          <a:xfrm>
            <a:off x="1098903" y="886882"/>
            <a:ext cx="5359312" cy="1489075"/>
          </a:xfrm>
          <a:prstGeom prst="rect">
            <a:avLst/>
          </a:prstGeom>
        </p:spPr>
        <p:txBody>
          <a:bodyPr vert="horz" wrap="square" lIns="0" tIns="0" rIns="0" bIns="0" rtlCol="0">
            <a:spAutoFit/>
          </a:bodyPr>
          <a:lstStyle/>
          <a:p>
            <a:pPr marL="12347" algn="just">
              <a:tabLst>
                <a:tab pos="5069654" algn="l"/>
              </a:tabLst>
            </a:pPr>
            <a:r>
              <a:rPr sz="1167" dirty="0">
                <a:latin typeface="Times New Roman"/>
                <a:cs typeface="Times New Roman"/>
              </a:rPr>
              <a:t>CS504-Software Engineering</a:t>
            </a:r>
            <a:r>
              <a:rPr sz="1167" spc="-10" dirty="0">
                <a:latin typeface="Times New Roman"/>
                <a:cs typeface="Times New Roman"/>
              </a:rPr>
              <a:t> </a:t>
            </a:r>
            <a:r>
              <a:rPr sz="1167" dirty="0">
                <a:latin typeface="Times New Roman"/>
                <a:cs typeface="Times New Roman"/>
              </a:rPr>
              <a:t>– I	</a:t>
            </a:r>
            <a:r>
              <a:rPr sz="1167" spc="-5" dirty="0">
                <a:latin typeface="Times New Roman"/>
                <a:cs typeface="Times New Roman"/>
              </a:rPr>
              <a:t>VU</a:t>
            </a:r>
            <a:endParaRPr sz="1167">
              <a:latin typeface="Times New Roman"/>
              <a:cs typeface="Times New Roman"/>
            </a:endParaRPr>
          </a:p>
          <a:p>
            <a:pPr>
              <a:lnSpc>
                <a:spcPct val="100000"/>
              </a:lnSpc>
            </a:pPr>
            <a:endParaRPr sz="1167">
              <a:latin typeface="Times New Roman"/>
              <a:cs typeface="Times New Roman"/>
            </a:endParaRPr>
          </a:p>
          <a:p>
            <a:pPr marL="12347" marR="4939" algn="just">
              <a:lnSpc>
                <a:spcPts val="1342"/>
              </a:lnSpc>
              <a:spcBef>
                <a:spcPts val="851"/>
              </a:spcBef>
            </a:pPr>
            <a:r>
              <a:rPr sz="1167" spc="-5" dirty="0">
                <a:latin typeface="Times New Roman"/>
                <a:cs typeface="Times New Roman"/>
              </a:rPr>
              <a:t>services. </a:t>
            </a:r>
            <a:r>
              <a:rPr sz="1167" dirty="0">
                <a:latin typeface="Times New Roman"/>
                <a:cs typeface="Times New Roman"/>
              </a:rPr>
              <a:t>These clients and </a:t>
            </a:r>
            <a:r>
              <a:rPr sz="1167" spc="-5" dirty="0">
                <a:latin typeface="Times New Roman"/>
                <a:cs typeface="Times New Roman"/>
              </a:rPr>
              <a:t>servers </a:t>
            </a:r>
            <a:r>
              <a:rPr sz="1167" dirty="0">
                <a:latin typeface="Times New Roman"/>
                <a:cs typeface="Times New Roman"/>
              </a:rPr>
              <a:t>are connected through a network </a:t>
            </a:r>
            <a:r>
              <a:rPr sz="1167" spc="-5" dirty="0">
                <a:latin typeface="Times New Roman"/>
                <a:cs typeface="Times New Roman"/>
              </a:rPr>
              <a:t>which </a:t>
            </a:r>
            <a:r>
              <a:rPr sz="1167" dirty="0">
                <a:latin typeface="Times New Roman"/>
                <a:cs typeface="Times New Roman"/>
              </a:rPr>
              <a:t>allows clients  to access </a:t>
            </a:r>
            <a:r>
              <a:rPr sz="1167" spc="-5" dirty="0">
                <a:latin typeface="Times New Roman"/>
                <a:cs typeface="Times New Roman"/>
              </a:rPr>
              <a:t>servers. </a:t>
            </a:r>
            <a:r>
              <a:rPr sz="1167" dirty="0">
                <a:latin typeface="Times New Roman"/>
                <a:cs typeface="Times New Roman"/>
              </a:rPr>
              <a:t>Clients and </a:t>
            </a:r>
            <a:r>
              <a:rPr sz="1167" spc="-5" dirty="0">
                <a:latin typeface="Times New Roman"/>
                <a:cs typeface="Times New Roman"/>
              </a:rPr>
              <a:t>servers </a:t>
            </a:r>
            <a:r>
              <a:rPr sz="1167" dirty="0">
                <a:latin typeface="Times New Roman"/>
                <a:cs typeface="Times New Roman"/>
              </a:rPr>
              <a:t>are logical processes (not always physical  machines). Clients know the </a:t>
            </a:r>
            <a:r>
              <a:rPr sz="1167" spc="-5" dirty="0">
                <a:latin typeface="Times New Roman"/>
                <a:cs typeface="Times New Roman"/>
              </a:rPr>
              <a:t>servers </a:t>
            </a:r>
            <a:r>
              <a:rPr sz="1167" dirty="0">
                <a:latin typeface="Times New Roman"/>
                <a:cs typeface="Times New Roman"/>
              </a:rPr>
              <a:t>but the </a:t>
            </a:r>
            <a:r>
              <a:rPr sz="1167" spc="-5" dirty="0">
                <a:latin typeface="Times New Roman"/>
                <a:cs typeface="Times New Roman"/>
              </a:rPr>
              <a:t>servers </a:t>
            </a:r>
            <a:r>
              <a:rPr sz="1167" dirty="0">
                <a:latin typeface="Times New Roman"/>
                <a:cs typeface="Times New Roman"/>
              </a:rPr>
              <a:t>do not need to know all the clients  and the mapping of processes to processors is not always</a:t>
            </a:r>
            <a:r>
              <a:rPr sz="1167" spc="-131" dirty="0">
                <a:latin typeface="Times New Roman"/>
                <a:cs typeface="Times New Roman"/>
              </a:rPr>
              <a:t> </a:t>
            </a:r>
            <a:r>
              <a:rPr sz="1167" dirty="0">
                <a:latin typeface="Times New Roman"/>
                <a:cs typeface="Times New Roman"/>
              </a:rPr>
              <a:t>1:1.</a:t>
            </a:r>
            <a:endParaRPr sz="1167">
              <a:latin typeface="Times New Roman"/>
              <a:cs typeface="Times New Roman"/>
            </a:endParaRPr>
          </a:p>
          <a:p>
            <a:pPr>
              <a:spcBef>
                <a:spcPts val="39"/>
              </a:spcBef>
            </a:pPr>
            <a:endParaRPr sz="1069">
              <a:latin typeface="Times New Roman"/>
              <a:cs typeface="Times New Roman"/>
            </a:endParaRPr>
          </a:p>
          <a:p>
            <a:pPr marL="12347" algn="just"/>
            <a:r>
              <a:rPr sz="1167" dirty="0">
                <a:latin typeface="Times New Roman"/>
                <a:cs typeface="Times New Roman"/>
              </a:rPr>
              <a:t>The following diagram depicts a general client-server</a:t>
            </a:r>
            <a:r>
              <a:rPr sz="1167" spc="-107" dirty="0">
                <a:latin typeface="Times New Roman"/>
                <a:cs typeface="Times New Roman"/>
              </a:rPr>
              <a:t> </a:t>
            </a:r>
            <a:r>
              <a:rPr sz="1167" dirty="0">
                <a:latin typeface="Times New Roman"/>
                <a:cs typeface="Times New Roman"/>
              </a:rPr>
              <a:t>organization.</a:t>
            </a:r>
            <a:endParaRPr sz="1167">
              <a:latin typeface="Times New Roman"/>
              <a:cs typeface="Times New Roman"/>
            </a:endParaRPr>
          </a:p>
        </p:txBody>
      </p:sp>
      <p:sp>
        <p:nvSpPr>
          <p:cNvPr id="4" name="object 4"/>
          <p:cNvSpPr/>
          <p:nvPr/>
        </p:nvSpPr>
        <p:spPr>
          <a:xfrm>
            <a:off x="2329180" y="3657106"/>
            <a:ext cx="453760" cy="0"/>
          </a:xfrm>
          <a:custGeom>
            <a:avLst/>
            <a:gdLst/>
            <a:ahLst/>
            <a:cxnLst/>
            <a:rect l="l" t="t" r="r" b="b"/>
            <a:pathLst>
              <a:path w="466725">
                <a:moveTo>
                  <a:pt x="0" y="0"/>
                </a:moveTo>
                <a:lnTo>
                  <a:pt x="466344" y="0"/>
                </a:lnTo>
              </a:path>
            </a:pathLst>
          </a:custGeom>
          <a:ln w="5079">
            <a:solidFill>
              <a:srgbClr val="000000"/>
            </a:solidFill>
          </a:ln>
        </p:spPr>
        <p:txBody>
          <a:bodyPr wrap="square" lIns="0" tIns="0" rIns="0" bIns="0" rtlCol="0"/>
          <a:lstStyle/>
          <a:p>
            <a:endParaRPr sz="1750"/>
          </a:p>
        </p:txBody>
      </p:sp>
      <p:sp>
        <p:nvSpPr>
          <p:cNvPr id="5" name="object 5"/>
          <p:cNvSpPr/>
          <p:nvPr/>
        </p:nvSpPr>
        <p:spPr>
          <a:xfrm>
            <a:off x="2329179" y="3652167"/>
            <a:ext cx="4939" cy="0"/>
          </a:xfrm>
          <a:custGeom>
            <a:avLst/>
            <a:gdLst/>
            <a:ahLst/>
            <a:cxnLst/>
            <a:rect l="l" t="t" r="r" b="b"/>
            <a:pathLst>
              <a:path w="5080">
                <a:moveTo>
                  <a:pt x="0" y="0"/>
                </a:moveTo>
                <a:lnTo>
                  <a:pt x="4572" y="0"/>
                </a:lnTo>
              </a:path>
            </a:pathLst>
          </a:custGeom>
          <a:ln w="5079">
            <a:solidFill>
              <a:srgbClr val="000000"/>
            </a:solidFill>
          </a:ln>
        </p:spPr>
        <p:txBody>
          <a:bodyPr wrap="square" lIns="0" tIns="0" rIns="0" bIns="0" rtlCol="0"/>
          <a:lstStyle/>
          <a:p>
            <a:endParaRPr sz="1750"/>
          </a:p>
        </p:txBody>
      </p:sp>
      <p:sp>
        <p:nvSpPr>
          <p:cNvPr id="6" name="object 6"/>
          <p:cNvSpPr/>
          <p:nvPr/>
        </p:nvSpPr>
        <p:spPr>
          <a:xfrm>
            <a:off x="2333625" y="3326201"/>
            <a:ext cx="0" cy="323497"/>
          </a:xfrm>
          <a:custGeom>
            <a:avLst/>
            <a:gdLst/>
            <a:ahLst/>
            <a:cxnLst/>
            <a:rect l="l" t="t" r="r" b="b"/>
            <a:pathLst>
              <a:path h="332739">
                <a:moveTo>
                  <a:pt x="0" y="0"/>
                </a:moveTo>
                <a:lnTo>
                  <a:pt x="0" y="332740"/>
                </a:lnTo>
              </a:path>
            </a:pathLst>
          </a:custGeom>
          <a:ln w="9143">
            <a:solidFill>
              <a:srgbClr val="000000"/>
            </a:solidFill>
          </a:ln>
        </p:spPr>
        <p:txBody>
          <a:bodyPr wrap="square" lIns="0" tIns="0" rIns="0" bIns="0" rtlCol="0"/>
          <a:lstStyle/>
          <a:p>
            <a:endParaRPr sz="1750"/>
          </a:p>
        </p:txBody>
      </p:sp>
      <p:sp>
        <p:nvSpPr>
          <p:cNvPr id="7" name="object 7"/>
          <p:cNvSpPr/>
          <p:nvPr/>
        </p:nvSpPr>
        <p:spPr>
          <a:xfrm>
            <a:off x="2329179" y="3323731"/>
            <a:ext cx="4939" cy="0"/>
          </a:xfrm>
          <a:custGeom>
            <a:avLst/>
            <a:gdLst/>
            <a:ahLst/>
            <a:cxnLst/>
            <a:rect l="l" t="t" r="r" b="b"/>
            <a:pathLst>
              <a:path w="5080">
                <a:moveTo>
                  <a:pt x="0" y="0"/>
                </a:moveTo>
                <a:lnTo>
                  <a:pt x="4572" y="0"/>
                </a:lnTo>
              </a:path>
            </a:pathLst>
          </a:custGeom>
          <a:ln w="5079">
            <a:solidFill>
              <a:srgbClr val="000000"/>
            </a:solidFill>
          </a:ln>
        </p:spPr>
        <p:txBody>
          <a:bodyPr wrap="square" lIns="0" tIns="0" rIns="0" bIns="0" rtlCol="0"/>
          <a:lstStyle/>
          <a:p>
            <a:endParaRPr sz="1750"/>
          </a:p>
        </p:txBody>
      </p:sp>
      <p:sp>
        <p:nvSpPr>
          <p:cNvPr id="8" name="object 8"/>
          <p:cNvSpPr/>
          <p:nvPr/>
        </p:nvSpPr>
        <p:spPr>
          <a:xfrm>
            <a:off x="2329180" y="3318791"/>
            <a:ext cx="453760" cy="0"/>
          </a:xfrm>
          <a:custGeom>
            <a:avLst/>
            <a:gdLst/>
            <a:ahLst/>
            <a:cxnLst/>
            <a:rect l="l" t="t" r="r" b="b"/>
            <a:pathLst>
              <a:path w="466725">
                <a:moveTo>
                  <a:pt x="0" y="0"/>
                </a:moveTo>
                <a:lnTo>
                  <a:pt x="466344" y="0"/>
                </a:lnTo>
              </a:path>
            </a:pathLst>
          </a:custGeom>
          <a:ln w="5079">
            <a:solidFill>
              <a:srgbClr val="000000"/>
            </a:solidFill>
          </a:ln>
        </p:spPr>
        <p:txBody>
          <a:bodyPr wrap="square" lIns="0" tIns="0" rIns="0" bIns="0" rtlCol="0"/>
          <a:lstStyle/>
          <a:p>
            <a:endParaRPr sz="1750"/>
          </a:p>
        </p:txBody>
      </p:sp>
      <p:sp>
        <p:nvSpPr>
          <p:cNvPr id="9" name="object 9"/>
          <p:cNvSpPr/>
          <p:nvPr/>
        </p:nvSpPr>
        <p:spPr>
          <a:xfrm>
            <a:off x="2333625" y="3652413"/>
            <a:ext cx="4939" cy="0"/>
          </a:xfrm>
          <a:custGeom>
            <a:avLst/>
            <a:gdLst/>
            <a:ahLst/>
            <a:cxnLst/>
            <a:rect l="l" t="t" r="r" b="b"/>
            <a:pathLst>
              <a:path w="5080">
                <a:moveTo>
                  <a:pt x="0" y="0"/>
                </a:moveTo>
                <a:lnTo>
                  <a:pt x="4571" y="0"/>
                </a:lnTo>
              </a:path>
            </a:pathLst>
          </a:custGeom>
          <a:ln w="4572">
            <a:solidFill>
              <a:srgbClr val="000000"/>
            </a:solidFill>
          </a:ln>
        </p:spPr>
        <p:txBody>
          <a:bodyPr wrap="square" lIns="0" tIns="0" rIns="0" bIns="0" rtlCol="0"/>
          <a:lstStyle/>
          <a:p>
            <a:endParaRPr sz="1750"/>
          </a:p>
        </p:txBody>
      </p:sp>
      <p:sp>
        <p:nvSpPr>
          <p:cNvPr id="10" name="object 10"/>
          <p:cNvSpPr/>
          <p:nvPr/>
        </p:nvSpPr>
        <p:spPr>
          <a:xfrm>
            <a:off x="2338070" y="3652413"/>
            <a:ext cx="435856" cy="0"/>
          </a:xfrm>
          <a:custGeom>
            <a:avLst/>
            <a:gdLst/>
            <a:ahLst/>
            <a:cxnLst/>
            <a:rect l="l" t="t" r="r" b="b"/>
            <a:pathLst>
              <a:path w="448310">
                <a:moveTo>
                  <a:pt x="0" y="0"/>
                </a:moveTo>
                <a:lnTo>
                  <a:pt x="448056" y="0"/>
                </a:lnTo>
              </a:path>
            </a:pathLst>
          </a:custGeom>
          <a:ln w="4572">
            <a:solidFill>
              <a:srgbClr val="000000"/>
            </a:solidFill>
          </a:ln>
        </p:spPr>
        <p:txBody>
          <a:bodyPr wrap="square" lIns="0" tIns="0" rIns="0" bIns="0" rtlCol="0"/>
          <a:lstStyle/>
          <a:p>
            <a:endParaRPr sz="1750"/>
          </a:p>
        </p:txBody>
      </p:sp>
      <p:sp>
        <p:nvSpPr>
          <p:cNvPr id="11" name="object 11"/>
          <p:cNvSpPr/>
          <p:nvPr/>
        </p:nvSpPr>
        <p:spPr>
          <a:xfrm>
            <a:off x="2773679" y="3652167"/>
            <a:ext cx="4939" cy="0"/>
          </a:xfrm>
          <a:custGeom>
            <a:avLst/>
            <a:gdLst/>
            <a:ahLst/>
            <a:cxnLst/>
            <a:rect l="l" t="t" r="r" b="b"/>
            <a:pathLst>
              <a:path w="5080">
                <a:moveTo>
                  <a:pt x="0" y="0"/>
                </a:moveTo>
                <a:lnTo>
                  <a:pt x="4572" y="0"/>
                </a:lnTo>
              </a:path>
            </a:pathLst>
          </a:custGeom>
          <a:ln w="5079">
            <a:solidFill>
              <a:srgbClr val="000000"/>
            </a:solidFill>
          </a:ln>
        </p:spPr>
        <p:txBody>
          <a:bodyPr wrap="square" lIns="0" tIns="0" rIns="0" bIns="0" rtlCol="0"/>
          <a:lstStyle/>
          <a:p>
            <a:endParaRPr sz="1750"/>
          </a:p>
        </p:txBody>
      </p:sp>
      <p:sp>
        <p:nvSpPr>
          <p:cNvPr id="12" name="object 12"/>
          <p:cNvSpPr/>
          <p:nvPr/>
        </p:nvSpPr>
        <p:spPr>
          <a:xfrm>
            <a:off x="2778125" y="3326201"/>
            <a:ext cx="0" cy="323497"/>
          </a:xfrm>
          <a:custGeom>
            <a:avLst/>
            <a:gdLst/>
            <a:ahLst/>
            <a:cxnLst/>
            <a:rect l="l" t="t" r="r" b="b"/>
            <a:pathLst>
              <a:path h="332739">
                <a:moveTo>
                  <a:pt x="0" y="0"/>
                </a:moveTo>
                <a:lnTo>
                  <a:pt x="0" y="332740"/>
                </a:lnTo>
              </a:path>
            </a:pathLst>
          </a:custGeom>
          <a:ln w="9143">
            <a:solidFill>
              <a:srgbClr val="000000"/>
            </a:solidFill>
          </a:ln>
        </p:spPr>
        <p:txBody>
          <a:bodyPr wrap="square" lIns="0" tIns="0" rIns="0" bIns="0" rtlCol="0"/>
          <a:lstStyle/>
          <a:p>
            <a:endParaRPr sz="1750"/>
          </a:p>
        </p:txBody>
      </p:sp>
      <p:sp>
        <p:nvSpPr>
          <p:cNvPr id="13" name="object 13"/>
          <p:cNvSpPr/>
          <p:nvPr/>
        </p:nvSpPr>
        <p:spPr>
          <a:xfrm>
            <a:off x="2773679" y="3323731"/>
            <a:ext cx="4939" cy="0"/>
          </a:xfrm>
          <a:custGeom>
            <a:avLst/>
            <a:gdLst/>
            <a:ahLst/>
            <a:cxnLst/>
            <a:rect l="l" t="t" r="r" b="b"/>
            <a:pathLst>
              <a:path w="5080">
                <a:moveTo>
                  <a:pt x="0" y="0"/>
                </a:moveTo>
                <a:lnTo>
                  <a:pt x="4572" y="0"/>
                </a:lnTo>
              </a:path>
            </a:pathLst>
          </a:custGeom>
          <a:ln w="5079">
            <a:solidFill>
              <a:srgbClr val="000000"/>
            </a:solidFill>
          </a:ln>
        </p:spPr>
        <p:txBody>
          <a:bodyPr wrap="square" lIns="0" tIns="0" rIns="0" bIns="0" rtlCol="0"/>
          <a:lstStyle/>
          <a:p>
            <a:endParaRPr sz="1750"/>
          </a:p>
        </p:txBody>
      </p:sp>
      <p:sp>
        <p:nvSpPr>
          <p:cNvPr id="14" name="object 14"/>
          <p:cNvSpPr/>
          <p:nvPr/>
        </p:nvSpPr>
        <p:spPr>
          <a:xfrm>
            <a:off x="2778125" y="3652413"/>
            <a:ext cx="4939" cy="0"/>
          </a:xfrm>
          <a:custGeom>
            <a:avLst/>
            <a:gdLst/>
            <a:ahLst/>
            <a:cxnLst/>
            <a:rect l="l" t="t" r="r" b="b"/>
            <a:pathLst>
              <a:path w="5080">
                <a:moveTo>
                  <a:pt x="0" y="0"/>
                </a:moveTo>
                <a:lnTo>
                  <a:pt x="4571" y="0"/>
                </a:lnTo>
              </a:path>
            </a:pathLst>
          </a:custGeom>
          <a:ln w="4572">
            <a:solidFill>
              <a:srgbClr val="000000"/>
            </a:solidFill>
          </a:ln>
        </p:spPr>
        <p:txBody>
          <a:bodyPr wrap="square" lIns="0" tIns="0" rIns="0" bIns="0" rtlCol="0"/>
          <a:lstStyle/>
          <a:p>
            <a:endParaRPr sz="1750"/>
          </a:p>
        </p:txBody>
      </p:sp>
      <p:sp>
        <p:nvSpPr>
          <p:cNvPr id="15" name="object 15"/>
          <p:cNvSpPr/>
          <p:nvPr/>
        </p:nvSpPr>
        <p:spPr>
          <a:xfrm>
            <a:off x="2333625" y="3323483"/>
            <a:ext cx="4939" cy="0"/>
          </a:xfrm>
          <a:custGeom>
            <a:avLst/>
            <a:gdLst/>
            <a:ahLst/>
            <a:cxnLst/>
            <a:rect l="l" t="t" r="r" b="b"/>
            <a:pathLst>
              <a:path w="5080">
                <a:moveTo>
                  <a:pt x="0" y="0"/>
                </a:moveTo>
                <a:lnTo>
                  <a:pt x="4571" y="0"/>
                </a:lnTo>
              </a:path>
            </a:pathLst>
          </a:custGeom>
          <a:ln w="4572">
            <a:solidFill>
              <a:srgbClr val="000000"/>
            </a:solidFill>
          </a:ln>
        </p:spPr>
        <p:txBody>
          <a:bodyPr wrap="square" lIns="0" tIns="0" rIns="0" bIns="0" rtlCol="0"/>
          <a:lstStyle/>
          <a:p>
            <a:endParaRPr sz="1750"/>
          </a:p>
        </p:txBody>
      </p:sp>
      <p:sp>
        <p:nvSpPr>
          <p:cNvPr id="16" name="object 16"/>
          <p:cNvSpPr/>
          <p:nvPr/>
        </p:nvSpPr>
        <p:spPr>
          <a:xfrm>
            <a:off x="2338070" y="3323483"/>
            <a:ext cx="435856" cy="0"/>
          </a:xfrm>
          <a:custGeom>
            <a:avLst/>
            <a:gdLst/>
            <a:ahLst/>
            <a:cxnLst/>
            <a:rect l="l" t="t" r="r" b="b"/>
            <a:pathLst>
              <a:path w="448310">
                <a:moveTo>
                  <a:pt x="0" y="0"/>
                </a:moveTo>
                <a:lnTo>
                  <a:pt x="448056" y="0"/>
                </a:lnTo>
              </a:path>
            </a:pathLst>
          </a:custGeom>
          <a:ln w="4572">
            <a:solidFill>
              <a:srgbClr val="000000"/>
            </a:solidFill>
          </a:ln>
        </p:spPr>
        <p:txBody>
          <a:bodyPr wrap="square" lIns="0" tIns="0" rIns="0" bIns="0" rtlCol="0"/>
          <a:lstStyle/>
          <a:p>
            <a:endParaRPr sz="1750"/>
          </a:p>
        </p:txBody>
      </p:sp>
      <p:sp>
        <p:nvSpPr>
          <p:cNvPr id="17" name="object 17"/>
          <p:cNvSpPr/>
          <p:nvPr/>
        </p:nvSpPr>
        <p:spPr>
          <a:xfrm>
            <a:off x="2778125" y="3323483"/>
            <a:ext cx="4939" cy="0"/>
          </a:xfrm>
          <a:custGeom>
            <a:avLst/>
            <a:gdLst/>
            <a:ahLst/>
            <a:cxnLst/>
            <a:rect l="l" t="t" r="r" b="b"/>
            <a:pathLst>
              <a:path w="5080">
                <a:moveTo>
                  <a:pt x="0" y="0"/>
                </a:moveTo>
                <a:lnTo>
                  <a:pt x="4571" y="0"/>
                </a:lnTo>
              </a:path>
            </a:pathLst>
          </a:custGeom>
          <a:ln w="4572">
            <a:solidFill>
              <a:srgbClr val="000000"/>
            </a:solidFill>
          </a:ln>
        </p:spPr>
        <p:txBody>
          <a:bodyPr wrap="square" lIns="0" tIns="0" rIns="0" bIns="0" rtlCol="0"/>
          <a:lstStyle/>
          <a:p>
            <a:endParaRPr sz="1750"/>
          </a:p>
        </p:txBody>
      </p:sp>
      <p:sp>
        <p:nvSpPr>
          <p:cNvPr id="18" name="object 18"/>
          <p:cNvSpPr txBox="1"/>
          <p:nvPr/>
        </p:nvSpPr>
        <p:spPr>
          <a:xfrm>
            <a:off x="2414622" y="3361267"/>
            <a:ext cx="181504" cy="179601"/>
          </a:xfrm>
          <a:prstGeom prst="rect">
            <a:avLst/>
          </a:prstGeom>
        </p:spPr>
        <p:txBody>
          <a:bodyPr vert="horz" wrap="square" lIns="0" tIns="0" rIns="0" bIns="0" rtlCol="0">
            <a:spAutoFit/>
          </a:bodyPr>
          <a:lstStyle/>
          <a:p>
            <a:pPr marL="12347"/>
            <a:r>
              <a:rPr sz="1167" spc="-5" dirty="0">
                <a:latin typeface="Times New Roman"/>
                <a:cs typeface="Times New Roman"/>
              </a:rPr>
              <a:t>S1</a:t>
            </a:r>
            <a:endParaRPr sz="1167">
              <a:latin typeface="Times New Roman"/>
              <a:cs typeface="Times New Roman"/>
            </a:endParaRPr>
          </a:p>
        </p:txBody>
      </p:sp>
      <p:sp>
        <p:nvSpPr>
          <p:cNvPr id="19" name="object 19"/>
          <p:cNvSpPr/>
          <p:nvPr/>
        </p:nvSpPr>
        <p:spPr>
          <a:xfrm>
            <a:off x="2329180" y="4434981"/>
            <a:ext cx="453760" cy="0"/>
          </a:xfrm>
          <a:custGeom>
            <a:avLst/>
            <a:gdLst/>
            <a:ahLst/>
            <a:cxnLst/>
            <a:rect l="l" t="t" r="r" b="b"/>
            <a:pathLst>
              <a:path w="466725">
                <a:moveTo>
                  <a:pt x="0" y="0"/>
                </a:moveTo>
                <a:lnTo>
                  <a:pt x="466344" y="0"/>
                </a:lnTo>
              </a:path>
            </a:pathLst>
          </a:custGeom>
          <a:ln w="5079">
            <a:solidFill>
              <a:srgbClr val="000000"/>
            </a:solidFill>
          </a:ln>
        </p:spPr>
        <p:txBody>
          <a:bodyPr wrap="square" lIns="0" tIns="0" rIns="0" bIns="0" rtlCol="0"/>
          <a:lstStyle/>
          <a:p>
            <a:endParaRPr sz="1750"/>
          </a:p>
        </p:txBody>
      </p:sp>
      <p:sp>
        <p:nvSpPr>
          <p:cNvPr id="20" name="object 20"/>
          <p:cNvSpPr/>
          <p:nvPr/>
        </p:nvSpPr>
        <p:spPr>
          <a:xfrm>
            <a:off x="2329179" y="4430042"/>
            <a:ext cx="4939" cy="0"/>
          </a:xfrm>
          <a:custGeom>
            <a:avLst/>
            <a:gdLst/>
            <a:ahLst/>
            <a:cxnLst/>
            <a:rect l="l" t="t" r="r" b="b"/>
            <a:pathLst>
              <a:path w="5080">
                <a:moveTo>
                  <a:pt x="0" y="0"/>
                </a:moveTo>
                <a:lnTo>
                  <a:pt x="4572" y="0"/>
                </a:lnTo>
              </a:path>
            </a:pathLst>
          </a:custGeom>
          <a:ln w="5079">
            <a:solidFill>
              <a:srgbClr val="000000"/>
            </a:solidFill>
          </a:ln>
        </p:spPr>
        <p:txBody>
          <a:bodyPr wrap="square" lIns="0" tIns="0" rIns="0" bIns="0" rtlCol="0"/>
          <a:lstStyle/>
          <a:p>
            <a:endParaRPr sz="1750"/>
          </a:p>
        </p:txBody>
      </p:sp>
      <p:sp>
        <p:nvSpPr>
          <p:cNvPr id="21" name="object 21"/>
          <p:cNvSpPr/>
          <p:nvPr/>
        </p:nvSpPr>
        <p:spPr>
          <a:xfrm>
            <a:off x="2333625" y="4104075"/>
            <a:ext cx="0" cy="323497"/>
          </a:xfrm>
          <a:custGeom>
            <a:avLst/>
            <a:gdLst/>
            <a:ahLst/>
            <a:cxnLst/>
            <a:rect l="l" t="t" r="r" b="b"/>
            <a:pathLst>
              <a:path h="332739">
                <a:moveTo>
                  <a:pt x="0" y="0"/>
                </a:moveTo>
                <a:lnTo>
                  <a:pt x="0" y="332740"/>
                </a:lnTo>
              </a:path>
            </a:pathLst>
          </a:custGeom>
          <a:ln w="9143">
            <a:solidFill>
              <a:srgbClr val="000000"/>
            </a:solidFill>
          </a:ln>
        </p:spPr>
        <p:txBody>
          <a:bodyPr wrap="square" lIns="0" tIns="0" rIns="0" bIns="0" rtlCol="0"/>
          <a:lstStyle/>
          <a:p>
            <a:endParaRPr sz="1750"/>
          </a:p>
        </p:txBody>
      </p:sp>
      <p:sp>
        <p:nvSpPr>
          <p:cNvPr id="22" name="object 22"/>
          <p:cNvSpPr/>
          <p:nvPr/>
        </p:nvSpPr>
        <p:spPr>
          <a:xfrm>
            <a:off x="2329179" y="4101606"/>
            <a:ext cx="4939" cy="0"/>
          </a:xfrm>
          <a:custGeom>
            <a:avLst/>
            <a:gdLst/>
            <a:ahLst/>
            <a:cxnLst/>
            <a:rect l="l" t="t" r="r" b="b"/>
            <a:pathLst>
              <a:path w="5080">
                <a:moveTo>
                  <a:pt x="0" y="0"/>
                </a:moveTo>
                <a:lnTo>
                  <a:pt x="4572" y="0"/>
                </a:lnTo>
              </a:path>
            </a:pathLst>
          </a:custGeom>
          <a:ln w="5079">
            <a:solidFill>
              <a:srgbClr val="000000"/>
            </a:solidFill>
          </a:ln>
        </p:spPr>
        <p:txBody>
          <a:bodyPr wrap="square" lIns="0" tIns="0" rIns="0" bIns="0" rtlCol="0"/>
          <a:lstStyle/>
          <a:p>
            <a:endParaRPr sz="1750"/>
          </a:p>
        </p:txBody>
      </p:sp>
      <p:sp>
        <p:nvSpPr>
          <p:cNvPr id="23" name="object 23"/>
          <p:cNvSpPr/>
          <p:nvPr/>
        </p:nvSpPr>
        <p:spPr>
          <a:xfrm>
            <a:off x="2329180" y="4096667"/>
            <a:ext cx="453760" cy="0"/>
          </a:xfrm>
          <a:custGeom>
            <a:avLst/>
            <a:gdLst/>
            <a:ahLst/>
            <a:cxnLst/>
            <a:rect l="l" t="t" r="r" b="b"/>
            <a:pathLst>
              <a:path w="466725">
                <a:moveTo>
                  <a:pt x="0" y="0"/>
                </a:moveTo>
                <a:lnTo>
                  <a:pt x="466344" y="0"/>
                </a:lnTo>
              </a:path>
            </a:pathLst>
          </a:custGeom>
          <a:ln w="5079">
            <a:solidFill>
              <a:srgbClr val="000000"/>
            </a:solidFill>
          </a:ln>
        </p:spPr>
        <p:txBody>
          <a:bodyPr wrap="square" lIns="0" tIns="0" rIns="0" bIns="0" rtlCol="0"/>
          <a:lstStyle/>
          <a:p>
            <a:endParaRPr sz="1750"/>
          </a:p>
        </p:txBody>
      </p:sp>
      <p:sp>
        <p:nvSpPr>
          <p:cNvPr id="24" name="object 24"/>
          <p:cNvSpPr/>
          <p:nvPr/>
        </p:nvSpPr>
        <p:spPr>
          <a:xfrm>
            <a:off x="2333625" y="4430288"/>
            <a:ext cx="4939" cy="0"/>
          </a:xfrm>
          <a:custGeom>
            <a:avLst/>
            <a:gdLst/>
            <a:ahLst/>
            <a:cxnLst/>
            <a:rect l="l" t="t" r="r" b="b"/>
            <a:pathLst>
              <a:path w="5080">
                <a:moveTo>
                  <a:pt x="0" y="0"/>
                </a:moveTo>
                <a:lnTo>
                  <a:pt x="4571" y="0"/>
                </a:lnTo>
              </a:path>
            </a:pathLst>
          </a:custGeom>
          <a:ln w="4572">
            <a:solidFill>
              <a:srgbClr val="000000"/>
            </a:solidFill>
          </a:ln>
        </p:spPr>
        <p:txBody>
          <a:bodyPr wrap="square" lIns="0" tIns="0" rIns="0" bIns="0" rtlCol="0"/>
          <a:lstStyle/>
          <a:p>
            <a:endParaRPr sz="1750"/>
          </a:p>
        </p:txBody>
      </p:sp>
      <p:sp>
        <p:nvSpPr>
          <p:cNvPr id="25" name="object 25"/>
          <p:cNvSpPr/>
          <p:nvPr/>
        </p:nvSpPr>
        <p:spPr>
          <a:xfrm>
            <a:off x="2338070" y="4430288"/>
            <a:ext cx="435856" cy="0"/>
          </a:xfrm>
          <a:custGeom>
            <a:avLst/>
            <a:gdLst/>
            <a:ahLst/>
            <a:cxnLst/>
            <a:rect l="l" t="t" r="r" b="b"/>
            <a:pathLst>
              <a:path w="448310">
                <a:moveTo>
                  <a:pt x="0" y="0"/>
                </a:moveTo>
                <a:lnTo>
                  <a:pt x="448056" y="0"/>
                </a:lnTo>
              </a:path>
            </a:pathLst>
          </a:custGeom>
          <a:ln w="4572">
            <a:solidFill>
              <a:srgbClr val="000000"/>
            </a:solidFill>
          </a:ln>
        </p:spPr>
        <p:txBody>
          <a:bodyPr wrap="square" lIns="0" tIns="0" rIns="0" bIns="0" rtlCol="0"/>
          <a:lstStyle/>
          <a:p>
            <a:endParaRPr sz="1750"/>
          </a:p>
        </p:txBody>
      </p:sp>
      <p:sp>
        <p:nvSpPr>
          <p:cNvPr id="26" name="object 26"/>
          <p:cNvSpPr/>
          <p:nvPr/>
        </p:nvSpPr>
        <p:spPr>
          <a:xfrm>
            <a:off x="2773679" y="4430042"/>
            <a:ext cx="4939" cy="0"/>
          </a:xfrm>
          <a:custGeom>
            <a:avLst/>
            <a:gdLst/>
            <a:ahLst/>
            <a:cxnLst/>
            <a:rect l="l" t="t" r="r" b="b"/>
            <a:pathLst>
              <a:path w="5080">
                <a:moveTo>
                  <a:pt x="0" y="0"/>
                </a:moveTo>
                <a:lnTo>
                  <a:pt x="4572" y="0"/>
                </a:lnTo>
              </a:path>
            </a:pathLst>
          </a:custGeom>
          <a:ln w="5079">
            <a:solidFill>
              <a:srgbClr val="000000"/>
            </a:solidFill>
          </a:ln>
        </p:spPr>
        <p:txBody>
          <a:bodyPr wrap="square" lIns="0" tIns="0" rIns="0" bIns="0" rtlCol="0"/>
          <a:lstStyle/>
          <a:p>
            <a:endParaRPr sz="1750"/>
          </a:p>
        </p:txBody>
      </p:sp>
      <p:sp>
        <p:nvSpPr>
          <p:cNvPr id="27" name="object 27"/>
          <p:cNvSpPr/>
          <p:nvPr/>
        </p:nvSpPr>
        <p:spPr>
          <a:xfrm>
            <a:off x="2778125" y="4104075"/>
            <a:ext cx="0" cy="323497"/>
          </a:xfrm>
          <a:custGeom>
            <a:avLst/>
            <a:gdLst/>
            <a:ahLst/>
            <a:cxnLst/>
            <a:rect l="l" t="t" r="r" b="b"/>
            <a:pathLst>
              <a:path h="332739">
                <a:moveTo>
                  <a:pt x="0" y="0"/>
                </a:moveTo>
                <a:lnTo>
                  <a:pt x="0" y="332740"/>
                </a:lnTo>
              </a:path>
            </a:pathLst>
          </a:custGeom>
          <a:ln w="9143">
            <a:solidFill>
              <a:srgbClr val="000000"/>
            </a:solidFill>
          </a:ln>
        </p:spPr>
        <p:txBody>
          <a:bodyPr wrap="square" lIns="0" tIns="0" rIns="0" bIns="0" rtlCol="0"/>
          <a:lstStyle/>
          <a:p>
            <a:endParaRPr sz="1750"/>
          </a:p>
        </p:txBody>
      </p:sp>
      <p:sp>
        <p:nvSpPr>
          <p:cNvPr id="28" name="object 28"/>
          <p:cNvSpPr/>
          <p:nvPr/>
        </p:nvSpPr>
        <p:spPr>
          <a:xfrm>
            <a:off x="2773679" y="4101606"/>
            <a:ext cx="4939" cy="0"/>
          </a:xfrm>
          <a:custGeom>
            <a:avLst/>
            <a:gdLst/>
            <a:ahLst/>
            <a:cxnLst/>
            <a:rect l="l" t="t" r="r" b="b"/>
            <a:pathLst>
              <a:path w="5080">
                <a:moveTo>
                  <a:pt x="0" y="0"/>
                </a:moveTo>
                <a:lnTo>
                  <a:pt x="4572" y="0"/>
                </a:lnTo>
              </a:path>
            </a:pathLst>
          </a:custGeom>
          <a:ln w="5079">
            <a:solidFill>
              <a:srgbClr val="000000"/>
            </a:solidFill>
          </a:ln>
        </p:spPr>
        <p:txBody>
          <a:bodyPr wrap="square" lIns="0" tIns="0" rIns="0" bIns="0" rtlCol="0"/>
          <a:lstStyle/>
          <a:p>
            <a:endParaRPr sz="1750"/>
          </a:p>
        </p:txBody>
      </p:sp>
      <p:sp>
        <p:nvSpPr>
          <p:cNvPr id="29" name="object 29"/>
          <p:cNvSpPr/>
          <p:nvPr/>
        </p:nvSpPr>
        <p:spPr>
          <a:xfrm>
            <a:off x="2778125" y="4430288"/>
            <a:ext cx="4939" cy="0"/>
          </a:xfrm>
          <a:custGeom>
            <a:avLst/>
            <a:gdLst/>
            <a:ahLst/>
            <a:cxnLst/>
            <a:rect l="l" t="t" r="r" b="b"/>
            <a:pathLst>
              <a:path w="5080">
                <a:moveTo>
                  <a:pt x="0" y="0"/>
                </a:moveTo>
                <a:lnTo>
                  <a:pt x="4571" y="0"/>
                </a:lnTo>
              </a:path>
            </a:pathLst>
          </a:custGeom>
          <a:ln w="4572">
            <a:solidFill>
              <a:srgbClr val="000000"/>
            </a:solidFill>
          </a:ln>
        </p:spPr>
        <p:txBody>
          <a:bodyPr wrap="square" lIns="0" tIns="0" rIns="0" bIns="0" rtlCol="0"/>
          <a:lstStyle/>
          <a:p>
            <a:endParaRPr sz="1750"/>
          </a:p>
        </p:txBody>
      </p:sp>
      <p:sp>
        <p:nvSpPr>
          <p:cNvPr id="30" name="object 30"/>
          <p:cNvSpPr/>
          <p:nvPr/>
        </p:nvSpPr>
        <p:spPr>
          <a:xfrm>
            <a:off x="2333625" y="4101359"/>
            <a:ext cx="4939" cy="0"/>
          </a:xfrm>
          <a:custGeom>
            <a:avLst/>
            <a:gdLst/>
            <a:ahLst/>
            <a:cxnLst/>
            <a:rect l="l" t="t" r="r" b="b"/>
            <a:pathLst>
              <a:path w="5080">
                <a:moveTo>
                  <a:pt x="0" y="0"/>
                </a:moveTo>
                <a:lnTo>
                  <a:pt x="4571" y="0"/>
                </a:lnTo>
              </a:path>
            </a:pathLst>
          </a:custGeom>
          <a:ln w="4572">
            <a:solidFill>
              <a:srgbClr val="000000"/>
            </a:solidFill>
          </a:ln>
        </p:spPr>
        <p:txBody>
          <a:bodyPr wrap="square" lIns="0" tIns="0" rIns="0" bIns="0" rtlCol="0"/>
          <a:lstStyle/>
          <a:p>
            <a:endParaRPr sz="1750"/>
          </a:p>
        </p:txBody>
      </p:sp>
      <p:sp>
        <p:nvSpPr>
          <p:cNvPr id="31" name="object 31"/>
          <p:cNvSpPr/>
          <p:nvPr/>
        </p:nvSpPr>
        <p:spPr>
          <a:xfrm>
            <a:off x="2338070" y="4101359"/>
            <a:ext cx="435856" cy="0"/>
          </a:xfrm>
          <a:custGeom>
            <a:avLst/>
            <a:gdLst/>
            <a:ahLst/>
            <a:cxnLst/>
            <a:rect l="l" t="t" r="r" b="b"/>
            <a:pathLst>
              <a:path w="448310">
                <a:moveTo>
                  <a:pt x="0" y="0"/>
                </a:moveTo>
                <a:lnTo>
                  <a:pt x="448056" y="0"/>
                </a:lnTo>
              </a:path>
            </a:pathLst>
          </a:custGeom>
          <a:ln w="4572">
            <a:solidFill>
              <a:srgbClr val="000000"/>
            </a:solidFill>
          </a:ln>
        </p:spPr>
        <p:txBody>
          <a:bodyPr wrap="square" lIns="0" tIns="0" rIns="0" bIns="0" rtlCol="0"/>
          <a:lstStyle/>
          <a:p>
            <a:endParaRPr sz="1750"/>
          </a:p>
        </p:txBody>
      </p:sp>
      <p:sp>
        <p:nvSpPr>
          <p:cNvPr id="32" name="object 32"/>
          <p:cNvSpPr/>
          <p:nvPr/>
        </p:nvSpPr>
        <p:spPr>
          <a:xfrm>
            <a:off x="2778125" y="4101359"/>
            <a:ext cx="4939" cy="0"/>
          </a:xfrm>
          <a:custGeom>
            <a:avLst/>
            <a:gdLst/>
            <a:ahLst/>
            <a:cxnLst/>
            <a:rect l="l" t="t" r="r" b="b"/>
            <a:pathLst>
              <a:path w="5080">
                <a:moveTo>
                  <a:pt x="0" y="0"/>
                </a:moveTo>
                <a:lnTo>
                  <a:pt x="4571" y="0"/>
                </a:lnTo>
              </a:path>
            </a:pathLst>
          </a:custGeom>
          <a:ln w="4572">
            <a:solidFill>
              <a:srgbClr val="000000"/>
            </a:solidFill>
          </a:ln>
        </p:spPr>
        <p:txBody>
          <a:bodyPr wrap="square" lIns="0" tIns="0" rIns="0" bIns="0" rtlCol="0"/>
          <a:lstStyle/>
          <a:p>
            <a:endParaRPr sz="1750"/>
          </a:p>
        </p:txBody>
      </p:sp>
      <p:sp>
        <p:nvSpPr>
          <p:cNvPr id="33" name="object 33"/>
          <p:cNvSpPr txBox="1"/>
          <p:nvPr/>
        </p:nvSpPr>
        <p:spPr>
          <a:xfrm>
            <a:off x="2414622" y="4139142"/>
            <a:ext cx="181504" cy="179601"/>
          </a:xfrm>
          <a:prstGeom prst="rect">
            <a:avLst/>
          </a:prstGeom>
        </p:spPr>
        <p:txBody>
          <a:bodyPr vert="horz" wrap="square" lIns="0" tIns="0" rIns="0" bIns="0" rtlCol="0">
            <a:spAutoFit/>
          </a:bodyPr>
          <a:lstStyle/>
          <a:p>
            <a:pPr marL="12347"/>
            <a:r>
              <a:rPr sz="1167" spc="-5" dirty="0">
                <a:latin typeface="Times New Roman"/>
                <a:cs typeface="Times New Roman"/>
              </a:rPr>
              <a:t>S3</a:t>
            </a:r>
            <a:endParaRPr sz="1167">
              <a:latin typeface="Times New Roman"/>
              <a:cs typeface="Times New Roman"/>
            </a:endParaRPr>
          </a:p>
        </p:txBody>
      </p:sp>
      <p:sp>
        <p:nvSpPr>
          <p:cNvPr id="34" name="object 34"/>
          <p:cNvSpPr/>
          <p:nvPr/>
        </p:nvSpPr>
        <p:spPr>
          <a:xfrm>
            <a:off x="3440431" y="4434981"/>
            <a:ext cx="453760" cy="0"/>
          </a:xfrm>
          <a:custGeom>
            <a:avLst/>
            <a:gdLst/>
            <a:ahLst/>
            <a:cxnLst/>
            <a:rect l="l" t="t" r="r" b="b"/>
            <a:pathLst>
              <a:path w="466725">
                <a:moveTo>
                  <a:pt x="0" y="0"/>
                </a:moveTo>
                <a:lnTo>
                  <a:pt x="466344" y="0"/>
                </a:lnTo>
              </a:path>
            </a:pathLst>
          </a:custGeom>
          <a:ln w="5079">
            <a:solidFill>
              <a:srgbClr val="000000"/>
            </a:solidFill>
          </a:ln>
        </p:spPr>
        <p:txBody>
          <a:bodyPr wrap="square" lIns="0" tIns="0" rIns="0" bIns="0" rtlCol="0"/>
          <a:lstStyle/>
          <a:p>
            <a:endParaRPr sz="1750"/>
          </a:p>
        </p:txBody>
      </p:sp>
      <p:sp>
        <p:nvSpPr>
          <p:cNvPr id="35" name="object 35"/>
          <p:cNvSpPr/>
          <p:nvPr/>
        </p:nvSpPr>
        <p:spPr>
          <a:xfrm>
            <a:off x="3440430" y="4430042"/>
            <a:ext cx="4939" cy="0"/>
          </a:xfrm>
          <a:custGeom>
            <a:avLst/>
            <a:gdLst/>
            <a:ahLst/>
            <a:cxnLst/>
            <a:rect l="l" t="t" r="r" b="b"/>
            <a:pathLst>
              <a:path w="5079">
                <a:moveTo>
                  <a:pt x="0" y="0"/>
                </a:moveTo>
                <a:lnTo>
                  <a:pt x="4572" y="0"/>
                </a:lnTo>
              </a:path>
            </a:pathLst>
          </a:custGeom>
          <a:ln w="5079">
            <a:solidFill>
              <a:srgbClr val="000000"/>
            </a:solidFill>
          </a:ln>
        </p:spPr>
        <p:txBody>
          <a:bodyPr wrap="square" lIns="0" tIns="0" rIns="0" bIns="0" rtlCol="0"/>
          <a:lstStyle/>
          <a:p>
            <a:endParaRPr sz="1750"/>
          </a:p>
        </p:txBody>
      </p:sp>
      <p:sp>
        <p:nvSpPr>
          <p:cNvPr id="36" name="object 36"/>
          <p:cNvSpPr/>
          <p:nvPr/>
        </p:nvSpPr>
        <p:spPr>
          <a:xfrm>
            <a:off x="3444875" y="4104075"/>
            <a:ext cx="0" cy="323497"/>
          </a:xfrm>
          <a:custGeom>
            <a:avLst/>
            <a:gdLst/>
            <a:ahLst/>
            <a:cxnLst/>
            <a:rect l="l" t="t" r="r" b="b"/>
            <a:pathLst>
              <a:path h="332739">
                <a:moveTo>
                  <a:pt x="0" y="0"/>
                </a:moveTo>
                <a:lnTo>
                  <a:pt x="0" y="332740"/>
                </a:lnTo>
              </a:path>
            </a:pathLst>
          </a:custGeom>
          <a:ln w="9144">
            <a:solidFill>
              <a:srgbClr val="000000"/>
            </a:solidFill>
          </a:ln>
        </p:spPr>
        <p:txBody>
          <a:bodyPr wrap="square" lIns="0" tIns="0" rIns="0" bIns="0" rtlCol="0"/>
          <a:lstStyle/>
          <a:p>
            <a:endParaRPr sz="1750"/>
          </a:p>
        </p:txBody>
      </p:sp>
      <p:sp>
        <p:nvSpPr>
          <p:cNvPr id="37" name="object 37"/>
          <p:cNvSpPr/>
          <p:nvPr/>
        </p:nvSpPr>
        <p:spPr>
          <a:xfrm>
            <a:off x="3440430" y="4101606"/>
            <a:ext cx="4939" cy="0"/>
          </a:xfrm>
          <a:custGeom>
            <a:avLst/>
            <a:gdLst/>
            <a:ahLst/>
            <a:cxnLst/>
            <a:rect l="l" t="t" r="r" b="b"/>
            <a:pathLst>
              <a:path w="5079">
                <a:moveTo>
                  <a:pt x="0" y="0"/>
                </a:moveTo>
                <a:lnTo>
                  <a:pt x="4572" y="0"/>
                </a:lnTo>
              </a:path>
            </a:pathLst>
          </a:custGeom>
          <a:ln w="5079">
            <a:solidFill>
              <a:srgbClr val="000000"/>
            </a:solidFill>
          </a:ln>
        </p:spPr>
        <p:txBody>
          <a:bodyPr wrap="square" lIns="0" tIns="0" rIns="0" bIns="0" rtlCol="0"/>
          <a:lstStyle/>
          <a:p>
            <a:endParaRPr sz="1750"/>
          </a:p>
        </p:txBody>
      </p:sp>
      <p:sp>
        <p:nvSpPr>
          <p:cNvPr id="38" name="object 38"/>
          <p:cNvSpPr/>
          <p:nvPr/>
        </p:nvSpPr>
        <p:spPr>
          <a:xfrm>
            <a:off x="3440431" y="4096667"/>
            <a:ext cx="453760" cy="0"/>
          </a:xfrm>
          <a:custGeom>
            <a:avLst/>
            <a:gdLst/>
            <a:ahLst/>
            <a:cxnLst/>
            <a:rect l="l" t="t" r="r" b="b"/>
            <a:pathLst>
              <a:path w="466725">
                <a:moveTo>
                  <a:pt x="0" y="0"/>
                </a:moveTo>
                <a:lnTo>
                  <a:pt x="466344" y="0"/>
                </a:lnTo>
              </a:path>
            </a:pathLst>
          </a:custGeom>
          <a:ln w="5079">
            <a:solidFill>
              <a:srgbClr val="000000"/>
            </a:solidFill>
          </a:ln>
        </p:spPr>
        <p:txBody>
          <a:bodyPr wrap="square" lIns="0" tIns="0" rIns="0" bIns="0" rtlCol="0"/>
          <a:lstStyle/>
          <a:p>
            <a:endParaRPr sz="1750"/>
          </a:p>
        </p:txBody>
      </p:sp>
      <p:sp>
        <p:nvSpPr>
          <p:cNvPr id="39" name="object 39"/>
          <p:cNvSpPr/>
          <p:nvPr/>
        </p:nvSpPr>
        <p:spPr>
          <a:xfrm>
            <a:off x="3444875" y="4430288"/>
            <a:ext cx="4939" cy="0"/>
          </a:xfrm>
          <a:custGeom>
            <a:avLst/>
            <a:gdLst/>
            <a:ahLst/>
            <a:cxnLst/>
            <a:rect l="l" t="t" r="r" b="b"/>
            <a:pathLst>
              <a:path w="5079">
                <a:moveTo>
                  <a:pt x="0" y="0"/>
                </a:moveTo>
                <a:lnTo>
                  <a:pt x="4572" y="0"/>
                </a:lnTo>
              </a:path>
            </a:pathLst>
          </a:custGeom>
          <a:ln w="4572">
            <a:solidFill>
              <a:srgbClr val="000000"/>
            </a:solidFill>
          </a:ln>
        </p:spPr>
        <p:txBody>
          <a:bodyPr wrap="square" lIns="0" tIns="0" rIns="0" bIns="0" rtlCol="0"/>
          <a:lstStyle/>
          <a:p>
            <a:endParaRPr sz="1750"/>
          </a:p>
        </p:txBody>
      </p:sp>
      <p:sp>
        <p:nvSpPr>
          <p:cNvPr id="40" name="object 40"/>
          <p:cNvSpPr/>
          <p:nvPr/>
        </p:nvSpPr>
        <p:spPr>
          <a:xfrm>
            <a:off x="3449320" y="4430288"/>
            <a:ext cx="435856" cy="0"/>
          </a:xfrm>
          <a:custGeom>
            <a:avLst/>
            <a:gdLst/>
            <a:ahLst/>
            <a:cxnLst/>
            <a:rect l="l" t="t" r="r" b="b"/>
            <a:pathLst>
              <a:path w="448310">
                <a:moveTo>
                  <a:pt x="0" y="0"/>
                </a:moveTo>
                <a:lnTo>
                  <a:pt x="448055" y="0"/>
                </a:lnTo>
              </a:path>
            </a:pathLst>
          </a:custGeom>
          <a:ln w="4572">
            <a:solidFill>
              <a:srgbClr val="000000"/>
            </a:solidFill>
          </a:ln>
        </p:spPr>
        <p:txBody>
          <a:bodyPr wrap="square" lIns="0" tIns="0" rIns="0" bIns="0" rtlCol="0"/>
          <a:lstStyle/>
          <a:p>
            <a:endParaRPr sz="1750"/>
          </a:p>
        </p:txBody>
      </p:sp>
      <p:sp>
        <p:nvSpPr>
          <p:cNvPr id="41" name="object 41"/>
          <p:cNvSpPr/>
          <p:nvPr/>
        </p:nvSpPr>
        <p:spPr>
          <a:xfrm>
            <a:off x="3884930" y="4430042"/>
            <a:ext cx="4939" cy="0"/>
          </a:xfrm>
          <a:custGeom>
            <a:avLst/>
            <a:gdLst/>
            <a:ahLst/>
            <a:cxnLst/>
            <a:rect l="l" t="t" r="r" b="b"/>
            <a:pathLst>
              <a:path w="5079">
                <a:moveTo>
                  <a:pt x="0" y="0"/>
                </a:moveTo>
                <a:lnTo>
                  <a:pt x="4572" y="0"/>
                </a:lnTo>
              </a:path>
            </a:pathLst>
          </a:custGeom>
          <a:ln w="5079">
            <a:solidFill>
              <a:srgbClr val="000000"/>
            </a:solidFill>
          </a:ln>
        </p:spPr>
        <p:txBody>
          <a:bodyPr wrap="square" lIns="0" tIns="0" rIns="0" bIns="0" rtlCol="0"/>
          <a:lstStyle/>
          <a:p>
            <a:endParaRPr sz="1750"/>
          </a:p>
        </p:txBody>
      </p:sp>
      <p:sp>
        <p:nvSpPr>
          <p:cNvPr id="42" name="object 42"/>
          <p:cNvSpPr/>
          <p:nvPr/>
        </p:nvSpPr>
        <p:spPr>
          <a:xfrm>
            <a:off x="3889375" y="4104075"/>
            <a:ext cx="0" cy="323497"/>
          </a:xfrm>
          <a:custGeom>
            <a:avLst/>
            <a:gdLst/>
            <a:ahLst/>
            <a:cxnLst/>
            <a:rect l="l" t="t" r="r" b="b"/>
            <a:pathLst>
              <a:path h="332739">
                <a:moveTo>
                  <a:pt x="0" y="0"/>
                </a:moveTo>
                <a:lnTo>
                  <a:pt x="0" y="332740"/>
                </a:lnTo>
              </a:path>
            </a:pathLst>
          </a:custGeom>
          <a:ln w="9144">
            <a:solidFill>
              <a:srgbClr val="000000"/>
            </a:solidFill>
          </a:ln>
        </p:spPr>
        <p:txBody>
          <a:bodyPr wrap="square" lIns="0" tIns="0" rIns="0" bIns="0" rtlCol="0"/>
          <a:lstStyle/>
          <a:p>
            <a:endParaRPr sz="1750"/>
          </a:p>
        </p:txBody>
      </p:sp>
      <p:sp>
        <p:nvSpPr>
          <p:cNvPr id="43" name="object 43"/>
          <p:cNvSpPr/>
          <p:nvPr/>
        </p:nvSpPr>
        <p:spPr>
          <a:xfrm>
            <a:off x="3884930" y="4101606"/>
            <a:ext cx="4939" cy="0"/>
          </a:xfrm>
          <a:custGeom>
            <a:avLst/>
            <a:gdLst/>
            <a:ahLst/>
            <a:cxnLst/>
            <a:rect l="l" t="t" r="r" b="b"/>
            <a:pathLst>
              <a:path w="5079">
                <a:moveTo>
                  <a:pt x="0" y="0"/>
                </a:moveTo>
                <a:lnTo>
                  <a:pt x="4572" y="0"/>
                </a:lnTo>
              </a:path>
            </a:pathLst>
          </a:custGeom>
          <a:ln w="5079">
            <a:solidFill>
              <a:srgbClr val="000000"/>
            </a:solidFill>
          </a:ln>
        </p:spPr>
        <p:txBody>
          <a:bodyPr wrap="square" lIns="0" tIns="0" rIns="0" bIns="0" rtlCol="0"/>
          <a:lstStyle/>
          <a:p>
            <a:endParaRPr sz="1750"/>
          </a:p>
        </p:txBody>
      </p:sp>
      <p:sp>
        <p:nvSpPr>
          <p:cNvPr id="44" name="object 44"/>
          <p:cNvSpPr/>
          <p:nvPr/>
        </p:nvSpPr>
        <p:spPr>
          <a:xfrm>
            <a:off x="3889375" y="4430288"/>
            <a:ext cx="4939" cy="0"/>
          </a:xfrm>
          <a:custGeom>
            <a:avLst/>
            <a:gdLst/>
            <a:ahLst/>
            <a:cxnLst/>
            <a:rect l="l" t="t" r="r" b="b"/>
            <a:pathLst>
              <a:path w="5079">
                <a:moveTo>
                  <a:pt x="0" y="0"/>
                </a:moveTo>
                <a:lnTo>
                  <a:pt x="4572" y="0"/>
                </a:lnTo>
              </a:path>
            </a:pathLst>
          </a:custGeom>
          <a:ln w="4572">
            <a:solidFill>
              <a:srgbClr val="000000"/>
            </a:solidFill>
          </a:ln>
        </p:spPr>
        <p:txBody>
          <a:bodyPr wrap="square" lIns="0" tIns="0" rIns="0" bIns="0" rtlCol="0"/>
          <a:lstStyle/>
          <a:p>
            <a:endParaRPr sz="1750"/>
          </a:p>
        </p:txBody>
      </p:sp>
      <p:sp>
        <p:nvSpPr>
          <p:cNvPr id="45" name="object 45"/>
          <p:cNvSpPr/>
          <p:nvPr/>
        </p:nvSpPr>
        <p:spPr>
          <a:xfrm>
            <a:off x="3444875" y="4101359"/>
            <a:ext cx="4939" cy="0"/>
          </a:xfrm>
          <a:custGeom>
            <a:avLst/>
            <a:gdLst/>
            <a:ahLst/>
            <a:cxnLst/>
            <a:rect l="l" t="t" r="r" b="b"/>
            <a:pathLst>
              <a:path w="5079">
                <a:moveTo>
                  <a:pt x="0" y="0"/>
                </a:moveTo>
                <a:lnTo>
                  <a:pt x="4572" y="0"/>
                </a:lnTo>
              </a:path>
            </a:pathLst>
          </a:custGeom>
          <a:ln w="4572">
            <a:solidFill>
              <a:srgbClr val="000000"/>
            </a:solidFill>
          </a:ln>
        </p:spPr>
        <p:txBody>
          <a:bodyPr wrap="square" lIns="0" tIns="0" rIns="0" bIns="0" rtlCol="0"/>
          <a:lstStyle/>
          <a:p>
            <a:endParaRPr sz="1750"/>
          </a:p>
        </p:txBody>
      </p:sp>
      <p:sp>
        <p:nvSpPr>
          <p:cNvPr id="46" name="object 46"/>
          <p:cNvSpPr/>
          <p:nvPr/>
        </p:nvSpPr>
        <p:spPr>
          <a:xfrm>
            <a:off x="3449320" y="4101359"/>
            <a:ext cx="435856" cy="0"/>
          </a:xfrm>
          <a:custGeom>
            <a:avLst/>
            <a:gdLst/>
            <a:ahLst/>
            <a:cxnLst/>
            <a:rect l="l" t="t" r="r" b="b"/>
            <a:pathLst>
              <a:path w="448310">
                <a:moveTo>
                  <a:pt x="0" y="0"/>
                </a:moveTo>
                <a:lnTo>
                  <a:pt x="448055" y="0"/>
                </a:lnTo>
              </a:path>
            </a:pathLst>
          </a:custGeom>
          <a:ln w="4572">
            <a:solidFill>
              <a:srgbClr val="000000"/>
            </a:solidFill>
          </a:ln>
        </p:spPr>
        <p:txBody>
          <a:bodyPr wrap="square" lIns="0" tIns="0" rIns="0" bIns="0" rtlCol="0"/>
          <a:lstStyle/>
          <a:p>
            <a:endParaRPr sz="1750"/>
          </a:p>
        </p:txBody>
      </p:sp>
      <p:sp>
        <p:nvSpPr>
          <p:cNvPr id="47" name="object 47"/>
          <p:cNvSpPr/>
          <p:nvPr/>
        </p:nvSpPr>
        <p:spPr>
          <a:xfrm>
            <a:off x="3889375" y="4101359"/>
            <a:ext cx="4939" cy="0"/>
          </a:xfrm>
          <a:custGeom>
            <a:avLst/>
            <a:gdLst/>
            <a:ahLst/>
            <a:cxnLst/>
            <a:rect l="l" t="t" r="r" b="b"/>
            <a:pathLst>
              <a:path w="5079">
                <a:moveTo>
                  <a:pt x="0" y="0"/>
                </a:moveTo>
                <a:lnTo>
                  <a:pt x="4572" y="0"/>
                </a:lnTo>
              </a:path>
            </a:pathLst>
          </a:custGeom>
          <a:ln w="4572">
            <a:solidFill>
              <a:srgbClr val="000000"/>
            </a:solidFill>
          </a:ln>
        </p:spPr>
        <p:txBody>
          <a:bodyPr wrap="square" lIns="0" tIns="0" rIns="0" bIns="0" rtlCol="0"/>
          <a:lstStyle/>
          <a:p>
            <a:endParaRPr sz="1750"/>
          </a:p>
        </p:txBody>
      </p:sp>
      <p:sp>
        <p:nvSpPr>
          <p:cNvPr id="48" name="object 48"/>
          <p:cNvSpPr txBox="1"/>
          <p:nvPr/>
        </p:nvSpPr>
        <p:spPr>
          <a:xfrm>
            <a:off x="3525872" y="4139142"/>
            <a:ext cx="181504" cy="179601"/>
          </a:xfrm>
          <a:prstGeom prst="rect">
            <a:avLst/>
          </a:prstGeom>
        </p:spPr>
        <p:txBody>
          <a:bodyPr vert="horz" wrap="square" lIns="0" tIns="0" rIns="0" bIns="0" rtlCol="0">
            <a:spAutoFit/>
          </a:bodyPr>
          <a:lstStyle/>
          <a:p>
            <a:pPr marL="12347"/>
            <a:r>
              <a:rPr sz="1167" spc="-5" dirty="0">
                <a:latin typeface="Times New Roman"/>
                <a:cs typeface="Times New Roman"/>
              </a:rPr>
              <a:t>S4</a:t>
            </a:r>
            <a:endParaRPr sz="1167">
              <a:latin typeface="Times New Roman"/>
              <a:cs typeface="Times New Roman"/>
            </a:endParaRPr>
          </a:p>
        </p:txBody>
      </p:sp>
      <p:sp>
        <p:nvSpPr>
          <p:cNvPr id="49" name="object 49"/>
          <p:cNvSpPr/>
          <p:nvPr/>
        </p:nvSpPr>
        <p:spPr>
          <a:xfrm>
            <a:off x="3440431" y="3657106"/>
            <a:ext cx="453760" cy="0"/>
          </a:xfrm>
          <a:custGeom>
            <a:avLst/>
            <a:gdLst/>
            <a:ahLst/>
            <a:cxnLst/>
            <a:rect l="l" t="t" r="r" b="b"/>
            <a:pathLst>
              <a:path w="466725">
                <a:moveTo>
                  <a:pt x="0" y="0"/>
                </a:moveTo>
                <a:lnTo>
                  <a:pt x="466344" y="0"/>
                </a:lnTo>
              </a:path>
            </a:pathLst>
          </a:custGeom>
          <a:ln w="5079">
            <a:solidFill>
              <a:srgbClr val="000000"/>
            </a:solidFill>
          </a:ln>
        </p:spPr>
        <p:txBody>
          <a:bodyPr wrap="square" lIns="0" tIns="0" rIns="0" bIns="0" rtlCol="0"/>
          <a:lstStyle/>
          <a:p>
            <a:endParaRPr sz="1750"/>
          </a:p>
        </p:txBody>
      </p:sp>
      <p:sp>
        <p:nvSpPr>
          <p:cNvPr id="50" name="object 50"/>
          <p:cNvSpPr/>
          <p:nvPr/>
        </p:nvSpPr>
        <p:spPr>
          <a:xfrm>
            <a:off x="3440430" y="3652167"/>
            <a:ext cx="4939" cy="0"/>
          </a:xfrm>
          <a:custGeom>
            <a:avLst/>
            <a:gdLst/>
            <a:ahLst/>
            <a:cxnLst/>
            <a:rect l="l" t="t" r="r" b="b"/>
            <a:pathLst>
              <a:path w="5079">
                <a:moveTo>
                  <a:pt x="0" y="0"/>
                </a:moveTo>
                <a:lnTo>
                  <a:pt x="4572" y="0"/>
                </a:lnTo>
              </a:path>
            </a:pathLst>
          </a:custGeom>
          <a:ln w="5079">
            <a:solidFill>
              <a:srgbClr val="000000"/>
            </a:solidFill>
          </a:ln>
        </p:spPr>
        <p:txBody>
          <a:bodyPr wrap="square" lIns="0" tIns="0" rIns="0" bIns="0" rtlCol="0"/>
          <a:lstStyle/>
          <a:p>
            <a:endParaRPr sz="1750"/>
          </a:p>
        </p:txBody>
      </p:sp>
      <p:sp>
        <p:nvSpPr>
          <p:cNvPr id="51" name="object 51"/>
          <p:cNvSpPr/>
          <p:nvPr/>
        </p:nvSpPr>
        <p:spPr>
          <a:xfrm>
            <a:off x="3444875" y="3326201"/>
            <a:ext cx="0" cy="323497"/>
          </a:xfrm>
          <a:custGeom>
            <a:avLst/>
            <a:gdLst/>
            <a:ahLst/>
            <a:cxnLst/>
            <a:rect l="l" t="t" r="r" b="b"/>
            <a:pathLst>
              <a:path h="332739">
                <a:moveTo>
                  <a:pt x="0" y="0"/>
                </a:moveTo>
                <a:lnTo>
                  <a:pt x="0" y="332740"/>
                </a:lnTo>
              </a:path>
            </a:pathLst>
          </a:custGeom>
          <a:ln w="9144">
            <a:solidFill>
              <a:srgbClr val="000000"/>
            </a:solidFill>
          </a:ln>
        </p:spPr>
        <p:txBody>
          <a:bodyPr wrap="square" lIns="0" tIns="0" rIns="0" bIns="0" rtlCol="0"/>
          <a:lstStyle/>
          <a:p>
            <a:endParaRPr sz="1750"/>
          </a:p>
        </p:txBody>
      </p:sp>
      <p:sp>
        <p:nvSpPr>
          <p:cNvPr id="52" name="object 52"/>
          <p:cNvSpPr/>
          <p:nvPr/>
        </p:nvSpPr>
        <p:spPr>
          <a:xfrm>
            <a:off x="3440430" y="3323731"/>
            <a:ext cx="4939" cy="0"/>
          </a:xfrm>
          <a:custGeom>
            <a:avLst/>
            <a:gdLst/>
            <a:ahLst/>
            <a:cxnLst/>
            <a:rect l="l" t="t" r="r" b="b"/>
            <a:pathLst>
              <a:path w="5079">
                <a:moveTo>
                  <a:pt x="0" y="0"/>
                </a:moveTo>
                <a:lnTo>
                  <a:pt x="4572" y="0"/>
                </a:lnTo>
              </a:path>
            </a:pathLst>
          </a:custGeom>
          <a:ln w="5079">
            <a:solidFill>
              <a:srgbClr val="000000"/>
            </a:solidFill>
          </a:ln>
        </p:spPr>
        <p:txBody>
          <a:bodyPr wrap="square" lIns="0" tIns="0" rIns="0" bIns="0" rtlCol="0"/>
          <a:lstStyle/>
          <a:p>
            <a:endParaRPr sz="1750"/>
          </a:p>
        </p:txBody>
      </p:sp>
      <p:sp>
        <p:nvSpPr>
          <p:cNvPr id="53" name="object 53"/>
          <p:cNvSpPr/>
          <p:nvPr/>
        </p:nvSpPr>
        <p:spPr>
          <a:xfrm>
            <a:off x="3440431" y="3318791"/>
            <a:ext cx="453760" cy="0"/>
          </a:xfrm>
          <a:custGeom>
            <a:avLst/>
            <a:gdLst/>
            <a:ahLst/>
            <a:cxnLst/>
            <a:rect l="l" t="t" r="r" b="b"/>
            <a:pathLst>
              <a:path w="466725">
                <a:moveTo>
                  <a:pt x="0" y="0"/>
                </a:moveTo>
                <a:lnTo>
                  <a:pt x="466344" y="0"/>
                </a:lnTo>
              </a:path>
            </a:pathLst>
          </a:custGeom>
          <a:ln w="5079">
            <a:solidFill>
              <a:srgbClr val="000000"/>
            </a:solidFill>
          </a:ln>
        </p:spPr>
        <p:txBody>
          <a:bodyPr wrap="square" lIns="0" tIns="0" rIns="0" bIns="0" rtlCol="0"/>
          <a:lstStyle/>
          <a:p>
            <a:endParaRPr sz="1750"/>
          </a:p>
        </p:txBody>
      </p:sp>
      <p:sp>
        <p:nvSpPr>
          <p:cNvPr id="54" name="object 54"/>
          <p:cNvSpPr/>
          <p:nvPr/>
        </p:nvSpPr>
        <p:spPr>
          <a:xfrm>
            <a:off x="3444875" y="3652413"/>
            <a:ext cx="4939" cy="0"/>
          </a:xfrm>
          <a:custGeom>
            <a:avLst/>
            <a:gdLst/>
            <a:ahLst/>
            <a:cxnLst/>
            <a:rect l="l" t="t" r="r" b="b"/>
            <a:pathLst>
              <a:path w="5079">
                <a:moveTo>
                  <a:pt x="0" y="0"/>
                </a:moveTo>
                <a:lnTo>
                  <a:pt x="4572" y="0"/>
                </a:lnTo>
              </a:path>
            </a:pathLst>
          </a:custGeom>
          <a:ln w="4572">
            <a:solidFill>
              <a:srgbClr val="000000"/>
            </a:solidFill>
          </a:ln>
        </p:spPr>
        <p:txBody>
          <a:bodyPr wrap="square" lIns="0" tIns="0" rIns="0" bIns="0" rtlCol="0"/>
          <a:lstStyle/>
          <a:p>
            <a:endParaRPr sz="1750"/>
          </a:p>
        </p:txBody>
      </p:sp>
      <p:sp>
        <p:nvSpPr>
          <p:cNvPr id="55" name="object 55"/>
          <p:cNvSpPr/>
          <p:nvPr/>
        </p:nvSpPr>
        <p:spPr>
          <a:xfrm>
            <a:off x="3449320" y="3652413"/>
            <a:ext cx="435856" cy="0"/>
          </a:xfrm>
          <a:custGeom>
            <a:avLst/>
            <a:gdLst/>
            <a:ahLst/>
            <a:cxnLst/>
            <a:rect l="l" t="t" r="r" b="b"/>
            <a:pathLst>
              <a:path w="448310">
                <a:moveTo>
                  <a:pt x="0" y="0"/>
                </a:moveTo>
                <a:lnTo>
                  <a:pt x="448055" y="0"/>
                </a:lnTo>
              </a:path>
            </a:pathLst>
          </a:custGeom>
          <a:ln w="4572">
            <a:solidFill>
              <a:srgbClr val="000000"/>
            </a:solidFill>
          </a:ln>
        </p:spPr>
        <p:txBody>
          <a:bodyPr wrap="square" lIns="0" tIns="0" rIns="0" bIns="0" rtlCol="0"/>
          <a:lstStyle/>
          <a:p>
            <a:endParaRPr sz="1750"/>
          </a:p>
        </p:txBody>
      </p:sp>
      <p:sp>
        <p:nvSpPr>
          <p:cNvPr id="56" name="object 56"/>
          <p:cNvSpPr/>
          <p:nvPr/>
        </p:nvSpPr>
        <p:spPr>
          <a:xfrm>
            <a:off x="3884930" y="3652167"/>
            <a:ext cx="4939" cy="0"/>
          </a:xfrm>
          <a:custGeom>
            <a:avLst/>
            <a:gdLst/>
            <a:ahLst/>
            <a:cxnLst/>
            <a:rect l="l" t="t" r="r" b="b"/>
            <a:pathLst>
              <a:path w="5079">
                <a:moveTo>
                  <a:pt x="0" y="0"/>
                </a:moveTo>
                <a:lnTo>
                  <a:pt x="4572" y="0"/>
                </a:lnTo>
              </a:path>
            </a:pathLst>
          </a:custGeom>
          <a:ln w="5079">
            <a:solidFill>
              <a:srgbClr val="000000"/>
            </a:solidFill>
          </a:ln>
        </p:spPr>
        <p:txBody>
          <a:bodyPr wrap="square" lIns="0" tIns="0" rIns="0" bIns="0" rtlCol="0"/>
          <a:lstStyle/>
          <a:p>
            <a:endParaRPr sz="1750"/>
          </a:p>
        </p:txBody>
      </p:sp>
      <p:sp>
        <p:nvSpPr>
          <p:cNvPr id="57" name="object 57"/>
          <p:cNvSpPr/>
          <p:nvPr/>
        </p:nvSpPr>
        <p:spPr>
          <a:xfrm>
            <a:off x="3889375" y="3326201"/>
            <a:ext cx="0" cy="323497"/>
          </a:xfrm>
          <a:custGeom>
            <a:avLst/>
            <a:gdLst/>
            <a:ahLst/>
            <a:cxnLst/>
            <a:rect l="l" t="t" r="r" b="b"/>
            <a:pathLst>
              <a:path h="332739">
                <a:moveTo>
                  <a:pt x="0" y="0"/>
                </a:moveTo>
                <a:lnTo>
                  <a:pt x="0" y="332740"/>
                </a:lnTo>
              </a:path>
            </a:pathLst>
          </a:custGeom>
          <a:ln w="9144">
            <a:solidFill>
              <a:srgbClr val="000000"/>
            </a:solidFill>
          </a:ln>
        </p:spPr>
        <p:txBody>
          <a:bodyPr wrap="square" lIns="0" tIns="0" rIns="0" bIns="0" rtlCol="0"/>
          <a:lstStyle/>
          <a:p>
            <a:endParaRPr sz="1750"/>
          </a:p>
        </p:txBody>
      </p:sp>
      <p:sp>
        <p:nvSpPr>
          <p:cNvPr id="58" name="object 58"/>
          <p:cNvSpPr/>
          <p:nvPr/>
        </p:nvSpPr>
        <p:spPr>
          <a:xfrm>
            <a:off x="3884930" y="3323731"/>
            <a:ext cx="4939" cy="0"/>
          </a:xfrm>
          <a:custGeom>
            <a:avLst/>
            <a:gdLst/>
            <a:ahLst/>
            <a:cxnLst/>
            <a:rect l="l" t="t" r="r" b="b"/>
            <a:pathLst>
              <a:path w="5079">
                <a:moveTo>
                  <a:pt x="0" y="0"/>
                </a:moveTo>
                <a:lnTo>
                  <a:pt x="4572" y="0"/>
                </a:lnTo>
              </a:path>
            </a:pathLst>
          </a:custGeom>
          <a:ln w="5079">
            <a:solidFill>
              <a:srgbClr val="000000"/>
            </a:solidFill>
          </a:ln>
        </p:spPr>
        <p:txBody>
          <a:bodyPr wrap="square" lIns="0" tIns="0" rIns="0" bIns="0" rtlCol="0"/>
          <a:lstStyle/>
          <a:p>
            <a:endParaRPr sz="1750"/>
          </a:p>
        </p:txBody>
      </p:sp>
      <p:sp>
        <p:nvSpPr>
          <p:cNvPr id="59" name="object 59"/>
          <p:cNvSpPr/>
          <p:nvPr/>
        </p:nvSpPr>
        <p:spPr>
          <a:xfrm>
            <a:off x="3889375" y="3652413"/>
            <a:ext cx="4939" cy="0"/>
          </a:xfrm>
          <a:custGeom>
            <a:avLst/>
            <a:gdLst/>
            <a:ahLst/>
            <a:cxnLst/>
            <a:rect l="l" t="t" r="r" b="b"/>
            <a:pathLst>
              <a:path w="5079">
                <a:moveTo>
                  <a:pt x="0" y="0"/>
                </a:moveTo>
                <a:lnTo>
                  <a:pt x="4572" y="0"/>
                </a:lnTo>
              </a:path>
            </a:pathLst>
          </a:custGeom>
          <a:ln w="4572">
            <a:solidFill>
              <a:srgbClr val="000000"/>
            </a:solidFill>
          </a:ln>
        </p:spPr>
        <p:txBody>
          <a:bodyPr wrap="square" lIns="0" tIns="0" rIns="0" bIns="0" rtlCol="0"/>
          <a:lstStyle/>
          <a:p>
            <a:endParaRPr sz="1750"/>
          </a:p>
        </p:txBody>
      </p:sp>
      <p:sp>
        <p:nvSpPr>
          <p:cNvPr id="60" name="object 60"/>
          <p:cNvSpPr/>
          <p:nvPr/>
        </p:nvSpPr>
        <p:spPr>
          <a:xfrm>
            <a:off x="3444875" y="3323483"/>
            <a:ext cx="4939" cy="0"/>
          </a:xfrm>
          <a:custGeom>
            <a:avLst/>
            <a:gdLst/>
            <a:ahLst/>
            <a:cxnLst/>
            <a:rect l="l" t="t" r="r" b="b"/>
            <a:pathLst>
              <a:path w="5079">
                <a:moveTo>
                  <a:pt x="0" y="0"/>
                </a:moveTo>
                <a:lnTo>
                  <a:pt x="4572" y="0"/>
                </a:lnTo>
              </a:path>
            </a:pathLst>
          </a:custGeom>
          <a:ln w="4572">
            <a:solidFill>
              <a:srgbClr val="000000"/>
            </a:solidFill>
          </a:ln>
        </p:spPr>
        <p:txBody>
          <a:bodyPr wrap="square" lIns="0" tIns="0" rIns="0" bIns="0" rtlCol="0"/>
          <a:lstStyle/>
          <a:p>
            <a:endParaRPr sz="1750"/>
          </a:p>
        </p:txBody>
      </p:sp>
      <p:sp>
        <p:nvSpPr>
          <p:cNvPr id="61" name="object 61"/>
          <p:cNvSpPr/>
          <p:nvPr/>
        </p:nvSpPr>
        <p:spPr>
          <a:xfrm>
            <a:off x="3449320" y="3323483"/>
            <a:ext cx="435856" cy="0"/>
          </a:xfrm>
          <a:custGeom>
            <a:avLst/>
            <a:gdLst/>
            <a:ahLst/>
            <a:cxnLst/>
            <a:rect l="l" t="t" r="r" b="b"/>
            <a:pathLst>
              <a:path w="448310">
                <a:moveTo>
                  <a:pt x="0" y="0"/>
                </a:moveTo>
                <a:lnTo>
                  <a:pt x="448055" y="0"/>
                </a:lnTo>
              </a:path>
            </a:pathLst>
          </a:custGeom>
          <a:ln w="4572">
            <a:solidFill>
              <a:srgbClr val="000000"/>
            </a:solidFill>
          </a:ln>
        </p:spPr>
        <p:txBody>
          <a:bodyPr wrap="square" lIns="0" tIns="0" rIns="0" bIns="0" rtlCol="0"/>
          <a:lstStyle/>
          <a:p>
            <a:endParaRPr sz="1750"/>
          </a:p>
        </p:txBody>
      </p:sp>
      <p:sp>
        <p:nvSpPr>
          <p:cNvPr id="62" name="object 62"/>
          <p:cNvSpPr/>
          <p:nvPr/>
        </p:nvSpPr>
        <p:spPr>
          <a:xfrm>
            <a:off x="3889375" y="3323483"/>
            <a:ext cx="4939" cy="0"/>
          </a:xfrm>
          <a:custGeom>
            <a:avLst/>
            <a:gdLst/>
            <a:ahLst/>
            <a:cxnLst/>
            <a:rect l="l" t="t" r="r" b="b"/>
            <a:pathLst>
              <a:path w="5079">
                <a:moveTo>
                  <a:pt x="0" y="0"/>
                </a:moveTo>
                <a:lnTo>
                  <a:pt x="4572" y="0"/>
                </a:lnTo>
              </a:path>
            </a:pathLst>
          </a:custGeom>
          <a:ln w="4572">
            <a:solidFill>
              <a:srgbClr val="000000"/>
            </a:solidFill>
          </a:ln>
        </p:spPr>
        <p:txBody>
          <a:bodyPr wrap="square" lIns="0" tIns="0" rIns="0" bIns="0" rtlCol="0"/>
          <a:lstStyle/>
          <a:p>
            <a:endParaRPr sz="1750"/>
          </a:p>
        </p:txBody>
      </p:sp>
      <p:sp>
        <p:nvSpPr>
          <p:cNvPr id="63" name="object 63"/>
          <p:cNvSpPr txBox="1"/>
          <p:nvPr/>
        </p:nvSpPr>
        <p:spPr>
          <a:xfrm>
            <a:off x="3525872" y="3361267"/>
            <a:ext cx="181504" cy="179601"/>
          </a:xfrm>
          <a:prstGeom prst="rect">
            <a:avLst/>
          </a:prstGeom>
        </p:spPr>
        <p:txBody>
          <a:bodyPr vert="horz" wrap="square" lIns="0" tIns="0" rIns="0" bIns="0" rtlCol="0">
            <a:spAutoFit/>
          </a:bodyPr>
          <a:lstStyle/>
          <a:p>
            <a:pPr marL="12347"/>
            <a:r>
              <a:rPr sz="1167" spc="-5" dirty="0">
                <a:latin typeface="Times New Roman"/>
                <a:cs typeface="Times New Roman"/>
              </a:rPr>
              <a:t>S2</a:t>
            </a:r>
            <a:endParaRPr sz="1167">
              <a:latin typeface="Times New Roman"/>
              <a:cs typeface="Times New Roman"/>
            </a:endParaRPr>
          </a:p>
        </p:txBody>
      </p:sp>
      <p:sp>
        <p:nvSpPr>
          <p:cNvPr id="64" name="object 64"/>
          <p:cNvSpPr/>
          <p:nvPr/>
        </p:nvSpPr>
        <p:spPr>
          <a:xfrm>
            <a:off x="3667125" y="3650192"/>
            <a:ext cx="0" cy="451908"/>
          </a:xfrm>
          <a:custGeom>
            <a:avLst/>
            <a:gdLst/>
            <a:ahLst/>
            <a:cxnLst/>
            <a:rect l="l" t="t" r="r" b="b"/>
            <a:pathLst>
              <a:path h="464820">
                <a:moveTo>
                  <a:pt x="0" y="0"/>
                </a:moveTo>
                <a:lnTo>
                  <a:pt x="0" y="464820"/>
                </a:lnTo>
              </a:path>
            </a:pathLst>
          </a:custGeom>
          <a:ln w="9144">
            <a:solidFill>
              <a:srgbClr val="000000"/>
            </a:solidFill>
          </a:ln>
        </p:spPr>
        <p:txBody>
          <a:bodyPr wrap="square" lIns="0" tIns="0" rIns="0" bIns="0" rtlCol="0"/>
          <a:lstStyle/>
          <a:p>
            <a:endParaRPr sz="1750"/>
          </a:p>
        </p:txBody>
      </p:sp>
      <p:sp>
        <p:nvSpPr>
          <p:cNvPr id="65" name="object 65"/>
          <p:cNvSpPr/>
          <p:nvPr/>
        </p:nvSpPr>
        <p:spPr>
          <a:xfrm>
            <a:off x="2555875" y="3650192"/>
            <a:ext cx="0" cy="451908"/>
          </a:xfrm>
          <a:custGeom>
            <a:avLst/>
            <a:gdLst/>
            <a:ahLst/>
            <a:cxnLst/>
            <a:rect l="l" t="t" r="r" b="b"/>
            <a:pathLst>
              <a:path h="464820">
                <a:moveTo>
                  <a:pt x="0" y="0"/>
                </a:moveTo>
                <a:lnTo>
                  <a:pt x="0" y="464820"/>
                </a:lnTo>
              </a:path>
            </a:pathLst>
          </a:custGeom>
          <a:ln w="9143">
            <a:solidFill>
              <a:srgbClr val="000000"/>
            </a:solidFill>
          </a:ln>
        </p:spPr>
        <p:txBody>
          <a:bodyPr wrap="square" lIns="0" tIns="0" rIns="0" bIns="0" rtlCol="0"/>
          <a:lstStyle/>
          <a:p>
            <a:endParaRPr sz="1750"/>
          </a:p>
        </p:txBody>
      </p:sp>
      <p:sp>
        <p:nvSpPr>
          <p:cNvPr id="66" name="object 66"/>
          <p:cNvSpPr/>
          <p:nvPr/>
        </p:nvSpPr>
        <p:spPr>
          <a:xfrm>
            <a:off x="2773679" y="4284344"/>
            <a:ext cx="674158" cy="0"/>
          </a:xfrm>
          <a:custGeom>
            <a:avLst/>
            <a:gdLst/>
            <a:ahLst/>
            <a:cxnLst/>
            <a:rect l="l" t="t" r="r" b="b"/>
            <a:pathLst>
              <a:path w="693420">
                <a:moveTo>
                  <a:pt x="0" y="0"/>
                </a:moveTo>
                <a:lnTo>
                  <a:pt x="693420" y="0"/>
                </a:lnTo>
              </a:path>
            </a:pathLst>
          </a:custGeom>
          <a:ln w="9144">
            <a:solidFill>
              <a:srgbClr val="000000"/>
            </a:solidFill>
          </a:ln>
        </p:spPr>
        <p:txBody>
          <a:bodyPr wrap="square" lIns="0" tIns="0" rIns="0" bIns="0" rtlCol="0"/>
          <a:lstStyle/>
          <a:p>
            <a:endParaRPr sz="1750"/>
          </a:p>
        </p:txBody>
      </p:sp>
      <p:sp>
        <p:nvSpPr>
          <p:cNvPr id="67" name="object 67"/>
          <p:cNvSpPr/>
          <p:nvPr/>
        </p:nvSpPr>
        <p:spPr>
          <a:xfrm>
            <a:off x="2773679" y="3488690"/>
            <a:ext cx="674158" cy="0"/>
          </a:xfrm>
          <a:custGeom>
            <a:avLst/>
            <a:gdLst/>
            <a:ahLst/>
            <a:cxnLst/>
            <a:rect l="l" t="t" r="r" b="b"/>
            <a:pathLst>
              <a:path w="693420">
                <a:moveTo>
                  <a:pt x="0" y="0"/>
                </a:moveTo>
                <a:lnTo>
                  <a:pt x="693420" y="0"/>
                </a:lnTo>
              </a:path>
            </a:pathLst>
          </a:custGeom>
          <a:ln w="9144">
            <a:solidFill>
              <a:srgbClr val="000000"/>
            </a:solidFill>
          </a:ln>
        </p:spPr>
        <p:txBody>
          <a:bodyPr wrap="square" lIns="0" tIns="0" rIns="0" bIns="0" rtlCol="0"/>
          <a:lstStyle/>
          <a:p>
            <a:endParaRPr sz="1750"/>
          </a:p>
        </p:txBody>
      </p:sp>
      <p:sp>
        <p:nvSpPr>
          <p:cNvPr id="68" name="object 68"/>
          <p:cNvSpPr/>
          <p:nvPr/>
        </p:nvSpPr>
        <p:spPr>
          <a:xfrm>
            <a:off x="2773679" y="3650192"/>
            <a:ext cx="674158" cy="451908"/>
          </a:xfrm>
          <a:custGeom>
            <a:avLst/>
            <a:gdLst/>
            <a:ahLst/>
            <a:cxnLst/>
            <a:rect l="l" t="t" r="r" b="b"/>
            <a:pathLst>
              <a:path w="693420" h="464820">
                <a:moveTo>
                  <a:pt x="691895" y="0"/>
                </a:moveTo>
                <a:lnTo>
                  <a:pt x="687323" y="0"/>
                </a:lnTo>
                <a:lnTo>
                  <a:pt x="1523" y="457200"/>
                </a:lnTo>
                <a:lnTo>
                  <a:pt x="0" y="458724"/>
                </a:lnTo>
                <a:lnTo>
                  <a:pt x="0" y="463296"/>
                </a:lnTo>
                <a:lnTo>
                  <a:pt x="1523" y="464820"/>
                </a:lnTo>
                <a:lnTo>
                  <a:pt x="6095" y="464820"/>
                </a:lnTo>
                <a:lnTo>
                  <a:pt x="691895" y="7620"/>
                </a:lnTo>
                <a:lnTo>
                  <a:pt x="693419" y="6096"/>
                </a:lnTo>
                <a:lnTo>
                  <a:pt x="693419" y="1524"/>
                </a:lnTo>
                <a:lnTo>
                  <a:pt x="691895" y="0"/>
                </a:lnTo>
                <a:close/>
              </a:path>
            </a:pathLst>
          </a:custGeom>
          <a:solidFill>
            <a:srgbClr val="000000"/>
          </a:solidFill>
        </p:spPr>
        <p:txBody>
          <a:bodyPr wrap="square" lIns="0" tIns="0" rIns="0" bIns="0" rtlCol="0"/>
          <a:lstStyle/>
          <a:p>
            <a:endParaRPr sz="1750"/>
          </a:p>
        </p:txBody>
      </p:sp>
      <p:sp>
        <p:nvSpPr>
          <p:cNvPr id="69" name="object 69"/>
          <p:cNvSpPr/>
          <p:nvPr/>
        </p:nvSpPr>
        <p:spPr>
          <a:xfrm>
            <a:off x="2329180" y="2761192"/>
            <a:ext cx="453760" cy="342635"/>
          </a:xfrm>
          <a:custGeom>
            <a:avLst/>
            <a:gdLst/>
            <a:ahLst/>
            <a:cxnLst/>
            <a:rect l="l" t="t" r="r" b="b"/>
            <a:pathLst>
              <a:path w="466725" h="352425">
                <a:moveTo>
                  <a:pt x="230124" y="0"/>
                </a:moveTo>
                <a:lnTo>
                  <a:pt x="208788" y="0"/>
                </a:lnTo>
                <a:lnTo>
                  <a:pt x="185928" y="3048"/>
                </a:lnTo>
                <a:lnTo>
                  <a:pt x="163068" y="7620"/>
                </a:lnTo>
                <a:lnTo>
                  <a:pt x="143256" y="12192"/>
                </a:lnTo>
                <a:lnTo>
                  <a:pt x="103632" y="28956"/>
                </a:lnTo>
                <a:lnTo>
                  <a:pt x="102108" y="28956"/>
                </a:lnTo>
                <a:lnTo>
                  <a:pt x="68580" y="50292"/>
                </a:lnTo>
                <a:lnTo>
                  <a:pt x="27432" y="91440"/>
                </a:lnTo>
                <a:lnTo>
                  <a:pt x="18288" y="106680"/>
                </a:lnTo>
                <a:lnTo>
                  <a:pt x="16764" y="108204"/>
                </a:lnTo>
                <a:lnTo>
                  <a:pt x="9144" y="124968"/>
                </a:lnTo>
                <a:lnTo>
                  <a:pt x="4572" y="140208"/>
                </a:lnTo>
                <a:lnTo>
                  <a:pt x="0" y="158496"/>
                </a:lnTo>
                <a:lnTo>
                  <a:pt x="0" y="195072"/>
                </a:lnTo>
                <a:lnTo>
                  <a:pt x="4572" y="211836"/>
                </a:lnTo>
                <a:lnTo>
                  <a:pt x="9144" y="227076"/>
                </a:lnTo>
                <a:lnTo>
                  <a:pt x="16764" y="243840"/>
                </a:lnTo>
                <a:lnTo>
                  <a:pt x="18288" y="245364"/>
                </a:lnTo>
                <a:lnTo>
                  <a:pt x="27432" y="259080"/>
                </a:lnTo>
                <a:lnTo>
                  <a:pt x="39624" y="274320"/>
                </a:lnTo>
                <a:lnTo>
                  <a:pt x="53340" y="288036"/>
                </a:lnTo>
                <a:lnTo>
                  <a:pt x="68580" y="300228"/>
                </a:lnTo>
                <a:lnTo>
                  <a:pt x="102108" y="321564"/>
                </a:lnTo>
                <a:lnTo>
                  <a:pt x="103632" y="321564"/>
                </a:lnTo>
                <a:lnTo>
                  <a:pt x="143256" y="338328"/>
                </a:lnTo>
                <a:lnTo>
                  <a:pt x="163068" y="344424"/>
                </a:lnTo>
                <a:lnTo>
                  <a:pt x="208788" y="350520"/>
                </a:lnTo>
                <a:lnTo>
                  <a:pt x="231648" y="352044"/>
                </a:lnTo>
                <a:lnTo>
                  <a:pt x="254508" y="350520"/>
                </a:lnTo>
                <a:lnTo>
                  <a:pt x="256032" y="350520"/>
                </a:lnTo>
                <a:lnTo>
                  <a:pt x="290322" y="345948"/>
                </a:lnTo>
                <a:lnTo>
                  <a:pt x="256032" y="345948"/>
                </a:lnTo>
                <a:lnTo>
                  <a:pt x="255016" y="342900"/>
                </a:lnTo>
                <a:lnTo>
                  <a:pt x="233172" y="342900"/>
                </a:lnTo>
                <a:lnTo>
                  <a:pt x="210312" y="341376"/>
                </a:lnTo>
                <a:lnTo>
                  <a:pt x="164592" y="335280"/>
                </a:lnTo>
                <a:lnTo>
                  <a:pt x="144780" y="329184"/>
                </a:lnTo>
                <a:lnTo>
                  <a:pt x="115962" y="316992"/>
                </a:lnTo>
                <a:lnTo>
                  <a:pt x="105156" y="316992"/>
                </a:lnTo>
                <a:lnTo>
                  <a:pt x="105156" y="312974"/>
                </a:lnTo>
                <a:lnTo>
                  <a:pt x="73152" y="292608"/>
                </a:lnTo>
                <a:lnTo>
                  <a:pt x="63627" y="284988"/>
                </a:lnTo>
                <a:lnTo>
                  <a:pt x="56388" y="284988"/>
                </a:lnTo>
                <a:lnTo>
                  <a:pt x="57912" y="280416"/>
                </a:lnTo>
                <a:lnTo>
                  <a:pt x="47244" y="269748"/>
                </a:lnTo>
                <a:lnTo>
                  <a:pt x="35052" y="254508"/>
                </a:lnTo>
                <a:lnTo>
                  <a:pt x="26924" y="242316"/>
                </a:lnTo>
                <a:lnTo>
                  <a:pt x="21336" y="242316"/>
                </a:lnTo>
                <a:lnTo>
                  <a:pt x="25306" y="240992"/>
                </a:lnTo>
                <a:lnTo>
                  <a:pt x="18288" y="225552"/>
                </a:lnTo>
                <a:lnTo>
                  <a:pt x="13716" y="210312"/>
                </a:lnTo>
                <a:lnTo>
                  <a:pt x="9559" y="195072"/>
                </a:lnTo>
                <a:lnTo>
                  <a:pt x="9144" y="195072"/>
                </a:lnTo>
                <a:lnTo>
                  <a:pt x="4572" y="193548"/>
                </a:lnTo>
                <a:lnTo>
                  <a:pt x="9144" y="193548"/>
                </a:lnTo>
                <a:lnTo>
                  <a:pt x="9144" y="160020"/>
                </a:lnTo>
                <a:lnTo>
                  <a:pt x="13716" y="141732"/>
                </a:lnTo>
                <a:lnTo>
                  <a:pt x="18288" y="126492"/>
                </a:lnTo>
                <a:lnTo>
                  <a:pt x="25306" y="111051"/>
                </a:lnTo>
                <a:lnTo>
                  <a:pt x="21336" y="109728"/>
                </a:lnTo>
                <a:lnTo>
                  <a:pt x="26822" y="109728"/>
                </a:lnTo>
                <a:lnTo>
                  <a:pt x="35052" y="96012"/>
                </a:lnTo>
                <a:lnTo>
                  <a:pt x="58081" y="70104"/>
                </a:lnTo>
                <a:lnTo>
                  <a:pt x="57912" y="70104"/>
                </a:lnTo>
                <a:lnTo>
                  <a:pt x="56388" y="67056"/>
                </a:lnTo>
                <a:lnTo>
                  <a:pt x="61722" y="67056"/>
                </a:lnTo>
                <a:lnTo>
                  <a:pt x="73152" y="57912"/>
                </a:lnTo>
                <a:lnTo>
                  <a:pt x="105156" y="37545"/>
                </a:lnTo>
                <a:lnTo>
                  <a:pt x="105156" y="33528"/>
                </a:lnTo>
                <a:lnTo>
                  <a:pt x="115962" y="33528"/>
                </a:lnTo>
                <a:lnTo>
                  <a:pt x="144780" y="21336"/>
                </a:lnTo>
                <a:lnTo>
                  <a:pt x="164592" y="16764"/>
                </a:lnTo>
                <a:lnTo>
                  <a:pt x="187452" y="12192"/>
                </a:lnTo>
                <a:lnTo>
                  <a:pt x="210312" y="9144"/>
                </a:lnTo>
                <a:lnTo>
                  <a:pt x="233172" y="9144"/>
                </a:lnTo>
                <a:lnTo>
                  <a:pt x="231648" y="7620"/>
                </a:lnTo>
                <a:lnTo>
                  <a:pt x="230124" y="7620"/>
                </a:lnTo>
                <a:lnTo>
                  <a:pt x="228600" y="6096"/>
                </a:lnTo>
                <a:lnTo>
                  <a:pt x="228600" y="1524"/>
                </a:lnTo>
                <a:lnTo>
                  <a:pt x="230124" y="0"/>
                </a:lnTo>
                <a:close/>
              </a:path>
              <a:path w="466725" h="352425">
                <a:moveTo>
                  <a:pt x="256032" y="341376"/>
                </a:moveTo>
                <a:lnTo>
                  <a:pt x="254541" y="341475"/>
                </a:lnTo>
                <a:lnTo>
                  <a:pt x="256032" y="345948"/>
                </a:lnTo>
                <a:lnTo>
                  <a:pt x="256032" y="341376"/>
                </a:lnTo>
                <a:close/>
              </a:path>
              <a:path w="466725" h="352425">
                <a:moveTo>
                  <a:pt x="311658" y="341376"/>
                </a:moveTo>
                <a:lnTo>
                  <a:pt x="256032" y="341376"/>
                </a:lnTo>
                <a:lnTo>
                  <a:pt x="256032" y="345948"/>
                </a:lnTo>
                <a:lnTo>
                  <a:pt x="290322" y="345948"/>
                </a:lnTo>
                <a:lnTo>
                  <a:pt x="301752" y="344424"/>
                </a:lnTo>
                <a:lnTo>
                  <a:pt x="311658" y="341376"/>
                </a:lnTo>
                <a:close/>
              </a:path>
              <a:path w="466725" h="352425">
                <a:moveTo>
                  <a:pt x="254541" y="341475"/>
                </a:moveTo>
                <a:lnTo>
                  <a:pt x="233172" y="342900"/>
                </a:lnTo>
                <a:lnTo>
                  <a:pt x="255016" y="342900"/>
                </a:lnTo>
                <a:lnTo>
                  <a:pt x="254541" y="341475"/>
                </a:lnTo>
                <a:close/>
              </a:path>
              <a:path w="466725" h="352425">
                <a:moveTo>
                  <a:pt x="359664" y="312420"/>
                </a:moveTo>
                <a:lnTo>
                  <a:pt x="320040" y="329184"/>
                </a:lnTo>
                <a:lnTo>
                  <a:pt x="300228" y="335280"/>
                </a:lnTo>
                <a:lnTo>
                  <a:pt x="254508" y="341376"/>
                </a:lnTo>
                <a:lnTo>
                  <a:pt x="256032" y="341376"/>
                </a:lnTo>
                <a:lnTo>
                  <a:pt x="311658" y="341376"/>
                </a:lnTo>
                <a:lnTo>
                  <a:pt x="321564" y="338328"/>
                </a:lnTo>
                <a:lnTo>
                  <a:pt x="361188" y="321564"/>
                </a:lnTo>
                <a:lnTo>
                  <a:pt x="362712" y="321564"/>
                </a:lnTo>
                <a:lnTo>
                  <a:pt x="369896" y="316992"/>
                </a:lnTo>
                <a:lnTo>
                  <a:pt x="359664" y="316992"/>
                </a:lnTo>
                <a:lnTo>
                  <a:pt x="358140" y="313944"/>
                </a:lnTo>
                <a:lnTo>
                  <a:pt x="359664" y="312974"/>
                </a:lnTo>
                <a:lnTo>
                  <a:pt x="359664" y="312420"/>
                </a:lnTo>
                <a:close/>
              </a:path>
              <a:path w="466725" h="352425">
                <a:moveTo>
                  <a:pt x="105156" y="312974"/>
                </a:moveTo>
                <a:lnTo>
                  <a:pt x="105156" y="316992"/>
                </a:lnTo>
                <a:lnTo>
                  <a:pt x="106680" y="313944"/>
                </a:lnTo>
                <a:lnTo>
                  <a:pt x="105156" y="312974"/>
                </a:lnTo>
                <a:close/>
              </a:path>
              <a:path w="466725" h="352425">
                <a:moveTo>
                  <a:pt x="105156" y="312420"/>
                </a:moveTo>
                <a:lnTo>
                  <a:pt x="105156" y="312974"/>
                </a:lnTo>
                <a:lnTo>
                  <a:pt x="106680" y="313944"/>
                </a:lnTo>
                <a:lnTo>
                  <a:pt x="105156" y="316992"/>
                </a:lnTo>
                <a:lnTo>
                  <a:pt x="115962" y="316992"/>
                </a:lnTo>
                <a:lnTo>
                  <a:pt x="105156" y="312420"/>
                </a:lnTo>
                <a:close/>
              </a:path>
              <a:path w="466725" h="352425">
                <a:moveTo>
                  <a:pt x="359664" y="312974"/>
                </a:moveTo>
                <a:lnTo>
                  <a:pt x="358140" y="313944"/>
                </a:lnTo>
                <a:lnTo>
                  <a:pt x="359664" y="316992"/>
                </a:lnTo>
                <a:lnTo>
                  <a:pt x="359664" y="312974"/>
                </a:lnTo>
                <a:close/>
              </a:path>
              <a:path w="466725" h="352425">
                <a:moveTo>
                  <a:pt x="417576" y="269748"/>
                </a:moveTo>
                <a:lnTo>
                  <a:pt x="406908" y="280416"/>
                </a:lnTo>
                <a:lnTo>
                  <a:pt x="391668" y="292608"/>
                </a:lnTo>
                <a:lnTo>
                  <a:pt x="359664" y="312974"/>
                </a:lnTo>
                <a:lnTo>
                  <a:pt x="359664" y="316992"/>
                </a:lnTo>
                <a:lnTo>
                  <a:pt x="369896" y="316992"/>
                </a:lnTo>
                <a:lnTo>
                  <a:pt x="396240" y="300228"/>
                </a:lnTo>
                <a:lnTo>
                  <a:pt x="411480" y="288036"/>
                </a:lnTo>
                <a:lnTo>
                  <a:pt x="425196" y="274320"/>
                </a:lnTo>
                <a:lnTo>
                  <a:pt x="427634" y="271272"/>
                </a:lnTo>
                <a:lnTo>
                  <a:pt x="422148" y="271272"/>
                </a:lnTo>
                <a:lnTo>
                  <a:pt x="417576" y="269748"/>
                </a:lnTo>
                <a:close/>
              </a:path>
              <a:path w="466725" h="352425">
                <a:moveTo>
                  <a:pt x="57912" y="280416"/>
                </a:moveTo>
                <a:lnTo>
                  <a:pt x="56388" y="284988"/>
                </a:lnTo>
                <a:lnTo>
                  <a:pt x="59436" y="281940"/>
                </a:lnTo>
                <a:lnTo>
                  <a:pt x="57912" y="280416"/>
                </a:lnTo>
                <a:close/>
              </a:path>
              <a:path w="466725" h="352425">
                <a:moveTo>
                  <a:pt x="57912" y="280416"/>
                </a:moveTo>
                <a:lnTo>
                  <a:pt x="59436" y="281940"/>
                </a:lnTo>
                <a:lnTo>
                  <a:pt x="56388" y="284988"/>
                </a:lnTo>
                <a:lnTo>
                  <a:pt x="63627" y="284988"/>
                </a:lnTo>
                <a:lnTo>
                  <a:pt x="57912" y="280416"/>
                </a:lnTo>
                <a:close/>
              </a:path>
              <a:path w="466725" h="352425">
                <a:moveTo>
                  <a:pt x="419100" y="268224"/>
                </a:moveTo>
                <a:lnTo>
                  <a:pt x="417576" y="269748"/>
                </a:lnTo>
                <a:lnTo>
                  <a:pt x="422148" y="271272"/>
                </a:lnTo>
                <a:lnTo>
                  <a:pt x="419100" y="268224"/>
                </a:lnTo>
                <a:close/>
              </a:path>
              <a:path w="466725" h="352425">
                <a:moveTo>
                  <a:pt x="430072" y="268224"/>
                </a:moveTo>
                <a:lnTo>
                  <a:pt x="419100" y="268224"/>
                </a:lnTo>
                <a:lnTo>
                  <a:pt x="422148" y="271272"/>
                </a:lnTo>
                <a:lnTo>
                  <a:pt x="427634" y="271272"/>
                </a:lnTo>
                <a:lnTo>
                  <a:pt x="430072" y="268224"/>
                </a:lnTo>
                <a:close/>
              </a:path>
              <a:path w="466725" h="352425">
                <a:moveTo>
                  <a:pt x="438912" y="240792"/>
                </a:moveTo>
                <a:lnTo>
                  <a:pt x="429768" y="254508"/>
                </a:lnTo>
                <a:lnTo>
                  <a:pt x="417576" y="269748"/>
                </a:lnTo>
                <a:lnTo>
                  <a:pt x="419100" y="268224"/>
                </a:lnTo>
                <a:lnTo>
                  <a:pt x="430072" y="268224"/>
                </a:lnTo>
                <a:lnTo>
                  <a:pt x="437388" y="259080"/>
                </a:lnTo>
                <a:lnTo>
                  <a:pt x="446532" y="245364"/>
                </a:lnTo>
                <a:lnTo>
                  <a:pt x="448056" y="243840"/>
                </a:lnTo>
                <a:lnTo>
                  <a:pt x="448748" y="242316"/>
                </a:lnTo>
                <a:lnTo>
                  <a:pt x="438912" y="242316"/>
                </a:lnTo>
                <a:lnTo>
                  <a:pt x="439513" y="240992"/>
                </a:lnTo>
                <a:lnTo>
                  <a:pt x="438912" y="240792"/>
                </a:lnTo>
                <a:close/>
              </a:path>
              <a:path w="466725" h="352425">
                <a:moveTo>
                  <a:pt x="25306" y="240992"/>
                </a:moveTo>
                <a:lnTo>
                  <a:pt x="21336" y="242316"/>
                </a:lnTo>
                <a:lnTo>
                  <a:pt x="25908" y="242316"/>
                </a:lnTo>
                <a:lnTo>
                  <a:pt x="25306" y="240992"/>
                </a:lnTo>
                <a:close/>
              </a:path>
              <a:path w="466725" h="352425">
                <a:moveTo>
                  <a:pt x="25908" y="240792"/>
                </a:moveTo>
                <a:lnTo>
                  <a:pt x="25306" y="240992"/>
                </a:lnTo>
                <a:lnTo>
                  <a:pt x="25908" y="242316"/>
                </a:lnTo>
                <a:lnTo>
                  <a:pt x="26924" y="242316"/>
                </a:lnTo>
                <a:lnTo>
                  <a:pt x="25908" y="240792"/>
                </a:lnTo>
                <a:close/>
              </a:path>
              <a:path w="466725" h="352425">
                <a:moveTo>
                  <a:pt x="439513" y="240992"/>
                </a:moveTo>
                <a:lnTo>
                  <a:pt x="438912" y="242316"/>
                </a:lnTo>
                <a:lnTo>
                  <a:pt x="443484" y="242316"/>
                </a:lnTo>
                <a:lnTo>
                  <a:pt x="439513" y="240992"/>
                </a:lnTo>
                <a:close/>
              </a:path>
              <a:path w="466725" h="352425">
                <a:moveTo>
                  <a:pt x="455803" y="193548"/>
                </a:moveTo>
                <a:lnTo>
                  <a:pt x="455676" y="193548"/>
                </a:lnTo>
                <a:lnTo>
                  <a:pt x="451104" y="210312"/>
                </a:lnTo>
                <a:lnTo>
                  <a:pt x="446532" y="225552"/>
                </a:lnTo>
                <a:lnTo>
                  <a:pt x="439513" y="240992"/>
                </a:lnTo>
                <a:lnTo>
                  <a:pt x="443484" y="242316"/>
                </a:lnTo>
                <a:lnTo>
                  <a:pt x="448748" y="242316"/>
                </a:lnTo>
                <a:lnTo>
                  <a:pt x="455676" y="227076"/>
                </a:lnTo>
                <a:lnTo>
                  <a:pt x="460248" y="211836"/>
                </a:lnTo>
                <a:lnTo>
                  <a:pt x="464820" y="195072"/>
                </a:lnTo>
                <a:lnTo>
                  <a:pt x="455676" y="195072"/>
                </a:lnTo>
                <a:lnTo>
                  <a:pt x="455803" y="193548"/>
                </a:lnTo>
                <a:close/>
              </a:path>
              <a:path w="466725" h="352425">
                <a:moveTo>
                  <a:pt x="9144" y="193548"/>
                </a:moveTo>
                <a:lnTo>
                  <a:pt x="4572" y="193548"/>
                </a:lnTo>
                <a:lnTo>
                  <a:pt x="9144" y="195072"/>
                </a:lnTo>
                <a:lnTo>
                  <a:pt x="9144" y="193548"/>
                </a:lnTo>
                <a:close/>
              </a:path>
              <a:path w="466725" h="352425">
                <a:moveTo>
                  <a:pt x="9144" y="193548"/>
                </a:moveTo>
                <a:lnTo>
                  <a:pt x="9144" y="195072"/>
                </a:lnTo>
                <a:lnTo>
                  <a:pt x="9559" y="195072"/>
                </a:lnTo>
                <a:lnTo>
                  <a:pt x="9144" y="193548"/>
                </a:lnTo>
                <a:close/>
              </a:path>
              <a:path w="466725" h="352425">
                <a:moveTo>
                  <a:pt x="448748" y="109728"/>
                </a:moveTo>
                <a:lnTo>
                  <a:pt x="443484" y="109728"/>
                </a:lnTo>
                <a:lnTo>
                  <a:pt x="439513" y="111051"/>
                </a:lnTo>
                <a:lnTo>
                  <a:pt x="446532" y="126492"/>
                </a:lnTo>
                <a:lnTo>
                  <a:pt x="451104" y="141732"/>
                </a:lnTo>
                <a:lnTo>
                  <a:pt x="455676" y="160020"/>
                </a:lnTo>
                <a:lnTo>
                  <a:pt x="457200" y="176784"/>
                </a:lnTo>
                <a:lnTo>
                  <a:pt x="455676" y="195072"/>
                </a:lnTo>
                <a:lnTo>
                  <a:pt x="460248" y="193548"/>
                </a:lnTo>
                <a:lnTo>
                  <a:pt x="464820" y="193548"/>
                </a:lnTo>
                <a:lnTo>
                  <a:pt x="466344" y="175260"/>
                </a:lnTo>
                <a:lnTo>
                  <a:pt x="464820" y="158496"/>
                </a:lnTo>
                <a:lnTo>
                  <a:pt x="460248" y="140208"/>
                </a:lnTo>
                <a:lnTo>
                  <a:pt x="455676" y="124968"/>
                </a:lnTo>
                <a:lnTo>
                  <a:pt x="448748" y="109728"/>
                </a:lnTo>
                <a:close/>
              </a:path>
              <a:path w="466725" h="352425">
                <a:moveTo>
                  <a:pt x="464820" y="193548"/>
                </a:moveTo>
                <a:lnTo>
                  <a:pt x="460248" y="193548"/>
                </a:lnTo>
                <a:lnTo>
                  <a:pt x="455676" y="195072"/>
                </a:lnTo>
                <a:lnTo>
                  <a:pt x="464820" y="195072"/>
                </a:lnTo>
                <a:lnTo>
                  <a:pt x="464820" y="193548"/>
                </a:lnTo>
                <a:close/>
              </a:path>
              <a:path w="466725" h="352425">
                <a:moveTo>
                  <a:pt x="26822" y="109728"/>
                </a:moveTo>
                <a:lnTo>
                  <a:pt x="25908" y="109728"/>
                </a:lnTo>
                <a:lnTo>
                  <a:pt x="25306" y="111051"/>
                </a:lnTo>
                <a:lnTo>
                  <a:pt x="25908" y="111252"/>
                </a:lnTo>
                <a:lnTo>
                  <a:pt x="26822" y="109728"/>
                </a:lnTo>
                <a:close/>
              </a:path>
              <a:path w="466725" h="352425">
                <a:moveTo>
                  <a:pt x="406321" y="69635"/>
                </a:moveTo>
                <a:lnTo>
                  <a:pt x="429768" y="96012"/>
                </a:lnTo>
                <a:lnTo>
                  <a:pt x="438912" y="111252"/>
                </a:lnTo>
                <a:lnTo>
                  <a:pt x="439513" y="111051"/>
                </a:lnTo>
                <a:lnTo>
                  <a:pt x="438912" y="109728"/>
                </a:lnTo>
                <a:lnTo>
                  <a:pt x="448748" y="109728"/>
                </a:lnTo>
                <a:lnTo>
                  <a:pt x="448056" y="108204"/>
                </a:lnTo>
                <a:lnTo>
                  <a:pt x="446532" y="106680"/>
                </a:lnTo>
                <a:lnTo>
                  <a:pt x="437388" y="91440"/>
                </a:lnTo>
                <a:lnTo>
                  <a:pt x="418422" y="70104"/>
                </a:lnTo>
                <a:lnTo>
                  <a:pt x="406908" y="70104"/>
                </a:lnTo>
                <a:lnTo>
                  <a:pt x="406321" y="69635"/>
                </a:lnTo>
                <a:close/>
              </a:path>
              <a:path w="466725" h="352425">
                <a:moveTo>
                  <a:pt x="25908" y="109728"/>
                </a:moveTo>
                <a:lnTo>
                  <a:pt x="21336" y="109728"/>
                </a:lnTo>
                <a:lnTo>
                  <a:pt x="25306" y="111051"/>
                </a:lnTo>
                <a:lnTo>
                  <a:pt x="25908" y="109728"/>
                </a:lnTo>
                <a:close/>
              </a:path>
              <a:path w="466725" h="352425">
                <a:moveTo>
                  <a:pt x="443484" y="109728"/>
                </a:moveTo>
                <a:lnTo>
                  <a:pt x="438912" y="109728"/>
                </a:lnTo>
                <a:lnTo>
                  <a:pt x="439513" y="111051"/>
                </a:lnTo>
                <a:lnTo>
                  <a:pt x="443484" y="109728"/>
                </a:lnTo>
                <a:close/>
              </a:path>
              <a:path w="466725" h="352425">
                <a:moveTo>
                  <a:pt x="56388" y="67056"/>
                </a:moveTo>
                <a:lnTo>
                  <a:pt x="57912" y="70104"/>
                </a:lnTo>
                <a:lnTo>
                  <a:pt x="58498" y="69635"/>
                </a:lnTo>
                <a:lnTo>
                  <a:pt x="59436" y="68580"/>
                </a:lnTo>
                <a:lnTo>
                  <a:pt x="56388" y="67056"/>
                </a:lnTo>
                <a:close/>
              </a:path>
              <a:path w="466725" h="352425">
                <a:moveTo>
                  <a:pt x="58498" y="69635"/>
                </a:moveTo>
                <a:lnTo>
                  <a:pt x="57912" y="70104"/>
                </a:lnTo>
                <a:lnTo>
                  <a:pt x="58081" y="70104"/>
                </a:lnTo>
                <a:lnTo>
                  <a:pt x="58498" y="69635"/>
                </a:lnTo>
                <a:close/>
              </a:path>
              <a:path w="466725" h="352425">
                <a:moveTo>
                  <a:pt x="408432" y="67056"/>
                </a:moveTo>
                <a:lnTo>
                  <a:pt x="405384" y="68580"/>
                </a:lnTo>
                <a:lnTo>
                  <a:pt x="406321" y="69635"/>
                </a:lnTo>
                <a:lnTo>
                  <a:pt x="406908" y="70104"/>
                </a:lnTo>
                <a:lnTo>
                  <a:pt x="408432" y="67056"/>
                </a:lnTo>
                <a:close/>
              </a:path>
              <a:path w="466725" h="352425">
                <a:moveTo>
                  <a:pt x="415713" y="67056"/>
                </a:moveTo>
                <a:lnTo>
                  <a:pt x="408432" y="67056"/>
                </a:lnTo>
                <a:lnTo>
                  <a:pt x="406908" y="70104"/>
                </a:lnTo>
                <a:lnTo>
                  <a:pt x="418422" y="70104"/>
                </a:lnTo>
                <a:lnTo>
                  <a:pt x="415713" y="67056"/>
                </a:lnTo>
                <a:close/>
              </a:path>
              <a:path w="466725" h="352425">
                <a:moveTo>
                  <a:pt x="61722" y="67056"/>
                </a:moveTo>
                <a:lnTo>
                  <a:pt x="56388" y="67056"/>
                </a:lnTo>
                <a:lnTo>
                  <a:pt x="59436" y="68580"/>
                </a:lnTo>
                <a:lnTo>
                  <a:pt x="58498" y="69635"/>
                </a:lnTo>
                <a:lnTo>
                  <a:pt x="61722" y="67056"/>
                </a:lnTo>
                <a:close/>
              </a:path>
              <a:path w="466725" h="352425">
                <a:moveTo>
                  <a:pt x="369896" y="33528"/>
                </a:moveTo>
                <a:lnTo>
                  <a:pt x="359664" y="33528"/>
                </a:lnTo>
                <a:lnTo>
                  <a:pt x="359664" y="37545"/>
                </a:lnTo>
                <a:lnTo>
                  <a:pt x="391668" y="57912"/>
                </a:lnTo>
                <a:lnTo>
                  <a:pt x="406321" y="69635"/>
                </a:lnTo>
                <a:lnTo>
                  <a:pt x="405384" y="68580"/>
                </a:lnTo>
                <a:lnTo>
                  <a:pt x="408432" y="67056"/>
                </a:lnTo>
                <a:lnTo>
                  <a:pt x="415713" y="67056"/>
                </a:lnTo>
                <a:lnTo>
                  <a:pt x="413004" y="64008"/>
                </a:lnTo>
                <a:lnTo>
                  <a:pt x="411480" y="62484"/>
                </a:lnTo>
                <a:lnTo>
                  <a:pt x="396240" y="50292"/>
                </a:lnTo>
                <a:lnTo>
                  <a:pt x="369896" y="33528"/>
                </a:lnTo>
                <a:close/>
              </a:path>
              <a:path w="466725" h="352425">
                <a:moveTo>
                  <a:pt x="115962" y="33528"/>
                </a:moveTo>
                <a:lnTo>
                  <a:pt x="105156" y="33528"/>
                </a:lnTo>
                <a:lnTo>
                  <a:pt x="106680" y="36576"/>
                </a:lnTo>
                <a:lnTo>
                  <a:pt x="105156" y="37545"/>
                </a:lnTo>
                <a:lnTo>
                  <a:pt x="105156" y="38100"/>
                </a:lnTo>
                <a:lnTo>
                  <a:pt x="115962" y="33528"/>
                </a:lnTo>
                <a:close/>
              </a:path>
              <a:path w="466725" h="352425">
                <a:moveTo>
                  <a:pt x="256032" y="4572"/>
                </a:moveTo>
                <a:lnTo>
                  <a:pt x="254508" y="9144"/>
                </a:lnTo>
                <a:lnTo>
                  <a:pt x="277368" y="12192"/>
                </a:lnTo>
                <a:lnTo>
                  <a:pt x="300228" y="16764"/>
                </a:lnTo>
                <a:lnTo>
                  <a:pt x="320040" y="21336"/>
                </a:lnTo>
                <a:lnTo>
                  <a:pt x="359664" y="38100"/>
                </a:lnTo>
                <a:lnTo>
                  <a:pt x="359664" y="37545"/>
                </a:lnTo>
                <a:lnTo>
                  <a:pt x="358140" y="36576"/>
                </a:lnTo>
                <a:lnTo>
                  <a:pt x="359664" y="33528"/>
                </a:lnTo>
                <a:lnTo>
                  <a:pt x="369896" y="33528"/>
                </a:lnTo>
                <a:lnTo>
                  <a:pt x="362712" y="28956"/>
                </a:lnTo>
                <a:lnTo>
                  <a:pt x="361188" y="28956"/>
                </a:lnTo>
                <a:lnTo>
                  <a:pt x="321564" y="12192"/>
                </a:lnTo>
                <a:lnTo>
                  <a:pt x="308356" y="9144"/>
                </a:lnTo>
                <a:lnTo>
                  <a:pt x="256032" y="9144"/>
                </a:lnTo>
                <a:lnTo>
                  <a:pt x="256032" y="4572"/>
                </a:lnTo>
                <a:close/>
              </a:path>
              <a:path w="466725" h="352425">
                <a:moveTo>
                  <a:pt x="105156" y="33528"/>
                </a:moveTo>
                <a:lnTo>
                  <a:pt x="105156" y="37545"/>
                </a:lnTo>
                <a:lnTo>
                  <a:pt x="106680" y="36576"/>
                </a:lnTo>
                <a:lnTo>
                  <a:pt x="105156" y="33528"/>
                </a:lnTo>
                <a:close/>
              </a:path>
              <a:path w="466725" h="352425">
                <a:moveTo>
                  <a:pt x="359664" y="33528"/>
                </a:moveTo>
                <a:lnTo>
                  <a:pt x="358140" y="36576"/>
                </a:lnTo>
                <a:lnTo>
                  <a:pt x="359664" y="37545"/>
                </a:lnTo>
                <a:lnTo>
                  <a:pt x="359664" y="33528"/>
                </a:lnTo>
                <a:close/>
              </a:path>
              <a:path w="466725" h="352425">
                <a:moveTo>
                  <a:pt x="234696" y="0"/>
                </a:moveTo>
                <a:lnTo>
                  <a:pt x="230124" y="0"/>
                </a:lnTo>
                <a:lnTo>
                  <a:pt x="228600" y="1524"/>
                </a:lnTo>
                <a:lnTo>
                  <a:pt x="228600" y="6096"/>
                </a:lnTo>
                <a:lnTo>
                  <a:pt x="230124" y="7620"/>
                </a:lnTo>
                <a:lnTo>
                  <a:pt x="231648" y="7620"/>
                </a:lnTo>
                <a:lnTo>
                  <a:pt x="233172" y="9144"/>
                </a:lnTo>
                <a:lnTo>
                  <a:pt x="236220" y="6096"/>
                </a:lnTo>
                <a:lnTo>
                  <a:pt x="236220" y="1524"/>
                </a:lnTo>
                <a:lnTo>
                  <a:pt x="234696" y="0"/>
                </a:lnTo>
                <a:close/>
              </a:path>
              <a:path w="466725" h="352425">
                <a:moveTo>
                  <a:pt x="256032" y="0"/>
                </a:moveTo>
                <a:lnTo>
                  <a:pt x="234696" y="0"/>
                </a:lnTo>
                <a:lnTo>
                  <a:pt x="236220" y="1524"/>
                </a:lnTo>
                <a:lnTo>
                  <a:pt x="236220" y="6096"/>
                </a:lnTo>
                <a:lnTo>
                  <a:pt x="233172" y="9144"/>
                </a:lnTo>
                <a:lnTo>
                  <a:pt x="254508" y="9144"/>
                </a:lnTo>
                <a:lnTo>
                  <a:pt x="256032" y="4572"/>
                </a:lnTo>
                <a:lnTo>
                  <a:pt x="286512" y="4572"/>
                </a:lnTo>
                <a:lnTo>
                  <a:pt x="278892" y="3048"/>
                </a:lnTo>
                <a:lnTo>
                  <a:pt x="256032" y="0"/>
                </a:lnTo>
                <a:close/>
              </a:path>
              <a:path w="466725" h="352425">
                <a:moveTo>
                  <a:pt x="286512" y="4572"/>
                </a:moveTo>
                <a:lnTo>
                  <a:pt x="256032" y="4572"/>
                </a:lnTo>
                <a:lnTo>
                  <a:pt x="256032" y="9144"/>
                </a:lnTo>
                <a:lnTo>
                  <a:pt x="308356" y="9144"/>
                </a:lnTo>
                <a:lnTo>
                  <a:pt x="301752" y="7620"/>
                </a:lnTo>
                <a:lnTo>
                  <a:pt x="286512" y="4572"/>
                </a:lnTo>
                <a:close/>
              </a:path>
            </a:pathLst>
          </a:custGeom>
          <a:solidFill>
            <a:srgbClr val="000000"/>
          </a:solidFill>
        </p:spPr>
        <p:txBody>
          <a:bodyPr wrap="square" lIns="0" tIns="0" rIns="0" bIns="0" rtlCol="0"/>
          <a:lstStyle/>
          <a:p>
            <a:endParaRPr sz="1750"/>
          </a:p>
        </p:txBody>
      </p:sp>
      <p:sp>
        <p:nvSpPr>
          <p:cNvPr id="70" name="object 70"/>
          <p:cNvSpPr txBox="1"/>
          <p:nvPr/>
        </p:nvSpPr>
        <p:spPr>
          <a:xfrm>
            <a:off x="2453146" y="2835275"/>
            <a:ext cx="198173" cy="179601"/>
          </a:xfrm>
          <a:prstGeom prst="rect">
            <a:avLst/>
          </a:prstGeom>
        </p:spPr>
        <p:txBody>
          <a:bodyPr vert="horz" wrap="square" lIns="0" tIns="0" rIns="0" bIns="0" rtlCol="0">
            <a:spAutoFit/>
          </a:bodyPr>
          <a:lstStyle/>
          <a:p>
            <a:pPr marL="12347"/>
            <a:r>
              <a:rPr sz="1167" dirty="0">
                <a:latin typeface="Times New Roman"/>
                <a:cs typeface="Times New Roman"/>
              </a:rPr>
              <a:t>C1</a:t>
            </a:r>
            <a:endParaRPr sz="1167">
              <a:latin typeface="Times New Roman"/>
              <a:cs typeface="Times New Roman"/>
            </a:endParaRPr>
          </a:p>
        </p:txBody>
      </p:sp>
      <p:sp>
        <p:nvSpPr>
          <p:cNvPr id="71" name="object 71"/>
          <p:cNvSpPr/>
          <p:nvPr/>
        </p:nvSpPr>
        <p:spPr>
          <a:xfrm>
            <a:off x="3440431" y="2761192"/>
            <a:ext cx="453760" cy="342635"/>
          </a:xfrm>
          <a:custGeom>
            <a:avLst/>
            <a:gdLst/>
            <a:ahLst/>
            <a:cxnLst/>
            <a:rect l="l" t="t" r="r" b="b"/>
            <a:pathLst>
              <a:path w="466725" h="352425">
                <a:moveTo>
                  <a:pt x="230124" y="0"/>
                </a:moveTo>
                <a:lnTo>
                  <a:pt x="208788" y="0"/>
                </a:lnTo>
                <a:lnTo>
                  <a:pt x="185928" y="3048"/>
                </a:lnTo>
                <a:lnTo>
                  <a:pt x="163068" y="7620"/>
                </a:lnTo>
                <a:lnTo>
                  <a:pt x="143256" y="12192"/>
                </a:lnTo>
                <a:lnTo>
                  <a:pt x="103632" y="28956"/>
                </a:lnTo>
                <a:lnTo>
                  <a:pt x="102108" y="28956"/>
                </a:lnTo>
                <a:lnTo>
                  <a:pt x="68580" y="50292"/>
                </a:lnTo>
                <a:lnTo>
                  <a:pt x="27432" y="91440"/>
                </a:lnTo>
                <a:lnTo>
                  <a:pt x="18288" y="106680"/>
                </a:lnTo>
                <a:lnTo>
                  <a:pt x="16764" y="108204"/>
                </a:lnTo>
                <a:lnTo>
                  <a:pt x="9144" y="124968"/>
                </a:lnTo>
                <a:lnTo>
                  <a:pt x="4572" y="140208"/>
                </a:lnTo>
                <a:lnTo>
                  <a:pt x="0" y="158496"/>
                </a:lnTo>
                <a:lnTo>
                  <a:pt x="0" y="195072"/>
                </a:lnTo>
                <a:lnTo>
                  <a:pt x="4572" y="211836"/>
                </a:lnTo>
                <a:lnTo>
                  <a:pt x="9144" y="227076"/>
                </a:lnTo>
                <a:lnTo>
                  <a:pt x="16764" y="243840"/>
                </a:lnTo>
                <a:lnTo>
                  <a:pt x="18288" y="245364"/>
                </a:lnTo>
                <a:lnTo>
                  <a:pt x="27432" y="259080"/>
                </a:lnTo>
                <a:lnTo>
                  <a:pt x="39624" y="274320"/>
                </a:lnTo>
                <a:lnTo>
                  <a:pt x="53340" y="288036"/>
                </a:lnTo>
                <a:lnTo>
                  <a:pt x="68580" y="300228"/>
                </a:lnTo>
                <a:lnTo>
                  <a:pt x="102108" y="321564"/>
                </a:lnTo>
                <a:lnTo>
                  <a:pt x="103632" y="321564"/>
                </a:lnTo>
                <a:lnTo>
                  <a:pt x="143256" y="338328"/>
                </a:lnTo>
                <a:lnTo>
                  <a:pt x="163068" y="344424"/>
                </a:lnTo>
                <a:lnTo>
                  <a:pt x="208788" y="350520"/>
                </a:lnTo>
                <a:lnTo>
                  <a:pt x="231648" y="352044"/>
                </a:lnTo>
                <a:lnTo>
                  <a:pt x="254508" y="350520"/>
                </a:lnTo>
                <a:lnTo>
                  <a:pt x="256032" y="350520"/>
                </a:lnTo>
                <a:lnTo>
                  <a:pt x="290322" y="345948"/>
                </a:lnTo>
                <a:lnTo>
                  <a:pt x="256032" y="345948"/>
                </a:lnTo>
                <a:lnTo>
                  <a:pt x="255016" y="342900"/>
                </a:lnTo>
                <a:lnTo>
                  <a:pt x="233172" y="342900"/>
                </a:lnTo>
                <a:lnTo>
                  <a:pt x="210312" y="341376"/>
                </a:lnTo>
                <a:lnTo>
                  <a:pt x="164592" y="335280"/>
                </a:lnTo>
                <a:lnTo>
                  <a:pt x="144780" y="329184"/>
                </a:lnTo>
                <a:lnTo>
                  <a:pt x="115962" y="316992"/>
                </a:lnTo>
                <a:lnTo>
                  <a:pt x="105156" y="316992"/>
                </a:lnTo>
                <a:lnTo>
                  <a:pt x="105156" y="312974"/>
                </a:lnTo>
                <a:lnTo>
                  <a:pt x="73152" y="292608"/>
                </a:lnTo>
                <a:lnTo>
                  <a:pt x="63627" y="284988"/>
                </a:lnTo>
                <a:lnTo>
                  <a:pt x="56388" y="284988"/>
                </a:lnTo>
                <a:lnTo>
                  <a:pt x="57912" y="280416"/>
                </a:lnTo>
                <a:lnTo>
                  <a:pt x="47244" y="269748"/>
                </a:lnTo>
                <a:lnTo>
                  <a:pt x="35052" y="254508"/>
                </a:lnTo>
                <a:lnTo>
                  <a:pt x="26924" y="242316"/>
                </a:lnTo>
                <a:lnTo>
                  <a:pt x="21336" y="242316"/>
                </a:lnTo>
                <a:lnTo>
                  <a:pt x="25306" y="240992"/>
                </a:lnTo>
                <a:lnTo>
                  <a:pt x="18288" y="225552"/>
                </a:lnTo>
                <a:lnTo>
                  <a:pt x="13716" y="210312"/>
                </a:lnTo>
                <a:lnTo>
                  <a:pt x="9559" y="195072"/>
                </a:lnTo>
                <a:lnTo>
                  <a:pt x="9144" y="195072"/>
                </a:lnTo>
                <a:lnTo>
                  <a:pt x="4572" y="193548"/>
                </a:lnTo>
                <a:lnTo>
                  <a:pt x="9144" y="193548"/>
                </a:lnTo>
                <a:lnTo>
                  <a:pt x="9144" y="160020"/>
                </a:lnTo>
                <a:lnTo>
                  <a:pt x="13716" y="141732"/>
                </a:lnTo>
                <a:lnTo>
                  <a:pt x="18288" y="126492"/>
                </a:lnTo>
                <a:lnTo>
                  <a:pt x="25306" y="111051"/>
                </a:lnTo>
                <a:lnTo>
                  <a:pt x="21336" y="109728"/>
                </a:lnTo>
                <a:lnTo>
                  <a:pt x="26822" y="109728"/>
                </a:lnTo>
                <a:lnTo>
                  <a:pt x="35052" y="96012"/>
                </a:lnTo>
                <a:lnTo>
                  <a:pt x="58081" y="70104"/>
                </a:lnTo>
                <a:lnTo>
                  <a:pt x="57912" y="70104"/>
                </a:lnTo>
                <a:lnTo>
                  <a:pt x="56388" y="67056"/>
                </a:lnTo>
                <a:lnTo>
                  <a:pt x="61722" y="67056"/>
                </a:lnTo>
                <a:lnTo>
                  <a:pt x="73152" y="57912"/>
                </a:lnTo>
                <a:lnTo>
                  <a:pt x="105156" y="37545"/>
                </a:lnTo>
                <a:lnTo>
                  <a:pt x="105156" y="33528"/>
                </a:lnTo>
                <a:lnTo>
                  <a:pt x="115962" y="33528"/>
                </a:lnTo>
                <a:lnTo>
                  <a:pt x="144780" y="21336"/>
                </a:lnTo>
                <a:lnTo>
                  <a:pt x="164592" y="16764"/>
                </a:lnTo>
                <a:lnTo>
                  <a:pt x="187452" y="12192"/>
                </a:lnTo>
                <a:lnTo>
                  <a:pt x="210312" y="9144"/>
                </a:lnTo>
                <a:lnTo>
                  <a:pt x="233172" y="9144"/>
                </a:lnTo>
                <a:lnTo>
                  <a:pt x="231648" y="7620"/>
                </a:lnTo>
                <a:lnTo>
                  <a:pt x="230124" y="7620"/>
                </a:lnTo>
                <a:lnTo>
                  <a:pt x="228600" y="6096"/>
                </a:lnTo>
                <a:lnTo>
                  <a:pt x="228600" y="1524"/>
                </a:lnTo>
                <a:lnTo>
                  <a:pt x="230124" y="0"/>
                </a:lnTo>
                <a:close/>
              </a:path>
              <a:path w="466725" h="352425">
                <a:moveTo>
                  <a:pt x="256032" y="341376"/>
                </a:moveTo>
                <a:lnTo>
                  <a:pt x="254541" y="341475"/>
                </a:lnTo>
                <a:lnTo>
                  <a:pt x="256032" y="345948"/>
                </a:lnTo>
                <a:lnTo>
                  <a:pt x="256032" y="341376"/>
                </a:lnTo>
                <a:close/>
              </a:path>
              <a:path w="466725" h="352425">
                <a:moveTo>
                  <a:pt x="311658" y="341376"/>
                </a:moveTo>
                <a:lnTo>
                  <a:pt x="256032" y="341376"/>
                </a:lnTo>
                <a:lnTo>
                  <a:pt x="256032" y="345948"/>
                </a:lnTo>
                <a:lnTo>
                  <a:pt x="290322" y="345948"/>
                </a:lnTo>
                <a:lnTo>
                  <a:pt x="301752" y="344424"/>
                </a:lnTo>
                <a:lnTo>
                  <a:pt x="311658" y="341376"/>
                </a:lnTo>
                <a:close/>
              </a:path>
              <a:path w="466725" h="352425">
                <a:moveTo>
                  <a:pt x="254541" y="341475"/>
                </a:moveTo>
                <a:lnTo>
                  <a:pt x="233172" y="342900"/>
                </a:lnTo>
                <a:lnTo>
                  <a:pt x="255016" y="342900"/>
                </a:lnTo>
                <a:lnTo>
                  <a:pt x="254541" y="341475"/>
                </a:lnTo>
                <a:close/>
              </a:path>
              <a:path w="466725" h="352425">
                <a:moveTo>
                  <a:pt x="359664" y="312420"/>
                </a:moveTo>
                <a:lnTo>
                  <a:pt x="320040" y="329184"/>
                </a:lnTo>
                <a:lnTo>
                  <a:pt x="300228" y="335280"/>
                </a:lnTo>
                <a:lnTo>
                  <a:pt x="254508" y="341376"/>
                </a:lnTo>
                <a:lnTo>
                  <a:pt x="256032" y="341376"/>
                </a:lnTo>
                <a:lnTo>
                  <a:pt x="311658" y="341376"/>
                </a:lnTo>
                <a:lnTo>
                  <a:pt x="321564" y="338328"/>
                </a:lnTo>
                <a:lnTo>
                  <a:pt x="361188" y="321564"/>
                </a:lnTo>
                <a:lnTo>
                  <a:pt x="362712" y="321564"/>
                </a:lnTo>
                <a:lnTo>
                  <a:pt x="369896" y="316992"/>
                </a:lnTo>
                <a:lnTo>
                  <a:pt x="359664" y="316992"/>
                </a:lnTo>
                <a:lnTo>
                  <a:pt x="358140" y="313944"/>
                </a:lnTo>
                <a:lnTo>
                  <a:pt x="359664" y="312974"/>
                </a:lnTo>
                <a:lnTo>
                  <a:pt x="359664" y="312420"/>
                </a:lnTo>
                <a:close/>
              </a:path>
              <a:path w="466725" h="352425">
                <a:moveTo>
                  <a:pt x="105156" y="312974"/>
                </a:moveTo>
                <a:lnTo>
                  <a:pt x="105156" y="316992"/>
                </a:lnTo>
                <a:lnTo>
                  <a:pt x="106680" y="313944"/>
                </a:lnTo>
                <a:lnTo>
                  <a:pt x="105156" y="312974"/>
                </a:lnTo>
                <a:close/>
              </a:path>
              <a:path w="466725" h="352425">
                <a:moveTo>
                  <a:pt x="105156" y="312420"/>
                </a:moveTo>
                <a:lnTo>
                  <a:pt x="105156" y="312974"/>
                </a:lnTo>
                <a:lnTo>
                  <a:pt x="106680" y="313944"/>
                </a:lnTo>
                <a:lnTo>
                  <a:pt x="105156" y="316992"/>
                </a:lnTo>
                <a:lnTo>
                  <a:pt x="115962" y="316992"/>
                </a:lnTo>
                <a:lnTo>
                  <a:pt x="105156" y="312420"/>
                </a:lnTo>
                <a:close/>
              </a:path>
              <a:path w="466725" h="352425">
                <a:moveTo>
                  <a:pt x="359664" y="312974"/>
                </a:moveTo>
                <a:lnTo>
                  <a:pt x="358140" y="313944"/>
                </a:lnTo>
                <a:lnTo>
                  <a:pt x="359664" y="316992"/>
                </a:lnTo>
                <a:lnTo>
                  <a:pt x="359664" y="312974"/>
                </a:lnTo>
                <a:close/>
              </a:path>
              <a:path w="466725" h="352425">
                <a:moveTo>
                  <a:pt x="417576" y="269748"/>
                </a:moveTo>
                <a:lnTo>
                  <a:pt x="406908" y="280416"/>
                </a:lnTo>
                <a:lnTo>
                  <a:pt x="391668" y="292608"/>
                </a:lnTo>
                <a:lnTo>
                  <a:pt x="359664" y="312974"/>
                </a:lnTo>
                <a:lnTo>
                  <a:pt x="359664" y="316992"/>
                </a:lnTo>
                <a:lnTo>
                  <a:pt x="369896" y="316992"/>
                </a:lnTo>
                <a:lnTo>
                  <a:pt x="396240" y="300228"/>
                </a:lnTo>
                <a:lnTo>
                  <a:pt x="411480" y="288036"/>
                </a:lnTo>
                <a:lnTo>
                  <a:pt x="425196" y="274320"/>
                </a:lnTo>
                <a:lnTo>
                  <a:pt x="427634" y="271272"/>
                </a:lnTo>
                <a:lnTo>
                  <a:pt x="422148" y="271272"/>
                </a:lnTo>
                <a:lnTo>
                  <a:pt x="417576" y="269748"/>
                </a:lnTo>
                <a:close/>
              </a:path>
              <a:path w="466725" h="352425">
                <a:moveTo>
                  <a:pt x="57912" y="280416"/>
                </a:moveTo>
                <a:lnTo>
                  <a:pt x="56388" y="284988"/>
                </a:lnTo>
                <a:lnTo>
                  <a:pt x="59436" y="281940"/>
                </a:lnTo>
                <a:lnTo>
                  <a:pt x="57912" y="280416"/>
                </a:lnTo>
                <a:close/>
              </a:path>
              <a:path w="466725" h="352425">
                <a:moveTo>
                  <a:pt x="57912" y="280416"/>
                </a:moveTo>
                <a:lnTo>
                  <a:pt x="59436" y="281940"/>
                </a:lnTo>
                <a:lnTo>
                  <a:pt x="56388" y="284988"/>
                </a:lnTo>
                <a:lnTo>
                  <a:pt x="63627" y="284988"/>
                </a:lnTo>
                <a:lnTo>
                  <a:pt x="57912" y="280416"/>
                </a:lnTo>
                <a:close/>
              </a:path>
              <a:path w="466725" h="352425">
                <a:moveTo>
                  <a:pt x="419100" y="268224"/>
                </a:moveTo>
                <a:lnTo>
                  <a:pt x="417576" y="269748"/>
                </a:lnTo>
                <a:lnTo>
                  <a:pt x="422148" y="271272"/>
                </a:lnTo>
                <a:lnTo>
                  <a:pt x="419100" y="268224"/>
                </a:lnTo>
                <a:close/>
              </a:path>
              <a:path w="466725" h="352425">
                <a:moveTo>
                  <a:pt x="430072" y="268224"/>
                </a:moveTo>
                <a:lnTo>
                  <a:pt x="419100" y="268224"/>
                </a:lnTo>
                <a:lnTo>
                  <a:pt x="422148" y="271272"/>
                </a:lnTo>
                <a:lnTo>
                  <a:pt x="427634" y="271272"/>
                </a:lnTo>
                <a:lnTo>
                  <a:pt x="430072" y="268224"/>
                </a:lnTo>
                <a:close/>
              </a:path>
              <a:path w="466725" h="352425">
                <a:moveTo>
                  <a:pt x="438912" y="240792"/>
                </a:moveTo>
                <a:lnTo>
                  <a:pt x="429768" y="254508"/>
                </a:lnTo>
                <a:lnTo>
                  <a:pt x="417576" y="269748"/>
                </a:lnTo>
                <a:lnTo>
                  <a:pt x="419100" y="268224"/>
                </a:lnTo>
                <a:lnTo>
                  <a:pt x="430072" y="268224"/>
                </a:lnTo>
                <a:lnTo>
                  <a:pt x="437388" y="259080"/>
                </a:lnTo>
                <a:lnTo>
                  <a:pt x="446532" y="245364"/>
                </a:lnTo>
                <a:lnTo>
                  <a:pt x="448056" y="243840"/>
                </a:lnTo>
                <a:lnTo>
                  <a:pt x="448748" y="242316"/>
                </a:lnTo>
                <a:lnTo>
                  <a:pt x="438912" y="242316"/>
                </a:lnTo>
                <a:lnTo>
                  <a:pt x="439513" y="240992"/>
                </a:lnTo>
                <a:lnTo>
                  <a:pt x="438912" y="240792"/>
                </a:lnTo>
                <a:close/>
              </a:path>
              <a:path w="466725" h="352425">
                <a:moveTo>
                  <a:pt x="25306" y="240992"/>
                </a:moveTo>
                <a:lnTo>
                  <a:pt x="21336" y="242316"/>
                </a:lnTo>
                <a:lnTo>
                  <a:pt x="25908" y="242316"/>
                </a:lnTo>
                <a:lnTo>
                  <a:pt x="25306" y="240992"/>
                </a:lnTo>
                <a:close/>
              </a:path>
              <a:path w="466725" h="352425">
                <a:moveTo>
                  <a:pt x="25908" y="240792"/>
                </a:moveTo>
                <a:lnTo>
                  <a:pt x="25306" y="240992"/>
                </a:lnTo>
                <a:lnTo>
                  <a:pt x="25908" y="242316"/>
                </a:lnTo>
                <a:lnTo>
                  <a:pt x="26924" y="242316"/>
                </a:lnTo>
                <a:lnTo>
                  <a:pt x="25908" y="240792"/>
                </a:lnTo>
                <a:close/>
              </a:path>
              <a:path w="466725" h="352425">
                <a:moveTo>
                  <a:pt x="439513" y="240992"/>
                </a:moveTo>
                <a:lnTo>
                  <a:pt x="438912" y="242316"/>
                </a:lnTo>
                <a:lnTo>
                  <a:pt x="443484" y="242316"/>
                </a:lnTo>
                <a:lnTo>
                  <a:pt x="439513" y="240992"/>
                </a:lnTo>
                <a:close/>
              </a:path>
              <a:path w="466725" h="352425">
                <a:moveTo>
                  <a:pt x="455803" y="193548"/>
                </a:moveTo>
                <a:lnTo>
                  <a:pt x="455676" y="193548"/>
                </a:lnTo>
                <a:lnTo>
                  <a:pt x="451104" y="210312"/>
                </a:lnTo>
                <a:lnTo>
                  <a:pt x="446532" y="225552"/>
                </a:lnTo>
                <a:lnTo>
                  <a:pt x="439513" y="240992"/>
                </a:lnTo>
                <a:lnTo>
                  <a:pt x="443484" y="242316"/>
                </a:lnTo>
                <a:lnTo>
                  <a:pt x="448748" y="242316"/>
                </a:lnTo>
                <a:lnTo>
                  <a:pt x="455676" y="227076"/>
                </a:lnTo>
                <a:lnTo>
                  <a:pt x="460248" y="211836"/>
                </a:lnTo>
                <a:lnTo>
                  <a:pt x="464820" y="195072"/>
                </a:lnTo>
                <a:lnTo>
                  <a:pt x="455676" y="195072"/>
                </a:lnTo>
                <a:lnTo>
                  <a:pt x="455803" y="193548"/>
                </a:lnTo>
                <a:close/>
              </a:path>
              <a:path w="466725" h="352425">
                <a:moveTo>
                  <a:pt x="9144" y="193548"/>
                </a:moveTo>
                <a:lnTo>
                  <a:pt x="4572" y="193548"/>
                </a:lnTo>
                <a:lnTo>
                  <a:pt x="9144" y="195072"/>
                </a:lnTo>
                <a:lnTo>
                  <a:pt x="9144" y="193548"/>
                </a:lnTo>
                <a:close/>
              </a:path>
              <a:path w="466725" h="352425">
                <a:moveTo>
                  <a:pt x="9144" y="193548"/>
                </a:moveTo>
                <a:lnTo>
                  <a:pt x="9144" y="195072"/>
                </a:lnTo>
                <a:lnTo>
                  <a:pt x="9559" y="195072"/>
                </a:lnTo>
                <a:lnTo>
                  <a:pt x="9144" y="193548"/>
                </a:lnTo>
                <a:close/>
              </a:path>
              <a:path w="466725" h="352425">
                <a:moveTo>
                  <a:pt x="448748" y="109728"/>
                </a:moveTo>
                <a:lnTo>
                  <a:pt x="443484" y="109728"/>
                </a:lnTo>
                <a:lnTo>
                  <a:pt x="439513" y="111051"/>
                </a:lnTo>
                <a:lnTo>
                  <a:pt x="446532" y="126492"/>
                </a:lnTo>
                <a:lnTo>
                  <a:pt x="451104" y="141732"/>
                </a:lnTo>
                <a:lnTo>
                  <a:pt x="455676" y="160020"/>
                </a:lnTo>
                <a:lnTo>
                  <a:pt x="457200" y="176784"/>
                </a:lnTo>
                <a:lnTo>
                  <a:pt x="455676" y="195072"/>
                </a:lnTo>
                <a:lnTo>
                  <a:pt x="460248" y="193548"/>
                </a:lnTo>
                <a:lnTo>
                  <a:pt x="464820" y="193548"/>
                </a:lnTo>
                <a:lnTo>
                  <a:pt x="466344" y="175260"/>
                </a:lnTo>
                <a:lnTo>
                  <a:pt x="464820" y="158496"/>
                </a:lnTo>
                <a:lnTo>
                  <a:pt x="460248" y="140208"/>
                </a:lnTo>
                <a:lnTo>
                  <a:pt x="455676" y="124968"/>
                </a:lnTo>
                <a:lnTo>
                  <a:pt x="448748" y="109728"/>
                </a:lnTo>
                <a:close/>
              </a:path>
              <a:path w="466725" h="352425">
                <a:moveTo>
                  <a:pt x="464820" y="193548"/>
                </a:moveTo>
                <a:lnTo>
                  <a:pt x="460248" y="193548"/>
                </a:lnTo>
                <a:lnTo>
                  <a:pt x="455676" y="195072"/>
                </a:lnTo>
                <a:lnTo>
                  <a:pt x="464820" y="195072"/>
                </a:lnTo>
                <a:lnTo>
                  <a:pt x="464820" y="193548"/>
                </a:lnTo>
                <a:close/>
              </a:path>
              <a:path w="466725" h="352425">
                <a:moveTo>
                  <a:pt x="26822" y="109728"/>
                </a:moveTo>
                <a:lnTo>
                  <a:pt x="25908" y="109728"/>
                </a:lnTo>
                <a:lnTo>
                  <a:pt x="25306" y="111051"/>
                </a:lnTo>
                <a:lnTo>
                  <a:pt x="25908" y="111252"/>
                </a:lnTo>
                <a:lnTo>
                  <a:pt x="26822" y="109728"/>
                </a:lnTo>
                <a:close/>
              </a:path>
              <a:path w="466725" h="352425">
                <a:moveTo>
                  <a:pt x="406321" y="69635"/>
                </a:moveTo>
                <a:lnTo>
                  <a:pt x="429768" y="96012"/>
                </a:lnTo>
                <a:lnTo>
                  <a:pt x="438912" y="111252"/>
                </a:lnTo>
                <a:lnTo>
                  <a:pt x="439513" y="111051"/>
                </a:lnTo>
                <a:lnTo>
                  <a:pt x="438912" y="109728"/>
                </a:lnTo>
                <a:lnTo>
                  <a:pt x="448748" y="109728"/>
                </a:lnTo>
                <a:lnTo>
                  <a:pt x="448056" y="108204"/>
                </a:lnTo>
                <a:lnTo>
                  <a:pt x="446532" y="106680"/>
                </a:lnTo>
                <a:lnTo>
                  <a:pt x="437388" y="91440"/>
                </a:lnTo>
                <a:lnTo>
                  <a:pt x="418422" y="70104"/>
                </a:lnTo>
                <a:lnTo>
                  <a:pt x="406908" y="70104"/>
                </a:lnTo>
                <a:lnTo>
                  <a:pt x="406321" y="69635"/>
                </a:lnTo>
                <a:close/>
              </a:path>
              <a:path w="466725" h="352425">
                <a:moveTo>
                  <a:pt x="25908" y="109728"/>
                </a:moveTo>
                <a:lnTo>
                  <a:pt x="21336" y="109728"/>
                </a:lnTo>
                <a:lnTo>
                  <a:pt x="25306" y="111051"/>
                </a:lnTo>
                <a:lnTo>
                  <a:pt x="25908" y="109728"/>
                </a:lnTo>
                <a:close/>
              </a:path>
              <a:path w="466725" h="352425">
                <a:moveTo>
                  <a:pt x="443484" y="109728"/>
                </a:moveTo>
                <a:lnTo>
                  <a:pt x="438912" y="109728"/>
                </a:lnTo>
                <a:lnTo>
                  <a:pt x="439513" y="111051"/>
                </a:lnTo>
                <a:lnTo>
                  <a:pt x="443484" y="109728"/>
                </a:lnTo>
                <a:close/>
              </a:path>
              <a:path w="466725" h="352425">
                <a:moveTo>
                  <a:pt x="56388" y="67056"/>
                </a:moveTo>
                <a:lnTo>
                  <a:pt x="57912" y="70104"/>
                </a:lnTo>
                <a:lnTo>
                  <a:pt x="58498" y="69635"/>
                </a:lnTo>
                <a:lnTo>
                  <a:pt x="59436" y="68580"/>
                </a:lnTo>
                <a:lnTo>
                  <a:pt x="56388" y="67056"/>
                </a:lnTo>
                <a:close/>
              </a:path>
              <a:path w="466725" h="352425">
                <a:moveTo>
                  <a:pt x="58498" y="69635"/>
                </a:moveTo>
                <a:lnTo>
                  <a:pt x="57912" y="70104"/>
                </a:lnTo>
                <a:lnTo>
                  <a:pt x="58081" y="70104"/>
                </a:lnTo>
                <a:lnTo>
                  <a:pt x="58498" y="69635"/>
                </a:lnTo>
                <a:close/>
              </a:path>
              <a:path w="466725" h="352425">
                <a:moveTo>
                  <a:pt x="408432" y="67056"/>
                </a:moveTo>
                <a:lnTo>
                  <a:pt x="405384" y="68580"/>
                </a:lnTo>
                <a:lnTo>
                  <a:pt x="406321" y="69635"/>
                </a:lnTo>
                <a:lnTo>
                  <a:pt x="406908" y="70104"/>
                </a:lnTo>
                <a:lnTo>
                  <a:pt x="408432" y="67056"/>
                </a:lnTo>
                <a:close/>
              </a:path>
              <a:path w="466725" h="352425">
                <a:moveTo>
                  <a:pt x="415713" y="67056"/>
                </a:moveTo>
                <a:lnTo>
                  <a:pt x="408432" y="67056"/>
                </a:lnTo>
                <a:lnTo>
                  <a:pt x="406908" y="70104"/>
                </a:lnTo>
                <a:lnTo>
                  <a:pt x="418422" y="70104"/>
                </a:lnTo>
                <a:lnTo>
                  <a:pt x="415713" y="67056"/>
                </a:lnTo>
                <a:close/>
              </a:path>
              <a:path w="466725" h="352425">
                <a:moveTo>
                  <a:pt x="61722" y="67056"/>
                </a:moveTo>
                <a:lnTo>
                  <a:pt x="56388" y="67056"/>
                </a:lnTo>
                <a:lnTo>
                  <a:pt x="59436" y="68580"/>
                </a:lnTo>
                <a:lnTo>
                  <a:pt x="58498" y="69635"/>
                </a:lnTo>
                <a:lnTo>
                  <a:pt x="61722" y="67056"/>
                </a:lnTo>
                <a:close/>
              </a:path>
              <a:path w="466725" h="352425">
                <a:moveTo>
                  <a:pt x="369896" y="33528"/>
                </a:moveTo>
                <a:lnTo>
                  <a:pt x="359664" y="33528"/>
                </a:lnTo>
                <a:lnTo>
                  <a:pt x="359664" y="37545"/>
                </a:lnTo>
                <a:lnTo>
                  <a:pt x="391668" y="57912"/>
                </a:lnTo>
                <a:lnTo>
                  <a:pt x="406321" y="69635"/>
                </a:lnTo>
                <a:lnTo>
                  <a:pt x="405384" y="68580"/>
                </a:lnTo>
                <a:lnTo>
                  <a:pt x="408432" y="67056"/>
                </a:lnTo>
                <a:lnTo>
                  <a:pt x="415713" y="67056"/>
                </a:lnTo>
                <a:lnTo>
                  <a:pt x="413004" y="64008"/>
                </a:lnTo>
                <a:lnTo>
                  <a:pt x="411480" y="62484"/>
                </a:lnTo>
                <a:lnTo>
                  <a:pt x="396240" y="50292"/>
                </a:lnTo>
                <a:lnTo>
                  <a:pt x="369896" y="33528"/>
                </a:lnTo>
                <a:close/>
              </a:path>
              <a:path w="466725" h="352425">
                <a:moveTo>
                  <a:pt x="115962" y="33528"/>
                </a:moveTo>
                <a:lnTo>
                  <a:pt x="105156" y="33528"/>
                </a:lnTo>
                <a:lnTo>
                  <a:pt x="106680" y="36576"/>
                </a:lnTo>
                <a:lnTo>
                  <a:pt x="105156" y="37545"/>
                </a:lnTo>
                <a:lnTo>
                  <a:pt x="105156" y="38100"/>
                </a:lnTo>
                <a:lnTo>
                  <a:pt x="115962" y="33528"/>
                </a:lnTo>
                <a:close/>
              </a:path>
              <a:path w="466725" h="352425">
                <a:moveTo>
                  <a:pt x="256032" y="4572"/>
                </a:moveTo>
                <a:lnTo>
                  <a:pt x="254508" y="9144"/>
                </a:lnTo>
                <a:lnTo>
                  <a:pt x="277368" y="12192"/>
                </a:lnTo>
                <a:lnTo>
                  <a:pt x="300228" y="16764"/>
                </a:lnTo>
                <a:lnTo>
                  <a:pt x="320040" y="21336"/>
                </a:lnTo>
                <a:lnTo>
                  <a:pt x="359664" y="38100"/>
                </a:lnTo>
                <a:lnTo>
                  <a:pt x="359664" y="37545"/>
                </a:lnTo>
                <a:lnTo>
                  <a:pt x="358140" y="36576"/>
                </a:lnTo>
                <a:lnTo>
                  <a:pt x="359664" y="33528"/>
                </a:lnTo>
                <a:lnTo>
                  <a:pt x="369896" y="33528"/>
                </a:lnTo>
                <a:lnTo>
                  <a:pt x="362712" y="28956"/>
                </a:lnTo>
                <a:lnTo>
                  <a:pt x="361188" y="28956"/>
                </a:lnTo>
                <a:lnTo>
                  <a:pt x="321564" y="12192"/>
                </a:lnTo>
                <a:lnTo>
                  <a:pt x="308356" y="9144"/>
                </a:lnTo>
                <a:lnTo>
                  <a:pt x="256032" y="9144"/>
                </a:lnTo>
                <a:lnTo>
                  <a:pt x="256032" y="4572"/>
                </a:lnTo>
                <a:close/>
              </a:path>
              <a:path w="466725" h="352425">
                <a:moveTo>
                  <a:pt x="105156" y="33528"/>
                </a:moveTo>
                <a:lnTo>
                  <a:pt x="105156" y="37545"/>
                </a:lnTo>
                <a:lnTo>
                  <a:pt x="106680" y="36576"/>
                </a:lnTo>
                <a:lnTo>
                  <a:pt x="105156" y="33528"/>
                </a:lnTo>
                <a:close/>
              </a:path>
              <a:path w="466725" h="352425">
                <a:moveTo>
                  <a:pt x="359664" y="33528"/>
                </a:moveTo>
                <a:lnTo>
                  <a:pt x="358140" y="36576"/>
                </a:lnTo>
                <a:lnTo>
                  <a:pt x="359664" y="37545"/>
                </a:lnTo>
                <a:lnTo>
                  <a:pt x="359664" y="33528"/>
                </a:lnTo>
                <a:close/>
              </a:path>
              <a:path w="466725" h="352425">
                <a:moveTo>
                  <a:pt x="234696" y="0"/>
                </a:moveTo>
                <a:lnTo>
                  <a:pt x="230124" y="0"/>
                </a:lnTo>
                <a:lnTo>
                  <a:pt x="228600" y="1524"/>
                </a:lnTo>
                <a:lnTo>
                  <a:pt x="228600" y="6096"/>
                </a:lnTo>
                <a:lnTo>
                  <a:pt x="230124" y="7620"/>
                </a:lnTo>
                <a:lnTo>
                  <a:pt x="231648" y="7620"/>
                </a:lnTo>
                <a:lnTo>
                  <a:pt x="233172" y="9144"/>
                </a:lnTo>
                <a:lnTo>
                  <a:pt x="236220" y="6096"/>
                </a:lnTo>
                <a:lnTo>
                  <a:pt x="236220" y="1524"/>
                </a:lnTo>
                <a:lnTo>
                  <a:pt x="234696" y="0"/>
                </a:lnTo>
                <a:close/>
              </a:path>
              <a:path w="466725" h="352425">
                <a:moveTo>
                  <a:pt x="256032" y="0"/>
                </a:moveTo>
                <a:lnTo>
                  <a:pt x="234696" y="0"/>
                </a:lnTo>
                <a:lnTo>
                  <a:pt x="236220" y="1524"/>
                </a:lnTo>
                <a:lnTo>
                  <a:pt x="236220" y="6096"/>
                </a:lnTo>
                <a:lnTo>
                  <a:pt x="233172" y="9144"/>
                </a:lnTo>
                <a:lnTo>
                  <a:pt x="254508" y="9144"/>
                </a:lnTo>
                <a:lnTo>
                  <a:pt x="256032" y="4572"/>
                </a:lnTo>
                <a:lnTo>
                  <a:pt x="286512" y="4572"/>
                </a:lnTo>
                <a:lnTo>
                  <a:pt x="278892" y="3048"/>
                </a:lnTo>
                <a:lnTo>
                  <a:pt x="256032" y="0"/>
                </a:lnTo>
                <a:close/>
              </a:path>
              <a:path w="466725" h="352425">
                <a:moveTo>
                  <a:pt x="286512" y="4572"/>
                </a:moveTo>
                <a:lnTo>
                  <a:pt x="256032" y="4572"/>
                </a:lnTo>
                <a:lnTo>
                  <a:pt x="256032" y="9144"/>
                </a:lnTo>
                <a:lnTo>
                  <a:pt x="308356" y="9144"/>
                </a:lnTo>
                <a:lnTo>
                  <a:pt x="301752" y="7620"/>
                </a:lnTo>
                <a:lnTo>
                  <a:pt x="286512" y="4572"/>
                </a:lnTo>
                <a:close/>
              </a:path>
            </a:pathLst>
          </a:custGeom>
          <a:solidFill>
            <a:srgbClr val="000000"/>
          </a:solidFill>
        </p:spPr>
        <p:txBody>
          <a:bodyPr wrap="square" lIns="0" tIns="0" rIns="0" bIns="0" rtlCol="0"/>
          <a:lstStyle/>
          <a:p>
            <a:endParaRPr sz="1750"/>
          </a:p>
        </p:txBody>
      </p:sp>
      <p:sp>
        <p:nvSpPr>
          <p:cNvPr id="72" name="object 72"/>
          <p:cNvSpPr txBox="1"/>
          <p:nvPr/>
        </p:nvSpPr>
        <p:spPr>
          <a:xfrm>
            <a:off x="3564396" y="2835275"/>
            <a:ext cx="198173" cy="179601"/>
          </a:xfrm>
          <a:prstGeom prst="rect">
            <a:avLst/>
          </a:prstGeom>
        </p:spPr>
        <p:txBody>
          <a:bodyPr vert="horz" wrap="square" lIns="0" tIns="0" rIns="0" bIns="0" rtlCol="0">
            <a:spAutoFit/>
          </a:bodyPr>
          <a:lstStyle/>
          <a:p>
            <a:pPr marL="12347"/>
            <a:r>
              <a:rPr sz="1167" dirty="0">
                <a:latin typeface="Times New Roman"/>
                <a:cs typeface="Times New Roman"/>
              </a:rPr>
              <a:t>C2</a:t>
            </a:r>
            <a:endParaRPr sz="1167">
              <a:latin typeface="Times New Roman"/>
              <a:cs typeface="Times New Roman"/>
            </a:endParaRPr>
          </a:p>
        </p:txBody>
      </p:sp>
      <p:sp>
        <p:nvSpPr>
          <p:cNvPr id="73" name="object 73"/>
          <p:cNvSpPr/>
          <p:nvPr/>
        </p:nvSpPr>
        <p:spPr>
          <a:xfrm>
            <a:off x="2329180" y="4761442"/>
            <a:ext cx="453760" cy="342635"/>
          </a:xfrm>
          <a:custGeom>
            <a:avLst/>
            <a:gdLst/>
            <a:ahLst/>
            <a:cxnLst/>
            <a:rect l="l" t="t" r="r" b="b"/>
            <a:pathLst>
              <a:path w="466725" h="352425">
                <a:moveTo>
                  <a:pt x="230124" y="0"/>
                </a:moveTo>
                <a:lnTo>
                  <a:pt x="208788" y="0"/>
                </a:lnTo>
                <a:lnTo>
                  <a:pt x="185928" y="3048"/>
                </a:lnTo>
                <a:lnTo>
                  <a:pt x="163068" y="7620"/>
                </a:lnTo>
                <a:lnTo>
                  <a:pt x="143256" y="12192"/>
                </a:lnTo>
                <a:lnTo>
                  <a:pt x="103632" y="28956"/>
                </a:lnTo>
                <a:lnTo>
                  <a:pt x="102108" y="28956"/>
                </a:lnTo>
                <a:lnTo>
                  <a:pt x="68580" y="50292"/>
                </a:lnTo>
                <a:lnTo>
                  <a:pt x="27432" y="91440"/>
                </a:lnTo>
                <a:lnTo>
                  <a:pt x="18288" y="106680"/>
                </a:lnTo>
                <a:lnTo>
                  <a:pt x="16764" y="108204"/>
                </a:lnTo>
                <a:lnTo>
                  <a:pt x="9144" y="124968"/>
                </a:lnTo>
                <a:lnTo>
                  <a:pt x="4572" y="140208"/>
                </a:lnTo>
                <a:lnTo>
                  <a:pt x="0" y="158496"/>
                </a:lnTo>
                <a:lnTo>
                  <a:pt x="0" y="195072"/>
                </a:lnTo>
                <a:lnTo>
                  <a:pt x="4572" y="211836"/>
                </a:lnTo>
                <a:lnTo>
                  <a:pt x="9144" y="227076"/>
                </a:lnTo>
                <a:lnTo>
                  <a:pt x="16764" y="243840"/>
                </a:lnTo>
                <a:lnTo>
                  <a:pt x="18288" y="245364"/>
                </a:lnTo>
                <a:lnTo>
                  <a:pt x="27432" y="259080"/>
                </a:lnTo>
                <a:lnTo>
                  <a:pt x="39624" y="274320"/>
                </a:lnTo>
                <a:lnTo>
                  <a:pt x="53340" y="288036"/>
                </a:lnTo>
                <a:lnTo>
                  <a:pt x="68580" y="300228"/>
                </a:lnTo>
                <a:lnTo>
                  <a:pt x="102108" y="321564"/>
                </a:lnTo>
                <a:lnTo>
                  <a:pt x="103632" y="321564"/>
                </a:lnTo>
                <a:lnTo>
                  <a:pt x="143256" y="338328"/>
                </a:lnTo>
                <a:lnTo>
                  <a:pt x="163068" y="344424"/>
                </a:lnTo>
                <a:lnTo>
                  <a:pt x="208788" y="350520"/>
                </a:lnTo>
                <a:lnTo>
                  <a:pt x="231648" y="352044"/>
                </a:lnTo>
                <a:lnTo>
                  <a:pt x="254508" y="350520"/>
                </a:lnTo>
                <a:lnTo>
                  <a:pt x="256032" y="350520"/>
                </a:lnTo>
                <a:lnTo>
                  <a:pt x="290322" y="345948"/>
                </a:lnTo>
                <a:lnTo>
                  <a:pt x="256032" y="345948"/>
                </a:lnTo>
                <a:lnTo>
                  <a:pt x="255016" y="342900"/>
                </a:lnTo>
                <a:lnTo>
                  <a:pt x="233172" y="342900"/>
                </a:lnTo>
                <a:lnTo>
                  <a:pt x="210312" y="341376"/>
                </a:lnTo>
                <a:lnTo>
                  <a:pt x="164592" y="335280"/>
                </a:lnTo>
                <a:lnTo>
                  <a:pt x="144780" y="329184"/>
                </a:lnTo>
                <a:lnTo>
                  <a:pt x="115962" y="316992"/>
                </a:lnTo>
                <a:lnTo>
                  <a:pt x="105156" y="316992"/>
                </a:lnTo>
                <a:lnTo>
                  <a:pt x="105156" y="312974"/>
                </a:lnTo>
                <a:lnTo>
                  <a:pt x="73152" y="292608"/>
                </a:lnTo>
                <a:lnTo>
                  <a:pt x="63627" y="284988"/>
                </a:lnTo>
                <a:lnTo>
                  <a:pt x="56388" y="284988"/>
                </a:lnTo>
                <a:lnTo>
                  <a:pt x="57912" y="280416"/>
                </a:lnTo>
                <a:lnTo>
                  <a:pt x="47244" y="269748"/>
                </a:lnTo>
                <a:lnTo>
                  <a:pt x="35052" y="254508"/>
                </a:lnTo>
                <a:lnTo>
                  <a:pt x="26924" y="242316"/>
                </a:lnTo>
                <a:lnTo>
                  <a:pt x="21336" y="242316"/>
                </a:lnTo>
                <a:lnTo>
                  <a:pt x="25306" y="240992"/>
                </a:lnTo>
                <a:lnTo>
                  <a:pt x="18288" y="225552"/>
                </a:lnTo>
                <a:lnTo>
                  <a:pt x="13716" y="210312"/>
                </a:lnTo>
                <a:lnTo>
                  <a:pt x="9559" y="195072"/>
                </a:lnTo>
                <a:lnTo>
                  <a:pt x="9144" y="195072"/>
                </a:lnTo>
                <a:lnTo>
                  <a:pt x="4572" y="193548"/>
                </a:lnTo>
                <a:lnTo>
                  <a:pt x="9144" y="193548"/>
                </a:lnTo>
                <a:lnTo>
                  <a:pt x="9144" y="160020"/>
                </a:lnTo>
                <a:lnTo>
                  <a:pt x="13716" y="141732"/>
                </a:lnTo>
                <a:lnTo>
                  <a:pt x="18288" y="126492"/>
                </a:lnTo>
                <a:lnTo>
                  <a:pt x="25306" y="111051"/>
                </a:lnTo>
                <a:lnTo>
                  <a:pt x="21336" y="109728"/>
                </a:lnTo>
                <a:lnTo>
                  <a:pt x="26822" y="109728"/>
                </a:lnTo>
                <a:lnTo>
                  <a:pt x="35052" y="96012"/>
                </a:lnTo>
                <a:lnTo>
                  <a:pt x="58081" y="70104"/>
                </a:lnTo>
                <a:lnTo>
                  <a:pt x="57912" y="70104"/>
                </a:lnTo>
                <a:lnTo>
                  <a:pt x="56388" y="67056"/>
                </a:lnTo>
                <a:lnTo>
                  <a:pt x="61722" y="67056"/>
                </a:lnTo>
                <a:lnTo>
                  <a:pt x="73152" y="57912"/>
                </a:lnTo>
                <a:lnTo>
                  <a:pt x="105156" y="37545"/>
                </a:lnTo>
                <a:lnTo>
                  <a:pt x="105156" y="33528"/>
                </a:lnTo>
                <a:lnTo>
                  <a:pt x="115962" y="33528"/>
                </a:lnTo>
                <a:lnTo>
                  <a:pt x="144780" y="21336"/>
                </a:lnTo>
                <a:lnTo>
                  <a:pt x="164592" y="16764"/>
                </a:lnTo>
                <a:lnTo>
                  <a:pt x="187452" y="12192"/>
                </a:lnTo>
                <a:lnTo>
                  <a:pt x="210312" y="9144"/>
                </a:lnTo>
                <a:lnTo>
                  <a:pt x="233172" y="9144"/>
                </a:lnTo>
                <a:lnTo>
                  <a:pt x="231648" y="7620"/>
                </a:lnTo>
                <a:lnTo>
                  <a:pt x="230124" y="7620"/>
                </a:lnTo>
                <a:lnTo>
                  <a:pt x="228600" y="6096"/>
                </a:lnTo>
                <a:lnTo>
                  <a:pt x="228600" y="1524"/>
                </a:lnTo>
                <a:lnTo>
                  <a:pt x="230124" y="0"/>
                </a:lnTo>
                <a:close/>
              </a:path>
              <a:path w="466725" h="352425">
                <a:moveTo>
                  <a:pt x="256032" y="341376"/>
                </a:moveTo>
                <a:lnTo>
                  <a:pt x="254541" y="341475"/>
                </a:lnTo>
                <a:lnTo>
                  <a:pt x="256032" y="345948"/>
                </a:lnTo>
                <a:lnTo>
                  <a:pt x="256032" y="341376"/>
                </a:lnTo>
                <a:close/>
              </a:path>
              <a:path w="466725" h="352425">
                <a:moveTo>
                  <a:pt x="311658" y="341376"/>
                </a:moveTo>
                <a:lnTo>
                  <a:pt x="256032" y="341376"/>
                </a:lnTo>
                <a:lnTo>
                  <a:pt x="256032" y="345948"/>
                </a:lnTo>
                <a:lnTo>
                  <a:pt x="290322" y="345948"/>
                </a:lnTo>
                <a:lnTo>
                  <a:pt x="301752" y="344424"/>
                </a:lnTo>
                <a:lnTo>
                  <a:pt x="311658" y="341376"/>
                </a:lnTo>
                <a:close/>
              </a:path>
              <a:path w="466725" h="352425">
                <a:moveTo>
                  <a:pt x="254541" y="341475"/>
                </a:moveTo>
                <a:lnTo>
                  <a:pt x="233172" y="342900"/>
                </a:lnTo>
                <a:lnTo>
                  <a:pt x="255016" y="342900"/>
                </a:lnTo>
                <a:lnTo>
                  <a:pt x="254541" y="341475"/>
                </a:lnTo>
                <a:close/>
              </a:path>
              <a:path w="466725" h="352425">
                <a:moveTo>
                  <a:pt x="359664" y="312420"/>
                </a:moveTo>
                <a:lnTo>
                  <a:pt x="320040" y="329184"/>
                </a:lnTo>
                <a:lnTo>
                  <a:pt x="300228" y="335280"/>
                </a:lnTo>
                <a:lnTo>
                  <a:pt x="254508" y="341376"/>
                </a:lnTo>
                <a:lnTo>
                  <a:pt x="256032" y="341376"/>
                </a:lnTo>
                <a:lnTo>
                  <a:pt x="311658" y="341376"/>
                </a:lnTo>
                <a:lnTo>
                  <a:pt x="321564" y="338328"/>
                </a:lnTo>
                <a:lnTo>
                  <a:pt x="361188" y="321564"/>
                </a:lnTo>
                <a:lnTo>
                  <a:pt x="362712" y="321564"/>
                </a:lnTo>
                <a:lnTo>
                  <a:pt x="369896" y="316992"/>
                </a:lnTo>
                <a:lnTo>
                  <a:pt x="359664" y="316992"/>
                </a:lnTo>
                <a:lnTo>
                  <a:pt x="358140" y="313944"/>
                </a:lnTo>
                <a:lnTo>
                  <a:pt x="359664" y="312974"/>
                </a:lnTo>
                <a:lnTo>
                  <a:pt x="359664" y="312420"/>
                </a:lnTo>
                <a:close/>
              </a:path>
              <a:path w="466725" h="352425">
                <a:moveTo>
                  <a:pt x="105156" y="312974"/>
                </a:moveTo>
                <a:lnTo>
                  <a:pt x="105156" y="316992"/>
                </a:lnTo>
                <a:lnTo>
                  <a:pt x="106680" y="313944"/>
                </a:lnTo>
                <a:lnTo>
                  <a:pt x="105156" y="312974"/>
                </a:lnTo>
                <a:close/>
              </a:path>
              <a:path w="466725" h="352425">
                <a:moveTo>
                  <a:pt x="105156" y="312420"/>
                </a:moveTo>
                <a:lnTo>
                  <a:pt x="105156" y="312974"/>
                </a:lnTo>
                <a:lnTo>
                  <a:pt x="106680" y="313944"/>
                </a:lnTo>
                <a:lnTo>
                  <a:pt x="105156" y="316992"/>
                </a:lnTo>
                <a:lnTo>
                  <a:pt x="115962" y="316992"/>
                </a:lnTo>
                <a:lnTo>
                  <a:pt x="105156" y="312420"/>
                </a:lnTo>
                <a:close/>
              </a:path>
              <a:path w="466725" h="352425">
                <a:moveTo>
                  <a:pt x="359664" y="312974"/>
                </a:moveTo>
                <a:lnTo>
                  <a:pt x="358140" y="313944"/>
                </a:lnTo>
                <a:lnTo>
                  <a:pt x="359664" y="316992"/>
                </a:lnTo>
                <a:lnTo>
                  <a:pt x="359664" y="312974"/>
                </a:lnTo>
                <a:close/>
              </a:path>
              <a:path w="466725" h="352425">
                <a:moveTo>
                  <a:pt x="417576" y="269748"/>
                </a:moveTo>
                <a:lnTo>
                  <a:pt x="406908" y="280416"/>
                </a:lnTo>
                <a:lnTo>
                  <a:pt x="391668" y="292608"/>
                </a:lnTo>
                <a:lnTo>
                  <a:pt x="359664" y="312974"/>
                </a:lnTo>
                <a:lnTo>
                  <a:pt x="359664" y="316992"/>
                </a:lnTo>
                <a:lnTo>
                  <a:pt x="369896" y="316992"/>
                </a:lnTo>
                <a:lnTo>
                  <a:pt x="396240" y="300228"/>
                </a:lnTo>
                <a:lnTo>
                  <a:pt x="411480" y="288036"/>
                </a:lnTo>
                <a:lnTo>
                  <a:pt x="425196" y="274320"/>
                </a:lnTo>
                <a:lnTo>
                  <a:pt x="427634" y="271272"/>
                </a:lnTo>
                <a:lnTo>
                  <a:pt x="422148" y="271272"/>
                </a:lnTo>
                <a:lnTo>
                  <a:pt x="417576" y="269748"/>
                </a:lnTo>
                <a:close/>
              </a:path>
              <a:path w="466725" h="352425">
                <a:moveTo>
                  <a:pt x="57912" y="280416"/>
                </a:moveTo>
                <a:lnTo>
                  <a:pt x="56388" y="284988"/>
                </a:lnTo>
                <a:lnTo>
                  <a:pt x="59436" y="281940"/>
                </a:lnTo>
                <a:lnTo>
                  <a:pt x="57912" y="280416"/>
                </a:lnTo>
                <a:close/>
              </a:path>
              <a:path w="466725" h="352425">
                <a:moveTo>
                  <a:pt x="57912" y="280416"/>
                </a:moveTo>
                <a:lnTo>
                  <a:pt x="59436" y="281940"/>
                </a:lnTo>
                <a:lnTo>
                  <a:pt x="56388" y="284988"/>
                </a:lnTo>
                <a:lnTo>
                  <a:pt x="63627" y="284988"/>
                </a:lnTo>
                <a:lnTo>
                  <a:pt x="57912" y="280416"/>
                </a:lnTo>
                <a:close/>
              </a:path>
              <a:path w="466725" h="352425">
                <a:moveTo>
                  <a:pt x="419100" y="268224"/>
                </a:moveTo>
                <a:lnTo>
                  <a:pt x="417576" y="269748"/>
                </a:lnTo>
                <a:lnTo>
                  <a:pt x="422148" y="271272"/>
                </a:lnTo>
                <a:lnTo>
                  <a:pt x="419100" y="268224"/>
                </a:lnTo>
                <a:close/>
              </a:path>
              <a:path w="466725" h="352425">
                <a:moveTo>
                  <a:pt x="430072" y="268224"/>
                </a:moveTo>
                <a:lnTo>
                  <a:pt x="419100" y="268224"/>
                </a:lnTo>
                <a:lnTo>
                  <a:pt x="422148" y="271272"/>
                </a:lnTo>
                <a:lnTo>
                  <a:pt x="427634" y="271272"/>
                </a:lnTo>
                <a:lnTo>
                  <a:pt x="430072" y="268224"/>
                </a:lnTo>
                <a:close/>
              </a:path>
              <a:path w="466725" h="352425">
                <a:moveTo>
                  <a:pt x="438912" y="240792"/>
                </a:moveTo>
                <a:lnTo>
                  <a:pt x="429768" y="254508"/>
                </a:lnTo>
                <a:lnTo>
                  <a:pt x="417576" y="269748"/>
                </a:lnTo>
                <a:lnTo>
                  <a:pt x="419100" y="268224"/>
                </a:lnTo>
                <a:lnTo>
                  <a:pt x="430072" y="268224"/>
                </a:lnTo>
                <a:lnTo>
                  <a:pt x="437388" y="259080"/>
                </a:lnTo>
                <a:lnTo>
                  <a:pt x="446532" y="245364"/>
                </a:lnTo>
                <a:lnTo>
                  <a:pt x="448056" y="243840"/>
                </a:lnTo>
                <a:lnTo>
                  <a:pt x="448748" y="242316"/>
                </a:lnTo>
                <a:lnTo>
                  <a:pt x="438912" y="242316"/>
                </a:lnTo>
                <a:lnTo>
                  <a:pt x="439513" y="240992"/>
                </a:lnTo>
                <a:lnTo>
                  <a:pt x="438912" y="240792"/>
                </a:lnTo>
                <a:close/>
              </a:path>
              <a:path w="466725" h="352425">
                <a:moveTo>
                  <a:pt x="25306" y="240992"/>
                </a:moveTo>
                <a:lnTo>
                  <a:pt x="21336" y="242316"/>
                </a:lnTo>
                <a:lnTo>
                  <a:pt x="25908" y="242316"/>
                </a:lnTo>
                <a:lnTo>
                  <a:pt x="25306" y="240992"/>
                </a:lnTo>
                <a:close/>
              </a:path>
              <a:path w="466725" h="352425">
                <a:moveTo>
                  <a:pt x="25908" y="240792"/>
                </a:moveTo>
                <a:lnTo>
                  <a:pt x="25306" y="240992"/>
                </a:lnTo>
                <a:lnTo>
                  <a:pt x="25908" y="242316"/>
                </a:lnTo>
                <a:lnTo>
                  <a:pt x="26924" y="242316"/>
                </a:lnTo>
                <a:lnTo>
                  <a:pt x="25908" y="240792"/>
                </a:lnTo>
                <a:close/>
              </a:path>
              <a:path w="466725" h="352425">
                <a:moveTo>
                  <a:pt x="439513" y="240992"/>
                </a:moveTo>
                <a:lnTo>
                  <a:pt x="438912" y="242316"/>
                </a:lnTo>
                <a:lnTo>
                  <a:pt x="443484" y="242316"/>
                </a:lnTo>
                <a:lnTo>
                  <a:pt x="439513" y="240992"/>
                </a:lnTo>
                <a:close/>
              </a:path>
              <a:path w="466725" h="352425">
                <a:moveTo>
                  <a:pt x="455803" y="193548"/>
                </a:moveTo>
                <a:lnTo>
                  <a:pt x="455676" y="193548"/>
                </a:lnTo>
                <a:lnTo>
                  <a:pt x="451104" y="210312"/>
                </a:lnTo>
                <a:lnTo>
                  <a:pt x="446532" y="225552"/>
                </a:lnTo>
                <a:lnTo>
                  <a:pt x="439513" y="240992"/>
                </a:lnTo>
                <a:lnTo>
                  <a:pt x="443484" y="242316"/>
                </a:lnTo>
                <a:lnTo>
                  <a:pt x="448748" y="242316"/>
                </a:lnTo>
                <a:lnTo>
                  <a:pt x="455676" y="227076"/>
                </a:lnTo>
                <a:lnTo>
                  <a:pt x="460248" y="211836"/>
                </a:lnTo>
                <a:lnTo>
                  <a:pt x="464820" y="195072"/>
                </a:lnTo>
                <a:lnTo>
                  <a:pt x="455676" y="195072"/>
                </a:lnTo>
                <a:lnTo>
                  <a:pt x="455803" y="193548"/>
                </a:lnTo>
                <a:close/>
              </a:path>
              <a:path w="466725" h="352425">
                <a:moveTo>
                  <a:pt x="9144" y="193548"/>
                </a:moveTo>
                <a:lnTo>
                  <a:pt x="4572" y="193548"/>
                </a:lnTo>
                <a:lnTo>
                  <a:pt x="9144" y="195072"/>
                </a:lnTo>
                <a:lnTo>
                  <a:pt x="9144" y="193548"/>
                </a:lnTo>
                <a:close/>
              </a:path>
              <a:path w="466725" h="352425">
                <a:moveTo>
                  <a:pt x="9144" y="193548"/>
                </a:moveTo>
                <a:lnTo>
                  <a:pt x="9144" y="195072"/>
                </a:lnTo>
                <a:lnTo>
                  <a:pt x="9559" y="195072"/>
                </a:lnTo>
                <a:lnTo>
                  <a:pt x="9144" y="193548"/>
                </a:lnTo>
                <a:close/>
              </a:path>
              <a:path w="466725" h="352425">
                <a:moveTo>
                  <a:pt x="448748" y="109728"/>
                </a:moveTo>
                <a:lnTo>
                  <a:pt x="443484" y="109728"/>
                </a:lnTo>
                <a:lnTo>
                  <a:pt x="439513" y="111051"/>
                </a:lnTo>
                <a:lnTo>
                  <a:pt x="446532" y="126492"/>
                </a:lnTo>
                <a:lnTo>
                  <a:pt x="451104" y="141732"/>
                </a:lnTo>
                <a:lnTo>
                  <a:pt x="455676" y="160020"/>
                </a:lnTo>
                <a:lnTo>
                  <a:pt x="457200" y="176784"/>
                </a:lnTo>
                <a:lnTo>
                  <a:pt x="455676" y="195072"/>
                </a:lnTo>
                <a:lnTo>
                  <a:pt x="460248" y="193548"/>
                </a:lnTo>
                <a:lnTo>
                  <a:pt x="464820" y="193548"/>
                </a:lnTo>
                <a:lnTo>
                  <a:pt x="466344" y="175260"/>
                </a:lnTo>
                <a:lnTo>
                  <a:pt x="464820" y="158496"/>
                </a:lnTo>
                <a:lnTo>
                  <a:pt x="460248" y="140208"/>
                </a:lnTo>
                <a:lnTo>
                  <a:pt x="455676" y="124968"/>
                </a:lnTo>
                <a:lnTo>
                  <a:pt x="448748" y="109728"/>
                </a:lnTo>
                <a:close/>
              </a:path>
              <a:path w="466725" h="352425">
                <a:moveTo>
                  <a:pt x="464820" y="193548"/>
                </a:moveTo>
                <a:lnTo>
                  <a:pt x="460248" y="193548"/>
                </a:lnTo>
                <a:lnTo>
                  <a:pt x="455676" y="195072"/>
                </a:lnTo>
                <a:lnTo>
                  <a:pt x="464820" y="195072"/>
                </a:lnTo>
                <a:lnTo>
                  <a:pt x="464820" y="193548"/>
                </a:lnTo>
                <a:close/>
              </a:path>
              <a:path w="466725" h="352425">
                <a:moveTo>
                  <a:pt x="26822" y="109728"/>
                </a:moveTo>
                <a:lnTo>
                  <a:pt x="25908" y="109728"/>
                </a:lnTo>
                <a:lnTo>
                  <a:pt x="25306" y="111051"/>
                </a:lnTo>
                <a:lnTo>
                  <a:pt x="25908" y="111252"/>
                </a:lnTo>
                <a:lnTo>
                  <a:pt x="26822" y="109728"/>
                </a:lnTo>
                <a:close/>
              </a:path>
              <a:path w="466725" h="352425">
                <a:moveTo>
                  <a:pt x="406321" y="69635"/>
                </a:moveTo>
                <a:lnTo>
                  <a:pt x="429768" y="96012"/>
                </a:lnTo>
                <a:lnTo>
                  <a:pt x="438912" y="111252"/>
                </a:lnTo>
                <a:lnTo>
                  <a:pt x="439513" y="111051"/>
                </a:lnTo>
                <a:lnTo>
                  <a:pt x="438912" y="109728"/>
                </a:lnTo>
                <a:lnTo>
                  <a:pt x="448748" y="109728"/>
                </a:lnTo>
                <a:lnTo>
                  <a:pt x="448056" y="108204"/>
                </a:lnTo>
                <a:lnTo>
                  <a:pt x="446532" y="106680"/>
                </a:lnTo>
                <a:lnTo>
                  <a:pt x="437388" y="91440"/>
                </a:lnTo>
                <a:lnTo>
                  <a:pt x="418422" y="70104"/>
                </a:lnTo>
                <a:lnTo>
                  <a:pt x="406908" y="70104"/>
                </a:lnTo>
                <a:lnTo>
                  <a:pt x="406321" y="69635"/>
                </a:lnTo>
                <a:close/>
              </a:path>
              <a:path w="466725" h="352425">
                <a:moveTo>
                  <a:pt x="25908" y="109728"/>
                </a:moveTo>
                <a:lnTo>
                  <a:pt x="21336" y="109728"/>
                </a:lnTo>
                <a:lnTo>
                  <a:pt x="25306" y="111051"/>
                </a:lnTo>
                <a:lnTo>
                  <a:pt x="25908" y="109728"/>
                </a:lnTo>
                <a:close/>
              </a:path>
              <a:path w="466725" h="352425">
                <a:moveTo>
                  <a:pt x="443484" y="109728"/>
                </a:moveTo>
                <a:lnTo>
                  <a:pt x="438912" y="109728"/>
                </a:lnTo>
                <a:lnTo>
                  <a:pt x="439513" y="111051"/>
                </a:lnTo>
                <a:lnTo>
                  <a:pt x="443484" y="109728"/>
                </a:lnTo>
                <a:close/>
              </a:path>
              <a:path w="466725" h="352425">
                <a:moveTo>
                  <a:pt x="56388" y="67056"/>
                </a:moveTo>
                <a:lnTo>
                  <a:pt x="57912" y="70104"/>
                </a:lnTo>
                <a:lnTo>
                  <a:pt x="58498" y="69635"/>
                </a:lnTo>
                <a:lnTo>
                  <a:pt x="59436" y="68580"/>
                </a:lnTo>
                <a:lnTo>
                  <a:pt x="56388" y="67056"/>
                </a:lnTo>
                <a:close/>
              </a:path>
              <a:path w="466725" h="352425">
                <a:moveTo>
                  <a:pt x="58498" y="69635"/>
                </a:moveTo>
                <a:lnTo>
                  <a:pt x="57912" y="70104"/>
                </a:lnTo>
                <a:lnTo>
                  <a:pt x="58081" y="70104"/>
                </a:lnTo>
                <a:lnTo>
                  <a:pt x="58498" y="69635"/>
                </a:lnTo>
                <a:close/>
              </a:path>
              <a:path w="466725" h="352425">
                <a:moveTo>
                  <a:pt x="408432" y="67056"/>
                </a:moveTo>
                <a:lnTo>
                  <a:pt x="405384" y="68580"/>
                </a:lnTo>
                <a:lnTo>
                  <a:pt x="406321" y="69635"/>
                </a:lnTo>
                <a:lnTo>
                  <a:pt x="406908" y="70104"/>
                </a:lnTo>
                <a:lnTo>
                  <a:pt x="408432" y="67056"/>
                </a:lnTo>
                <a:close/>
              </a:path>
              <a:path w="466725" h="352425">
                <a:moveTo>
                  <a:pt x="415713" y="67056"/>
                </a:moveTo>
                <a:lnTo>
                  <a:pt x="408432" y="67056"/>
                </a:lnTo>
                <a:lnTo>
                  <a:pt x="406908" y="70104"/>
                </a:lnTo>
                <a:lnTo>
                  <a:pt x="418422" y="70104"/>
                </a:lnTo>
                <a:lnTo>
                  <a:pt x="415713" y="67056"/>
                </a:lnTo>
                <a:close/>
              </a:path>
              <a:path w="466725" h="352425">
                <a:moveTo>
                  <a:pt x="61722" y="67056"/>
                </a:moveTo>
                <a:lnTo>
                  <a:pt x="56388" y="67056"/>
                </a:lnTo>
                <a:lnTo>
                  <a:pt x="59436" y="68580"/>
                </a:lnTo>
                <a:lnTo>
                  <a:pt x="58498" y="69635"/>
                </a:lnTo>
                <a:lnTo>
                  <a:pt x="61722" y="67056"/>
                </a:lnTo>
                <a:close/>
              </a:path>
              <a:path w="466725" h="352425">
                <a:moveTo>
                  <a:pt x="369896" y="33528"/>
                </a:moveTo>
                <a:lnTo>
                  <a:pt x="359664" y="33528"/>
                </a:lnTo>
                <a:lnTo>
                  <a:pt x="359664" y="37545"/>
                </a:lnTo>
                <a:lnTo>
                  <a:pt x="391668" y="57912"/>
                </a:lnTo>
                <a:lnTo>
                  <a:pt x="406321" y="69635"/>
                </a:lnTo>
                <a:lnTo>
                  <a:pt x="405384" y="68580"/>
                </a:lnTo>
                <a:lnTo>
                  <a:pt x="408432" y="67056"/>
                </a:lnTo>
                <a:lnTo>
                  <a:pt x="415713" y="67056"/>
                </a:lnTo>
                <a:lnTo>
                  <a:pt x="413004" y="64008"/>
                </a:lnTo>
                <a:lnTo>
                  <a:pt x="411480" y="62484"/>
                </a:lnTo>
                <a:lnTo>
                  <a:pt x="396240" y="50292"/>
                </a:lnTo>
                <a:lnTo>
                  <a:pt x="369896" y="33528"/>
                </a:lnTo>
                <a:close/>
              </a:path>
              <a:path w="466725" h="352425">
                <a:moveTo>
                  <a:pt x="115962" y="33528"/>
                </a:moveTo>
                <a:lnTo>
                  <a:pt x="105156" y="33528"/>
                </a:lnTo>
                <a:lnTo>
                  <a:pt x="106680" y="36576"/>
                </a:lnTo>
                <a:lnTo>
                  <a:pt x="105156" y="37545"/>
                </a:lnTo>
                <a:lnTo>
                  <a:pt x="105156" y="38100"/>
                </a:lnTo>
                <a:lnTo>
                  <a:pt x="115962" y="33528"/>
                </a:lnTo>
                <a:close/>
              </a:path>
              <a:path w="466725" h="352425">
                <a:moveTo>
                  <a:pt x="256032" y="4572"/>
                </a:moveTo>
                <a:lnTo>
                  <a:pt x="254508" y="9144"/>
                </a:lnTo>
                <a:lnTo>
                  <a:pt x="277368" y="12192"/>
                </a:lnTo>
                <a:lnTo>
                  <a:pt x="300228" y="16764"/>
                </a:lnTo>
                <a:lnTo>
                  <a:pt x="320040" y="21336"/>
                </a:lnTo>
                <a:lnTo>
                  <a:pt x="359664" y="38100"/>
                </a:lnTo>
                <a:lnTo>
                  <a:pt x="359664" y="37545"/>
                </a:lnTo>
                <a:lnTo>
                  <a:pt x="358140" y="36576"/>
                </a:lnTo>
                <a:lnTo>
                  <a:pt x="359664" y="33528"/>
                </a:lnTo>
                <a:lnTo>
                  <a:pt x="369896" y="33528"/>
                </a:lnTo>
                <a:lnTo>
                  <a:pt x="362712" y="28956"/>
                </a:lnTo>
                <a:lnTo>
                  <a:pt x="361188" y="28956"/>
                </a:lnTo>
                <a:lnTo>
                  <a:pt x="321564" y="12192"/>
                </a:lnTo>
                <a:lnTo>
                  <a:pt x="308356" y="9144"/>
                </a:lnTo>
                <a:lnTo>
                  <a:pt x="256032" y="9144"/>
                </a:lnTo>
                <a:lnTo>
                  <a:pt x="256032" y="4572"/>
                </a:lnTo>
                <a:close/>
              </a:path>
              <a:path w="466725" h="352425">
                <a:moveTo>
                  <a:pt x="105156" y="33528"/>
                </a:moveTo>
                <a:lnTo>
                  <a:pt x="105156" y="37545"/>
                </a:lnTo>
                <a:lnTo>
                  <a:pt x="106680" y="36576"/>
                </a:lnTo>
                <a:lnTo>
                  <a:pt x="105156" y="33528"/>
                </a:lnTo>
                <a:close/>
              </a:path>
              <a:path w="466725" h="352425">
                <a:moveTo>
                  <a:pt x="359664" y="33528"/>
                </a:moveTo>
                <a:lnTo>
                  <a:pt x="358140" y="36576"/>
                </a:lnTo>
                <a:lnTo>
                  <a:pt x="359664" y="37545"/>
                </a:lnTo>
                <a:lnTo>
                  <a:pt x="359664" y="33528"/>
                </a:lnTo>
                <a:close/>
              </a:path>
              <a:path w="466725" h="352425">
                <a:moveTo>
                  <a:pt x="234696" y="0"/>
                </a:moveTo>
                <a:lnTo>
                  <a:pt x="230124" y="0"/>
                </a:lnTo>
                <a:lnTo>
                  <a:pt x="228600" y="1524"/>
                </a:lnTo>
                <a:lnTo>
                  <a:pt x="228600" y="6096"/>
                </a:lnTo>
                <a:lnTo>
                  <a:pt x="230124" y="7620"/>
                </a:lnTo>
                <a:lnTo>
                  <a:pt x="231648" y="7620"/>
                </a:lnTo>
                <a:lnTo>
                  <a:pt x="233172" y="9144"/>
                </a:lnTo>
                <a:lnTo>
                  <a:pt x="236220" y="6096"/>
                </a:lnTo>
                <a:lnTo>
                  <a:pt x="236220" y="1524"/>
                </a:lnTo>
                <a:lnTo>
                  <a:pt x="234696" y="0"/>
                </a:lnTo>
                <a:close/>
              </a:path>
              <a:path w="466725" h="352425">
                <a:moveTo>
                  <a:pt x="256032" y="0"/>
                </a:moveTo>
                <a:lnTo>
                  <a:pt x="234696" y="0"/>
                </a:lnTo>
                <a:lnTo>
                  <a:pt x="236220" y="1524"/>
                </a:lnTo>
                <a:lnTo>
                  <a:pt x="236220" y="6096"/>
                </a:lnTo>
                <a:lnTo>
                  <a:pt x="233172" y="9144"/>
                </a:lnTo>
                <a:lnTo>
                  <a:pt x="254508" y="9144"/>
                </a:lnTo>
                <a:lnTo>
                  <a:pt x="256032" y="4572"/>
                </a:lnTo>
                <a:lnTo>
                  <a:pt x="286512" y="4572"/>
                </a:lnTo>
                <a:lnTo>
                  <a:pt x="278892" y="3048"/>
                </a:lnTo>
                <a:lnTo>
                  <a:pt x="256032" y="0"/>
                </a:lnTo>
                <a:close/>
              </a:path>
              <a:path w="466725" h="352425">
                <a:moveTo>
                  <a:pt x="286512" y="4572"/>
                </a:moveTo>
                <a:lnTo>
                  <a:pt x="256032" y="4572"/>
                </a:lnTo>
                <a:lnTo>
                  <a:pt x="256032" y="9144"/>
                </a:lnTo>
                <a:lnTo>
                  <a:pt x="308356" y="9144"/>
                </a:lnTo>
                <a:lnTo>
                  <a:pt x="301752" y="7620"/>
                </a:lnTo>
                <a:lnTo>
                  <a:pt x="286512" y="4572"/>
                </a:lnTo>
                <a:close/>
              </a:path>
            </a:pathLst>
          </a:custGeom>
          <a:solidFill>
            <a:srgbClr val="000000"/>
          </a:solidFill>
        </p:spPr>
        <p:txBody>
          <a:bodyPr wrap="square" lIns="0" tIns="0" rIns="0" bIns="0" rtlCol="0"/>
          <a:lstStyle/>
          <a:p>
            <a:endParaRPr sz="1750"/>
          </a:p>
        </p:txBody>
      </p:sp>
      <p:sp>
        <p:nvSpPr>
          <p:cNvPr id="74" name="object 74"/>
          <p:cNvSpPr txBox="1"/>
          <p:nvPr/>
        </p:nvSpPr>
        <p:spPr>
          <a:xfrm>
            <a:off x="2453146" y="4835526"/>
            <a:ext cx="198173" cy="179601"/>
          </a:xfrm>
          <a:prstGeom prst="rect">
            <a:avLst/>
          </a:prstGeom>
        </p:spPr>
        <p:txBody>
          <a:bodyPr vert="horz" wrap="square" lIns="0" tIns="0" rIns="0" bIns="0" rtlCol="0">
            <a:spAutoFit/>
          </a:bodyPr>
          <a:lstStyle/>
          <a:p>
            <a:pPr marL="12347"/>
            <a:r>
              <a:rPr sz="1167" dirty="0">
                <a:latin typeface="Times New Roman"/>
                <a:cs typeface="Times New Roman"/>
              </a:rPr>
              <a:t>C6</a:t>
            </a:r>
            <a:endParaRPr sz="1167">
              <a:latin typeface="Times New Roman"/>
              <a:cs typeface="Times New Roman"/>
            </a:endParaRPr>
          </a:p>
        </p:txBody>
      </p:sp>
      <p:sp>
        <p:nvSpPr>
          <p:cNvPr id="75" name="object 75"/>
          <p:cNvSpPr/>
          <p:nvPr/>
        </p:nvSpPr>
        <p:spPr>
          <a:xfrm>
            <a:off x="3440431" y="4761442"/>
            <a:ext cx="453760" cy="342635"/>
          </a:xfrm>
          <a:custGeom>
            <a:avLst/>
            <a:gdLst/>
            <a:ahLst/>
            <a:cxnLst/>
            <a:rect l="l" t="t" r="r" b="b"/>
            <a:pathLst>
              <a:path w="466725" h="352425">
                <a:moveTo>
                  <a:pt x="230124" y="0"/>
                </a:moveTo>
                <a:lnTo>
                  <a:pt x="208788" y="0"/>
                </a:lnTo>
                <a:lnTo>
                  <a:pt x="185928" y="3048"/>
                </a:lnTo>
                <a:lnTo>
                  <a:pt x="163068" y="7620"/>
                </a:lnTo>
                <a:lnTo>
                  <a:pt x="143256" y="12192"/>
                </a:lnTo>
                <a:lnTo>
                  <a:pt x="103632" y="28956"/>
                </a:lnTo>
                <a:lnTo>
                  <a:pt x="102108" y="28956"/>
                </a:lnTo>
                <a:lnTo>
                  <a:pt x="68580" y="50292"/>
                </a:lnTo>
                <a:lnTo>
                  <a:pt x="27432" y="91440"/>
                </a:lnTo>
                <a:lnTo>
                  <a:pt x="18288" y="106680"/>
                </a:lnTo>
                <a:lnTo>
                  <a:pt x="16764" y="108204"/>
                </a:lnTo>
                <a:lnTo>
                  <a:pt x="9144" y="124968"/>
                </a:lnTo>
                <a:lnTo>
                  <a:pt x="4572" y="140208"/>
                </a:lnTo>
                <a:lnTo>
                  <a:pt x="0" y="158496"/>
                </a:lnTo>
                <a:lnTo>
                  <a:pt x="0" y="195072"/>
                </a:lnTo>
                <a:lnTo>
                  <a:pt x="4572" y="211836"/>
                </a:lnTo>
                <a:lnTo>
                  <a:pt x="9144" y="227076"/>
                </a:lnTo>
                <a:lnTo>
                  <a:pt x="16764" y="243840"/>
                </a:lnTo>
                <a:lnTo>
                  <a:pt x="18288" y="245364"/>
                </a:lnTo>
                <a:lnTo>
                  <a:pt x="27432" y="259080"/>
                </a:lnTo>
                <a:lnTo>
                  <a:pt x="39624" y="274320"/>
                </a:lnTo>
                <a:lnTo>
                  <a:pt x="53340" y="288036"/>
                </a:lnTo>
                <a:lnTo>
                  <a:pt x="68580" y="300228"/>
                </a:lnTo>
                <a:lnTo>
                  <a:pt x="102108" y="321564"/>
                </a:lnTo>
                <a:lnTo>
                  <a:pt x="103632" y="321564"/>
                </a:lnTo>
                <a:lnTo>
                  <a:pt x="143256" y="338328"/>
                </a:lnTo>
                <a:lnTo>
                  <a:pt x="163068" y="344424"/>
                </a:lnTo>
                <a:lnTo>
                  <a:pt x="208788" y="350520"/>
                </a:lnTo>
                <a:lnTo>
                  <a:pt x="231648" y="352044"/>
                </a:lnTo>
                <a:lnTo>
                  <a:pt x="254508" y="350520"/>
                </a:lnTo>
                <a:lnTo>
                  <a:pt x="256032" y="350520"/>
                </a:lnTo>
                <a:lnTo>
                  <a:pt x="290322" y="345948"/>
                </a:lnTo>
                <a:lnTo>
                  <a:pt x="256032" y="345948"/>
                </a:lnTo>
                <a:lnTo>
                  <a:pt x="255016" y="342900"/>
                </a:lnTo>
                <a:lnTo>
                  <a:pt x="233172" y="342900"/>
                </a:lnTo>
                <a:lnTo>
                  <a:pt x="210312" y="341376"/>
                </a:lnTo>
                <a:lnTo>
                  <a:pt x="164592" y="335280"/>
                </a:lnTo>
                <a:lnTo>
                  <a:pt x="144780" y="329184"/>
                </a:lnTo>
                <a:lnTo>
                  <a:pt x="115962" y="316992"/>
                </a:lnTo>
                <a:lnTo>
                  <a:pt x="105156" y="316992"/>
                </a:lnTo>
                <a:lnTo>
                  <a:pt x="105156" y="312974"/>
                </a:lnTo>
                <a:lnTo>
                  <a:pt x="73152" y="292608"/>
                </a:lnTo>
                <a:lnTo>
                  <a:pt x="63627" y="284988"/>
                </a:lnTo>
                <a:lnTo>
                  <a:pt x="56388" y="284988"/>
                </a:lnTo>
                <a:lnTo>
                  <a:pt x="57912" y="280416"/>
                </a:lnTo>
                <a:lnTo>
                  <a:pt x="47244" y="269748"/>
                </a:lnTo>
                <a:lnTo>
                  <a:pt x="35052" y="254508"/>
                </a:lnTo>
                <a:lnTo>
                  <a:pt x="26924" y="242316"/>
                </a:lnTo>
                <a:lnTo>
                  <a:pt x="21336" y="242316"/>
                </a:lnTo>
                <a:lnTo>
                  <a:pt x="25306" y="240992"/>
                </a:lnTo>
                <a:lnTo>
                  <a:pt x="18288" y="225552"/>
                </a:lnTo>
                <a:lnTo>
                  <a:pt x="13716" y="210312"/>
                </a:lnTo>
                <a:lnTo>
                  <a:pt x="9559" y="195072"/>
                </a:lnTo>
                <a:lnTo>
                  <a:pt x="9144" y="195072"/>
                </a:lnTo>
                <a:lnTo>
                  <a:pt x="4572" y="193548"/>
                </a:lnTo>
                <a:lnTo>
                  <a:pt x="9144" y="193548"/>
                </a:lnTo>
                <a:lnTo>
                  <a:pt x="9144" y="160020"/>
                </a:lnTo>
                <a:lnTo>
                  <a:pt x="13716" y="141732"/>
                </a:lnTo>
                <a:lnTo>
                  <a:pt x="18288" y="126492"/>
                </a:lnTo>
                <a:lnTo>
                  <a:pt x="25306" y="111051"/>
                </a:lnTo>
                <a:lnTo>
                  <a:pt x="21336" y="109728"/>
                </a:lnTo>
                <a:lnTo>
                  <a:pt x="26822" y="109728"/>
                </a:lnTo>
                <a:lnTo>
                  <a:pt x="35052" y="96012"/>
                </a:lnTo>
                <a:lnTo>
                  <a:pt x="58081" y="70104"/>
                </a:lnTo>
                <a:lnTo>
                  <a:pt x="57912" y="70104"/>
                </a:lnTo>
                <a:lnTo>
                  <a:pt x="56388" y="67056"/>
                </a:lnTo>
                <a:lnTo>
                  <a:pt x="61722" y="67056"/>
                </a:lnTo>
                <a:lnTo>
                  <a:pt x="73152" y="57912"/>
                </a:lnTo>
                <a:lnTo>
                  <a:pt x="105156" y="37545"/>
                </a:lnTo>
                <a:lnTo>
                  <a:pt x="105156" y="33528"/>
                </a:lnTo>
                <a:lnTo>
                  <a:pt x="115962" y="33528"/>
                </a:lnTo>
                <a:lnTo>
                  <a:pt x="144780" y="21336"/>
                </a:lnTo>
                <a:lnTo>
                  <a:pt x="164592" y="16764"/>
                </a:lnTo>
                <a:lnTo>
                  <a:pt x="187452" y="12192"/>
                </a:lnTo>
                <a:lnTo>
                  <a:pt x="210312" y="9144"/>
                </a:lnTo>
                <a:lnTo>
                  <a:pt x="233172" y="9144"/>
                </a:lnTo>
                <a:lnTo>
                  <a:pt x="231648" y="7620"/>
                </a:lnTo>
                <a:lnTo>
                  <a:pt x="230124" y="7620"/>
                </a:lnTo>
                <a:lnTo>
                  <a:pt x="228600" y="6096"/>
                </a:lnTo>
                <a:lnTo>
                  <a:pt x="228600" y="1524"/>
                </a:lnTo>
                <a:lnTo>
                  <a:pt x="230124" y="0"/>
                </a:lnTo>
                <a:close/>
              </a:path>
              <a:path w="466725" h="352425">
                <a:moveTo>
                  <a:pt x="256032" y="341376"/>
                </a:moveTo>
                <a:lnTo>
                  <a:pt x="254541" y="341475"/>
                </a:lnTo>
                <a:lnTo>
                  <a:pt x="256032" y="345948"/>
                </a:lnTo>
                <a:lnTo>
                  <a:pt x="256032" y="341376"/>
                </a:lnTo>
                <a:close/>
              </a:path>
              <a:path w="466725" h="352425">
                <a:moveTo>
                  <a:pt x="311658" y="341376"/>
                </a:moveTo>
                <a:lnTo>
                  <a:pt x="256032" y="341376"/>
                </a:lnTo>
                <a:lnTo>
                  <a:pt x="256032" y="345948"/>
                </a:lnTo>
                <a:lnTo>
                  <a:pt x="290322" y="345948"/>
                </a:lnTo>
                <a:lnTo>
                  <a:pt x="301752" y="344424"/>
                </a:lnTo>
                <a:lnTo>
                  <a:pt x="311658" y="341376"/>
                </a:lnTo>
                <a:close/>
              </a:path>
              <a:path w="466725" h="352425">
                <a:moveTo>
                  <a:pt x="254541" y="341475"/>
                </a:moveTo>
                <a:lnTo>
                  <a:pt x="233172" y="342900"/>
                </a:lnTo>
                <a:lnTo>
                  <a:pt x="255016" y="342900"/>
                </a:lnTo>
                <a:lnTo>
                  <a:pt x="254541" y="341475"/>
                </a:lnTo>
                <a:close/>
              </a:path>
              <a:path w="466725" h="352425">
                <a:moveTo>
                  <a:pt x="359664" y="312420"/>
                </a:moveTo>
                <a:lnTo>
                  <a:pt x="320040" y="329184"/>
                </a:lnTo>
                <a:lnTo>
                  <a:pt x="300228" y="335280"/>
                </a:lnTo>
                <a:lnTo>
                  <a:pt x="254508" y="341376"/>
                </a:lnTo>
                <a:lnTo>
                  <a:pt x="256032" y="341376"/>
                </a:lnTo>
                <a:lnTo>
                  <a:pt x="311658" y="341376"/>
                </a:lnTo>
                <a:lnTo>
                  <a:pt x="321564" y="338328"/>
                </a:lnTo>
                <a:lnTo>
                  <a:pt x="361188" y="321564"/>
                </a:lnTo>
                <a:lnTo>
                  <a:pt x="362712" y="321564"/>
                </a:lnTo>
                <a:lnTo>
                  <a:pt x="369896" y="316992"/>
                </a:lnTo>
                <a:lnTo>
                  <a:pt x="359664" y="316992"/>
                </a:lnTo>
                <a:lnTo>
                  <a:pt x="358140" y="313944"/>
                </a:lnTo>
                <a:lnTo>
                  <a:pt x="359664" y="312974"/>
                </a:lnTo>
                <a:lnTo>
                  <a:pt x="359664" y="312420"/>
                </a:lnTo>
                <a:close/>
              </a:path>
              <a:path w="466725" h="352425">
                <a:moveTo>
                  <a:pt x="105156" y="312974"/>
                </a:moveTo>
                <a:lnTo>
                  <a:pt x="105156" y="316992"/>
                </a:lnTo>
                <a:lnTo>
                  <a:pt x="106680" y="313944"/>
                </a:lnTo>
                <a:lnTo>
                  <a:pt x="105156" y="312974"/>
                </a:lnTo>
                <a:close/>
              </a:path>
              <a:path w="466725" h="352425">
                <a:moveTo>
                  <a:pt x="105156" y="312420"/>
                </a:moveTo>
                <a:lnTo>
                  <a:pt x="105156" y="312974"/>
                </a:lnTo>
                <a:lnTo>
                  <a:pt x="106680" y="313944"/>
                </a:lnTo>
                <a:lnTo>
                  <a:pt x="105156" y="316992"/>
                </a:lnTo>
                <a:lnTo>
                  <a:pt x="115962" y="316992"/>
                </a:lnTo>
                <a:lnTo>
                  <a:pt x="105156" y="312420"/>
                </a:lnTo>
                <a:close/>
              </a:path>
              <a:path w="466725" h="352425">
                <a:moveTo>
                  <a:pt x="359664" y="312974"/>
                </a:moveTo>
                <a:lnTo>
                  <a:pt x="358140" y="313944"/>
                </a:lnTo>
                <a:lnTo>
                  <a:pt x="359664" y="316992"/>
                </a:lnTo>
                <a:lnTo>
                  <a:pt x="359664" y="312974"/>
                </a:lnTo>
                <a:close/>
              </a:path>
              <a:path w="466725" h="352425">
                <a:moveTo>
                  <a:pt x="417576" y="269748"/>
                </a:moveTo>
                <a:lnTo>
                  <a:pt x="406908" y="280416"/>
                </a:lnTo>
                <a:lnTo>
                  <a:pt x="391668" y="292608"/>
                </a:lnTo>
                <a:lnTo>
                  <a:pt x="359664" y="312974"/>
                </a:lnTo>
                <a:lnTo>
                  <a:pt x="359664" y="316992"/>
                </a:lnTo>
                <a:lnTo>
                  <a:pt x="369896" y="316992"/>
                </a:lnTo>
                <a:lnTo>
                  <a:pt x="396240" y="300228"/>
                </a:lnTo>
                <a:lnTo>
                  <a:pt x="411480" y="288036"/>
                </a:lnTo>
                <a:lnTo>
                  <a:pt x="425196" y="274320"/>
                </a:lnTo>
                <a:lnTo>
                  <a:pt x="427634" y="271272"/>
                </a:lnTo>
                <a:lnTo>
                  <a:pt x="422148" y="271272"/>
                </a:lnTo>
                <a:lnTo>
                  <a:pt x="417576" y="269748"/>
                </a:lnTo>
                <a:close/>
              </a:path>
              <a:path w="466725" h="352425">
                <a:moveTo>
                  <a:pt x="57912" y="280416"/>
                </a:moveTo>
                <a:lnTo>
                  <a:pt x="56388" y="284988"/>
                </a:lnTo>
                <a:lnTo>
                  <a:pt x="59436" y="281940"/>
                </a:lnTo>
                <a:lnTo>
                  <a:pt x="57912" y="280416"/>
                </a:lnTo>
                <a:close/>
              </a:path>
              <a:path w="466725" h="352425">
                <a:moveTo>
                  <a:pt x="57912" y="280416"/>
                </a:moveTo>
                <a:lnTo>
                  <a:pt x="59436" y="281940"/>
                </a:lnTo>
                <a:lnTo>
                  <a:pt x="56388" y="284988"/>
                </a:lnTo>
                <a:lnTo>
                  <a:pt x="63627" y="284988"/>
                </a:lnTo>
                <a:lnTo>
                  <a:pt x="57912" y="280416"/>
                </a:lnTo>
                <a:close/>
              </a:path>
              <a:path w="466725" h="352425">
                <a:moveTo>
                  <a:pt x="419100" y="268224"/>
                </a:moveTo>
                <a:lnTo>
                  <a:pt x="417576" y="269748"/>
                </a:lnTo>
                <a:lnTo>
                  <a:pt x="422148" y="271272"/>
                </a:lnTo>
                <a:lnTo>
                  <a:pt x="419100" y="268224"/>
                </a:lnTo>
                <a:close/>
              </a:path>
              <a:path w="466725" h="352425">
                <a:moveTo>
                  <a:pt x="430072" y="268224"/>
                </a:moveTo>
                <a:lnTo>
                  <a:pt x="419100" y="268224"/>
                </a:lnTo>
                <a:lnTo>
                  <a:pt x="422148" y="271272"/>
                </a:lnTo>
                <a:lnTo>
                  <a:pt x="427634" y="271272"/>
                </a:lnTo>
                <a:lnTo>
                  <a:pt x="430072" y="268224"/>
                </a:lnTo>
                <a:close/>
              </a:path>
              <a:path w="466725" h="352425">
                <a:moveTo>
                  <a:pt x="438912" y="240792"/>
                </a:moveTo>
                <a:lnTo>
                  <a:pt x="429768" y="254508"/>
                </a:lnTo>
                <a:lnTo>
                  <a:pt x="417576" y="269748"/>
                </a:lnTo>
                <a:lnTo>
                  <a:pt x="419100" y="268224"/>
                </a:lnTo>
                <a:lnTo>
                  <a:pt x="430072" y="268224"/>
                </a:lnTo>
                <a:lnTo>
                  <a:pt x="437388" y="259080"/>
                </a:lnTo>
                <a:lnTo>
                  <a:pt x="446532" y="245364"/>
                </a:lnTo>
                <a:lnTo>
                  <a:pt x="448056" y="243840"/>
                </a:lnTo>
                <a:lnTo>
                  <a:pt x="448748" y="242316"/>
                </a:lnTo>
                <a:lnTo>
                  <a:pt x="438912" y="242316"/>
                </a:lnTo>
                <a:lnTo>
                  <a:pt x="439513" y="240992"/>
                </a:lnTo>
                <a:lnTo>
                  <a:pt x="438912" y="240792"/>
                </a:lnTo>
                <a:close/>
              </a:path>
              <a:path w="466725" h="352425">
                <a:moveTo>
                  <a:pt x="25306" y="240992"/>
                </a:moveTo>
                <a:lnTo>
                  <a:pt x="21336" y="242316"/>
                </a:lnTo>
                <a:lnTo>
                  <a:pt x="25908" y="242316"/>
                </a:lnTo>
                <a:lnTo>
                  <a:pt x="25306" y="240992"/>
                </a:lnTo>
                <a:close/>
              </a:path>
              <a:path w="466725" h="352425">
                <a:moveTo>
                  <a:pt x="25908" y="240792"/>
                </a:moveTo>
                <a:lnTo>
                  <a:pt x="25306" y="240992"/>
                </a:lnTo>
                <a:lnTo>
                  <a:pt x="25908" y="242316"/>
                </a:lnTo>
                <a:lnTo>
                  <a:pt x="26924" y="242316"/>
                </a:lnTo>
                <a:lnTo>
                  <a:pt x="25908" y="240792"/>
                </a:lnTo>
                <a:close/>
              </a:path>
              <a:path w="466725" h="352425">
                <a:moveTo>
                  <a:pt x="439513" y="240992"/>
                </a:moveTo>
                <a:lnTo>
                  <a:pt x="438912" y="242316"/>
                </a:lnTo>
                <a:lnTo>
                  <a:pt x="443484" y="242316"/>
                </a:lnTo>
                <a:lnTo>
                  <a:pt x="439513" y="240992"/>
                </a:lnTo>
                <a:close/>
              </a:path>
              <a:path w="466725" h="352425">
                <a:moveTo>
                  <a:pt x="455803" y="193548"/>
                </a:moveTo>
                <a:lnTo>
                  <a:pt x="455676" y="193548"/>
                </a:lnTo>
                <a:lnTo>
                  <a:pt x="451104" y="210312"/>
                </a:lnTo>
                <a:lnTo>
                  <a:pt x="446532" y="225552"/>
                </a:lnTo>
                <a:lnTo>
                  <a:pt x="439513" y="240992"/>
                </a:lnTo>
                <a:lnTo>
                  <a:pt x="443484" y="242316"/>
                </a:lnTo>
                <a:lnTo>
                  <a:pt x="448748" y="242316"/>
                </a:lnTo>
                <a:lnTo>
                  <a:pt x="455676" y="227076"/>
                </a:lnTo>
                <a:lnTo>
                  <a:pt x="460248" y="211836"/>
                </a:lnTo>
                <a:lnTo>
                  <a:pt x="464820" y="195072"/>
                </a:lnTo>
                <a:lnTo>
                  <a:pt x="455676" y="195072"/>
                </a:lnTo>
                <a:lnTo>
                  <a:pt x="455803" y="193548"/>
                </a:lnTo>
                <a:close/>
              </a:path>
              <a:path w="466725" h="352425">
                <a:moveTo>
                  <a:pt x="9144" y="193548"/>
                </a:moveTo>
                <a:lnTo>
                  <a:pt x="4572" y="193548"/>
                </a:lnTo>
                <a:lnTo>
                  <a:pt x="9144" y="195072"/>
                </a:lnTo>
                <a:lnTo>
                  <a:pt x="9144" y="193548"/>
                </a:lnTo>
                <a:close/>
              </a:path>
              <a:path w="466725" h="352425">
                <a:moveTo>
                  <a:pt x="9144" y="193548"/>
                </a:moveTo>
                <a:lnTo>
                  <a:pt x="9144" y="195072"/>
                </a:lnTo>
                <a:lnTo>
                  <a:pt x="9559" y="195072"/>
                </a:lnTo>
                <a:lnTo>
                  <a:pt x="9144" y="193548"/>
                </a:lnTo>
                <a:close/>
              </a:path>
              <a:path w="466725" h="352425">
                <a:moveTo>
                  <a:pt x="448748" y="109728"/>
                </a:moveTo>
                <a:lnTo>
                  <a:pt x="443484" y="109728"/>
                </a:lnTo>
                <a:lnTo>
                  <a:pt x="439513" y="111051"/>
                </a:lnTo>
                <a:lnTo>
                  <a:pt x="446532" y="126492"/>
                </a:lnTo>
                <a:lnTo>
                  <a:pt x="451104" y="141732"/>
                </a:lnTo>
                <a:lnTo>
                  <a:pt x="455676" y="160020"/>
                </a:lnTo>
                <a:lnTo>
                  <a:pt x="457200" y="176784"/>
                </a:lnTo>
                <a:lnTo>
                  <a:pt x="455676" y="195072"/>
                </a:lnTo>
                <a:lnTo>
                  <a:pt x="460248" y="193548"/>
                </a:lnTo>
                <a:lnTo>
                  <a:pt x="464820" y="193548"/>
                </a:lnTo>
                <a:lnTo>
                  <a:pt x="466344" y="175260"/>
                </a:lnTo>
                <a:lnTo>
                  <a:pt x="464820" y="158496"/>
                </a:lnTo>
                <a:lnTo>
                  <a:pt x="460248" y="140208"/>
                </a:lnTo>
                <a:lnTo>
                  <a:pt x="455676" y="124968"/>
                </a:lnTo>
                <a:lnTo>
                  <a:pt x="448748" y="109728"/>
                </a:lnTo>
                <a:close/>
              </a:path>
              <a:path w="466725" h="352425">
                <a:moveTo>
                  <a:pt x="464820" y="193548"/>
                </a:moveTo>
                <a:lnTo>
                  <a:pt x="460248" y="193548"/>
                </a:lnTo>
                <a:lnTo>
                  <a:pt x="455676" y="195072"/>
                </a:lnTo>
                <a:lnTo>
                  <a:pt x="464820" y="195072"/>
                </a:lnTo>
                <a:lnTo>
                  <a:pt x="464820" y="193548"/>
                </a:lnTo>
                <a:close/>
              </a:path>
              <a:path w="466725" h="352425">
                <a:moveTo>
                  <a:pt x="26822" y="109728"/>
                </a:moveTo>
                <a:lnTo>
                  <a:pt x="25908" y="109728"/>
                </a:lnTo>
                <a:lnTo>
                  <a:pt x="25306" y="111051"/>
                </a:lnTo>
                <a:lnTo>
                  <a:pt x="25908" y="111252"/>
                </a:lnTo>
                <a:lnTo>
                  <a:pt x="26822" y="109728"/>
                </a:lnTo>
                <a:close/>
              </a:path>
              <a:path w="466725" h="352425">
                <a:moveTo>
                  <a:pt x="406321" y="69635"/>
                </a:moveTo>
                <a:lnTo>
                  <a:pt x="429768" y="96012"/>
                </a:lnTo>
                <a:lnTo>
                  <a:pt x="438912" y="111252"/>
                </a:lnTo>
                <a:lnTo>
                  <a:pt x="439513" y="111051"/>
                </a:lnTo>
                <a:lnTo>
                  <a:pt x="438912" y="109728"/>
                </a:lnTo>
                <a:lnTo>
                  <a:pt x="448748" y="109728"/>
                </a:lnTo>
                <a:lnTo>
                  <a:pt x="448056" y="108204"/>
                </a:lnTo>
                <a:lnTo>
                  <a:pt x="446532" y="106680"/>
                </a:lnTo>
                <a:lnTo>
                  <a:pt x="437388" y="91440"/>
                </a:lnTo>
                <a:lnTo>
                  <a:pt x="418422" y="70104"/>
                </a:lnTo>
                <a:lnTo>
                  <a:pt x="406908" y="70104"/>
                </a:lnTo>
                <a:lnTo>
                  <a:pt x="406321" y="69635"/>
                </a:lnTo>
                <a:close/>
              </a:path>
              <a:path w="466725" h="352425">
                <a:moveTo>
                  <a:pt x="25908" y="109728"/>
                </a:moveTo>
                <a:lnTo>
                  <a:pt x="21336" y="109728"/>
                </a:lnTo>
                <a:lnTo>
                  <a:pt x="25306" y="111051"/>
                </a:lnTo>
                <a:lnTo>
                  <a:pt x="25908" y="109728"/>
                </a:lnTo>
                <a:close/>
              </a:path>
              <a:path w="466725" h="352425">
                <a:moveTo>
                  <a:pt x="443484" y="109728"/>
                </a:moveTo>
                <a:lnTo>
                  <a:pt x="438912" y="109728"/>
                </a:lnTo>
                <a:lnTo>
                  <a:pt x="439513" y="111051"/>
                </a:lnTo>
                <a:lnTo>
                  <a:pt x="443484" y="109728"/>
                </a:lnTo>
                <a:close/>
              </a:path>
              <a:path w="466725" h="352425">
                <a:moveTo>
                  <a:pt x="56388" y="67056"/>
                </a:moveTo>
                <a:lnTo>
                  <a:pt x="57912" y="70104"/>
                </a:lnTo>
                <a:lnTo>
                  <a:pt x="58498" y="69635"/>
                </a:lnTo>
                <a:lnTo>
                  <a:pt x="59436" y="68580"/>
                </a:lnTo>
                <a:lnTo>
                  <a:pt x="56388" y="67056"/>
                </a:lnTo>
                <a:close/>
              </a:path>
              <a:path w="466725" h="352425">
                <a:moveTo>
                  <a:pt x="58498" y="69635"/>
                </a:moveTo>
                <a:lnTo>
                  <a:pt x="57912" y="70104"/>
                </a:lnTo>
                <a:lnTo>
                  <a:pt x="58081" y="70104"/>
                </a:lnTo>
                <a:lnTo>
                  <a:pt x="58498" y="69635"/>
                </a:lnTo>
                <a:close/>
              </a:path>
              <a:path w="466725" h="352425">
                <a:moveTo>
                  <a:pt x="408432" y="67056"/>
                </a:moveTo>
                <a:lnTo>
                  <a:pt x="405384" y="68580"/>
                </a:lnTo>
                <a:lnTo>
                  <a:pt x="406321" y="69635"/>
                </a:lnTo>
                <a:lnTo>
                  <a:pt x="406908" y="70104"/>
                </a:lnTo>
                <a:lnTo>
                  <a:pt x="408432" y="67056"/>
                </a:lnTo>
                <a:close/>
              </a:path>
              <a:path w="466725" h="352425">
                <a:moveTo>
                  <a:pt x="415713" y="67056"/>
                </a:moveTo>
                <a:lnTo>
                  <a:pt x="408432" y="67056"/>
                </a:lnTo>
                <a:lnTo>
                  <a:pt x="406908" y="70104"/>
                </a:lnTo>
                <a:lnTo>
                  <a:pt x="418422" y="70104"/>
                </a:lnTo>
                <a:lnTo>
                  <a:pt x="415713" y="67056"/>
                </a:lnTo>
                <a:close/>
              </a:path>
              <a:path w="466725" h="352425">
                <a:moveTo>
                  <a:pt x="61722" y="67056"/>
                </a:moveTo>
                <a:lnTo>
                  <a:pt x="56388" y="67056"/>
                </a:lnTo>
                <a:lnTo>
                  <a:pt x="59436" y="68580"/>
                </a:lnTo>
                <a:lnTo>
                  <a:pt x="58498" y="69635"/>
                </a:lnTo>
                <a:lnTo>
                  <a:pt x="61722" y="67056"/>
                </a:lnTo>
                <a:close/>
              </a:path>
              <a:path w="466725" h="352425">
                <a:moveTo>
                  <a:pt x="369896" y="33528"/>
                </a:moveTo>
                <a:lnTo>
                  <a:pt x="359664" y="33528"/>
                </a:lnTo>
                <a:lnTo>
                  <a:pt x="359664" y="37545"/>
                </a:lnTo>
                <a:lnTo>
                  <a:pt x="391668" y="57912"/>
                </a:lnTo>
                <a:lnTo>
                  <a:pt x="406321" y="69635"/>
                </a:lnTo>
                <a:lnTo>
                  <a:pt x="405384" y="68580"/>
                </a:lnTo>
                <a:lnTo>
                  <a:pt x="408432" y="67056"/>
                </a:lnTo>
                <a:lnTo>
                  <a:pt x="415713" y="67056"/>
                </a:lnTo>
                <a:lnTo>
                  <a:pt x="413004" y="64008"/>
                </a:lnTo>
                <a:lnTo>
                  <a:pt x="411480" y="62484"/>
                </a:lnTo>
                <a:lnTo>
                  <a:pt x="396240" y="50292"/>
                </a:lnTo>
                <a:lnTo>
                  <a:pt x="369896" y="33528"/>
                </a:lnTo>
                <a:close/>
              </a:path>
              <a:path w="466725" h="352425">
                <a:moveTo>
                  <a:pt x="115962" y="33528"/>
                </a:moveTo>
                <a:lnTo>
                  <a:pt x="105156" y="33528"/>
                </a:lnTo>
                <a:lnTo>
                  <a:pt x="106680" y="36576"/>
                </a:lnTo>
                <a:lnTo>
                  <a:pt x="105156" y="37545"/>
                </a:lnTo>
                <a:lnTo>
                  <a:pt x="105156" y="38100"/>
                </a:lnTo>
                <a:lnTo>
                  <a:pt x="115962" y="33528"/>
                </a:lnTo>
                <a:close/>
              </a:path>
              <a:path w="466725" h="352425">
                <a:moveTo>
                  <a:pt x="256032" y="4572"/>
                </a:moveTo>
                <a:lnTo>
                  <a:pt x="254508" y="9144"/>
                </a:lnTo>
                <a:lnTo>
                  <a:pt x="277368" y="12192"/>
                </a:lnTo>
                <a:lnTo>
                  <a:pt x="300228" y="16764"/>
                </a:lnTo>
                <a:lnTo>
                  <a:pt x="320040" y="21336"/>
                </a:lnTo>
                <a:lnTo>
                  <a:pt x="359664" y="38100"/>
                </a:lnTo>
                <a:lnTo>
                  <a:pt x="359664" y="37545"/>
                </a:lnTo>
                <a:lnTo>
                  <a:pt x="358140" y="36576"/>
                </a:lnTo>
                <a:lnTo>
                  <a:pt x="359664" y="33528"/>
                </a:lnTo>
                <a:lnTo>
                  <a:pt x="369896" y="33528"/>
                </a:lnTo>
                <a:lnTo>
                  <a:pt x="362712" y="28956"/>
                </a:lnTo>
                <a:lnTo>
                  <a:pt x="361188" y="28956"/>
                </a:lnTo>
                <a:lnTo>
                  <a:pt x="321564" y="12192"/>
                </a:lnTo>
                <a:lnTo>
                  <a:pt x="308356" y="9144"/>
                </a:lnTo>
                <a:lnTo>
                  <a:pt x="256032" y="9144"/>
                </a:lnTo>
                <a:lnTo>
                  <a:pt x="256032" y="4572"/>
                </a:lnTo>
                <a:close/>
              </a:path>
              <a:path w="466725" h="352425">
                <a:moveTo>
                  <a:pt x="105156" y="33528"/>
                </a:moveTo>
                <a:lnTo>
                  <a:pt x="105156" y="37545"/>
                </a:lnTo>
                <a:lnTo>
                  <a:pt x="106680" y="36576"/>
                </a:lnTo>
                <a:lnTo>
                  <a:pt x="105156" y="33528"/>
                </a:lnTo>
                <a:close/>
              </a:path>
              <a:path w="466725" h="352425">
                <a:moveTo>
                  <a:pt x="359664" y="33528"/>
                </a:moveTo>
                <a:lnTo>
                  <a:pt x="358140" y="36576"/>
                </a:lnTo>
                <a:lnTo>
                  <a:pt x="359664" y="37545"/>
                </a:lnTo>
                <a:lnTo>
                  <a:pt x="359664" y="33528"/>
                </a:lnTo>
                <a:close/>
              </a:path>
              <a:path w="466725" h="352425">
                <a:moveTo>
                  <a:pt x="234696" y="0"/>
                </a:moveTo>
                <a:lnTo>
                  <a:pt x="230124" y="0"/>
                </a:lnTo>
                <a:lnTo>
                  <a:pt x="228600" y="1524"/>
                </a:lnTo>
                <a:lnTo>
                  <a:pt x="228600" y="6096"/>
                </a:lnTo>
                <a:lnTo>
                  <a:pt x="230124" y="7620"/>
                </a:lnTo>
                <a:lnTo>
                  <a:pt x="231648" y="7620"/>
                </a:lnTo>
                <a:lnTo>
                  <a:pt x="233172" y="9144"/>
                </a:lnTo>
                <a:lnTo>
                  <a:pt x="236220" y="6096"/>
                </a:lnTo>
                <a:lnTo>
                  <a:pt x="236220" y="1524"/>
                </a:lnTo>
                <a:lnTo>
                  <a:pt x="234696" y="0"/>
                </a:lnTo>
                <a:close/>
              </a:path>
              <a:path w="466725" h="352425">
                <a:moveTo>
                  <a:pt x="256032" y="0"/>
                </a:moveTo>
                <a:lnTo>
                  <a:pt x="234696" y="0"/>
                </a:lnTo>
                <a:lnTo>
                  <a:pt x="236220" y="1524"/>
                </a:lnTo>
                <a:lnTo>
                  <a:pt x="236220" y="6096"/>
                </a:lnTo>
                <a:lnTo>
                  <a:pt x="233172" y="9144"/>
                </a:lnTo>
                <a:lnTo>
                  <a:pt x="254508" y="9144"/>
                </a:lnTo>
                <a:lnTo>
                  <a:pt x="256032" y="4572"/>
                </a:lnTo>
                <a:lnTo>
                  <a:pt x="286512" y="4572"/>
                </a:lnTo>
                <a:lnTo>
                  <a:pt x="278892" y="3048"/>
                </a:lnTo>
                <a:lnTo>
                  <a:pt x="256032" y="0"/>
                </a:lnTo>
                <a:close/>
              </a:path>
              <a:path w="466725" h="352425">
                <a:moveTo>
                  <a:pt x="286512" y="4572"/>
                </a:moveTo>
                <a:lnTo>
                  <a:pt x="256032" y="4572"/>
                </a:lnTo>
                <a:lnTo>
                  <a:pt x="256032" y="9144"/>
                </a:lnTo>
                <a:lnTo>
                  <a:pt x="308356" y="9144"/>
                </a:lnTo>
                <a:lnTo>
                  <a:pt x="301752" y="7620"/>
                </a:lnTo>
                <a:lnTo>
                  <a:pt x="286512" y="4572"/>
                </a:lnTo>
                <a:close/>
              </a:path>
            </a:pathLst>
          </a:custGeom>
          <a:solidFill>
            <a:srgbClr val="000000"/>
          </a:solidFill>
        </p:spPr>
        <p:txBody>
          <a:bodyPr wrap="square" lIns="0" tIns="0" rIns="0" bIns="0" rtlCol="0"/>
          <a:lstStyle/>
          <a:p>
            <a:endParaRPr sz="1750"/>
          </a:p>
        </p:txBody>
      </p:sp>
      <p:sp>
        <p:nvSpPr>
          <p:cNvPr id="76" name="object 76"/>
          <p:cNvSpPr txBox="1"/>
          <p:nvPr/>
        </p:nvSpPr>
        <p:spPr>
          <a:xfrm>
            <a:off x="3564396" y="4835526"/>
            <a:ext cx="198173" cy="179601"/>
          </a:xfrm>
          <a:prstGeom prst="rect">
            <a:avLst/>
          </a:prstGeom>
        </p:spPr>
        <p:txBody>
          <a:bodyPr vert="horz" wrap="square" lIns="0" tIns="0" rIns="0" bIns="0" rtlCol="0">
            <a:spAutoFit/>
          </a:bodyPr>
          <a:lstStyle/>
          <a:p>
            <a:pPr marL="12347"/>
            <a:r>
              <a:rPr sz="1167" dirty="0">
                <a:latin typeface="Times New Roman"/>
                <a:cs typeface="Times New Roman"/>
              </a:rPr>
              <a:t>C5</a:t>
            </a:r>
            <a:endParaRPr sz="1167">
              <a:latin typeface="Times New Roman"/>
              <a:cs typeface="Times New Roman"/>
            </a:endParaRPr>
          </a:p>
        </p:txBody>
      </p:sp>
      <p:sp>
        <p:nvSpPr>
          <p:cNvPr id="77" name="object 77"/>
          <p:cNvSpPr/>
          <p:nvPr/>
        </p:nvSpPr>
        <p:spPr>
          <a:xfrm>
            <a:off x="1551305" y="3316817"/>
            <a:ext cx="453760" cy="342635"/>
          </a:xfrm>
          <a:custGeom>
            <a:avLst/>
            <a:gdLst/>
            <a:ahLst/>
            <a:cxnLst/>
            <a:rect l="l" t="t" r="r" b="b"/>
            <a:pathLst>
              <a:path w="466725" h="352425">
                <a:moveTo>
                  <a:pt x="230124" y="0"/>
                </a:moveTo>
                <a:lnTo>
                  <a:pt x="208787" y="0"/>
                </a:lnTo>
                <a:lnTo>
                  <a:pt x="185928" y="3048"/>
                </a:lnTo>
                <a:lnTo>
                  <a:pt x="163068" y="7620"/>
                </a:lnTo>
                <a:lnTo>
                  <a:pt x="143256" y="12192"/>
                </a:lnTo>
                <a:lnTo>
                  <a:pt x="103632" y="28956"/>
                </a:lnTo>
                <a:lnTo>
                  <a:pt x="102107" y="28956"/>
                </a:lnTo>
                <a:lnTo>
                  <a:pt x="68579" y="50292"/>
                </a:lnTo>
                <a:lnTo>
                  <a:pt x="27432" y="91440"/>
                </a:lnTo>
                <a:lnTo>
                  <a:pt x="18287" y="106680"/>
                </a:lnTo>
                <a:lnTo>
                  <a:pt x="16764" y="108204"/>
                </a:lnTo>
                <a:lnTo>
                  <a:pt x="9143" y="124968"/>
                </a:lnTo>
                <a:lnTo>
                  <a:pt x="4571" y="140208"/>
                </a:lnTo>
                <a:lnTo>
                  <a:pt x="0" y="158496"/>
                </a:lnTo>
                <a:lnTo>
                  <a:pt x="0" y="195072"/>
                </a:lnTo>
                <a:lnTo>
                  <a:pt x="4571" y="211836"/>
                </a:lnTo>
                <a:lnTo>
                  <a:pt x="9143" y="227076"/>
                </a:lnTo>
                <a:lnTo>
                  <a:pt x="16764" y="243840"/>
                </a:lnTo>
                <a:lnTo>
                  <a:pt x="18287" y="245364"/>
                </a:lnTo>
                <a:lnTo>
                  <a:pt x="27432" y="259080"/>
                </a:lnTo>
                <a:lnTo>
                  <a:pt x="39623" y="274320"/>
                </a:lnTo>
                <a:lnTo>
                  <a:pt x="53339" y="288036"/>
                </a:lnTo>
                <a:lnTo>
                  <a:pt x="68579" y="300228"/>
                </a:lnTo>
                <a:lnTo>
                  <a:pt x="102107" y="321564"/>
                </a:lnTo>
                <a:lnTo>
                  <a:pt x="103632" y="321564"/>
                </a:lnTo>
                <a:lnTo>
                  <a:pt x="143256" y="338328"/>
                </a:lnTo>
                <a:lnTo>
                  <a:pt x="163068" y="344424"/>
                </a:lnTo>
                <a:lnTo>
                  <a:pt x="208787" y="350520"/>
                </a:lnTo>
                <a:lnTo>
                  <a:pt x="231647" y="352044"/>
                </a:lnTo>
                <a:lnTo>
                  <a:pt x="254508" y="350520"/>
                </a:lnTo>
                <a:lnTo>
                  <a:pt x="256032" y="350520"/>
                </a:lnTo>
                <a:lnTo>
                  <a:pt x="290321" y="345948"/>
                </a:lnTo>
                <a:lnTo>
                  <a:pt x="256032" y="345948"/>
                </a:lnTo>
                <a:lnTo>
                  <a:pt x="255015" y="342900"/>
                </a:lnTo>
                <a:lnTo>
                  <a:pt x="233172" y="342900"/>
                </a:lnTo>
                <a:lnTo>
                  <a:pt x="210311" y="341376"/>
                </a:lnTo>
                <a:lnTo>
                  <a:pt x="164592" y="335280"/>
                </a:lnTo>
                <a:lnTo>
                  <a:pt x="144779" y="329184"/>
                </a:lnTo>
                <a:lnTo>
                  <a:pt x="115962" y="316992"/>
                </a:lnTo>
                <a:lnTo>
                  <a:pt x="105155" y="316992"/>
                </a:lnTo>
                <a:lnTo>
                  <a:pt x="105155" y="312974"/>
                </a:lnTo>
                <a:lnTo>
                  <a:pt x="73152" y="292608"/>
                </a:lnTo>
                <a:lnTo>
                  <a:pt x="63626" y="284988"/>
                </a:lnTo>
                <a:lnTo>
                  <a:pt x="56387" y="284988"/>
                </a:lnTo>
                <a:lnTo>
                  <a:pt x="57911" y="280416"/>
                </a:lnTo>
                <a:lnTo>
                  <a:pt x="47243" y="269748"/>
                </a:lnTo>
                <a:lnTo>
                  <a:pt x="35052" y="254508"/>
                </a:lnTo>
                <a:lnTo>
                  <a:pt x="26923" y="242316"/>
                </a:lnTo>
                <a:lnTo>
                  <a:pt x="21335" y="242316"/>
                </a:lnTo>
                <a:lnTo>
                  <a:pt x="25306" y="240992"/>
                </a:lnTo>
                <a:lnTo>
                  <a:pt x="18287" y="225552"/>
                </a:lnTo>
                <a:lnTo>
                  <a:pt x="13715" y="210312"/>
                </a:lnTo>
                <a:lnTo>
                  <a:pt x="9559" y="195072"/>
                </a:lnTo>
                <a:lnTo>
                  <a:pt x="9143" y="195072"/>
                </a:lnTo>
                <a:lnTo>
                  <a:pt x="4571" y="193548"/>
                </a:lnTo>
                <a:lnTo>
                  <a:pt x="9143" y="193548"/>
                </a:lnTo>
                <a:lnTo>
                  <a:pt x="9143" y="160020"/>
                </a:lnTo>
                <a:lnTo>
                  <a:pt x="13715" y="141732"/>
                </a:lnTo>
                <a:lnTo>
                  <a:pt x="18287" y="126492"/>
                </a:lnTo>
                <a:lnTo>
                  <a:pt x="25306" y="111051"/>
                </a:lnTo>
                <a:lnTo>
                  <a:pt x="21335" y="109728"/>
                </a:lnTo>
                <a:lnTo>
                  <a:pt x="26822" y="109728"/>
                </a:lnTo>
                <a:lnTo>
                  <a:pt x="35052" y="96012"/>
                </a:lnTo>
                <a:lnTo>
                  <a:pt x="58081" y="70104"/>
                </a:lnTo>
                <a:lnTo>
                  <a:pt x="57911" y="70104"/>
                </a:lnTo>
                <a:lnTo>
                  <a:pt x="56387" y="67056"/>
                </a:lnTo>
                <a:lnTo>
                  <a:pt x="61721" y="67056"/>
                </a:lnTo>
                <a:lnTo>
                  <a:pt x="73152" y="57912"/>
                </a:lnTo>
                <a:lnTo>
                  <a:pt x="105155" y="37545"/>
                </a:lnTo>
                <a:lnTo>
                  <a:pt x="105155" y="33528"/>
                </a:lnTo>
                <a:lnTo>
                  <a:pt x="115962" y="33528"/>
                </a:lnTo>
                <a:lnTo>
                  <a:pt x="144779" y="21336"/>
                </a:lnTo>
                <a:lnTo>
                  <a:pt x="164592" y="16764"/>
                </a:lnTo>
                <a:lnTo>
                  <a:pt x="187452" y="12192"/>
                </a:lnTo>
                <a:lnTo>
                  <a:pt x="210311" y="9144"/>
                </a:lnTo>
                <a:lnTo>
                  <a:pt x="233172" y="9144"/>
                </a:lnTo>
                <a:lnTo>
                  <a:pt x="231647" y="7620"/>
                </a:lnTo>
                <a:lnTo>
                  <a:pt x="230124" y="7620"/>
                </a:lnTo>
                <a:lnTo>
                  <a:pt x="228600" y="6096"/>
                </a:lnTo>
                <a:lnTo>
                  <a:pt x="228600" y="1524"/>
                </a:lnTo>
                <a:lnTo>
                  <a:pt x="230124" y="0"/>
                </a:lnTo>
                <a:close/>
              </a:path>
              <a:path w="466725" h="352425">
                <a:moveTo>
                  <a:pt x="256032" y="341376"/>
                </a:moveTo>
                <a:lnTo>
                  <a:pt x="254541" y="341475"/>
                </a:lnTo>
                <a:lnTo>
                  <a:pt x="256032" y="345948"/>
                </a:lnTo>
                <a:lnTo>
                  <a:pt x="256032" y="341376"/>
                </a:lnTo>
                <a:close/>
              </a:path>
              <a:path w="466725" h="352425">
                <a:moveTo>
                  <a:pt x="311658" y="341376"/>
                </a:moveTo>
                <a:lnTo>
                  <a:pt x="256032" y="341376"/>
                </a:lnTo>
                <a:lnTo>
                  <a:pt x="256032" y="345948"/>
                </a:lnTo>
                <a:lnTo>
                  <a:pt x="290321" y="345948"/>
                </a:lnTo>
                <a:lnTo>
                  <a:pt x="301752" y="344424"/>
                </a:lnTo>
                <a:lnTo>
                  <a:pt x="311658" y="341376"/>
                </a:lnTo>
                <a:close/>
              </a:path>
              <a:path w="466725" h="352425">
                <a:moveTo>
                  <a:pt x="254541" y="341475"/>
                </a:moveTo>
                <a:lnTo>
                  <a:pt x="233172" y="342900"/>
                </a:lnTo>
                <a:lnTo>
                  <a:pt x="255015" y="342900"/>
                </a:lnTo>
                <a:lnTo>
                  <a:pt x="254541" y="341475"/>
                </a:lnTo>
                <a:close/>
              </a:path>
              <a:path w="466725" h="352425">
                <a:moveTo>
                  <a:pt x="359664" y="312420"/>
                </a:moveTo>
                <a:lnTo>
                  <a:pt x="320040" y="329184"/>
                </a:lnTo>
                <a:lnTo>
                  <a:pt x="300228" y="335280"/>
                </a:lnTo>
                <a:lnTo>
                  <a:pt x="254508" y="341376"/>
                </a:lnTo>
                <a:lnTo>
                  <a:pt x="256032" y="341376"/>
                </a:lnTo>
                <a:lnTo>
                  <a:pt x="311658" y="341376"/>
                </a:lnTo>
                <a:lnTo>
                  <a:pt x="321564" y="338328"/>
                </a:lnTo>
                <a:lnTo>
                  <a:pt x="361188" y="321564"/>
                </a:lnTo>
                <a:lnTo>
                  <a:pt x="362712" y="321564"/>
                </a:lnTo>
                <a:lnTo>
                  <a:pt x="369896" y="316992"/>
                </a:lnTo>
                <a:lnTo>
                  <a:pt x="359664" y="316992"/>
                </a:lnTo>
                <a:lnTo>
                  <a:pt x="358140" y="313944"/>
                </a:lnTo>
                <a:lnTo>
                  <a:pt x="359663" y="312974"/>
                </a:lnTo>
                <a:lnTo>
                  <a:pt x="359664" y="312420"/>
                </a:lnTo>
                <a:close/>
              </a:path>
              <a:path w="466725" h="352425">
                <a:moveTo>
                  <a:pt x="105155" y="312974"/>
                </a:moveTo>
                <a:lnTo>
                  <a:pt x="105155" y="316992"/>
                </a:lnTo>
                <a:lnTo>
                  <a:pt x="106679" y="313944"/>
                </a:lnTo>
                <a:lnTo>
                  <a:pt x="105155" y="312974"/>
                </a:lnTo>
                <a:close/>
              </a:path>
              <a:path w="466725" h="352425">
                <a:moveTo>
                  <a:pt x="105155" y="312420"/>
                </a:moveTo>
                <a:lnTo>
                  <a:pt x="105155" y="312974"/>
                </a:lnTo>
                <a:lnTo>
                  <a:pt x="106679" y="313944"/>
                </a:lnTo>
                <a:lnTo>
                  <a:pt x="105155" y="316992"/>
                </a:lnTo>
                <a:lnTo>
                  <a:pt x="115962" y="316992"/>
                </a:lnTo>
                <a:lnTo>
                  <a:pt x="105155" y="312420"/>
                </a:lnTo>
                <a:close/>
              </a:path>
              <a:path w="466725" h="352425">
                <a:moveTo>
                  <a:pt x="359664" y="312974"/>
                </a:moveTo>
                <a:lnTo>
                  <a:pt x="358140" y="313944"/>
                </a:lnTo>
                <a:lnTo>
                  <a:pt x="359664" y="316992"/>
                </a:lnTo>
                <a:lnTo>
                  <a:pt x="359664" y="312974"/>
                </a:lnTo>
                <a:close/>
              </a:path>
              <a:path w="466725" h="352425">
                <a:moveTo>
                  <a:pt x="417575" y="269748"/>
                </a:moveTo>
                <a:lnTo>
                  <a:pt x="406908" y="280416"/>
                </a:lnTo>
                <a:lnTo>
                  <a:pt x="391668" y="292608"/>
                </a:lnTo>
                <a:lnTo>
                  <a:pt x="359664" y="312974"/>
                </a:lnTo>
                <a:lnTo>
                  <a:pt x="359664" y="316992"/>
                </a:lnTo>
                <a:lnTo>
                  <a:pt x="369896" y="316992"/>
                </a:lnTo>
                <a:lnTo>
                  <a:pt x="396240" y="300228"/>
                </a:lnTo>
                <a:lnTo>
                  <a:pt x="411480" y="288036"/>
                </a:lnTo>
                <a:lnTo>
                  <a:pt x="425195" y="274320"/>
                </a:lnTo>
                <a:lnTo>
                  <a:pt x="427634" y="271272"/>
                </a:lnTo>
                <a:lnTo>
                  <a:pt x="422148" y="271272"/>
                </a:lnTo>
                <a:lnTo>
                  <a:pt x="417575" y="269748"/>
                </a:lnTo>
                <a:close/>
              </a:path>
              <a:path w="466725" h="352425">
                <a:moveTo>
                  <a:pt x="57911" y="280416"/>
                </a:moveTo>
                <a:lnTo>
                  <a:pt x="56387" y="284988"/>
                </a:lnTo>
                <a:lnTo>
                  <a:pt x="59436" y="281940"/>
                </a:lnTo>
                <a:lnTo>
                  <a:pt x="57911" y="280416"/>
                </a:lnTo>
                <a:close/>
              </a:path>
              <a:path w="466725" h="352425">
                <a:moveTo>
                  <a:pt x="57911" y="280416"/>
                </a:moveTo>
                <a:lnTo>
                  <a:pt x="59436" y="281940"/>
                </a:lnTo>
                <a:lnTo>
                  <a:pt x="56387" y="284988"/>
                </a:lnTo>
                <a:lnTo>
                  <a:pt x="63626" y="284988"/>
                </a:lnTo>
                <a:lnTo>
                  <a:pt x="57911" y="280416"/>
                </a:lnTo>
                <a:close/>
              </a:path>
              <a:path w="466725" h="352425">
                <a:moveTo>
                  <a:pt x="419100" y="268224"/>
                </a:moveTo>
                <a:lnTo>
                  <a:pt x="417575" y="269748"/>
                </a:lnTo>
                <a:lnTo>
                  <a:pt x="422148" y="271272"/>
                </a:lnTo>
                <a:lnTo>
                  <a:pt x="419100" y="268224"/>
                </a:lnTo>
                <a:close/>
              </a:path>
              <a:path w="466725" h="352425">
                <a:moveTo>
                  <a:pt x="430072" y="268224"/>
                </a:moveTo>
                <a:lnTo>
                  <a:pt x="419100" y="268224"/>
                </a:lnTo>
                <a:lnTo>
                  <a:pt x="422148" y="271272"/>
                </a:lnTo>
                <a:lnTo>
                  <a:pt x="427634" y="271272"/>
                </a:lnTo>
                <a:lnTo>
                  <a:pt x="430072" y="268224"/>
                </a:lnTo>
                <a:close/>
              </a:path>
              <a:path w="466725" h="352425">
                <a:moveTo>
                  <a:pt x="438912" y="240792"/>
                </a:moveTo>
                <a:lnTo>
                  <a:pt x="429768" y="254508"/>
                </a:lnTo>
                <a:lnTo>
                  <a:pt x="417575" y="269748"/>
                </a:lnTo>
                <a:lnTo>
                  <a:pt x="419100" y="268224"/>
                </a:lnTo>
                <a:lnTo>
                  <a:pt x="430072" y="268224"/>
                </a:lnTo>
                <a:lnTo>
                  <a:pt x="437388" y="259080"/>
                </a:lnTo>
                <a:lnTo>
                  <a:pt x="446531" y="245364"/>
                </a:lnTo>
                <a:lnTo>
                  <a:pt x="448056" y="243840"/>
                </a:lnTo>
                <a:lnTo>
                  <a:pt x="448748" y="242316"/>
                </a:lnTo>
                <a:lnTo>
                  <a:pt x="438912" y="242316"/>
                </a:lnTo>
                <a:lnTo>
                  <a:pt x="439513" y="240992"/>
                </a:lnTo>
                <a:lnTo>
                  <a:pt x="438912" y="240792"/>
                </a:lnTo>
                <a:close/>
              </a:path>
              <a:path w="466725" h="352425">
                <a:moveTo>
                  <a:pt x="25306" y="240992"/>
                </a:moveTo>
                <a:lnTo>
                  <a:pt x="21335" y="242316"/>
                </a:lnTo>
                <a:lnTo>
                  <a:pt x="25907" y="242316"/>
                </a:lnTo>
                <a:lnTo>
                  <a:pt x="25306" y="240992"/>
                </a:lnTo>
                <a:close/>
              </a:path>
              <a:path w="466725" h="352425">
                <a:moveTo>
                  <a:pt x="25907" y="240792"/>
                </a:moveTo>
                <a:lnTo>
                  <a:pt x="25306" y="240992"/>
                </a:lnTo>
                <a:lnTo>
                  <a:pt x="25907" y="242316"/>
                </a:lnTo>
                <a:lnTo>
                  <a:pt x="26923" y="242316"/>
                </a:lnTo>
                <a:lnTo>
                  <a:pt x="25907" y="240792"/>
                </a:lnTo>
                <a:close/>
              </a:path>
              <a:path w="466725" h="352425">
                <a:moveTo>
                  <a:pt x="439513" y="240992"/>
                </a:moveTo>
                <a:lnTo>
                  <a:pt x="438912" y="242316"/>
                </a:lnTo>
                <a:lnTo>
                  <a:pt x="443484" y="242316"/>
                </a:lnTo>
                <a:lnTo>
                  <a:pt x="439513" y="240992"/>
                </a:lnTo>
                <a:close/>
              </a:path>
              <a:path w="466725" h="352425">
                <a:moveTo>
                  <a:pt x="455803" y="193548"/>
                </a:moveTo>
                <a:lnTo>
                  <a:pt x="455675" y="193548"/>
                </a:lnTo>
                <a:lnTo>
                  <a:pt x="451103" y="210312"/>
                </a:lnTo>
                <a:lnTo>
                  <a:pt x="446531" y="225552"/>
                </a:lnTo>
                <a:lnTo>
                  <a:pt x="439513" y="240992"/>
                </a:lnTo>
                <a:lnTo>
                  <a:pt x="443484" y="242316"/>
                </a:lnTo>
                <a:lnTo>
                  <a:pt x="448748" y="242316"/>
                </a:lnTo>
                <a:lnTo>
                  <a:pt x="455675" y="227076"/>
                </a:lnTo>
                <a:lnTo>
                  <a:pt x="460247" y="211836"/>
                </a:lnTo>
                <a:lnTo>
                  <a:pt x="464819" y="195072"/>
                </a:lnTo>
                <a:lnTo>
                  <a:pt x="455675" y="195072"/>
                </a:lnTo>
                <a:lnTo>
                  <a:pt x="455803" y="193548"/>
                </a:lnTo>
                <a:close/>
              </a:path>
              <a:path w="466725" h="352425">
                <a:moveTo>
                  <a:pt x="9143" y="193548"/>
                </a:moveTo>
                <a:lnTo>
                  <a:pt x="4571" y="193548"/>
                </a:lnTo>
                <a:lnTo>
                  <a:pt x="9143" y="195072"/>
                </a:lnTo>
                <a:lnTo>
                  <a:pt x="9143" y="193548"/>
                </a:lnTo>
                <a:close/>
              </a:path>
              <a:path w="466725" h="352425">
                <a:moveTo>
                  <a:pt x="9143" y="193548"/>
                </a:moveTo>
                <a:lnTo>
                  <a:pt x="9143" y="195072"/>
                </a:lnTo>
                <a:lnTo>
                  <a:pt x="9559" y="195072"/>
                </a:lnTo>
                <a:lnTo>
                  <a:pt x="9143" y="193548"/>
                </a:lnTo>
                <a:close/>
              </a:path>
              <a:path w="466725" h="352425">
                <a:moveTo>
                  <a:pt x="448748" y="109728"/>
                </a:moveTo>
                <a:lnTo>
                  <a:pt x="443484" y="109728"/>
                </a:lnTo>
                <a:lnTo>
                  <a:pt x="439513" y="111051"/>
                </a:lnTo>
                <a:lnTo>
                  <a:pt x="446531" y="126492"/>
                </a:lnTo>
                <a:lnTo>
                  <a:pt x="451103" y="141732"/>
                </a:lnTo>
                <a:lnTo>
                  <a:pt x="455675" y="160020"/>
                </a:lnTo>
                <a:lnTo>
                  <a:pt x="457200" y="176784"/>
                </a:lnTo>
                <a:lnTo>
                  <a:pt x="455675" y="195072"/>
                </a:lnTo>
                <a:lnTo>
                  <a:pt x="460247" y="193548"/>
                </a:lnTo>
                <a:lnTo>
                  <a:pt x="464819" y="193548"/>
                </a:lnTo>
                <a:lnTo>
                  <a:pt x="466344" y="175260"/>
                </a:lnTo>
                <a:lnTo>
                  <a:pt x="464819" y="158496"/>
                </a:lnTo>
                <a:lnTo>
                  <a:pt x="460247" y="140208"/>
                </a:lnTo>
                <a:lnTo>
                  <a:pt x="455675" y="124968"/>
                </a:lnTo>
                <a:lnTo>
                  <a:pt x="448748" y="109728"/>
                </a:lnTo>
                <a:close/>
              </a:path>
              <a:path w="466725" h="352425">
                <a:moveTo>
                  <a:pt x="464819" y="193548"/>
                </a:moveTo>
                <a:lnTo>
                  <a:pt x="460247" y="193548"/>
                </a:lnTo>
                <a:lnTo>
                  <a:pt x="455675" y="195072"/>
                </a:lnTo>
                <a:lnTo>
                  <a:pt x="464819" y="195072"/>
                </a:lnTo>
                <a:lnTo>
                  <a:pt x="464819" y="193548"/>
                </a:lnTo>
                <a:close/>
              </a:path>
              <a:path w="466725" h="352425">
                <a:moveTo>
                  <a:pt x="26822" y="109728"/>
                </a:moveTo>
                <a:lnTo>
                  <a:pt x="25907" y="109728"/>
                </a:lnTo>
                <a:lnTo>
                  <a:pt x="25306" y="111051"/>
                </a:lnTo>
                <a:lnTo>
                  <a:pt x="25907" y="111252"/>
                </a:lnTo>
                <a:lnTo>
                  <a:pt x="26822" y="109728"/>
                </a:lnTo>
                <a:close/>
              </a:path>
              <a:path w="466725" h="352425">
                <a:moveTo>
                  <a:pt x="406321" y="69635"/>
                </a:moveTo>
                <a:lnTo>
                  <a:pt x="429768" y="96012"/>
                </a:lnTo>
                <a:lnTo>
                  <a:pt x="438912" y="111252"/>
                </a:lnTo>
                <a:lnTo>
                  <a:pt x="439513" y="111051"/>
                </a:lnTo>
                <a:lnTo>
                  <a:pt x="438912" y="109728"/>
                </a:lnTo>
                <a:lnTo>
                  <a:pt x="448748" y="109728"/>
                </a:lnTo>
                <a:lnTo>
                  <a:pt x="448056" y="108204"/>
                </a:lnTo>
                <a:lnTo>
                  <a:pt x="446531" y="106680"/>
                </a:lnTo>
                <a:lnTo>
                  <a:pt x="437388" y="91440"/>
                </a:lnTo>
                <a:lnTo>
                  <a:pt x="418422" y="70104"/>
                </a:lnTo>
                <a:lnTo>
                  <a:pt x="406908" y="70104"/>
                </a:lnTo>
                <a:lnTo>
                  <a:pt x="406321" y="69635"/>
                </a:lnTo>
                <a:close/>
              </a:path>
              <a:path w="466725" h="352425">
                <a:moveTo>
                  <a:pt x="25907" y="109728"/>
                </a:moveTo>
                <a:lnTo>
                  <a:pt x="21335" y="109728"/>
                </a:lnTo>
                <a:lnTo>
                  <a:pt x="25306" y="111051"/>
                </a:lnTo>
                <a:lnTo>
                  <a:pt x="25907" y="109728"/>
                </a:lnTo>
                <a:close/>
              </a:path>
              <a:path w="466725" h="352425">
                <a:moveTo>
                  <a:pt x="443484" y="109728"/>
                </a:moveTo>
                <a:lnTo>
                  <a:pt x="438912" y="109728"/>
                </a:lnTo>
                <a:lnTo>
                  <a:pt x="439513" y="111051"/>
                </a:lnTo>
                <a:lnTo>
                  <a:pt x="443484" y="109728"/>
                </a:lnTo>
                <a:close/>
              </a:path>
              <a:path w="466725" h="352425">
                <a:moveTo>
                  <a:pt x="56387" y="67056"/>
                </a:moveTo>
                <a:lnTo>
                  <a:pt x="57911" y="70104"/>
                </a:lnTo>
                <a:lnTo>
                  <a:pt x="58498" y="69635"/>
                </a:lnTo>
                <a:lnTo>
                  <a:pt x="59436" y="68580"/>
                </a:lnTo>
                <a:lnTo>
                  <a:pt x="56387" y="67056"/>
                </a:lnTo>
                <a:close/>
              </a:path>
              <a:path w="466725" h="352425">
                <a:moveTo>
                  <a:pt x="58498" y="69635"/>
                </a:moveTo>
                <a:lnTo>
                  <a:pt x="57911" y="70104"/>
                </a:lnTo>
                <a:lnTo>
                  <a:pt x="58081" y="70104"/>
                </a:lnTo>
                <a:lnTo>
                  <a:pt x="58498" y="69635"/>
                </a:lnTo>
                <a:close/>
              </a:path>
              <a:path w="466725" h="352425">
                <a:moveTo>
                  <a:pt x="408431" y="67056"/>
                </a:moveTo>
                <a:lnTo>
                  <a:pt x="405384" y="68580"/>
                </a:lnTo>
                <a:lnTo>
                  <a:pt x="406321" y="69635"/>
                </a:lnTo>
                <a:lnTo>
                  <a:pt x="406908" y="70104"/>
                </a:lnTo>
                <a:lnTo>
                  <a:pt x="408431" y="67056"/>
                </a:lnTo>
                <a:close/>
              </a:path>
              <a:path w="466725" h="352425">
                <a:moveTo>
                  <a:pt x="415713" y="67056"/>
                </a:moveTo>
                <a:lnTo>
                  <a:pt x="408431" y="67056"/>
                </a:lnTo>
                <a:lnTo>
                  <a:pt x="406908" y="70104"/>
                </a:lnTo>
                <a:lnTo>
                  <a:pt x="418422" y="70104"/>
                </a:lnTo>
                <a:lnTo>
                  <a:pt x="415713" y="67056"/>
                </a:lnTo>
                <a:close/>
              </a:path>
              <a:path w="466725" h="352425">
                <a:moveTo>
                  <a:pt x="61721" y="67056"/>
                </a:moveTo>
                <a:lnTo>
                  <a:pt x="56387" y="67056"/>
                </a:lnTo>
                <a:lnTo>
                  <a:pt x="59436" y="68580"/>
                </a:lnTo>
                <a:lnTo>
                  <a:pt x="58498" y="69635"/>
                </a:lnTo>
                <a:lnTo>
                  <a:pt x="61721" y="67056"/>
                </a:lnTo>
                <a:close/>
              </a:path>
              <a:path w="466725" h="352425">
                <a:moveTo>
                  <a:pt x="369896" y="33528"/>
                </a:moveTo>
                <a:lnTo>
                  <a:pt x="359664" y="33528"/>
                </a:lnTo>
                <a:lnTo>
                  <a:pt x="359664" y="37545"/>
                </a:lnTo>
                <a:lnTo>
                  <a:pt x="391668" y="57912"/>
                </a:lnTo>
                <a:lnTo>
                  <a:pt x="406321" y="69635"/>
                </a:lnTo>
                <a:lnTo>
                  <a:pt x="405384" y="68580"/>
                </a:lnTo>
                <a:lnTo>
                  <a:pt x="408431" y="67056"/>
                </a:lnTo>
                <a:lnTo>
                  <a:pt x="415713" y="67056"/>
                </a:lnTo>
                <a:lnTo>
                  <a:pt x="413003" y="64008"/>
                </a:lnTo>
                <a:lnTo>
                  <a:pt x="411480" y="62484"/>
                </a:lnTo>
                <a:lnTo>
                  <a:pt x="396240" y="50292"/>
                </a:lnTo>
                <a:lnTo>
                  <a:pt x="369896" y="33528"/>
                </a:lnTo>
                <a:close/>
              </a:path>
              <a:path w="466725" h="352425">
                <a:moveTo>
                  <a:pt x="115962" y="33528"/>
                </a:moveTo>
                <a:lnTo>
                  <a:pt x="105155" y="33528"/>
                </a:lnTo>
                <a:lnTo>
                  <a:pt x="106679" y="36576"/>
                </a:lnTo>
                <a:lnTo>
                  <a:pt x="105155" y="37545"/>
                </a:lnTo>
                <a:lnTo>
                  <a:pt x="105155" y="38100"/>
                </a:lnTo>
                <a:lnTo>
                  <a:pt x="115962" y="33528"/>
                </a:lnTo>
                <a:close/>
              </a:path>
              <a:path w="466725" h="352425">
                <a:moveTo>
                  <a:pt x="256032" y="4572"/>
                </a:moveTo>
                <a:lnTo>
                  <a:pt x="254508" y="9144"/>
                </a:lnTo>
                <a:lnTo>
                  <a:pt x="277368" y="12192"/>
                </a:lnTo>
                <a:lnTo>
                  <a:pt x="300228" y="16764"/>
                </a:lnTo>
                <a:lnTo>
                  <a:pt x="320040" y="21336"/>
                </a:lnTo>
                <a:lnTo>
                  <a:pt x="359664" y="38100"/>
                </a:lnTo>
                <a:lnTo>
                  <a:pt x="359664" y="37545"/>
                </a:lnTo>
                <a:lnTo>
                  <a:pt x="358140" y="36576"/>
                </a:lnTo>
                <a:lnTo>
                  <a:pt x="359664" y="33528"/>
                </a:lnTo>
                <a:lnTo>
                  <a:pt x="369896" y="33528"/>
                </a:lnTo>
                <a:lnTo>
                  <a:pt x="362712" y="28956"/>
                </a:lnTo>
                <a:lnTo>
                  <a:pt x="361188" y="28956"/>
                </a:lnTo>
                <a:lnTo>
                  <a:pt x="321564" y="12192"/>
                </a:lnTo>
                <a:lnTo>
                  <a:pt x="308356" y="9144"/>
                </a:lnTo>
                <a:lnTo>
                  <a:pt x="256032" y="9144"/>
                </a:lnTo>
                <a:lnTo>
                  <a:pt x="256032" y="4572"/>
                </a:lnTo>
                <a:close/>
              </a:path>
              <a:path w="466725" h="352425">
                <a:moveTo>
                  <a:pt x="105155" y="33528"/>
                </a:moveTo>
                <a:lnTo>
                  <a:pt x="105155" y="37545"/>
                </a:lnTo>
                <a:lnTo>
                  <a:pt x="106679" y="36576"/>
                </a:lnTo>
                <a:lnTo>
                  <a:pt x="105155" y="33528"/>
                </a:lnTo>
                <a:close/>
              </a:path>
              <a:path w="466725" h="352425">
                <a:moveTo>
                  <a:pt x="359664" y="33528"/>
                </a:moveTo>
                <a:lnTo>
                  <a:pt x="358140" y="36576"/>
                </a:lnTo>
                <a:lnTo>
                  <a:pt x="359664" y="37545"/>
                </a:lnTo>
                <a:lnTo>
                  <a:pt x="359664" y="33528"/>
                </a:lnTo>
                <a:close/>
              </a:path>
              <a:path w="466725" h="352425">
                <a:moveTo>
                  <a:pt x="234696" y="0"/>
                </a:moveTo>
                <a:lnTo>
                  <a:pt x="230124" y="0"/>
                </a:lnTo>
                <a:lnTo>
                  <a:pt x="228600" y="1524"/>
                </a:lnTo>
                <a:lnTo>
                  <a:pt x="228600" y="6096"/>
                </a:lnTo>
                <a:lnTo>
                  <a:pt x="230124" y="7620"/>
                </a:lnTo>
                <a:lnTo>
                  <a:pt x="231647" y="7620"/>
                </a:lnTo>
                <a:lnTo>
                  <a:pt x="233172" y="9144"/>
                </a:lnTo>
                <a:lnTo>
                  <a:pt x="236219" y="6096"/>
                </a:lnTo>
                <a:lnTo>
                  <a:pt x="236219" y="1524"/>
                </a:lnTo>
                <a:lnTo>
                  <a:pt x="234696" y="0"/>
                </a:lnTo>
                <a:close/>
              </a:path>
              <a:path w="466725" h="352425">
                <a:moveTo>
                  <a:pt x="256032" y="0"/>
                </a:moveTo>
                <a:lnTo>
                  <a:pt x="234696" y="0"/>
                </a:lnTo>
                <a:lnTo>
                  <a:pt x="236219" y="1524"/>
                </a:lnTo>
                <a:lnTo>
                  <a:pt x="236219" y="6096"/>
                </a:lnTo>
                <a:lnTo>
                  <a:pt x="233172" y="9144"/>
                </a:lnTo>
                <a:lnTo>
                  <a:pt x="254508" y="9144"/>
                </a:lnTo>
                <a:lnTo>
                  <a:pt x="256032" y="4572"/>
                </a:lnTo>
                <a:lnTo>
                  <a:pt x="286512" y="4572"/>
                </a:lnTo>
                <a:lnTo>
                  <a:pt x="278892" y="3048"/>
                </a:lnTo>
                <a:lnTo>
                  <a:pt x="256032" y="0"/>
                </a:lnTo>
                <a:close/>
              </a:path>
              <a:path w="466725" h="352425">
                <a:moveTo>
                  <a:pt x="286512" y="4572"/>
                </a:moveTo>
                <a:lnTo>
                  <a:pt x="256032" y="4572"/>
                </a:lnTo>
                <a:lnTo>
                  <a:pt x="256032" y="9144"/>
                </a:lnTo>
                <a:lnTo>
                  <a:pt x="308356" y="9144"/>
                </a:lnTo>
                <a:lnTo>
                  <a:pt x="301752" y="7620"/>
                </a:lnTo>
                <a:lnTo>
                  <a:pt x="286512" y="4572"/>
                </a:lnTo>
                <a:close/>
              </a:path>
            </a:pathLst>
          </a:custGeom>
          <a:solidFill>
            <a:srgbClr val="000000"/>
          </a:solidFill>
        </p:spPr>
        <p:txBody>
          <a:bodyPr wrap="square" lIns="0" tIns="0" rIns="0" bIns="0" rtlCol="0"/>
          <a:lstStyle/>
          <a:p>
            <a:endParaRPr sz="1750"/>
          </a:p>
        </p:txBody>
      </p:sp>
      <p:sp>
        <p:nvSpPr>
          <p:cNvPr id="78" name="object 78"/>
          <p:cNvSpPr txBox="1"/>
          <p:nvPr/>
        </p:nvSpPr>
        <p:spPr>
          <a:xfrm>
            <a:off x="1675271" y="3390900"/>
            <a:ext cx="198173" cy="179601"/>
          </a:xfrm>
          <a:prstGeom prst="rect">
            <a:avLst/>
          </a:prstGeom>
        </p:spPr>
        <p:txBody>
          <a:bodyPr vert="horz" wrap="square" lIns="0" tIns="0" rIns="0" bIns="0" rtlCol="0">
            <a:spAutoFit/>
          </a:bodyPr>
          <a:lstStyle/>
          <a:p>
            <a:pPr marL="12347"/>
            <a:r>
              <a:rPr sz="1167" dirty="0">
                <a:latin typeface="Times New Roman"/>
                <a:cs typeface="Times New Roman"/>
              </a:rPr>
              <a:t>C7</a:t>
            </a:r>
            <a:endParaRPr sz="1167">
              <a:latin typeface="Times New Roman"/>
              <a:cs typeface="Times New Roman"/>
            </a:endParaRPr>
          </a:p>
        </p:txBody>
      </p:sp>
      <p:sp>
        <p:nvSpPr>
          <p:cNvPr id="79" name="object 79"/>
          <p:cNvSpPr/>
          <p:nvPr/>
        </p:nvSpPr>
        <p:spPr>
          <a:xfrm>
            <a:off x="4329431" y="3316817"/>
            <a:ext cx="453760" cy="342635"/>
          </a:xfrm>
          <a:custGeom>
            <a:avLst/>
            <a:gdLst/>
            <a:ahLst/>
            <a:cxnLst/>
            <a:rect l="l" t="t" r="r" b="b"/>
            <a:pathLst>
              <a:path w="466725" h="352425">
                <a:moveTo>
                  <a:pt x="230124" y="0"/>
                </a:moveTo>
                <a:lnTo>
                  <a:pt x="208788" y="0"/>
                </a:lnTo>
                <a:lnTo>
                  <a:pt x="185928" y="3048"/>
                </a:lnTo>
                <a:lnTo>
                  <a:pt x="163068" y="7620"/>
                </a:lnTo>
                <a:lnTo>
                  <a:pt x="143256" y="12192"/>
                </a:lnTo>
                <a:lnTo>
                  <a:pt x="103632" y="28956"/>
                </a:lnTo>
                <a:lnTo>
                  <a:pt x="102108" y="28956"/>
                </a:lnTo>
                <a:lnTo>
                  <a:pt x="68580" y="50292"/>
                </a:lnTo>
                <a:lnTo>
                  <a:pt x="27432" y="91440"/>
                </a:lnTo>
                <a:lnTo>
                  <a:pt x="18288" y="106680"/>
                </a:lnTo>
                <a:lnTo>
                  <a:pt x="16764" y="108204"/>
                </a:lnTo>
                <a:lnTo>
                  <a:pt x="9144" y="124968"/>
                </a:lnTo>
                <a:lnTo>
                  <a:pt x="4572" y="140208"/>
                </a:lnTo>
                <a:lnTo>
                  <a:pt x="0" y="158496"/>
                </a:lnTo>
                <a:lnTo>
                  <a:pt x="0" y="195072"/>
                </a:lnTo>
                <a:lnTo>
                  <a:pt x="4572" y="211836"/>
                </a:lnTo>
                <a:lnTo>
                  <a:pt x="9144" y="227076"/>
                </a:lnTo>
                <a:lnTo>
                  <a:pt x="16764" y="243840"/>
                </a:lnTo>
                <a:lnTo>
                  <a:pt x="18288" y="245364"/>
                </a:lnTo>
                <a:lnTo>
                  <a:pt x="27432" y="259080"/>
                </a:lnTo>
                <a:lnTo>
                  <a:pt x="39624" y="274320"/>
                </a:lnTo>
                <a:lnTo>
                  <a:pt x="53340" y="288036"/>
                </a:lnTo>
                <a:lnTo>
                  <a:pt x="68580" y="300228"/>
                </a:lnTo>
                <a:lnTo>
                  <a:pt x="102108" y="321564"/>
                </a:lnTo>
                <a:lnTo>
                  <a:pt x="103632" y="321564"/>
                </a:lnTo>
                <a:lnTo>
                  <a:pt x="143256" y="338328"/>
                </a:lnTo>
                <a:lnTo>
                  <a:pt x="163068" y="344424"/>
                </a:lnTo>
                <a:lnTo>
                  <a:pt x="208788" y="350520"/>
                </a:lnTo>
                <a:lnTo>
                  <a:pt x="231648" y="352044"/>
                </a:lnTo>
                <a:lnTo>
                  <a:pt x="254508" y="350520"/>
                </a:lnTo>
                <a:lnTo>
                  <a:pt x="256032" y="350520"/>
                </a:lnTo>
                <a:lnTo>
                  <a:pt x="290322" y="345948"/>
                </a:lnTo>
                <a:lnTo>
                  <a:pt x="256032" y="345948"/>
                </a:lnTo>
                <a:lnTo>
                  <a:pt x="255016" y="342900"/>
                </a:lnTo>
                <a:lnTo>
                  <a:pt x="233172" y="342900"/>
                </a:lnTo>
                <a:lnTo>
                  <a:pt x="210312" y="341376"/>
                </a:lnTo>
                <a:lnTo>
                  <a:pt x="164592" y="335280"/>
                </a:lnTo>
                <a:lnTo>
                  <a:pt x="144780" y="329184"/>
                </a:lnTo>
                <a:lnTo>
                  <a:pt x="115962" y="316992"/>
                </a:lnTo>
                <a:lnTo>
                  <a:pt x="105156" y="316992"/>
                </a:lnTo>
                <a:lnTo>
                  <a:pt x="105156" y="312974"/>
                </a:lnTo>
                <a:lnTo>
                  <a:pt x="73152" y="292608"/>
                </a:lnTo>
                <a:lnTo>
                  <a:pt x="63627" y="284988"/>
                </a:lnTo>
                <a:lnTo>
                  <a:pt x="56388" y="284988"/>
                </a:lnTo>
                <a:lnTo>
                  <a:pt x="57912" y="280416"/>
                </a:lnTo>
                <a:lnTo>
                  <a:pt x="47244" y="269748"/>
                </a:lnTo>
                <a:lnTo>
                  <a:pt x="35052" y="254508"/>
                </a:lnTo>
                <a:lnTo>
                  <a:pt x="26924" y="242316"/>
                </a:lnTo>
                <a:lnTo>
                  <a:pt x="21336" y="242316"/>
                </a:lnTo>
                <a:lnTo>
                  <a:pt x="25306" y="240992"/>
                </a:lnTo>
                <a:lnTo>
                  <a:pt x="18288" y="225552"/>
                </a:lnTo>
                <a:lnTo>
                  <a:pt x="13716" y="210312"/>
                </a:lnTo>
                <a:lnTo>
                  <a:pt x="9559" y="195072"/>
                </a:lnTo>
                <a:lnTo>
                  <a:pt x="9144" y="195072"/>
                </a:lnTo>
                <a:lnTo>
                  <a:pt x="4572" y="193548"/>
                </a:lnTo>
                <a:lnTo>
                  <a:pt x="9144" y="193548"/>
                </a:lnTo>
                <a:lnTo>
                  <a:pt x="9144" y="160020"/>
                </a:lnTo>
                <a:lnTo>
                  <a:pt x="13716" y="141732"/>
                </a:lnTo>
                <a:lnTo>
                  <a:pt x="18288" y="126492"/>
                </a:lnTo>
                <a:lnTo>
                  <a:pt x="25306" y="111051"/>
                </a:lnTo>
                <a:lnTo>
                  <a:pt x="21336" y="109728"/>
                </a:lnTo>
                <a:lnTo>
                  <a:pt x="26822" y="109728"/>
                </a:lnTo>
                <a:lnTo>
                  <a:pt x="35052" y="96012"/>
                </a:lnTo>
                <a:lnTo>
                  <a:pt x="58081" y="70104"/>
                </a:lnTo>
                <a:lnTo>
                  <a:pt x="57912" y="70104"/>
                </a:lnTo>
                <a:lnTo>
                  <a:pt x="56388" y="67056"/>
                </a:lnTo>
                <a:lnTo>
                  <a:pt x="61722" y="67056"/>
                </a:lnTo>
                <a:lnTo>
                  <a:pt x="73152" y="57912"/>
                </a:lnTo>
                <a:lnTo>
                  <a:pt x="105156" y="37545"/>
                </a:lnTo>
                <a:lnTo>
                  <a:pt x="105156" y="33528"/>
                </a:lnTo>
                <a:lnTo>
                  <a:pt x="115962" y="33528"/>
                </a:lnTo>
                <a:lnTo>
                  <a:pt x="144780" y="21336"/>
                </a:lnTo>
                <a:lnTo>
                  <a:pt x="164592" y="16764"/>
                </a:lnTo>
                <a:lnTo>
                  <a:pt x="187452" y="12192"/>
                </a:lnTo>
                <a:lnTo>
                  <a:pt x="210312" y="9144"/>
                </a:lnTo>
                <a:lnTo>
                  <a:pt x="233172" y="9144"/>
                </a:lnTo>
                <a:lnTo>
                  <a:pt x="231648" y="7620"/>
                </a:lnTo>
                <a:lnTo>
                  <a:pt x="230124" y="7620"/>
                </a:lnTo>
                <a:lnTo>
                  <a:pt x="228600" y="6096"/>
                </a:lnTo>
                <a:lnTo>
                  <a:pt x="228600" y="1524"/>
                </a:lnTo>
                <a:lnTo>
                  <a:pt x="230124" y="0"/>
                </a:lnTo>
                <a:close/>
              </a:path>
              <a:path w="466725" h="352425">
                <a:moveTo>
                  <a:pt x="256032" y="341376"/>
                </a:moveTo>
                <a:lnTo>
                  <a:pt x="254541" y="341475"/>
                </a:lnTo>
                <a:lnTo>
                  <a:pt x="256032" y="345948"/>
                </a:lnTo>
                <a:lnTo>
                  <a:pt x="256032" y="341376"/>
                </a:lnTo>
                <a:close/>
              </a:path>
              <a:path w="466725" h="352425">
                <a:moveTo>
                  <a:pt x="311658" y="341376"/>
                </a:moveTo>
                <a:lnTo>
                  <a:pt x="256032" y="341376"/>
                </a:lnTo>
                <a:lnTo>
                  <a:pt x="256032" y="345948"/>
                </a:lnTo>
                <a:lnTo>
                  <a:pt x="290322" y="345948"/>
                </a:lnTo>
                <a:lnTo>
                  <a:pt x="301752" y="344424"/>
                </a:lnTo>
                <a:lnTo>
                  <a:pt x="311658" y="341376"/>
                </a:lnTo>
                <a:close/>
              </a:path>
              <a:path w="466725" h="352425">
                <a:moveTo>
                  <a:pt x="254541" y="341475"/>
                </a:moveTo>
                <a:lnTo>
                  <a:pt x="233172" y="342900"/>
                </a:lnTo>
                <a:lnTo>
                  <a:pt x="255016" y="342900"/>
                </a:lnTo>
                <a:lnTo>
                  <a:pt x="254541" y="341475"/>
                </a:lnTo>
                <a:close/>
              </a:path>
              <a:path w="466725" h="352425">
                <a:moveTo>
                  <a:pt x="359664" y="312420"/>
                </a:moveTo>
                <a:lnTo>
                  <a:pt x="320040" y="329184"/>
                </a:lnTo>
                <a:lnTo>
                  <a:pt x="300228" y="335280"/>
                </a:lnTo>
                <a:lnTo>
                  <a:pt x="254508" y="341376"/>
                </a:lnTo>
                <a:lnTo>
                  <a:pt x="256032" y="341376"/>
                </a:lnTo>
                <a:lnTo>
                  <a:pt x="311658" y="341376"/>
                </a:lnTo>
                <a:lnTo>
                  <a:pt x="321564" y="338328"/>
                </a:lnTo>
                <a:lnTo>
                  <a:pt x="361188" y="321564"/>
                </a:lnTo>
                <a:lnTo>
                  <a:pt x="362712" y="321564"/>
                </a:lnTo>
                <a:lnTo>
                  <a:pt x="369896" y="316992"/>
                </a:lnTo>
                <a:lnTo>
                  <a:pt x="359664" y="316992"/>
                </a:lnTo>
                <a:lnTo>
                  <a:pt x="358140" y="313944"/>
                </a:lnTo>
                <a:lnTo>
                  <a:pt x="359664" y="312974"/>
                </a:lnTo>
                <a:lnTo>
                  <a:pt x="359664" y="312420"/>
                </a:lnTo>
                <a:close/>
              </a:path>
              <a:path w="466725" h="352425">
                <a:moveTo>
                  <a:pt x="105156" y="312974"/>
                </a:moveTo>
                <a:lnTo>
                  <a:pt x="105156" y="316992"/>
                </a:lnTo>
                <a:lnTo>
                  <a:pt x="106680" y="313944"/>
                </a:lnTo>
                <a:lnTo>
                  <a:pt x="105156" y="312974"/>
                </a:lnTo>
                <a:close/>
              </a:path>
              <a:path w="466725" h="352425">
                <a:moveTo>
                  <a:pt x="105156" y="312420"/>
                </a:moveTo>
                <a:lnTo>
                  <a:pt x="105156" y="312974"/>
                </a:lnTo>
                <a:lnTo>
                  <a:pt x="106680" y="313944"/>
                </a:lnTo>
                <a:lnTo>
                  <a:pt x="105156" y="316992"/>
                </a:lnTo>
                <a:lnTo>
                  <a:pt x="115962" y="316992"/>
                </a:lnTo>
                <a:lnTo>
                  <a:pt x="105156" y="312420"/>
                </a:lnTo>
                <a:close/>
              </a:path>
              <a:path w="466725" h="352425">
                <a:moveTo>
                  <a:pt x="359664" y="312974"/>
                </a:moveTo>
                <a:lnTo>
                  <a:pt x="358140" y="313944"/>
                </a:lnTo>
                <a:lnTo>
                  <a:pt x="359664" y="316992"/>
                </a:lnTo>
                <a:lnTo>
                  <a:pt x="359664" y="312974"/>
                </a:lnTo>
                <a:close/>
              </a:path>
              <a:path w="466725" h="352425">
                <a:moveTo>
                  <a:pt x="417576" y="269748"/>
                </a:moveTo>
                <a:lnTo>
                  <a:pt x="406908" y="280416"/>
                </a:lnTo>
                <a:lnTo>
                  <a:pt x="391668" y="292608"/>
                </a:lnTo>
                <a:lnTo>
                  <a:pt x="359664" y="312974"/>
                </a:lnTo>
                <a:lnTo>
                  <a:pt x="359664" y="316992"/>
                </a:lnTo>
                <a:lnTo>
                  <a:pt x="369896" y="316992"/>
                </a:lnTo>
                <a:lnTo>
                  <a:pt x="396240" y="300228"/>
                </a:lnTo>
                <a:lnTo>
                  <a:pt x="411480" y="288036"/>
                </a:lnTo>
                <a:lnTo>
                  <a:pt x="425196" y="274320"/>
                </a:lnTo>
                <a:lnTo>
                  <a:pt x="427634" y="271272"/>
                </a:lnTo>
                <a:lnTo>
                  <a:pt x="422148" y="271272"/>
                </a:lnTo>
                <a:lnTo>
                  <a:pt x="417576" y="269748"/>
                </a:lnTo>
                <a:close/>
              </a:path>
              <a:path w="466725" h="352425">
                <a:moveTo>
                  <a:pt x="57912" y="280416"/>
                </a:moveTo>
                <a:lnTo>
                  <a:pt x="56388" y="284988"/>
                </a:lnTo>
                <a:lnTo>
                  <a:pt x="59436" y="281940"/>
                </a:lnTo>
                <a:lnTo>
                  <a:pt x="57912" y="280416"/>
                </a:lnTo>
                <a:close/>
              </a:path>
              <a:path w="466725" h="352425">
                <a:moveTo>
                  <a:pt x="57912" y="280416"/>
                </a:moveTo>
                <a:lnTo>
                  <a:pt x="59436" y="281940"/>
                </a:lnTo>
                <a:lnTo>
                  <a:pt x="56388" y="284988"/>
                </a:lnTo>
                <a:lnTo>
                  <a:pt x="63627" y="284988"/>
                </a:lnTo>
                <a:lnTo>
                  <a:pt x="57912" y="280416"/>
                </a:lnTo>
                <a:close/>
              </a:path>
              <a:path w="466725" h="352425">
                <a:moveTo>
                  <a:pt x="419100" y="268224"/>
                </a:moveTo>
                <a:lnTo>
                  <a:pt x="417576" y="269748"/>
                </a:lnTo>
                <a:lnTo>
                  <a:pt x="422148" y="271272"/>
                </a:lnTo>
                <a:lnTo>
                  <a:pt x="419100" y="268224"/>
                </a:lnTo>
                <a:close/>
              </a:path>
              <a:path w="466725" h="352425">
                <a:moveTo>
                  <a:pt x="430072" y="268224"/>
                </a:moveTo>
                <a:lnTo>
                  <a:pt x="419100" y="268224"/>
                </a:lnTo>
                <a:lnTo>
                  <a:pt x="422148" y="271272"/>
                </a:lnTo>
                <a:lnTo>
                  <a:pt x="427634" y="271272"/>
                </a:lnTo>
                <a:lnTo>
                  <a:pt x="430072" y="268224"/>
                </a:lnTo>
                <a:close/>
              </a:path>
              <a:path w="466725" h="352425">
                <a:moveTo>
                  <a:pt x="438912" y="240792"/>
                </a:moveTo>
                <a:lnTo>
                  <a:pt x="429768" y="254508"/>
                </a:lnTo>
                <a:lnTo>
                  <a:pt x="417576" y="269748"/>
                </a:lnTo>
                <a:lnTo>
                  <a:pt x="419100" y="268224"/>
                </a:lnTo>
                <a:lnTo>
                  <a:pt x="430072" y="268224"/>
                </a:lnTo>
                <a:lnTo>
                  <a:pt x="437388" y="259080"/>
                </a:lnTo>
                <a:lnTo>
                  <a:pt x="446532" y="245364"/>
                </a:lnTo>
                <a:lnTo>
                  <a:pt x="448056" y="243840"/>
                </a:lnTo>
                <a:lnTo>
                  <a:pt x="448748" y="242316"/>
                </a:lnTo>
                <a:lnTo>
                  <a:pt x="438912" y="242316"/>
                </a:lnTo>
                <a:lnTo>
                  <a:pt x="439513" y="240992"/>
                </a:lnTo>
                <a:lnTo>
                  <a:pt x="438912" y="240792"/>
                </a:lnTo>
                <a:close/>
              </a:path>
              <a:path w="466725" h="352425">
                <a:moveTo>
                  <a:pt x="25306" y="240992"/>
                </a:moveTo>
                <a:lnTo>
                  <a:pt x="21336" y="242316"/>
                </a:lnTo>
                <a:lnTo>
                  <a:pt x="25908" y="242316"/>
                </a:lnTo>
                <a:lnTo>
                  <a:pt x="25306" y="240992"/>
                </a:lnTo>
                <a:close/>
              </a:path>
              <a:path w="466725" h="352425">
                <a:moveTo>
                  <a:pt x="25908" y="240792"/>
                </a:moveTo>
                <a:lnTo>
                  <a:pt x="25306" y="240992"/>
                </a:lnTo>
                <a:lnTo>
                  <a:pt x="25908" y="242316"/>
                </a:lnTo>
                <a:lnTo>
                  <a:pt x="26924" y="242316"/>
                </a:lnTo>
                <a:lnTo>
                  <a:pt x="25908" y="240792"/>
                </a:lnTo>
                <a:close/>
              </a:path>
              <a:path w="466725" h="352425">
                <a:moveTo>
                  <a:pt x="439513" y="240992"/>
                </a:moveTo>
                <a:lnTo>
                  <a:pt x="438912" y="242316"/>
                </a:lnTo>
                <a:lnTo>
                  <a:pt x="443484" y="242316"/>
                </a:lnTo>
                <a:lnTo>
                  <a:pt x="439513" y="240992"/>
                </a:lnTo>
                <a:close/>
              </a:path>
              <a:path w="466725" h="352425">
                <a:moveTo>
                  <a:pt x="455803" y="193548"/>
                </a:moveTo>
                <a:lnTo>
                  <a:pt x="455676" y="193548"/>
                </a:lnTo>
                <a:lnTo>
                  <a:pt x="451104" y="210312"/>
                </a:lnTo>
                <a:lnTo>
                  <a:pt x="446532" y="225552"/>
                </a:lnTo>
                <a:lnTo>
                  <a:pt x="439513" y="240992"/>
                </a:lnTo>
                <a:lnTo>
                  <a:pt x="443484" y="242316"/>
                </a:lnTo>
                <a:lnTo>
                  <a:pt x="448748" y="242316"/>
                </a:lnTo>
                <a:lnTo>
                  <a:pt x="455676" y="227076"/>
                </a:lnTo>
                <a:lnTo>
                  <a:pt x="460248" y="211836"/>
                </a:lnTo>
                <a:lnTo>
                  <a:pt x="464820" y="195072"/>
                </a:lnTo>
                <a:lnTo>
                  <a:pt x="455676" y="195072"/>
                </a:lnTo>
                <a:lnTo>
                  <a:pt x="455803" y="193548"/>
                </a:lnTo>
                <a:close/>
              </a:path>
              <a:path w="466725" h="352425">
                <a:moveTo>
                  <a:pt x="9144" y="193548"/>
                </a:moveTo>
                <a:lnTo>
                  <a:pt x="4572" y="193548"/>
                </a:lnTo>
                <a:lnTo>
                  <a:pt x="9144" y="195072"/>
                </a:lnTo>
                <a:lnTo>
                  <a:pt x="9144" y="193548"/>
                </a:lnTo>
                <a:close/>
              </a:path>
              <a:path w="466725" h="352425">
                <a:moveTo>
                  <a:pt x="9144" y="193548"/>
                </a:moveTo>
                <a:lnTo>
                  <a:pt x="9144" y="195072"/>
                </a:lnTo>
                <a:lnTo>
                  <a:pt x="9559" y="195072"/>
                </a:lnTo>
                <a:lnTo>
                  <a:pt x="9144" y="193548"/>
                </a:lnTo>
                <a:close/>
              </a:path>
              <a:path w="466725" h="352425">
                <a:moveTo>
                  <a:pt x="448748" y="109728"/>
                </a:moveTo>
                <a:lnTo>
                  <a:pt x="443484" y="109728"/>
                </a:lnTo>
                <a:lnTo>
                  <a:pt x="439513" y="111051"/>
                </a:lnTo>
                <a:lnTo>
                  <a:pt x="446532" y="126492"/>
                </a:lnTo>
                <a:lnTo>
                  <a:pt x="451104" y="141732"/>
                </a:lnTo>
                <a:lnTo>
                  <a:pt x="455676" y="160020"/>
                </a:lnTo>
                <a:lnTo>
                  <a:pt x="457200" y="176784"/>
                </a:lnTo>
                <a:lnTo>
                  <a:pt x="455676" y="195072"/>
                </a:lnTo>
                <a:lnTo>
                  <a:pt x="460248" y="193548"/>
                </a:lnTo>
                <a:lnTo>
                  <a:pt x="464820" y="193548"/>
                </a:lnTo>
                <a:lnTo>
                  <a:pt x="466344" y="175260"/>
                </a:lnTo>
                <a:lnTo>
                  <a:pt x="464820" y="158496"/>
                </a:lnTo>
                <a:lnTo>
                  <a:pt x="460248" y="140208"/>
                </a:lnTo>
                <a:lnTo>
                  <a:pt x="455676" y="124968"/>
                </a:lnTo>
                <a:lnTo>
                  <a:pt x="448748" y="109728"/>
                </a:lnTo>
                <a:close/>
              </a:path>
              <a:path w="466725" h="352425">
                <a:moveTo>
                  <a:pt x="464820" y="193548"/>
                </a:moveTo>
                <a:lnTo>
                  <a:pt x="460248" y="193548"/>
                </a:lnTo>
                <a:lnTo>
                  <a:pt x="455676" y="195072"/>
                </a:lnTo>
                <a:lnTo>
                  <a:pt x="464820" y="195072"/>
                </a:lnTo>
                <a:lnTo>
                  <a:pt x="464820" y="193548"/>
                </a:lnTo>
                <a:close/>
              </a:path>
              <a:path w="466725" h="352425">
                <a:moveTo>
                  <a:pt x="26822" y="109728"/>
                </a:moveTo>
                <a:lnTo>
                  <a:pt x="25908" y="109728"/>
                </a:lnTo>
                <a:lnTo>
                  <a:pt x="25306" y="111051"/>
                </a:lnTo>
                <a:lnTo>
                  <a:pt x="25908" y="111252"/>
                </a:lnTo>
                <a:lnTo>
                  <a:pt x="26822" y="109728"/>
                </a:lnTo>
                <a:close/>
              </a:path>
              <a:path w="466725" h="352425">
                <a:moveTo>
                  <a:pt x="406321" y="69635"/>
                </a:moveTo>
                <a:lnTo>
                  <a:pt x="429768" y="96012"/>
                </a:lnTo>
                <a:lnTo>
                  <a:pt x="438912" y="111252"/>
                </a:lnTo>
                <a:lnTo>
                  <a:pt x="439513" y="111051"/>
                </a:lnTo>
                <a:lnTo>
                  <a:pt x="438912" y="109728"/>
                </a:lnTo>
                <a:lnTo>
                  <a:pt x="448748" y="109728"/>
                </a:lnTo>
                <a:lnTo>
                  <a:pt x="448056" y="108204"/>
                </a:lnTo>
                <a:lnTo>
                  <a:pt x="446532" y="106680"/>
                </a:lnTo>
                <a:lnTo>
                  <a:pt x="437388" y="91440"/>
                </a:lnTo>
                <a:lnTo>
                  <a:pt x="418422" y="70104"/>
                </a:lnTo>
                <a:lnTo>
                  <a:pt x="406908" y="70104"/>
                </a:lnTo>
                <a:lnTo>
                  <a:pt x="406321" y="69635"/>
                </a:lnTo>
                <a:close/>
              </a:path>
              <a:path w="466725" h="352425">
                <a:moveTo>
                  <a:pt x="25908" y="109728"/>
                </a:moveTo>
                <a:lnTo>
                  <a:pt x="21336" y="109728"/>
                </a:lnTo>
                <a:lnTo>
                  <a:pt x="25306" y="111051"/>
                </a:lnTo>
                <a:lnTo>
                  <a:pt x="25908" y="109728"/>
                </a:lnTo>
                <a:close/>
              </a:path>
              <a:path w="466725" h="352425">
                <a:moveTo>
                  <a:pt x="443484" y="109728"/>
                </a:moveTo>
                <a:lnTo>
                  <a:pt x="438912" y="109728"/>
                </a:lnTo>
                <a:lnTo>
                  <a:pt x="439513" y="111051"/>
                </a:lnTo>
                <a:lnTo>
                  <a:pt x="443484" y="109728"/>
                </a:lnTo>
                <a:close/>
              </a:path>
              <a:path w="466725" h="352425">
                <a:moveTo>
                  <a:pt x="56388" y="67056"/>
                </a:moveTo>
                <a:lnTo>
                  <a:pt x="57912" y="70104"/>
                </a:lnTo>
                <a:lnTo>
                  <a:pt x="58498" y="69635"/>
                </a:lnTo>
                <a:lnTo>
                  <a:pt x="59436" y="68580"/>
                </a:lnTo>
                <a:lnTo>
                  <a:pt x="56388" y="67056"/>
                </a:lnTo>
                <a:close/>
              </a:path>
              <a:path w="466725" h="352425">
                <a:moveTo>
                  <a:pt x="58498" y="69635"/>
                </a:moveTo>
                <a:lnTo>
                  <a:pt x="57912" y="70104"/>
                </a:lnTo>
                <a:lnTo>
                  <a:pt x="58081" y="70104"/>
                </a:lnTo>
                <a:lnTo>
                  <a:pt x="58498" y="69635"/>
                </a:lnTo>
                <a:close/>
              </a:path>
              <a:path w="466725" h="352425">
                <a:moveTo>
                  <a:pt x="408432" y="67056"/>
                </a:moveTo>
                <a:lnTo>
                  <a:pt x="405384" y="68580"/>
                </a:lnTo>
                <a:lnTo>
                  <a:pt x="406321" y="69635"/>
                </a:lnTo>
                <a:lnTo>
                  <a:pt x="406908" y="70104"/>
                </a:lnTo>
                <a:lnTo>
                  <a:pt x="408432" y="67056"/>
                </a:lnTo>
                <a:close/>
              </a:path>
              <a:path w="466725" h="352425">
                <a:moveTo>
                  <a:pt x="415713" y="67056"/>
                </a:moveTo>
                <a:lnTo>
                  <a:pt x="408432" y="67056"/>
                </a:lnTo>
                <a:lnTo>
                  <a:pt x="406908" y="70104"/>
                </a:lnTo>
                <a:lnTo>
                  <a:pt x="418422" y="70104"/>
                </a:lnTo>
                <a:lnTo>
                  <a:pt x="415713" y="67056"/>
                </a:lnTo>
                <a:close/>
              </a:path>
              <a:path w="466725" h="352425">
                <a:moveTo>
                  <a:pt x="61722" y="67056"/>
                </a:moveTo>
                <a:lnTo>
                  <a:pt x="56388" y="67056"/>
                </a:lnTo>
                <a:lnTo>
                  <a:pt x="59436" y="68580"/>
                </a:lnTo>
                <a:lnTo>
                  <a:pt x="58498" y="69635"/>
                </a:lnTo>
                <a:lnTo>
                  <a:pt x="61722" y="67056"/>
                </a:lnTo>
                <a:close/>
              </a:path>
              <a:path w="466725" h="352425">
                <a:moveTo>
                  <a:pt x="369896" y="33528"/>
                </a:moveTo>
                <a:lnTo>
                  <a:pt x="359664" y="33528"/>
                </a:lnTo>
                <a:lnTo>
                  <a:pt x="359664" y="37545"/>
                </a:lnTo>
                <a:lnTo>
                  <a:pt x="391668" y="57912"/>
                </a:lnTo>
                <a:lnTo>
                  <a:pt x="406321" y="69635"/>
                </a:lnTo>
                <a:lnTo>
                  <a:pt x="405384" y="68580"/>
                </a:lnTo>
                <a:lnTo>
                  <a:pt x="408432" y="67056"/>
                </a:lnTo>
                <a:lnTo>
                  <a:pt x="415713" y="67056"/>
                </a:lnTo>
                <a:lnTo>
                  <a:pt x="413004" y="64008"/>
                </a:lnTo>
                <a:lnTo>
                  <a:pt x="411480" y="62484"/>
                </a:lnTo>
                <a:lnTo>
                  <a:pt x="396240" y="50292"/>
                </a:lnTo>
                <a:lnTo>
                  <a:pt x="369896" y="33528"/>
                </a:lnTo>
                <a:close/>
              </a:path>
              <a:path w="466725" h="352425">
                <a:moveTo>
                  <a:pt x="115962" y="33528"/>
                </a:moveTo>
                <a:lnTo>
                  <a:pt x="105156" y="33528"/>
                </a:lnTo>
                <a:lnTo>
                  <a:pt x="106680" y="36576"/>
                </a:lnTo>
                <a:lnTo>
                  <a:pt x="105156" y="37545"/>
                </a:lnTo>
                <a:lnTo>
                  <a:pt x="105156" y="38100"/>
                </a:lnTo>
                <a:lnTo>
                  <a:pt x="115962" y="33528"/>
                </a:lnTo>
                <a:close/>
              </a:path>
              <a:path w="466725" h="352425">
                <a:moveTo>
                  <a:pt x="256032" y="4572"/>
                </a:moveTo>
                <a:lnTo>
                  <a:pt x="254508" y="9144"/>
                </a:lnTo>
                <a:lnTo>
                  <a:pt x="277368" y="12192"/>
                </a:lnTo>
                <a:lnTo>
                  <a:pt x="300228" y="16764"/>
                </a:lnTo>
                <a:lnTo>
                  <a:pt x="320040" y="21336"/>
                </a:lnTo>
                <a:lnTo>
                  <a:pt x="359664" y="38100"/>
                </a:lnTo>
                <a:lnTo>
                  <a:pt x="359664" y="37545"/>
                </a:lnTo>
                <a:lnTo>
                  <a:pt x="358140" y="36576"/>
                </a:lnTo>
                <a:lnTo>
                  <a:pt x="359664" y="33528"/>
                </a:lnTo>
                <a:lnTo>
                  <a:pt x="369896" y="33528"/>
                </a:lnTo>
                <a:lnTo>
                  <a:pt x="362712" y="28956"/>
                </a:lnTo>
                <a:lnTo>
                  <a:pt x="361188" y="28956"/>
                </a:lnTo>
                <a:lnTo>
                  <a:pt x="321564" y="12192"/>
                </a:lnTo>
                <a:lnTo>
                  <a:pt x="308356" y="9144"/>
                </a:lnTo>
                <a:lnTo>
                  <a:pt x="256032" y="9144"/>
                </a:lnTo>
                <a:lnTo>
                  <a:pt x="256032" y="4572"/>
                </a:lnTo>
                <a:close/>
              </a:path>
              <a:path w="466725" h="352425">
                <a:moveTo>
                  <a:pt x="105156" y="33528"/>
                </a:moveTo>
                <a:lnTo>
                  <a:pt x="105156" y="37545"/>
                </a:lnTo>
                <a:lnTo>
                  <a:pt x="106680" y="36576"/>
                </a:lnTo>
                <a:lnTo>
                  <a:pt x="105156" y="33528"/>
                </a:lnTo>
                <a:close/>
              </a:path>
              <a:path w="466725" h="352425">
                <a:moveTo>
                  <a:pt x="359664" y="33528"/>
                </a:moveTo>
                <a:lnTo>
                  <a:pt x="358140" y="36576"/>
                </a:lnTo>
                <a:lnTo>
                  <a:pt x="359664" y="37545"/>
                </a:lnTo>
                <a:lnTo>
                  <a:pt x="359664" y="33528"/>
                </a:lnTo>
                <a:close/>
              </a:path>
              <a:path w="466725" h="352425">
                <a:moveTo>
                  <a:pt x="234696" y="0"/>
                </a:moveTo>
                <a:lnTo>
                  <a:pt x="230124" y="0"/>
                </a:lnTo>
                <a:lnTo>
                  <a:pt x="228600" y="1524"/>
                </a:lnTo>
                <a:lnTo>
                  <a:pt x="228600" y="6096"/>
                </a:lnTo>
                <a:lnTo>
                  <a:pt x="230124" y="7620"/>
                </a:lnTo>
                <a:lnTo>
                  <a:pt x="231648" y="7620"/>
                </a:lnTo>
                <a:lnTo>
                  <a:pt x="233172" y="9144"/>
                </a:lnTo>
                <a:lnTo>
                  <a:pt x="236220" y="6096"/>
                </a:lnTo>
                <a:lnTo>
                  <a:pt x="236220" y="1524"/>
                </a:lnTo>
                <a:lnTo>
                  <a:pt x="234696" y="0"/>
                </a:lnTo>
                <a:close/>
              </a:path>
              <a:path w="466725" h="352425">
                <a:moveTo>
                  <a:pt x="256032" y="0"/>
                </a:moveTo>
                <a:lnTo>
                  <a:pt x="234696" y="0"/>
                </a:lnTo>
                <a:lnTo>
                  <a:pt x="236220" y="1524"/>
                </a:lnTo>
                <a:lnTo>
                  <a:pt x="236220" y="6096"/>
                </a:lnTo>
                <a:lnTo>
                  <a:pt x="233172" y="9144"/>
                </a:lnTo>
                <a:lnTo>
                  <a:pt x="254508" y="9144"/>
                </a:lnTo>
                <a:lnTo>
                  <a:pt x="256032" y="4572"/>
                </a:lnTo>
                <a:lnTo>
                  <a:pt x="286512" y="4572"/>
                </a:lnTo>
                <a:lnTo>
                  <a:pt x="278892" y="3048"/>
                </a:lnTo>
                <a:lnTo>
                  <a:pt x="256032" y="0"/>
                </a:lnTo>
                <a:close/>
              </a:path>
              <a:path w="466725" h="352425">
                <a:moveTo>
                  <a:pt x="286512" y="4572"/>
                </a:moveTo>
                <a:lnTo>
                  <a:pt x="256032" y="4572"/>
                </a:lnTo>
                <a:lnTo>
                  <a:pt x="256032" y="9144"/>
                </a:lnTo>
                <a:lnTo>
                  <a:pt x="308356" y="9144"/>
                </a:lnTo>
                <a:lnTo>
                  <a:pt x="301752" y="7620"/>
                </a:lnTo>
                <a:lnTo>
                  <a:pt x="286512" y="4572"/>
                </a:lnTo>
                <a:close/>
              </a:path>
            </a:pathLst>
          </a:custGeom>
          <a:solidFill>
            <a:srgbClr val="000000"/>
          </a:solidFill>
        </p:spPr>
        <p:txBody>
          <a:bodyPr wrap="square" lIns="0" tIns="0" rIns="0" bIns="0" rtlCol="0"/>
          <a:lstStyle/>
          <a:p>
            <a:endParaRPr sz="1750"/>
          </a:p>
        </p:txBody>
      </p:sp>
      <p:sp>
        <p:nvSpPr>
          <p:cNvPr id="80" name="object 80"/>
          <p:cNvSpPr txBox="1"/>
          <p:nvPr/>
        </p:nvSpPr>
        <p:spPr>
          <a:xfrm>
            <a:off x="4453396" y="3390900"/>
            <a:ext cx="198173" cy="179601"/>
          </a:xfrm>
          <a:prstGeom prst="rect">
            <a:avLst/>
          </a:prstGeom>
        </p:spPr>
        <p:txBody>
          <a:bodyPr vert="horz" wrap="square" lIns="0" tIns="0" rIns="0" bIns="0" rtlCol="0">
            <a:spAutoFit/>
          </a:bodyPr>
          <a:lstStyle/>
          <a:p>
            <a:pPr marL="12347"/>
            <a:r>
              <a:rPr sz="1167" dirty="0">
                <a:latin typeface="Times New Roman"/>
                <a:cs typeface="Times New Roman"/>
              </a:rPr>
              <a:t>C3</a:t>
            </a:r>
            <a:endParaRPr sz="1167">
              <a:latin typeface="Times New Roman"/>
              <a:cs typeface="Times New Roman"/>
            </a:endParaRPr>
          </a:p>
        </p:txBody>
      </p:sp>
      <p:sp>
        <p:nvSpPr>
          <p:cNvPr id="81" name="object 81"/>
          <p:cNvSpPr/>
          <p:nvPr/>
        </p:nvSpPr>
        <p:spPr>
          <a:xfrm>
            <a:off x="4329431" y="4094692"/>
            <a:ext cx="453760" cy="342635"/>
          </a:xfrm>
          <a:custGeom>
            <a:avLst/>
            <a:gdLst/>
            <a:ahLst/>
            <a:cxnLst/>
            <a:rect l="l" t="t" r="r" b="b"/>
            <a:pathLst>
              <a:path w="466725" h="352425">
                <a:moveTo>
                  <a:pt x="230124" y="0"/>
                </a:moveTo>
                <a:lnTo>
                  <a:pt x="208788" y="0"/>
                </a:lnTo>
                <a:lnTo>
                  <a:pt x="185928" y="3048"/>
                </a:lnTo>
                <a:lnTo>
                  <a:pt x="163068" y="7620"/>
                </a:lnTo>
                <a:lnTo>
                  <a:pt x="143256" y="12192"/>
                </a:lnTo>
                <a:lnTo>
                  <a:pt x="103632" y="28956"/>
                </a:lnTo>
                <a:lnTo>
                  <a:pt x="102108" y="28956"/>
                </a:lnTo>
                <a:lnTo>
                  <a:pt x="68580" y="50292"/>
                </a:lnTo>
                <a:lnTo>
                  <a:pt x="27432" y="91440"/>
                </a:lnTo>
                <a:lnTo>
                  <a:pt x="18288" y="106680"/>
                </a:lnTo>
                <a:lnTo>
                  <a:pt x="16764" y="108204"/>
                </a:lnTo>
                <a:lnTo>
                  <a:pt x="9144" y="124968"/>
                </a:lnTo>
                <a:lnTo>
                  <a:pt x="4572" y="140208"/>
                </a:lnTo>
                <a:lnTo>
                  <a:pt x="0" y="158496"/>
                </a:lnTo>
                <a:lnTo>
                  <a:pt x="0" y="195072"/>
                </a:lnTo>
                <a:lnTo>
                  <a:pt x="4572" y="211836"/>
                </a:lnTo>
                <a:lnTo>
                  <a:pt x="9144" y="227076"/>
                </a:lnTo>
                <a:lnTo>
                  <a:pt x="16764" y="243840"/>
                </a:lnTo>
                <a:lnTo>
                  <a:pt x="18288" y="245364"/>
                </a:lnTo>
                <a:lnTo>
                  <a:pt x="27432" y="259080"/>
                </a:lnTo>
                <a:lnTo>
                  <a:pt x="39624" y="274320"/>
                </a:lnTo>
                <a:lnTo>
                  <a:pt x="53340" y="288036"/>
                </a:lnTo>
                <a:lnTo>
                  <a:pt x="68580" y="300228"/>
                </a:lnTo>
                <a:lnTo>
                  <a:pt x="102108" y="321564"/>
                </a:lnTo>
                <a:lnTo>
                  <a:pt x="103632" y="321564"/>
                </a:lnTo>
                <a:lnTo>
                  <a:pt x="143256" y="338328"/>
                </a:lnTo>
                <a:lnTo>
                  <a:pt x="163068" y="344424"/>
                </a:lnTo>
                <a:lnTo>
                  <a:pt x="208788" y="350520"/>
                </a:lnTo>
                <a:lnTo>
                  <a:pt x="231648" y="352044"/>
                </a:lnTo>
                <a:lnTo>
                  <a:pt x="254508" y="350520"/>
                </a:lnTo>
                <a:lnTo>
                  <a:pt x="256032" y="350520"/>
                </a:lnTo>
                <a:lnTo>
                  <a:pt x="290322" y="345948"/>
                </a:lnTo>
                <a:lnTo>
                  <a:pt x="256032" y="345948"/>
                </a:lnTo>
                <a:lnTo>
                  <a:pt x="255016" y="342900"/>
                </a:lnTo>
                <a:lnTo>
                  <a:pt x="233172" y="342900"/>
                </a:lnTo>
                <a:lnTo>
                  <a:pt x="210312" y="341376"/>
                </a:lnTo>
                <a:lnTo>
                  <a:pt x="164592" y="335280"/>
                </a:lnTo>
                <a:lnTo>
                  <a:pt x="144780" y="329184"/>
                </a:lnTo>
                <a:lnTo>
                  <a:pt x="115962" y="316992"/>
                </a:lnTo>
                <a:lnTo>
                  <a:pt x="105156" y="316992"/>
                </a:lnTo>
                <a:lnTo>
                  <a:pt x="105156" y="312974"/>
                </a:lnTo>
                <a:lnTo>
                  <a:pt x="73152" y="292608"/>
                </a:lnTo>
                <a:lnTo>
                  <a:pt x="63627" y="284988"/>
                </a:lnTo>
                <a:lnTo>
                  <a:pt x="56388" y="284988"/>
                </a:lnTo>
                <a:lnTo>
                  <a:pt x="57912" y="280416"/>
                </a:lnTo>
                <a:lnTo>
                  <a:pt x="47244" y="269748"/>
                </a:lnTo>
                <a:lnTo>
                  <a:pt x="35052" y="254508"/>
                </a:lnTo>
                <a:lnTo>
                  <a:pt x="26924" y="242316"/>
                </a:lnTo>
                <a:lnTo>
                  <a:pt x="21336" y="242316"/>
                </a:lnTo>
                <a:lnTo>
                  <a:pt x="25306" y="240992"/>
                </a:lnTo>
                <a:lnTo>
                  <a:pt x="18288" y="225552"/>
                </a:lnTo>
                <a:lnTo>
                  <a:pt x="13716" y="210312"/>
                </a:lnTo>
                <a:lnTo>
                  <a:pt x="9559" y="195072"/>
                </a:lnTo>
                <a:lnTo>
                  <a:pt x="9144" y="195072"/>
                </a:lnTo>
                <a:lnTo>
                  <a:pt x="4572" y="193548"/>
                </a:lnTo>
                <a:lnTo>
                  <a:pt x="9144" y="193548"/>
                </a:lnTo>
                <a:lnTo>
                  <a:pt x="9144" y="160020"/>
                </a:lnTo>
                <a:lnTo>
                  <a:pt x="13716" y="141732"/>
                </a:lnTo>
                <a:lnTo>
                  <a:pt x="18288" y="126492"/>
                </a:lnTo>
                <a:lnTo>
                  <a:pt x="25306" y="111051"/>
                </a:lnTo>
                <a:lnTo>
                  <a:pt x="21336" y="109728"/>
                </a:lnTo>
                <a:lnTo>
                  <a:pt x="26822" y="109728"/>
                </a:lnTo>
                <a:lnTo>
                  <a:pt x="35052" y="96012"/>
                </a:lnTo>
                <a:lnTo>
                  <a:pt x="58081" y="70104"/>
                </a:lnTo>
                <a:lnTo>
                  <a:pt x="57912" y="70104"/>
                </a:lnTo>
                <a:lnTo>
                  <a:pt x="56388" y="67056"/>
                </a:lnTo>
                <a:lnTo>
                  <a:pt x="61722" y="67056"/>
                </a:lnTo>
                <a:lnTo>
                  <a:pt x="73152" y="57912"/>
                </a:lnTo>
                <a:lnTo>
                  <a:pt x="105156" y="37545"/>
                </a:lnTo>
                <a:lnTo>
                  <a:pt x="105156" y="33528"/>
                </a:lnTo>
                <a:lnTo>
                  <a:pt x="115962" y="33528"/>
                </a:lnTo>
                <a:lnTo>
                  <a:pt x="144780" y="21336"/>
                </a:lnTo>
                <a:lnTo>
                  <a:pt x="164592" y="16764"/>
                </a:lnTo>
                <a:lnTo>
                  <a:pt x="187452" y="12192"/>
                </a:lnTo>
                <a:lnTo>
                  <a:pt x="210312" y="9144"/>
                </a:lnTo>
                <a:lnTo>
                  <a:pt x="233172" y="9144"/>
                </a:lnTo>
                <a:lnTo>
                  <a:pt x="231648" y="7620"/>
                </a:lnTo>
                <a:lnTo>
                  <a:pt x="230124" y="7620"/>
                </a:lnTo>
                <a:lnTo>
                  <a:pt x="228600" y="6096"/>
                </a:lnTo>
                <a:lnTo>
                  <a:pt x="228600" y="1524"/>
                </a:lnTo>
                <a:lnTo>
                  <a:pt x="230124" y="0"/>
                </a:lnTo>
                <a:close/>
              </a:path>
              <a:path w="466725" h="352425">
                <a:moveTo>
                  <a:pt x="256032" y="341376"/>
                </a:moveTo>
                <a:lnTo>
                  <a:pt x="254541" y="341475"/>
                </a:lnTo>
                <a:lnTo>
                  <a:pt x="256032" y="345948"/>
                </a:lnTo>
                <a:lnTo>
                  <a:pt x="256032" y="341376"/>
                </a:lnTo>
                <a:close/>
              </a:path>
              <a:path w="466725" h="352425">
                <a:moveTo>
                  <a:pt x="311658" y="341376"/>
                </a:moveTo>
                <a:lnTo>
                  <a:pt x="256032" y="341376"/>
                </a:lnTo>
                <a:lnTo>
                  <a:pt x="256032" y="345948"/>
                </a:lnTo>
                <a:lnTo>
                  <a:pt x="290322" y="345948"/>
                </a:lnTo>
                <a:lnTo>
                  <a:pt x="301752" y="344424"/>
                </a:lnTo>
                <a:lnTo>
                  <a:pt x="311658" y="341376"/>
                </a:lnTo>
                <a:close/>
              </a:path>
              <a:path w="466725" h="352425">
                <a:moveTo>
                  <a:pt x="254541" y="341475"/>
                </a:moveTo>
                <a:lnTo>
                  <a:pt x="233172" y="342900"/>
                </a:lnTo>
                <a:lnTo>
                  <a:pt x="255016" y="342900"/>
                </a:lnTo>
                <a:lnTo>
                  <a:pt x="254541" y="341475"/>
                </a:lnTo>
                <a:close/>
              </a:path>
              <a:path w="466725" h="352425">
                <a:moveTo>
                  <a:pt x="359664" y="312420"/>
                </a:moveTo>
                <a:lnTo>
                  <a:pt x="320040" y="329184"/>
                </a:lnTo>
                <a:lnTo>
                  <a:pt x="300228" y="335280"/>
                </a:lnTo>
                <a:lnTo>
                  <a:pt x="254508" y="341376"/>
                </a:lnTo>
                <a:lnTo>
                  <a:pt x="256032" y="341376"/>
                </a:lnTo>
                <a:lnTo>
                  <a:pt x="311658" y="341376"/>
                </a:lnTo>
                <a:lnTo>
                  <a:pt x="321564" y="338328"/>
                </a:lnTo>
                <a:lnTo>
                  <a:pt x="361188" y="321564"/>
                </a:lnTo>
                <a:lnTo>
                  <a:pt x="362712" y="321564"/>
                </a:lnTo>
                <a:lnTo>
                  <a:pt x="369896" y="316992"/>
                </a:lnTo>
                <a:lnTo>
                  <a:pt x="359664" y="316992"/>
                </a:lnTo>
                <a:lnTo>
                  <a:pt x="358140" y="313944"/>
                </a:lnTo>
                <a:lnTo>
                  <a:pt x="359664" y="312974"/>
                </a:lnTo>
                <a:lnTo>
                  <a:pt x="359664" y="312420"/>
                </a:lnTo>
                <a:close/>
              </a:path>
              <a:path w="466725" h="352425">
                <a:moveTo>
                  <a:pt x="105156" y="312974"/>
                </a:moveTo>
                <a:lnTo>
                  <a:pt x="105156" y="316992"/>
                </a:lnTo>
                <a:lnTo>
                  <a:pt x="106680" y="313944"/>
                </a:lnTo>
                <a:lnTo>
                  <a:pt x="105156" y="312974"/>
                </a:lnTo>
                <a:close/>
              </a:path>
              <a:path w="466725" h="352425">
                <a:moveTo>
                  <a:pt x="105156" y="312420"/>
                </a:moveTo>
                <a:lnTo>
                  <a:pt x="105156" y="312974"/>
                </a:lnTo>
                <a:lnTo>
                  <a:pt x="106680" y="313944"/>
                </a:lnTo>
                <a:lnTo>
                  <a:pt x="105156" y="316992"/>
                </a:lnTo>
                <a:lnTo>
                  <a:pt x="115962" y="316992"/>
                </a:lnTo>
                <a:lnTo>
                  <a:pt x="105156" y="312420"/>
                </a:lnTo>
                <a:close/>
              </a:path>
              <a:path w="466725" h="352425">
                <a:moveTo>
                  <a:pt x="359664" y="312974"/>
                </a:moveTo>
                <a:lnTo>
                  <a:pt x="358140" y="313944"/>
                </a:lnTo>
                <a:lnTo>
                  <a:pt x="359664" y="316992"/>
                </a:lnTo>
                <a:lnTo>
                  <a:pt x="359664" y="312974"/>
                </a:lnTo>
                <a:close/>
              </a:path>
              <a:path w="466725" h="352425">
                <a:moveTo>
                  <a:pt x="417576" y="269748"/>
                </a:moveTo>
                <a:lnTo>
                  <a:pt x="406908" y="280416"/>
                </a:lnTo>
                <a:lnTo>
                  <a:pt x="391668" y="292608"/>
                </a:lnTo>
                <a:lnTo>
                  <a:pt x="359664" y="312974"/>
                </a:lnTo>
                <a:lnTo>
                  <a:pt x="359664" y="316992"/>
                </a:lnTo>
                <a:lnTo>
                  <a:pt x="369896" y="316992"/>
                </a:lnTo>
                <a:lnTo>
                  <a:pt x="396240" y="300228"/>
                </a:lnTo>
                <a:lnTo>
                  <a:pt x="411480" y="288036"/>
                </a:lnTo>
                <a:lnTo>
                  <a:pt x="425196" y="274320"/>
                </a:lnTo>
                <a:lnTo>
                  <a:pt x="427634" y="271272"/>
                </a:lnTo>
                <a:lnTo>
                  <a:pt x="422148" y="271272"/>
                </a:lnTo>
                <a:lnTo>
                  <a:pt x="417576" y="269748"/>
                </a:lnTo>
                <a:close/>
              </a:path>
              <a:path w="466725" h="352425">
                <a:moveTo>
                  <a:pt x="57912" y="280416"/>
                </a:moveTo>
                <a:lnTo>
                  <a:pt x="56388" y="284988"/>
                </a:lnTo>
                <a:lnTo>
                  <a:pt x="59436" y="281940"/>
                </a:lnTo>
                <a:lnTo>
                  <a:pt x="57912" y="280416"/>
                </a:lnTo>
                <a:close/>
              </a:path>
              <a:path w="466725" h="352425">
                <a:moveTo>
                  <a:pt x="57912" y="280416"/>
                </a:moveTo>
                <a:lnTo>
                  <a:pt x="59436" y="281940"/>
                </a:lnTo>
                <a:lnTo>
                  <a:pt x="56388" y="284988"/>
                </a:lnTo>
                <a:lnTo>
                  <a:pt x="63627" y="284988"/>
                </a:lnTo>
                <a:lnTo>
                  <a:pt x="57912" y="280416"/>
                </a:lnTo>
                <a:close/>
              </a:path>
              <a:path w="466725" h="352425">
                <a:moveTo>
                  <a:pt x="419100" y="268224"/>
                </a:moveTo>
                <a:lnTo>
                  <a:pt x="417576" y="269748"/>
                </a:lnTo>
                <a:lnTo>
                  <a:pt x="422148" y="271272"/>
                </a:lnTo>
                <a:lnTo>
                  <a:pt x="419100" y="268224"/>
                </a:lnTo>
                <a:close/>
              </a:path>
              <a:path w="466725" h="352425">
                <a:moveTo>
                  <a:pt x="430072" y="268224"/>
                </a:moveTo>
                <a:lnTo>
                  <a:pt x="419100" y="268224"/>
                </a:lnTo>
                <a:lnTo>
                  <a:pt x="422148" y="271272"/>
                </a:lnTo>
                <a:lnTo>
                  <a:pt x="427634" y="271272"/>
                </a:lnTo>
                <a:lnTo>
                  <a:pt x="430072" y="268224"/>
                </a:lnTo>
                <a:close/>
              </a:path>
              <a:path w="466725" h="352425">
                <a:moveTo>
                  <a:pt x="438912" y="240792"/>
                </a:moveTo>
                <a:lnTo>
                  <a:pt x="429768" y="254508"/>
                </a:lnTo>
                <a:lnTo>
                  <a:pt x="417576" y="269748"/>
                </a:lnTo>
                <a:lnTo>
                  <a:pt x="419100" y="268224"/>
                </a:lnTo>
                <a:lnTo>
                  <a:pt x="430072" y="268224"/>
                </a:lnTo>
                <a:lnTo>
                  <a:pt x="437388" y="259080"/>
                </a:lnTo>
                <a:lnTo>
                  <a:pt x="446532" y="245364"/>
                </a:lnTo>
                <a:lnTo>
                  <a:pt x="448056" y="243840"/>
                </a:lnTo>
                <a:lnTo>
                  <a:pt x="448748" y="242316"/>
                </a:lnTo>
                <a:lnTo>
                  <a:pt x="438912" y="242316"/>
                </a:lnTo>
                <a:lnTo>
                  <a:pt x="439513" y="240992"/>
                </a:lnTo>
                <a:lnTo>
                  <a:pt x="438912" y="240792"/>
                </a:lnTo>
                <a:close/>
              </a:path>
              <a:path w="466725" h="352425">
                <a:moveTo>
                  <a:pt x="25306" y="240992"/>
                </a:moveTo>
                <a:lnTo>
                  <a:pt x="21336" y="242316"/>
                </a:lnTo>
                <a:lnTo>
                  <a:pt x="25908" y="242316"/>
                </a:lnTo>
                <a:lnTo>
                  <a:pt x="25306" y="240992"/>
                </a:lnTo>
                <a:close/>
              </a:path>
              <a:path w="466725" h="352425">
                <a:moveTo>
                  <a:pt x="25908" y="240792"/>
                </a:moveTo>
                <a:lnTo>
                  <a:pt x="25306" y="240992"/>
                </a:lnTo>
                <a:lnTo>
                  <a:pt x="25908" y="242316"/>
                </a:lnTo>
                <a:lnTo>
                  <a:pt x="26924" y="242316"/>
                </a:lnTo>
                <a:lnTo>
                  <a:pt x="25908" y="240792"/>
                </a:lnTo>
                <a:close/>
              </a:path>
              <a:path w="466725" h="352425">
                <a:moveTo>
                  <a:pt x="439513" y="240992"/>
                </a:moveTo>
                <a:lnTo>
                  <a:pt x="438912" y="242316"/>
                </a:lnTo>
                <a:lnTo>
                  <a:pt x="443484" y="242316"/>
                </a:lnTo>
                <a:lnTo>
                  <a:pt x="439513" y="240992"/>
                </a:lnTo>
                <a:close/>
              </a:path>
              <a:path w="466725" h="352425">
                <a:moveTo>
                  <a:pt x="455803" y="193548"/>
                </a:moveTo>
                <a:lnTo>
                  <a:pt x="455676" y="193548"/>
                </a:lnTo>
                <a:lnTo>
                  <a:pt x="451104" y="210312"/>
                </a:lnTo>
                <a:lnTo>
                  <a:pt x="446532" y="225552"/>
                </a:lnTo>
                <a:lnTo>
                  <a:pt x="439513" y="240992"/>
                </a:lnTo>
                <a:lnTo>
                  <a:pt x="443484" y="242316"/>
                </a:lnTo>
                <a:lnTo>
                  <a:pt x="448748" y="242316"/>
                </a:lnTo>
                <a:lnTo>
                  <a:pt x="455676" y="227076"/>
                </a:lnTo>
                <a:lnTo>
                  <a:pt x="460248" y="211836"/>
                </a:lnTo>
                <a:lnTo>
                  <a:pt x="464820" y="195072"/>
                </a:lnTo>
                <a:lnTo>
                  <a:pt x="455676" y="195072"/>
                </a:lnTo>
                <a:lnTo>
                  <a:pt x="455803" y="193548"/>
                </a:lnTo>
                <a:close/>
              </a:path>
              <a:path w="466725" h="352425">
                <a:moveTo>
                  <a:pt x="9144" y="193548"/>
                </a:moveTo>
                <a:lnTo>
                  <a:pt x="4572" y="193548"/>
                </a:lnTo>
                <a:lnTo>
                  <a:pt x="9144" y="195072"/>
                </a:lnTo>
                <a:lnTo>
                  <a:pt x="9144" y="193548"/>
                </a:lnTo>
                <a:close/>
              </a:path>
              <a:path w="466725" h="352425">
                <a:moveTo>
                  <a:pt x="9144" y="193548"/>
                </a:moveTo>
                <a:lnTo>
                  <a:pt x="9144" y="195072"/>
                </a:lnTo>
                <a:lnTo>
                  <a:pt x="9559" y="195072"/>
                </a:lnTo>
                <a:lnTo>
                  <a:pt x="9144" y="193548"/>
                </a:lnTo>
                <a:close/>
              </a:path>
              <a:path w="466725" h="352425">
                <a:moveTo>
                  <a:pt x="448748" y="109728"/>
                </a:moveTo>
                <a:lnTo>
                  <a:pt x="443484" y="109728"/>
                </a:lnTo>
                <a:lnTo>
                  <a:pt x="439513" y="111051"/>
                </a:lnTo>
                <a:lnTo>
                  <a:pt x="446532" y="126492"/>
                </a:lnTo>
                <a:lnTo>
                  <a:pt x="451104" y="141732"/>
                </a:lnTo>
                <a:lnTo>
                  <a:pt x="455676" y="160020"/>
                </a:lnTo>
                <a:lnTo>
                  <a:pt x="457200" y="176784"/>
                </a:lnTo>
                <a:lnTo>
                  <a:pt x="455676" y="195072"/>
                </a:lnTo>
                <a:lnTo>
                  <a:pt x="460248" y="193548"/>
                </a:lnTo>
                <a:lnTo>
                  <a:pt x="464820" y="193548"/>
                </a:lnTo>
                <a:lnTo>
                  <a:pt x="466344" y="175260"/>
                </a:lnTo>
                <a:lnTo>
                  <a:pt x="464820" y="158496"/>
                </a:lnTo>
                <a:lnTo>
                  <a:pt x="460248" y="140208"/>
                </a:lnTo>
                <a:lnTo>
                  <a:pt x="455676" y="124968"/>
                </a:lnTo>
                <a:lnTo>
                  <a:pt x="448748" y="109728"/>
                </a:lnTo>
                <a:close/>
              </a:path>
              <a:path w="466725" h="352425">
                <a:moveTo>
                  <a:pt x="464820" y="193548"/>
                </a:moveTo>
                <a:lnTo>
                  <a:pt x="460248" y="193548"/>
                </a:lnTo>
                <a:lnTo>
                  <a:pt x="455676" y="195072"/>
                </a:lnTo>
                <a:lnTo>
                  <a:pt x="464820" y="195072"/>
                </a:lnTo>
                <a:lnTo>
                  <a:pt x="464820" y="193548"/>
                </a:lnTo>
                <a:close/>
              </a:path>
              <a:path w="466725" h="352425">
                <a:moveTo>
                  <a:pt x="26822" y="109728"/>
                </a:moveTo>
                <a:lnTo>
                  <a:pt x="25908" y="109728"/>
                </a:lnTo>
                <a:lnTo>
                  <a:pt x="25306" y="111051"/>
                </a:lnTo>
                <a:lnTo>
                  <a:pt x="25908" y="111252"/>
                </a:lnTo>
                <a:lnTo>
                  <a:pt x="26822" y="109728"/>
                </a:lnTo>
                <a:close/>
              </a:path>
              <a:path w="466725" h="352425">
                <a:moveTo>
                  <a:pt x="406321" y="69635"/>
                </a:moveTo>
                <a:lnTo>
                  <a:pt x="429768" y="96012"/>
                </a:lnTo>
                <a:lnTo>
                  <a:pt x="438912" y="111252"/>
                </a:lnTo>
                <a:lnTo>
                  <a:pt x="439513" y="111051"/>
                </a:lnTo>
                <a:lnTo>
                  <a:pt x="438912" y="109728"/>
                </a:lnTo>
                <a:lnTo>
                  <a:pt x="448748" y="109728"/>
                </a:lnTo>
                <a:lnTo>
                  <a:pt x="448056" y="108204"/>
                </a:lnTo>
                <a:lnTo>
                  <a:pt x="446532" y="106680"/>
                </a:lnTo>
                <a:lnTo>
                  <a:pt x="437388" y="91440"/>
                </a:lnTo>
                <a:lnTo>
                  <a:pt x="418422" y="70104"/>
                </a:lnTo>
                <a:lnTo>
                  <a:pt x="406908" y="70104"/>
                </a:lnTo>
                <a:lnTo>
                  <a:pt x="406321" y="69635"/>
                </a:lnTo>
                <a:close/>
              </a:path>
              <a:path w="466725" h="352425">
                <a:moveTo>
                  <a:pt x="25908" y="109728"/>
                </a:moveTo>
                <a:lnTo>
                  <a:pt x="21336" y="109728"/>
                </a:lnTo>
                <a:lnTo>
                  <a:pt x="25306" y="111051"/>
                </a:lnTo>
                <a:lnTo>
                  <a:pt x="25908" y="109728"/>
                </a:lnTo>
                <a:close/>
              </a:path>
              <a:path w="466725" h="352425">
                <a:moveTo>
                  <a:pt x="443484" y="109728"/>
                </a:moveTo>
                <a:lnTo>
                  <a:pt x="438912" y="109728"/>
                </a:lnTo>
                <a:lnTo>
                  <a:pt x="439513" y="111051"/>
                </a:lnTo>
                <a:lnTo>
                  <a:pt x="443484" y="109728"/>
                </a:lnTo>
                <a:close/>
              </a:path>
              <a:path w="466725" h="352425">
                <a:moveTo>
                  <a:pt x="56388" y="67056"/>
                </a:moveTo>
                <a:lnTo>
                  <a:pt x="57912" y="70104"/>
                </a:lnTo>
                <a:lnTo>
                  <a:pt x="58498" y="69635"/>
                </a:lnTo>
                <a:lnTo>
                  <a:pt x="59436" y="68580"/>
                </a:lnTo>
                <a:lnTo>
                  <a:pt x="56388" y="67056"/>
                </a:lnTo>
                <a:close/>
              </a:path>
              <a:path w="466725" h="352425">
                <a:moveTo>
                  <a:pt x="58498" y="69635"/>
                </a:moveTo>
                <a:lnTo>
                  <a:pt x="57912" y="70104"/>
                </a:lnTo>
                <a:lnTo>
                  <a:pt x="58081" y="70104"/>
                </a:lnTo>
                <a:lnTo>
                  <a:pt x="58498" y="69635"/>
                </a:lnTo>
                <a:close/>
              </a:path>
              <a:path w="466725" h="352425">
                <a:moveTo>
                  <a:pt x="408432" y="67056"/>
                </a:moveTo>
                <a:lnTo>
                  <a:pt x="405384" y="68580"/>
                </a:lnTo>
                <a:lnTo>
                  <a:pt x="406321" y="69635"/>
                </a:lnTo>
                <a:lnTo>
                  <a:pt x="406908" y="70104"/>
                </a:lnTo>
                <a:lnTo>
                  <a:pt x="408432" y="67056"/>
                </a:lnTo>
                <a:close/>
              </a:path>
              <a:path w="466725" h="352425">
                <a:moveTo>
                  <a:pt x="415713" y="67056"/>
                </a:moveTo>
                <a:lnTo>
                  <a:pt x="408432" y="67056"/>
                </a:lnTo>
                <a:lnTo>
                  <a:pt x="406908" y="70104"/>
                </a:lnTo>
                <a:lnTo>
                  <a:pt x="418422" y="70104"/>
                </a:lnTo>
                <a:lnTo>
                  <a:pt x="415713" y="67056"/>
                </a:lnTo>
                <a:close/>
              </a:path>
              <a:path w="466725" h="352425">
                <a:moveTo>
                  <a:pt x="61722" y="67056"/>
                </a:moveTo>
                <a:lnTo>
                  <a:pt x="56388" y="67056"/>
                </a:lnTo>
                <a:lnTo>
                  <a:pt x="59436" y="68580"/>
                </a:lnTo>
                <a:lnTo>
                  <a:pt x="58498" y="69635"/>
                </a:lnTo>
                <a:lnTo>
                  <a:pt x="61722" y="67056"/>
                </a:lnTo>
                <a:close/>
              </a:path>
              <a:path w="466725" h="352425">
                <a:moveTo>
                  <a:pt x="369896" y="33528"/>
                </a:moveTo>
                <a:lnTo>
                  <a:pt x="359664" y="33528"/>
                </a:lnTo>
                <a:lnTo>
                  <a:pt x="359664" y="37545"/>
                </a:lnTo>
                <a:lnTo>
                  <a:pt x="391668" y="57912"/>
                </a:lnTo>
                <a:lnTo>
                  <a:pt x="406321" y="69635"/>
                </a:lnTo>
                <a:lnTo>
                  <a:pt x="405384" y="68580"/>
                </a:lnTo>
                <a:lnTo>
                  <a:pt x="408432" y="67056"/>
                </a:lnTo>
                <a:lnTo>
                  <a:pt x="415713" y="67056"/>
                </a:lnTo>
                <a:lnTo>
                  <a:pt x="413004" y="64008"/>
                </a:lnTo>
                <a:lnTo>
                  <a:pt x="411480" y="62484"/>
                </a:lnTo>
                <a:lnTo>
                  <a:pt x="396240" y="50292"/>
                </a:lnTo>
                <a:lnTo>
                  <a:pt x="369896" y="33528"/>
                </a:lnTo>
                <a:close/>
              </a:path>
              <a:path w="466725" h="352425">
                <a:moveTo>
                  <a:pt x="115962" y="33528"/>
                </a:moveTo>
                <a:lnTo>
                  <a:pt x="105156" y="33528"/>
                </a:lnTo>
                <a:lnTo>
                  <a:pt x="106680" y="36576"/>
                </a:lnTo>
                <a:lnTo>
                  <a:pt x="105156" y="37545"/>
                </a:lnTo>
                <a:lnTo>
                  <a:pt x="105156" y="38100"/>
                </a:lnTo>
                <a:lnTo>
                  <a:pt x="115962" y="33528"/>
                </a:lnTo>
                <a:close/>
              </a:path>
              <a:path w="466725" h="352425">
                <a:moveTo>
                  <a:pt x="256032" y="4572"/>
                </a:moveTo>
                <a:lnTo>
                  <a:pt x="254508" y="9144"/>
                </a:lnTo>
                <a:lnTo>
                  <a:pt x="277368" y="12192"/>
                </a:lnTo>
                <a:lnTo>
                  <a:pt x="300228" y="16764"/>
                </a:lnTo>
                <a:lnTo>
                  <a:pt x="320040" y="21336"/>
                </a:lnTo>
                <a:lnTo>
                  <a:pt x="359664" y="38100"/>
                </a:lnTo>
                <a:lnTo>
                  <a:pt x="359664" y="37545"/>
                </a:lnTo>
                <a:lnTo>
                  <a:pt x="358140" y="36576"/>
                </a:lnTo>
                <a:lnTo>
                  <a:pt x="359664" y="33528"/>
                </a:lnTo>
                <a:lnTo>
                  <a:pt x="369896" y="33528"/>
                </a:lnTo>
                <a:lnTo>
                  <a:pt x="362712" y="28956"/>
                </a:lnTo>
                <a:lnTo>
                  <a:pt x="361188" y="28956"/>
                </a:lnTo>
                <a:lnTo>
                  <a:pt x="321564" y="12192"/>
                </a:lnTo>
                <a:lnTo>
                  <a:pt x="308356" y="9144"/>
                </a:lnTo>
                <a:lnTo>
                  <a:pt x="256032" y="9144"/>
                </a:lnTo>
                <a:lnTo>
                  <a:pt x="256032" y="4572"/>
                </a:lnTo>
                <a:close/>
              </a:path>
              <a:path w="466725" h="352425">
                <a:moveTo>
                  <a:pt x="105156" y="33528"/>
                </a:moveTo>
                <a:lnTo>
                  <a:pt x="105156" y="37545"/>
                </a:lnTo>
                <a:lnTo>
                  <a:pt x="106680" y="36576"/>
                </a:lnTo>
                <a:lnTo>
                  <a:pt x="105156" y="33528"/>
                </a:lnTo>
                <a:close/>
              </a:path>
              <a:path w="466725" h="352425">
                <a:moveTo>
                  <a:pt x="359664" y="33528"/>
                </a:moveTo>
                <a:lnTo>
                  <a:pt x="358140" y="36576"/>
                </a:lnTo>
                <a:lnTo>
                  <a:pt x="359664" y="37545"/>
                </a:lnTo>
                <a:lnTo>
                  <a:pt x="359664" y="33528"/>
                </a:lnTo>
                <a:close/>
              </a:path>
              <a:path w="466725" h="352425">
                <a:moveTo>
                  <a:pt x="234696" y="0"/>
                </a:moveTo>
                <a:lnTo>
                  <a:pt x="230124" y="0"/>
                </a:lnTo>
                <a:lnTo>
                  <a:pt x="228600" y="1524"/>
                </a:lnTo>
                <a:lnTo>
                  <a:pt x="228600" y="6096"/>
                </a:lnTo>
                <a:lnTo>
                  <a:pt x="230124" y="7620"/>
                </a:lnTo>
                <a:lnTo>
                  <a:pt x="231648" y="7620"/>
                </a:lnTo>
                <a:lnTo>
                  <a:pt x="233172" y="9144"/>
                </a:lnTo>
                <a:lnTo>
                  <a:pt x="236220" y="6096"/>
                </a:lnTo>
                <a:lnTo>
                  <a:pt x="236220" y="1524"/>
                </a:lnTo>
                <a:lnTo>
                  <a:pt x="234696" y="0"/>
                </a:lnTo>
                <a:close/>
              </a:path>
              <a:path w="466725" h="352425">
                <a:moveTo>
                  <a:pt x="256032" y="0"/>
                </a:moveTo>
                <a:lnTo>
                  <a:pt x="234696" y="0"/>
                </a:lnTo>
                <a:lnTo>
                  <a:pt x="236220" y="1524"/>
                </a:lnTo>
                <a:lnTo>
                  <a:pt x="236220" y="6096"/>
                </a:lnTo>
                <a:lnTo>
                  <a:pt x="233172" y="9144"/>
                </a:lnTo>
                <a:lnTo>
                  <a:pt x="254508" y="9144"/>
                </a:lnTo>
                <a:lnTo>
                  <a:pt x="256032" y="4572"/>
                </a:lnTo>
                <a:lnTo>
                  <a:pt x="286512" y="4572"/>
                </a:lnTo>
                <a:lnTo>
                  <a:pt x="278892" y="3048"/>
                </a:lnTo>
                <a:lnTo>
                  <a:pt x="256032" y="0"/>
                </a:lnTo>
                <a:close/>
              </a:path>
              <a:path w="466725" h="352425">
                <a:moveTo>
                  <a:pt x="286512" y="4572"/>
                </a:moveTo>
                <a:lnTo>
                  <a:pt x="256032" y="4572"/>
                </a:lnTo>
                <a:lnTo>
                  <a:pt x="256032" y="9144"/>
                </a:lnTo>
                <a:lnTo>
                  <a:pt x="308356" y="9144"/>
                </a:lnTo>
                <a:lnTo>
                  <a:pt x="301752" y="7620"/>
                </a:lnTo>
                <a:lnTo>
                  <a:pt x="286512" y="4572"/>
                </a:lnTo>
                <a:close/>
              </a:path>
            </a:pathLst>
          </a:custGeom>
          <a:solidFill>
            <a:srgbClr val="000000"/>
          </a:solidFill>
        </p:spPr>
        <p:txBody>
          <a:bodyPr wrap="square" lIns="0" tIns="0" rIns="0" bIns="0" rtlCol="0"/>
          <a:lstStyle/>
          <a:p>
            <a:endParaRPr sz="1750"/>
          </a:p>
        </p:txBody>
      </p:sp>
      <p:sp>
        <p:nvSpPr>
          <p:cNvPr id="82" name="object 82"/>
          <p:cNvSpPr txBox="1"/>
          <p:nvPr/>
        </p:nvSpPr>
        <p:spPr>
          <a:xfrm>
            <a:off x="4453396" y="4168776"/>
            <a:ext cx="198173" cy="179601"/>
          </a:xfrm>
          <a:prstGeom prst="rect">
            <a:avLst/>
          </a:prstGeom>
        </p:spPr>
        <p:txBody>
          <a:bodyPr vert="horz" wrap="square" lIns="0" tIns="0" rIns="0" bIns="0" rtlCol="0">
            <a:spAutoFit/>
          </a:bodyPr>
          <a:lstStyle/>
          <a:p>
            <a:pPr marL="12347"/>
            <a:r>
              <a:rPr sz="1167" dirty="0">
                <a:latin typeface="Times New Roman"/>
                <a:cs typeface="Times New Roman"/>
              </a:rPr>
              <a:t>C4</a:t>
            </a:r>
            <a:endParaRPr sz="1167">
              <a:latin typeface="Times New Roman"/>
              <a:cs typeface="Times New Roman"/>
            </a:endParaRPr>
          </a:p>
        </p:txBody>
      </p:sp>
      <p:sp>
        <p:nvSpPr>
          <p:cNvPr id="83" name="object 83"/>
          <p:cNvSpPr/>
          <p:nvPr/>
        </p:nvSpPr>
        <p:spPr>
          <a:xfrm>
            <a:off x="3884930" y="4210261"/>
            <a:ext cx="451908" cy="0"/>
          </a:xfrm>
          <a:custGeom>
            <a:avLst/>
            <a:gdLst/>
            <a:ahLst/>
            <a:cxnLst/>
            <a:rect l="l" t="t" r="r" b="b"/>
            <a:pathLst>
              <a:path w="464820">
                <a:moveTo>
                  <a:pt x="0" y="0"/>
                </a:moveTo>
                <a:lnTo>
                  <a:pt x="464820" y="0"/>
                </a:lnTo>
              </a:path>
            </a:pathLst>
          </a:custGeom>
          <a:ln w="9144">
            <a:solidFill>
              <a:srgbClr val="000000"/>
            </a:solidFill>
          </a:ln>
        </p:spPr>
        <p:txBody>
          <a:bodyPr wrap="square" lIns="0" tIns="0" rIns="0" bIns="0" rtlCol="0"/>
          <a:lstStyle/>
          <a:p>
            <a:endParaRPr sz="1750"/>
          </a:p>
        </p:txBody>
      </p:sp>
      <p:sp>
        <p:nvSpPr>
          <p:cNvPr id="84" name="object 84"/>
          <p:cNvSpPr/>
          <p:nvPr/>
        </p:nvSpPr>
        <p:spPr>
          <a:xfrm>
            <a:off x="3667125" y="4428067"/>
            <a:ext cx="0" cy="340783"/>
          </a:xfrm>
          <a:custGeom>
            <a:avLst/>
            <a:gdLst/>
            <a:ahLst/>
            <a:cxnLst/>
            <a:rect l="l" t="t" r="r" b="b"/>
            <a:pathLst>
              <a:path h="350520">
                <a:moveTo>
                  <a:pt x="0" y="0"/>
                </a:moveTo>
                <a:lnTo>
                  <a:pt x="0" y="350520"/>
                </a:lnTo>
              </a:path>
            </a:pathLst>
          </a:custGeom>
          <a:ln w="9144">
            <a:solidFill>
              <a:srgbClr val="000000"/>
            </a:solidFill>
          </a:ln>
        </p:spPr>
        <p:txBody>
          <a:bodyPr wrap="square" lIns="0" tIns="0" rIns="0" bIns="0" rtlCol="0"/>
          <a:lstStyle/>
          <a:p>
            <a:endParaRPr sz="1750"/>
          </a:p>
        </p:txBody>
      </p:sp>
      <p:sp>
        <p:nvSpPr>
          <p:cNvPr id="85" name="object 85"/>
          <p:cNvSpPr/>
          <p:nvPr/>
        </p:nvSpPr>
        <p:spPr>
          <a:xfrm>
            <a:off x="2555875" y="4428067"/>
            <a:ext cx="0" cy="340783"/>
          </a:xfrm>
          <a:custGeom>
            <a:avLst/>
            <a:gdLst/>
            <a:ahLst/>
            <a:cxnLst/>
            <a:rect l="l" t="t" r="r" b="b"/>
            <a:pathLst>
              <a:path h="350520">
                <a:moveTo>
                  <a:pt x="0" y="0"/>
                </a:moveTo>
                <a:lnTo>
                  <a:pt x="0" y="350520"/>
                </a:lnTo>
              </a:path>
            </a:pathLst>
          </a:custGeom>
          <a:ln w="9143">
            <a:solidFill>
              <a:srgbClr val="000000"/>
            </a:solidFill>
          </a:ln>
        </p:spPr>
        <p:txBody>
          <a:bodyPr wrap="square" lIns="0" tIns="0" rIns="0" bIns="0" rtlCol="0"/>
          <a:lstStyle/>
          <a:p>
            <a:endParaRPr sz="1750"/>
          </a:p>
        </p:txBody>
      </p:sp>
      <p:sp>
        <p:nvSpPr>
          <p:cNvPr id="86" name="object 86"/>
          <p:cNvSpPr/>
          <p:nvPr/>
        </p:nvSpPr>
        <p:spPr>
          <a:xfrm>
            <a:off x="1995804" y="3432387"/>
            <a:ext cx="340783" cy="0"/>
          </a:xfrm>
          <a:custGeom>
            <a:avLst/>
            <a:gdLst/>
            <a:ahLst/>
            <a:cxnLst/>
            <a:rect l="l" t="t" r="r" b="b"/>
            <a:pathLst>
              <a:path w="350519">
                <a:moveTo>
                  <a:pt x="0" y="0"/>
                </a:moveTo>
                <a:lnTo>
                  <a:pt x="350520" y="0"/>
                </a:lnTo>
              </a:path>
            </a:pathLst>
          </a:custGeom>
          <a:ln w="9144">
            <a:solidFill>
              <a:srgbClr val="000000"/>
            </a:solidFill>
          </a:ln>
        </p:spPr>
        <p:txBody>
          <a:bodyPr wrap="square" lIns="0" tIns="0" rIns="0" bIns="0" rtlCol="0"/>
          <a:lstStyle/>
          <a:p>
            <a:endParaRPr sz="1750"/>
          </a:p>
        </p:txBody>
      </p:sp>
      <p:sp>
        <p:nvSpPr>
          <p:cNvPr id="87" name="object 87"/>
          <p:cNvSpPr/>
          <p:nvPr/>
        </p:nvSpPr>
        <p:spPr>
          <a:xfrm>
            <a:off x="3884930" y="3432387"/>
            <a:ext cx="451908" cy="0"/>
          </a:xfrm>
          <a:custGeom>
            <a:avLst/>
            <a:gdLst/>
            <a:ahLst/>
            <a:cxnLst/>
            <a:rect l="l" t="t" r="r" b="b"/>
            <a:pathLst>
              <a:path w="464820">
                <a:moveTo>
                  <a:pt x="0" y="0"/>
                </a:moveTo>
                <a:lnTo>
                  <a:pt x="464820" y="0"/>
                </a:lnTo>
              </a:path>
            </a:pathLst>
          </a:custGeom>
          <a:ln w="9144">
            <a:solidFill>
              <a:srgbClr val="000000"/>
            </a:solidFill>
          </a:ln>
        </p:spPr>
        <p:txBody>
          <a:bodyPr wrap="square" lIns="0" tIns="0" rIns="0" bIns="0" rtlCol="0"/>
          <a:lstStyle/>
          <a:p>
            <a:endParaRPr sz="1750"/>
          </a:p>
        </p:txBody>
      </p:sp>
      <p:sp>
        <p:nvSpPr>
          <p:cNvPr id="88" name="object 88"/>
          <p:cNvSpPr/>
          <p:nvPr/>
        </p:nvSpPr>
        <p:spPr>
          <a:xfrm>
            <a:off x="3667125" y="3094567"/>
            <a:ext cx="0" cy="229658"/>
          </a:xfrm>
          <a:custGeom>
            <a:avLst/>
            <a:gdLst/>
            <a:ahLst/>
            <a:cxnLst/>
            <a:rect l="l" t="t" r="r" b="b"/>
            <a:pathLst>
              <a:path h="236219">
                <a:moveTo>
                  <a:pt x="0" y="0"/>
                </a:moveTo>
                <a:lnTo>
                  <a:pt x="0" y="236220"/>
                </a:lnTo>
              </a:path>
            </a:pathLst>
          </a:custGeom>
          <a:ln w="9144">
            <a:solidFill>
              <a:srgbClr val="000000"/>
            </a:solidFill>
          </a:ln>
        </p:spPr>
        <p:txBody>
          <a:bodyPr wrap="square" lIns="0" tIns="0" rIns="0" bIns="0" rtlCol="0"/>
          <a:lstStyle/>
          <a:p>
            <a:endParaRPr sz="1750"/>
          </a:p>
        </p:txBody>
      </p:sp>
      <p:sp>
        <p:nvSpPr>
          <p:cNvPr id="89" name="object 89"/>
          <p:cNvSpPr/>
          <p:nvPr/>
        </p:nvSpPr>
        <p:spPr>
          <a:xfrm>
            <a:off x="2773679" y="2983442"/>
            <a:ext cx="674158" cy="340783"/>
          </a:xfrm>
          <a:custGeom>
            <a:avLst/>
            <a:gdLst/>
            <a:ahLst/>
            <a:cxnLst/>
            <a:rect l="l" t="t" r="r" b="b"/>
            <a:pathLst>
              <a:path w="693420" h="350519">
                <a:moveTo>
                  <a:pt x="6095" y="0"/>
                </a:moveTo>
                <a:lnTo>
                  <a:pt x="1523" y="0"/>
                </a:lnTo>
                <a:lnTo>
                  <a:pt x="0" y="1524"/>
                </a:lnTo>
                <a:lnTo>
                  <a:pt x="0" y="6096"/>
                </a:lnTo>
                <a:lnTo>
                  <a:pt x="1523" y="7620"/>
                </a:lnTo>
                <a:lnTo>
                  <a:pt x="687323" y="350520"/>
                </a:lnTo>
                <a:lnTo>
                  <a:pt x="691895" y="350520"/>
                </a:lnTo>
                <a:lnTo>
                  <a:pt x="693419" y="348996"/>
                </a:lnTo>
                <a:lnTo>
                  <a:pt x="693419" y="344424"/>
                </a:lnTo>
                <a:lnTo>
                  <a:pt x="691895" y="342900"/>
                </a:lnTo>
                <a:lnTo>
                  <a:pt x="6095" y="0"/>
                </a:lnTo>
                <a:close/>
              </a:path>
            </a:pathLst>
          </a:custGeom>
          <a:solidFill>
            <a:srgbClr val="000000"/>
          </a:solidFill>
        </p:spPr>
        <p:txBody>
          <a:bodyPr wrap="square" lIns="0" tIns="0" rIns="0" bIns="0" rtlCol="0"/>
          <a:lstStyle/>
          <a:p>
            <a:endParaRPr sz="1750"/>
          </a:p>
        </p:txBody>
      </p:sp>
      <p:sp>
        <p:nvSpPr>
          <p:cNvPr id="90" name="object 90"/>
          <p:cNvSpPr txBox="1"/>
          <p:nvPr/>
        </p:nvSpPr>
        <p:spPr>
          <a:xfrm>
            <a:off x="5966178" y="2906395"/>
            <a:ext cx="411780" cy="179601"/>
          </a:xfrm>
          <a:prstGeom prst="rect">
            <a:avLst/>
          </a:prstGeom>
        </p:spPr>
        <p:txBody>
          <a:bodyPr vert="horz" wrap="square" lIns="0" tIns="0" rIns="0" bIns="0" rtlCol="0">
            <a:spAutoFit/>
          </a:bodyPr>
          <a:lstStyle/>
          <a:p>
            <a:pPr marL="12347"/>
            <a:r>
              <a:rPr sz="1167" spc="-5" dirty="0">
                <a:latin typeface="Times New Roman"/>
                <a:cs typeface="Times New Roman"/>
              </a:rPr>
              <a:t>Server</a:t>
            </a:r>
            <a:endParaRPr sz="1167">
              <a:latin typeface="Times New Roman"/>
              <a:cs typeface="Times New Roman"/>
            </a:endParaRPr>
          </a:p>
        </p:txBody>
      </p:sp>
      <p:sp>
        <p:nvSpPr>
          <p:cNvPr id="91" name="object 91"/>
          <p:cNvSpPr/>
          <p:nvPr/>
        </p:nvSpPr>
        <p:spPr>
          <a:xfrm>
            <a:off x="5440681" y="3101481"/>
            <a:ext cx="453760" cy="0"/>
          </a:xfrm>
          <a:custGeom>
            <a:avLst/>
            <a:gdLst/>
            <a:ahLst/>
            <a:cxnLst/>
            <a:rect l="l" t="t" r="r" b="b"/>
            <a:pathLst>
              <a:path w="466725">
                <a:moveTo>
                  <a:pt x="0" y="0"/>
                </a:moveTo>
                <a:lnTo>
                  <a:pt x="466344" y="0"/>
                </a:lnTo>
              </a:path>
            </a:pathLst>
          </a:custGeom>
          <a:ln w="5079">
            <a:solidFill>
              <a:srgbClr val="000000"/>
            </a:solidFill>
          </a:ln>
        </p:spPr>
        <p:txBody>
          <a:bodyPr wrap="square" lIns="0" tIns="0" rIns="0" bIns="0" rtlCol="0"/>
          <a:lstStyle/>
          <a:p>
            <a:endParaRPr sz="1750"/>
          </a:p>
        </p:txBody>
      </p:sp>
      <p:sp>
        <p:nvSpPr>
          <p:cNvPr id="92" name="object 92"/>
          <p:cNvSpPr/>
          <p:nvPr/>
        </p:nvSpPr>
        <p:spPr>
          <a:xfrm>
            <a:off x="5440680" y="3096541"/>
            <a:ext cx="4939" cy="0"/>
          </a:xfrm>
          <a:custGeom>
            <a:avLst/>
            <a:gdLst/>
            <a:ahLst/>
            <a:cxnLst/>
            <a:rect l="l" t="t" r="r" b="b"/>
            <a:pathLst>
              <a:path w="5079">
                <a:moveTo>
                  <a:pt x="0" y="0"/>
                </a:moveTo>
                <a:lnTo>
                  <a:pt x="4572" y="0"/>
                </a:lnTo>
              </a:path>
            </a:pathLst>
          </a:custGeom>
          <a:ln w="5079">
            <a:solidFill>
              <a:srgbClr val="000000"/>
            </a:solidFill>
          </a:ln>
        </p:spPr>
        <p:txBody>
          <a:bodyPr wrap="square" lIns="0" tIns="0" rIns="0" bIns="0" rtlCol="0"/>
          <a:lstStyle/>
          <a:p>
            <a:endParaRPr sz="1750"/>
          </a:p>
        </p:txBody>
      </p:sp>
      <p:sp>
        <p:nvSpPr>
          <p:cNvPr id="93" name="object 93"/>
          <p:cNvSpPr/>
          <p:nvPr/>
        </p:nvSpPr>
        <p:spPr>
          <a:xfrm>
            <a:off x="5445125" y="2770576"/>
            <a:ext cx="0" cy="323497"/>
          </a:xfrm>
          <a:custGeom>
            <a:avLst/>
            <a:gdLst/>
            <a:ahLst/>
            <a:cxnLst/>
            <a:rect l="l" t="t" r="r" b="b"/>
            <a:pathLst>
              <a:path h="332739">
                <a:moveTo>
                  <a:pt x="0" y="0"/>
                </a:moveTo>
                <a:lnTo>
                  <a:pt x="0" y="332740"/>
                </a:lnTo>
              </a:path>
            </a:pathLst>
          </a:custGeom>
          <a:ln w="9144">
            <a:solidFill>
              <a:srgbClr val="000000"/>
            </a:solidFill>
          </a:ln>
        </p:spPr>
        <p:txBody>
          <a:bodyPr wrap="square" lIns="0" tIns="0" rIns="0" bIns="0" rtlCol="0"/>
          <a:lstStyle/>
          <a:p>
            <a:endParaRPr sz="1750"/>
          </a:p>
        </p:txBody>
      </p:sp>
      <p:sp>
        <p:nvSpPr>
          <p:cNvPr id="94" name="object 94"/>
          <p:cNvSpPr/>
          <p:nvPr/>
        </p:nvSpPr>
        <p:spPr>
          <a:xfrm>
            <a:off x="5440680" y="2768106"/>
            <a:ext cx="4939" cy="0"/>
          </a:xfrm>
          <a:custGeom>
            <a:avLst/>
            <a:gdLst/>
            <a:ahLst/>
            <a:cxnLst/>
            <a:rect l="l" t="t" r="r" b="b"/>
            <a:pathLst>
              <a:path w="5079">
                <a:moveTo>
                  <a:pt x="0" y="0"/>
                </a:moveTo>
                <a:lnTo>
                  <a:pt x="4572" y="0"/>
                </a:lnTo>
              </a:path>
            </a:pathLst>
          </a:custGeom>
          <a:ln w="5079">
            <a:solidFill>
              <a:srgbClr val="000000"/>
            </a:solidFill>
          </a:ln>
        </p:spPr>
        <p:txBody>
          <a:bodyPr wrap="square" lIns="0" tIns="0" rIns="0" bIns="0" rtlCol="0"/>
          <a:lstStyle/>
          <a:p>
            <a:endParaRPr sz="1750"/>
          </a:p>
        </p:txBody>
      </p:sp>
      <p:sp>
        <p:nvSpPr>
          <p:cNvPr id="95" name="object 95"/>
          <p:cNvSpPr/>
          <p:nvPr/>
        </p:nvSpPr>
        <p:spPr>
          <a:xfrm>
            <a:off x="5440681" y="2763166"/>
            <a:ext cx="453760" cy="0"/>
          </a:xfrm>
          <a:custGeom>
            <a:avLst/>
            <a:gdLst/>
            <a:ahLst/>
            <a:cxnLst/>
            <a:rect l="l" t="t" r="r" b="b"/>
            <a:pathLst>
              <a:path w="466725">
                <a:moveTo>
                  <a:pt x="0" y="0"/>
                </a:moveTo>
                <a:lnTo>
                  <a:pt x="466344" y="0"/>
                </a:lnTo>
              </a:path>
            </a:pathLst>
          </a:custGeom>
          <a:ln w="5079">
            <a:solidFill>
              <a:srgbClr val="000000"/>
            </a:solidFill>
          </a:ln>
        </p:spPr>
        <p:txBody>
          <a:bodyPr wrap="square" lIns="0" tIns="0" rIns="0" bIns="0" rtlCol="0"/>
          <a:lstStyle/>
          <a:p>
            <a:endParaRPr sz="1750"/>
          </a:p>
        </p:txBody>
      </p:sp>
      <p:sp>
        <p:nvSpPr>
          <p:cNvPr id="96" name="object 96"/>
          <p:cNvSpPr/>
          <p:nvPr/>
        </p:nvSpPr>
        <p:spPr>
          <a:xfrm>
            <a:off x="5445125" y="3096788"/>
            <a:ext cx="4939" cy="0"/>
          </a:xfrm>
          <a:custGeom>
            <a:avLst/>
            <a:gdLst/>
            <a:ahLst/>
            <a:cxnLst/>
            <a:rect l="l" t="t" r="r" b="b"/>
            <a:pathLst>
              <a:path w="5079">
                <a:moveTo>
                  <a:pt x="0" y="0"/>
                </a:moveTo>
                <a:lnTo>
                  <a:pt x="4572" y="0"/>
                </a:lnTo>
              </a:path>
            </a:pathLst>
          </a:custGeom>
          <a:ln w="4572">
            <a:solidFill>
              <a:srgbClr val="000000"/>
            </a:solidFill>
          </a:ln>
        </p:spPr>
        <p:txBody>
          <a:bodyPr wrap="square" lIns="0" tIns="0" rIns="0" bIns="0" rtlCol="0"/>
          <a:lstStyle/>
          <a:p>
            <a:endParaRPr sz="1750"/>
          </a:p>
        </p:txBody>
      </p:sp>
      <p:sp>
        <p:nvSpPr>
          <p:cNvPr id="97" name="object 97"/>
          <p:cNvSpPr/>
          <p:nvPr/>
        </p:nvSpPr>
        <p:spPr>
          <a:xfrm>
            <a:off x="5449570" y="3096788"/>
            <a:ext cx="435856" cy="0"/>
          </a:xfrm>
          <a:custGeom>
            <a:avLst/>
            <a:gdLst/>
            <a:ahLst/>
            <a:cxnLst/>
            <a:rect l="l" t="t" r="r" b="b"/>
            <a:pathLst>
              <a:path w="448310">
                <a:moveTo>
                  <a:pt x="0" y="0"/>
                </a:moveTo>
                <a:lnTo>
                  <a:pt x="448055" y="0"/>
                </a:lnTo>
              </a:path>
            </a:pathLst>
          </a:custGeom>
          <a:ln w="4572">
            <a:solidFill>
              <a:srgbClr val="000000"/>
            </a:solidFill>
          </a:ln>
        </p:spPr>
        <p:txBody>
          <a:bodyPr wrap="square" lIns="0" tIns="0" rIns="0" bIns="0" rtlCol="0"/>
          <a:lstStyle/>
          <a:p>
            <a:endParaRPr sz="1750"/>
          </a:p>
        </p:txBody>
      </p:sp>
      <p:sp>
        <p:nvSpPr>
          <p:cNvPr id="98" name="object 98"/>
          <p:cNvSpPr/>
          <p:nvPr/>
        </p:nvSpPr>
        <p:spPr>
          <a:xfrm>
            <a:off x="5885180" y="3096541"/>
            <a:ext cx="4939" cy="0"/>
          </a:xfrm>
          <a:custGeom>
            <a:avLst/>
            <a:gdLst/>
            <a:ahLst/>
            <a:cxnLst/>
            <a:rect l="l" t="t" r="r" b="b"/>
            <a:pathLst>
              <a:path w="5079">
                <a:moveTo>
                  <a:pt x="0" y="0"/>
                </a:moveTo>
                <a:lnTo>
                  <a:pt x="4572" y="0"/>
                </a:lnTo>
              </a:path>
            </a:pathLst>
          </a:custGeom>
          <a:ln w="5079">
            <a:solidFill>
              <a:srgbClr val="000000"/>
            </a:solidFill>
          </a:ln>
        </p:spPr>
        <p:txBody>
          <a:bodyPr wrap="square" lIns="0" tIns="0" rIns="0" bIns="0" rtlCol="0"/>
          <a:lstStyle/>
          <a:p>
            <a:endParaRPr sz="1750"/>
          </a:p>
        </p:txBody>
      </p:sp>
      <p:sp>
        <p:nvSpPr>
          <p:cNvPr id="99" name="object 99"/>
          <p:cNvSpPr/>
          <p:nvPr/>
        </p:nvSpPr>
        <p:spPr>
          <a:xfrm>
            <a:off x="5889625" y="2770576"/>
            <a:ext cx="0" cy="323497"/>
          </a:xfrm>
          <a:custGeom>
            <a:avLst/>
            <a:gdLst/>
            <a:ahLst/>
            <a:cxnLst/>
            <a:rect l="l" t="t" r="r" b="b"/>
            <a:pathLst>
              <a:path h="332739">
                <a:moveTo>
                  <a:pt x="0" y="0"/>
                </a:moveTo>
                <a:lnTo>
                  <a:pt x="0" y="332740"/>
                </a:lnTo>
              </a:path>
            </a:pathLst>
          </a:custGeom>
          <a:ln w="9144">
            <a:solidFill>
              <a:srgbClr val="000000"/>
            </a:solidFill>
          </a:ln>
        </p:spPr>
        <p:txBody>
          <a:bodyPr wrap="square" lIns="0" tIns="0" rIns="0" bIns="0" rtlCol="0"/>
          <a:lstStyle/>
          <a:p>
            <a:endParaRPr sz="1750"/>
          </a:p>
        </p:txBody>
      </p:sp>
      <p:sp>
        <p:nvSpPr>
          <p:cNvPr id="100" name="object 100"/>
          <p:cNvSpPr/>
          <p:nvPr/>
        </p:nvSpPr>
        <p:spPr>
          <a:xfrm>
            <a:off x="5885180" y="2768106"/>
            <a:ext cx="4939" cy="0"/>
          </a:xfrm>
          <a:custGeom>
            <a:avLst/>
            <a:gdLst/>
            <a:ahLst/>
            <a:cxnLst/>
            <a:rect l="l" t="t" r="r" b="b"/>
            <a:pathLst>
              <a:path w="5079">
                <a:moveTo>
                  <a:pt x="0" y="0"/>
                </a:moveTo>
                <a:lnTo>
                  <a:pt x="4572" y="0"/>
                </a:lnTo>
              </a:path>
            </a:pathLst>
          </a:custGeom>
          <a:ln w="5079">
            <a:solidFill>
              <a:srgbClr val="000000"/>
            </a:solidFill>
          </a:ln>
        </p:spPr>
        <p:txBody>
          <a:bodyPr wrap="square" lIns="0" tIns="0" rIns="0" bIns="0" rtlCol="0"/>
          <a:lstStyle/>
          <a:p>
            <a:endParaRPr sz="1750"/>
          </a:p>
        </p:txBody>
      </p:sp>
      <p:sp>
        <p:nvSpPr>
          <p:cNvPr id="101" name="object 101"/>
          <p:cNvSpPr/>
          <p:nvPr/>
        </p:nvSpPr>
        <p:spPr>
          <a:xfrm>
            <a:off x="5889625" y="3096788"/>
            <a:ext cx="4939" cy="0"/>
          </a:xfrm>
          <a:custGeom>
            <a:avLst/>
            <a:gdLst/>
            <a:ahLst/>
            <a:cxnLst/>
            <a:rect l="l" t="t" r="r" b="b"/>
            <a:pathLst>
              <a:path w="5079">
                <a:moveTo>
                  <a:pt x="0" y="0"/>
                </a:moveTo>
                <a:lnTo>
                  <a:pt x="4572" y="0"/>
                </a:lnTo>
              </a:path>
            </a:pathLst>
          </a:custGeom>
          <a:ln w="4572">
            <a:solidFill>
              <a:srgbClr val="000000"/>
            </a:solidFill>
          </a:ln>
        </p:spPr>
        <p:txBody>
          <a:bodyPr wrap="square" lIns="0" tIns="0" rIns="0" bIns="0" rtlCol="0"/>
          <a:lstStyle/>
          <a:p>
            <a:endParaRPr sz="1750"/>
          </a:p>
        </p:txBody>
      </p:sp>
      <p:sp>
        <p:nvSpPr>
          <p:cNvPr id="102" name="object 102"/>
          <p:cNvSpPr/>
          <p:nvPr/>
        </p:nvSpPr>
        <p:spPr>
          <a:xfrm>
            <a:off x="5445125" y="2767858"/>
            <a:ext cx="4939" cy="0"/>
          </a:xfrm>
          <a:custGeom>
            <a:avLst/>
            <a:gdLst/>
            <a:ahLst/>
            <a:cxnLst/>
            <a:rect l="l" t="t" r="r" b="b"/>
            <a:pathLst>
              <a:path w="5079">
                <a:moveTo>
                  <a:pt x="0" y="0"/>
                </a:moveTo>
                <a:lnTo>
                  <a:pt x="4572" y="0"/>
                </a:lnTo>
              </a:path>
            </a:pathLst>
          </a:custGeom>
          <a:ln w="4572">
            <a:solidFill>
              <a:srgbClr val="000000"/>
            </a:solidFill>
          </a:ln>
        </p:spPr>
        <p:txBody>
          <a:bodyPr wrap="square" lIns="0" tIns="0" rIns="0" bIns="0" rtlCol="0"/>
          <a:lstStyle/>
          <a:p>
            <a:endParaRPr sz="1750"/>
          </a:p>
        </p:txBody>
      </p:sp>
      <p:sp>
        <p:nvSpPr>
          <p:cNvPr id="103" name="object 103"/>
          <p:cNvSpPr/>
          <p:nvPr/>
        </p:nvSpPr>
        <p:spPr>
          <a:xfrm>
            <a:off x="5449570" y="2767858"/>
            <a:ext cx="435856" cy="0"/>
          </a:xfrm>
          <a:custGeom>
            <a:avLst/>
            <a:gdLst/>
            <a:ahLst/>
            <a:cxnLst/>
            <a:rect l="l" t="t" r="r" b="b"/>
            <a:pathLst>
              <a:path w="448310">
                <a:moveTo>
                  <a:pt x="0" y="0"/>
                </a:moveTo>
                <a:lnTo>
                  <a:pt x="448055" y="0"/>
                </a:lnTo>
              </a:path>
            </a:pathLst>
          </a:custGeom>
          <a:ln w="4572">
            <a:solidFill>
              <a:srgbClr val="000000"/>
            </a:solidFill>
          </a:ln>
        </p:spPr>
        <p:txBody>
          <a:bodyPr wrap="square" lIns="0" tIns="0" rIns="0" bIns="0" rtlCol="0"/>
          <a:lstStyle/>
          <a:p>
            <a:endParaRPr sz="1750"/>
          </a:p>
        </p:txBody>
      </p:sp>
      <p:sp>
        <p:nvSpPr>
          <p:cNvPr id="104" name="object 104"/>
          <p:cNvSpPr/>
          <p:nvPr/>
        </p:nvSpPr>
        <p:spPr>
          <a:xfrm>
            <a:off x="5889625" y="2767858"/>
            <a:ext cx="4939" cy="0"/>
          </a:xfrm>
          <a:custGeom>
            <a:avLst/>
            <a:gdLst/>
            <a:ahLst/>
            <a:cxnLst/>
            <a:rect l="l" t="t" r="r" b="b"/>
            <a:pathLst>
              <a:path w="5079">
                <a:moveTo>
                  <a:pt x="0" y="0"/>
                </a:moveTo>
                <a:lnTo>
                  <a:pt x="4572" y="0"/>
                </a:lnTo>
              </a:path>
            </a:pathLst>
          </a:custGeom>
          <a:ln w="4572">
            <a:solidFill>
              <a:srgbClr val="000000"/>
            </a:solidFill>
          </a:ln>
        </p:spPr>
        <p:txBody>
          <a:bodyPr wrap="square" lIns="0" tIns="0" rIns="0" bIns="0" rtlCol="0"/>
          <a:lstStyle/>
          <a:p>
            <a:endParaRPr sz="1750"/>
          </a:p>
        </p:txBody>
      </p:sp>
      <p:sp>
        <p:nvSpPr>
          <p:cNvPr id="105" name="object 105"/>
          <p:cNvSpPr txBox="1"/>
          <p:nvPr/>
        </p:nvSpPr>
        <p:spPr>
          <a:xfrm>
            <a:off x="5966178" y="3239770"/>
            <a:ext cx="387085" cy="179601"/>
          </a:xfrm>
          <a:prstGeom prst="rect">
            <a:avLst/>
          </a:prstGeom>
        </p:spPr>
        <p:txBody>
          <a:bodyPr vert="horz" wrap="square" lIns="0" tIns="0" rIns="0" bIns="0" rtlCol="0">
            <a:spAutoFit/>
          </a:bodyPr>
          <a:lstStyle/>
          <a:p>
            <a:pPr marL="12347"/>
            <a:r>
              <a:rPr sz="1167" dirty="0">
                <a:latin typeface="Times New Roman"/>
                <a:cs typeface="Times New Roman"/>
              </a:rPr>
              <a:t>Client</a:t>
            </a:r>
            <a:endParaRPr sz="1167">
              <a:latin typeface="Times New Roman"/>
              <a:cs typeface="Times New Roman"/>
            </a:endParaRPr>
          </a:p>
        </p:txBody>
      </p:sp>
      <p:sp>
        <p:nvSpPr>
          <p:cNvPr id="106" name="object 106"/>
          <p:cNvSpPr/>
          <p:nvPr/>
        </p:nvSpPr>
        <p:spPr>
          <a:xfrm>
            <a:off x="5440681" y="3205692"/>
            <a:ext cx="453760" cy="342635"/>
          </a:xfrm>
          <a:custGeom>
            <a:avLst/>
            <a:gdLst/>
            <a:ahLst/>
            <a:cxnLst/>
            <a:rect l="l" t="t" r="r" b="b"/>
            <a:pathLst>
              <a:path w="466725" h="352425">
                <a:moveTo>
                  <a:pt x="230124" y="0"/>
                </a:moveTo>
                <a:lnTo>
                  <a:pt x="208788" y="0"/>
                </a:lnTo>
                <a:lnTo>
                  <a:pt x="185928" y="3048"/>
                </a:lnTo>
                <a:lnTo>
                  <a:pt x="163068" y="7620"/>
                </a:lnTo>
                <a:lnTo>
                  <a:pt x="143256" y="12192"/>
                </a:lnTo>
                <a:lnTo>
                  <a:pt x="103632" y="28956"/>
                </a:lnTo>
                <a:lnTo>
                  <a:pt x="102108" y="28956"/>
                </a:lnTo>
                <a:lnTo>
                  <a:pt x="68580" y="50292"/>
                </a:lnTo>
                <a:lnTo>
                  <a:pt x="27432" y="91440"/>
                </a:lnTo>
                <a:lnTo>
                  <a:pt x="18288" y="106680"/>
                </a:lnTo>
                <a:lnTo>
                  <a:pt x="16764" y="108204"/>
                </a:lnTo>
                <a:lnTo>
                  <a:pt x="9144" y="124968"/>
                </a:lnTo>
                <a:lnTo>
                  <a:pt x="4572" y="140208"/>
                </a:lnTo>
                <a:lnTo>
                  <a:pt x="0" y="158496"/>
                </a:lnTo>
                <a:lnTo>
                  <a:pt x="0" y="195072"/>
                </a:lnTo>
                <a:lnTo>
                  <a:pt x="4572" y="211836"/>
                </a:lnTo>
                <a:lnTo>
                  <a:pt x="9144" y="227076"/>
                </a:lnTo>
                <a:lnTo>
                  <a:pt x="16764" y="243840"/>
                </a:lnTo>
                <a:lnTo>
                  <a:pt x="18288" y="245364"/>
                </a:lnTo>
                <a:lnTo>
                  <a:pt x="27432" y="259080"/>
                </a:lnTo>
                <a:lnTo>
                  <a:pt x="39624" y="274320"/>
                </a:lnTo>
                <a:lnTo>
                  <a:pt x="53340" y="288036"/>
                </a:lnTo>
                <a:lnTo>
                  <a:pt x="68580" y="300228"/>
                </a:lnTo>
                <a:lnTo>
                  <a:pt x="102108" y="321564"/>
                </a:lnTo>
                <a:lnTo>
                  <a:pt x="103632" y="321564"/>
                </a:lnTo>
                <a:lnTo>
                  <a:pt x="143256" y="338328"/>
                </a:lnTo>
                <a:lnTo>
                  <a:pt x="163068" y="344424"/>
                </a:lnTo>
                <a:lnTo>
                  <a:pt x="208788" y="350520"/>
                </a:lnTo>
                <a:lnTo>
                  <a:pt x="231648" y="352044"/>
                </a:lnTo>
                <a:lnTo>
                  <a:pt x="254508" y="350520"/>
                </a:lnTo>
                <a:lnTo>
                  <a:pt x="256032" y="350520"/>
                </a:lnTo>
                <a:lnTo>
                  <a:pt x="290322" y="345948"/>
                </a:lnTo>
                <a:lnTo>
                  <a:pt x="256032" y="345948"/>
                </a:lnTo>
                <a:lnTo>
                  <a:pt x="255016" y="342900"/>
                </a:lnTo>
                <a:lnTo>
                  <a:pt x="233172" y="342900"/>
                </a:lnTo>
                <a:lnTo>
                  <a:pt x="210312" y="341376"/>
                </a:lnTo>
                <a:lnTo>
                  <a:pt x="164592" y="335280"/>
                </a:lnTo>
                <a:lnTo>
                  <a:pt x="144780" y="329184"/>
                </a:lnTo>
                <a:lnTo>
                  <a:pt x="115962" y="316992"/>
                </a:lnTo>
                <a:lnTo>
                  <a:pt x="105156" y="316992"/>
                </a:lnTo>
                <a:lnTo>
                  <a:pt x="105156" y="312974"/>
                </a:lnTo>
                <a:lnTo>
                  <a:pt x="73152" y="292608"/>
                </a:lnTo>
                <a:lnTo>
                  <a:pt x="63627" y="284988"/>
                </a:lnTo>
                <a:lnTo>
                  <a:pt x="56388" y="284988"/>
                </a:lnTo>
                <a:lnTo>
                  <a:pt x="57912" y="280416"/>
                </a:lnTo>
                <a:lnTo>
                  <a:pt x="47244" y="269748"/>
                </a:lnTo>
                <a:lnTo>
                  <a:pt x="35052" y="254508"/>
                </a:lnTo>
                <a:lnTo>
                  <a:pt x="26924" y="242316"/>
                </a:lnTo>
                <a:lnTo>
                  <a:pt x="21336" y="242316"/>
                </a:lnTo>
                <a:lnTo>
                  <a:pt x="25306" y="240992"/>
                </a:lnTo>
                <a:lnTo>
                  <a:pt x="18288" y="225552"/>
                </a:lnTo>
                <a:lnTo>
                  <a:pt x="13716" y="210312"/>
                </a:lnTo>
                <a:lnTo>
                  <a:pt x="9559" y="195072"/>
                </a:lnTo>
                <a:lnTo>
                  <a:pt x="9144" y="195072"/>
                </a:lnTo>
                <a:lnTo>
                  <a:pt x="4572" y="193548"/>
                </a:lnTo>
                <a:lnTo>
                  <a:pt x="9144" y="193548"/>
                </a:lnTo>
                <a:lnTo>
                  <a:pt x="9144" y="160020"/>
                </a:lnTo>
                <a:lnTo>
                  <a:pt x="13716" y="141732"/>
                </a:lnTo>
                <a:lnTo>
                  <a:pt x="18288" y="126492"/>
                </a:lnTo>
                <a:lnTo>
                  <a:pt x="25306" y="111051"/>
                </a:lnTo>
                <a:lnTo>
                  <a:pt x="21336" y="109728"/>
                </a:lnTo>
                <a:lnTo>
                  <a:pt x="26822" y="109728"/>
                </a:lnTo>
                <a:lnTo>
                  <a:pt x="35052" y="96012"/>
                </a:lnTo>
                <a:lnTo>
                  <a:pt x="58081" y="70104"/>
                </a:lnTo>
                <a:lnTo>
                  <a:pt x="57912" y="70104"/>
                </a:lnTo>
                <a:lnTo>
                  <a:pt x="56388" y="67056"/>
                </a:lnTo>
                <a:lnTo>
                  <a:pt x="61722" y="67056"/>
                </a:lnTo>
                <a:lnTo>
                  <a:pt x="73152" y="57912"/>
                </a:lnTo>
                <a:lnTo>
                  <a:pt x="105156" y="37545"/>
                </a:lnTo>
                <a:lnTo>
                  <a:pt x="105156" y="33528"/>
                </a:lnTo>
                <a:lnTo>
                  <a:pt x="115962" y="33528"/>
                </a:lnTo>
                <a:lnTo>
                  <a:pt x="144780" y="21336"/>
                </a:lnTo>
                <a:lnTo>
                  <a:pt x="164592" y="16764"/>
                </a:lnTo>
                <a:lnTo>
                  <a:pt x="187452" y="12192"/>
                </a:lnTo>
                <a:lnTo>
                  <a:pt x="210312" y="9144"/>
                </a:lnTo>
                <a:lnTo>
                  <a:pt x="233172" y="9144"/>
                </a:lnTo>
                <a:lnTo>
                  <a:pt x="231648" y="7620"/>
                </a:lnTo>
                <a:lnTo>
                  <a:pt x="230124" y="7620"/>
                </a:lnTo>
                <a:lnTo>
                  <a:pt x="228600" y="6096"/>
                </a:lnTo>
                <a:lnTo>
                  <a:pt x="228600" y="1524"/>
                </a:lnTo>
                <a:lnTo>
                  <a:pt x="230124" y="0"/>
                </a:lnTo>
                <a:close/>
              </a:path>
              <a:path w="466725" h="352425">
                <a:moveTo>
                  <a:pt x="256032" y="341376"/>
                </a:moveTo>
                <a:lnTo>
                  <a:pt x="254541" y="341475"/>
                </a:lnTo>
                <a:lnTo>
                  <a:pt x="256032" y="345948"/>
                </a:lnTo>
                <a:lnTo>
                  <a:pt x="256032" y="341376"/>
                </a:lnTo>
                <a:close/>
              </a:path>
              <a:path w="466725" h="352425">
                <a:moveTo>
                  <a:pt x="311658" y="341376"/>
                </a:moveTo>
                <a:lnTo>
                  <a:pt x="256032" y="341376"/>
                </a:lnTo>
                <a:lnTo>
                  <a:pt x="256032" y="345948"/>
                </a:lnTo>
                <a:lnTo>
                  <a:pt x="290322" y="345948"/>
                </a:lnTo>
                <a:lnTo>
                  <a:pt x="301752" y="344424"/>
                </a:lnTo>
                <a:lnTo>
                  <a:pt x="311658" y="341376"/>
                </a:lnTo>
                <a:close/>
              </a:path>
              <a:path w="466725" h="352425">
                <a:moveTo>
                  <a:pt x="254541" y="341475"/>
                </a:moveTo>
                <a:lnTo>
                  <a:pt x="233172" y="342900"/>
                </a:lnTo>
                <a:lnTo>
                  <a:pt x="255016" y="342900"/>
                </a:lnTo>
                <a:lnTo>
                  <a:pt x="254541" y="341475"/>
                </a:lnTo>
                <a:close/>
              </a:path>
              <a:path w="466725" h="352425">
                <a:moveTo>
                  <a:pt x="359664" y="312420"/>
                </a:moveTo>
                <a:lnTo>
                  <a:pt x="320040" y="329184"/>
                </a:lnTo>
                <a:lnTo>
                  <a:pt x="300228" y="335280"/>
                </a:lnTo>
                <a:lnTo>
                  <a:pt x="254508" y="341376"/>
                </a:lnTo>
                <a:lnTo>
                  <a:pt x="256032" y="341376"/>
                </a:lnTo>
                <a:lnTo>
                  <a:pt x="311658" y="341376"/>
                </a:lnTo>
                <a:lnTo>
                  <a:pt x="321564" y="338328"/>
                </a:lnTo>
                <a:lnTo>
                  <a:pt x="361188" y="321564"/>
                </a:lnTo>
                <a:lnTo>
                  <a:pt x="362712" y="321564"/>
                </a:lnTo>
                <a:lnTo>
                  <a:pt x="369896" y="316992"/>
                </a:lnTo>
                <a:lnTo>
                  <a:pt x="359664" y="316992"/>
                </a:lnTo>
                <a:lnTo>
                  <a:pt x="358140" y="313944"/>
                </a:lnTo>
                <a:lnTo>
                  <a:pt x="359664" y="312974"/>
                </a:lnTo>
                <a:lnTo>
                  <a:pt x="359664" y="312420"/>
                </a:lnTo>
                <a:close/>
              </a:path>
              <a:path w="466725" h="352425">
                <a:moveTo>
                  <a:pt x="105156" y="312974"/>
                </a:moveTo>
                <a:lnTo>
                  <a:pt x="105156" y="316992"/>
                </a:lnTo>
                <a:lnTo>
                  <a:pt x="106680" y="313944"/>
                </a:lnTo>
                <a:lnTo>
                  <a:pt x="105156" y="312974"/>
                </a:lnTo>
                <a:close/>
              </a:path>
              <a:path w="466725" h="352425">
                <a:moveTo>
                  <a:pt x="105156" y="312420"/>
                </a:moveTo>
                <a:lnTo>
                  <a:pt x="105156" y="312974"/>
                </a:lnTo>
                <a:lnTo>
                  <a:pt x="106680" y="313944"/>
                </a:lnTo>
                <a:lnTo>
                  <a:pt x="105156" y="316992"/>
                </a:lnTo>
                <a:lnTo>
                  <a:pt x="115962" y="316992"/>
                </a:lnTo>
                <a:lnTo>
                  <a:pt x="105156" y="312420"/>
                </a:lnTo>
                <a:close/>
              </a:path>
              <a:path w="466725" h="352425">
                <a:moveTo>
                  <a:pt x="359664" y="312974"/>
                </a:moveTo>
                <a:lnTo>
                  <a:pt x="358140" y="313944"/>
                </a:lnTo>
                <a:lnTo>
                  <a:pt x="359664" y="316992"/>
                </a:lnTo>
                <a:lnTo>
                  <a:pt x="359664" y="312974"/>
                </a:lnTo>
                <a:close/>
              </a:path>
              <a:path w="466725" h="352425">
                <a:moveTo>
                  <a:pt x="417576" y="269748"/>
                </a:moveTo>
                <a:lnTo>
                  <a:pt x="406908" y="280416"/>
                </a:lnTo>
                <a:lnTo>
                  <a:pt x="391668" y="292608"/>
                </a:lnTo>
                <a:lnTo>
                  <a:pt x="359664" y="312974"/>
                </a:lnTo>
                <a:lnTo>
                  <a:pt x="359664" y="316992"/>
                </a:lnTo>
                <a:lnTo>
                  <a:pt x="369896" y="316992"/>
                </a:lnTo>
                <a:lnTo>
                  <a:pt x="396240" y="300228"/>
                </a:lnTo>
                <a:lnTo>
                  <a:pt x="411480" y="288036"/>
                </a:lnTo>
                <a:lnTo>
                  <a:pt x="425196" y="274320"/>
                </a:lnTo>
                <a:lnTo>
                  <a:pt x="427634" y="271272"/>
                </a:lnTo>
                <a:lnTo>
                  <a:pt x="422148" y="271272"/>
                </a:lnTo>
                <a:lnTo>
                  <a:pt x="417576" y="269748"/>
                </a:lnTo>
                <a:close/>
              </a:path>
              <a:path w="466725" h="352425">
                <a:moveTo>
                  <a:pt x="57912" y="280416"/>
                </a:moveTo>
                <a:lnTo>
                  <a:pt x="56388" y="284988"/>
                </a:lnTo>
                <a:lnTo>
                  <a:pt x="59436" y="281940"/>
                </a:lnTo>
                <a:lnTo>
                  <a:pt x="57912" y="280416"/>
                </a:lnTo>
                <a:close/>
              </a:path>
              <a:path w="466725" h="352425">
                <a:moveTo>
                  <a:pt x="57912" y="280416"/>
                </a:moveTo>
                <a:lnTo>
                  <a:pt x="59436" y="281940"/>
                </a:lnTo>
                <a:lnTo>
                  <a:pt x="56388" y="284988"/>
                </a:lnTo>
                <a:lnTo>
                  <a:pt x="63627" y="284988"/>
                </a:lnTo>
                <a:lnTo>
                  <a:pt x="57912" y="280416"/>
                </a:lnTo>
                <a:close/>
              </a:path>
              <a:path w="466725" h="352425">
                <a:moveTo>
                  <a:pt x="419100" y="268224"/>
                </a:moveTo>
                <a:lnTo>
                  <a:pt x="417576" y="269748"/>
                </a:lnTo>
                <a:lnTo>
                  <a:pt x="422148" y="271272"/>
                </a:lnTo>
                <a:lnTo>
                  <a:pt x="419100" y="268224"/>
                </a:lnTo>
                <a:close/>
              </a:path>
              <a:path w="466725" h="352425">
                <a:moveTo>
                  <a:pt x="430072" y="268224"/>
                </a:moveTo>
                <a:lnTo>
                  <a:pt x="419100" y="268224"/>
                </a:lnTo>
                <a:lnTo>
                  <a:pt x="422148" y="271272"/>
                </a:lnTo>
                <a:lnTo>
                  <a:pt x="427634" y="271272"/>
                </a:lnTo>
                <a:lnTo>
                  <a:pt x="430072" y="268224"/>
                </a:lnTo>
                <a:close/>
              </a:path>
              <a:path w="466725" h="352425">
                <a:moveTo>
                  <a:pt x="438912" y="240792"/>
                </a:moveTo>
                <a:lnTo>
                  <a:pt x="429768" y="254508"/>
                </a:lnTo>
                <a:lnTo>
                  <a:pt x="417576" y="269748"/>
                </a:lnTo>
                <a:lnTo>
                  <a:pt x="419100" y="268224"/>
                </a:lnTo>
                <a:lnTo>
                  <a:pt x="430072" y="268224"/>
                </a:lnTo>
                <a:lnTo>
                  <a:pt x="437388" y="259080"/>
                </a:lnTo>
                <a:lnTo>
                  <a:pt x="446532" y="245364"/>
                </a:lnTo>
                <a:lnTo>
                  <a:pt x="448056" y="243840"/>
                </a:lnTo>
                <a:lnTo>
                  <a:pt x="448748" y="242316"/>
                </a:lnTo>
                <a:lnTo>
                  <a:pt x="438912" y="242316"/>
                </a:lnTo>
                <a:lnTo>
                  <a:pt x="439513" y="240992"/>
                </a:lnTo>
                <a:lnTo>
                  <a:pt x="438912" y="240792"/>
                </a:lnTo>
                <a:close/>
              </a:path>
              <a:path w="466725" h="352425">
                <a:moveTo>
                  <a:pt x="25306" y="240992"/>
                </a:moveTo>
                <a:lnTo>
                  <a:pt x="21336" y="242316"/>
                </a:lnTo>
                <a:lnTo>
                  <a:pt x="25908" y="242316"/>
                </a:lnTo>
                <a:lnTo>
                  <a:pt x="25306" y="240992"/>
                </a:lnTo>
                <a:close/>
              </a:path>
              <a:path w="466725" h="352425">
                <a:moveTo>
                  <a:pt x="25908" y="240792"/>
                </a:moveTo>
                <a:lnTo>
                  <a:pt x="25306" y="240992"/>
                </a:lnTo>
                <a:lnTo>
                  <a:pt x="25908" y="242316"/>
                </a:lnTo>
                <a:lnTo>
                  <a:pt x="26924" y="242316"/>
                </a:lnTo>
                <a:lnTo>
                  <a:pt x="25908" y="240792"/>
                </a:lnTo>
                <a:close/>
              </a:path>
              <a:path w="466725" h="352425">
                <a:moveTo>
                  <a:pt x="439513" y="240992"/>
                </a:moveTo>
                <a:lnTo>
                  <a:pt x="438912" y="242316"/>
                </a:lnTo>
                <a:lnTo>
                  <a:pt x="443484" y="242316"/>
                </a:lnTo>
                <a:lnTo>
                  <a:pt x="439513" y="240992"/>
                </a:lnTo>
                <a:close/>
              </a:path>
              <a:path w="466725" h="352425">
                <a:moveTo>
                  <a:pt x="455803" y="193548"/>
                </a:moveTo>
                <a:lnTo>
                  <a:pt x="455676" y="193548"/>
                </a:lnTo>
                <a:lnTo>
                  <a:pt x="451104" y="210312"/>
                </a:lnTo>
                <a:lnTo>
                  <a:pt x="446532" y="225552"/>
                </a:lnTo>
                <a:lnTo>
                  <a:pt x="439513" y="240992"/>
                </a:lnTo>
                <a:lnTo>
                  <a:pt x="443484" y="242316"/>
                </a:lnTo>
                <a:lnTo>
                  <a:pt x="448748" y="242316"/>
                </a:lnTo>
                <a:lnTo>
                  <a:pt x="455676" y="227076"/>
                </a:lnTo>
                <a:lnTo>
                  <a:pt x="460248" y="211836"/>
                </a:lnTo>
                <a:lnTo>
                  <a:pt x="464820" y="195072"/>
                </a:lnTo>
                <a:lnTo>
                  <a:pt x="455676" y="195072"/>
                </a:lnTo>
                <a:lnTo>
                  <a:pt x="455803" y="193548"/>
                </a:lnTo>
                <a:close/>
              </a:path>
              <a:path w="466725" h="352425">
                <a:moveTo>
                  <a:pt x="9144" y="193548"/>
                </a:moveTo>
                <a:lnTo>
                  <a:pt x="4572" y="193548"/>
                </a:lnTo>
                <a:lnTo>
                  <a:pt x="9144" y="195072"/>
                </a:lnTo>
                <a:lnTo>
                  <a:pt x="9144" y="193548"/>
                </a:lnTo>
                <a:close/>
              </a:path>
              <a:path w="466725" h="352425">
                <a:moveTo>
                  <a:pt x="9144" y="193548"/>
                </a:moveTo>
                <a:lnTo>
                  <a:pt x="9144" y="195072"/>
                </a:lnTo>
                <a:lnTo>
                  <a:pt x="9559" y="195072"/>
                </a:lnTo>
                <a:lnTo>
                  <a:pt x="9144" y="193548"/>
                </a:lnTo>
                <a:close/>
              </a:path>
              <a:path w="466725" h="352425">
                <a:moveTo>
                  <a:pt x="448748" y="109728"/>
                </a:moveTo>
                <a:lnTo>
                  <a:pt x="443484" y="109728"/>
                </a:lnTo>
                <a:lnTo>
                  <a:pt x="439513" y="111051"/>
                </a:lnTo>
                <a:lnTo>
                  <a:pt x="446532" y="126492"/>
                </a:lnTo>
                <a:lnTo>
                  <a:pt x="451104" y="141732"/>
                </a:lnTo>
                <a:lnTo>
                  <a:pt x="455676" y="160020"/>
                </a:lnTo>
                <a:lnTo>
                  <a:pt x="457200" y="176784"/>
                </a:lnTo>
                <a:lnTo>
                  <a:pt x="455676" y="195072"/>
                </a:lnTo>
                <a:lnTo>
                  <a:pt x="460248" y="193548"/>
                </a:lnTo>
                <a:lnTo>
                  <a:pt x="464820" y="193548"/>
                </a:lnTo>
                <a:lnTo>
                  <a:pt x="466344" y="175260"/>
                </a:lnTo>
                <a:lnTo>
                  <a:pt x="464820" y="158496"/>
                </a:lnTo>
                <a:lnTo>
                  <a:pt x="460248" y="140208"/>
                </a:lnTo>
                <a:lnTo>
                  <a:pt x="455676" y="124968"/>
                </a:lnTo>
                <a:lnTo>
                  <a:pt x="448748" y="109728"/>
                </a:lnTo>
                <a:close/>
              </a:path>
              <a:path w="466725" h="352425">
                <a:moveTo>
                  <a:pt x="464820" y="193548"/>
                </a:moveTo>
                <a:lnTo>
                  <a:pt x="460248" y="193548"/>
                </a:lnTo>
                <a:lnTo>
                  <a:pt x="455676" y="195072"/>
                </a:lnTo>
                <a:lnTo>
                  <a:pt x="464820" y="195072"/>
                </a:lnTo>
                <a:lnTo>
                  <a:pt x="464820" y="193548"/>
                </a:lnTo>
                <a:close/>
              </a:path>
              <a:path w="466725" h="352425">
                <a:moveTo>
                  <a:pt x="26822" y="109728"/>
                </a:moveTo>
                <a:lnTo>
                  <a:pt x="25908" y="109728"/>
                </a:lnTo>
                <a:lnTo>
                  <a:pt x="25306" y="111051"/>
                </a:lnTo>
                <a:lnTo>
                  <a:pt x="25908" y="111252"/>
                </a:lnTo>
                <a:lnTo>
                  <a:pt x="26822" y="109728"/>
                </a:lnTo>
                <a:close/>
              </a:path>
              <a:path w="466725" h="352425">
                <a:moveTo>
                  <a:pt x="406321" y="69635"/>
                </a:moveTo>
                <a:lnTo>
                  <a:pt x="429768" y="96012"/>
                </a:lnTo>
                <a:lnTo>
                  <a:pt x="438912" y="111252"/>
                </a:lnTo>
                <a:lnTo>
                  <a:pt x="439513" y="111051"/>
                </a:lnTo>
                <a:lnTo>
                  <a:pt x="438912" y="109728"/>
                </a:lnTo>
                <a:lnTo>
                  <a:pt x="448748" y="109728"/>
                </a:lnTo>
                <a:lnTo>
                  <a:pt x="448056" y="108204"/>
                </a:lnTo>
                <a:lnTo>
                  <a:pt x="446532" y="106680"/>
                </a:lnTo>
                <a:lnTo>
                  <a:pt x="437388" y="91440"/>
                </a:lnTo>
                <a:lnTo>
                  <a:pt x="418422" y="70104"/>
                </a:lnTo>
                <a:lnTo>
                  <a:pt x="406908" y="70104"/>
                </a:lnTo>
                <a:lnTo>
                  <a:pt x="406321" y="69635"/>
                </a:lnTo>
                <a:close/>
              </a:path>
              <a:path w="466725" h="352425">
                <a:moveTo>
                  <a:pt x="25908" y="109728"/>
                </a:moveTo>
                <a:lnTo>
                  <a:pt x="21336" y="109728"/>
                </a:lnTo>
                <a:lnTo>
                  <a:pt x="25306" y="111051"/>
                </a:lnTo>
                <a:lnTo>
                  <a:pt x="25908" y="109728"/>
                </a:lnTo>
                <a:close/>
              </a:path>
              <a:path w="466725" h="352425">
                <a:moveTo>
                  <a:pt x="443484" y="109728"/>
                </a:moveTo>
                <a:lnTo>
                  <a:pt x="438912" y="109728"/>
                </a:lnTo>
                <a:lnTo>
                  <a:pt x="439513" y="111051"/>
                </a:lnTo>
                <a:lnTo>
                  <a:pt x="443484" y="109728"/>
                </a:lnTo>
                <a:close/>
              </a:path>
              <a:path w="466725" h="352425">
                <a:moveTo>
                  <a:pt x="56388" y="67056"/>
                </a:moveTo>
                <a:lnTo>
                  <a:pt x="57912" y="70104"/>
                </a:lnTo>
                <a:lnTo>
                  <a:pt x="58498" y="69635"/>
                </a:lnTo>
                <a:lnTo>
                  <a:pt x="59436" y="68580"/>
                </a:lnTo>
                <a:lnTo>
                  <a:pt x="56388" y="67056"/>
                </a:lnTo>
                <a:close/>
              </a:path>
              <a:path w="466725" h="352425">
                <a:moveTo>
                  <a:pt x="58498" y="69635"/>
                </a:moveTo>
                <a:lnTo>
                  <a:pt x="57912" y="70104"/>
                </a:lnTo>
                <a:lnTo>
                  <a:pt x="58081" y="70104"/>
                </a:lnTo>
                <a:lnTo>
                  <a:pt x="58498" y="69635"/>
                </a:lnTo>
                <a:close/>
              </a:path>
              <a:path w="466725" h="352425">
                <a:moveTo>
                  <a:pt x="408432" y="67056"/>
                </a:moveTo>
                <a:lnTo>
                  <a:pt x="405384" y="68580"/>
                </a:lnTo>
                <a:lnTo>
                  <a:pt x="406321" y="69635"/>
                </a:lnTo>
                <a:lnTo>
                  <a:pt x="406908" y="70104"/>
                </a:lnTo>
                <a:lnTo>
                  <a:pt x="408432" y="67056"/>
                </a:lnTo>
                <a:close/>
              </a:path>
              <a:path w="466725" h="352425">
                <a:moveTo>
                  <a:pt x="415713" y="67056"/>
                </a:moveTo>
                <a:lnTo>
                  <a:pt x="408432" y="67056"/>
                </a:lnTo>
                <a:lnTo>
                  <a:pt x="406908" y="70104"/>
                </a:lnTo>
                <a:lnTo>
                  <a:pt x="418422" y="70104"/>
                </a:lnTo>
                <a:lnTo>
                  <a:pt x="415713" y="67056"/>
                </a:lnTo>
                <a:close/>
              </a:path>
              <a:path w="466725" h="352425">
                <a:moveTo>
                  <a:pt x="61722" y="67056"/>
                </a:moveTo>
                <a:lnTo>
                  <a:pt x="56388" y="67056"/>
                </a:lnTo>
                <a:lnTo>
                  <a:pt x="59436" y="68580"/>
                </a:lnTo>
                <a:lnTo>
                  <a:pt x="58498" y="69635"/>
                </a:lnTo>
                <a:lnTo>
                  <a:pt x="61722" y="67056"/>
                </a:lnTo>
                <a:close/>
              </a:path>
              <a:path w="466725" h="352425">
                <a:moveTo>
                  <a:pt x="369896" y="33528"/>
                </a:moveTo>
                <a:lnTo>
                  <a:pt x="359664" y="33528"/>
                </a:lnTo>
                <a:lnTo>
                  <a:pt x="359664" y="37545"/>
                </a:lnTo>
                <a:lnTo>
                  <a:pt x="391668" y="57912"/>
                </a:lnTo>
                <a:lnTo>
                  <a:pt x="406321" y="69635"/>
                </a:lnTo>
                <a:lnTo>
                  <a:pt x="405384" y="68580"/>
                </a:lnTo>
                <a:lnTo>
                  <a:pt x="408432" y="67056"/>
                </a:lnTo>
                <a:lnTo>
                  <a:pt x="415713" y="67056"/>
                </a:lnTo>
                <a:lnTo>
                  <a:pt x="413004" y="64008"/>
                </a:lnTo>
                <a:lnTo>
                  <a:pt x="411480" y="62484"/>
                </a:lnTo>
                <a:lnTo>
                  <a:pt x="396240" y="50292"/>
                </a:lnTo>
                <a:lnTo>
                  <a:pt x="369896" y="33528"/>
                </a:lnTo>
                <a:close/>
              </a:path>
              <a:path w="466725" h="352425">
                <a:moveTo>
                  <a:pt x="115962" y="33528"/>
                </a:moveTo>
                <a:lnTo>
                  <a:pt x="105156" y="33528"/>
                </a:lnTo>
                <a:lnTo>
                  <a:pt x="106680" y="36576"/>
                </a:lnTo>
                <a:lnTo>
                  <a:pt x="105156" y="37545"/>
                </a:lnTo>
                <a:lnTo>
                  <a:pt x="105156" y="38100"/>
                </a:lnTo>
                <a:lnTo>
                  <a:pt x="115962" y="33528"/>
                </a:lnTo>
                <a:close/>
              </a:path>
              <a:path w="466725" h="352425">
                <a:moveTo>
                  <a:pt x="256032" y="4572"/>
                </a:moveTo>
                <a:lnTo>
                  <a:pt x="254508" y="9144"/>
                </a:lnTo>
                <a:lnTo>
                  <a:pt x="277368" y="12192"/>
                </a:lnTo>
                <a:lnTo>
                  <a:pt x="300228" y="16764"/>
                </a:lnTo>
                <a:lnTo>
                  <a:pt x="320040" y="21336"/>
                </a:lnTo>
                <a:lnTo>
                  <a:pt x="359664" y="38100"/>
                </a:lnTo>
                <a:lnTo>
                  <a:pt x="359664" y="37545"/>
                </a:lnTo>
                <a:lnTo>
                  <a:pt x="358140" y="36576"/>
                </a:lnTo>
                <a:lnTo>
                  <a:pt x="359664" y="33528"/>
                </a:lnTo>
                <a:lnTo>
                  <a:pt x="369896" y="33528"/>
                </a:lnTo>
                <a:lnTo>
                  <a:pt x="362712" y="28956"/>
                </a:lnTo>
                <a:lnTo>
                  <a:pt x="361188" y="28956"/>
                </a:lnTo>
                <a:lnTo>
                  <a:pt x="321564" y="12192"/>
                </a:lnTo>
                <a:lnTo>
                  <a:pt x="308356" y="9144"/>
                </a:lnTo>
                <a:lnTo>
                  <a:pt x="256032" y="9144"/>
                </a:lnTo>
                <a:lnTo>
                  <a:pt x="256032" y="4572"/>
                </a:lnTo>
                <a:close/>
              </a:path>
              <a:path w="466725" h="352425">
                <a:moveTo>
                  <a:pt x="105156" y="33528"/>
                </a:moveTo>
                <a:lnTo>
                  <a:pt x="105156" y="37545"/>
                </a:lnTo>
                <a:lnTo>
                  <a:pt x="106680" y="36576"/>
                </a:lnTo>
                <a:lnTo>
                  <a:pt x="105156" y="33528"/>
                </a:lnTo>
                <a:close/>
              </a:path>
              <a:path w="466725" h="352425">
                <a:moveTo>
                  <a:pt x="359664" y="33528"/>
                </a:moveTo>
                <a:lnTo>
                  <a:pt x="358140" y="36576"/>
                </a:lnTo>
                <a:lnTo>
                  <a:pt x="359664" y="37545"/>
                </a:lnTo>
                <a:lnTo>
                  <a:pt x="359664" y="33528"/>
                </a:lnTo>
                <a:close/>
              </a:path>
              <a:path w="466725" h="352425">
                <a:moveTo>
                  <a:pt x="234696" y="0"/>
                </a:moveTo>
                <a:lnTo>
                  <a:pt x="230124" y="0"/>
                </a:lnTo>
                <a:lnTo>
                  <a:pt x="228600" y="1524"/>
                </a:lnTo>
                <a:lnTo>
                  <a:pt x="228600" y="6096"/>
                </a:lnTo>
                <a:lnTo>
                  <a:pt x="230124" y="7620"/>
                </a:lnTo>
                <a:lnTo>
                  <a:pt x="231648" y="7620"/>
                </a:lnTo>
                <a:lnTo>
                  <a:pt x="233172" y="9144"/>
                </a:lnTo>
                <a:lnTo>
                  <a:pt x="236220" y="6096"/>
                </a:lnTo>
                <a:lnTo>
                  <a:pt x="236220" y="1524"/>
                </a:lnTo>
                <a:lnTo>
                  <a:pt x="234696" y="0"/>
                </a:lnTo>
                <a:close/>
              </a:path>
              <a:path w="466725" h="352425">
                <a:moveTo>
                  <a:pt x="256032" y="0"/>
                </a:moveTo>
                <a:lnTo>
                  <a:pt x="234696" y="0"/>
                </a:lnTo>
                <a:lnTo>
                  <a:pt x="236220" y="1524"/>
                </a:lnTo>
                <a:lnTo>
                  <a:pt x="236220" y="6096"/>
                </a:lnTo>
                <a:lnTo>
                  <a:pt x="233172" y="9144"/>
                </a:lnTo>
                <a:lnTo>
                  <a:pt x="254508" y="9144"/>
                </a:lnTo>
                <a:lnTo>
                  <a:pt x="256032" y="4572"/>
                </a:lnTo>
                <a:lnTo>
                  <a:pt x="286512" y="4572"/>
                </a:lnTo>
                <a:lnTo>
                  <a:pt x="278892" y="3048"/>
                </a:lnTo>
                <a:lnTo>
                  <a:pt x="256032" y="0"/>
                </a:lnTo>
                <a:close/>
              </a:path>
              <a:path w="466725" h="352425">
                <a:moveTo>
                  <a:pt x="286512" y="4572"/>
                </a:moveTo>
                <a:lnTo>
                  <a:pt x="256032" y="4572"/>
                </a:lnTo>
                <a:lnTo>
                  <a:pt x="256032" y="9144"/>
                </a:lnTo>
                <a:lnTo>
                  <a:pt x="308356" y="9144"/>
                </a:lnTo>
                <a:lnTo>
                  <a:pt x="301752" y="7620"/>
                </a:lnTo>
                <a:lnTo>
                  <a:pt x="286512" y="4572"/>
                </a:lnTo>
                <a:close/>
              </a:path>
            </a:pathLst>
          </a:custGeom>
          <a:solidFill>
            <a:srgbClr val="000000"/>
          </a:solidFill>
        </p:spPr>
        <p:txBody>
          <a:bodyPr wrap="square" lIns="0" tIns="0" rIns="0" bIns="0" rtlCol="0"/>
          <a:lstStyle/>
          <a:p>
            <a:endParaRPr sz="1750"/>
          </a:p>
        </p:txBody>
      </p:sp>
      <p:sp>
        <p:nvSpPr>
          <p:cNvPr id="107" name="object 107"/>
          <p:cNvSpPr/>
          <p:nvPr/>
        </p:nvSpPr>
        <p:spPr>
          <a:xfrm>
            <a:off x="2555875" y="3094567"/>
            <a:ext cx="0" cy="229658"/>
          </a:xfrm>
          <a:custGeom>
            <a:avLst/>
            <a:gdLst/>
            <a:ahLst/>
            <a:cxnLst/>
            <a:rect l="l" t="t" r="r" b="b"/>
            <a:pathLst>
              <a:path h="236219">
                <a:moveTo>
                  <a:pt x="0" y="0"/>
                </a:moveTo>
                <a:lnTo>
                  <a:pt x="0" y="236220"/>
                </a:lnTo>
              </a:path>
            </a:pathLst>
          </a:custGeom>
          <a:ln w="9143">
            <a:solidFill>
              <a:srgbClr val="000000"/>
            </a:solidFill>
          </a:ln>
        </p:spPr>
        <p:txBody>
          <a:bodyPr wrap="square" lIns="0" tIns="0" rIns="0" bIns="0" rtlCol="0"/>
          <a:lstStyle/>
          <a:p>
            <a:endParaRPr sz="1750"/>
          </a:p>
        </p:txBody>
      </p:sp>
      <p:sp>
        <p:nvSpPr>
          <p:cNvPr id="108" name="object 108"/>
          <p:cNvSpPr txBox="1"/>
          <p:nvPr/>
        </p:nvSpPr>
        <p:spPr>
          <a:xfrm>
            <a:off x="1098903" y="9452694"/>
            <a:ext cx="5371042" cy="425979"/>
          </a:xfrm>
          <a:prstGeom prst="rect">
            <a:avLst/>
          </a:prstGeom>
        </p:spPr>
        <p:txBody>
          <a:bodyPr vert="horz" wrap="square" lIns="0" tIns="65440" rIns="0" bIns="0" rtlCol="0">
            <a:spAutoFit/>
          </a:bodyPr>
          <a:lstStyle/>
          <a:p>
            <a:pPr marL="12347">
              <a:lnSpc>
                <a:spcPts val="1371"/>
              </a:lnSpc>
              <a:spcBef>
                <a:spcPts val="515"/>
              </a:spcBef>
              <a:tabLst>
                <a:tab pos="5123363" algn="l"/>
              </a:tabLst>
            </a:pPr>
            <a:r>
              <a:rPr sz="1167" u="heavy" dirty="0">
                <a:latin typeface="Times New Roman"/>
                <a:cs typeface="Times New Roman"/>
              </a:rPr>
              <a:t> 	</a:t>
            </a:r>
            <a:r>
              <a:rPr sz="1167" dirty="0">
                <a:latin typeface="Times New Roman"/>
                <a:cs typeface="Times New Roman"/>
              </a:rPr>
              <a:t>128</a:t>
            </a:r>
            <a:endParaRPr sz="1167">
              <a:latin typeface="Times New Roman"/>
              <a:cs typeface="Times New Roman"/>
            </a:endParaRPr>
          </a:p>
          <a:p>
            <a:pPr marL="1456939">
              <a:lnSpc>
                <a:spcPts val="1371"/>
              </a:lnSpc>
            </a:pPr>
            <a:r>
              <a:rPr sz="1167" dirty="0">
                <a:latin typeface="Times New Roman"/>
                <a:cs typeface="Times New Roman"/>
              </a:rPr>
              <a:t>© Copyright </a:t>
            </a:r>
            <a:r>
              <a:rPr sz="1167" spc="-5" dirty="0">
                <a:latin typeface="Times New Roman"/>
                <a:cs typeface="Times New Roman"/>
              </a:rPr>
              <a:t>Virtual University </a:t>
            </a:r>
            <a:r>
              <a:rPr sz="1167" dirty="0">
                <a:latin typeface="Times New Roman"/>
                <a:cs typeface="Times New Roman"/>
              </a:rPr>
              <a:t>of</a:t>
            </a:r>
            <a:r>
              <a:rPr sz="1167" spc="-78" dirty="0">
                <a:latin typeface="Times New Roman"/>
                <a:cs typeface="Times New Roman"/>
              </a:rPr>
              <a:t> </a:t>
            </a:r>
            <a:r>
              <a:rPr sz="1167" spc="-5" dirty="0">
                <a:latin typeface="Times New Roman"/>
                <a:cs typeface="Times New Roman"/>
              </a:rPr>
              <a:t>Pakistan</a:t>
            </a:r>
            <a:endParaRPr sz="1167">
              <a:latin typeface="Times New Roman"/>
              <a:cs typeface="Times New Roman"/>
            </a:endParaRPr>
          </a:p>
        </p:txBody>
      </p:sp>
    </p:spTree>
    <p:extLst>
      <p:ext uri="{BB962C8B-B14F-4D97-AF65-F5344CB8AC3E}">
        <p14:creationId xmlns:p14="http://schemas.microsoft.com/office/powerpoint/2010/main" val="7200812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98903" y="886883"/>
            <a:ext cx="1971234" cy="179601"/>
          </a:xfrm>
          <a:prstGeom prst="rect">
            <a:avLst/>
          </a:prstGeom>
        </p:spPr>
        <p:txBody>
          <a:bodyPr vert="horz" wrap="square" lIns="0" tIns="0" rIns="0" bIns="0" rtlCol="0">
            <a:spAutoFit/>
          </a:bodyPr>
          <a:lstStyle/>
          <a:p>
            <a:pPr marL="12347"/>
            <a:r>
              <a:rPr sz="1167" dirty="0">
                <a:latin typeface="Times New Roman"/>
                <a:cs typeface="Times New Roman"/>
              </a:rPr>
              <a:t>CS504-Software Engineering –</a:t>
            </a:r>
            <a:r>
              <a:rPr sz="1167" spc="-107" dirty="0">
                <a:latin typeface="Times New Roman"/>
                <a:cs typeface="Times New Roman"/>
              </a:rPr>
              <a:t> </a:t>
            </a:r>
            <a:r>
              <a:rPr sz="1167" dirty="0">
                <a:latin typeface="Times New Roman"/>
                <a:cs typeface="Times New Roman"/>
              </a:rPr>
              <a:t>I</a:t>
            </a:r>
            <a:endParaRPr sz="1167">
              <a:latin typeface="Times New Roman"/>
              <a:cs typeface="Times New Roman"/>
            </a:endParaRPr>
          </a:p>
        </p:txBody>
      </p:sp>
      <p:sp>
        <p:nvSpPr>
          <p:cNvPr id="3" name="object 3"/>
          <p:cNvSpPr txBox="1"/>
          <p:nvPr/>
        </p:nvSpPr>
        <p:spPr>
          <a:xfrm>
            <a:off x="6156868" y="886883"/>
            <a:ext cx="238919" cy="179601"/>
          </a:xfrm>
          <a:prstGeom prst="rect">
            <a:avLst/>
          </a:prstGeom>
        </p:spPr>
        <p:txBody>
          <a:bodyPr vert="horz" wrap="square" lIns="0" tIns="0" rIns="0" bIns="0" rtlCol="0">
            <a:spAutoFit/>
          </a:bodyPr>
          <a:lstStyle/>
          <a:p>
            <a:pPr marL="12347"/>
            <a:r>
              <a:rPr sz="1167" spc="-5" dirty="0">
                <a:latin typeface="Times New Roman"/>
                <a:cs typeface="Times New Roman"/>
              </a:rPr>
              <a:t>VU</a:t>
            </a:r>
            <a:endParaRPr sz="1167">
              <a:latin typeface="Times New Roman"/>
              <a:cs typeface="Times New Roman"/>
            </a:endParaRPr>
          </a:p>
        </p:txBody>
      </p:sp>
      <p:sp>
        <p:nvSpPr>
          <p:cNvPr id="4" name="object 4"/>
          <p:cNvSpPr/>
          <p:nvPr/>
        </p:nvSpPr>
        <p:spPr>
          <a:xfrm>
            <a:off x="1111250" y="1055052"/>
            <a:ext cx="5270412" cy="0"/>
          </a:xfrm>
          <a:custGeom>
            <a:avLst/>
            <a:gdLst/>
            <a:ahLst/>
            <a:cxnLst/>
            <a:rect l="l" t="t" r="r" b="b"/>
            <a:pathLst>
              <a:path w="5420995">
                <a:moveTo>
                  <a:pt x="0" y="0"/>
                </a:moveTo>
                <a:lnTo>
                  <a:pt x="5420867" y="0"/>
                </a:lnTo>
              </a:path>
            </a:pathLst>
          </a:custGeom>
          <a:ln w="7620">
            <a:solidFill>
              <a:srgbClr val="000000"/>
            </a:solidFill>
          </a:ln>
        </p:spPr>
        <p:txBody>
          <a:bodyPr wrap="square" lIns="0" tIns="0" rIns="0" bIns="0" rtlCol="0"/>
          <a:lstStyle/>
          <a:p>
            <a:endParaRPr sz="1750"/>
          </a:p>
        </p:txBody>
      </p:sp>
      <p:sp>
        <p:nvSpPr>
          <p:cNvPr id="5" name="object 5"/>
          <p:cNvSpPr txBox="1"/>
          <p:nvPr/>
        </p:nvSpPr>
        <p:spPr>
          <a:xfrm>
            <a:off x="1098903" y="1335333"/>
            <a:ext cx="5359929" cy="7658379"/>
          </a:xfrm>
          <a:prstGeom prst="rect">
            <a:avLst/>
          </a:prstGeom>
        </p:spPr>
        <p:txBody>
          <a:bodyPr vert="horz" wrap="square" lIns="0" tIns="0" rIns="0" bIns="0" rtlCol="0">
            <a:spAutoFit/>
          </a:bodyPr>
          <a:lstStyle/>
          <a:p>
            <a:pPr marL="251877" lvl="1" indent="-239530" algn="just">
              <a:buAutoNum type="arabicPeriod" startAt="10"/>
              <a:tabLst>
                <a:tab pos="252495" algn="l"/>
              </a:tabLst>
            </a:pPr>
            <a:r>
              <a:rPr sz="972" b="1" spc="-5" dirty="0">
                <a:latin typeface="Arial"/>
                <a:cs typeface="Arial"/>
              </a:rPr>
              <a:t>Client/Server </a:t>
            </a:r>
            <a:r>
              <a:rPr sz="972" b="1" dirty="0">
                <a:latin typeface="Arial"/>
                <a:cs typeface="Arial"/>
              </a:rPr>
              <a:t>Software</a:t>
            </a:r>
            <a:r>
              <a:rPr sz="972" b="1" spc="-68" dirty="0">
                <a:latin typeface="Arial"/>
                <a:cs typeface="Arial"/>
              </a:rPr>
              <a:t> </a:t>
            </a:r>
            <a:r>
              <a:rPr sz="972" b="1" spc="-10" dirty="0">
                <a:latin typeface="Arial"/>
                <a:cs typeface="Arial"/>
              </a:rPr>
              <a:t>Components</a:t>
            </a:r>
            <a:endParaRPr sz="972">
              <a:latin typeface="Arial"/>
              <a:cs typeface="Arial"/>
            </a:endParaRPr>
          </a:p>
          <a:p>
            <a:pPr lvl="1">
              <a:spcBef>
                <a:spcPts val="5"/>
              </a:spcBef>
              <a:buFont typeface="Arial"/>
              <a:buAutoNum type="arabicPeriod" startAt="10"/>
            </a:pPr>
            <a:endParaRPr sz="1167">
              <a:latin typeface="Times New Roman"/>
              <a:cs typeface="Times New Roman"/>
            </a:endParaRPr>
          </a:p>
          <a:p>
            <a:pPr marL="12347" marR="4939" algn="just">
              <a:lnSpc>
                <a:spcPct val="95700"/>
              </a:lnSpc>
            </a:pPr>
            <a:r>
              <a:rPr sz="1167" dirty="0">
                <a:latin typeface="Times New Roman"/>
                <a:cs typeface="Times New Roman"/>
              </a:rPr>
              <a:t>A typical client-server architecture based </a:t>
            </a:r>
            <a:r>
              <a:rPr sz="1167" spc="-5" dirty="0">
                <a:latin typeface="Times New Roman"/>
                <a:cs typeface="Times New Roman"/>
              </a:rPr>
              <a:t>system </a:t>
            </a:r>
            <a:r>
              <a:rPr sz="1167" dirty="0">
                <a:latin typeface="Times New Roman"/>
                <a:cs typeface="Times New Roman"/>
              </a:rPr>
              <a:t>is composed of a number of different  components. These include user interaction/presentation </a:t>
            </a:r>
            <a:r>
              <a:rPr sz="1167" spc="-5" dirty="0">
                <a:latin typeface="Times New Roman"/>
                <a:cs typeface="Times New Roman"/>
              </a:rPr>
              <a:t>subsystem, </a:t>
            </a:r>
            <a:r>
              <a:rPr sz="1167" dirty="0">
                <a:latin typeface="Times New Roman"/>
                <a:cs typeface="Times New Roman"/>
              </a:rPr>
              <a:t>application  </a:t>
            </a:r>
            <a:r>
              <a:rPr sz="1167" spc="-5" dirty="0">
                <a:latin typeface="Times New Roman"/>
                <a:cs typeface="Times New Roman"/>
              </a:rPr>
              <a:t>subsystem, </a:t>
            </a:r>
            <a:r>
              <a:rPr sz="1167" dirty="0">
                <a:latin typeface="Times New Roman"/>
                <a:cs typeface="Times New Roman"/>
              </a:rPr>
              <a:t>database management subsystem, and middleware. The application </a:t>
            </a:r>
            <a:r>
              <a:rPr sz="1167" spc="-5" dirty="0">
                <a:latin typeface="Times New Roman"/>
                <a:cs typeface="Times New Roman"/>
              </a:rPr>
              <a:t>subsystem  </a:t>
            </a:r>
            <a:r>
              <a:rPr sz="1167" dirty="0">
                <a:latin typeface="Times New Roman"/>
                <a:cs typeface="Times New Roman"/>
              </a:rPr>
              <a:t>implements requirements defined by the application </a:t>
            </a:r>
            <a:r>
              <a:rPr sz="1167" spc="-5" dirty="0">
                <a:latin typeface="Times New Roman"/>
                <a:cs typeface="Times New Roman"/>
              </a:rPr>
              <a:t>within </a:t>
            </a:r>
            <a:r>
              <a:rPr sz="1167" dirty="0">
                <a:latin typeface="Times New Roman"/>
                <a:cs typeface="Times New Roman"/>
              </a:rPr>
              <a:t>the context of the operating  environment. In this case the application components may reside on either client or </a:t>
            </a:r>
            <a:r>
              <a:rPr sz="1167" spc="-5" dirty="0">
                <a:latin typeface="Times New Roman"/>
                <a:cs typeface="Times New Roman"/>
              </a:rPr>
              <a:t>server  side. Middleware </a:t>
            </a:r>
            <a:r>
              <a:rPr sz="1167" dirty="0">
                <a:latin typeface="Times New Roman"/>
                <a:cs typeface="Times New Roman"/>
              </a:rPr>
              <a:t>provides the mechanism and protocols to connect clients </a:t>
            </a:r>
            <a:r>
              <a:rPr sz="1167" spc="-5" dirty="0">
                <a:latin typeface="Times New Roman"/>
                <a:cs typeface="Times New Roman"/>
              </a:rPr>
              <a:t>with </a:t>
            </a:r>
            <a:r>
              <a:rPr sz="1167" dirty="0">
                <a:latin typeface="Times New Roman"/>
                <a:cs typeface="Times New Roman"/>
              </a:rPr>
              <a:t>the  </a:t>
            </a:r>
            <a:r>
              <a:rPr sz="1167" spc="-5" dirty="0">
                <a:latin typeface="Times New Roman"/>
                <a:cs typeface="Times New Roman"/>
              </a:rPr>
              <a:t>servers.</a:t>
            </a:r>
            <a:endParaRPr sz="1167">
              <a:latin typeface="Times New Roman"/>
              <a:cs typeface="Times New Roman"/>
            </a:endParaRPr>
          </a:p>
          <a:p>
            <a:pPr>
              <a:spcBef>
                <a:spcPts val="49"/>
              </a:spcBef>
            </a:pPr>
            <a:endParaRPr sz="1118">
              <a:latin typeface="Times New Roman"/>
              <a:cs typeface="Times New Roman"/>
            </a:endParaRPr>
          </a:p>
          <a:p>
            <a:pPr marL="12347" algn="just"/>
            <a:r>
              <a:rPr sz="972" b="1" spc="-5" dirty="0">
                <a:latin typeface="Arial"/>
                <a:cs typeface="Arial"/>
              </a:rPr>
              <a:t>Representative Client/Server</a:t>
            </a:r>
            <a:r>
              <a:rPr sz="972" b="1" spc="-68" dirty="0">
                <a:latin typeface="Arial"/>
                <a:cs typeface="Arial"/>
              </a:rPr>
              <a:t> </a:t>
            </a:r>
            <a:r>
              <a:rPr sz="972" b="1" spc="-5" dirty="0">
                <a:latin typeface="Arial"/>
                <a:cs typeface="Arial"/>
              </a:rPr>
              <a:t>Systems</a:t>
            </a:r>
            <a:endParaRPr sz="972">
              <a:latin typeface="Arial"/>
              <a:cs typeface="Arial"/>
            </a:endParaRPr>
          </a:p>
          <a:p>
            <a:pPr>
              <a:lnSpc>
                <a:spcPct val="100000"/>
              </a:lnSpc>
            </a:pPr>
            <a:endParaRPr sz="1118">
              <a:latin typeface="Times New Roman"/>
              <a:cs typeface="Times New Roman"/>
            </a:endParaRPr>
          </a:p>
          <a:p>
            <a:pPr marL="12347" algn="just">
              <a:lnSpc>
                <a:spcPts val="1371"/>
              </a:lnSpc>
            </a:pPr>
            <a:r>
              <a:rPr sz="1167" spc="-5" dirty="0">
                <a:latin typeface="Times New Roman"/>
                <a:cs typeface="Times New Roman"/>
              </a:rPr>
              <a:t>Following </a:t>
            </a:r>
            <a:r>
              <a:rPr sz="1167" dirty="0">
                <a:latin typeface="Times New Roman"/>
                <a:cs typeface="Times New Roman"/>
              </a:rPr>
              <a:t>are </a:t>
            </a:r>
            <a:r>
              <a:rPr sz="1167" spc="-5" dirty="0">
                <a:latin typeface="Times New Roman"/>
                <a:cs typeface="Times New Roman"/>
              </a:rPr>
              <a:t>some </a:t>
            </a:r>
            <a:r>
              <a:rPr sz="1167" dirty="0">
                <a:latin typeface="Times New Roman"/>
                <a:cs typeface="Times New Roman"/>
              </a:rPr>
              <a:t>of the representative </a:t>
            </a:r>
            <a:r>
              <a:rPr sz="1167" spc="-5" dirty="0">
                <a:latin typeface="Times New Roman"/>
                <a:cs typeface="Times New Roman"/>
              </a:rPr>
              <a:t>server </a:t>
            </a:r>
            <a:r>
              <a:rPr sz="1167" dirty="0">
                <a:latin typeface="Times New Roman"/>
                <a:cs typeface="Times New Roman"/>
              </a:rPr>
              <a:t>types in a client-server</a:t>
            </a:r>
            <a:r>
              <a:rPr sz="1167" spc="-117" dirty="0">
                <a:latin typeface="Times New Roman"/>
                <a:cs typeface="Times New Roman"/>
              </a:rPr>
              <a:t> </a:t>
            </a:r>
            <a:r>
              <a:rPr sz="1167" spc="-5" dirty="0">
                <a:latin typeface="Times New Roman"/>
                <a:cs typeface="Times New Roman"/>
              </a:rPr>
              <a:t>systems.</a:t>
            </a:r>
            <a:endParaRPr sz="1167">
              <a:latin typeface="Times New Roman"/>
              <a:cs typeface="Times New Roman"/>
            </a:endParaRPr>
          </a:p>
          <a:p>
            <a:pPr marL="456837" lvl="2" indent="-222245">
              <a:lnSpc>
                <a:spcPts val="1342"/>
              </a:lnSpc>
              <a:buFont typeface="Wingdings"/>
              <a:buChar char=""/>
              <a:tabLst>
                <a:tab pos="456837" algn="l"/>
              </a:tabLst>
            </a:pPr>
            <a:r>
              <a:rPr sz="1167" spc="-5" dirty="0">
                <a:latin typeface="Times New Roman"/>
                <a:cs typeface="Times New Roman"/>
              </a:rPr>
              <a:t>File</a:t>
            </a:r>
            <a:r>
              <a:rPr sz="1167" spc="-92" dirty="0">
                <a:latin typeface="Times New Roman"/>
                <a:cs typeface="Times New Roman"/>
              </a:rPr>
              <a:t> </a:t>
            </a:r>
            <a:r>
              <a:rPr sz="1167" spc="-5" dirty="0">
                <a:latin typeface="Times New Roman"/>
                <a:cs typeface="Times New Roman"/>
              </a:rPr>
              <a:t>servers</a:t>
            </a:r>
            <a:endParaRPr sz="1167">
              <a:latin typeface="Times New Roman"/>
              <a:cs typeface="Times New Roman"/>
            </a:endParaRPr>
          </a:p>
          <a:p>
            <a:pPr marL="679082" marR="8026" algn="just">
              <a:lnSpc>
                <a:spcPts val="1342"/>
              </a:lnSpc>
              <a:spcBef>
                <a:spcPts val="63"/>
              </a:spcBef>
            </a:pPr>
            <a:r>
              <a:rPr sz="1167" dirty="0">
                <a:latin typeface="Times New Roman"/>
                <a:cs typeface="Times New Roman"/>
              </a:rPr>
              <a:t>In this case, client requests </a:t>
            </a:r>
            <a:r>
              <a:rPr sz="1167" spc="-5" dirty="0">
                <a:latin typeface="Times New Roman"/>
                <a:cs typeface="Times New Roman"/>
              </a:rPr>
              <a:t>selected </a:t>
            </a:r>
            <a:r>
              <a:rPr sz="1167" dirty="0">
                <a:latin typeface="Times New Roman"/>
                <a:cs typeface="Times New Roman"/>
              </a:rPr>
              <a:t>records from a file and the </a:t>
            </a:r>
            <a:r>
              <a:rPr sz="1167" spc="-5" dirty="0">
                <a:latin typeface="Times New Roman"/>
                <a:cs typeface="Times New Roman"/>
              </a:rPr>
              <a:t>server  </a:t>
            </a:r>
            <a:r>
              <a:rPr sz="1167" dirty="0">
                <a:latin typeface="Times New Roman"/>
                <a:cs typeface="Times New Roman"/>
              </a:rPr>
              <a:t>transmits records to client over the</a:t>
            </a:r>
            <a:r>
              <a:rPr sz="1167" spc="-117" dirty="0">
                <a:latin typeface="Times New Roman"/>
                <a:cs typeface="Times New Roman"/>
              </a:rPr>
              <a:t> </a:t>
            </a:r>
            <a:r>
              <a:rPr sz="1167" dirty="0">
                <a:latin typeface="Times New Roman"/>
                <a:cs typeface="Times New Roman"/>
              </a:rPr>
              <a:t>network.</a:t>
            </a:r>
            <a:endParaRPr sz="1167">
              <a:latin typeface="Times New Roman"/>
              <a:cs typeface="Times New Roman"/>
            </a:endParaRPr>
          </a:p>
          <a:p>
            <a:pPr marL="456837" lvl="2" indent="-222245">
              <a:lnSpc>
                <a:spcPts val="1278"/>
              </a:lnSpc>
              <a:buFont typeface="Wingdings"/>
              <a:buChar char=""/>
              <a:tabLst>
                <a:tab pos="456837" algn="l"/>
              </a:tabLst>
            </a:pPr>
            <a:r>
              <a:rPr sz="1167" spc="-5" dirty="0">
                <a:latin typeface="Times New Roman"/>
                <a:cs typeface="Times New Roman"/>
              </a:rPr>
              <a:t>Database</a:t>
            </a:r>
            <a:r>
              <a:rPr sz="1167" spc="-92" dirty="0">
                <a:latin typeface="Times New Roman"/>
                <a:cs typeface="Times New Roman"/>
              </a:rPr>
              <a:t> </a:t>
            </a:r>
            <a:r>
              <a:rPr sz="1167" spc="-5" dirty="0">
                <a:latin typeface="Times New Roman"/>
                <a:cs typeface="Times New Roman"/>
              </a:rPr>
              <a:t>servers</a:t>
            </a:r>
            <a:endParaRPr sz="1167">
              <a:latin typeface="Times New Roman"/>
              <a:cs typeface="Times New Roman"/>
            </a:endParaRPr>
          </a:p>
          <a:p>
            <a:pPr marL="679082" marR="6173" algn="just">
              <a:lnSpc>
                <a:spcPts val="1342"/>
              </a:lnSpc>
              <a:spcBef>
                <a:spcPts val="63"/>
              </a:spcBef>
            </a:pPr>
            <a:r>
              <a:rPr sz="1167" dirty="0">
                <a:latin typeface="Times New Roman"/>
                <a:cs typeface="Times New Roman"/>
              </a:rPr>
              <a:t>In this case, client </a:t>
            </a:r>
            <a:r>
              <a:rPr sz="1167" spc="-5" dirty="0">
                <a:latin typeface="Times New Roman"/>
                <a:cs typeface="Times New Roman"/>
              </a:rPr>
              <a:t>sends </a:t>
            </a:r>
            <a:r>
              <a:rPr sz="1167" dirty="0">
                <a:latin typeface="Times New Roman"/>
                <a:cs typeface="Times New Roman"/>
              </a:rPr>
              <a:t>requests, </a:t>
            </a:r>
            <a:r>
              <a:rPr sz="1167" spc="-5" dirty="0">
                <a:latin typeface="Times New Roman"/>
                <a:cs typeface="Times New Roman"/>
              </a:rPr>
              <a:t>such </a:t>
            </a:r>
            <a:r>
              <a:rPr sz="1167" dirty="0">
                <a:latin typeface="Times New Roman"/>
                <a:cs typeface="Times New Roman"/>
              </a:rPr>
              <a:t>as </a:t>
            </a:r>
            <a:r>
              <a:rPr sz="1167" spc="-5" dirty="0">
                <a:latin typeface="Times New Roman"/>
                <a:cs typeface="Times New Roman"/>
              </a:rPr>
              <a:t>SQL </a:t>
            </a:r>
            <a:r>
              <a:rPr sz="1167" dirty="0">
                <a:latin typeface="Times New Roman"/>
                <a:cs typeface="Times New Roman"/>
              </a:rPr>
              <a:t>queries, to the database </a:t>
            </a:r>
            <a:r>
              <a:rPr sz="1167" spc="-5" dirty="0">
                <a:latin typeface="Times New Roman"/>
                <a:cs typeface="Times New Roman"/>
              </a:rPr>
              <a:t>server,  </a:t>
            </a:r>
            <a:r>
              <a:rPr sz="1167" dirty="0">
                <a:latin typeface="Times New Roman"/>
                <a:cs typeface="Times New Roman"/>
              </a:rPr>
              <a:t>the </a:t>
            </a:r>
            <a:r>
              <a:rPr sz="1167" spc="-5" dirty="0">
                <a:latin typeface="Times New Roman"/>
                <a:cs typeface="Times New Roman"/>
              </a:rPr>
              <a:t>server </a:t>
            </a:r>
            <a:r>
              <a:rPr sz="1167" dirty="0">
                <a:latin typeface="Times New Roman"/>
                <a:cs typeface="Times New Roman"/>
              </a:rPr>
              <a:t>processes the request and returns the results to the client over the  network.</a:t>
            </a:r>
            <a:endParaRPr sz="1167">
              <a:latin typeface="Times New Roman"/>
              <a:cs typeface="Times New Roman"/>
            </a:endParaRPr>
          </a:p>
          <a:p>
            <a:pPr marL="456837" lvl="2" indent="-222245">
              <a:lnSpc>
                <a:spcPts val="1278"/>
              </a:lnSpc>
              <a:buFont typeface="Wingdings"/>
              <a:buChar char=""/>
              <a:tabLst>
                <a:tab pos="456837" algn="l"/>
              </a:tabLst>
            </a:pPr>
            <a:r>
              <a:rPr sz="1167" dirty="0">
                <a:latin typeface="Times New Roman"/>
                <a:cs typeface="Times New Roman"/>
              </a:rPr>
              <a:t>Transaction</a:t>
            </a:r>
            <a:r>
              <a:rPr sz="1167" spc="-102" dirty="0">
                <a:latin typeface="Times New Roman"/>
                <a:cs typeface="Times New Roman"/>
              </a:rPr>
              <a:t> </a:t>
            </a:r>
            <a:r>
              <a:rPr sz="1167" spc="-5" dirty="0">
                <a:latin typeface="Times New Roman"/>
                <a:cs typeface="Times New Roman"/>
              </a:rPr>
              <a:t>servers</a:t>
            </a:r>
            <a:endParaRPr sz="1167">
              <a:latin typeface="Times New Roman"/>
              <a:cs typeface="Times New Roman"/>
            </a:endParaRPr>
          </a:p>
          <a:p>
            <a:pPr marL="679082" marR="4939" algn="just">
              <a:lnSpc>
                <a:spcPct val="95400"/>
              </a:lnSpc>
              <a:spcBef>
                <a:spcPts val="34"/>
              </a:spcBef>
            </a:pPr>
            <a:r>
              <a:rPr sz="1167" dirty="0">
                <a:latin typeface="Times New Roman"/>
                <a:cs typeface="Times New Roman"/>
              </a:rPr>
              <a:t>In this configuration, client </a:t>
            </a:r>
            <a:r>
              <a:rPr sz="1167" spc="-5" dirty="0">
                <a:latin typeface="Times New Roman"/>
                <a:cs typeface="Times New Roman"/>
              </a:rPr>
              <a:t>sends </a:t>
            </a:r>
            <a:r>
              <a:rPr sz="1167" dirty="0">
                <a:latin typeface="Times New Roman"/>
                <a:cs typeface="Times New Roman"/>
              </a:rPr>
              <a:t>requests that invokes remote procedures on  the </a:t>
            </a:r>
            <a:r>
              <a:rPr sz="1167" spc="-5" dirty="0">
                <a:latin typeface="Times New Roman"/>
                <a:cs typeface="Times New Roman"/>
              </a:rPr>
              <a:t>server side, server </a:t>
            </a:r>
            <a:r>
              <a:rPr sz="1167" dirty="0">
                <a:latin typeface="Times New Roman"/>
                <a:cs typeface="Times New Roman"/>
              </a:rPr>
              <a:t>executes procedures invoked and returns the results to  the</a:t>
            </a:r>
            <a:r>
              <a:rPr sz="1167" spc="-102" dirty="0">
                <a:latin typeface="Times New Roman"/>
                <a:cs typeface="Times New Roman"/>
              </a:rPr>
              <a:t> </a:t>
            </a:r>
            <a:r>
              <a:rPr sz="1167" dirty="0">
                <a:latin typeface="Times New Roman"/>
                <a:cs typeface="Times New Roman"/>
              </a:rPr>
              <a:t>client.</a:t>
            </a:r>
            <a:endParaRPr sz="1167">
              <a:latin typeface="Times New Roman"/>
              <a:cs typeface="Times New Roman"/>
            </a:endParaRPr>
          </a:p>
          <a:p>
            <a:pPr marL="456837" lvl="2" indent="-222245">
              <a:lnSpc>
                <a:spcPts val="1312"/>
              </a:lnSpc>
              <a:buFont typeface="Wingdings"/>
              <a:buChar char=""/>
              <a:tabLst>
                <a:tab pos="456837" algn="l"/>
              </a:tabLst>
            </a:pPr>
            <a:r>
              <a:rPr sz="1167" spc="-5" dirty="0">
                <a:latin typeface="Times New Roman"/>
                <a:cs typeface="Times New Roman"/>
              </a:rPr>
              <a:t>Groupware</a:t>
            </a:r>
            <a:r>
              <a:rPr sz="1167" spc="-92" dirty="0">
                <a:latin typeface="Times New Roman"/>
                <a:cs typeface="Times New Roman"/>
              </a:rPr>
              <a:t> </a:t>
            </a:r>
            <a:r>
              <a:rPr sz="1167" spc="-5" dirty="0">
                <a:latin typeface="Times New Roman"/>
                <a:cs typeface="Times New Roman"/>
              </a:rPr>
              <a:t>servers</a:t>
            </a:r>
            <a:endParaRPr sz="1167">
              <a:latin typeface="Times New Roman"/>
              <a:cs typeface="Times New Roman"/>
            </a:endParaRPr>
          </a:p>
          <a:p>
            <a:pPr marL="679082" marR="5556" algn="just">
              <a:lnSpc>
                <a:spcPts val="1342"/>
              </a:lnSpc>
              <a:spcBef>
                <a:spcPts val="63"/>
              </a:spcBef>
            </a:pPr>
            <a:r>
              <a:rPr sz="1167" spc="-5" dirty="0">
                <a:latin typeface="Times New Roman"/>
                <a:cs typeface="Times New Roman"/>
              </a:rPr>
              <a:t>Groupware servers </a:t>
            </a:r>
            <a:r>
              <a:rPr sz="1167" dirty="0">
                <a:latin typeface="Times New Roman"/>
                <a:cs typeface="Times New Roman"/>
              </a:rPr>
              <a:t>provide </a:t>
            </a:r>
            <a:r>
              <a:rPr sz="1167" spc="-5" dirty="0">
                <a:latin typeface="Times New Roman"/>
                <a:cs typeface="Times New Roman"/>
              </a:rPr>
              <a:t>set </a:t>
            </a:r>
            <a:r>
              <a:rPr sz="1167" dirty="0">
                <a:latin typeface="Times New Roman"/>
                <a:cs typeface="Times New Roman"/>
              </a:rPr>
              <a:t>of applications that enable communication  among clients using text, images, bulletin boards, video,</a:t>
            </a:r>
            <a:r>
              <a:rPr sz="1167" spc="-117" dirty="0">
                <a:latin typeface="Times New Roman"/>
                <a:cs typeface="Times New Roman"/>
              </a:rPr>
              <a:t> </a:t>
            </a:r>
            <a:r>
              <a:rPr sz="1167" dirty="0">
                <a:latin typeface="Times New Roman"/>
                <a:cs typeface="Times New Roman"/>
              </a:rPr>
              <a:t>etc.</a:t>
            </a:r>
            <a:endParaRPr sz="1167">
              <a:latin typeface="Times New Roman"/>
              <a:cs typeface="Times New Roman"/>
            </a:endParaRPr>
          </a:p>
          <a:p>
            <a:pPr>
              <a:spcBef>
                <a:spcPts val="15"/>
              </a:spcBef>
            </a:pPr>
            <a:endParaRPr sz="1118">
              <a:latin typeface="Times New Roman"/>
              <a:cs typeface="Times New Roman"/>
            </a:endParaRPr>
          </a:p>
          <a:p>
            <a:pPr marL="12347" algn="just"/>
            <a:r>
              <a:rPr sz="972" b="1" spc="-10" dirty="0">
                <a:latin typeface="Arial"/>
                <a:cs typeface="Arial"/>
              </a:rPr>
              <a:t>Client-server</a:t>
            </a:r>
            <a:r>
              <a:rPr sz="972" b="1" spc="-53" dirty="0">
                <a:latin typeface="Arial"/>
                <a:cs typeface="Arial"/>
              </a:rPr>
              <a:t> </a:t>
            </a:r>
            <a:r>
              <a:rPr sz="972" b="1" spc="-5" dirty="0">
                <a:latin typeface="Arial"/>
                <a:cs typeface="Arial"/>
              </a:rPr>
              <a:t>characteristics</a:t>
            </a:r>
            <a:endParaRPr sz="972">
              <a:latin typeface="Arial"/>
              <a:cs typeface="Arial"/>
            </a:endParaRPr>
          </a:p>
          <a:p>
            <a:pPr>
              <a:lnSpc>
                <a:spcPct val="100000"/>
              </a:lnSpc>
            </a:pPr>
            <a:endParaRPr sz="1118">
              <a:latin typeface="Times New Roman"/>
              <a:cs typeface="Times New Roman"/>
            </a:endParaRPr>
          </a:p>
          <a:p>
            <a:pPr marL="456837" lvl="2" indent="-222245">
              <a:lnSpc>
                <a:spcPts val="1371"/>
              </a:lnSpc>
              <a:buFont typeface="Wingdings"/>
              <a:buChar char=""/>
              <a:tabLst>
                <a:tab pos="456837" algn="l"/>
              </a:tabLst>
            </a:pPr>
            <a:r>
              <a:rPr sz="1167" spc="-5" dirty="0">
                <a:latin typeface="Times New Roman"/>
                <a:cs typeface="Times New Roman"/>
              </a:rPr>
              <a:t>Advantages</a:t>
            </a:r>
            <a:endParaRPr sz="1167">
              <a:latin typeface="Times New Roman"/>
              <a:cs typeface="Times New Roman"/>
            </a:endParaRPr>
          </a:p>
          <a:p>
            <a:pPr marL="679082" marR="4939" algn="just">
              <a:lnSpc>
                <a:spcPts val="1342"/>
              </a:lnSpc>
              <a:spcBef>
                <a:spcPts val="63"/>
              </a:spcBef>
            </a:pPr>
            <a:r>
              <a:rPr sz="1167" dirty="0">
                <a:latin typeface="Times New Roman"/>
                <a:cs typeface="Times New Roman"/>
              </a:rPr>
              <a:t>The main advantage of the client-server architecture is that it makes effective  use of networked </a:t>
            </a:r>
            <a:r>
              <a:rPr sz="1167" spc="-5" dirty="0">
                <a:latin typeface="Times New Roman"/>
                <a:cs typeface="Times New Roman"/>
              </a:rPr>
              <a:t>systems. Instead </a:t>
            </a:r>
            <a:r>
              <a:rPr sz="1167" dirty="0">
                <a:latin typeface="Times New Roman"/>
                <a:cs typeface="Times New Roman"/>
              </a:rPr>
              <a:t>of building the </a:t>
            </a:r>
            <a:r>
              <a:rPr sz="1167" spc="-5" dirty="0">
                <a:latin typeface="Times New Roman"/>
                <a:cs typeface="Times New Roman"/>
              </a:rPr>
              <a:t>system with </a:t>
            </a:r>
            <a:r>
              <a:rPr sz="1167" spc="5" dirty="0">
                <a:latin typeface="Times New Roman"/>
                <a:cs typeface="Times New Roman"/>
              </a:rPr>
              <a:t>very </a:t>
            </a:r>
            <a:r>
              <a:rPr sz="1167" dirty="0">
                <a:latin typeface="Times New Roman"/>
                <a:cs typeface="Times New Roman"/>
              </a:rPr>
              <a:t>expensive  large computers and hardware devices, cheaper hardware may be used to gain  performance and </a:t>
            </a:r>
            <a:r>
              <a:rPr sz="1167" spc="-5" dirty="0">
                <a:latin typeface="Times New Roman"/>
                <a:cs typeface="Times New Roman"/>
              </a:rPr>
              <a:t>scalability. </a:t>
            </a:r>
            <a:r>
              <a:rPr sz="1167" dirty="0">
                <a:latin typeface="Times New Roman"/>
                <a:cs typeface="Times New Roman"/>
              </a:rPr>
              <a:t>In addition, adding new </a:t>
            </a:r>
            <a:r>
              <a:rPr sz="1167" spc="-5" dirty="0">
                <a:latin typeface="Times New Roman"/>
                <a:cs typeface="Times New Roman"/>
              </a:rPr>
              <a:t>servers </a:t>
            </a:r>
            <a:r>
              <a:rPr sz="1167" dirty="0">
                <a:latin typeface="Times New Roman"/>
                <a:cs typeface="Times New Roman"/>
              </a:rPr>
              <a:t>or upgrading  existing </a:t>
            </a:r>
            <a:r>
              <a:rPr sz="1167" spc="-5" dirty="0">
                <a:latin typeface="Times New Roman"/>
                <a:cs typeface="Times New Roman"/>
              </a:rPr>
              <a:t>servers </a:t>
            </a:r>
            <a:r>
              <a:rPr sz="1167" dirty="0">
                <a:latin typeface="Times New Roman"/>
                <a:cs typeface="Times New Roman"/>
              </a:rPr>
              <a:t>becomes easier. Finally, distribution of data is </a:t>
            </a:r>
            <a:r>
              <a:rPr sz="1167" spc="-5" dirty="0">
                <a:latin typeface="Times New Roman"/>
                <a:cs typeface="Times New Roman"/>
              </a:rPr>
              <a:t>straightforward  </a:t>
            </a:r>
            <a:r>
              <a:rPr sz="1167" dirty="0">
                <a:latin typeface="Times New Roman"/>
                <a:cs typeface="Times New Roman"/>
              </a:rPr>
              <a:t>in this</a:t>
            </a:r>
            <a:r>
              <a:rPr sz="1167" spc="-107" dirty="0">
                <a:latin typeface="Times New Roman"/>
                <a:cs typeface="Times New Roman"/>
              </a:rPr>
              <a:t> </a:t>
            </a:r>
            <a:r>
              <a:rPr sz="1167" dirty="0">
                <a:latin typeface="Times New Roman"/>
                <a:cs typeface="Times New Roman"/>
              </a:rPr>
              <a:t>case.</a:t>
            </a:r>
            <a:endParaRPr sz="1167">
              <a:latin typeface="Times New Roman"/>
              <a:cs typeface="Times New Roman"/>
            </a:endParaRPr>
          </a:p>
          <a:p>
            <a:pPr>
              <a:spcBef>
                <a:spcPts val="15"/>
              </a:spcBef>
            </a:pPr>
            <a:endParaRPr sz="1069">
              <a:latin typeface="Times New Roman"/>
              <a:cs typeface="Times New Roman"/>
            </a:endParaRPr>
          </a:p>
          <a:p>
            <a:pPr marL="456837" lvl="2" indent="-222245">
              <a:lnSpc>
                <a:spcPts val="1371"/>
              </a:lnSpc>
              <a:spcBef>
                <a:spcPts val="5"/>
              </a:spcBef>
              <a:buFont typeface="Wingdings"/>
              <a:buChar char=""/>
              <a:tabLst>
                <a:tab pos="456837" algn="l"/>
              </a:tabLst>
            </a:pPr>
            <a:r>
              <a:rPr sz="1167" spc="-5" dirty="0">
                <a:latin typeface="Times New Roman"/>
                <a:cs typeface="Times New Roman"/>
              </a:rPr>
              <a:t>Disadvantages</a:t>
            </a:r>
            <a:endParaRPr sz="1167">
              <a:latin typeface="Times New Roman"/>
              <a:cs typeface="Times New Roman"/>
            </a:endParaRPr>
          </a:p>
          <a:p>
            <a:pPr marL="679082" marR="4939" algn="just">
              <a:lnSpc>
                <a:spcPct val="95700"/>
              </a:lnSpc>
              <a:spcBef>
                <a:spcPts val="29"/>
              </a:spcBef>
            </a:pPr>
            <a:r>
              <a:rPr sz="1167" dirty="0">
                <a:latin typeface="Times New Roman"/>
                <a:cs typeface="Times New Roman"/>
              </a:rPr>
              <a:t>The main disadvantage of this model is that there is no </a:t>
            </a:r>
            <a:r>
              <a:rPr sz="1167" spc="-5" dirty="0">
                <a:latin typeface="Times New Roman"/>
                <a:cs typeface="Times New Roman"/>
              </a:rPr>
              <a:t>standard way </a:t>
            </a:r>
            <a:r>
              <a:rPr sz="1167" dirty="0">
                <a:latin typeface="Times New Roman"/>
                <a:cs typeface="Times New Roman"/>
              </a:rPr>
              <a:t>of  </a:t>
            </a:r>
            <a:r>
              <a:rPr sz="1167" spc="-5" dirty="0">
                <a:latin typeface="Times New Roman"/>
                <a:cs typeface="Times New Roman"/>
              </a:rPr>
              <a:t>sharing </a:t>
            </a:r>
            <a:r>
              <a:rPr sz="1167" dirty="0">
                <a:latin typeface="Times New Roman"/>
                <a:cs typeface="Times New Roman"/>
              </a:rPr>
              <a:t>data, </a:t>
            </a:r>
            <a:r>
              <a:rPr sz="1167" spc="-5" dirty="0">
                <a:latin typeface="Times New Roman"/>
                <a:cs typeface="Times New Roman"/>
              </a:rPr>
              <a:t>so sub-systems </a:t>
            </a:r>
            <a:r>
              <a:rPr sz="1167" dirty="0">
                <a:latin typeface="Times New Roman"/>
                <a:cs typeface="Times New Roman"/>
              </a:rPr>
              <a:t>may use different data organisation. </a:t>
            </a:r>
            <a:r>
              <a:rPr sz="1167" spc="-5" dirty="0">
                <a:latin typeface="Times New Roman"/>
                <a:cs typeface="Times New Roman"/>
              </a:rPr>
              <a:t>Hence </a:t>
            </a:r>
            <a:r>
              <a:rPr sz="1167" dirty="0">
                <a:latin typeface="Times New Roman"/>
                <a:cs typeface="Times New Roman"/>
              </a:rPr>
              <a:t>data  interchange may be inefficient. </a:t>
            </a:r>
            <a:r>
              <a:rPr sz="1167" spc="-5" dirty="0">
                <a:latin typeface="Times New Roman"/>
                <a:cs typeface="Times New Roman"/>
              </a:rPr>
              <a:t>From </a:t>
            </a:r>
            <a:r>
              <a:rPr sz="1167" dirty="0">
                <a:latin typeface="Times New Roman"/>
                <a:cs typeface="Times New Roman"/>
              </a:rPr>
              <a:t>a management point of view, each  </a:t>
            </a:r>
            <a:r>
              <a:rPr sz="1167" spc="-5" dirty="0">
                <a:latin typeface="Times New Roman"/>
                <a:cs typeface="Times New Roman"/>
              </a:rPr>
              <a:t>server </a:t>
            </a:r>
            <a:r>
              <a:rPr sz="1167" dirty="0">
                <a:latin typeface="Times New Roman"/>
                <a:cs typeface="Times New Roman"/>
              </a:rPr>
              <a:t>needs attention and hence there is redundant management in each  </a:t>
            </a:r>
            <a:r>
              <a:rPr sz="1167" spc="-5" dirty="0">
                <a:latin typeface="Times New Roman"/>
                <a:cs typeface="Times New Roman"/>
              </a:rPr>
              <a:t>server. Finally </a:t>
            </a:r>
            <a:r>
              <a:rPr sz="1167" dirty="0">
                <a:latin typeface="Times New Roman"/>
                <a:cs typeface="Times New Roman"/>
              </a:rPr>
              <a:t>there is no central register of names and </a:t>
            </a:r>
            <a:r>
              <a:rPr sz="1167" spc="-5" dirty="0">
                <a:latin typeface="Times New Roman"/>
                <a:cs typeface="Times New Roman"/>
              </a:rPr>
              <a:t>services </a:t>
            </a:r>
            <a:r>
              <a:rPr sz="1167" dirty="0">
                <a:latin typeface="Times New Roman"/>
                <a:cs typeface="Times New Roman"/>
              </a:rPr>
              <a:t>- it may be  hard to find out </a:t>
            </a:r>
            <a:r>
              <a:rPr sz="1167" spc="-5" dirty="0">
                <a:latin typeface="Times New Roman"/>
                <a:cs typeface="Times New Roman"/>
              </a:rPr>
              <a:t>what servers </a:t>
            </a:r>
            <a:r>
              <a:rPr sz="1167" dirty="0">
                <a:latin typeface="Times New Roman"/>
                <a:cs typeface="Times New Roman"/>
              </a:rPr>
              <a:t>and </a:t>
            </a:r>
            <a:r>
              <a:rPr sz="1167" spc="-5" dirty="0">
                <a:latin typeface="Times New Roman"/>
                <a:cs typeface="Times New Roman"/>
              </a:rPr>
              <a:t>services </a:t>
            </a:r>
            <a:r>
              <a:rPr sz="1167" dirty="0">
                <a:latin typeface="Times New Roman"/>
                <a:cs typeface="Times New Roman"/>
              </a:rPr>
              <a:t>are</a:t>
            </a:r>
            <a:r>
              <a:rPr sz="1167" spc="-83" dirty="0">
                <a:latin typeface="Times New Roman"/>
                <a:cs typeface="Times New Roman"/>
              </a:rPr>
              <a:t> </a:t>
            </a:r>
            <a:r>
              <a:rPr sz="1167" dirty="0">
                <a:latin typeface="Times New Roman"/>
                <a:cs typeface="Times New Roman"/>
              </a:rPr>
              <a:t>available.</a:t>
            </a:r>
            <a:endParaRPr sz="1167">
              <a:latin typeface="Times New Roman"/>
              <a:cs typeface="Times New Roman"/>
            </a:endParaRPr>
          </a:p>
        </p:txBody>
      </p:sp>
      <p:sp>
        <p:nvSpPr>
          <p:cNvPr id="6" name="object 6"/>
          <p:cNvSpPr txBox="1"/>
          <p:nvPr/>
        </p:nvSpPr>
        <p:spPr>
          <a:xfrm>
            <a:off x="1098903" y="9452694"/>
            <a:ext cx="5371042" cy="425979"/>
          </a:xfrm>
          <a:prstGeom prst="rect">
            <a:avLst/>
          </a:prstGeom>
        </p:spPr>
        <p:txBody>
          <a:bodyPr vert="horz" wrap="square" lIns="0" tIns="65440" rIns="0" bIns="0" rtlCol="0">
            <a:spAutoFit/>
          </a:bodyPr>
          <a:lstStyle/>
          <a:p>
            <a:pPr marL="12347">
              <a:lnSpc>
                <a:spcPts val="1371"/>
              </a:lnSpc>
              <a:spcBef>
                <a:spcPts val="515"/>
              </a:spcBef>
              <a:tabLst>
                <a:tab pos="5123363" algn="l"/>
              </a:tabLst>
            </a:pPr>
            <a:r>
              <a:rPr sz="1167" u="heavy" dirty="0">
                <a:latin typeface="Times New Roman"/>
                <a:cs typeface="Times New Roman"/>
              </a:rPr>
              <a:t> 	</a:t>
            </a:r>
            <a:r>
              <a:rPr sz="1167" dirty="0">
                <a:latin typeface="Times New Roman"/>
                <a:cs typeface="Times New Roman"/>
              </a:rPr>
              <a:t>129</a:t>
            </a:r>
            <a:endParaRPr sz="1167">
              <a:latin typeface="Times New Roman"/>
              <a:cs typeface="Times New Roman"/>
            </a:endParaRPr>
          </a:p>
          <a:p>
            <a:pPr marL="1456939">
              <a:lnSpc>
                <a:spcPts val="1371"/>
              </a:lnSpc>
            </a:pPr>
            <a:r>
              <a:rPr sz="1167" dirty="0">
                <a:latin typeface="Times New Roman"/>
                <a:cs typeface="Times New Roman"/>
              </a:rPr>
              <a:t>© Copyright </a:t>
            </a:r>
            <a:r>
              <a:rPr sz="1167" spc="-5" dirty="0">
                <a:latin typeface="Times New Roman"/>
                <a:cs typeface="Times New Roman"/>
              </a:rPr>
              <a:t>Virtual University </a:t>
            </a:r>
            <a:r>
              <a:rPr sz="1167" dirty="0">
                <a:latin typeface="Times New Roman"/>
                <a:cs typeface="Times New Roman"/>
              </a:rPr>
              <a:t>of</a:t>
            </a:r>
            <a:r>
              <a:rPr sz="1167" spc="-78" dirty="0">
                <a:latin typeface="Times New Roman"/>
                <a:cs typeface="Times New Roman"/>
              </a:rPr>
              <a:t> </a:t>
            </a:r>
            <a:r>
              <a:rPr sz="1167" spc="-5" dirty="0">
                <a:latin typeface="Times New Roman"/>
                <a:cs typeface="Times New Roman"/>
              </a:rPr>
              <a:t>Pakistan</a:t>
            </a:r>
            <a:endParaRPr sz="1167">
              <a:latin typeface="Times New Roman"/>
              <a:cs typeface="Times New Roman"/>
            </a:endParaRPr>
          </a:p>
        </p:txBody>
      </p:sp>
    </p:spTree>
    <p:extLst>
      <p:ext uri="{BB962C8B-B14F-4D97-AF65-F5344CB8AC3E}">
        <p14:creationId xmlns:p14="http://schemas.microsoft.com/office/powerpoint/2010/main" val="14040603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98903" y="886883"/>
            <a:ext cx="1971234" cy="179601"/>
          </a:xfrm>
          <a:prstGeom prst="rect">
            <a:avLst/>
          </a:prstGeom>
        </p:spPr>
        <p:txBody>
          <a:bodyPr vert="horz" wrap="square" lIns="0" tIns="0" rIns="0" bIns="0" rtlCol="0">
            <a:spAutoFit/>
          </a:bodyPr>
          <a:lstStyle/>
          <a:p>
            <a:pPr marL="12347"/>
            <a:r>
              <a:rPr sz="1167" dirty="0">
                <a:latin typeface="Times New Roman"/>
                <a:cs typeface="Times New Roman"/>
              </a:rPr>
              <a:t>CS504-Software Engineering –</a:t>
            </a:r>
            <a:r>
              <a:rPr sz="1167" spc="-107" dirty="0">
                <a:latin typeface="Times New Roman"/>
                <a:cs typeface="Times New Roman"/>
              </a:rPr>
              <a:t> </a:t>
            </a:r>
            <a:r>
              <a:rPr sz="1167" dirty="0">
                <a:latin typeface="Times New Roman"/>
                <a:cs typeface="Times New Roman"/>
              </a:rPr>
              <a:t>I</a:t>
            </a:r>
            <a:endParaRPr sz="1167">
              <a:latin typeface="Times New Roman"/>
              <a:cs typeface="Times New Roman"/>
            </a:endParaRPr>
          </a:p>
        </p:txBody>
      </p:sp>
      <p:sp>
        <p:nvSpPr>
          <p:cNvPr id="3" name="object 3"/>
          <p:cNvSpPr txBox="1"/>
          <p:nvPr/>
        </p:nvSpPr>
        <p:spPr>
          <a:xfrm>
            <a:off x="6156868" y="886883"/>
            <a:ext cx="238919" cy="179601"/>
          </a:xfrm>
          <a:prstGeom prst="rect">
            <a:avLst/>
          </a:prstGeom>
        </p:spPr>
        <p:txBody>
          <a:bodyPr vert="horz" wrap="square" lIns="0" tIns="0" rIns="0" bIns="0" rtlCol="0">
            <a:spAutoFit/>
          </a:bodyPr>
          <a:lstStyle/>
          <a:p>
            <a:pPr marL="12347"/>
            <a:r>
              <a:rPr sz="1167" spc="-5" dirty="0">
                <a:latin typeface="Times New Roman"/>
                <a:cs typeface="Times New Roman"/>
              </a:rPr>
              <a:t>VU</a:t>
            </a:r>
            <a:endParaRPr sz="1167">
              <a:latin typeface="Times New Roman"/>
              <a:cs typeface="Times New Roman"/>
            </a:endParaRPr>
          </a:p>
        </p:txBody>
      </p:sp>
      <p:sp>
        <p:nvSpPr>
          <p:cNvPr id="4" name="object 4"/>
          <p:cNvSpPr/>
          <p:nvPr/>
        </p:nvSpPr>
        <p:spPr>
          <a:xfrm>
            <a:off x="1111250" y="1055052"/>
            <a:ext cx="5270412" cy="0"/>
          </a:xfrm>
          <a:custGeom>
            <a:avLst/>
            <a:gdLst/>
            <a:ahLst/>
            <a:cxnLst/>
            <a:rect l="l" t="t" r="r" b="b"/>
            <a:pathLst>
              <a:path w="5420995">
                <a:moveTo>
                  <a:pt x="0" y="0"/>
                </a:moveTo>
                <a:lnTo>
                  <a:pt x="5420867" y="0"/>
                </a:lnTo>
              </a:path>
            </a:pathLst>
          </a:custGeom>
          <a:ln w="7620">
            <a:solidFill>
              <a:srgbClr val="000000"/>
            </a:solidFill>
          </a:ln>
        </p:spPr>
        <p:txBody>
          <a:bodyPr wrap="square" lIns="0" tIns="0" rIns="0" bIns="0" rtlCol="0"/>
          <a:lstStyle/>
          <a:p>
            <a:endParaRPr sz="1750"/>
          </a:p>
        </p:txBody>
      </p:sp>
      <p:sp>
        <p:nvSpPr>
          <p:cNvPr id="5" name="object 5"/>
          <p:cNvSpPr txBox="1"/>
          <p:nvPr/>
        </p:nvSpPr>
        <p:spPr>
          <a:xfrm>
            <a:off x="1098903" y="1508812"/>
            <a:ext cx="5361781" cy="7791097"/>
          </a:xfrm>
          <a:prstGeom prst="rect">
            <a:avLst/>
          </a:prstGeom>
        </p:spPr>
        <p:txBody>
          <a:bodyPr vert="horz" wrap="square" lIns="0" tIns="0" rIns="0" bIns="0" rtlCol="0">
            <a:spAutoFit/>
          </a:bodyPr>
          <a:lstStyle/>
          <a:p>
            <a:pPr marL="12347"/>
            <a:r>
              <a:rPr sz="972" b="1" spc="-10" dirty="0">
                <a:latin typeface="Arial"/>
                <a:cs typeface="Arial"/>
              </a:rPr>
              <a:t>8.11 </a:t>
            </a:r>
            <a:r>
              <a:rPr sz="972" b="1" spc="-5" dirty="0">
                <a:latin typeface="Arial"/>
                <a:cs typeface="Arial"/>
              </a:rPr>
              <a:t>Representative Client/Server</a:t>
            </a:r>
            <a:r>
              <a:rPr sz="972" b="1" spc="15" dirty="0">
                <a:latin typeface="Arial"/>
                <a:cs typeface="Arial"/>
              </a:rPr>
              <a:t> </a:t>
            </a:r>
            <a:r>
              <a:rPr sz="972" b="1" spc="-5" dirty="0">
                <a:latin typeface="Arial"/>
                <a:cs typeface="Arial"/>
              </a:rPr>
              <a:t>Configurations</a:t>
            </a:r>
            <a:endParaRPr sz="972">
              <a:latin typeface="Arial"/>
              <a:cs typeface="Arial"/>
            </a:endParaRPr>
          </a:p>
          <a:p>
            <a:pPr>
              <a:spcBef>
                <a:spcPts val="24"/>
              </a:spcBef>
            </a:pPr>
            <a:endParaRPr sz="1167">
              <a:latin typeface="Times New Roman"/>
              <a:cs typeface="Times New Roman"/>
            </a:endParaRPr>
          </a:p>
          <a:p>
            <a:pPr marL="12347" marR="8643">
              <a:lnSpc>
                <a:spcPts val="1342"/>
              </a:lnSpc>
            </a:pPr>
            <a:r>
              <a:rPr sz="1167" dirty="0">
                <a:latin typeface="Times New Roman"/>
                <a:cs typeface="Times New Roman"/>
              </a:rPr>
              <a:t>The client-server model can have many different configurations. In the following  </a:t>
            </a:r>
            <a:r>
              <a:rPr sz="1167" spc="-5" dirty="0">
                <a:latin typeface="Times New Roman"/>
                <a:cs typeface="Times New Roman"/>
              </a:rPr>
              <a:t>sections, we </a:t>
            </a:r>
            <a:r>
              <a:rPr sz="1167" dirty="0">
                <a:latin typeface="Times New Roman"/>
                <a:cs typeface="Times New Roman"/>
              </a:rPr>
              <a:t>look at </a:t>
            </a:r>
            <a:r>
              <a:rPr sz="1167" spc="-5" dirty="0">
                <a:latin typeface="Times New Roman"/>
                <a:cs typeface="Times New Roman"/>
              </a:rPr>
              <a:t>some </a:t>
            </a:r>
            <a:r>
              <a:rPr sz="1167" dirty="0">
                <a:latin typeface="Times New Roman"/>
                <a:cs typeface="Times New Roman"/>
              </a:rPr>
              <a:t>of these</a:t>
            </a:r>
            <a:r>
              <a:rPr sz="1167" spc="-78" dirty="0">
                <a:latin typeface="Times New Roman"/>
                <a:cs typeface="Times New Roman"/>
              </a:rPr>
              <a:t> </a:t>
            </a:r>
            <a:r>
              <a:rPr sz="1167" dirty="0">
                <a:latin typeface="Times New Roman"/>
                <a:cs typeface="Times New Roman"/>
              </a:rPr>
              <a:t>configurations.</a:t>
            </a:r>
            <a:endParaRPr sz="1167">
              <a:latin typeface="Times New Roman"/>
              <a:cs typeface="Times New Roman"/>
            </a:endParaRPr>
          </a:p>
          <a:p>
            <a:pPr>
              <a:spcBef>
                <a:spcPts val="15"/>
              </a:spcBef>
            </a:pPr>
            <a:endParaRPr sz="1118">
              <a:latin typeface="Times New Roman"/>
              <a:cs typeface="Times New Roman"/>
            </a:endParaRPr>
          </a:p>
          <a:p>
            <a:pPr marL="12347"/>
            <a:r>
              <a:rPr sz="972" b="1" spc="-5" dirty="0">
                <a:latin typeface="Arial"/>
                <a:cs typeface="Arial"/>
              </a:rPr>
              <a:t>Thin </a:t>
            </a:r>
            <a:r>
              <a:rPr sz="972" b="1" spc="-10" dirty="0">
                <a:latin typeface="Arial"/>
                <a:cs typeface="Arial"/>
              </a:rPr>
              <a:t>Client</a:t>
            </a:r>
            <a:r>
              <a:rPr sz="972" b="1" spc="-29" dirty="0">
                <a:latin typeface="Arial"/>
                <a:cs typeface="Arial"/>
              </a:rPr>
              <a:t> </a:t>
            </a:r>
            <a:r>
              <a:rPr sz="972" b="1" spc="-5" dirty="0">
                <a:latin typeface="Arial"/>
                <a:cs typeface="Arial"/>
              </a:rPr>
              <a:t>Model</a:t>
            </a:r>
            <a:endParaRPr sz="972">
              <a:latin typeface="Arial"/>
              <a:cs typeface="Arial"/>
            </a:endParaRPr>
          </a:p>
          <a:p>
            <a:pPr>
              <a:spcBef>
                <a:spcPts val="24"/>
              </a:spcBef>
            </a:pPr>
            <a:endParaRPr sz="1167">
              <a:latin typeface="Times New Roman"/>
              <a:cs typeface="Times New Roman"/>
            </a:endParaRPr>
          </a:p>
          <a:p>
            <a:pPr marL="234592" marR="7408" algn="just">
              <a:lnSpc>
                <a:spcPts val="1342"/>
              </a:lnSpc>
            </a:pPr>
            <a:r>
              <a:rPr sz="1167" dirty="0">
                <a:latin typeface="Times New Roman"/>
                <a:cs typeface="Times New Roman"/>
              </a:rPr>
              <a:t>This model </a:t>
            </a:r>
            <a:r>
              <a:rPr sz="1167" spc="-5" dirty="0">
                <a:latin typeface="Times New Roman"/>
                <a:cs typeface="Times New Roman"/>
              </a:rPr>
              <a:t>was </a:t>
            </a:r>
            <a:r>
              <a:rPr sz="1167" dirty="0">
                <a:latin typeface="Times New Roman"/>
                <a:cs typeface="Times New Roman"/>
              </a:rPr>
              <a:t>initially used to migrate legacy systems to client </a:t>
            </a:r>
            <a:r>
              <a:rPr sz="1167" spc="-5" dirty="0">
                <a:latin typeface="Times New Roman"/>
                <a:cs typeface="Times New Roman"/>
              </a:rPr>
              <a:t>server </a:t>
            </a:r>
            <a:r>
              <a:rPr sz="1167" dirty="0">
                <a:latin typeface="Times New Roman"/>
                <a:cs typeface="Times New Roman"/>
              </a:rPr>
              <a:t>architectures.  In this case the </a:t>
            </a:r>
            <a:r>
              <a:rPr sz="1167" spc="5" dirty="0">
                <a:latin typeface="Times New Roman"/>
                <a:cs typeface="Times New Roman"/>
              </a:rPr>
              <a:t>legacy </a:t>
            </a:r>
            <a:r>
              <a:rPr sz="1167" spc="-5" dirty="0">
                <a:latin typeface="Times New Roman"/>
                <a:cs typeface="Times New Roman"/>
              </a:rPr>
              <a:t>system </a:t>
            </a:r>
            <a:r>
              <a:rPr sz="1167" dirty="0">
                <a:latin typeface="Times New Roman"/>
                <a:cs typeface="Times New Roman"/>
              </a:rPr>
              <a:t>may act as a </a:t>
            </a:r>
            <a:r>
              <a:rPr sz="1167" spc="-5" dirty="0">
                <a:latin typeface="Times New Roman"/>
                <a:cs typeface="Times New Roman"/>
              </a:rPr>
              <a:t>server </a:t>
            </a:r>
            <a:r>
              <a:rPr sz="1167" dirty="0">
                <a:latin typeface="Times New Roman"/>
                <a:cs typeface="Times New Roman"/>
              </a:rPr>
              <a:t>in its own right and the </a:t>
            </a:r>
            <a:r>
              <a:rPr sz="1167" spc="-5" dirty="0">
                <a:latin typeface="Times New Roman"/>
                <a:cs typeface="Times New Roman"/>
              </a:rPr>
              <a:t>GUI </a:t>
            </a:r>
            <a:r>
              <a:rPr sz="1167" dirty="0">
                <a:latin typeface="Times New Roman"/>
                <a:cs typeface="Times New Roman"/>
              </a:rPr>
              <a:t>may be  implemented on a client. </a:t>
            </a:r>
            <a:r>
              <a:rPr sz="1167" spc="-15" dirty="0">
                <a:latin typeface="Times New Roman"/>
                <a:cs typeface="Times New Roman"/>
              </a:rPr>
              <a:t>It </a:t>
            </a:r>
            <a:r>
              <a:rPr sz="1167" dirty="0">
                <a:latin typeface="Times New Roman"/>
                <a:cs typeface="Times New Roman"/>
              </a:rPr>
              <a:t>chief disadvantage is that it places a </a:t>
            </a:r>
            <a:r>
              <a:rPr sz="1167" spc="5" dirty="0">
                <a:latin typeface="Times New Roman"/>
                <a:cs typeface="Times New Roman"/>
              </a:rPr>
              <a:t>heavy </a:t>
            </a:r>
            <a:r>
              <a:rPr sz="1167" dirty="0">
                <a:latin typeface="Times New Roman"/>
                <a:cs typeface="Times New Roman"/>
              </a:rPr>
              <a:t>processing  load on both the </a:t>
            </a:r>
            <a:r>
              <a:rPr sz="1167" spc="-5" dirty="0">
                <a:latin typeface="Times New Roman"/>
                <a:cs typeface="Times New Roman"/>
              </a:rPr>
              <a:t>server </a:t>
            </a:r>
            <a:r>
              <a:rPr sz="1167" dirty="0">
                <a:latin typeface="Times New Roman"/>
                <a:cs typeface="Times New Roman"/>
              </a:rPr>
              <a:t>and the</a:t>
            </a:r>
            <a:r>
              <a:rPr sz="1167" spc="-107" dirty="0">
                <a:latin typeface="Times New Roman"/>
                <a:cs typeface="Times New Roman"/>
              </a:rPr>
              <a:t> </a:t>
            </a:r>
            <a:r>
              <a:rPr sz="1167" dirty="0">
                <a:latin typeface="Times New Roman"/>
                <a:cs typeface="Times New Roman"/>
              </a:rPr>
              <a:t>network.</a:t>
            </a:r>
            <a:endParaRPr sz="1167">
              <a:latin typeface="Times New Roman"/>
              <a:cs typeface="Times New Roman"/>
            </a:endParaRPr>
          </a:p>
          <a:p>
            <a:pPr>
              <a:spcBef>
                <a:spcPts val="15"/>
              </a:spcBef>
            </a:pPr>
            <a:endParaRPr sz="1118">
              <a:latin typeface="Times New Roman"/>
              <a:cs typeface="Times New Roman"/>
            </a:endParaRPr>
          </a:p>
          <a:p>
            <a:pPr marL="12347"/>
            <a:r>
              <a:rPr sz="972" b="1" spc="-5" dirty="0">
                <a:latin typeface="Arial"/>
                <a:cs typeface="Arial"/>
              </a:rPr>
              <a:t>Fat </a:t>
            </a:r>
            <a:r>
              <a:rPr sz="972" b="1" spc="-10" dirty="0">
                <a:latin typeface="Arial"/>
                <a:cs typeface="Arial"/>
              </a:rPr>
              <a:t>Client</a:t>
            </a:r>
            <a:r>
              <a:rPr sz="972" b="1" spc="-49" dirty="0">
                <a:latin typeface="Arial"/>
                <a:cs typeface="Arial"/>
              </a:rPr>
              <a:t> </a:t>
            </a:r>
            <a:r>
              <a:rPr sz="972" b="1" dirty="0">
                <a:latin typeface="Arial"/>
                <a:cs typeface="Arial"/>
              </a:rPr>
              <a:t>Model</a:t>
            </a:r>
            <a:endParaRPr sz="972">
              <a:latin typeface="Arial"/>
              <a:cs typeface="Arial"/>
            </a:endParaRPr>
          </a:p>
          <a:p>
            <a:pPr>
              <a:spcBef>
                <a:spcPts val="49"/>
              </a:spcBef>
            </a:pPr>
            <a:endParaRPr sz="1118">
              <a:latin typeface="Times New Roman"/>
              <a:cs typeface="Times New Roman"/>
            </a:endParaRPr>
          </a:p>
          <a:p>
            <a:pPr marL="234592" marR="6173" algn="just">
              <a:lnSpc>
                <a:spcPct val="95600"/>
              </a:lnSpc>
            </a:pPr>
            <a:r>
              <a:rPr sz="1167" dirty="0">
                <a:latin typeface="Times New Roman"/>
                <a:cs typeface="Times New Roman"/>
              </a:rPr>
              <a:t>With advent of cheaper and more powerful hardware, people thought of using the  processing power of client </a:t>
            </a:r>
            <a:r>
              <a:rPr sz="1167" spc="-5" dirty="0">
                <a:latin typeface="Times New Roman"/>
                <a:cs typeface="Times New Roman"/>
              </a:rPr>
              <a:t>side </a:t>
            </a:r>
            <a:r>
              <a:rPr sz="1167" dirty="0">
                <a:latin typeface="Times New Roman"/>
                <a:cs typeface="Times New Roman"/>
              </a:rPr>
              <a:t>machines. </a:t>
            </a:r>
            <a:r>
              <a:rPr sz="1167" spc="-5" dirty="0">
                <a:latin typeface="Times New Roman"/>
                <a:cs typeface="Times New Roman"/>
              </a:rPr>
              <a:t>So </a:t>
            </a:r>
            <a:r>
              <a:rPr sz="1167" dirty="0">
                <a:latin typeface="Times New Roman"/>
                <a:cs typeface="Times New Roman"/>
              </a:rPr>
              <a:t>the fat client model came into being. In  this model, more processing is delegated to the client as the application processing is  locally extended. </a:t>
            </a:r>
            <a:r>
              <a:rPr sz="1167" spc="-15" dirty="0">
                <a:latin typeface="Times New Roman"/>
                <a:cs typeface="Times New Roman"/>
              </a:rPr>
              <a:t>It </a:t>
            </a:r>
            <a:r>
              <a:rPr sz="1167" dirty="0">
                <a:latin typeface="Times New Roman"/>
                <a:cs typeface="Times New Roman"/>
              </a:rPr>
              <a:t>is </a:t>
            </a:r>
            <a:r>
              <a:rPr sz="1167" spc="-5" dirty="0">
                <a:latin typeface="Times New Roman"/>
                <a:cs typeface="Times New Roman"/>
              </a:rPr>
              <a:t>suitable </a:t>
            </a:r>
            <a:r>
              <a:rPr sz="1167" dirty="0">
                <a:latin typeface="Times New Roman"/>
                <a:cs typeface="Times New Roman"/>
              </a:rPr>
              <a:t>for new client/server </a:t>
            </a:r>
            <a:r>
              <a:rPr sz="1167" spc="-5" dirty="0">
                <a:latin typeface="Times New Roman"/>
                <a:cs typeface="Times New Roman"/>
              </a:rPr>
              <a:t>systems when </a:t>
            </a:r>
            <a:r>
              <a:rPr sz="1167" dirty="0">
                <a:latin typeface="Times New Roman"/>
                <a:cs typeface="Times New Roman"/>
              </a:rPr>
              <a:t>the client </a:t>
            </a:r>
            <a:r>
              <a:rPr sz="1167" spc="-5" dirty="0">
                <a:latin typeface="Times New Roman"/>
                <a:cs typeface="Times New Roman"/>
              </a:rPr>
              <a:t>system  </a:t>
            </a:r>
            <a:r>
              <a:rPr sz="1167" dirty="0">
                <a:latin typeface="Times New Roman"/>
                <a:cs typeface="Times New Roman"/>
              </a:rPr>
              <a:t>capabilities are known in advance. It however is more complex than </a:t>
            </a:r>
            <a:r>
              <a:rPr sz="1167" spc="5" dirty="0">
                <a:latin typeface="Times New Roman"/>
                <a:cs typeface="Times New Roman"/>
              </a:rPr>
              <a:t>thin </a:t>
            </a:r>
            <a:r>
              <a:rPr sz="1167" dirty="0">
                <a:latin typeface="Times New Roman"/>
                <a:cs typeface="Times New Roman"/>
              </a:rPr>
              <a:t>client model  </a:t>
            </a:r>
            <a:r>
              <a:rPr sz="1167" spc="-5" dirty="0">
                <a:latin typeface="Times New Roman"/>
                <a:cs typeface="Times New Roman"/>
              </a:rPr>
              <a:t>with </a:t>
            </a:r>
            <a:r>
              <a:rPr sz="1167" dirty="0">
                <a:latin typeface="Times New Roman"/>
                <a:cs typeface="Times New Roman"/>
              </a:rPr>
              <a:t>respect to management issues. </a:t>
            </a:r>
            <a:r>
              <a:rPr sz="1167" spc="-5" dirty="0">
                <a:latin typeface="Times New Roman"/>
                <a:cs typeface="Times New Roman"/>
              </a:rPr>
              <a:t>Since </a:t>
            </a:r>
            <a:r>
              <a:rPr sz="1167" dirty="0">
                <a:latin typeface="Times New Roman"/>
                <a:cs typeface="Times New Roman"/>
              </a:rPr>
              <a:t>the client machine now also has a  </a:t>
            </a:r>
            <a:r>
              <a:rPr sz="1167" spc="-5" dirty="0">
                <a:latin typeface="Times New Roman"/>
                <a:cs typeface="Times New Roman"/>
              </a:rPr>
              <a:t>significant </a:t>
            </a:r>
            <a:r>
              <a:rPr sz="1167" dirty="0">
                <a:latin typeface="Times New Roman"/>
                <a:cs typeface="Times New Roman"/>
              </a:rPr>
              <a:t>part of the application resident on it, new versions of each application</a:t>
            </a:r>
            <a:r>
              <a:rPr sz="1167" spc="-111" dirty="0">
                <a:latin typeface="Times New Roman"/>
                <a:cs typeface="Times New Roman"/>
              </a:rPr>
              <a:t> </a:t>
            </a:r>
            <a:r>
              <a:rPr sz="1167" dirty="0">
                <a:latin typeface="Times New Roman"/>
                <a:cs typeface="Times New Roman"/>
              </a:rPr>
              <a:t>need  to be installed on every</a:t>
            </a:r>
            <a:r>
              <a:rPr sz="1167" spc="-111" dirty="0">
                <a:latin typeface="Times New Roman"/>
                <a:cs typeface="Times New Roman"/>
              </a:rPr>
              <a:t> </a:t>
            </a:r>
            <a:r>
              <a:rPr sz="1167" dirty="0">
                <a:latin typeface="Times New Roman"/>
                <a:cs typeface="Times New Roman"/>
              </a:rPr>
              <a:t>client</a:t>
            </a:r>
            <a:r>
              <a:rPr sz="1944" b="1" dirty="0">
                <a:latin typeface="Times New Roman"/>
                <a:cs typeface="Times New Roman"/>
              </a:rPr>
              <a:t>.</a:t>
            </a:r>
            <a:endParaRPr sz="1944">
              <a:latin typeface="Times New Roman"/>
              <a:cs typeface="Times New Roman"/>
            </a:endParaRPr>
          </a:p>
          <a:p>
            <a:pPr>
              <a:spcBef>
                <a:spcPts val="44"/>
              </a:spcBef>
            </a:pPr>
            <a:endParaRPr sz="2236">
              <a:latin typeface="Times New Roman"/>
              <a:cs typeface="Times New Roman"/>
            </a:endParaRPr>
          </a:p>
          <a:p>
            <a:pPr marL="12347" algn="ctr">
              <a:spcBef>
                <a:spcPts val="5"/>
              </a:spcBef>
            </a:pPr>
            <a:r>
              <a:rPr sz="1847" b="1" spc="-5" dirty="0">
                <a:latin typeface="Times New Roman"/>
                <a:cs typeface="Times New Roman"/>
              </a:rPr>
              <a:t>Lecture </a:t>
            </a:r>
            <a:r>
              <a:rPr sz="1847" b="1" spc="-10" dirty="0">
                <a:latin typeface="Times New Roman"/>
                <a:cs typeface="Times New Roman"/>
              </a:rPr>
              <a:t>No.</a:t>
            </a:r>
            <a:r>
              <a:rPr sz="1847" b="1" spc="-58" dirty="0">
                <a:latin typeface="Times New Roman"/>
                <a:cs typeface="Times New Roman"/>
              </a:rPr>
              <a:t> </a:t>
            </a:r>
            <a:r>
              <a:rPr sz="1847" b="1" spc="-5" dirty="0">
                <a:latin typeface="Times New Roman"/>
                <a:cs typeface="Times New Roman"/>
              </a:rPr>
              <a:t>25</a:t>
            </a:r>
            <a:endParaRPr sz="1847">
              <a:latin typeface="Times New Roman"/>
              <a:cs typeface="Times New Roman"/>
            </a:endParaRPr>
          </a:p>
          <a:p>
            <a:pPr>
              <a:lnSpc>
                <a:spcPct val="100000"/>
              </a:lnSpc>
            </a:pPr>
            <a:endParaRPr sz="1847">
              <a:latin typeface="Times New Roman"/>
              <a:cs typeface="Times New Roman"/>
            </a:endParaRPr>
          </a:p>
          <a:p>
            <a:pPr marL="12347">
              <a:spcBef>
                <a:spcPts val="1079"/>
              </a:spcBef>
            </a:pPr>
            <a:r>
              <a:rPr sz="1556" b="1" spc="-5" dirty="0">
                <a:latin typeface="Times New Roman"/>
                <a:cs typeface="Times New Roman"/>
              </a:rPr>
              <a:t>Zero</a:t>
            </a:r>
            <a:r>
              <a:rPr sz="1556" b="1" spc="-68" dirty="0">
                <a:latin typeface="Times New Roman"/>
                <a:cs typeface="Times New Roman"/>
              </a:rPr>
              <a:t> </a:t>
            </a:r>
            <a:r>
              <a:rPr sz="1556" b="1" spc="-10" dirty="0">
                <a:latin typeface="Times New Roman"/>
                <a:cs typeface="Times New Roman"/>
              </a:rPr>
              <a:t>Install</a:t>
            </a:r>
            <a:endParaRPr sz="1556">
              <a:latin typeface="Times New Roman"/>
              <a:cs typeface="Times New Roman"/>
            </a:endParaRPr>
          </a:p>
          <a:p>
            <a:pPr marL="234592" marR="4939" algn="just">
              <a:lnSpc>
                <a:spcPts val="1342"/>
              </a:lnSpc>
              <a:spcBef>
                <a:spcPts val="1381"/>
              </a:spcBef>
            </a:pPr>
            <a:r>
              <a:rPr sz="1167" spc="-5" dirty="0">
                <a:latin typeface="Times New Roman"/>
                <a:cs typeface="Times New Roman"/>
              </a:rPr>
              <a:t>As </a:t>
            </a:r>
            <a:r>
              <a:rPr sz="1167" dirty="0">
                <a:latin typeface="Times New Roman"/>
                <a:cs typeface="Times New Roman"/>
              </a:rPr>
              <a:t>discussed earlier, fat-client architecture posed major challenges in terms of  installation and maintenance of the client </a:t>
            </a:r>
            <a:r>
              <a:rPr sz="1167" spc="-5" dirty="0">
                <a:latin typeface="Times New Roman"/>
                <a:cs typeface="Times New Roman"/>
              </a:rPr>
              <a:t>side </a:t>
            </a:r>
            <a:r>
              <a:rPr sz="1167" dirty="0">
                <a:latin typeface="Times New Roman"/>
                <a:cs typeface="Times New Roman"/>
              </a:rPr>
              <a:t>of the application, especially </a:t>
            </a:r>
            <a:r>
              <a:rPr sz="1167" spc="-5" dirty="0">
                <a:latin typeface="Times New Roman"/>
                <a:cs typeface="Times New Roman"/>
              </a:rPr>
              <a:t>when  </a:t>
            </a:r>
            <a:r>
              <a:rPr sz="1167" dirty="0">
                <a:latin typeface="Times New Roman"/>
                <a:cs typeface="Times New Roman"/>
              </a:rPr>
              <a:t>there are large number of client machines. </a:t>
            </a:r>
            <a:r>
              <a:rPr sz="1167" spc="-5" dirty="0">
                <a:latin typeface="Times New Roman"/>
                <a:cs typeface="Times New Roman"/>
              </a:rPr>
              <a:t>So </a:t>
            </a:r>
            <a:r>
              <a:rPr sz="1167" dirty="0">
                <a:latin typeface="Times New Roman"/>
                <a:cs typeface="Times New Roman"/>
              </a:rPr>
              <a:t>the idea behind zero install architecture  is to develop a </a:t>
            </a:r>
            <a:r>
              <a:rPr sz="1167" spc="-5" dirty="0">
                <a:latin typeface="Times New Roman"/>
                <a:cs typeface="Times New Roman"/>
              </a:rPr>
              <a:t>system where </a:t>
            </a:r>
            <a:r>
              <a:rPr sz="1167" dirty="0">
                <a:latin typeface="Times New Roman"/>
                <a:cs typeface="Times New Roman"/>
              </a:rPr>
              <a:t>no installation on the client </a:t>
            </a:r>
            <a:r>
              <a:rPr sz="1167" spc="-5" dirty="0">
                <a:latin typeface="Times New Roman"/>
                <a:cs typeface="Times New Roman"/>
              </a:rPr>
              <a:t>side </a:t>
            </a:r>
            <a:r>
              <a:rPr sz="1167" dirty="0">
                <a:latin typeface="Times New Roman"/>
                <a:cs typeface="Times New Roman"/>
              </a:rPr>
              <a:t>is needed. This can </a:t>
            </a:r>
            <a:r>
              <a:rPr sz="1167" spc="5" dirty="0">
                <a:latin typeface="Times New Roman"/>
                <a:cs typeface="Times New Roman"/>
              </a:rPr>
              <a:t>only  </a:t>
            </a:r>
            <a:r>
              <a:rPr sz="1167" dirty="0">
                <a:latin typeface="Times New Roman"/>
                <a:cs typeface="Times New Roman"/>
              </a:rPr>
              <a:t>be done </a:t>
            </a:r>
            <a:r>
              <a:rPr sz="1167" spc="-5" dirty="0">
                <a:latin typeface="Times New Roman"/>
                <a:cs typeface="Times New Roman"/>
              </a:rPr>
              <a:t>when </a:t>
            </a:r>
            <a:r>
              <a:rPr sz="1167" dirty="0">
                <a:latin typeface="Times New Roman"/>
                <a:cs typeface="Times New Roman"/>
              </a:rPr>
              <a:t>there is no or little processing done at the client </a:t>
            </a:r>
            <a:r>
              <a:rPr sz="1167" spc="-5" dirty="0">
                <a:latin typeface="Times New Roman"/>
                <a:cs typeface="Times New Roman"/>
              </a:rPr>
              <a:t>side. </a:t>
            </a:r>
            <a:r>
              <a:rPr sz="1167" dirty="0">
                <a:latin typeface="Times New Roman"/>
                <a:cs typeface="Times New Roman"/>
              </a:rPr>
              <a:t>This is basically a  trade-off between using the computing power available at the client machine versus  maintenance overhead. This in essence takes us back to an architecture </a:t>
            </a:r>
            <a:r>
              <a:rPr sz="1167" spc="-5" dirty="0">
                <a:latin typeface="Times New Roman"/>
                <a:cs typeface="Times New Roman"/>
              </a:rPr>
              <a:t>which </a:t>
            </a:r>
            <a:r>
              <a:rPr sz="1167" dirty="0">
                <a:latin typeface="Times New Roman"/>
                <a:cs typeface="Times New Roman"/>
              </a:rPr>
              <a:t>is  </a:t>
            </a:r>
            <a:r>
              <a:rPr sz="1167" spc="-5" dirty="0">
                <a:latin typeface="Times New Roman"/>
                <a:cs typeface="Times New Roman"/>
              </a:rPr>
              <a:t>similar </a:t>
            </a:r>
            <a:r>
              <a:rPr sz="1167" dirty="0">
                <a:latin typeface="Times New Roman"/>
                <a:cs typeface="Times New Roman"/>
              </a:rPr>
              <a:t>to thin-client architecture. There is little difference though. In the classical  thin-client architecture, the entire processing is carried-out by a </a:t>
            </a:r>
            <a:r>
              <a:rPr sz="1167" spc="-5" dirty="0">
                <a:latin typeface="Times New Roman"/>
                <a:cs typeface="Times New Roman"/>
              </a:rPr>
              <a:t>single server, </a:t>
            </a:r>
            <a:r>
              <a:rPr sz="1167" dirty="0">
                <a:latin typeface="Times New Roman"/>
                <a:cs typeface="Times New Roman"/>
              </a:rPr>
              <a:t>in the  case of zero-install, the network environment is used to distribute </a:t>
            </a:r>
            <a:r>
              <a:rPr sz="1167" spc="-5" dirty="0">
                <a:latin typeface="Times New Roman"/>
                <a:cs typeface="Times New Roman"/>
              </a:rPr>
              <a:t>server side  </a:t>
            </a:r>
            <a:r>
              <a:rPr sz="1167" dirty="0">
                <a:latin typeface="Times New Roman"/>
                <a:cs typeface="Times New Roman"/>
              </a:rPr>
              <a:t>processing by adding a number of </a:t>
            </a:r>
            <a:r>
              <a:rPr sz="1167" spc="-5" dirty="0">
                <a:latin typeface="Times New Roman"/>
                <a:cs typeface="Times New Roman"/>
              </a:rPr>
              <a:t>servers which share </a:t>
            </a:r>
            <a:r>
              <a:rPr sz="1167" dirty="0">
                <a:latin typeface="Times New Roman"/>
                <a:cs typeface="Times New Roman"/>
              </a:rPr>
              <a:t>processing load. Web-based  application </a:t>
            </a:r>
            <a:r>
              <a:rPr sz="1167" spc="-5" dirty="0">
                <a:latin typeface="Times New Roman"/>
                <a:cs typeface="Times New Roman"/>
              </a:rPr>
              <a:t>where </a:t>
            </a:r>
            <a:r>
              <a:rPr sz="1167" dirty="0">
                <a:latin typeface="Times New Roman"/>
                <a:cs typeface="Times New Roman"/>
              </a:rPr>
              <a:t>the web-pages are put on a </a:t>
            </a:r>
            <a:r>
              <a:rPr sz="1167" spc="-5" dirty="0">
                <a:latin typeface="Times New Roman"/>
                <a:cs typeface="Times New Roman"/>
              </a:rPr>
              <a:t>web-server </a:t>
            </a:r>
            <a:r>
              <a:rPr sz="1167" dirty="0">
                <a:latin typeface="Times New Roman"/>
                <a:cs typeface="Times New Roman"/>
              </a:rPr>
              <a:t>is an example of </a:t>
            </a:r>
            <a:r>
              <a:rPr sz="1167" spc="5" dirty="0">
                <a:latin typeface="Times New Roman"/>
                <a:cs typeface="Times New Roman"/>
              </a:rPr>
              <a:t>this type </a:t>
            </a:r>
            <a:r>
              <a:rPr sz="1167" dirty="0">
                <a:latin typeface="Times New Roman"/>
                <a:cs typeface="Times New Roman"/>
              </a:rPr>
              <a:t>of  architecture. In this case, </a:t>
            </a:r>
            <a:r>
              <a:rPr sz="1167" spc="-5" dirty="0">
                <a:latin typeface="Times New Roman"/>
                <a:cs typeface="Times New Roman"/>
              </a:rPr>
              <a:t>whenever </a:t>
            </a:r>
            <a:r>
              <a:rPr sz="1167" dirty="0">
                <a:latin typeface="Times New Roman"/>
                <a:cs typeface="Times New Roman"/>
              </a:rPr>
              <a:t>there is a change, the </a:t>
            </a:r>
            <a:r>
              <a:rPr sz="1167" spc="-5" dirty="0">
                <a:latin typeface="Times New Roman"/>
                <a:cs typeface="Times New Roman"/>
              </a:rPr>
              <a:t>web </a:t>
            </a:r>
            <a:r>
              <a:rPr sz="1167" dirty="0">
                <a:latin typeface="Times New Roman"/>
                <a:cs typeface="Times New Roman"/>
              </a:rPr>
              <a:t>page is updated  accordingly. </a:t>
            </a:r>
            <a:r>
              <a:rPr sz="1167" spc="-5" dirty="0">
                <a:latin typeface="Times New Roman"/>
                <a:cs typeface="Times New Roman"/>
              </a:rPr>
              <a:t>Now when </a:t>
            </a:r>
            <a:r>
              <a:rPr sz="1167" dirty="0">
                <a:latin typeface="Times New Roman"/>
                <a:cs typeface="Times New Roman"/>
              </a:rPr>
              <a:t>the user logs in, he gets to use the modified version of the  application </a:t>
            </a:r>
            <a:r>
              <a:rPr sz="1167" spc="-5" dirty="0">
                <a:latin typeface="Times New Roman"/>
                <a:cs typeface="Times New Roman"/>
              </a:rPr>
              <a:t>without </a:t>
            </a:r>
            <a:r>
              <a:rPr sz="1167" dirty="0">
                <a:latin typeface="Times New Roman"/>
                <a:cs typeface="Times New Roman"/>
              </a:rPr>
              <a:t>any changes or updates at the client</a:t>
            </a:r>
            <a:r>
              <a:rPr sz="1167" spc="-111" dirty="0">
                <a:latin typeface="Times New Roman"/>
                <a:cs typeface="Times New Roman"/>
              </a:rPr>
              <a:t> </a:t>
            </a:r>
            <a:r>
              <a:rPr sz="1167" spc="-5" dirty="0">
                <a:latin typeface="Times New Roman"/>
                <a:cs typeface="Times New Roman"/>
              </a:rPr>
              <a:t>side.</a:t>
            </a:r>
            <a:endParaRPr sz="1167">
              <a:latin typeface="Times New Roman"/>
              <a:cs typeface="Times New Roman"/>
            </a:endParaRPr>
          </a:p>
        </p:txBody>
      </p:sp>
      <p:sp>
        <p:nvSpPr>
          <p:cNvPr id="6" name="object 6"/>
          <p:cNvSpPr txBox="1"/>
          <p:nvPr/>
        </p:nvSpPr>
        <p:spPr>
          <a:xfrm>
            <a:off x="1098903" y="9452694"/>
            <a:ext cx="5371042" cy="425979"/>
          </a:xfrm>
          <a:prstGeom prst="rect">
            <a:avLst/>
          </a:prstGeom>
        </p:spPr>
        <p:txBody>
          <a:bodyPr vert="horz" wrap="square" lIns="0" tIns="65440" rIns="0" bIns="0" rtlCol="0">
            <a:spAutoFit/>
          </a:bodyPr>
          <a:lstStyle/>
          <a:p>
            <a:pPr marL="12347">
              <a:lnSpc>
                <a:spcPts val="1371"/>
              </a:lnSpc>
              <a:spcBef>
                <a:spcPts val="515"/>
              </a:spcBef>
              <a:tabLst>
                <a:tab pos="5123363" algn="l"/>
              </a:tabLst>
            </a:pPr>
            <a:r>
              <a:rPr sz="1167" u="heavy" dirty="0">
                <a:latin typeface="Times New Roman"/>
                <a:cs typeface="Times New Roman"/>
              </a:rPr>
              <a:t> 	</a:t>
            </a:r>
            <a:r>
              <a:rPr sz="1167" dirty="0">
                <a:latin typeface="Times New Roman"/>
                <a:cs typeface="Times New Roman"/>
              </a:rPr>
              <a:t>130</a:t>
            </a:r>
            <a:endParaRPr sz="1167">
              <a:latin typeface="Times New Roman"/>
              <a:cs typeface="Times New Roman"/>
            </a:endParaRPr>
          </a:p>
          <a:p>
            <a:pPr marL="1456939">
              <a:lnSpc>
                <a:spcPts val="1371"/>
              </a:lnSpc>
            </a:pPr>
            <a:r>
              <a:rPr sz="1167" dirty="0">
                <a:latin typeface="Times New Roman"/>
                <a:cs typeface="Times New Roman"/>
              </a:rPr>
              <a:t>© Copyright </a:t>
            </a:r>
            <a:r>
              <a:rPr sz="1167" spc="-5" dirty="0">
                <a:latin typeface="Times New Roman"/>
                <a:cs typeface="Times New Roman"/>
              </a:rPr>
              <a:t>Virtual University </a:t>
            </a:r>
            <a:r>
              <a:rPr sz="1167" dirty="0">
                <a:latin typeface="Times New Roman"/>
                <a:cs typeface="Times New Roman"/>
              </a:rPr>
              <a:t>of</a:t>
            </a:r>
            <a:r>
              <a:rPr sz="1167" spc="-78" dirty="0">
                <a:latin typeface="Times New Roman"/>
                <a:cs typeface="Times New Roman"/>
              </a:rPr>
              <a:t> </a:t>
            </a:r>
            <a:r>
              <a:rPr sz="1167" spc="-5" dirty="0">
                <a:latin typeface="Times New Roman"/>
                <a:cs typeface="Times New Roman"/>
              </a:rPr>
              <a:t>Pakistan</a:t>
            </a:r>
            <a:endParaRPr sz="1167">
              <a:latin typeface="Times New Roman"/>
              <a:cs typeface="Times New Roman"/>
            </a:endParaRPr>
          </a:p>
        </p:txBody>
      </p:sp>
    </p:spTree>
    <p:extLst>
      <p:ext uri="{BB962C8B-B14F-4D97-AF65-F5344CB8AC3E}">
        <p14:creationId xmlns:p14="http://schemas.microsoft.com/office/powerpoint/2010/main" val="18336174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98903" y="886883"/>
            <a:ext cx="1971234" cy="179601"/>
          </a:xfrm>
          <a:prstGeom prst="rect">
            <a:avLst/>
          </a:prstGeom>
        </p:spPr>
        <p:txBody>
          <a:bodyPr vert="horz" wrap="square" lIns="0" tIns="0" rIns="0" bIns="0" rtlCol="0">
            <a:spAutoFit/>
          </a:bodyPr>
          <a:lstStyle/>
          <a:p>
            <a:pPr marL="12347"/>
            <a:r>
              <a:rPr sz="1167" dirty="0">
                <a:latin typeface="Times New Roman"/>
                <a:cs typeface="Times New Roman"/>
              </a:rPr>
              <a:t>CS504-Software Engineering –</a:t>
            </a:r>
            <a:r>
              <a:rPr sz="1167" spc="-107" dirty="0">
                <a:latin typeface="Times New Roman"/>
                <a:cs typeface="Times New Roman"/>
              </a:rPr>
              <a:t> </a:t>
            </a:r>
            <a:r>
              <a:rPr sz="1167" dirty="0">
                <a:latin typeface="Times New Roman"/>
                <a:cs typeface="Times New Roman"/>
              </a:rPr>
              <a:t>I</a:t>
            </a:r>
            <a:endParaRPr sz="1167">
              <a:latin typeface="Times New Roman"/>
              <a:cs typeface="Times New Roman"/>
            </a:endParaRPr>
          </a:p>
        </p:txBody>
      </p:sp>
      <p:sp>
        <p:nvSpPr>
          <p:cNvPr id="3" name="object 3"/>
          <p:cNvSpPr txBox="1"/>
          <p:nvPr/>
        </p:nvSpPr>
        <p:spPr>
          <a:xfrm>
            <a:off x="6156868" y="886883"/>
            <a:ext cx="238919" cy="179601"/>
          </a:xfrm>
          <a:prstGeom prst="rect">
            <a:avLst/>
          </a:prstGeom>
        </p:spPr>
        <p:txBody>
          <a:bodyPr vert="horz" wrap="square" lIns="0" tIns="0" rIns="0" bIns="0" rtlCol="0">
            <a:spAutoFit/>
          </a:bodyPr>
          <a:lstStyle/>
          <a:p>
            <a:pPr marL="12347"/>
            <a:r>
              <a:rPr sz="1167" spc="-5" dirty="0">
                <a:latin typeface="Times New Roman"/>
                <a:cs typeface="Times New Roman"/>
              </a:rPr>
              <a:t>VU</a:t>
            </a:r>
            <a:endParaRPr sz="1167">
              <a:latin typeface="Times New Roman"/>
              <a:cs typeface="Times New Roman"/>
            </a:endParaRPr>
          </a:p>
        </p:txBody>
      </p:sp>
      <p:sp>
        <p:nvSpPr>
          <p:cNvPr id="4" name="object 4"/>
          <p:cNvSpPr/>
          <p:nvPr/>
        </p:nvSpPr>
        <p:spPr>
          <a:xfrm>
            <a:off x="1111250" y="1055052"/>
            <a:ext cx="5270412" cy="0"/>
          </a:xfrm>
          <a:custGeom>
            <a:avLst/>
            <a:gdLst/>
            <a:ahLst/>
            <a:cxnLst/>
            <a:rect l="l" t="t" r="r" b="b"/>
            <a:pathLst>
              <a:path w="5420995">
                <a:moveTo>
                  <a:pt x="0" y="0"/>
                </a:moveTo>
                <a:lnTo>
                  <a:pt x="5420867" y="0"/>
                </a:lnTo>
              </a:path>
            </a:pathLst>
          </a:custGeom>
          <a:ln w="7620">
            <a:solidFill>
              <a:srgbClr val="000000"/>
            </a:solidFill>
          </a:ln>
        </p:spPr>
        <p:txBody>
          <a:bodyPr wrap="square" lIns="0" tIns="0" rIns="0" bIns="0" rtlCol="0"/>
          <a:lstStyle/>
          <a:p>
            <a:endParaRPr sz="1750"/>
          </a:p>
        </p:txBody>
      </p:sp>
      <p:sp>
        <p:nvSpPr>
          <p:cNvPr id="5" name="object 5"/>
          <p:cNvSpPr txBox="1"/>
          <p:nvPr/>
        </p:nvSpPr>
        <p:spPr>
          <a:xfrm>
            <a:off x="1098903" y="1335333"/>
            <a:ext cx="5359312" cy="2864556"/>
          </a:xfrm>
          <a:prstGeom prst="rect">
            <a:avLst/>
          </a:prstGeom>
        </p:spPr>
        <p:txBody>
          <a:bodyPr vert="horz" wrap="square" lIns="0" tIns="0" rIns="0" bIns="0" rtlCol="0">
            <a:spAutoFit/>
          </a:bodyPr>
          <a:lstStyle/>
          <a:p>
            <a:pPr marL="12347"/>
            <a:r>
              <a:rPr sz="972" b="1" spc="-10" dirty="0">
                <a:latin typeface="Arial"/>
                <a:cs typeface="Arial"/>
              </a:rPr>
              <a:t>N-Tier</a:t>
            </a:r>
            <a:r>
              <a:rPr sz="972" b="1" spc="-73" dirty="0">
                <a:latin typeface="Arial"/>
                <a:cs typeface="Arial"/>
              </a:rPr>
              <a:t> </a:t>
            </a:r>
            <a:r>
              <a:rPr sz="972" b="1" spc="-5" dirty="0">
                <a:latin typeface="Arial"/>
                <a:cs typeface="Arial"/>
              </a:rPr>
              <a:t>architecture</a:t>
            </a:r>
            <a:endParaRPr sz="972">
              <a:latin typeface="Arial"/>
              <a:cs typeface="Arial"/>
            </a:endParaRPr>
          </a:p>
          <a:p>
            <a:pPr>
              <a:spcBef>
                <a:spcPts val="5"/>
              </a:spcBef>
            </a:pPr>
            <a:endParaRPr sz="1167">
              <a:latin typeface="Times New Roman"/>
              <a:cs typeface="Times New Roman"/>
            </a:endParaRPr>
          </a:p>
          <a:p>
            <a:pPr marL="234592" marR="4939" algn="just">
              <a:lnSpc>
                <a:spcPct val="95700"/>
              </a:lnSpc>
            </a:pPr>
            <a:r>
              <a:rPr sz="1167" spc="-5" dirty="0">
                <a:latin typeface="Times New Roman"/>
                <a:cs typeface="Times New Roman"/>
              </a:rPr>
              <a:t>N-tier </a:t>
            </a:r>
            <a:r>
              <a:rPr sz="1167" dirty="0">
                <a:latin typeface="Times New Roman"/>
                <a:cs typeface="Times New Roman"/>
              </a:rPr>
              <a:t>architecture </a:t>
            </a:r>
            <a:r>
              <a:rPr sz="1167" spc="-5" dirty="0">
                <a:latin typeface="Times New Roman"/>
                <a:cs typeface="Times New Roman"/>
              </a:rPr>
              <a:t>stems </a:t>
            </a:r>
            <a:r>
              <a:rPr sz="1167" dirty="0">
                <a:latin typeface="Times New Roman"/>
                <a:cs typeface="Times New Roman"/>
              </a:rPr>
              <a:t>from the </a:t>
            </a:r>
            <a:r>
              <a:rPr sz="1167" spc="-5" dirty="0">
                <a:latin typeface="Times New Roman"/>
                <a:cs typeface="Times New Roman"/>
              </a:rPr>
              <a:t>struggle </a:t>
            </a:r>
            <a:r>
              <a:rPr sz="1167" dirty="0">
                <a:latin typeface="Times New Roman"/>
                <a:cs typeface="Times New Roman"/>
              </a:rPr>
              <a:t>to find a middle ground between the fat-  client architecture and the thin-client architecture. In this case the idea is to enhance  </a:t>
            </a:r>
            <a:r>
              <a:rPr sz="1167" spc="-5" dirty="0">
                <a:latin typeface="Times New Roman"/>
                <a:cs typeface="Times New Roman"/>
              </a:rPr>
              <a:t>scalability </a:t>
            </a:r>
            <a:r>
              <a:rPr sz="1167" dirty="0">
                <a:latin typeface="Times New Roman"/>
                <a:cs typeface="Times New Roman"/>
              </a:rPr>
              <a:t>and performance by distributing both the data and the application using  multiple </a:t>
            </a:r>
            <a:r>
              <a:rPr sz="1167" spc="-5" dirty="0">
                <a:latin typeface="Times New Roman"/>
                <a:cs typeface="Times New Roman"/>
              </a:rPr>
              <a:t>server </a:t>
            </a:r>
            <a:r>
              <a:rPr sz="1167" dirty="0">
                <a:latin typeface="Times New Roman"/>
                <a:cs typeface="Times New Roman"/>
              </a:rPr>
              <a:t>machines. This could involve different </a:t>
            </a:r>
            <a:r>
              <a:rPr sz="1167" spc="-5" dirty="0">
                <a:latin typeface="Times New Roman"/>
                <a:cs typeface="Times New Roman"/>
              </a:rPr>
              <a:t>types </a:t>
            </a:r>
            <a:r>
              <a:rPr sz="1167" dirty="0">
                <a:latin typeface="Times New Roman"/>
                <a:cs typeface="Times New Roman"/>
              </a:rPr>
              <a:t>of </a:t>
            </a:r>
            <a:r>
              <a:rPr sz="1167" spc="-5" dirty="0">
                <a:latin typeface="Times New Roman"/>
                <a:cs typeface="Times New Roman"/>
              </a:rPr>
              <a:t>servers such </a:t>
            </a:r>
            <a:r>
              <a:rPr sz="1167" dirty="0">
                <a:latin typeface="Times New Roman"/>
                <a:cs typeface="Times New Roman"/>
              </a:rPr>
              <a:t>as  application </a:t>
            </a:r>
            <a:r>
              <a:rPr sz="1167" spc="-5" dirty="0">
                <a:latin typeface="Times New Roman"/>
                <a:cs typeface="Times New Roman"/>
              </a:rPr>
              <a:t>server, web server, </a:t>
            </a:r>
            <a:r>
              <a:rPr sz="1167" dirty="0">
                <a:latin typeface="Times New Roman"/>
                <a:cs typeface="Times New Roman"/>
              </a:rPr>
              <a:t>and </a:t>
            </a:r>
            <a:r>
              <a:rPr sz="1167" spc="-5" dirty="0">
                <a:latin typeface="Times New Roman"/>
                <a:cs typeface="Times New Roman"/>
              </a:rPr>
              <a:t>DB server. </a:t>
            </a:r>
            <a:r>
              <a:rPr sz="1167" dirty="0">
                <a:latin typeface="Times New Roman"/>
                <a:cs typeface="Times New Roman"/>
              </a:rPr>
              <a:t>Three-tier architecture </a:t>
            </a:r>
            <a:r>
              <a:rPr sz="1167" spc="-5" dirty="0">
                <a:latin typeface="Times New Roman"/>
                <a:cs typeface="Times New Roman"/>
              </a:rPr>
              <a:t>which </a:t>
            </a:r>
            <a:r>
              <a:rPr sz="1167" dirty="0">
                <a:latin typeface="Times New Roman"/>
                <a:cs typeface="Times New Roman"/>
              </a:rPr>
              <a:t>is  explained below is a </a:t>
            </a:r>
            <a:r>
              <a:rPr sz="1167" spc="-5" dirty="0">
                <a:latin typeface="Times New Roman"/>
                <a:cs typeface="Times New Roman"/>
              </a:rPr>
              <a:t>specialized </a:t>
            </a:r>
            <a:r>
              <a:rPr sz="1167" dirty="0">
                <a:latin typeface="Times New Roman"/>
                <a:cs typeface="Times New Roman"/>
              </a:rPr>
              <a:t>form of this</a:t>
            </a:r>
            <a:r>
              <a:rPr sz="1167" spc="-97" dirty="0">
                <a:latin typeface="Times New Roman"/>
                <a:cs typeface="Times New Roman"/>
              </a:rPr>
              <a:t> </a:t>
            </a:r>
            <a:r>
              <a:rPr sz="1167" dirty="0">
                <a:latin typeface="Times New Roman"/>
                <a:cs typeface="Times New Roman"/>
              </a:rPr>
              <a:t>architecture.</a:t>
            </a:r>
            <a:endParaRPr sz="1167">
              <a:latin typeface="Times New Roman"/>
              <a:cs typeface="Times New Roman"/>
            </a:endParaRPr>
          </a:p>
          <a:p>
            <a:pPr>
              <a:spcBef>
                <a:spcPts val="49"/>
              </a:spcBef>
            </a:pPr>
            <a:endParaRPr sz="1118">
              <a:latin typeface="Times New Roman"/>
              <a:cs typeface="Times New Roman"/>
            </a:endParaRPr>
          </a:p>
          <a:p>
            <a:pPr marL="12347"/>
            <a:r>
              <a:rPr sz="972" b="1" spc="-5" dirty="0">
                <a:latin typeface="Arial"/>
                <a:cs typeface="Arial"/>
              </a:rPr>
              <a:t>Three-tier</a:t>
            </a:r>
            <a:r>
              <a:rPr sz="972" b="1" spc="-24" dirty="0">
                <a:latin typeface="Arial"/>
                <a:cs typeface="Arial"/>
              </a:rPr>
              <a:t> </a:t>
            </a:r>
            <a:r>
              <a:rPr sz="972" b="1" spc="-10" dirty="0">
                <a:latin typeface="Arial"/>
                <a:cs typeface="Arial"/>
              </a:rPr>
              <a:t>Architecture</a:t>
            </a:r>
            <a:endParaRPr sz="972">
              <a:latin typeface="Arial"/>
              <a:cs typeface="Arial"/>
            </a:endParaRPr>
          </a:p>
          <a:p>
            <a:pPr>
              <a:spcBef>
                <a:spcPts val="39"/>
              </a:spcBef>
            </a:pPr>
            <a:endParaRPr sz="1167">
              <a:latin typeface="Times New Roman"/>
              <a:cs typeface="Times New Roman"/>
            </a:endParaRPr>
          </a:p>
          <a:p>
            <a:pPr marL="234592" marR="4939" algn="just">
              <a:lnSpc>
                <a:spcPts val="1342"/>
              </a:lnSpc>
            </a:pPr>
            <a:r>
              <a:rPr sz="1167" dirty="0">
                <a:latin typeface="Times New Roman"/>
                <a:cs typeface="Times New Roman"/>
              </a:rPr>
              <a:t>In this architecture, each application architecture layers (presentation, application,  database) may run on </a:t>
            </a:r>
            <a:r>
              <a:rPr sz="1167" spc="-5" dirty="0">
                <a:latin typeface="Times New Roman"/>
                <a:cs typeface="Times New Roman"/>
              </a:rPr>
              <a:t>separate </a:t>
            </a:r>
            <a:r>
              <a:rPr sz="1167" dirty="0">
                <a:latin typeface="Times New Roman"/>
                <a:cs typeface="Times New Roman"/>
              </a:rPr>
              <a:t>processors. It therefore allows for better performance  than a thin-client approach. </a:t>
            </a:r>
            <a:r>
              <a:rPr sz="1167" spc="-15" dirty="0">
                <a:latin typeface="Times New Roman"/>
                <a:cs typeface="Times New Roman"/>
              </a:rPr>
              <a:t>It </a:t>
            </a:r>
            <a:r>
              <a:rPr sz="1167" dirty="0">
                <a:latin typeface="Times New Roman"/>
                <a:cs typeface="Times New Roman"/>
              </a:rPr>
              <a:t>is </a:t>
            </a:r>
            <a:r>
              <a:rPr sz="1167" spc="-5" dirty="0">
                <a:latin typeface="Times New Roman"/>
                <a:cs typeface="Times New Roman"/>
              </a:rPr>
              <a:t>simpler </a:t>
            </a:r>
            <a:r>
              <a:rPr sz="1167" dirty="0">
                <a:latin typeface="Times New Roman"/>
                <a:cs typeface="Times New Roman"/>
              </a:rPr>
              <a:t>to manage than fat client approach and  highly </a:t>
            </a:r>
            <a:r>
              <a:rPr sz="1167" spc="-5" dirty="0">
                <a:latin typeface="Times New Roman"/>
                <a:cs typeface="Times New Roman"/>
              </a:rPr>
              <a:t>scalable </a:t>
            </a:r>
            <a:r>
              <a:rPr sz="1167" dirty="0">
                <a:latin typeface="Times New Roman"/>
                <a:cs typeface="Times New Roman"/>
              </a:rPr>
              <a:t>(as demands increase add more</a:t>
            </a:r>
            <a:r>
              <a:rPr sz="1167" spc="-102" dirty="0">
                <a:latin typeface="Times New Roman"/>
                <a:cs typeface="Times New Roman"/>
              </a:rPr>
              <a:t> </a:t>
            </a:r>
            <a:r>
              <a:rPr sz="1167" spc="-5" dirty="0">
                <a:latin typeface="Times New Roman"/>
                <a:cs typeface="Times New Roman"/>
              </a:rPr>
              <a:t>servers).</a:t>
            </a:r>
            <a:endParaRPr sz="1167">
              <a:latin typeface="Times New Roman"/>
              <a:cs typeface="Times New Roman"/>
            </a:endParaRPr>
          </a:p>
          <a:p>
            <a:pPr>
              <a:spcBef>
                <a:spcPts val="29"/>
              </a:spcBef>
            </a:pPr>
            <a:endParaRPr sz="1069">
              <a:latin typeface="Times New Roman"/>
              <a:cs typeface="Times New Roman"/>
            </a:endParaRPr>
          </a:p>
          <a:p>
            <a:pPr marL="234592" algn="just"/>
            <a:r>
              <a:rPr sz="1167" dirty="0">
                <a:latin typeface="Times New Roman"/>
                <a:cs typeface="Times New Roman"/>
              </a:rPr>
              <a:t>A typical 3-tier architecture is depicted in the following</a:t>
            </a:r>
            <a:r>
              <a:rPr sz="1167" spc="-107" dirty="0">
                <a:latin typeface="Times New Roman"/>
                <a:cs typeface="Times New Roman"/>
              </a:rPr>
              <a:t> </a:t>
            </a:r>
            <a:r>
              <a:rPr sz="1167" spc="-5" dirty="0">
                <a:latin typeface="Times New Roman"/>
                <a:cs typeface="Times New Roman"/>
              </a:rPr>
              <a:t>diagram</a:t>
            </a:r>
            <a:r>
              <a:rPr sz="972" spc="-5" dirty="0">
                <a:latin typeface="Arial"/>
                <a:cs typeface="Arial"/>
              </a:rPr>
              <a:t>.</a:t>
            </a:r>
            <a:endParaRPr sz="972">
              <a:latin typeface="Arial"/>
              <a:cs typeface="Arial"/>
            </a:endParaRPr>
          </a:p>
        </p:txBody>
      </p:sp>
      <p:sp>
        <p:nvSpPr>
          <p:cNvPr id="6" name="object 6"/>
          <p:cNvSpPr txBox="1"/>
          <p:nvPr/>
        </p:nvSpPr>
        <p:spPr>
          <a:xfrm>
            <a:off x="1098903" y="7198784"/>
            <a:ext cx="5357460" cy="666849"/>
          </a:xfrm>
          <a:prstGeom prst="rect">
            <a:avLst/>
          </a:prstGeom>
        </p:spPr>
        <p:txBody>
          <a:bodyPr vert="horz" wrap="square" lIns="0" tIns="0" rIns="0" bIns="0" rtlCol="0">
            <a:spAutoFit/>
          </a:bodyPr>
          <a:lstStyle/>
          <a:p>
            <a:pPr marL="12347" marR="4939" algn="just">
              <a:lnSpc>
                <a:spcPts val="1342"/>
              </a:lnSpc>
            </a:pPr>
            <a:r>
              <a:rPr sz="1167" spc="-5" dirty="0">
                <a:latin typeface="Times New Roman"/>
                <a:cs typeface="Times New Roman"/>
              </a:rPr>
              <a:t>N-tier </a:t>
            </a:r>
            <a:r>
              <a:rPr sz="1167" dirty="0">
                <a:latin typeface="Times New Roman"/>
                <a:cs typeface="Times New Roman"/>
              </a:rPr>
              <a:t>architecture generalizes the concepts of 3-tier architecture. In this case the </a:t>
            </a:r>
            <a:r>
              <a:rPr sz="1167" spc="-5" dirty="0">
                <a:latin typeface="Times New Roman"/>
                <a:cs typeface="Times New Roman"/>
              </a:rPr>
              <a:t>system  </a:t>
            </a:r>
            <a:r>
              <a:rPr sz="1167" dirty="0">
                <a:latin typeface="Times New Roman"/>
                <a:cs typeface="Times New Roman"/>
              </a:rPr>
              <a:t>architecture may have more than 3 layers. That is, in n-tier architecture, in order to  increase performance, </a:t>
            </a:r>
            <a:r>
              <a:rPr sz="1167" spc="-5" dirty="0">
                <a:latin typeface="Times New Roman"/>
                <a:cs typeface="Times New Roman"/>
              </a:rPr>
              <a:t>we </a:t>
            </a:r>
            <a:r>
              <a:rPr sz="1167" dirty="0">
                <a:latin typeface="Times New Roman"/>
                <a:cs typeface="Times New Roman"/>
              </a:rPr>
              <a:t>may distribute the application over different </a:t>
            </a:r>
            <a:r>
              <a:rPr sz="1167" spc="-5" dirty="0">
                <a:latin typeface="Times New Roman"/>
                <a:cs typeface="Times New Roman"/>
              </a:rPr>
              <a:t>servers </a:t>
            </a:r>
            <a:r>
              <a:rPr sz="1167" dirty="0">
                <a:latin typeface="Times New Roman"/>
                <a:cs typeface="Times New Roman"/>
              </a:rPr>
              <a:t>by putting  different </a:t>
            </a:r>
            <a:r>
              <a:rPr sz="1167" spc="-5" dirty="0">
                <a:latin typeface="Times New Roman"/>
                <a:cs typeface="Times New Roman"/>
              </a:rPr>
              <a:t>subsystems </a:t>
            </a:r>
            <a:r>
              <a:rPr sz="1167" dirty="0">
                <a:latin typeface="Times New Roman"/>
                <a:cs typeface="Times New Roman"/>
              </a:rPr>
              <a:t>on different</a:t>
            </a:r>
            <a:r>
              <a:rPr sz="1167" spc="-87" dirty="0">
                <a:latin typeface="Times New Roman"/>
                <a:cs typeface="Times New Roman"/>
              </a:rPr>
              <a:t> </a:t>
            </a:r>
            <a:r>
              <a:rPr sz="1167" spc="-5" dirty="0">
                <a:latin typeface="Times New Roman"/>
                <a:cs typeface="Times New Roman"/>
              </a:rPr>
              <a:t>servers.</a:t>
            </a:r>
            <a:endParaRPr sz="1167">
              <a:latin typeface="Times New Roman"/>
              <a:cs typeface="Times New Roman"/>
            </a:endParaRPr>
          </a:p>
        </p:txBody>
      </p:sp>
      <p:sp>
        <p:nvSpPr>
          <p:cNvPr id="7" name="object 7"/>
          <p:cNvSpPr/>
          <p:nvPr/>
        </p:nvSpPr>
        <p:spPr>
          <a:xfrm>
            <a:off x="3046307" y="5013325"/>
            <a:ext cx="1164960" cy="755650"/>
          </a:xfrm>
          <a:custGeom>
            <a:avLst/>
            <a:gdLst/>
            <a:ahLst/>
            <a:cxnLst/>
            <a:rect l="l" t="t" r="r" b="b"/>
            <a:pathLst>
              <a:path w="1198245" h="777239">
                <a:moveTo>
                  <a:pt x="0" y="0"/>
                </a:moveTo>
                <a:lnTo>
                  <a:pt x="1197863" y="0"/>
                </a:lnTo>
                <a:lnTo>
                  <a:pt x="1197863" y="777239"/>
                </a:lnTo>
                <a:lnTo>
                  <a:pt x="0" y="777239"/>
                </a:lnTo>
                <a:lnTo>
                  <a:pt x="0" y="0"/>
                </a:lnTo>
                <a:close/>
              </a:path>
            </a:pathLst>
          </a:custGeom>
          <a:solidFill>
            <a:srgbClr val="859B79"/>
          </a:solidFill>
        </p:spPr>
        <p:txBody>
          <a:bodyPr wrap="square" lIns="0" tIns="0" rIns="0" bIns="0" rtlCol="0"/>
          <a:lstStyle/>
          <a:p>
            <a:endParaRPr sz="1750"/>
          </a:p>
        </p:txBody>
      </p:sp>
      <p:sp>
        <p:nvSpPr>
          <p:cNvPr id="8" name="object 8"/>
          <p:cNvSpPr/>
          <p:nvPr/>
        </p:nvSpPr>
        <p:spPr>
          <a:xfrm>
            <a:off x="5265844" y="4998508"/>
            <a:ext cx="1163108" cy="754415"/>
          </a:xfrm>
          <a:custGeom>
            <a:avLst/>
            <a:gdLst/>
            <a:ahLst/>
            <a:cxnLst/>
            <a:rect l="l" t="t" r="r" b="b"/>
            <a:pathLst>
              <a:path w="1196340" h="775970">
                <a:moveTo>
                  <a:pt x="0" y="0"/>
                </a:moveTo>
                <a:lnTo>
                  <a:pt x="1196340" y="0"/>
                </a:lnTo>
                <a:lnTo>
                  <a:pt x="1196340" y="775715"/>
                </a:lnTo>
                <a:lnTo>
                  <a:pt x="0" y="775715"/>
                </a:lnTo>
                <a:lnTo>
                  <a:pt x="0" y="0"/>
                </a:lnTo>
                <a:close/>
              </a:path>
            </a:pathLst>
          </a:custGeom>
          <a:solidFill>
            <a:srgbClr val="859B79"/>
          </a:solidFill>
        </p:spPr>
        <p:txBody>
          <a:bodyPr wrap="square" lIns="0" tIns="0" rIns="0" bIns="0" rtlCol="0"/>
          <a:lstStyle/>
          <a:p>
            <a:endParaRPr sz="1750"/>
          </a:p>
        </p:txBody>
      </p:sp>
      <p:sp>
        <p:nvSpPr>
          <p:cNvPr id="9" name="object 9"/>
          <p:cNvSpPr/>
          <p:nvPr/>
        </p:nvSpPr>
        <p:spPr>
          <a:xfrm>
            <a:off x="5107306" y="4841451"/>
            <a:ext cx="1164960" cy="754415"/>
          </a:xfrm>
          <a:custGeom>
            <a:avLst/>
            <a:gdLst/>
            <a:ahLst/>
            <a:cxnLst/>
            <a:rect l="l" t="t" r="r" b="b"/>
            <a:pathLst>
              <a:path w="1198245" h="775970">
                <a:moveTo>
                  <a:pt x="1195412" y="0"/>
                </a:moveTo>
                <a:lnTo>
                  <a:pt x="0" y="0"/>
                </a:lnTo>
                <a:lnTo>
                  <a:pt x="0" y="772092"/>
                </a:lnTo>
                <a:lnTo>
                  <a:pt x="2281" y="775715"/>
                </a:lnTo>
                <a:lnTo>
                  <a:pt x="1192533" y="775715"/>
                </a:lnTo>
                <a:lnTo>
                  <a:pt x="1197864" y="767250"/>
                </a:lnTo>
                <a:lnTo>
                  <a:pt x="1197864" y="3893"/>
                </a:lnTo>
                <a:lnTo>
                  <a:pt x="1195412" y="0"/>
                </a:lnTo>
                <a:close/>
              </a:path>
            </a:pathLst>
          </a:custGeom>
          <a:solidFill>
            <a:srgbClr val="D2EEC5"/>
          </a:solidFill>
        </p:spPr>
        <p:txBody>
          <a:bodyPr wrap="square" lIns="0" tIns="0" rIns="0" bIns="0" rtlCol="0"/>
          <a:lstStyle/>
          <a:p>
            <a:endParaRPr sz="1750"/>
          </a:p>
        </p:txBody>
      </p:sp>
      <p:sp>
        <p:nvSpPr>
          <p:cNvPr id="10" name="object 10"/>
          <p:cNvSpPr/>
          <p:nvPr/>
        </p:nvSpPr>
        <p:spPr>
          <a:xfrm>
            <a:off x="5107305" y="4841451"/>
            <a:ext cx="1164960" cy="754415"/>
          </a:xfrm>
          <a:custGeom>
            <a:avLst/>
            <a:gdLst/>
            <a:ahLst/>
            <a:cxnLst/>
            <a:rect l="l" t="t" r="r" b="b"/>
            <a:pathLst>
              <a:path w="1198245" h="775970">
                <a:moveTo>
                  <a:pt x="1155212" y="0"/>
                </a:moveTo>
                <a:lnTo>
                  <a:pt x="38165" y="0"/>
                </a:lnTo>
                <a:lnTo>
                  <a:pt x="18454" y="29688"/>
                </a:lnTo>
                <a:lnTo>
                  <a:pt x="0" y="61990"/>
                </a:lnTo>
                <a:lnTo>
                  <a:pt x="0" y="708125"/>
                </a:lnTo>
                <a:lnTo>
                  <a:pt x="18454" y="740354"/>
                </a:lnTo>
                <a:lnTo>
                  <a:pt x="41980" y="775715"/>
                </a:lnTo>
                <a:lnTo>
                  <a:pt x="1151401" y="775715"/>
                </a:lnTo>
                <a:lnTo>
                  <a:pt x="1174901" y="740354"/>
                </a:lnTo>
                <a:lnTo>
                  <a:pt x="1197548" y="700767"/>
                </a:lnTo>
                <a:lnTo>
                  <a:pt x="1197864" y="700118"/>
                </a:lnTo>
                <a:lnTo>
                  <a:pt x="1197864" y="70015"/>
                </a:lnTo>
                <a:lnTo>
                  <a:pt x="1197548" y="69365"/>
                </a:lnTo>
                <a:lnTo>
                  <a:pt x="1174901" y="29688"/>
                </a:lnTo>
                <a:lnTo>
                  <a:pt x="1155212" y="0"/>
                </a:lnTo>
                <a:close/>
              </a:path>
            </a:pathLst>
          </a:custGeom>
          <a:solidFill>
            <a:srgbClr val="D4EFC6"/>
          </a:solidFill>
        </p:spPr>
        <p:txBody>
          <a:bodyPr wrap="square" lIns="0" tIns="0" rIns="0" bIns="0" rtlCol="0"/>
          <a:lstStyle/>
          <a:p>
            <a:endParaRPr sz="1750"/>
          </a:p>
        </p:txBody>
      </p:sp>
      <p:sp>
        <p:nvSpPr>
          <p:cNvPr id="11" name="object 11"/>
          <p:cNvSpPr/>
          <p:nvPr/>
        </p:nvSpPr>
        <p:spPr>
          <a:xfrm>
            <a:off x="5107306" y="4841451"/>
            <a:ext cx="1164960" cy="754415"/>
          </a:xfrm>
          <a:custGeom>
            <a:avLst/>
            <a:gdLst/>
            <a:ahLst/>
            <a:cxnLst/>
            <a:rect l="l" t="t" r="r" b="b"/>
            <a:pathLst>
              <a:path w="1198245" h="775970">
                <a:moveTo>
                  <a:pt x="1115679" y="0"/>
                </a:moveTo>
                <a:lnTo>
                  <a:pt x="79136" y="0"/>
                </a:lnTo>
                <a:lnTo>
                  <a:pt x="55399" y="33836"/>
                </a:lnTo>
                <a:lnTo>
                  <a:pt x="32009" y="72699"/>
                </a:lnTo>
                <a:lnTo>
                  <a:pt x="11330" y="113271"/>
                </a:lnTo>
                <a:lnTo>
                  <a:pt x="0" y="140045"/>
                </a:lnTo>
                <a:lnTo>
                  <a:pt x="0" y="631099"/>
                </a:lnTo>
                <a:lnTo>
                  <a:pt x="32009" y="698444"/>
                </a:lnTo>
                <a:lnTo>
                  <a:pt x="55399" y="737308"/>
                </a:lnTo>
                <a:lnTo>
                  <a:pt x="81376" y="774337"/>
                </a:lnTo>
                <a:lnTo>
                  <a:pt x="82494" y="775715"/>
                </a:lnTo>
                <a:lnTo>
                  <a:pt x="1112321" y="775715"/>
                </a:lnTo>
                <a:lnTo>
                  <a:pt x="1139416" y="737308"/>
                </a:lnTo>
                <a:lnTo>
                  <a:pt x="1162806" y="698444"/>
                </a:lnTo>
                <a:lnTo>
                  <a:pt x="1183485" y="657872"/>
                </a:lnTo>
                <a:lnTo>
                  <a:pt x="1197864" y="623896"/>
                </a:lnTo>
                <a:lnTo>
                  <a:pt x="1197864" y="147247"/>
                </a:lnTo>
                <a:lnTo>
                  <a:pt x="1183485" y="113271"/>
                </a:lnTo>
                <a:lnTo>
                  <a:pt x="1162806" y="72699"/>
                </a:lnTo>
                <a:lnTo>
                  <a:pt x="1139416" y="33836"/>
                </a:lnTo>
                <a:lnTo>
                  <a:pt x="1115679" y="0"/>
                </a:lnTo>
                <a:close/>
              </a:path>
            </a:pathLst>
          </a:custGeom>
          <a:solidFill>
            <a:srgbClr val="D6EFC9"/>
          </a:solidFill>
        </p:spPr>
        <p:txBody>
          <a:bodyPr wrap="square" lIns="0" tIns="0" rIns="0" bIns="0" rtlCol="0"/>
          <a:lstStyle/>
          <a:p>
            <a:endParaRPr sz="1750"/>
          </a:p>
        </p:txBody>
      </p:sp>
      <p:sp>
        <p:nvSpPr>
          <p:cNvPr id="12" name="object 12"/>
          <p:cNvSpPr/>
          <p:nvPr/>
        </p:nvSpPr>
        <p:spPr>
          <a:xfrm>
            <a:off x="5107305" y="4841451"/>
            <a:ext cx="1164960" cy="754415"/>
          </a:xfrm>
          <a:custGeom>
            <a:avLst/>
            <a:gdLst/>
            <a:ahLst/>
            <a:cxnLst/>
            <a:rect l="l" t="t" r="r" b="b"/>
            <a:pathLst>
              <a:path w="1198245" h="775970">
                <a:moveTo>
                  <a:pt x="1074819" y="0"/>
                </a:moveTo>
                <a:lnTo>
                  <a:pt x="119996" y="0"/>
                </a:lnTo>
                <a:lnTo>
                  <a:pt x="118436" y="1803"/>
                </a:lnTo>
                <a:lnTo>
                  <a:pt x="91535" y="37911"/>
                </a:lnTo>
                <a:lnTo>
                  <a:pt x="67281" y="75974"/>
                </a:lnTo>
                <a:lnTo>
                  <a:pt x="45813" y="115855"/>
                </a:lnTo>
                <a:lnTo>
                  <a:pt x="27268" y="157415"/>
                </a:lnTo>
                <a:lnTo>
                  <a:pt x="11785" y="200517"/>
                </a:lnTo>
                <a:lnTo>
                  <a:pt x="0" y="243219"/>
                </a:lnTo>
                <a:lnTo>
                  <a:pt x="0" y="527924"/>
                </a:lnTo>
                <a:lnTo>
                  <a:pt x="11785" y="570626"/>
                </a:lnTo>
                <a:lnTo>
                  <a:pt x="27268" y="613728"/>
                </a:lnTo>
                <a:lnTo>
                  <a:pt x="45813" y="655288"/>
                </a:lnTo>
                <a:lnTo>
                  <a:pt x="67281" y="695169"/>
                </a:lnTo>
                <a:lnTo>
                  <a:pt x="91535" y="733232"/>
                </a:lnTo>
                <a:lnTo>
                  <a:pt x="118436" y="769340"/>
                </a:lnTo>
                <a:lnTo>
                  <a:pt x="123949" y="775715"/>
                </a:lnTo>
                <a:lnTo>
                  <a:pt x="1070866" y="775715"/>
                </a:lnTo>
                <a:lnTo>
                  <a:pt x="1103280" y="733232"/>
                </a:lnTo>
                <a:lnTo>
                  <a:pt x="1127534" y="695169"/>
                </a:lnTo>
                <a:lnTo>
                  <a:pt x="1149002" y="655288"/>
                </a:lnTo>
                <a:lnTo>
                  <a:pt x="1167547" y="613728"/>
                </a:lnTo>
                <a:lnTo>
                  <a:pt x="1183030" y="570626"/>
                </a:lnTo>
                <a:lnTo>
                  <a:pt x="1195313" y="526122"/>
                </a:lnTo>
                <a:lnTo>
                  <a:pt x="1197864" y="513072"/>
                </a:lnTo>
                <a:lnTo>
                  <a:pt x="1197864" y="258071"/>
                </a:lnTo>
                <a:lnTo>
                  <a:pt x="1183030" y="200517"/>
                </a:lnTo>
                <a:lnTo>
                  <a:pt x="1167547" y="157415"/>
                </a:lnTo>
                <a:lnTo>
                  <a:pt x="1149002" y="115855"/>
                </a:lnTo>
                <a:lnTo>
                  <a:pt x="1127534" y="75974"/>
                </a:lnTo>
                <a:lnTo>
                  <a:pt x="1103280" y="37911"/>
                </a:lnTo>
                <a:lnTo>
                  <a:pt x="1076379" y="1803"/>
                </a:lnTo>
                <a:lnTo>
                  <a:pt x="1074819" y="0"/>
                </a:lnTo>
                <a:close/>
              </a:path>
            </a:pathLst>
          </a:custGeom>
          <a:solidFill>
            <a:srgbClr val="D9F0CD"/>
          </a:solidFill>
        </p:spPr>
        <p:txBody>
          <a:bodyPr wrap="square" lIns="0" tIns="0" rIns="0" bIns="0" rtlCol="0"/>
          <a:lstStyle/>
          <a:p>
            <a:endParaRPr sz="1750"/>
          </a:p>
        </p:txBody>
      </p:sp>
      <p:sp>
        <p:nvSpPr>
          <p:cNvPr id="13" name="object 13"/>
          <p:cNvSpPr/>
          <p:nvPr/>
        </p:nvSpPr>
        <p:spPr>
          <a:xfrm>
            <a:off x="5122122" y="4841451"/>
            <a:ext cx="1132240" cy="754415"/>
          </a:xfrm>
          <a:custGeom>
            <a:avLst/>
            <a:gdLst/>
            <a:ahLst/>
            <a:cxnLst/>
            <a:rect l="l" t="t" r="r" b="b"/>
            <a:pathLst>
              <a:path w="1164589" h="775970">
                <a:moveTo>
                  <a:pt x="1018016" y="0"/>
                </a:moveTo>
                <a:lnTo>
                  <a:pt x="146318" y="0"/>
                </a:lnTo>
                <a:lnTo>
                  <a:pt x="140124" y="6686"/>
                </a:lnTo>
                <a:lnTo>
                  <a:pt x="112312" y="41733"/>
                </a:lnTo>
                <a:lnTo>
                  <a:pt x="87211" y="78892"/>
                </a:lnTo>
                <a:lnTo>
                  <a:pt x="64972" y="118014"/>
                </a:lnTo>
                <a:lnTo>
                  <a:pt x="45743" y="158948"/>
                </a:lnTo>
                <a:lnTo>
                  <a:pt x="29675" y="201545"/>
                </a:lnTo>
                <a:lnTo>
                  <a:pt x="16916" y="245656"/>
                </a:lnTo>
                <a:lnTo>
                  <a:pt x="7618" y="291131"/>
                </a:lnTo>
                <a:lnTo>
                  <a:pt x="1929" y="337819"/>
                </a:lnTo>
                <a:lnTo>
                  <a:pt x="0" y="385572"/>
                </a:lnTo>
                <a:lnTo>
                  <a:pt x="1929" y="433324"/>
                </a:lnTo>
                <a:lnTo>
                  <a:pt x="7618" y="480012"/>
                </a:lnTo>
                <a:lnTo>
                  <a:pt x="16916" y="525487"/>
                </a:lnTo>
                <a:lnTo>
                  <a:pt x="29675" y="569598"/>
                </a:lnTo>
                <a:lnTo>
                  <a:pt x="45743" y="612195"/>
                </a:lnTo>
                <a:lnTo>
                  <a:pt x="64972" y="653130"/>
                </a:lnTo>
                <a:lnTo>
                  <a:pt x="87211" y="692251"/>
                </a:lnTo>
                <a:lnTo>
                  <a:pt x="112312" y="729410"/>
                </a:lnTo>
                <a:lnTo>
                  <a:pt x="140124" y="764457"/>
                </a:lnTo>
                <a:lnTo>
                  <a:pt x="150554" y="775715"/>
                </a:lnTo>
                <a:lnTo>
                  <a:pt x="1013781" y="775715"/>
                </a:lnTo>
                <a:lnTo>
                  <a:pt x="1052023" y="729410"/>
                </a:lnTo>
                <a:lnTo>
                  <a:pt x="1077123" y="692251"/>
                </a:lnTo>
                <a:lnTo>
                  <a:pt x="1099363" y="653130"/>
                </a:lnTo>
                <a:lnTo>
                  <a:pt x="1118591" y="612195"/>
                </a:lnTo>
                <a:lnTo>
                  <a:pt x="1134660" y="569598"/>
                </a:lnTo>
                <a:lnTo>
                  <a:pt x="1147418" y="525487"/>
                </a:lnTo>
                <a:lnTo>
                  <a:pt x="1156717" y="480012"/>
                </a:lnTo>
                <a:lnTo>
                  <a:pt x="1162406" y="433324"/>
                </a:lnTo>
                <a:lnTo>
                  <a:pt x="1164335" y="385568"/>
                </a:lnTo>
                <a:lnTo>
                  <a:pt x="1162406" y="337819"/>
                </a:lnTo>
                <a:lnTo>
                  <a:pt x="1156717" y="291131"/>
                </a:lnTo>
                <a:lnTo>
                  <a:pt x="1147418" y="245656"/>
                </a:lnTo>
                <a:lnTo>
                  <a:pt x="1134660" y="201545"/>
                </a:lnTo>
                <a:lnTo>
                  <a:pt x="1118591" y="158948"/>
                </a:lnTo>
                <a:lnTo>
                  <a:pt x="1099363" y="118014"/>
                </a:lnTo>
                <a:lnTo>
                  <a:pt x="1077123" y="78892"/>
                </a:lnTo>
                <a:lnTo>
                  <a:pt x="1052023" y="41733"/>
                </a:lnTo>
                <a:lnTo>
                  <a:pt x="1024211" y="6686"/>
                </a:lnTo>
                <a:lnTo>
                  <a:pt x="1018016" y="0"/>
                </a:lnTo>
                <a:close/>
              </a:path>
            </a:pathLst>
          </a:custGeom>
          <a:solidFill>
            <a:srgbClr val="DBF1D0"/>
          </a:solidFill>
        </p:spPr>
        <p:txBody>
          <a:bodyPr wrap="square" lIns="0" tIns="0" rIns="0" bIns="0" rtlCol="0"/>
          <a:lstStyle/>
          <a:p>
            <a:endParaRPr sz="1750"/>
          </a:p>
        </p:txBody>
      </p:sp>
      <p:sp>
        <p:nvSpPr>
          <p:cNvPr id="14" name="object 14"/>
          <p:cNvSpPr/>
          <p:nvPr/>
        </p:nvSpPr>
        <p:spPr>
          <a:xfrm>
            <a:off x="5153236" y="4841451"/>
            <a:ext cx="1068652" cy="754415"/>
          </a:xfrm>
          <a:custGeom>
            <a:avLst/>
            <a:gdLst/>
            <a:ahLst/>
            <a:cxnLst/>
            <a:rect l="l" t="t" r="r" b="b"/>
            <a:pathLst>
              <a:path w="1099185" h="775970">
                <a:moveTo>
                  <a:pt x="940809" y="0"/>
                </a:moveTo>
                <a:lnTo>
                  <a:pt x="158745" y="0"/>
                </a:lnTo>
                <a:lnTo>
                  <a:pt x="145940" y="12804"/>
                </a:lnTo>
                <a:lnTo>
                  <a:pt x="117088" y="46696"/>
                </a:lnTo>
                <a:lnTo>
                  <a:pt x="91006" y="82859"/>
                </a:lnTo>
                <a:lnTo>
                  <a:pt x="67862" y="121126"/>
                </a:lnTo>
                <a:lnTo>
                  <a:pt x="47820" y="161330"/>
                </a:lnTo>
                <a:lnTo>
                  <a:pt x="31049" y="203304"/>
                </a:lnTo>
                <a:lnTo>
                  <a:pt x="17715" y="246882"/>
                </a:lnTo>
                <a:lnTo>
                  <a:pt x="7984" y="291897"/>
                </a:lnTo>
                <a:lnTo>
                  <a:pt x="2023" y="338182"/>
                </a:lnTo>
                <a:lnTo>
                  <a:pt x="0" y="385572"/>
                </a:lnTo>
                <a:lnTo>
                  <a:pt x="2023" y="432733"/>
                </a:lnTo>
                <a:lnTo>
                  <a:pt x="7984" y="478814"/>
                </a:lnTo>
                <a:lnTo>
                  <a:pt x="17715" y="523647"/>
                </a:lnTo>
                <a:lnTo>
                  <a:pt x="31049" y="567065"/>
                </a:lnTo>
                <a:lnTo>
                  <a:pt x="47820" y="608899"/>
                </a:lnTo>
                <a:lnTo>
                  <a:pt x="67862" y="648981"/>
                </a:lnTo>
                <a:lnTo>
                  <a:pt x="91006" y="687144"/>
                </a:lnTo>
                <a:lnTo>
                  <a:pt x="117088" y="723218"/>
                </a:lnTo>
                <a:lnTo>
                  <a:pt x="145940" y="757037"/>
                </a:lnTo>
                <a:lnTo>
                  <a:pt x="164654" y="775715"/>
                </a:lnTo>
                <a:lnTo>
                  <a:pt x="934922" y="775715"/>
                </a:lnTo>
                <a:lnTo>
                  <a:pt x="982298" y="723218"/>
                </a:lnTo>
                <a:lnTo>
                  <a:pt x="1008265" y="687144"/>
                </a:lnTo>
                <a:lnTo>
                  <a:pt x="1031301" y="648981"/>
                </a:lnTo>
                <a:lnTo>
                  <a:pt x="1051244" y="608899"/>
                </a:lnTo>
                <a:lnTo>
                  <a:pt x="1067928" y="567065"/>
                </a:lnTo>
                <a:lnTo>
                  <a:pt x="1081190" y="523647"/>
                </a:lnTo>
                <a:lnTo>
                  <a:pt x="1090866" y="478814"/>
                </a:lnTo>
                <a:lnTo>
                  <a:pt x="1096792" y="432733"/>
                </a:lnTo>
                <a:lnTo>
                  <a:pt x="1098803" y="385572"/>
                </a:lnTo>
                <a:lnTo>
                  <a:pt x="1096792" y="338182"/>
                </a:lnTo>
                <a:lnTo>
                  <a:pt x="1090866" y="291897"/>
                </a:lnTo>
                <a:lnTo>
                  <a:pt x="1081190" y="246882"/>
                </a:lnTo>
                <a:lnTo>
                  <a:pt x="1067928" y="203304"/>
                </a:lnTo>
                <a:lnTo>
                  <a:pt x="1051244" y="161330"/>
                </a:lnTo>
                <a:lnTo>
                  <a:pt x="1031301" y="121126"/>
                </a:lnTo>
                <a:lnTo>
                  <a:pt x="1008265" y="82859"/>
                </a:lnTo>
                <a:lnTo>
                  <a:pt x="982298" y="46696"/>
                </a:lnTo>
                <a:lnTo>
                  <a:pt x="953565" y="12804"/>
                </a:lnTo>
                <a:lnTo>
                  <a:pt x="940809" y="0"/>
                </a:lnTo>
                <a:close/>
              </a:path>
            </a:pathLst>
          </a:custGeom>
          <a:solidFill>
            <a:srgbClr val="DDF3D2"/>
          </a:solidFill>
        </p:spPr>
        <p:txBody>
          <a:bodyPr wrap="square" lIns="0" tIns="0" rIns="0" bIns="0" rtlCol="0"/>
          <a:lstStyle/>
          <a:p>
            <a:endParaRPr sz="1750"/>
          </a:p>
        </p:txBody>
      </p:sp>
      <p:sp>
        <p:nvSpPr>
          <p:cNvPr id="15" name="object 15"/>
          <p:cNvSpPr/>
          <p:nvPr/>
        </p:nvSpPr>
        <p:spPr>
          <a:xfrm>
            <a:off x="5184351" y="4841451"/>
            <a:ext cx="1006299" cy="754415"/>
          </a:xfrm>
          <a:custGeom>
            <a:avLst/>
            <a:gdLst/>
            <a:ahLst/>
            <a:cxnLst/>
            <a:rect l="l" t="t" r="r" b="b"/>
            <a:pathLst>
              <a:path w="1035050" h="775970">
                <a:moveTo>
                  <a:pt x="861161" y="0"/>
                </a:moveTo>
                <a:lnTo>
                  <a:pt x="173872" y="0"/>
                </a:lnTo>
                <a:lnTo>
                  <a:pt x="151637" y="20383"/>
                </a:lnTo>
                <a:lnTo>
                  <a:pt x="121752" y="52850"/>
                </a:lnTo>
                <a:lnTo>
                  <a:pt x="94701" y="87773"/>
                </a:lnTo>
                <a:lnTo>
                  <a:pt x="70668" y="124968"/>
                </a:lnTo>
                <a:lnTo>
                  <a:pt x="49832" y="164251"/>
                </a:lnTo>
                <a:lnTo>
                  <a:pt x="32377" y="205438"/>
                </a:lnTo>
                <a:lnTo>
                  <a:pt x="18485" y="248348"/>
                </a:lnTo>
                <a:lnTo>
                  <a:pt x="8336" y="292796"/>
                </a:lnTo>
                <a:lnTo>
                  <a:pt x="2114" y="338598"/>
                </a:lnTo>
                <a:lnTo>
                  <a:pt x="0" y="385572"/>
                </a:lnTo>
                <a:lnTo>
                  <a:pt x="2114" y="432545"/>
                </a:lnTo>
                <a:lnTo>
                  <a:pt x="8336" y="478347"/>
                </a:lnTo>
                <a:lnTo>
                  <a:pt x="18485" y="522795"/>
                </a:lnTo>
                <a:lnTo>
                  <a:pt x="32377" y="565705"/>
                </a:lnTo>
                <a:lnTo>
                  <a:pt x="49832" y="606893"/>
                </a:lnTo>
                <a:lnTo>
                  <a:pt x="70668" y="646176"/>
                </a:lnTo>
                <a:lnTo>
                  <a:pt x="94701" y="683370"/>
                </a:lnTo>
                <a:lnTo>
                  <a:pt x="121752" y="718293"/>
                </a:lnTo>
                <a:lnTo>
                  <a:pt x="151637" y="750760"/>
                </a:lnTo>
                <a:lnTo>
                  <a:pt x="178860" y="775715"/>
                </a:lnTo>
                <a:lnTo>
                  <a:pt x="856184" y="775715"/>
                </a:lnTo>
                <a:lnTo>
                  <a:pt x="913176" y="718293"/>
                </a:lnTo>
                <a:lnTo>
                  <a:pt x="940182" y="683370"/>
                </a:lnTo>
                <a:lnTo>
                  <a:pt x="964183" y="646176"/>
                </a:lnTo>
                <a:lnTo>
                  <a:pt x="984995" y="606893"/>
                </a:lnTo>
                <a:lnTo>
                  <a:pt x="1002434" y="565705"/>
                </a:lnTo>
                <a:lnTo>
                  <a:pt x="1016317" y="522795"/>
                </a:lnTo>
                <a:lnTo>
                  <a:pt x="1026460" y="478347"/>
                </a:lnTo>
                <a:lnTo>
                  <a:pt x="1032681" y="432545"/>
                </a:lnTo>
                <a:lnTo>
                  <a:pt x="1034795" y="385567"/>
                </a:lnTo>
                <a:lnTo>
                  <a:pt x="1032681" y="338598"/>
                </a:lnTo>
                <a:lnTo>
                  <a:pt x="1026460" y="292796"/>
                </a:lnTo>
                <a:lnTo>
                  <a:pt x="1016317" y="248348"/>
                </a:lnTo>
                <a:lnTo>
                  <a:pt x="1002434" y="205438"/>
                </a:lnTo>
                <a:lnTo>
                  <a:pt x="984995" y="164251"/>
                </a:lnTo>
                <a:lnTo>
                  <a:pt x="964183" y="124968"/>
                </a:lnTo>
                <a:lnTo>
                  <a:pt x="940182" y="87773"/>
                </a:lnTo>
                <a:lnTo>
                  <a:pt x="913176" y="52850"/>
                </a:lnTo>
                <a:lnTo>
                  <a:pt x="883348" y="20383"/>
                </a:lnTo>
                <a:lnTo>
                  <a:pt x="861161" y="0"/>
                </a:lnTo>
                <a:close/>
              </a:path>
            </a:pathLst>
          </a:custGeom>
          <a:solidFill>
            <a:srgbClr val="DFF4D4"/>
          </a:solidFill>
        </p:spPr>
        <p:txBody>
          <a:bodyPr wrap="square" lIns="0" tIns="0" rIns="0" bIns="0" rtlCol="0"/>
          <a:lstStyle/>
          <a:p>
            <a:endParaRPr sz="1750"/>
          </a:p>
        </p:txBody>
      </p:sp>
      <p:sp>
        <p:nvSpPr>
          <p:cNvPr id="16" name="object 16"/>
          <p:cNvSpPr/>
          <p:nvPr/>
        </p:nvSpPr>
        <p:spPr>
          <a:xfrm>
            <a:off x="5216949" y="4841451"/>
            <a:ext cx="942709" cy="754415"/>
          </a:xfrm>
          <a:custGeom>
            <a:avLst/>
            <a:gdLst/>
            <a:ahLst/>
            <a:cxnLst/>
            <a:rect l="l" t="t" r="r" b="b"/>
            <a:pathLst>
              <a:path w="969645" h="775970">
                <a:moveTo>
                  <a:pt x="778142" y="0"/>
                </a:moveTo>
                <a:lnTo>
                  <a:pt x="191772" y="0"/>
                </a:lnTo>
                <a:lnTo>
                  <a:pt x="158142" y="28096"/>
                </a:lnTo>
                <a:lnTo>
                  <a:pt x="127156" y="59083"/>
                </a:lnTo>
                <a:lnTo>
                  <a:pt x="99040" y="92735"/>
                </a:lnTo>
                <a:lnTo>
                  <a:pt x="74004" y="128845"/>
                </a:lnTo>
                <a:lnTo>
                  <a:pt x="52252" y="167208"/>
                </a:lnTo>
                <a:lnTo>
                  <a:pt x="33992" y="207616"/>
                </a:lnTo>
                <a:lnTo>
                  <a:pt x="19430" y="249863"/>
                </a:lnTo>
                <a:lnTo>
                  <a:pt x="8773" y="293743"/>
                </a:lnTo>
                <a:lnTo>
                  <a:pt x="2227" y="339047"/>
                </a:lnTo>
                <a:lnTo>
                  <a:pt x="0" y="385572"/>
                </a:lnTo>
                <a:lnTo>
                  <a:pt x="2227" y="432096"/>
                </a:lnTo>
                <a:lnTo>
                  <a:pt x="8773" y="477401"/>
                </a:lnTo>
                <a:lnTo>
                  <a:pt x="19430" y="521280"/>
                </a:lnTo>
                <a:lnTo>
                  <a:pt x="33992" y="563527"/>
                </a:lnTo>
                <a:lnTo>
                  <a:pt x="52252" y="603935"/>
                </a:lnTo>
                <a:lnTo>
                  <a:pt x="74004" y="642298"/>
                </a:lnTo>
                <a:lnTo>
                  <a:pt x="99040" y="678408"/>
                </a:lnTo>
                <a:lnTo>
                  <a:pt x="127156" y="712061"/>
                </a:lnTo>
                <a:lnTo>
                  <a:pt x="158142" y="743047"/>
                </a:lnTo>
                <a:lnTo>
                  <a:pt x="191794" y="771162"/>
                </a:lnTo>
                <a:lnTo>
                  <a:pt x="198361" y="775715"/>
                </a:lnTo>
                <a:lnTo>
                  <a:pt x="771557" y="775715"/>
                </a:lnTo>
                <a:lnTo>
                  <a:pt x="811723" y="743047"/>
                </a:lnTo>
                <a:lnTo>
                  <a:pt x="842643" y="712061"/>
                </a:lnTo>
                <a:lnTo>
                  <a:pt x="870678" y="678408"/>
                </a:lnTo>
                <a:lnTo>
                  <a:pt x="895627" y="642298"/>
                </a:lnTo>
                <a:lnTo>
                  <a:pt x="917290" y="603935"/>
                </a:lnTo>
                <a:lnTo>
                  <a:pt x="935464" y="563527"/>
                </a:lnTo>
                <a:lnTo>
                  <a:pt x="949950" y="521280"/>
                </a:lnTo>
                <a:lnTo>
                  <a:pt x="960546" y="477401"/>
                </a:lnTo>
                <a:lnTo>
                  <a:pt x="967050" y="432096"/>
                </a:lnTo>
                <a:lnTo>
                  <a:pt x="969263" y="385571"/>
                </a:lnTo>
                <a:lnTo>
                  <a:pt x="967050" y="339047"/>
                </a:lnTo>
                <a:lnTo>
                  <a:pt x="960546" y="293743"/>
                </a:lnTo>
                <a:lnTo>
                  <a:pt x="949950" y="249863"/>
                </a:lnTo>
                <a:lnTo>
                  <a:pt x="935464" y="207616"/>
                </a:lnTo>
                <a:lnTo>
                  <a:pt x="917290" y="167208"/>
                </a:lnTo>
                <a:lnTo>
                  <a:pt x="895627" y="128845"/>
                </a:lnTo>
                <a:lnTo>
                  <a:pt x="870678" y="92735"/>
                </a:lnTo>
                <a:lnTo>
                  <a:pt x="842643" y="59083"/>
                </a:lnTo>
                <a:lnTo>
                  <a:pt x="811723" y="28096"/>
                </a:lnTo>
                <a:lnTo>
                  <a:pt x="778142" y="0"/>
                </a:lnTo>
                <a:close/>
              </a:path>
            </a:pathLst>
          </a:custGeom>
          <a:solidFill>
            <a:srgbClr val="E1F4D7"/>
          </a:solidFill>
        </p:spPr>
        <p:txBody>
          <a:bodyPr wrap="square" lIns="0" tIns="0" rIns="0" bIns="0" rtlCol="0"/>
          <a:lstStyle/>
          <a:p>
            <a:endParaRPr sz="1750"/>
          </a:p>
        </p:txBody>
      </p:sp>
      <p:sp>
        <p:nvSpPr>
          <p:cNvPr id="17" name="object 17"/>
          <p:cNvSpPr/>
          <p:nvPr/>
        </p:nvSpPr>
        <p:spPr>
          <a:xfrm>
            <a:off x="5248063" y="4841451"/>
            <a:ext cx="880357" cy="754415"/>
          </a:xfrm>
          <a:custGeom>
            <a:avLst/>
            <a:gdLst/>
            <a:ahLst/>
            <a:cxnLst/>
            <a:rect l="l" t="t" r="r" b="b"/>
            <a:pathLst>
              <a:path w="905510" h="775970">
                <a:moveTo>
                  <a:pt x="689048" y="0"/>
                </a:moveTo>
                <a:lnTo>
                  <a:pt x="216207" y="0"/>
                </a:lnTo>
                <a:lnTo>
                  <a:pt x="185330" y="20287"/>
                </a:lnTo>
                <a:lnTo>
                  <a:pt x="149381" y="49571"/>
                </a:lnTo>
                <a:lnTo>
                  <a:pt x="116627" y="82325"/>
                </a:lnTo>
                <a:lnTo>
                  <a:pt x="87343" y="118274"/>
                </a:lnTo>
                <a:lnTo>
                  <a:pt x="61806" y="157141"/>
                </a:lnTo>
                <a:lnTo>
                  <a:pt x="40293" y="198649"/>
                </a:lnTo>
                <a:lnTo>
                  <a:pt x="23079" y="242523"/>
                </a:lnTo>
                <a:lnTo>
                  <a:pt x="10441" y="288485"/>
                </a:lnTo>
                <a:lnTo>
                  <a:pt x="2656" y="336260"/>
                </a:lnTo>
                <a:lnTo>
                  <a:pt x="0" y="385572"/>
                </a:lnTo>
                <a:lnTo>
                  <a:pt x="2656" y="434883"/>
                </a:lnTo>
                <a:lnTo>
                  <a:pt x="10441" y="482658"/>
                </a:lnTo>
                <a:lnTo>
                  <a:pt x="23079" y="528620"/>
                </a:lnTo>
                <a:lnTo>
                  <a:pt x="40293" y="572494"/>
                </a:lnTo>
                <a:lnTo>
                  <a:pt x="61806" y="614002"/>
                </a:lnTo>
                <a:lnTo>
                  <a:pt x="87343" y="652869"/>
                </a:lnTo>
                <a:lnTo>
                  <a:pt x="116627" y="688818"/>
                </a:lnTo>
                <a:lnTo>
                  <a:pt x="149381" y="721572"/>
                </a:lnTo>
                <a:lnTo>
                  <a:pt x="185330" y="750856"/>
                </a:lnTo>
                <a:lnTo>
                  <a:pt x="223166" y="775715"/>
                </a:lnTo>
                <a:lnTo>
                  <a:pt x="682089" y="775715"/>
                </a:lnTo>
                <a:lnTo>
                  <a:pt x="719925" y="750856"/>
                </a:lnTo>
                <a:lnTo>
                  <a:pt x="755874" y="721572"/>
                </a:lnTo>
                <a:lnTo>
                  <a:pt x="788628" y="688818"/>
                </a:lnTo>
                <a:lnTo>
                  <a:pt x="817912" y="652869"/>
                </a:lnTo>
                <a:lnTo>
                  <a:pt x="843449" y="614002"/>
                </a:lnTo>
                <a:lnTo>
                  <a:pt x="864962" y="572494"/>
                </a:lnTo>
                <a:lnTo>
                  <a:pt x="882176" y="528620"/>
                </a:lnTo>
                <a:lnTo>
                  <a:pt x="894814" y="482658"/>
                </a:lnTo>
                <a:lnTo>
                  <a:pt x="902599" y="434883"/>
                </a:lnTo>
                <a:lnTo>
                  <a:pt x="905256" y="385572"/>
                </a:lnTo>
                <a:lnTo>
                  <a:pt x="902599" y="336260"/>
                </a:lnTo>
                <a:lnTo>
                  <a:pt x="894814" y="288485"/>
                </a:lnTo>
                <a:lnTo>
                  <a:pt x="882176" y="242523"/>
                </a:lnTo>
                <a:lnTo>
                  <a:pt x="864962" y="198649"/>
                </a:lnTo>
                <a:lnTo>
                  <a:pt x="843449" y="157141"/>
                </a:lnTo>
                <a:lnTo>
                  <a:pt x="817912" y="118274"/>
                </a:lnTo>
                <a:lnTo>
                  <a:pt x="788628" y="82325"/>
                </a:lnTo>
                <a:lnTo>
                  <a:pt x="755874" y="49571"/>
                </a:lnTo>
                <a:lnTo>
                  <a:pt x="719925" y="20287"/>
                </a:lnTo>
                <a:lnTo>
                  <a:pt x="689048" y="0"/>
                </a:lnTo>
                <a:close/>
              </a:path>
            </a:pathLst>
          </a:custGeom>
          <a:solidFill>
            <a:srgbClr val="E3F5DB"/>
          </a:solidFill>
        </p:spPr>
        <p:txBody>
          <a:bodyPr wrap="square" lIns="0" tIns="0" rIns="0" bIns="0" rtlCol="0"/>
          <a:lstStyle/>
          <a:p>
            <a:endParaRPr sz="1750"/>
          </a:p>
        </p:txBody>
      </p:sp>
      <p:sp>
        <p:nvSpPr>
          <p:cNvPr id="18" name="object 18"/>
          <p:cNvSpPr/>
          <p:nvPr/>
        </p:nvSpPr>
        <p:spPr>
          <a:xfrm>
            <a:off x="5279179" y="4841451"/>
            <a:ext cx="816769" cy="754415"/>
          </a:xfrm>
          <a:custGeom>
            <a:avLst/>
            <a:gdLst/>
            <a:ahLst/>
            <a:cxnLst/>
            <a:rect l="l" t="t" r="r" b="b"/>
            <a:pathLst>
              <a:path w="840104" h="775970">
                <a:moveTo>
                  <a:pt x="586636" y="0"/>
                </a:moveTo>
                <a:lnTo>
                  <a:pt x="253720" y="0"/>
                </a:lnTo>
                <a:lnTo>
                  <a:pt x="235264" y="7815"/>
                </a:lnTo>
                <a:lnTo>
                  <a:pt x="194748" y="30595"/>
                </a:lnTo>
                <a:lnTo>
                  <a:pt x="157180" y="57561"/>
                </a:lnTo>
                <a:lnTo>
                  <a:pt x="122872" y="88392"/>
                </a:lnTo>
                <a:lnTo>
                  <a:pt x="92132" y="122768"/>
                </a:lnTo>
                <a:lnTo>
                  <a:pt x="65272" y="160371"/>
                </a:lnTo>
                <a:lnTo>
                  <a:pt x="42600" y="200879"/>
                </a:lnTo>
                <a:lnTo>
                  <a:pt x="24427" y="243973"/>
                </a:lnTo>
                <a:lnTo>
                  <a:pt x="11063" y="289333"/>
                </a:lnTo>
                <a:lnTo>
                  <a:pt x="2817" y="336639"/>
                </a:lnTo>
                <a:lnTo>
                  <a:pt x="0" y="385572"/>
                </a:lnTo>
                <a:lnTo>
                  <a:pt x="2817" y="434482"/>
                </a:lnTo>
                <a:lnTo>
                  <a:pt x="11063" y="481726"/>
                </a:lnTo>
                <a:lnTo>
                  <a:pt x="24427" y="526990"/>
                </a:lnTo>
                <a:lnTo>
                  <a:pt x="42600" y="569962"/>
                </a:lnTo>
                <a:lnTo>
                  <a:pt x="65272" y="610328"/>
                </a:lnTo>
                <a:lnTo>
                  <a:pt x="92132" y="647775"/>
                </a:lnTo>
                <a:lnTo>
                  <a:pt x="122872" y="681990"/>
                </a:lnTo>
                <a:lnTo>
                  <a:pt x="157180" y="712658"/>
                </a:lnTo>
                <a:lnTo>
                  <a:pt x="194748" y="739468"/>
                </a:lnTo>
                <a:lnTo>
                  <a:pt x="235264" y="762106"/>
                </a:lnTo>
                <a:lnTo>
                  <a:pt x="267619" y="775715"/>
                </a:lnTo>
                <a:lnTo>
                  <a:pt x="572797" y="775715"/>
                </a:lnTo>
                <a:lnTo>
                  <a:pt x="645380" y="739468"/>
                </a:lnTo>
                <a:lnTo>
                  <a:pt x="682827" y="712658"/>
                </a:lnTo>
                <a:lnTo>
                  <a:pt x="717041" y="681990"/>
                </a:lnTo>
                <a:lnTo>
                  <a:pt x="747710" y="647775"/>
                </a:lnTo>
                <a:lnTo>
                  <a:pt x="774520" y="610328"/>
                </a:lnTo>
                <a:lnTo>
                  <a:pt x="797158" y="569962"/>
                </a:lnTo>
                <a:lnTo>
                  <a:pt x="815310" y="526990"/>
                </a:lnTo>
                <a:lnTo>
                  <a:pt x="828664" y="481726"/>
                </a:lnTo>
                <a:lnTo>
                  <a:pt x="836906" y="434482"/>
                </a:lnTo>
                <a:lnTo>
                  <a:pt x="839723" y="385570"/>
                </a:lnTo>
                <a:lnTo>
                  <a:pt x="836906" y="336639"/>
                </a:lnTo>
                <a:lnTo>
                  <a:pt x="828664" y="289333"/>
                </a:lnTo>
                <a:lnTo>
                  <a:pt x="815310" y="243973"/>
                </a:lnTo>
                <a:lnTo>
                  <a:pt x="797158" y="200879"/>
                </a:lnTo>
                <a:lnTo>
                  <a:pt x="774520" y="160371"/>
                </a:lnTo>
                <a:lnTo>
                  <a:pt x="747710" y="122768"/>
                </a:lnTo>
                <a:lnTo>
                  <a:pt x="717041" y="88392"/>
                </a:lnTo>
                <a:lnTo>
                  <a:pt x="682827" y="57561"/>
                </a:lnTo>
                <a:lnTo>
                  <a:pt x="645380" y="30595"/>
                </a:lnTo>
                <a:lnTo>
                  <a:pt x="605014" y="7815"/>
                </a:lnTo>
                <a:lnTo>
                  <a:pt x="586636" y="0"/>
                </a:lnTo>
                <a:close/>
              </a:path>
            </a:pathLst>
          </a:custGeom>
          <a:solidFill>
            <a:srgbClr val="E6F6DE"/>
          </a:solidFill>
        </p:spPr>
        <p:txBody>
          <a:bodyPr wrap="square" lIns="0" tIns="0" rIns="0" bIns="0" rtlCol="0"/>
          <a:lstStyle/>
          <a:p>
            <a:endParaRPr sz="1750"/>
          </a:p>
        </p:txBody>
      </p:sp>
      <p:sp>
        <p:nvSpPr>
          <p:cNvPr id="19" name="object 19"/>
          <p:cNvSpPr/>
          <p:nvPr/>
        </p:nvSpPr>
        <p:spPr>
          <a:xfrm>
            <a:off x="5310293" y="4839969"/>
            <a:ext cx="754415" cy="753181"/>
          </a:xfrm>
          <a:custGeom>
            <a:avLst/>
            <a:gdLst/>
            <a:ahLst/>
            <a:cxnLst/>
            <a:rect l="l" t="t" r="r" b="b"/>
            <a:pathLst>
              <a:path w="775970" h="774700">
                <a:moveTo>
                  <a:pt x="388619" y="0"/>
                </a:moveTo>
                <a:lnTo>
                  <a:pt x="339822" y="3023"/>
                </a:lnTo>
                <a:lnTo>
                  <a:pt x="292847" y="11847"/>
                </a:lnTo>
                <a:lnTo>
                  <a:pt x="248057" y="26108"/>
                </a:lnTo>
                <a:lnTo>
                  <a:pt x="205814" y="45438"/>
                </a:lnTo>
                <a:lnTo>
                  <a:pt x="166481" y="69471"/>
                </a:lnTo>
                <a:lnTo>
                  <a:pt x="130419" y="97841"/>
                </a:lnTo>
                <a:lnTo>
                  <a:pt x="97991" y="130181"/>
                </a:lnTo>
                <a:lnTo>
                  <a:pt x="69558" y="166126"/>
                </a:lnTo>
                <a:lnTo>
                  <a:pt x="45482" y="205309"/>
                </a:lnTo>
                <a:lnTo>
                  <a:pt x="26127" y="247363"/>
                </a:lnTo>
                <a:lnTo>
                  <a:pt x="11853" y="291924"/>
                </a:lnTo>
                <a:lnTo>
                  <a:pt x="3023" y="338623"/>
                </a:lnTo>
                <a:lnTo>
                  <a:pt x="0" y="387096"/>
                </a:lnTo>
                <a:lnTo>
                  <a:pt x="3023" y="435568"/>
                </a:lnTo>
                <a:lnTo>
                  <a:pt x="11853" y="482267"/>
                </a:lnTo>
                <a:lnTo>
                  <a:pt x="26127" y="526828"/>
                </a:lnTo>
                <a:lnTo>
                  <a:pt x="45482" y="568882"/>
                </a:lnTo>
                <a:lnTo>
                  <a:pt x="69558" y="608065"/>
                </a:lnTo>
                <a:lnTo>
                  <a:pt x="97991" y="644010"/>
                </a:lnTo>
                <a:lnTo>
                  <a:pt x="130419" y="676350"/>
                </a:lnTo>
                <a:lnTo>
                  <a:pt x="166481" y="704720"/>
                </a:lnTo>
                <a:lnTo>
                  <a:pt x="205814" y="728753"/>
                </a:lnTo>
                <a:lnTo>
                  <a:pt x="248057" y="748083"/>
                </a:lnTo>
                <a:lnTo>
                  <a:pt x="292847" y="762344"/>
                </a:lnTo>
                <a:lnTo>
                  <a:pt x="339822" y="771168"/>
                </a:lnTo>
                <a:lnTo>
                  <a:pt x="388619" y="774192"/>
                </a:lnTo>
                <a:lnTo>
                  <a:pt x="437092" y="771168"/>
                </a:lnTo>
                <a:lnTo>
                  <a:pt x="483791" y="762344"/>
                </a:lnTo>
                <a:lnTo>
                  <a:pt x="528352" y="748083"/>
                </a:lnTo>
                <a:lnTo>
                  <a:pt x="570406" y="728753"/>
                </a:lnTo>
                <a:lnTo>
                  <a:pt x="609589" y="704720"/>
                </a:lnTo>
                <a:lnTo>
                  <a:pt x="645534" y="676350"/>
                </a:lnTo>
                <a:lnTo>
                  <a:pt x="677874" y="644010"/>
                </a:lnTo>
                <a:lnTo>
                  <a:pt x="706244" y="608065"/>
                </a:lnTo>
                <a:lnTo>
                  <a:pt x="730277" y="568882"/>
                </a:lnTo>
                <a:lnTo>
                  <a:pt x="749607" y="526828"/>
                </a:lnTo>
                <a:lnTo>
                  <a:pt x="763868" y="482267"/>
                </a:lnTo>
                <a:lnTo>
                  <a:pt x="772692" y="435568"/>
                </a:lnTo>
                <a:lnTo>
                  <a:pt x="775715" y="387096"/>
                </a:lnTo>
                <a:lnTo>
                  <a:pt x="772692" y="338623"/>
                </a:lnTo>
                <a:lnTo>
                  <a:pt x="763868" y="291924"/>
                </a:lnTo>
                <a:lnTo>
                  <a:pt x="749607" y="247363"/>
                </a:lnTo>
                <a:lnTo>
                  <a:pt x="730277" y="205309"/>
                </a:lnTo>
                <a:lnTo>
                  <a:pt x="706244" y="166126"/>
                </a:lnTo>
                <a:lnTo>
                  <a:pt x="677874" y="130181"/>
                </a:lnTo>
                <a:lnTo>
                  <a:pt x="645534" y="97841"/>
                </a:lnTo>
                <a:lnTo>
                  <a:pt x="609589" y="69471"/>
                </a:lnTo>
                <a:lnTo>
                  <a:pt x="570406" y="45438"/>
                </a:lnTo>
                <a:lnTo>
                  <a:pt x="528352" y="26108"/>
                </a:lnTo>
                <a:lnTo>
                  <a:pt x="483791" y="11847"/>
                </a:lnTo>
                <a:lnTo>
                  <a:pt x="437092" y="3023"/>
                </a:lnTo>
                <a:lnTo>
                  <a:pt x="388619" y="0"/>
                </a:lnTo>
                <a:close/>
              </a:path>
            </a:pathLst>
          </a:custGeom>
          <a:solidFill>
            <a:srgbClr val="E8F7E0"/>
          </a:solidFill>
        </p:spPr>
        <p:txBody>
          <a:bodyPr wrap="square" lIns="0" tIns="0" rIns="0" bIns="0" rtlCol="0"/>
          <a:lstStyle/>
          <a:p>
            <a:endParaRPr sz="1750"/>
          </a:p>
        </p:txBody>
      </p:sp>
      <p:sp>
        <p:nvSpPr>
          <p:cNvPr id="20" name="object 20"/>
          <p:cNvSpPr/>
          <p:nvPr/>
        </p:nvSpPr>
        <p:spPr>
          <a:xfrm>
            <a:off x="5342891" y="4871086"/>
            <a:ext cx="690827" cy="690827"/>
          </a:xfrm>
          <a:custGeom>
            <a:avLst/>
            <a:gdLst/>
            <a:ahLst/>
            <a:cxnLst/>
            <a:rect l="l" t="t" r="r" b="b"/>
            <a:pathLst>
              <a:path w="710564" h="710564">
                <a:moveTo>
                  <a:pt x="355092" y="0"/>
                </a:moveTo>
                <a:lnTo>
                  <a:pt x="306806" y="3261"/>
                </a:lnTo>
                <a:lnTo>
                  <a:pt x="260526" y="12756"/>
                </a:lnTo>
                <a:lnTo>
                  <a:pt x="216669" y="28051"/>
                </a:lnTo>
                <a:lnTo>
                  <a:pt x="175655" y="48711"/>
                </a:lnTo>
                <a:lnTo>
                  <a:pt x="137899" y="74303"/>
                </a:lnTo>
                <a:lnTo>
                  <a:pt x="103822" y="104393"/>
                </a:lnTo>
                <a:lnTo>
                  <a:pt x="73840" y="138548"/>
                </a:lnTo>
                <a:lnTo>
                  <a:pt x="48372" y="176332"/>
                </a:lnTo>
                <a:lnTo>
                  <a:pt x="27836" y="217312"/>
                </a:lnTo>
                <a:lnTo>
                  <a:pt x="12650" y="261055"/>
                </a:lnTo>
                <a:lnTo>
                  <a:pt x="3232" y="307126"/>
                </a:lnTo>
                <a:lnTo>
                  <a:pt x="0" y="355091"/>
                </a:lnTo>
                <a:lnTo>
                  <a:pt x="3232" y="403377"/>
                </a:lnTo>
                <a:lnTo>
                  <a:pt x="12650" y="449657"/>
                </a:lnTo>
                <a:lnTo>
                  <a:pt x="27836" y="493514"/>
                </a:lnTo>
                <a:lnTo>
                  <a:pt x="48372" y="534528"/>
                </a:lnTo>
                <a:lnTo>
                  <a:pt x="73840" y="572284"/>
                </a:lnTo>
                <a:lnTo>
                  <a:pt x="103822" y="606361"/>
                </a:lnTo>
                <a:lnTo>
                  <a:pt x="137899" y="636343"/>
                </a:lnTo>
                <a:lnTo>
                  <a:pt x="175655" y="661811"/>
                </a:lnTo>
                <a:lnTo>
                  <a:pt x="216669" y="682347"/>
                </a:lnTo>
                <a:lnTo>
                  <a:pt x="260526" y="697533"/>
                </a:lnTo>
                <a:lnTo>
                  <a:pt x="306806" y="706951"/>
                </a:lnTo>
                <a:lnTo>
                  <a:pt x="355092" y="710183"/>
                </a:lnTo>
                <a:lnTo>
                  <a:pt x="403377" y="706951"/>
                </a:lnTo>
                <a:lnTo>
                  <a:pt x="449657" y="697533"/>
                </a:lnTo>
                <a:lnTo>
                  <a:pt x="493514" y="682347"/>
                </a:lnTo>
                <a:lnTo>
                  <a:pt x="534528" y="661811"/>
                </a:lnTo>
                <a:lnTo>
                  <a:pt x="572284" y="636343"/>
                </a:lnTo>
                <a:lnTo>
                  <a:pt x="606361" y="606361"/>
                </a:lnTo>
                <a:lnTo>
                  <a:pt x="636343" y="572284"/>
                </a:lnTo>
                <a:lnTo>
                  <a:pt x="661811" y="534528"/>
                </a:lnTo>
                <a:lnTo>
                  <a:pt x="682347" y="493514"/>
                </a:lnTo>
                <a:lnTo>
                  <a:pt x="697533" y="449657"/>
                </a:lnTo>
                <a:lnTo>
                  <a:pt x="706951" y="403377"/>
                </a:lnTo>
                <a:lnTo>
                  <a:pt x="710184" y="355091"/>
                </a:lnTo>
                <a:lnTo>
                  <a:pt x="706951" y="307126"/>
                </a:lnTo>
                <a:lnTo>
                  <a:pt x="697533" y="261055"/>
                </a:lnTo>
                <a:lnTo>
                  <a:pt x="682347" y="217312"/>
                </a:lnTo>
                <a:lnTo>
                  <a:pt x="661811" y="176332"/>
                </a:lnTo>
                <a:lnTo>
                  <a:pt x="636343" y="138548"/>
                </a:lnTo>
                <a:lnTo>
                  <a:pt x="606361" y="104393"/>
                </a:lnTo>
                <a:lnTo>
                  <a:pt x="572284" y="74303"/>
                </a:lnTo>
                <a:lnTo>
                  <a:pt x="534528" y="48711"/>
                </a:lnTo>
                <a:lnTo>
                  <a:pt x="493514" y="28051"/>
                </a:lnTo>
                <a:lnTo>
                  <a:pt x="449657" y="12756"/>
                </a:lnTo>
                <a:lnTo>
                  <a:pt x="403377" y="3261"/>
                </a:lnTo>
                <a:lnTo>
                  <a:pt x="355092" y="0"/>
                </a:lnTo>
                <a:close/>
              </a:path>
            </a:pathLst>
          </a:custGeom>
          <a:solidFill>
            <a:srgbClr val="EAF8E2"/>
          </a:solidFill>
        </p:spPr>
        <p:txBody>
          <a:bodyPr wrap="square" lIns="0" tIns="0" rIns="0" bIns="0" rtlCol="0"/>
          <a:lstStyle/>
          <a:p>
            <a:endParaRPr sz="1750"/>
          </a:p>
        </p:txBody>
      </p:sp>
      <p:sp>
        <p:nvSpPr>
          <p:cNvPr id="21" name="object 21"/>
          <p:cNvSpPr/>
          <p:nvPr/>
        </p:nvSpPr>
        <p:spPr>
          <a:xfrm>
            <a:off x="5374004" y="4902200"/>
            <a:ext cx="628474" cy="628474"/>
          </a:xfrm>
          <a:custGeom>
            <a:avLst/>
            <a:gdLst/>
            <a:ahLst/>
            <a:cxnLst/>
            <a:rect l="l" t="t" r="r" b="b"/>
            <a:pathLst>
              <a:path w="646429" h="646429">
                <a:moveTo>
                  <a:pt x="323087" y="0"/>
                </a:moveTo>
                <a:lnTo>
                  <a:pt x="275373" y="3506"/>
                </a:lnTo>
                <a:lnTo>
                  <a:pt x="229822" y="13689"/>
                </a:lnTo>
                <a:lnTo>
                  <a:pt x="186937" y="30049"/>
                </a:lnTo>
                <a:lnTo>
                  <a:pt x="147220" y="52083"/>
                </a:lnTo>
                <a:lnTo>
                  <a:pt x="111170" y="79291"/>
                </a:lnTo>
                <a:lnTo>
                  <a:pt x="79291" y="111170"/>
                </a:lnTo>
                <a:lnTo>
                  <a:pt x="52083" y="147220"/>
                </a:lnTo>
                <a:lnTo>
                  <a:pt x="30049" y="186937"/>
                </a:lnTo>
                <a:lnTo>
                  <a:pt x="13689" y="229822"/>
                </a:lnTo>
                <a:lnTo>
                  <a:pt x="3506" y="275373"/>
                </a:lnTo>
                <a:lnTo>
                  <a:pt x="0" y="323088"/>
                </a:lnTo>
                <a:lnTo>
                  <a:pt x="3506" y="370802"/>
                </a:lnTo>
                <a:lnTo>
                  <a:pt x="13689" y="416353"/>
                </a:lnTo>
                <a:lnTo>
                  <a:pt x="30049" y="459238"/>
                </a:lnTo>
                <a:lnTo>
                  <a:pt x="52083" y="498955"/>
                </a:lnTo>
                <a:lnTo>
                  <a:pt x="79291" y="535005"/>
                </a:lnTo>
                <a:lnTo>
                  <a:pt x="111170" y="566884"/>
                </a:lnTo>
                <a:lnTo>
                  <a:pt x="147220" y="594092"/>
                </a:lnTo>
                <a:lnTo>
                  <a:pt x="186937" y="616126"/>
                </a:lnTo>
                <a:lnTo>
                  <a:pt x="229822" y="632486"/>
                </a:lnTo>
                <a:lnTo>
                  <a:pt x="275373" y="642669"/>
                </a:lnTo>
                <a:lnTo>
                  <a:pt x="323087" y="646176"/>
                </a:lnTo>
                <a:lnTo>
                  <a:pt x="370802" y="642669"/>
                </a:lnTo>
                <a:lnTo>
                  <a:pt x="416353" y="632486"/>
                </a:lnTo>
                <a:lnTo>
                  <a:pt x="459238" y="616126"/>
                </a:lnTo>
                <a:lnTo>
                  <a:pt x="498955" y="594092"/>
                </a:lnTo>
                <a:lnTo>
                  <a:pt x="535005" y="566884"/>
                </a:lnTo>
                <a:lnTo>
                  <a:pt x="566884" y="535005"/>
                </a:lnTo>
                <a:lnTo>
                  <a:pt x="594092" y="498955"/>
                </a:lnTo>
                <a:lnTo>
                  <a:pt x="616126" y="459238"/>
                </a:lnTo>
                <a:lnTo>
                  <a:pt x="632486" y="416353"/>
                </a:lnTo>
                <a:lnTo>
                  <a:pt x="642669" y="370802"/>
                </a:lnTo>
                <a:lnTo>
                  <a:pt x="646176" y="323088"/>
                </a:lnTo>
                <a:lnTo>
                  <a:pt x="642669" y="275373"/>
                </a:lnTo>
                <a:lnTo>
                  <a:pt x="632486" y="229822"/>
                </a:lnTo>
                <a:lnTo>
                  <a:pt x="616126" y="186937"/>
                </a:lnTo>
                <a:lnTo>
                  <a:pt x="594092" y="147220"/>
                </a:lnTo>
                <a:lnTo>
                  <a:pt x="566884" y="111170"/>
                </a:lnTo>
                <a:lnTo>
                  <a:pt x="535005" y="79291"/>
                </a:lnTo>
                <a:lnTo>
                  <a:pt x="498955" y="52083"/>
                </a:lnTo>
                <a:lnTo>
                  <a:pt x="459238" y="30049"/>
                </a:lnTo>
                <a:lnTo>
                  <a:pt x="416353" y="13689"/>
                </a:lnTo>
                <a:lnTo>
                  <a:pt x="370802" y="3506"/>
                </a:lnTo>
                <a:lnTo>
                  <a:pt x="323087" y="0"/>
                </a:lnTo>
                <a:close/>
              </a:path>
            </a:pathLst>
          </a:custGeom>
          <a:solidFill>
            <a:srgbClr val="ECF8E6"/>
          </a:solidFill>
        </p:spPr>
        <p:txBody>
          <a:bodyPr wrap="square" lIns="0" tIns="0" rIns="0" bIns="0" rtlCol="0"/>
          <a:lstStyle/>
          <a:p>
            <a:endParaRPr sz="1750"/>
          </a:p>
        </p:txBody>
      </p:sp>
      <p:sp>
        <p:nvSpPr>
          <p:cNvPr id="22" name="object 22"/>
          <p:cNvSpPr/>
          <p:nvPr/>
        </p:nvSpPr>
        <p:spPr>
          <a:xfrm>
            <a:off x="5405121" y="4933315"/>
            <a:ext cx="564885" cy="564885"/>
          </a:xfrm>
          <a:custGeom>
            <a:avLst/>
            <a:gdLst/>
            <a:ahLst/>
            <a:cxnLst/>
            <a:rect l="l" t="t" r="r" b="b"/>
            <a:pathLst>
              <a:path w="581025" h="581025">
                <a:moveTo>
                  <a:pt x="291084" y="0"/>
                </a:moveTo>
                <a:lnTo>
                  <a:pt x="243678" y="3788"/>
                </a:lnTo>
                <a:lnTo>
                  <a:pt x="198778" y="14764"/>
                </a:lnTo>
                <a:lnTo>
                  <a:pt x="156968" y="32342"/>
                </a:lnTo>
                <a:lnTo>
                  <a:pt x="118835" y="55936"/>
                </a:lnTo>
                <a:lnTo>
                  <a:pt x="84963" y="84963"/>
                </a:lnTo>
                <a:lnTo>
                  <a:pt x="55936" y="118835"/>
                </a:lnTo>
                <a:lnTo>
                  <a:pt x="32342" y="156968"/>
                </a:lnTo>
                <a:lnTo>
                  <a:pt x="14764" y="198778"/>
                </a:lnTo>
                <a:lnTo>
                  <a:pt x="3788" y="243678"/>
                </a:lnTo>
                <a:lnTo>
                  <a:pt x="0" y="291084"/>
                </a:lnTo>
                <a:lnTo>
                  <a:pt x="3788" y="338076"/>
                </a:lnTo>
                <a:lnTo>
                  <a:pt x="14764" y="382645"/>
                </a:lnTo>
                <a:lnTo>
                  <a:pt x="32342" y="424197"/>
                </a:lnTo>
                <a:lnTo>
                  <a:pt x="55936" y="462137"/>
                </a:lnTo>
                <a:lnTo>
                  <a:pt x="84963" y="495871"/>
                </a:lnTo>
                <a:lnTo>
                  <a:pt x="118835" y="524804"/>
                </a:lnTo>
                <a:lnTo>
                  <a:pt x="156968" y="548342"/>
                </a:lnTo>
                <a:lnTo>
                  <a:pt x="198778" y="565891"/>
                </a:lnTo>
                <a:lnTo>
                  <a:pt x="243678" y="576856"/>
                </a:lnTo>
                <a:lnTo>
                  <a:pt x="291084" y="580644"/>
                </a:lnTo>
                <a:lnTo>
                  <a:pt x="338076" y="576856"/>
                </a:lnTo>
                <a:lnTo>
                  <a:pt x="382645" y="565891"/>
                </a:lnTo>
                <a:lnTo>
                  <a:pt x="424197" y="548342"/>
                </a:lnTo>
                <a:lnTo>
                  <a:pt x="462137" y="524804"/>
                </a:lnTo>
                <a:lnTo>
                  <a:pt x="495871" y="495871"/>
                </a:lnTo>
                <a:lnTo>
                  <a:pt x="524804" y="462137"/>
                </a:lnTo>
                <a:lnTo>
                  <a:pt x="548342" y="424197"/>
                </a:lnTo>
                <a:lnTo>
                  <a:pt x="565891" y="382645"/>
                </a:lnTo>
                <a:lnTo>
                  <a:pt x="576856" y="338076"/>
                </a:lnTo>
                <a:lnTo>
                  <a:pt x="580644" y="291084"/>
                </a:lnTo>
                <a:lnTo>
                  <a:pt x="576856" y="243678"/>
                </a:lnTo>
                <a:lnTo>
                  <a:pt x="565891" y="198778"/>
                </a:lnTo>
                <a:lnTo>
                  <a:pt x="548342" y="156968"/>
                </a:lnTo>
                <a:lnTo>
                  <a:pt x="524804" y="118835"/>
                </a:lnTo>
                <a:lnTo>
                  <a:pt x="495871" y="84963"/>
                </a:lnTo>
                <a:lnTo>
                  <a:pt x="462137" y="55936"/>
                </a:lnTo>
                <a:lnTo>
                  <a:pt x="424197" y="32342"/>
                </a:lnTo>
                <a:lnTo>
                  <a:pt x="382645" y="14764"/>
                </a:lnTo>
                <a:lnTo>
                  <a:pt x="338076" y="3788"/>
                </a:lnTo>
                <a:lnTo>
                  <a:pt x="291084" y="0"/>
                </a:lnTo>
                <a:close/>
              </a:path>
            </a:pathLst>
          </a:custGeom>
          <a:solidFill>
            <a:srgbClr val="EDF9E9"/>
          </a:solidFill>
        </p:spPr>
        <p:txBody>
          <a:bodyPr wrap="square" lIns="0" tIns="0" rIns="0" bIns="0" rtlCol="0"/>
          <a:lstStyle/>
          <a:p>
            <a:endParaRPr sz="1750"/>
          </a:p>
        </p:txBody>
      </p:sp>
      <p:sp>
        <p:nvSpPr>
          <p:cNvPr id="23" name="object 23"/>
          <p:cNvSpPr/>
          <p:nvPr/>
        </p:nvSpPr>
        <p:spPr>
          <a:xfrm>
            <a:off x="5436234" y="4964430"/>
            <a:ext cx="502532" cy="502532"/>
          </a:xfrm>
          <a:custGeom>
            <a:avLst/>
            <a:gdLst/>
            <a:ahLst/>
            <a:cxnLst/>
            <a:rect l="l" t="t" r="r" b="b"/>
            <a:pathLst>
              <a:path w="516889" h="516889">
                <a:moveTo>
                  <a:pt x="259080" y="0"/>
                </a:moveTo>
                <a:lnTo>
                  <a:pt x="212465" y="4168"/>
                </a:lnTo>
                <a:lnTo>
                  <a:pt x="168610" y="16189"/>
                </a:lnTo>
                <a:lnTo>
                  <a:pt x="128241" y="35334"/>
                </a:lnTo>
                <a:lnTo>
                  <a:pt x="92088" y="60876"/>
                </a:lnTo>
                <a:lnTo>
                  <a:pt x="60876" y="92088"/>
                </a:lnTo>
                <a:lnTo>
                  <a:pt x="35334" y="128241"/>
                </a:lnTo>
                <a:lnTo>
                  <a:pt x="16189" y="168610"/>
                </a:lnTo>
                <a:lnTo>
                  <a:pt x="4168" y="212465"/>
                </a:lnTo>
                <a:lnTo>
                  <a:pt x="0" y="259079"/>
                </a:lnTo>
                <a:lnTo>
                  <a:pt x="4168" y="305241"/>
                </a:lnTo>
                <a:lnTo>
                  <a:pt x="16189" y="348743"/>
                </a:lnTo>
                <a:lnTo>
                  <a:pt x="35334" y="388845"/>
                </a:lnTo>
                <a:lnTo>
                  <a:pt x="60876" y="424809"/>
                </a:lnTo>
                <a:lnTo>
                  <a:pt x="92088" y="455893"/>
                </a:lnTo>
                <a:lnTo>
                  <a:pt x="128241" y="481358"/>
                </a:lnTo>
                <a:lnTo>
                  <a:pt x="168610" y="500463"/>
                </a:lnTo>
                <a:lnTo>
                  <a:pt x="212465" y="512469"/>
                </a:lnTo>
                <a:lnTo>
                  <a:pt x="259080" y="516635"/>
                </a:lnTo>
                <a:lnTo>
                  <a:pt x="305241" y="512469"/>
                </a:lnTo>
                <a:lnTo>
                  <a:pt x="348743" y="500463"/>
                </a:lnTo>
                <a:lnTo>
                  <a:pt x="388845" y="481358"/>
                </a:lnTo>
                <a:lnTo>
                  <a:pt x="424809" y="455893"/>
                </a:lnTo>
                <a:lnTo>
                  <a:pt x="455893" y="424809"/>
                </a:lnTo>
                <a:lnTo>
                  <a:pt x="481358" y="388845"/>
                </a:lnTo>
                <a:lnTo>
                  <a:pt x="500463" y="348743"/>
                </a:lnTo>
                <a:lnTo>
                  <a:pt x="512469" y="305241"/>
                </a:lnTo>
                <a:lnTo>
                  <a:pt x="516636" y="259079"/>
                </a:lnTo>
                <a:lnTo>
                  <a:pt x="512469" y="212465"/>
                </a:lnTo>
                <a:lnTo>
                  <a:pt x="500463" y="168610"/>
                </a:lnTo>
                <a:lnTo>
                  <a:pt x="481358" y="128241"/>
                </a:lnTo>
                <a:lnTo>
                  <a:pt x="455893" y="92088"/>
                </a:lnTo>
                <a:lnTo>
                  <a:pt x="424809" y="60876"/>
                </a:lnTo>
                <a:lnTo>
                  <a:pt x="388845" y="35334"/>
                </a:lnTo>
                <a:lnTo>
                  <a:pt x="348743" y="16189"/>
                </a:lnTo>
                <a:lnTo>
                  <a:pt x="305241" y="4168"/>
                </a:lnTo>
                <a:lnTo>
                  <a:pt x="259080" y="0"/>
                </a:lnTo>
                <a:close/>
              </a:path>
            </a:pathLst>
          </a:custGeom>
          <a:solidFill>
            <a:srgbClr val="F0F9EC"/>
          </a:solidFill>
        </p:spPr>
        <p:txBody>
          <a:bodyPr wrap="square" lIns="0" tIns="0" rIns="0" bIns="0" rtlCol="0"/>
          <a:lstStyle/>
          <a:p>
            <a:endParaRPr sz="1750"/>
          </a:p>
        </p:txBody>
      </p:sp>
      <p:sp>
        <p:nvSpPr>
          <p:cNvPr id="24" name="object 24"/>
          <p:cNvSpPr/>
          <p:nvPr/>
        </p:nvSpPr>
        <p:spPr>
          <a:xfrm>
            <a:off x="5468832" y="4997026"/>
            <a:ext cx="438943" cy="438943"/>
          </a:xfrm>
          <a:custGeom>
            <a:avLst/>
            <a:gdLst/>
            <a:ahLst/>
            <a:cxnLst/>
            <a:rect l="l" t="t" r="r" b="b"/>
            <a:pathLst>
              <a:path w="451485" h="451485">
                <a:moveTo>
                  <a:pt x="225551" y="0"/>
                </a:moveTo>
                <a:lnTo>
                  <a:pt x="179980" y="4566"/>
                </a:lnTo>
                <a:lnTo>
                  <a:pt x="137588" y="17668"/>
                </a:lnTo>
                <a:lnTo>
                  <a:pt x="99268" y="38415"/>
                </a:lnTo>
                <a:lnTo>
                  <a:pt x="65912" y="65912"/>
                </a:lnTo>
                <a:lnTo>
                  <a:pt x="38415" y="99268"/>
                </a:lnTo>
                <a:lnTo>
                  <a:pt x="17668" y="137588"/>
                </a:lnTo>
                <a:lnTo>
                  <a:pt x="4566" y="179980"/>
                </a:lnTo>
                <a:lnTo>
                  <a:pt x="0" y="225551"/>
                </a:lnTo>
                <a:lnTo>
                  <a:pt x="4566" y="271123"/>
                </a:lnTo>
                <a:lnTo>
                  <a:pt x="17668" y="313515"/>
                </a:lnTo>
                <a:lnTo>
                  <a:pt x="38415" y="351835"/>
                </a:lnTo>
                <a:lnTo>
                  <a:pt x="65912" y="385190"/>
                </a:lnTo>
                <a:lnTo>
                  <a:pt x="99268" y="412688"/>
                </a:lnTo>
                <a:lnTo>
                  <a:pt x="137588" y="433435"/>
                </a:lnTo>
                <a:lnTo>
                  <a:pt x="179980" y="446537"/>
                </a:lnTo>
                <a:lnTo>
                  <a:pt x="225551" y="451103"/>
                </a:lnTo>
                <a:lnTo>
                  <a:pt x="271123" y="446537"/>
                </a:lnTo>
                <a:lnTo>
                  <a:pt x="313515" y="433435"/>
                </a:lnTo>
                <a:lnTo>
                  <a:pt x="351835" y="412688"/>
                </a:lnTo>
                <a:lnTo>
                  <a:pt x="385190" y="385190"/>
                </a:lnTo>
                <a:lnTo>
                  <a:pt x="412688" y="351835"/>
                </a:lnTo>
                <a:lnTo>
                  <a:pt x="433435" y="313515"/>
                </a:lnTo>
                <a:lnTo>
                  <a:pt x="446537" y="271123"/>
                </a:lnTo>
                <a:lnTo>
                  <a:pt x="451103" y="225551"/>
                </a:lnTo>
                <a:lnTo>
                  <a:pt x="446537" y="179980"/>
                </a:lnTo>
                <a:lnTo>
                  <a:pt x="433435" y="137588"/>
                </a:lnTo>
                <a:lnTo>
                  <a:pt x="412688" y="99268"/>
                </a:lnTo>
                <a:lnTo>
                  <a:pt x="385190" y="65912"/>
                </a:lnTo>
                <a:lnTo>
                  <a:pt x="351835" y="38415"/>
                </a:lnTo>
                <a:lnTo>
                  <a:pt x="313515" y="17668"/>
                </a:lnTo>
                <a:lnTo>
                  <a:pt x="271123" y="4566"/>
                </a:lnTo>
                <a:lnTo>
                  <a:pt x="225551" y="0"/>
                </a:lnTo>
                <a:close/>
              </a:path>
            </a:pathLst>
          </a:custGeom>
          <a:solidFill>
            <a:srgbClr val="F3FAEE"/>
          </a:solidFill>
        </p:spPr>
        <p:txBody>
          <a:bodyPr wrap="square" lIns="0" tIns="0" rIns="0" bIns="0" rtlCol="0"/>
          <a:lstStyle/>
          <a:p>
            <a:endParaRPr sz="1750"/>
          </a:p>
        </p:txBody>
      </p:sp>
      <p:sp>
        <p:nvSpPr>
          <p:cNvPr id="25" name="object 25"/>
          <p:cNvSpPr/>
          <p:nvPr/>
        </p:nvSpPr>
        <p:spPr>
          <a:xfrm>
            <a:off x="5499947" y="5028142"/>
            <a:ext cx="376590" cy="376590"/>
          </a:xfrm>
          <a:custGeom>
            <a:avLst/>
            <a:gdLst/>
            <a:ahLst/>
            <a:cxnLst/>
            <a:rect l="l" t="t" r="r" b="b"/>
            <a:pathLst>
              <a:path w="387350" h="387350">
                <a:moveTo>
                  <a:pt x="193548" y="0"/>
                </a:moveTo>
                <a:lnTo>
                  <a:pt x="149236" y="5122"/>
                </a:lnTo>
                <a:lnTo>
                  <a:pt x="108523" y="19709"/>
                </a:lnTo>
                <a:lnTo>
                  <a:pt x="72583" y="42587"/>
                </a:lnTo>
                <a:lnTo>
                  <a:pt x="42587" y="72583"/>
                </a:lnTo>
                <a:lnTo>
                  <a:pt x="19709" y="108523"/>
                </a:lnTo>
                <a:lnTo>
                  <a:pt x="5122" y="149236"/>
                </a:lnTo>
                <a:lnTo>
                  <a:pt x="0" y="193548"/>
                </a:lnTo>
                <a:lnTo>
                  <a:pt x="5122" y="237859"/>
                </a:lnTo>
                <a:lnTo>
                  <a:pt x="19709" y="278572"/>
                </a:lnTo>
                <a:lnTo>
                  <a:pt x="42587" y="314512"/>
                </a:lnTo>
                <a:lnTo>
                  <a:pt x="72583" y="344508"/>
                </a:lnTo>
                <a:lnTo>
                  <a:pt x="108523" y="367386"/>
                </a:lnTo>
                <a:lnTo>
                  <a:pt x="149236" y="381973"/>
                </a:lnTo>
                <a:lnTo>
                  <a:pt x="193548" y="387096"/>
                </a:lnTo>
                <a:lnTo>
                  <a:pt x="237859" y="381973"/>
                </a:lnTo>
                <a:lnTo>
                  <a:pt x="278572" y="367386"/>
                </a:lnTo>
                <a:lnTo>
                  <a:pt x="314512" y="344508"/>
                </a:lnTo>
                <a:lnTo>
                  <a:pt x="344508" y="314512"/>
                </a:lnTo>
                <a:lnTo>
                  <a:pt x="367386" y="278572"/>
                </a:lnTo>
                <a:lnTo>
                  <a:pt x="381973" y="237859"/>
                </a:lnTo>
                <a:lnTo>
                  <a:pt x="387096" y="193548"/>
                </a:lnTo>
                <a:lnTo>
                  <a:pt x="381973" y="149236"/>
                </a:lnTo>
                <a:lnTo>
                  <a:pt x="367386" y="108523"/>
                </a:lnTo>
                <a:lnTo>
                  <a:pt x="344508" y="72583"/>
                </a:lnTo>
                <a:lnTo>
                  <a:pt x="314512" y="42587"/>
                </a:lnTo>
                <a:lnTo>
                  <a:pt x="278572" y="19709"/>
                </a:lnTo>
                <a:lnTo>
                  <a:pt x="237859" y="5122"/>
                </a:lnTo>
                <a:lnTo>
                  <a:pt x="193548" y="0"/>
                </a:lnTo>
                <a:close/>
              </a:path>
            </a:pathLst>
          </a:custGeom>
          <a:solidFill>
            <a:srgbClr val="F5FBF0"/>
          </a:solidFill>
        </p:spPr>
        <p:txBody>
          <a:bodyPr wrap="square" lIns="0" tIns="0" rIns="0" bIns="0" rtlCol="0"/>
          <a:lstStyle/>
          <a:p>
            <a:endParaRPr sz="1750"/>
          </a:p>
        </p:txBody>
      </p:sp>
      <p:sp>
        <p:nvSpPr>
          <p:cNvPr id="26" name="object 26"/>
          <p:cNvSpPr/>
          <p:nvPr/>
        </p:nvSpPr>
        <p:spPr>
          <a:xfrm>
            <a:off x="5531061" y="5059257"/>
            <a:ext cx="313002" cy="314237"/>
          </a:xfrm>
          <a:custGeom>
            <a:avLst/>
            <a:gdLst/>
            <a:ahLst/>
            <a:cxnLst/>
            <a:rect l="l" t="t" r="r" b="b"/>
            <a:pathLst>
              <a:path w="321945" h="323214">
                <a:moveTo>
                  <a:pt x="161543" y="0"/>
                </a:moveTo>
                <a:lnTo>
                  <a:pt x="118356" y="5827"/>
                </a:lnTo>
                <a:lnTo>
                  <a:pt x="79699" y="22239"/>
                </a:lnTo>
                <a:lnTo>
                  <a:pt x="47053" y="47625"/>
                </a:lnTo>
                <a:lnTo>
                  <a:pt x="21900" y="80376"/>
                </a:lnTo>
                <a:lnTo>
                  <a:pt x="5722" y="118886"/>
                </a:lnTo>
                <a:lnTo>
                  <a:pt x="0" y="161544"/>
                </a:lnTo>
                <a:lnTo>
                  <a:pt x="5722" y="204201"/>
                </a:lnTo>
                <a:lnTo>
                  <a:pt x="21900" y="242711"/>
                </a:lnTo>
                <a:lnTo>
                  <a:pt x="47053" y="275463"/>
                </a:lnTo>
                <a:lnTo>
                  <a:pt x="79699" y="300848"/>
                </a:lnTo>
                <a:lnTo>
                  <a:pt x="118356" y="317260"/>
                </a:lnTo>
                <a:lnTo>
                  <a:pt x="161543" y="323088"/>
                </a:lnTo>
                <a:lnTo>
                  <a:pt x="212128" y="314773"/>
                </a:lnTo>
                <a:lnTo>
                  <a:pt x="256056" y="291681"/>
                </a:lnTo>
                <a:lnTo>
                  <a:pt x="290693" y="256592"/>
                </a:lnTo>
                <a:lnTo>
                  <a:pt x="313407" y="212287"/>
                </a:lnTo>
                <a:lnTo>
                  <a:pt x="321563" y="161544"/>
                </a:lnTo>
                <a:lnTo>
                  <a:pt x="313407" y="110800"/>
                </a:lnTo>
                <a:lnTo>
                  <a:pt x="290693" y="66495"/>
                </a:lnTo>
                <a:lnTo>
                  <a:pt x="256056" y="31406"/>
                </a:lnTo>
                <a:lnTo>
                  <a:pt x="212128" y="8314"/>
                </a:lnTo>
                <a:lnTo>
                  <a:pt x="161543" y="0"/>
                </a:lnTo>
                <a:close/>
              </a:path>
            </a:pathLst>
          </a:custGeom>
          <a:solidFill>
            <a:srgbClr val="F7FBF4"/>
          </a:solidFill>
        </p:spPr>
        <p:txBody>
          <a:bodyPr wrap="square" lIns="0" tIns="0" rIns="0" bIns="0" rtlCol="0"/>
          <a:lstStyle/>
          <a:p>
            <a:endParaRPr sz="1750"/>
          </a:p>
        </p:txBody>
      </p:sp>
      <p:sp>
        <p:nvSpPr>
          <p:cNvPr id="27" name="object 27"/>
          <p:cNvSpPr/>
          <p:nvPr/>
        </p:nvSpPr>
        <p:spPr>
          <a:xfrm>
            <a:off x="5562176" y="5090371"/>
            <a:ext cx="250649" cy="250649"/>
          </a:xfrm>
          <a:custGeom>
            <a:avLst/>
            <a:gdLst/>
            <a:ahLst/>
            <a:cxnLst/>
            <a:rect l="l" t="t" r="r" b="b"/>
            <a:pathLst>
              <a:path w="257810" h="257810">
                <a:moveTo>
                  <a:pt x="129539" y="0"/>
                </a:moveTo>
                <a:lnTo>
                  <a:pt x="79081" y="10167"/>
                </a:lnTo>
                <a:lnTo>
                  <a:pt x="37909" y="37909"/>
                </a:lnTo>
                <a:lnTo>
                  <a:pt x="10167" y="79081"/>
                </a:lnTo>
                <a:lnTo>
                  <a:pt x="0" y="129539"/>
                </a:lnTo>
                <a:lnTo>
                  <a:pt x="10167" y="179117"/>
                </a:lnTo>
                <a:lnTo>
                  <a:pt x="37909" y="219836"/>
                </a:lnTo>
                <a:lnTo>
                  <a:pt x="79081" y="247411"/>
                </a:lnTo>
                <a:lnTo>
                  <a:pt x="129539" y="257555"/>
                </a:lnTo>
                <a:lnTo>
                  <a:pt x="179117" y="247411"/>
                </a:lnTo>
                <a:lnTo>
                  <a:pt x="219836" y="219836"/>
                </a:lnTo>
                <a:lnTo>
                  <a:pt x="247411" y="179117"/>
                </a:lnTo>
                <a:lnTo>
                  <a:pt x="257555" y="129539"/>
                </a:lnTo>
                <a:lnTo>
                  <a:pt x="247411" y="79081"/>
                </a:lnTo>
                <a:lnTo>
                  <a:pt x="219836" y="37909"/>
                </a:lnTo>
                <a:lnTo>
                  <a:pt x="179117" y="10167"/>
                </a:lnTo>
                <a:lnTo>
                  <a:pt x="129539" y="0"/>
                </a:lnTo>
                <a:close/>
              </a:path>
            </a:pathLst>
          </a:custGeom>
          <a:solidFill>
            <a:srgbClr val="F9FCF7"/>
          </a:solidFill>
        </p:spPr>
        <p:txBody>
          <a:bodyPr wrap="square" lIns="0" tIns="0" rIns="0" bIns="0" rtlCol="0"/>
          <a:lstStyle/>
          <a:p>
            <a:endParaRPr sz="1750"/>
          </a:p>
        </p:txBody>
      </p:sp>
      <p:sp>
        <p:nvSpPr>
          <p:cNvPr id="28" name="object 28"/>
          <p:cNvSpPr/>
          <p:nvPr/>
        </p:nvSpPr>
        <p:spPr>
          <a:xfrm>
            <a:off x="5594773" y="5122969"/>
            <a:ext cx="187060" cy="187060"/>
          </a:xfrm>
          <a:custGeom>
            <a:avLst/>
            <a:gdLst/>
            <a:ahLst/>
            <a:cxnLst/>
            <a:rect l="l" t="t" r="r" b="b"/>
            <a:pathLst>
              <a:path w="192404" h="192404">
                <a:moveTo>
                  <a:pt x="96012" y="0"/>
                </a:moveTo>
                <a:lnTo>
                  <a:pt x="58507" y="7500"/>
                </a:lnTo>
                <a:lnTo>
                  <a:pt x="28003" y="28003"/>
                </a:lnTo>
                <a:lnTo>
                  <a:pt x="7500" y="58507"/>
                </a:lnTo>
                <a:lnTo>
                  <a:pt x="0" y="96012"/>
                </a:lnTo>
                <a:lnTo>
                  <a:pt x="7500" y="133516"/>
                </a:lnTo>
                <a:lnTo>
                  <a:pt x="28003" y="164020"/>
                </a:lnTo>
                <a:lnTo>
                  <a:pt x="58507" y="184523"/>
                </a:lnTo>
                <a:lnTo>
                  <a:pt x="96012" y="192024"/>
                </a:lnTo>
                <a:lnTo>
                  <a:pt x="133516" y="184523"/>
                </a:lnTo>
                <a:lnTo>
                  <a:pt x="164020" y="164020"/>
                </a:lnTo>
                <a:lnTo>
                  <a:pt x="184523" y="133516"/>
                </a:lnTo>
                <a:lnTo>
                  <a:pt x="192024" y="96012"/>
                </a:lnTo>
                <a:lnTo>
                  <a:pt x="184523" y="58507"/>
                </a:lnTo>
                <a:lnTo>
                  <a:pt x="164020" y="28003"/>
                </a:lnTo>
                <a:lnTo>
                  <a:pt x="133516" y="7500"/>
                </a:lnTo>
                <a:lnTo>
                  <a:pt x="96012" y="0"/>
                </a:lnTo>
                <a:close/>
              </a:path>
            </a:pathLst>
          </a:custGeom>
          <a:solidFill>
            <a:srgbClr val="FAFDF9"/>
          </a:solidFill>
        </p:spPr>
        <p:txBody>
          <a:bodyPr wrap="square" lIns="0" tIns="0" rIns="0" bIns="0" rtlCol="0"/>
          <a:lstStyle/>
          <a:p>
            <a:endParaRPr sz="1750"/>
          </a:p>
        </p:txBody>
      </p:sp>
      <p:sp>
        <p:nvSpPr>
          <p:cNvPr id="29" name="object 29"/>
          <p:cNvSpPr/>
          <p:nvPr/>
        </p:nvSpPr>
        <p:spPr>
          <a:xfrm>
            <a:off x="5625888" y="5154082"/>
            <a:ext cx="124707" cy="124707"/>
          </a:xfrm>
          <a:custGeom>
            <a:avLst/>
            <a:gdLst/>
            <a:ahLst/>
            <a:cxnLst/>
            <a:rect l="l" t="t" r="r" b="b"/>
            <a:pathLst>
              <a:path w="128270" h="128270">
                <a:moveTo>
                  <a:pt x="64007" y="0"/>
                </a:moveTo>
                <a:lnTo>
                  <a:pt x="39219" y="5072"/>
                </a:lnTo>
                <a:lnTo>
                  <a:pt x="18859" y="18859"/>
                </a:lnTo>
                <a:lnTo>
                  <a:pt x="5072" y="39219"/>
                </a:lnTo>
                <a:lnTo>
                  <a:pt x="0" y="64008"/>
                </a:lnTo>
                <a:lnTo>
                  <a:pt x="5072" y="88796"/>
                </a:lnTo>
                <a:lnTo>
                  <a:pt x="18859" y="109156"/>
                </a:lnTo>
                <a:lnTo>
                  <a:pt x="39219" y="122943"/>
                </a:lnTo>
                <a:lnTo>
                  <a:pt x="64007" y="128016"/>
                </a:lnTo>
                <a:lnTo>
                  <a:pt x="88796" y="122943"/>
                </a:lnTo>
                <a:lnTo>
                  <a:pt x="109156" y="109156"/>
                </a:lnTo>
                <a:lnTo>
                  <a:pt x="122943" y="88796"/>
                </a:lnTo>
                <a:lnTo>
                  <a:pt x="128015" y="64008"/>
                </a:lnTo>
                <a:lnTo>
                  <a:pt x="122943" y="39219"/>
                </a:lnTo>
                <a:lnTo>
                  <a:pt x="109156" y="18859"/>
                </a:lnTo>
                <a:lnTo>
                  <a:pt x="88796" y="5072"/>
                </a:lnTo>
                <a:lnTo>
                  <a:pt x="64007" y="0"/>
                </a:lnTo>
                <a:close/>
              </a:path>
            </a:pathLst>
          </a:custGeom>
          <a:solidFill>
            <a:srgbClr val="FCFFFC"/>
          </a:solidFill>
        </p:spPr>
        <p:txBody>
          <a:bodyPr wrap="square" lIns="0" tIns="0" rIns="0" bIns="0" rtlCol="0"/>
          <a:lstStyle/>
          <a:p>
            <a:endParaRPr sz="1750"/>
          </a:p>
        </p:txBody>
      </p:sp>
      <p:sp>
        <p:nvSpPr>
          <p:cNvPr id="30" name="object 30"/>
          <p:cNvSpPr/>
          <p:nvPr/>
        </p:nvSpPr>
        <p:spPr>
          <a:xfrm>
            <a:off x="5657004" y="5185199"/>
            <a:ext cx="62353" cy="62353"/>
          </a:xfrm>
          <a:custGeom>
            <a:avLst/>
            <a:gdLst/>
            <a:ahLst/>
            <a:cxnLst/>
            <a:rect l="l" t="t" r="r" b="b"/>
            <a:pathLst>
              <a:path w="64135" h="64135">
                <a:moveTo>
                  <a:pt x="32004" y="0"/>
                </a:moveTo>
                <a:lnTo>
                  <a:pt x="19931" y="2643"/>
                </a:lnTo>
                <a:lnTo>
                  <a:pt x="9715" y="9715"/>
                </a:lnTo>
                <a:lnTo>
                  <a:pt x="2643" y="19931"/>
                </a:lnTo>
                <a:lnTo>
                  <a:pt x="0" y="32003"/>
                </a:lnTo>
                <a:lnTo>
                  <a:pt x="2643" y="44076"/>
                </a:lnTo>
                <a:lnTo>
                  <a:pt x="9715" y="54292"/>
                </a:lnTo>
                <a:lnTo>
                  <a:pt x="19931" y="61364"/>
                </a:lnTo>
                <a:lnTo>
                  <a:pt x="32004" y="64007"/>
                </a:lnTo>
                <a:lnTo>
                  <a:pt x="44719" y="61364"/>
                </a:lnTo>
                <a:lnTo>
                  <a:pt x="54864" y="54292"/>
                </a:lnTo>
                <a:lnTo>
                  <a:pt x="61579" y="44076"/>
                </a:lnTo>
                <a:lnTo>
                  <a:pt x="64008" y="32003"/>
                </a:lnTo>
                <a:lnTo>
                  <a:pt x="61579" y="19931"/>
                </a:lnTo>
                <a:lnTo>
                  <a:pt x="54864" y="9715"/>
                </a:lnTo>
                <a:lnTo>
                  <a:pt x="44719" y="2643"/>
                </a:lnTo>
                <a:lnTo>
                  <a:pt x="32004" y="0"/>
                </a:lnTo>
                <a:close/>
              </a:path>
            </a:pathLst>
          </a:custGeom>
          <a:solidFill>
            <a:srgbClr val="FFFFFF"/>
          </a:solidFill>
        </p:spPr>
        <p:txBody>
          <a:bodyPr wrap="square" lIns="0" tIns="0" rIns="0" bIns="0" rtlCol="0"/>
          <a:lstStyle/>
          <a:p>
            <a:endParaRPr sz="1750"/>
          </a:p>
        </p:txBody>
      </p:sp>
      <p:sp>
        <p:nvSpPr>
          <p:cNvPr id="31" name="object 31"/>
          <p:cNvSpPr/>
          <p:nvPr/>
        </p:nvSpPr>
        <p:spPr>
          <a:xfrm>
            <a:off x="5105822" y="5607349"/>
            <a:ext cx="1182864" cy="0"/>
          </a:xfrm>
          <a:custGeom>
            <a:avLst/>
            <a:gdLst/>
            <a:ahLst/>
            <a:cxnLst/>
            <a:rect l="l" t="t" r="r" b="b"/>
            <a:pathLst>
              <a:path w="1216660">
                <a:moveTo>
                  <a:pt x="0" y="0"/>
                </a:moveTo>
                <a:lnTo>
                  <a:pt x="1216152" y="0"/>
                </a:lnTo>
              </a:path>
            </a:pathLst>
          </a:custGeom>
          <a:ln w="8889">
            <a:solidFill>
              <a:srgbClr val="000000"/>
            </a:solidFill>
          </a:ln>
        </p:spPr>
        <p:txBody>
          <a:bodyPr wrap="square" lIns="0" tIns="0" rIns="0" bIns="0" rtlCol="0"/>
          <a:lstStyle/>
          <a:p>
            <a:endParaRPr sz="1750"/>
          </a:p>
        </p:txBody>
      </p:sp>
      <p:sp>
        <p:nvSpPr>
          <p:cNvPr id="32" name="object 32"/>
          <p:cNvSpPr/>
          <p:nvPr/>
        </p:nvSpPr>
        <p:spPr>
          <a:xfrm>
            <a:off x="5105823" y="5599323"/>
            <a:ext cx="9260" cy="0"/>
          </a:xfrm>
          <a:custGeom>
            <a:avLst/>
            <a:gdLst/>
            <a:ahLst/>
            <a:cxnLst/>
            <a:rect l="l" t="t" r="r" b="b"/>
            <a:pathLst>
              <a:path w="9525">
                <a:moveTo>
                  <a:pt x="0" y="0"/>
                </a:moveTo>
                <a:lnTo>
                  <a:pt x="9144" y="0"/>
                </a:lnTo>
              </a:path>
            </a:pathLst>
          </a:custGeom>
          <a:ln w="7620">
            <a:solidFill>
              <a:srgbClr val="000000"/>
            </a:solidFill>
          </a:ln>
        </p:spPr>
        <p:txBody>
          <a:bodyPr wrap="square" lIns="0" tIns="0" rIns="0" bIns="0" rtlCol="0"/>
          <a:lstStyle/>
          <a:p>
            <a:endParaRPr sz="1750"/>
          </a:p>
        </p:txBody>
      </p:sp>
      <p:sp>
        <p:nvSpPr>
          <p:cNvPr id="33" name="object 33"/>
          <p:cNvSpPr/>
          <p:nvPr/>
        </p:nvSpPr>
        <p:spPr>
          <a:xfrm>
            <a:off x="5113972" y="4856021"/>
            <a:ext cx="0" cy="739599"/>
          </a:xfrm>
          <a:custGeom>
            <a:avLst/>
            <a:gdLst/>
            <a:ahLst/>
            <a:cxnLst/>
            <a:rect l="l" t="t" r="r" b="b"/>
            <a:pathLst>
              <a:path h="760729">
                <a:moveTo>
                  <a:pt x="0" y="0"/>
                </a:moveTo>
                <a:lnTo>
                  <a:pt x="0" y="760729"/>
                </a:lnTo>
              </a:path>
            </a:pathLst>
          </a:custGeom>
          <a:ln w="16764">
            <a:solidFill>
              <a:srgbClr val="000000"/>
            </a:solidFill>
          </a:ln>
        </p:spPr>
        <p:txBody>
          <a:bodyPr wrap="square" lIns="0" tIns="0" rIns="0" bIns="0" rtlCol="0"/>
          <a:lstStyle/>
          <a:p>
            <a:endParaRPr sz="1750"/>
          </a:p>
        </p:txBody>
      </p:sp>
      <p:sp>
        <p:nvSpPr>
          <p:cNvPr id="34" name="object 34"/>
          <p:cNvSpPr/>
          <p:nvPr/>
        </p:nvSpPr>
        <p:spPr>
          <a:xfrm>
            <a:off x="5105823" y="4852316"/>
            <a:ext cx="9260" cy="0"/>
          </a:xfrm>
          <a:custGeom>
            <a:avLst/>
            <a:gdLst/>
            <a:ahLst/>
            <a:cxnLst/>
            <a:rect l="l" t="t" r="r" b="b"/>
            <a:pathLst>
              <a:path w="9525">
                <a:moveTo>
                  <a:pt x="0" y="0"/>
                </a:moveTo>
                <a:lnTo>
                  <a:pt x="9144" y="0"/>
                </a:lnTo>
              </a:path>
            </a:pathLst>
          </a:custGeom>
          <a:ln w="7620">
            <a:solidFill>
              <a:srgbClr val="000000"/>
            </a:solidFill>
          </a:ln>
        </p:spPr>
        <p:txBody>
          <a:bodyPr wrap="square" lIns="0" tIns="0" rIns="0" bIns="0" rtlCol="0"/>
          <a:lstStyle/>
          <a:p>
            <a:endParaRPr sz="1750"/>
          </a:p>
        </p:txBody>
      </p:sp>
      <p:sp>
        <p:nvSpPr>
          <p:cNvPr id="35" name="object 35"/>
          <p:cNvSpPr/>
          <p:nvPr/>
        </p:nvSpPr>
        <p:spPr>
          <a:xfrm>
            <a:off x="5105822" y="4844291"/>
            <a:ext cx="1182864" cy="0"/>
          </a:xfrm>
          <a:custGeom>
            <a:avLst/>
            <a:gdLst/>
            <a:ahLst/>
            <a:cxnLst/>
            <a:rect l="l" t="t" r="r" b="b"/>
            <a:pathLst>
              <a:path w="1216660">
                <a:moveTo>
                  <a:pt x="0" y="0"/>
                </a:moveTo>
                <a:lnTo>
                  <a:pt x="1216152" y="0"/>
                </a:lnTo>
              </a:path>
            </a:pathLst>
          </a:custGeom>
          <a:ln w="8889">
            <a:solidFill>
              <a:srgbClr val="000000"/>
            </a:solidFill>
          </a:ln>
        </p:spPr>
        <p:txBody>
          <a:bodyPr wrap="square" lIns="0" tIns="0" rIns="0" bIns="0" rtlCol="0"/>
          <a:lstStyle/>
          <a:p>
            <a:endParaRPr sz="1750"/>
          </a:p>
        </p:txBody>
      </p:sp>
      <p:sp>
        <p:nvSpPr>
          <p:cNvPr id="36" name="object 36"/>
          <p:cNvSpPr/>
          <p:nvPr/>
        </p:nvSpPr>
        <p:spPr>
          <a:xfrm>
            <a:off x="5114713" y="5599323"/>
            <a:ext cx="7408" cy="0"/>
          </a:xfrm>
          <a:custGeom>
            <a:avLst/>
            <a:gdLst/>
            <a:ahLst/>
            <a:cxnLst/>
            <a:rect l="l" t="t" r="r" b="b"/>
            <a:pathLst>
              <a:path w="7620">
                <a:moveTo>
                  <a:pt x="0" y="0"/>
                </a:moveTo>
                <a:lnTo>
                  <a:pt x="7620" y="0"/>
                </a:lnTo>
              </a:path>
            </a:pathLst>
          </a:custGeom>
          <a:ln w="7620">
            <a:solidFill>
              <a:srgbClr val="000000"/>
            </a:solidFill>
          </a:ln>
        </p:spPr>
        <p:txBody>
          <a:bodyPr wrap="square" lIns="0" tIns="0" rIns="0" bIns="0" rtlCol="0"/>
          <a:lstStyle/>
          <a:p>
            <a:endParaRPr sz="1750"/>
          </a:p>
        </p:txBody>
      </p:sp>
      <p:sp>
        <p:nvSpPr>
          <p:cNvPr id="37" name="object 37"/>
          <p:cNvSpPr/>
          <p:nvPr/>
        </p:nvSpPr>
        <p:spPr>
          <a:xfrm>
            <a:off x="5122121" y="5599323"/>
            <a:ext cx="1150144" cy="0"/>
          </a:xfrm>
          <a:custGeom>
            <a:avLst/>
            <a:gdLst/>
            <a:ahLst/>
            <a:cxnLst/>
            <a:rect l="l" t="t" r="r" b="b"/>
            <a:pathLst>
              <a:path w="1183004">
                <a:moveTo>
                  <a:pt x="0" y="0"/>
                </a:moveTo>
                <a:lnTo>
                  <a:pt x="1182624" y="0"/>
                </a:lnTo>
              </a:path>
            </a:pathLst>
          </a:custGeom>
          <a:ln w="7620">
            <a:solidFill>
              <a:srgbClr val="000000"/>
            </a:solidFill>
          </a:ln>
        </p:spPr>
        <p:txBody>
          <a:bodyPr wrap="square" lIns="0" tIns="0" rIns="0" bIns="0" rtlCol="0"/>
          <a:lstStyle/>
          <a:p>
            <a:endParaRPr sz="1750"/>
          </a:p>
        </p:txBody>
      </p:sp>
      <p:sp>
        <p:nvSpPr>
          <p:cNvPr id="38" name="object 38"/>
          <p:cNvSpPr/>
          <p:nvPr/>
        </p:nvSpPr>
        <p:spPr>
          <a:xfrm>
            <a:off x="6271894" y="5599323"/>
            <a:ext cx="7408" cy="0"/>
          </a:xfrm>
          <a:custGeom>
            <a:avLst/>
            <a:gdLst/>
            <a:ahLst/>
            <a:cxnLst/>
            <a:rect l="l" t="t" r="r" b="b"/>
            <a:pathLst>
              <a:path w="7620">
                <a:moveTo>
                  <a:pt x="0" y="0"/>
                </a:moveTo>
                <a:lnTo>
                  <a:pt x="7619" y="0"/>
                </a:lnTo>
              </a:path>
            </a:pathLst>
          </a:custGeom>
          <a:ln w="7620">
            <a:solidFill>
              <a:srgbClr val="000000"/>
            </a:solidFill>
          </a:ln>
        </p:spPr>
        <p:txBody>
          <a:bodyPr wrap="square" lIns="0" tIns="0" rIns="0" bIns="0" rtlCol="0"/>
          <a:lstStyle/>
          <a:p>
            <a:endParaRPr sz="1750"/>
          </a:p>
        </p:txBody>
      </p:sp>
      <p:sp>
        <p:nvSpPr>
          <p:cNvPr id="39" name="object 39"/>
          <p:cNvSpPr/>
          <p:nvPr/>
        </p:nvSpPr>
        <p:spPr>
          <a:xfrm>
            <a:off x="6280043" y="4856021"/>
            <a:ext cx="0" cy="739599"/>
          </a:xfrm>
          <a:custGeom>
            <a:avLst/>
            <a:gdLst/>
            <a:ahLst/>
            <a:cxnLst/>
            <a:rect l="l" t="t" r="r" b="b"/>
            <a:pathLst>
              <a:path h="760729">
                <a:moveTo>
                  <a:pt x="0" y="0"/>
                </a:moveTo>
                <a:lnTo>
                  <a:pt x="0" y="760729"/>
                </a:lnTo>
              </a:path>
            </a:pathLst>
          </a:custGeom>
          <a:ln w="16763">
            <a:solidFill>
              <a:srgbClr val="000000"/>
            </a:solidFill>
          </a:ln>
        </p:spPr>
        <p:txBody>
          <a:bodyPr wrap="square" lIns="0" tIns="0" rIns="0" bIns="0" rtlCol="0"/>
          <a:lstStyle/>
          <a:p>
            <a:endParaRPr sz="1750"/>
          </a:p>
        </p:txBody>
      </p:sp>
      <p:sp>
        <p:nvSpPr>
          <p:cNvPr id="40" name="object 40"/>
          <p:cNvSpPr/>
          <p:nvPr/>
        </p:nvSpPr>
        <p:spPr>
          <a:xfrm>
            <a:off x="6271894" y="4852316"/>
            <a:ext cx="7408" cy="0"/>
          </a:xfrm>
          <a:custGeom>
            <a:avLst/>
            <a:gdLst/>
            <a:ahLst/>
            <a:cxnLst/>
            <a:rect l="l" t="t" r="r" b="b"/>
            <a:pathLst>
              <a:path w="7620">
                <a:moveTo>
                  <a:pt x="0" y="0"/>
                </a:moveTo>
                <a:lnTo>
                  <a:pt x="7619" y="0"/>
                </a:lnTo>
              </a:path>
            </a:pathLst>
          </a:custGeom>
          <a:ln w="7620">
            <a:solidFill>
              <a:srgbClr val="000000"/>
            </a:solidFill>
          </a:ln>
        </p:spPr>
        <p:txBody>
          <a:bodyPr wrap="square" lIns="0" tIns="0" rIns="0" bIns="0" rtlCol="0"/>
          <a:lstStyle/>
          <a:p>
            <a:endParaRPr sz="1750"/>
          </a:p>
        </p:txBody>
      </p:sp>
      <p:sp>
        <p:nvSpPr>
          <p:cNvPr id="41" name="object 41"/>
          <p:cNvSpPr/>
          <p:nvPr/>
        </p:nvSpPr>
        <p:spPr>
          <a:xfrm>
            <a:off x="6279303" y="5599323"/>
            <a:ext cx="9260" cy="0"/>
          </a:xfrm>
          <a:custGeom>
            <a:avLst/>
            <a:gdLst/>
            <a:ahLst/>
            <a:cxnLst/>
            <a:rect l="l" t="t" r="r" b="b"/>
            <a:pathLst>
              <a:path w="9525">
                <a:moveTo>
                  <a:pt x="0" y="0"/>
                </a:moveTo>
                <a:lnTo>
                  <a:pt x="9144" y="0"/>
                </a:lnTo>
              </a:path>
            </a:pathLst>
          </a:custGeom>
          <a:ln w="7620">
            <a:solidFill>
              <a:srgbClr val="000000"/>
            </a:solidFill>
          </a:ln>
        </p:spPr>
        <p:txBody>
          <a:bodyPr wrap="square" lIns="0" tIns="0" rIns="0" bIns="0" rtlCol="0"/>
          <a:lstStyle/>
          <a:p>
            <a:endParaRPr sz="1750"/>
          </a:p>
        </p:txBody>
      </p:sp>
      <p:sp>
        <p:nvSpPr>
          <p:cNvPr id="42" name="object 42"/>
          <p:cNvSpPr/>
          <p:nvPr/>
        </p:nvSpPr>
        <p:spPr>
          <a:xfrm>
            <a:off x="5114713" y="4852564"/>
            <a:ext cx="7408" cy="0"/>
          </a:xfrm>
          <a:custGeom>
            <a:avLst/>
            <a:gdLst/>
            <a:ahLst/>
            <a:cxnLst/>
            <a:rect l="l" t="t" r="r" b="b"/>
            <a:pathLst>
              <a:path w="7620">
                <a:moveTo>
                  <a:pt x="0" y="0"/>
                </a:moveTo>
                <a:lnTo>
                  <a:pt x="7620" y="0"/>
                </a:lnTo>
              </a:path>
            </a:pathLst>
          </a:custGeom>
          <a:ln w="7619">
            <a:solidFill>
              <a:srgbClr val="000000"/>
            </a:solidFill>
          </a:ln>
        </p:spPr>
        <p:txBody>
          <a:bodyPr wrap="square" lIns="0" tIns="0" rIns="0" bIns="0" rtlCol="0"/>
          <a:lstStyle/>
          <a:p>
            <a:endParaRPr sz="1750"/>
          </a:p>
        </p:txBody>
      </p:sp>
      <p:sp>
        <p:nvSpPr>
          <p:cNvPr id="43" name="object 43"/>
          <p:cNvSpPr/>
          <p:nvPr/>
        </p:nvSpPr>
        <p:spPr>
          <a:xfrm>
            <a:off x="5122121" y="4852564"/>
            <a:ext cx="1150144" cy="0"/>
          </a:xfrm>
          <a:custGeom>
            <a:avLst/>
            <a:gdLst/>
            <a:ahLst/>
            <a:cxnLst/>
            <a:rect l="l" t="t" r="r" b="b"/>
            <a:pathLst>
              <a:path w="1183004">
                <a:moveTo>
                  <a:pt x="0" y="0"/>
                </a:moveTo>
                <a:lnTo>
                  <a:pt x="1182624" y="0"/>
                </a:lnTo>
              </a:path>
            </a:pathLst>
          </a:custGeom>
          <a:ln w="7619">
            <a:solidFill>
              <a:srgbClr val="000000"/>
            </a:solidFill>
          </a:ln>
        </p:spPr>
        <p:txBody>
          <a:bodyPr wrap="square" lIns="0" tIns="0" rIns="0" bIns="0" rtlCol="0"/>
          <a:lstStyle/>
          <a:p>
            <a:endParaRPr sz="1750"/>
          </a:p>
        </p:txBody>
      </p:sp>
      <p:sp>
        <p:nvSpPr>
          <p:cNvPr id="44" name="object 44"/>
          <p:cNvSpPr/>
          <p:nvPr/>
        </p:nvSpPr>
        <p:spPr>
          <a:xfrm>
            <a:off x="6279303" y="4852564"/>
            <a:ext cx="9260" cy="0"/>
          </a:xfrm>
          <a:custGeom>
            <a:avLst/>
            <a:gdLst/>
            <a:ahLst/>
            <a:cxnLst/>
            <a:rect l="l" t="t" r="r" b="b"/>
            <a:pathLst>
              <a:path w="9525">
                <a:moveTo>
                  <a:pt x="0" y="0"/>
                </a:moveTo>
                <a:lnTo>
                  <a:pt x="9144" y="0"/>
                </a:lnTo>
              </a:path>
            </a:pathLst>
          </a:custGeom>
          <a:ln w="7619">
            <a:solidFill>
              <a:srgbClr val="000000"/>
            </a:solidFill>
          </a:ln>
        </p:spPr>
        <p:txBody>
          <a:bodyPr wrap="square" lIns="0" tIns="0" rIns="0" bIns="0" rtlCol="0"/>
          <a:lstStyle/>
          <a:p>
            <a:endParaRPr sz="1750"/>
          </a:p>
        </p:txBody>
      </p:sp>
      <p:sp>
        <p:nvSpPr>
          <p:cNvPr id="45" name="object 45"/>
          <p:cNvSpPr/>
          <p:nvPr/>
        </p:nvSpPr>
        <p:spPr>
          <a:xfrm>
            <a:off x="2889251" y="4856267"/>
            <a:ext cx="1164960" cy="755650"/>
          </a:xfrm>
          <a:custGeom>
            <a:avLst/>
            <a:gdLst/>
            <a:ahLst/>
            <a:cxnLst/>
            <a:rect l="l" t="t" r="r" b="b"/>
            <a:pathLst>
              <a:path w="1198245" h="777239">
                <a:moveTo>
                  <a:pt x="1193002" y="0"/>
                </a:moveTo>
                <a:lnTo>
                  <a:pt x="362" y="0"/>
                </a:lnTo>
                <a:lnTo>
                  <a:pt x="0" y="576"/>
                </a:lnTo>
                <a:lnTo>
                  <a:pt x="0" y="772487"/>
                </a:lnTo>
                <a:lnTo>
                  <a:pt x="2998" y="777239"/>
                </a:lnTo>
                <a:lnTo>
                  <a:pt x="1190369" y="777239"/>
                </a:lnTo>
                <a:lnTo>
                  <a:pt x="1197864" y="765350"/>
                </a:lnTo>
                <a:lnTo>
                  <a:pt x="1197864" y="7728"/>
                </a:lnTo>
                <a:lnTo>
                  <a:pt x="1193002" y="0"/>
                </a:lnTo>
                <a:close/>
              </a:path>
            </a:pathLst>
          </a:custGeom>
          <a:solidFill>
            <a:srgbClr val="D2EEC5"/>
          </a:solidFill>
        </p:spPr>
        <p:txBody>
          <a:bodyPr wrap="square" lIns="0" tIns="0" rIns="0" bIns="0" rtlCol="0"/>
          <a:lstStyle/>
          <a:p>
            <a:endParaRPr sz="1750"/>
          </a:p>
        </p:txBody>
      </p:sp>
      <p:sp>
        <p:nvSpPr>
          <p:cNvPr id="46" name="object 46"/>
          <p:cNvSpPr/>
          <p:nvPr/>
        </p:nvSpPr>
        <p:spPr>
          <a:xfrm>
            <a:off x="2889251" y="4856267"/>
            <a:ext cx="1164960" cy="755650"/>
          </a:xfrm>
          <a:custGeom>
            <a:avLst/>
            <a:gdLst/>
            <a:ahLst/>
            <a:cxnLst/>
            <a:rect l="l" t="t" r="r" b="b"/>
            <a:pathLst>
              <a:path w="1198245" h="777239">
                <a:moveTo>
                  <a:pt x="1154201" y="0"/>
                </a:moveTo>
                <a:lnTo>
                  <a:pt x="39176" y="0"/>
                </a:lnTo>
                <a:lnTo>
                  <a:pt x="18454" y="31212"/>
                </a:lnTo>
                <a:lnTo>
                  <a:pt x="0" y="63514"/>
                </a:lnTo>
                <a:lnTo>
                  <a:pt x="0" y="709650"/>
                </a:lnTo>
                <a:lnTo>
                  <a:pt x="18454" y="741878"/>
                </a:lnTo>
                <a:lnTo>
                  <a:pt x="41980" y="777239"/>
                </a:lnTo>
                <a:lnTo>
                  <a:pt x="1151401" y="777239"/>
                </a:lnTo>
                <a:lnTo>
                  <a:pt x="1174901" y="741878"/>
                </a:lnTo>
                <a:lnTo>
                  <a:pt x="1197548" y="702291"/>
                </a:lnTo>
                <a:lnTo>
                  <a:pt x="1197864" y="701642"/>
                </a:lnTo>
                <a:lnTo>
                  <a:pt x="1197864" y="71540"/>
                </a:lnTo>
                <a:lnTo>
                  <a:pt x="1197548" y="70889"/>
                </a:lnTo>
                <a:lnTo>
                  <a:pt x="1174901" y="31212"/>
                </a:lnTo>
                <a:lnTo>
                  <a:pt x="1154201" y="0"/>
                </a:lnTo>
                <a:close/>
              </a:path>
            </a:pathLst>
          </a:custGeom>
          <a:solidFill>
            <a:srgbClr val="D4EFC6"/>
          </a:solidFill>
        </p:spPr>
        <p:txBody>
          <a:bodyPr wrap="square" lIns="0" tIns="0" rIns="0" bIns="0" rtlCol="0"/>
          <a:lstStyle/>
          <a:p>
            <a:endParaRPr sz="1750"/>
          </a:p>
        </p:txBody>
      </p:sp>
      <p:sp>
        <p:nvSpPr>
          <p:cNvPr id="47" name="object 47"/>
          <p:cNvSpPr/>
          <p:nvPr/>
        </p:nvSpPr>
        <p:spPr>
          <a:xfrm>
            <a:off x="2889250" y="4856267"/>
            <a:ext cx="1164960" cy="755650"/>
          </a:xfrm>
          <a:custGeom>
            <a:avLst/>
            <a:gdLst/>
            <a:ahLst/>
            <a:cxnLst/>
            <a:rect l="l" t="t" r="r" b="b"/>
            <a:pathLst>
              <a:path w="1198245" h="777239">
                <a:moveTo>
                  <a:pt x="1115454" y="0"/>
                </a:moveTo>
                <a:lnTo>
                  <a:pt x="77939" y="0"/>
                </a:lnTo>
                <a:lnTo>
                  <a:pt x="53949" y="34228"/>
                </a:lnTo>
                <a:lnTo>
                  <a:pt x="30534" y="73182"/>
                </a:lnTo>
                <a:lnTo>
                  <a:pt x="9838" y="113858"/>
                </a:lnTo>
                <a:lnTo>
                  <a:pt x="0" y="137151"/>
                </a:lnTo>
                <a:lnTo>
                  <a:pt x="0" y="636167"/>
                </a:lnTo>
                <a:lnTo>
                  <a:pt x="30534" y="699968"/>
                </a:lnTo>
                <a:lnTo>
                  <a:pt x="53949" y="738832"/>
                </a:lnTo>
                <a:lnTo>
                  <a:pt x="79957" y="775861"/>
                </a:lnTo>
                <a:lnTo>
                  <a:pt x="81076" y="777239"/>
                </a:lnTo>
                <a:lnTo>
                  <a:pt x="1112321" y="777239"/>
                </a:lnTo>
                <a:lnTo>
                  <a:pt x="1139416" y="738832"/>
                </a:lnTo>
                <a:lnTo>
                  <a:pt x="1162806" y="699968"/>
                </a:lnTo>
                <a:lnTo>
                  <a:pt x="1183485" y="659396"/>
                </a:lnTo>
                <a:lnTo>
                  <a:pt x="1197864" y="625421"/>
                </a:lnTo>
                <a:lnTo>
                  <a:pt x="1197864" y="147927"/>
                </a:lnTo>
                <a:lnTo>
                  <a:pt x="1183485" y="113858"/>
                </a:lnTo>
                <a:lnTo>
                  <a:pt x="1162806" y="73182"/>
                </a:lnTo>
                <a:lnTo>
                  <a:pt x="1139416" y="34228"/>
                </a:lnTo>
                <a:lnTo>
                  <a:pt x="1115454" y="0"/>
                </a:lnTo>
                <a:close/>
              </a:path>
            </a:pathLst>
          </a:custGeom>
          <a:solidFill>
            <a:srgbClr val="D6EFC9"/>
          </a:solidFill>
        </p:spPr>
        <p:txBody>
          <a:bodyPr wrap="square" lIns="0" tIns="0" rIns="0" bIns="0" rtlCol="0"/>
          <a:lstStyle/>
          <a:p>
            <a:endParaRPr sz="1750"/>
          </a:p>
        </p:txBody>
      </p:sp>
      <p:sp>
        <p:nvSpPr>
          <p:cNvPr id="48" name="object 48"/>
          <p:cNvSpPr/>
          <p:nvPr/>
        </p:nvSpPr>
        <p:spPr>
          <a:xfrm>
            <a:off x="2889251" y="4856267"/>
            <a:ext cx="1164960" cy="755650"/>
          </a:xfrm>
          <a:custGeom>
            <a:avLst/>
            <a:gdLst/>
            <a:ahLst/>
            <a:cxnLst/>
            <a:rect l="l" t="t" r="r" b="b"/>
            <a:pathLst>
              <a:path w="1198245" h="777239">
                <a:moveTo>
                  <a:pt x="1072528" y="0"/>
                </a:moveTo>
                <a:lnTo>
                  <a:pt x="119239" y="0"/>
                </a:lnTo>
                <a:lnTo>
                  <a:pt x="116912" y="2688"/>
                </a:lnTo>
                <a:lnTo>
                  <a:pt x="90011" y="38767"/>
                </a:lnTo>
                <a:lnTo>
                  <a:pt x="65757" y="76821"/>
                </a:lnTo>
                <a:lnTo>
                  <a:pt x="44289" y="116712"/>
                </a:lnTo>
                <a:lnTo>
                  <a:pt x="25744" y="158307"/>
                </a:lnTo>
                <a:lnTo>
                  <a:pt x="10261" y="201470"/>
                </a:lnTo>
                <a:lnTo>
                  <a:pt x="0" y="238726"/>
                </a:lnTo>
                <a:lnTo>
                  <a:pt x="0" y="534876"/>
                </a:lnTo>
                <a:lnTo>
                  <a:pt x="10261" y="572006"/>
                </a:lnTo>
                <a:lnTo>
                  <a:pt x="25744" y="615034"/>
                </a:lnTo>
                <a:lnTo>
                  <a:pt x="44289" y="656510"/>
                </a:lnTo>
                <a:lnTo>
                  <a:pt x="65757" y="696298"/>
                </a:lnTo>
                <a:lnTo>
                  <a:pt x="90011" y="734262"/>
                </a:lnTo>
                <a:lnTo>
                  <a:pt x="116912" y="770264"/>
                </a:lnTo>
                <a:lnTo>
                  <a:pt x="122963" y="777239"/>
                </a:lnTo>
                <a:lnTo>
                  <a:pt x="1068804" y="777239"/>
                </a:lnTo>
                <a:lnTo>
                  <a:pt x="1101756" y="734262"/>
                </a:lnTo>
                <a:lnTo>
                  <a:pt x="1126010" y="696298"/>
                </a:lnTo>
                <a:lnTo>
                  <a:pt x="1147478" y="656510"/>
                </a:lnTo>
                <a:lnTo>
                  <a:pt x="1166023" y="615034"/>
                </a:lnTo>
                <a:lnTo>
                  <a:pt x="1181506" y="572006"/>
                </a:lnTo>
                <a:lnTo>
                  <a:pt x="1193789" y="527561"/>
                </a:lnTo>
                <a:lnTo>
                  <a:pt x="1197864" y="506734"/>
                </a:lnTo>
                <a:lnTo>
                  <a:pt x="1197864" y="266970"/>
                </a:lnTo>
                <a:lnTo>
                  <a:pt x="1181506" y="201470"/>
                </a:lnTo>
                <a:lnTo>
                  <a:pt x="1166023" y="158307"/>
                </a:lnTo>
                <a:lnTo>
                  <a:pt x="1147478" y="116712"/>
                </a:lnTo>
                <a:lnTo>
                  <a:pt x="1126010" y="76821"/>
                </a:lnTo>
                <a:lnTo>
                  <a:pt x="1101756" y="38767"/>
                </a:lnTo>
                <a:lnTo>
                  <a:pt x="1074855" y="2688"/>
                </a:lnTo>
                <a:lnTo>
                  <a:pt x="1072528" y="0"/>
                </a:lnTo>
                <a:close/>
              </a:path>
            </a:pathLst>
          </a:custGeom>
          <a:solidFill>
            <a:srgbClr val="D9F0CD"/>
          </a:solidFill>
        </p:spPr>
        <p:txBody>
          <a:bodyPr wrap="square" lIns="0" tIns="0" rIns="0" bIns="0" rtlCol="0"/>
          <a:lstStyle/>
          <a:p>
            <a:endParaRPr sz="1750"/>
          </a:p>
        </p:txBody>
      </p:sp>
      <p:sp>
        <p:nvSpPr>
          <p:cNvPr id="49" name="object 49"/>
          <p:cNvSpPr/>
          <p:nvPr/>
        </p:nvSpPr>
        <p:spPr>
          <a:xfrm>
            <a:off x="2904065" y="4856267"/>
            <a:ext cx="1131006" cy="755650"/>
          </a:xfrm>
          <a:custGeom>
            <a:avLst/>
            <a:gdLst/>
            <a:ahLst/>
            <a:cxnLst/>
            <a:rect l="l" t="t" r="r" b="b"/>
            <a:pathLst>
              <a:path w="1163320" h="777239">
                <a:moveTo>
                  <a:pt x="1015232" y="0"/>
                </a:moveTo>
                <a:lnTo>
                  <a:pt x="147730" y="0"/>
                </a:lnTo>
                <a:lnTo>
                  <a:pt x="140124" y="8210"/>
                </a:lnTo>
                <a:lnTo>
                  <a:pt x="112312" y="43257"/>
                </a:lnTo>
                <a:lnTo>
                  <a:pt x="87212" y="80416"/>
                </a:lnTo>
                <a:lnTo>
                  <a:pt x="64972" y="119538"/>
                </a:lnTo>
                <a:lnTo>
                  <a:pt x="45743" y="160472"/>
                </a:lnTo>
                <a:lnTo>
                  <a:pt x="29675" y="203070"/>
                </a:lnTo>
                <a:lnTo>
                  <a:pt x="16916" y="247180"/>
                </a:lnTo>
                <a:lnTo>
                  <a:pt x="7618" y="292655"/>
                </a:lnTo>
                <a:lnTo>
                  <a:pt x="1929" y="339343"/>
                </a:lnTo>
                <a:lnTo>
                  <a:pt x="0" y="387096"/>
                </a:lnTo>
                <a:lnTo>
                  <a:pt x="1929" y="434631"/>
                </a:lnTo>
                <a:lnTo>
                  <a:pt x="7618" y="481123"/>
                </a:lnTo>
                <a:lnTo>
                  <a:pt x="16916" y="526423"/>
                </a:lnTo>
                <a:lnTo>
                  <a:pt x="29675" y="570378"/>
                </a:lnTo>
                <a:lnTo>
                  <a:pt x="45743" y="612838"/>
                </a:lnTo>
                <a:lnTo>
                  <a:pt x="64972" y="653652"/>
                </a:lnTo>
                <a:lnTo>
                  <a:pt x="87212" y="692670"/>
                </a:lnTo>
                <a:lnTo>
                  <a:pt x="112312" y="729740"/>
                </a:lnTo>
                <a:lnTo>
                  <a:pt x="140124" y="764711"/>
                </a:lnTo>
                <a:lnTo>
                  <a:pt x="151753" y="777239"/>
                </a:lnTo>
                <a:lnTo>
                  <a:pt x="1011216" y="777239"/>
                </a:lnTo>
                <a:lnTo>
                  <a:pt x="1050596" y="729740"/>
                </a:lnTo>
                <a:lnTo>
                  <a:pt x="1075665" y="692670"/>
                </a:lnTo>
                <a:lnTo>
                  <a:pt x="1097880" y="653652"/>
                </a:lnTo>
                <a:lnTo>
                  <a:pt x="1117092" y="612838"/>
                </a:lnTo>
                <a:lnTo>
                  <a:pt x="1133148" y="570378"/>
                </a:lnTo>
                <a:lnTo>
                  <a:pt x="1145900" y="526423"/>
                </a:lnTo>
                <a:lnTo>
                  <a:pt x="1155195" y="481123"/>
                </a:lnTo>
                <a:lnTo>
                  <a:pt x="1160882" y="434631"/>
                </a:lnTo>
                <a:lnTo>
                  <a:pt x="1162812" y="387096"/>
                </a:lnTo>
                <a:lnTo>
                  <a:pt x="1160882" y="339343"/>
                </a:lnTo>
                <a:lnTo>
                  <a:pt x="1155195" y="292655"/>
                </a:lnTo>
                <a:lnTo>
                  <a:pt x="1145900" y="247180"/>
                </a:lnTo>
                <a:lnTo>
                  <a:pt x="1133148" y="203070"/>
                </a:lnTo>
                <a:lnTo>
                  <a:pt x="1117092" y="160472"/>
                </a:lnTo>
                <a:lnTo>
                  <a:pt x="1097880" y="119538"/>
                </a:lnTo>
                <a:lnTo>
                  <a:pt x="1075665" y="80416"/>
                </a:lnTo>
                <a:lnTo>
                  <a:pt x="1050596" y="43257"/>
                </a:lnTo>
                <a:lnTo>
                  <a:pt x="1022826" y="8210"/>
                </a:lnTo>
                <a:lnTo>
                  <a:pt x="1015232" y="0"/>
                </a:lnTo>
                <a:close/>
              </a:path>
            </a:pathLst>
          </a:custGeom>
          <a:solidFill>
            <a:srgbClr val="DBF1D0"/>
          </a:solidFill>
        </p:spPr>
        <p:txBody>
          <a:bodyPr wrap="square" lIns="0" tIns="0" rIns="0" bIns="0" rtlCol="0"/>
          <a:lstStyle/>
          <a:p>
            <a:endParaRPr sz="1750"/>
          </a:p>
        </p:txBody>
      </p:sp>
      <p:sp>
        <p:nvSpPr>
          <p:cNvPr id="50" name="object 50"/>
          <p:cNvSpPr/>
          <p:nvPr/>
        </p:nvSpPr>
        <p:spPr>
          <a:xfrm>
            <a:off x="2935182" y="4856267"/>
            <a:ext cx="1068652" cy="755650"/>
          </a:xfrm>
          <a:custGeom>
            <a:avLst/>
            <a:gdLst/>
            <a:ahLst/>
            <a:cxnLst/>
            <a:rect l="l" t="t" r="r" b="b"/>
            <a:pathLst>
              <a:path w="1099185" h="777239">
                <a:moveTo>
                  <a:pt x="939291" y="0"/>
                </a:moveTo>
                <a:lnTo>
                  <a:pt x="160268" y="0"/>
                </a:lnTo>
                <a:lnTo>
                  <a:pt x="145940" y="14328"/>
                </a:lnTo>
                <a:lnTo>
                  <a:pt x="117088" y="48221"/>
                </a:lnTo>
                <a:lnTo>
                  <a:pt x="91006" y="84384"/>
                </a:lnTo>
                <a:lnTo>
                  <a:pt x="67861" y="122650"/>
                </a:lnTo>
                <a:lnTo>
                  <a:pt x="47820" y="162854"/>
                </a:lnTo>
                <a:lnTo>
                  <a:pt x="31049" y="204828"/>
                </a:lnTo>
                <a:lnTo>
                  <a:pt x="17715" y="248406"/>
                </a:lnTo>
                <a:lnTo>
                  <a:pt x="7984" y="293421"/>
                </a:lnTo>
                <a:lnTo>
                  <a:pt x="2023" y="339706"/>
                </a:lnTo>
                <a:lnTo>
                  <a:pt x="0" y="387096"/>
                </a:lnTo>
                <a:lnTo>
                  <a:pt x="2023" y="434257"/>
                </a:lnTo>
                <a:lnTo>
                  <a:pt x="7984" y="480338"/>
                </a:lnTo>
                <a:lnTo>
                  <a:pt x="17715" y="525171"/>
                </a:lnTo>
                <a:lnTo>
                  <a:pt x="31049" y="568589"/>
                </a:lnTo>
                <a:lnTo>
                  <a:pt x="47820" y="610423"/>
                </a:lnTo>
                <a:lnTo>
                  <a:pt x="67861" y="650505"/>
                </a:lnTo>
                <a:lnTo>
                  <a:pt x="91006" y="688668"/>
                </a:lnTo>
                <a:lnTo>
                  <a:pt x="117088" y="724742"/>
                </a:lnTo>
                <a:lnTo>
                  <a:pt x="145940" y="758561"/>
                </a:lnTo>
                <a:lnTo>
                  <a:pt x="164654" y="777239"/>
                </a:lnTo>
                <a:lnTo>
                  <a:pt x="934922" y="777239"/>
                </a:lnTo>
                <a:lnTo>
                  <a:pt x="982298" y="724742"/>
                </a:lnTo>
                <a:lnTo>
                  <a:pt x="1008264" y="688668"/>
                </a:lnTo>
                <a:lnTo>
                  <a:pt x="1031301" y="650505"/>
                </a:lnTo>
                <a:lnTo>
                  <a:pt x="1051244" y="610423"/>
                </a:lnTo>
                <a:lnTo>
                  <a:pt x="1067928" y="568589"/>
                </a:lnTo>
                <a:lnTo>
                  <a:pt x="1081190" y="525171"/>
                </a:lnTo>
                <a:lnTo>
                  <a:pt x="1090866" y="480338"/>
                </a:lnTo>
                <a:lnTo>
                  <a:pt x="1096792" y="434257"/>
                </a:lnTo>
                <a:lnTo>
                  <a:pt x="1098803" y="387093"/>
                </a:lnTo>
                <a:lnTo>
                  <a:pt x="1096792" y="339706"/>
                </a:lnTo>
                <a:lnTo>
                  <a:pt x="1090866" y="293421"/>
                </a:lnTo>
                <a:lnTo>
                  <a:pt x="1081190" y="248406"/>
                </a:lnTo>
                <a:lnTo>
                  <a:pt x="1067928" y="204828"/>
                </a:lnTo>
                <a:lnTo>
                  <a:pt x="1051244" y="162854"/>
                </a:lnTo>
                <a:lnTo>
                  <a:pt x="1031301" y="122650"/>
                </a:lnTo>
                <a:lnTo>
                  <a:pt x="1008264" y="84384"/>
                </a:lnTo>
                <a:lnTo>
                  <a:pt x="982298" y="48221"/>
                </a:lnTo>
                <a:lnTo>
                  <a:pt x="953564" y="14328"/>
                </a:lnTo>
                <a:lnTo>
                  <a:pt x="939291" y="0"/>
                </a:lnTo>
                <a:close/>
              </a:path>
            </a:pathLst>
          </a:custGeom>
          <a:solidFill>
            <a:srgbClr val="DDF3D2"/>
          </a:solidFill>
        </p:spPr>
        <p:txBody>
          <a:bodyPr wrap="square" lIns="0" tIns="0" rIns="0" bIns="0" rtlCol="0"/>
          <a:lstStyle/>
          <a:p>
            <a:endParaRPr sz="1750"/>
          </a:p>
        </p:txBody>
      </p:sp>
      <p:sp>
        <p:nvSpPr>
          <p:cNvPr id="51" name="object 51"/>
          <p:cNvSpPr/>
          <p:nvPr/>
        </p:nvSpPr>
        <p:spPr>
          <a:xfrm>
            <a:off x="2966296" y="4856267"/>
            <a:ext cx="1006299" cy="755650"/>
          </a:xfrm>
          <a:custGeom>
            <a:avLst/>
            <a:gdLst/>
            <a:ahLst/>
            <a:cxnLst/>
            <a:rect l="l" t="t" r="r" b="b"/>
            <a:pathLst>
              <a:path w="1035050" h="777239">
                <a:moveTo>
                  <a:pt x="860996" y="0"/>
                </a:moveTo>
                <a:lnTo>
                  <a:pt x="174038" y="0"/>
                </a:lnTo>
                <a:lnTo>
                  <a:pt x="151638" y="20574"/>
                </a:lnTo>
                <a:lnTo>
                  <a:pt x="121752" y="53112"/>
                </a:lnTo>
                <a:lnTo>
                  <a:pt x="94702" y="88121"/>
                </a:lnTo>
                <a:lnTo>
                  <a:pt x="70668" y="125419"/>
                </a:lnTo>
                <a:lnTo>
                  <a:pt x="49833" y="164825"/>
                </a:lnTo>
                <a:lnTo>
                  <a:pt x="32378" y="206156"/>
                </a:lnTo>
                <a:lnTo>
                  <a:pt x="18485" y="249230"/>
                </a:lnTo>
                <a:lnTo>
                  <a:pt x="8337" y="293866"/>
                </a:lnTo>
                <a:lnTo>
                  <a:pt x="2114" y="339882"/>
                </a:lnTo>
                <a:lnTo>
                  <a:pt x="0" y="387096"/>
                </a:lnTo>
                <a:lnTo>
                  <a:pt x="2114" y="434069"/>
                </a:lnTo>
                <a:lnTo>
                  <a:pt x="8337" y="479871"/>
                </a:lnTo>
                <a:lnTo>
                  <a:pt x="18485" y="524319"/>
                </a:lnTo>
                <a:lnTo>
                  <a:pt x="32378" y="567229"/>
                </a:lnTo>
                <a:lnTo>
                  <a:pt x="49833" y="608417"/>
                </a:lnTo>
                <a:lnTo>
                  <a:pt x="70668" y="647700"/>
                </a:lnTo>
                <a:lnTo>
                  <a:pt x="94702" y="684894"/>
                </a:lnTo>
                <a:lnTo>
                  <a:pt x="121752" y="719817"/>
                </a:lnTo>
                <a:lnTo>
                  <a:pt x="151638" y="752284"/>
                </a:lnTo>
                <a:lnTo>
                  <a:pt x="178860" y="777239"/>
                </a:lnTo>
                <a:lnTo>
                  <a:pt x="856185" y="777239"/>
                </a:lnTo>
                <a:lnTo>
                  <a:pt x="913177" y="719817"/>
                </a:lnTo>
                <a:lnTo>
                  <a:pt x="940183" y="684894"/>
                </a:lnTo>
                <a:lnTo>
                  <a:pt x="964184" y="647700"/>
                </a:lnTo>
                <a:lnTo>
                  <a:pt x="984995" y="608417"/>
                </a:lnTo>
                <a:lnTo>
                  <a:pt x="1002434" y="567229"/>
                </a:lnTo>
                <a:lnTo>
                  <a:pt x="1016317" y="524319"/>
                </a:lnTo>
                <a:lnTo>
                  <a:pt x="1026461" y="479871"/>
                </a:lnTo>
                <a:lnTo>
                  <a:pt x="1032681" y="434069"/>
                </a:lnTo>
                <a:lnTo>
                  <a:pt x="1034796" y="387096"/>
                </a:lnTo>
                <a:lnTo>
                  <a:pt x="1032681" y="339882"/>
                </a:lnTo>
                <a:lnTo>
                  <a:pt x="1026461" y="293866"/>
                </a:lnTo>
                <a:lnTo>
                  <a:pt x="1016317" y="249230"/>
                </a:lnTo>
                <a:lnTo>
                  <a:pt x="1002434" y="206156"/>
                </a:lnTo>
                <a:lnTo>
                  <a:pt x="984995" y="164825"/>
                </a:lnTo>
                <a:lnTo>
                  <a:pt x="964184" y="125419"/>
                </a:lnTo>
                <a:lnTo>
                  <a:pt x="940183" y="88121"/>
                </a:lnTo>
                <a:lnTo>
                  <a:pt x="913177" y="53112"/>
                </a:lnTo>
                <a:lnTo>
                  <a:pt x="883348" y="20574"/>
                </a:lnTo>
                <a:lnTo>
                  <a:pt x="860996" y="0"/>
                </a:lnTo>
                <a:close/>
              </a:path>
            </a:pathLst>
          </a:custGeom>
          <a:solidFill>
            <a:srgbClr val="DFF4D4"/>
          </a:solidFill>
        </p:spPr>
        <p:txBody>
          <a:bodyPr wrap="square" lIns="0" tIns="0" rIns="0" bIns="0" rtlCol="0"/>
          <a:lstStyle/>
          <a:p>
            <a:endParaRPr sz="1750"/>
          </a:p>
        </p:txBody>
      </p:sp>
      <p:sp>
        <p:nvSpPr>
          <p:cNvPr id="52" name="object 52"/>
          <p:cNvSpPr/>
          <p:nvPr/>
        </p:nvSpPr>
        <p:spPr>
          <a:xfrm>
            <a:off x="2997411" y="4856353"/>
            <a:ext cx="943945" cy="755650"/>
          </a:xfrm>
          <a:custGeom>
            <a:avLst/>
            <a:gdLst/>
            <a:ahLst/>
            <a:cxnLst/>
            <a:rect l="l" t="t" r="r" b="b"/>
            <a:pathLst>
              <a:path w="970914" h="777239">
                <a:moveTo>
                  <a:pt x="778992" y="0"/>
                </a:moveTo>
                <a:lnTo>
                  <a:pt x="192105" y="0"/>
                </a:lnTo>
                <a:lnTo>
                  <a:pt x="158369" y="28167"/>
                </a:lnTo>
                <a:lnTo>
                  <a:pt x="127314" y="59221"/>
                </a:lnTo>
                <a:lnTo>
                  <a:pt x="99147" y="92957"/>
                </a:lnTo>
                <a:lnTo>
                  <a:pt x="74071" y="129171"/>
                </a:lnTo>
                <a:lnTo>
                  <a:pt x="52291" y="167657"/>
                </a:lnTo>
                <a:lnTo>
                  <a:pt x="34012" y="208210"/>
                </a:lnTo>
                <a:lnTo>
                  <a:pt x="19439" y="250627"/>
                </a:lnTo>
                <a:lnTo>
                  <a:pt x="8776" y="294702"/>
                </a:lnTo>
                <a:lnTo>
                  <a:pt x="2228" y="340231"/>
                </a:lnTo>
                <a:lnTo>
                  <a:pt x="0" y="387008"/>
                </a:lnTo>
                <a:lnTo>
                  <a:pt x="2228" y="433532"/>
                </a:lnTo>
                <a:lnTo>
                  <a:pt x="8776" y="478837"/>
                </a:lnTo>
                <a:lnTo>
                  <a:pt x="19439" y="522716"/>
                </a:lnTo>
                <a:lnTo>
                  <a:pt x="34012" y="564963"/>
                </a:lnTo>
                <a:lnTo>
                  <a:pt x="52291" y="605372"/>
                </a:lnTo>
                <a:lnTo>
                  <a:pt x="74071" y="643734"/>
                </a:lnTo>
                <a:lnTo>
                  <a:pt x="99147" y="679845"/>
                </a:lnTo>
                <a:lnTo>
                  <a:pt x="127314" y="713497"/>
                </a:lnTo>
                <a:lnTo>
                  <a:pt x="158369" y="744484"/>
                </a:lnTo>
                <a:lnTo>
                  <a:pt x="192105" y="772599"/>
                </a:lnTo>
                <a:lnTo>
                  <a:pt x="198690" y="777152"/>
                </a:lnTo>
                <a:lnTo>
                  <a:pt x="772426" y="777152"/>
                </a:lnTo>
                <a:lnTo>
                  <a:pt x="812645" y="744484"/>
                </a:lnTo>
                <a:lnTo>
                  <a:pt x="843631" y="713497"/>
                </a:lnTo>
                <a:lnTo>
                  <a:pt x="871746" y="679845"/>
                </a:lnTo>
                <a:lnTo>
                  <a:pt x="896783" y="643734"/>
                </a:lnTo>
                <a:lnTo>
                  <a:pt x="918535" y="605372"/>
                </a:lnTo>
                <a:lnTo>
                  <a:pt x="936795" y="564963"/>
                </a:lnTo>
                <a:lnTo>
                  <a:pt x="951357" y="522716"/>
                </a:lnTo>
                <a:lnTo>
                  <a:pt x="962014" y="478837"/>
                </a:lnTo>
                <a:lnTo>
                  <a:pt x="968560" y="433532"/>
                </a:lnTo>
                <a:lnTo>
                  <a:pt x="970788" y="387008"/>
                </a:lnTo>
                <a:lnTo>
                  <a:pt x="968560" y="340231"/>
                </a:lnTo>
                <a:lnTo>
                  <a:pt x="962014" y="294702"/>
                </a:lnTo>
                <a:lnTo>
                  <a:pt x="951357" y="250627"/>
                </a:lnTo>
                <a:lnTo>
                  <a:pt x="936795" y="208210"/>
                </a:lnTo>
                <a:lnTo>
                  <a:pt x="918535" y="167657"/>
                </a:lnTo>
                <a:lnTo>
                  <a:pt x="896783" y="129171"/>
                </a:lnTo>
                <a:lnTo>
                  <a:pt x="871746" y="92957"/>
                </a:lnTo>
                <a:lnTo>
                  <a:pt x="843631" y="59221"/>
                </a:lnTo>
                <a:lnTo>
                  <a:pt x="812645" y="28167"/>
                </a:lnTo>
                <a:lnTo>
                  <a:pt x="778992" y="0"/>
                </a:lnTo>
                <a:close/>
              </a:path>
            </a:pathLst>
          </a:custGeom>
          <a:solidFill>
            <a:srgbClr val="E1F4D7"/>
          </a:solidFill>
        </p:spPr>
        <p:txBody>
          <a:bodyPr wrap="square" lIns="0" tIns="0" rIns="0" bIns="0" rtlCol="0"/>
          <a:lstStyle/>
          <a:p>
            <a:endParaRPr sz="1750"/>
          </a:p>
        </p:txBody>
      </p:sp>
      <p:sp>
        <p:nvSpPr>
          <p:cNvPr id="53" name="object 53"/>
          <p:cNvSpPr/>
          <p:nvPr/>
        </p:nvSpPr>
        <p:spPr>
          <a:xfrm>
            <a:off x="3030008" y="4856267"/>
            <a:ext cx="879122" cy="755650"/>
          </a:xfrm>
          <a:custGeom>
            <a:avLst/>
            <a:gdLst/>
            <a:ahLst/>
            <a:cxnLst/>
            <a:rect l="l" t="t" r="r" b="b"/>
            <a:pathLst>
              <a:path w="904239" h="777239">
                <a:moveTo>
                  <a:pt x="685638" y="0"/>
                </a:moveTo>
                <a:lnTo>
                  <a:pt x="218527" y="0"/>
                </a:lnTo>
                <a:lnTo>
                  <a:pt x="185330" y="21811"/>
                </a:lnTo>
                <a:lnTo>
                  <a:pt x="149381" y="51095"/>
                </a:lnTo>
                <a:lnTo>
                  <a:pt x="116627" y="83849"/>
                </a:lnTo>
                <a:lnTo>
                  <a:pt x="87343" y="119798"/>
                </a:lnTo>
                <a:lnTo>
                  <a:pt x="61806" y="158665"/>
                </a:lnTo>
                <a:lnTo>
                  <a:pt x="40293" y="200173"/>
                </a:lnTo>
                <a:lnTo>
                  <a:pt x="23079" y="244047"/>
                </a:lnTo>
                <a:lnTo>
                  <a:pt x="10441" y="290009"/>
                </a:lnTo>
                <a:lnTo>
                  <a:pt x="2656" y="337784"/>
                </a:lnTo>
                <a:lnTo>
                  <a:pt x="0" y="387096"/>
                </a:lnTo>
                <a:lnTo>
                  <a:pt x="2656" y="436122"/>
                </a:lnTo>
                <a:lnTo>
                  <a:pt x="10441" y="483650"/>
                </a:lnTo>
                <a:lnTo>
                  <a:pt x="23079" y="529401"/>
                </a:lnTo>
                <a:lnTo>
                  <a:pt x="40293" y="573095"/>
                </a:lnTo>
                <a:lnTo>
                  <a:pt x="61806" y="614454"/>
                </a:lnTo>
                <a:lnTo>
                  <a:pt x="87343" y="653198"/>
                </a:lnTo>
                <a:lnTo>
                  <a:pt x="116627" y="689049"/>
                </a:lnTo>
                <a:lnTo>
                  <a:pt x="149381" y="721727"/>
                </a:lnTo>
                <a:lnTo>
                  <a:pt x="185330" y="750954"/>
                </a:lnTo>
                <a:lnTo>
                  <a:pt x="224197" y="776449"/>
                </a:lnTo>
                <a:lnTo>
                  <a:pt x="225723" y="777239"/>
                </a:lnTo>
                <a:lnTo>
                  <a:pt x="678465" y="777239"/>
                </a:lnTo>
                <a:lnTo>
                  <a:pt x="718730" y="750954"/>
                </a:lnTo>
                <a:lnTo>
                  <a:pt x="754581" y="721727"/>
                </a:lnTo>
                <a:lnTo>
                  <a:pt x="787259" y="689049"/>
                </a:lnTo>
                <a:lnTo>
                  <a:pt x="816485" y="653198"/>
                </a:lnTo>
                <a:lnTo>
                  <a:pt x="841981" y="614454"/>
                </a:lnTo>
                <a:lnTo>
                  <a:pt x="863467" y="573095"/>
                </a:lnTo>
                <a:lnTo>
                  <a:pt x="880664" y="529401"/>
                </a:lnTo>
                <a:lnTo>
                  <a:pt x="893293" y="483650"/>
                </a:lnTo>
                <a:lnTo>
                  <a:pt x="901075" y="436122"/>
                </a:lnTo>
                <a:lnTo>
                  <a:pt x="903731" y="387095"/>
                </a:lnTo>
                <a:lnTo>
                  <a:pt x="901075" y="337784"/>
                </a:lnTo>
                <a:lnTo>
                  <a:pt x="893293" y="290009"/>
                </a:lnTo>
                <a:lnTo>
                  <a:pt x="880664" y="244047"/>
                </a:lnTo>
                <a:lnTo>
                  <a:pt x="863467" y="200173"/>
                </a:lnTo>
                <a:lnTo>
                  <a:pt x="841981" y="158665"/>
                </a:lnTo>
                <a:lnTo>
                  <a:pt x="816485" y="119798"/>
                </a:lnTo>
                <a:lnTo>
                  <a:pt x="787259" y="83849"/>
                </a:lnTo>
                <a:lnTo>
                  <a:pt x="754581" y="51095"/>
                </a:lnTo>
                <a:lnTo>
                  <a:pt x="718730" y="21811"/>
                </a:lnTo>
                <a:lnTo>
                  <a:pt x="685638" y="0"/>
                </a:lnTo>
                <a:close/>
              </a:path>
            </a:pathLst>
          </a:custGeom>
          <a:solidFill>
            <a:srgbClr val="E3F5DB"/>
          </a:solidFill>
        </p:spPr>
        <p:txBody>
          <a:bodyPr wrap="square" lIns="0" tIns="0" rIns="0" bIns="0" rtlCol="0"/>
          <a:lstStyle/>
          <a:p>
            <a:endParaRPr sz="1750"/>
          </a:p>
        </p:txBody>
      </p:sp>
      <p:sp>
        <p:nvSpPr>
          <p:cNvPr id="54" name="object 54"/>
          <p:cNvSpPr/>
          <p:nvPr/>
        </p:nvSpPr>
        <p:spPr>
          <a:xfrm>
            <a:off x="3061123" y="4856267"/>
            <a:ext cx="816769" cy="755650"/>
          </a:xfrm>
          <a:custGeom>
            <a:avLst/>
            <a:gdLst/>
            <a:ahLst/>
            <a:cxnLst/>
            <a:rect l="l" t="t" r="r" b="b"/>
            <a:pathLst>
              <a:path w="840104" h="777239">
                <a:moveTo>
                  <a:pt x="583053" y="0"/>
                </a:moveTo>
                <a:lnTo>
                  <a:pt x="257320" y="0"/>
                </a:lnTo>
                <a:lnTo>
                  <a:pt x="235264" y="9339"/>
                </a:lnTo>
                <a:lnTo>
                  <a:pt x="194748" y="32119"/>
                </a:lnTo>
                <a:lnTo>
                  <a:pt x="157180" y="59085"/>
                </a:lnTo>
                <a:lnTo>
                  <a:pt x="122872" y="89916"/>
                </a:lnTo>
                <a:lnTo>
                  <a:pt x="92133" y="124292"/>
                </a:lnTo>
                <a:lnTo>
                  <a:pt x="65272" y="161895"/>
                </a:lnTo>
                <a:lnTo>
                  <a:pt x="42600" y="202403"/>
                </a:lnTo>
                <a:lnTo>
                  <a:pt x="24427" y="245497"/>
                </a:lnTo>
                <a:lnTo>
                  <a:pt x="11063" y="290857"/>
                </a:lnTo>
                <a:lnTo>
                  <a:pt x="2817" y="338163"/>
                </a:lnTo>
                <a:lnTo>
                  <a:pt x="0" y="387096"/>
                </a:lnTo>
                <a:lnTo>
                  <a:pt x="2817" y="436006"/>
                </a:lnTo>
                <a:lnTo>
                  <a:pt x="11063" y="483250"/>
                </a:lnTo>
                <a:lnTo>
                  <a:pt x="24427" y="528514"/>
                </a:lnTo>
                <a:lnTo>
                  <a:pt x="42600" y="571486"/>
                </a:lnTo>
                <a:lnTo>
                  <a:pt x="65272" y="611852"/>
                </a:lnTo>
                <a:lnTo>
                  <a:pt x="92133" y="649299"/>
                </a:lnTo>
                <a:lnTo>
                  <a:pt x="122872" y="683514"/>
                </a:lnTo>
                <a:lnTo>
                  <a:pt x="157180" y="714182"/>
                </a:lnTo>
                <a:lnTo>
                  <a:pt x="194748" y="740992"/>
                </a:lnTo>
                <a:lnTo>
                  <a:pt x="235264" y="763630"/>
                </a:lnTo>
                <a:lnTo>
                  <a:pt x="267619" y="777239"/>
                </a:lnTo>
                <a:lnTo>
                  <a:pt x="572797" y="777239"/>
                </a:lnTo>
                <a:lnTo>
                  <a:pt x="645380" y="740992"/>
                </a:lnTo>
                <a:lnTo>
                  <a:pt x="682827" y="714182"/>
                </a:lnTo>
                <a:lnTo>
                  <a:pt x="717042" y="683514"/>
                </a:lnTo>
                <a:lnTo>
                  <a:pt x="747710" y="649299"/>
                </a:lnTo>
                <a:lnTo>
                  <a:pt x="774520" y="611852"/>
                </a:lnTo>
                <a:lnTo>
                  <a:pt x="797158" y="571486"/>
                </a:lnTo>
                <a:lnTo>
                  <a:pt x="815311" y="528514"/>
                </a:lnTo>
                <a:lnTo>
                  <a:pt x="828665" y="483250"/>
                </a:lnTo>
                <a:lnTo>
                  <a:pt x="836907" y="436006"/>
                </a:lnTo>
                <a:lnTo>
                  <a:pt x="839724" y="387096"/>
                </a:lnTo>
                <a:lnTo>
                  <a:pt x="836907" y="338163"/>
                </a:lnTo>
                <a:lnTo>
                  <a:pt x="828665" y="290857"/>
                </a:lnTo>
                <a:lnTo>
                  <a:pt x="815311" y="245497"/>
                </a:lnTo>
                <a:lnTo>
                  <a:pt x="797158" y="202403"/>
                </a:lnTo>
                <a:lnTo>
                  <a:pt x="774520" y="161895"/>
                </a:lnTo>
                <a:lnTo>
                  <a:pt x="747710" y="124292"/>
                </a:lnTo>
                <a:lnTo>
                  <a:pt x="717042" y="89916"/>
                </a:lnTo>
                <a:lnTo>
                  <a:pt x="682827" y="59085"/>
                </a:lnTo>
                <a:lnTo>
                  <a:pt x="645380" y="32119"/>
                </a:lnTo>
                <a:lnTo>
                  <a:pt x="605014" y="9339"/>
                </a:lnTo>
                <a:lnTo>
                  <a:pt x="583053" y="0"/>
                </a:lnTo>
                <a:close/>
              </a:path>
            </a:pathLst>
          </a:custGeom>
          <a:solidFill>
            <a:srgbClr val="E6F6DE"/>
          </a:solidFill>
        </p:spPr>
        <p:txBody>
          <a:bodyPr wrap="square" lIns="0" tIns="0" rIns="0" bIns="0" rtlCol="0"/>
          <a:lstStyle/>
          <a:p>
            <a:endParaRPr sz="1750"/>
          </a:p>
        </p:txBody>
      </p:sp>
      <p:sp>
        <p:nvSpPr>
          <p:cNvPr id="55" name="object 55"/>
          <p:cNvSpPr/>
          <p:nvPr/>
        </p:nvSpPr>
        <p:spPr>
          <a:xfrm>
            <a:off x="3092238" y="4854787"/>
            <a:ext cx="754415" cy="754415"/>
          </a:xfrm>
          <a:custGeom>
            <a:avLst/>
            <a:gdLst/>
            <a:ahLst/>
            <a:cxnLst/>
            <a:rect l="l" t="t" r="r" b="b"/>
            <a:pathLst>
              <a:path w="775970" h="775970">
                <a:moveTo>
                  <a:pt x="388619" y="0"/>
                </a:moveTo>
                <a:lnTo>
                  <a:pt x="339822" y="3023"/>
                </a:lnTo>
                <a:lnTo>
                  <a:pt x="292847" y="11853"/>
                </a:lnTo>
                <a:lnTo>
                  <a:pt x="248057" y="26127"/>
                </a:lnTo>
                <a:lnTo>
                  <a:pt x="205814" y="45482"/>
                </a:lnTo>
                <a:lnTo>
                  <a:pt x="166481" y="69558"/>
                </a:lnTo>
                <a:lnTo>
                  <a:pt x="130419" y="97991"/>
                </a:lnTo>
                <a:lnTo>
                  <a:pt x="97991" y="130419"/>
                </a:lnTo>
                <a:lnTo>
                  <a:pt x="69558" y="166481"/>
                </a:lnTo>
                <a:lnTo>
                  <a:pt x="45482" y="205814"/>
                </a:lnTo>
                <a:lnTo>
                  <a:pt x="26127" y="248057"/>
                </a:lnTo>
                <a:lnTo>
                  <a:pt x="11853" y="292847"/>
                </a:lnTo>
                <a:lnTo>
                  <a:pt x="3023" y="339822"/>
                </a:lnTo>
                <a:lnTo>
                  <a:pt x="0" y="388620"/>
                </a:lnTo>
                <a:lnTo>
                  <a:pt x="3023" y="437092"/>
                </a:lnTo>
                <a:lnTo>
                  <a:pt x="11853" y="483791"/>
                </a:lnTo>
                <a:lnTo>
                  <a:pt x="26127" y="528352"/>
                </a:lnTo>
                <a:lnTo>
                  <a:pt x="45482" y="570406"/>
                </a:lnTo>
                <a:lnTo>
                  <a:pt x="69558" y="609589"/>
                </a:lnTo>
                <a:lnTo>
                  <a:pt x="97991" y="645534"/>
                </a:lnTo>
                <a:lnTo>
                  <a:pt x="130419" y="677874"/>
                </a:lnTo>
                <a:lnTo>
                  <a:pt x="166481" y="706244"/>
                </a:lnTo>
                <a:lnTo>
                  <a:pt x="205814" y="730277"/>
                </a:lnTo>
                <a:lnTo>
                  <a:pt x="248057" y="749607"/>
                </a:lnTo>
                <a:lnTo>
                  <a:pt x="292847" y="763868"/>
                </a:lnTo>
                <a:lnTo>
                  <a:pt x="339822" y="772692"/>
                </a:lnTo>
                <a:lnTo>
                  <a:pt x="388619" y="775716"/>
                </a:lnTo>
                <a:lnTo>
                  <a:pt x="437092" y="772692"/>
                </a:lnTo>
                <a:lnTo>
                  <a:pt x="483791" y="763868"/>
                </a:lnTo>
                <a:lnTo>
                  <a:pt x="528352" y="749607"/>
                </a:lnTo>
                <a:lnTo>
                  <a:pt x="570406" y="730277"/>
                </a:lnTo>
                <a:lnTo>
                  <a:pt x="609589" y="706244"/>
                </a:lnTo>
                <a:lnTo>
                  <a:pt x="645534" y="677874"/>
                </a:lnTo>
                <a:lnTo>
                  <a:pt x="677874" y="645534"/>
                </a:lnTo>
                <a:lnTo>
                  <a:pt x="706244" y="609589"/>
                </a:lnTo>
                <a:lnTo>
                  <a:pt x="730277" y="570406"/>
                </a:lnTo>
                <a:lnTo>
                  <a:pt x="749607" y="528352"/>
                </a:lnTo>
                <a:lnTo>
                  <a:pt x="763868" y="483791"/>
                </a:lnTo>
                <a:lnTo>
                  <a:pt x="772692" y="437092"/>
                </a:lnTo>
                <a:lnTo>
                  <a:pt x="775715" y="388620"/>
                </a:lnTo>
                <a:lnTo>
                  <a:pt x="772692" y="339822"/>
                </a:lnTo>
                <a:lnTo>
                  <a:pt x="763868" y="292847"/>
                </a:lnTo>
                <a:lnTo>
                  <a:pt x="749607" y="248057"/>
                </a:lnTo>
                <a:lnTo>
                  <a:pt x="730277" y="205814"/>
                </a:lnTo>
                <a:lnTo>
                  <a:pt x="706244" y="166481"/>
                </a:lnTo>
                <a:lnTo>
                  <a:pt x="677874" y="130419"/>
                </a:lnTo>
                <a:lnTo>
                  <a:pt x="645534" y="97991"/>
                </a:lnTo>
                <a:lnTo>
                  <a:pt x="609589" y="69558"/>
                </a:lnTo>
                <a:lnTo>
                  <a:pt x="570406" y="45482"/>
                </a:lnTo>
                <a:lnTo>
                  <a:pt x="528352" y="26127"/>
                </a:lnTo>
                <a:lnTo>
                  <a:pt x="483791" y="11853"/>
                </a:lnTo>
                <a:lnTo>
                  <a:pt x="437092" y="3023"/>
                </a:lnTo>
                <a:lnTo>
                  <a:pt x="388619" y="0"/>
                </a:lnTo>
                <a:close/>
              </a:path>
            </a:pathLst>
          </a:custGeom>
          <a:solidFill>
            <a:srgbClr val="E8F7E0"/>
          </a:solidFill>
        </p:spPr>
        <p:txBody>
          <a:bodyPr wrap="square" lIns="0" tIns="0" rIns="0" bIns="0" rtlCol="0"/>
          <a:lstStyle/>
          <a:p>
            <a:endParaRPr sz="1750"/>
          </a:p>
        </p:txBody>
      </p:sp>
      <p:sp>
        <p:nvSpPr>
          <p:cNvPr id="56" name="object 56"/>
          <p:cNvSpPr/>
          <p:nvPr/>
        </p:nvSpPr>
        <p:spPr>
          <a:xfrm>
            <a:off x="3123354" y="4885901"/>
            <a:ext cx="692062" cy="692062"/>
          </a:xfrm>
          <a:custGeom>
            <a:avLst/>
            <a:gdLst/>
            <a:ahLst/>
            <a:cxnLst/>
            <a:rect l="l" t="t" r="r" b="b"/>
            <a:pathLst>
              <a:path w="711835" h="711835">
                <a:moveTo>
                  <a:pt x="356615" y="0"/>
                </a:moveTo>
                <a:lnTo>
                  <a:pt x="308300" y="3262"/>
                </a:lnTo>
                <a:lnTo>
                  <a:pt x="261937" y="12763"/>
                </a:lnTo>
                <a:lnTo>
                  <a:pt x="217955" y="28074"/>
                </a:lnTo>
                <a:lnTo>
                  <a:pt x="176783" y="48767"/>
                </a:lnTo>
                <a:lnTo>
                  <a:pt x="138850" y="74414"/>
                </a:lnTo>
                <a:lnTo>
                  <a:pt x="104584" y="104584"/>
                </a:lnTo>
                <a:lnTo>
                  <a:pt x="74414" y="138850"/>
                </a:lnTo>
                <a:lnTo>
                  <a:pt x="48768" y="176783"/>
                </a:lnTo>
                <a:lnTo>
                  <a:pt x="28074" y="217955"/>
                </a:lnTo>
                <a:lnTo>
                  <a:pt x="12763" y="261937"/>
                </a:lnTo>
                <a:lnTo>
                  <a:pt x="3262" y="308300"/>
                </a:lnTo>
                <a:lnTo>
                  <a:pt x="0" y="356615"/>
                </a:lnTo>
                <a:lnTo>
                  <a:pt x="3262" y="404581"/>
                </a:lnTo>
                <a:lnTo>
                  <a:pt x="12763" y="450652"/>
                </a:lnTo>
                <a:lnTo>
                  <a:pt x="28074" y="494395"/>
                </a:lnTo>
                <a:lnTo>
                  <a:pt x="48767" y="535375"/>
                </a:lnTo>
                <a:lnTo>
                  <a:pt x="74414" y="573159"/>
                </a:lnTo>
                <a:lnTo>
                  <a:pt x="104584" y="607313"/>
                </a:lnTo>
                <a:lnTo>
                  <a:pt x="138850" y="637404"/>
                </a:lnTo>
                <a:lnTo>
                  <a:pt x="176783" y="662996"/>
                </a:lnTo>
                <a:lnTo>
                  <a:pt x="217955" y="683656"/>
                </a:lnTo>
                <a:lnTo>
                  <a:pt x="261937" y="698951"/>
                </a:lnTo>
                <a:lnTo>
                  <a:pt x="308300" y="708446"/>
                </a:lnTo>
                <a:lnTo>
                  <a:pt x="356615" y="711707"/>
                </a:lnTo>
                <a:lnTo>
                  <a:pt x="404581" y="708446"/>
                </a:lnTo>
                <a:lnTo>
                  <a:pt x="450652" y="698951"/>
                </a:lnTo>
                <a:lnTo>
                  <a:pt x="494395" y="683656"/>
                </a:lnTo>
                <a:lnTo>
                  <a:pt x="535375" y="662996"/>
                </a:lnTo>
                <a:lnTo>
                  <a:pt x="573159" y="637404"/>
                </a:lnTo>
                <a:lnTo>
                  <a:pt x="607313" y="607313"/>
                </a:lnTo>
                <a:lnTo>
                  <a:pt x="637404" y="573159"/>
                </a:lnTo>
                <a:lnTo>
                  <a:pt x="662996" y="535375"/>
                </a:lnTo>
                <a:lnTo>
                  <a:pt x="683656" y="494395"/>
                </a:lnTo>
                <a:lnTo>
                  <a:pt x="698951" y="450652"/>
                </a:lnTo>
                <a:lnTo>
                  <a:pt x="708446" y="404581"/>
                </a:lnTo>
                <a:lnTo>
                  <a:pt x="711707" y="356615"/>
                </a:lnTo>
                <a:lnTo>
                  <a:pt x="708446" y="308300"/>
                </a:lnTo>
                <a:lnTo>
                  <a:pt x="698951" y="261937"/>
                </a:lnTo>
                <a:lnTo>
                  <a:pt x="683656" y="217955"/>
                </a:lnTo>
                <a:lnTo>
                  <a:pt x="662996" y="176783"/>
                </a:lnTo>
                <a:lnTo>
                  <a:pt x="637404" y="138850"/>
                </a:lnTo>
                <a:lnTo>
                  <a:pt x="607313" y="104584"/>
                </a:lnTo>
                <a:lnTo>
                  <a:pt x="573159" y="74414"/>
                </a:lnTo>
                <a:lnTo>
                  <a:pt x="535375" y="48767"/>
                </a:lnTo>
                <a:lnTo>
                  <a:pt x="494395" y="28074"/>
                </a:lnTo>
                <a:lnTo>
                  <a:pt x="450652" y="12763"/>
                </a:lnTo>
                <a:lnTo>
                  <a:pt x="404581" y="3262"/>
                </a:lnTo>
                <a:lnTo>
                  <a:pt x="356615" y="0"/>
                </a:lnTo>
                <a:close/>
              </a:path>
            </a:pathLst>
          </a:custGeom>
          <a:solidFill>
            <a:srgbClr val="EAF8E2"/>
          </a:solidFill>
        </p:spPr>
        <p:txBody>
          <a:bodyPr wrap="square" lIns="0" tIns="0" rIns="0" bIns="0" rtlCol="0"/>
          <a:lstStyle/>
          <a:p>
            <a:endParaRPr sz="1750"/>
          </a:p>
        </p:txBody>
      </p:sp>
      <p:sp>
        <p:nvSpPr>
          <p:cNvPr id="57" name="object 57"/>
          <p:cNvSpPr/>
          <p:nvPr/>
        </p:nvSpPr>
        <p:spPr>
          <a:xfrm>
            <a:off x="3155950" y="4918498"/>
            <a:ext cx="627239" cy="627239"/>
          </a:xfrm>
          <a:custGeom>
            <a:avLst/>
            <a:gdLst/>
            <a:ahLst/>
            <a:cxnLst/>
            <a:rect l="l" t="t" r="r" b="b"/>
            <a:pathLst>
              <a:path w="645160" h="645160">
                <a:moveTo>
                  <a:pt x="323087" y="0"/>
                </a:moveTo>
                <a:lnTo>
                  <a:pt x="275373" y="3506"/>
                </a:lnTo>
                <a:lnTo>
                  <a:pt x="229822" y="13689"/>
                </a:lnTo>
                <a:lnTo>
                  <a:pt x="186937" y="30049"/>
                </a:lnTo>
                <a:lnTo>
                  <a:pt x="147220" y="52083"/>
                </a:lnTo>
                <a:lnTo>
                  <a:pt x="111170" y="79291"/>
                </a:lnTo>
                <a:lnTo>
                  <a:pt x="79291" y="111170"/>
                </a:lnTo>
                <a:lnTo>
                  <a:pt x="52083" y="147220"/>
                </a:lnTo>
                <a:lnTo>
                  <a:pt x="30049" y="186937"/>
                </a:lnTo>
                <a:lnTo>
                  <a:pt x="13689" y="229822"/>
                </a:lnTo>
                <a:lnTo>
                  <a:pt x="3506" y="275373"/>
                </a:lnTo>
                <a:lnTo>
                  <a:pt x="0" y="323088"/>
                </a:lnTo>
                <a:lnTo>
                  <a:pt x="3506" y="370423"/>
                </a:lnTo>
                <a:lnTo>
                  <a:pt x="13689" y="415663"/>
                </a:lnTo>
                <a:lnTo>
                  <a:pt x="30049" y="458300"/>
                </a:lnTo>
                <a:lnTo>
                  <a:pt x="52083" y="497824"/>
                </a:lnTo>
                <a:lnTo>
                  <a:pt x="79291" y="533728"/>
                </a:lnTo>
                <a:lnTo>
                  <a:pt x="111170" y="565503"/>
                </a:lnTo>
                <a:lnTo>
                  <a:pt x="147220" y="592641"/>
                </a:lnTo>
                <a:lnTo>
                  <a:pt x="186937" y="614633"/>
                </a:lnTo>
                <a:lnTo>
                  <a:pt x="229822" y="630971"/>
                </a:lnTo>
                <a:lnTo>
                  <a:pt x="275373" y="641147"/>
                </a:lnTo>
                <a:lnTo>
                  <a:pt x="323087" y="644652"/>
                </a:lnTo>
                <a:lnTo>
                  <a:pt x="370423" y="641147"/>
                </a:lnTo>
                <a:lnTo>
                  <a:pt x="415663" y="630971"/>
                </a:lnTo>
                <a:lnTo>
                  <a:pt x="458300" y="614633"/>
                </a:lnTo>
                <a:lnTo>
                  <a:pt x="497824" y="592641"/>
                </a:lnTo>
                <a:lnTo>
                  <a:pt x="533728" y="565503"/>
                </a:lnTo>
                <a:lnTo>
                  <a:pt x="565503" y="533728"/>
                </a:lnTo>
                <a:lnTo>
                  <a:pt x="592641" y="497824"/>
                </a:lnTo>
                <a:lnTo>
                  <a:pt x="614633" y="458300"/>
                </a:lnTo>
                <a:lnTo>
                  <a:pt x="630971" y="415663"/>
                </a:lnTo>
                <a:lnTo>
                  <a:pt x="641147" y="370423"/>
                </a:lnTo>
                <a:lnTo>
                  <a:pt x="644651" y="323088"/>
                </a:lnTo>
                <a:lnTo>
                  <a:pt x="641147" y="275373"/>
                </a:lnTo>
                <a:lnTo>
                  <a:pt x="630971" y="229822"/>
                </a:lnTo>
                <a:lnTo>
                  <a:pt x="614633" y="186937"/>
                </a:lnTo>
                <a:lnTo>
                  <a:pt x="592641" y="147220"/>
                </a:lnTo>
                <a:lnTo>
                  <a:pt x="565503" y="111170"/>
                </a:lnTo>
                <a:lnTo>
                  <a:pt x="533728" y="79291"/>
                </a:lnTo>
                <a:lnTo>
                  <a:pt x="497824" y="52083"/>
                </a:lnTo>
                <a:lnTo>
                  <a:pt x="458300" y="30049"/>
                </a:lnTo>
                <a:lnTo>
                  <a:pt x="415663" y="13689"/>
                </a:lnTo>
                <a:lnTo>
                  <a:pt x="370423" y="3506"/>
                </a:lnTo>
                <a:lnTo>
                  <a:pt x="323087" y="0"/>
                </a:lnTo>
                <a:close/>
              </a:path>
            </a:pathLst>
          </a:custGeom>
          <a:solidFill>
            <a:srgbClr val="ECF8E6"/>
          </a:solidFill>
        </p:spPr>
        <p:txBody>
          <a:bodyPr wrap="square" lIns="0" tIns="0" rIns="0" bIns="0" rtlCol="0"/>
          <a:lstStyle/>
          <a:p>
            <a:endParaRPr sz="1750"/>
          </a:p>
        </p:txBody>
      </p:sp>
      <p:sp>
        <p:nvSpPr>
          <p:cNvPr id="58" name="object 58"/>
          <p:cNvSpPr/>
          <p:nvPr/>
        </p:nvSpPr>
        <p:spPr>
          <a:xfrm>
            <a:off x="3187065" y="4949613"/>
            <a:ext cx="564885" cy="564885"/>
          </a:xfrm>
          <a:custGeom>
            <a:avLst/>
            <a:gdLst/>
            <a:ahLst/>
            <a:cxnLst/>
            <a:rect l="l" t="t" r="r" b="b"/>
            <a:pathLst>
              <a:path w="581025" h="581025">
                <a:moveTo>
                  <a:pt x="291083" y="0"/>
                </a:moveTo>
                <a:lnTo>
                  <a:pt x="243678" y="3788"/>
                </a:lnTo>
                <a:lnTo>
                  <a:pt x="198778" y="14764"/>
                </a:lnTo>
                <a:lnTo>
                  <a:pt x="156968" y="32342"/>
                </a:lnTo>
                <a:lnTo>
                  <a:pt x="118835" y="55936"/>
                </a:lnTo>
                <a:lnTo>
                  <a:pt x="84962" y="84963"/>
                </a:lnTo>
                <a:lnTo>
                  <a:pt x="55936" y="118835"/>
                </a:lnTo>
                <a:lnTo>
                  <a:pt x="32342" y="156968"/>
                </a:lnTo>
                <a:lnTo>
                  <a:pt x="14764" y="198778"/>
                </a:lnTo>
                <a:lnTo>
                  <a:pt x="3788" y="243678"/>
                </a:lnTo>
                <a:lnTo>
                  <a:pt x="0" y="291084"/>
                </a:lnTo>
                <a:lnTo>
                  <a:pt x="3788" y="338076"/>
                </a:lnTo>
                <a:lnTo>
                  <a:pt x="14764" y="382645"/>
                </a:lnTo>
                <a:lnTo>
                  <a:pt x="32342" y="424197"/>
                </a:lnTo>
                <a:lnTo>
                  <a:pt x="55936" y="462137"/>
                </a:lnTo>
                <a:lnTo>
                  <a:pt x="84962" y="495871"/>
                </a:lnTo>
                <a:lnTo>
                  <a:pt x="118835" y="524804"/>
                </a:lnTo>
                <a:lnTo>
                  <a:pt x="156968" y="548342"/>
                </a:lnTo>
                <a:lnTo>
                  <a:pt x="198778" y="565891"/>
                </a:lnTo>
                <a:lnTo>
                  <a:pt x="243678" y="576856"/>
                </a:lnTo>
                <a:lnTo>
                  <a:pt x="291083" y="580644"/>
                </a:lnTo>
                <a:lnTo>
                  <a:pt x="338076" y="576856"/>
                </a:lnTo>
                <a:lnTo>
                  <a:pt x="382645" y="565891"/>
                </a:lnTo>
                <a:lnTo>
                  <a:pt x="424197" y="548342"/>
                </a:lnTo>
                <a:lnTo>
                  <a:pt x="462137" y="524804"/>
                </a:lnTo>
                <a:lnTo>
                  <a:pt x="495871" y="495871"/>
                </a:lnTo>
                <a:lnTo>
                  <a:pt x="524804" y="462137"/>
                </a:lnTo>
                <a:lnTo>
                  <a:pt x="548342" y="424197"/>
                </a:lnTo>
                <a:lnTo>
                  <a:pt x="565891" y="382645"/>
                </a:lnTo>
                <a:lnTo>
                  <a:pt x="576856" y="338076"/>
                </a:lnTo>
                <a:lnTo>
                  <a:pt x="580643" y="291084"/>
                </a:lnTo>
                <a:lnTo>
                  <a:pt x="576856" y="243678"/>
                </a:lnTo>
                <a:lnTo>
                  <a:pt x="565891" y="198778"/>
                </a:lnTo>
                <a:lnTo>
                  <a:pt x="548342" y="156968"/>
                </a:lnTo>
                <a:lnTo>
                  <a:pt x="524804" y="118835"/>
                </a:lnTo>
                <a:lnTo>
                  <a:pt x="495871" y="84963"/>
                </a:lnTo>
                <a:lnTo>
                  <a:pt x="462137" y="55936"/>
                </a:lnTo>
                <a:lnTo>
                  <a:pt x="424197" y="32342"/>
                </a:lnTo>
                <a:lnTo>
                  <a:pt x="382645" y="14764"/>
                </a:lnTo>
                <a:lnTo>
                  <a:pt x="338076" y="3788"/>
                </a:lnTo>
                <a:lnTo>
                  <a:pt x="291083" y="0"/>
                </a:lnTo>
                <a:close/>
              </a:path>
            </a:pathLst>
          </a:custGeom>
          <a:solidFill>
            <a:srgbClr val="EDF9E9"/>
          </a:solidFill>
        </p:spPr>
        <p:txBody>
          <a:bodyPr wrap="square" lIns="0" tIns="0" rIns="0" bIns="0" rtlCol="0"/>
          <a:lstStyle/>
          <a:p>
            <a:endParaRPr sz="1750"/>
          </a:p>
        </p:txBody>
      </p:sp>
      <p:sp>
        <p:nvSpPr>
          <p:cNvPr id="59" name="object 59"/>
          <p:cNvSpPr/>
          <p:nvPr/>
        </p:nvSpPr>
        <p:spPr>
          <a:xfrm>
            <a:off x="3218180" y="4980727"/>
            <a:ext cx="502532" cy="502532"/>
          </a:xfrm>
          <a:custGeom>
            <a:avLst/>
            <a:gdLst/>
            <a:ahLst/>
            <a:cxnLst/>
            <a:rect l="l" t="t" r="r" b="b"/>
            <a:pathLst>
              <a:path w="516889" h="516889">
                <a:moveTo>
                  <a:pt x="259080" y="0"/>
                </a:moveTo>
                <a:lnTo>
                  <a:pt x="212465" y="4168"/>
                </a:lnTo>
                <a:lnTo>
                  <a:pt x="168610" y="16189"/>
                </a:lnTo>
                <a:lnTo>
                  <a:pt x="128241" y="35334"/>
                </a:lnTo>
                <a:lnTo>
                  <a:pt x="92088" y="60876"/>
                </a:lnTo>
                <a:lnTo>
                  <a:pt x="60876" y="92088"/>
                </a:lnTo>
                <a:lnTo>
                  <a:pt x="35334" y="128241"/>
                </a:lnTo>
                <a:lnTo>
                  <a:pt x="16189" y="168610"/>
                </a:lnTo>
                <a:lnTo>
                  <a:pt x="4168" y="212465"/>
                </a:lnTo>
                <a:lnTo>
                  <a:pt x="0" y="259079"/>
                </a:lnTo>
                <a:lnTo>
                  <a:pt x="4168" y="305241"/>
                </a:lnTo>
                <a:lnTo>
                  <a:pt x="16189" y="348743"/>
                </a:lnTo>
                <a:lnTo>
                  <a:pt x="35334" y="388845"/>
                </a:lnTo>
                <a:lnTo>
                  <a:pt x="60876" y="424809"/>
                </a:lnTo>
                <a:lnTo>
                  <a:pt x="92088" y="455893"/>
                </a:lnTo>
                <a:lnTo>
                  <a:pt x="128241" y="481358"/>
                </a:lnTo>
                <a:lnTo>
                  <a:pt x="168610" y="500463"/>
                </a:lnTo>
                <a:lnTo>
                  <a:pt x="212465" y="512469"/>
                </a:lnTo>
                <a:lnTo>
                  <a:pt x="259080" y="516635"/>
                </a:lnTo>
                <a:lnTo>
                  <a:pt x="305241" y="512469"/>
                </a:lnTo>
                <a:lnTo>
                  <a:pt x="348743" y="500463"/>
                </a:lnTo>
                <a:lnTo>
                  <a:pt x="388845" y="481358"/>
                </a:lnTo>
                <a:lnTo>
                  <a:pt x="424809" y="455893"/>
                </a:lnTo>
                <a:lnTo>
                  <a:pt x="455893" y="424809"/>
                </a:lnTo>
                <a:lnTo>
                  <a:pt x="481358" y="388845"/>
                </a:lnTo>
                <a:lnTo>
                  <a:pt x="500463" y="348743"/>
                </a:lnTo>
                <a:lnTo>
                  <a:pt x="512469" y="305241"/>
                </a:lnTo>
                <a:lnTo>
                  <a:pt x="516636" y="259079"/>
                </a:lnTo>
                <a:lnTo>
                  <a:pt x="512469" y="212465"/>
                </a:lnTo>
                <a:lnTo>
                  <a:pt x="500463" y="168610"/>
                </a:lnTo>
                <a:lnTo>
                  <a:pt x="481358" y="128241"/>
                </a:lnTo>
                <a:lnTo>
                  <a:pt x="455893" y="92088"/>
                </a:lnTo>
                <a:lnTo>
                  <a:pt x="424809" y="60876"/>
                </a:lnTo>
                <a:lnTo>
                  <a:pt x="388845" y="35334"/>
                </a:lnTo>
                <a:lnTo>
                  <a:pt x="348743" y="16189"/>
                </a:lnTo>
                <a:lnTo>
                  <a:pt x="305241" y="4168"/>
                </a:lnTo>
                <a:lnTo>
                  <a:pt x="259080" y="0"/>
                </a:lnTo>
                <a:close/>
              </a:path>
            </a:pathLst>
          </a:custGeom>
          <a:solidFill>
            <a:srgbClr val="F0F9EC"/>
          </a:solidFill>
        </p:spPr>
        <p:txBody>
          <a:bodyPr wrap="square" lIns="0" tIns="0" rIns="0" bIns="0" rtlCol="0"/>
          <a:lstStyle/>
          <a:p>
            <a:endParaRPr sz="1750"/>
          </a:p>
        </p:txBody>
      </p:sp>
      <p:sp>
        <p:nvSpPr>
          <p:cNvPr id="60" name="object 60"/>
          <p:cNvSpPr/>
          <p:nvPr/>
        </p:nvSpPr>
        <p:spPr>
          <a:xfrm>
            <a:off x="3249296" y="5011844"/>
            <a:ext cx="440178" cy="440178"/>
          </a:xfrm>
          <a:custGeom>
            <a:avLst/>
            <a:gdLst/>
            <a:ahLst/>
            <a:cxnLst/>
            <a:rect l="l" t="t" r="r" b="b"/>
            <a:pathLst>
              <a:path w="452754" h="452754">
                <a:moveTo>
                  <a:pt x="227075" y="0"/>
                </a:moveTo>
                <a:lnTo>
                  <a:pt x="181439" y="4631"/>
                </a:lnTo>
                <a:lnTo>
                  <a:pt x="138874" y="17906"/>
                </a:lnTo>
                <a:lnTo>
                  <a:pt x="100310" y="38897"/>
                </a:lnTo>
                <a:lnTo>
                  <a:pt x="66674" y="66674"/>
                </a:lnTo>
                <a:lnTo>
                  <a:pt x="38897" y="100310"/>
                </a:lnTo>
                <a:lnTo>
                  <a:pt x="17906" y="138874"/>
                </a:lnTo>
                <a:lnTo>
                  <a:pt x="4631" y="181439"/>
                </a:lnTo>
                <a:lnTo>
                  <a:pt x="0" y="227075"/>
                </a:lnTo>
                <a:lnTo>
                  <a:pt x="4631" y="272209"/>
                </a:lnTo>
                <a:lnTo>
                  <a:pt x="17906" y="314396"/>
                </a:lnTo>
                <a:lnTo>
                  <a:pt x="38897" y="352689"/>
                </a:lnTo>
                <a:lnTo>
                  <a:pt x="66674" y="386143"/>
                </a:lnTo>
                <a:lnTo>
                  <a:pt x="100310" y="413810"/>
                </a:lnTo>
                <a:lnTo>
                  <a:pt x="138874" y="434744"/>
                </a:lnTo>
                <a:lnTo>
                  <a:pt x="181439" y="447999"/>
                </a:lnTo>
                <a:lnTo>
                  <a:pt x="227075" y="452628"/>
                </a:lnTo>
                <a:lnTo>
                  <a:pt x="272209" y="447999"/>
                </a:lnTo>
                <a:lnTo>
                  <a:pt x="314396" y="434744"/>
                </a:lnTo>
                <a:lnTo>
                  <a:pt x="352689" y="413810"/>
                </a:lnTo>
                <a:lnTo>
                  <a:pt x="386143" y="386143"/>
                </a:lnTo>
                <a:lnTo>
                  <a:pt x="413810" y="352689"/>
                </a:lnTo>
                <a:lnTo>
                  <a:pt x="434744" y="314396"/>
                </a:lnTo>
                <a:lnTo>
                  <a:pt x="447999" y="272209"/>
                </a:lnTo>
                <a:lnTo>
                  <a:pt x="452627" y="227075"/>
                </a:lnTo>
                <a:lnTo>
                  <a:pt x="447999" y="181439"/>
                </a:lnTo>
                <a:lnTo>
                  <a:pt x="434744" y="138874"/>
                </a:lnTo>
                <a:lnTo>
                  <a:pt x="413810" y="100310"/>
                </a:lnTo>
                <a:lnTo>
                  <a:pt x="386143" y="66674"/>
                </a:lnTo>
                <a:lnTo>
                  <a:pt x="352689" y="38897"/>
                </a:lnTo>
                <a:lnTo>
                  <a:pt x="314396" y="17906"/>
                </a:lnTo>
                <a:lnTo>
                  <a:pt x="272209" y="4631"/>
                </a:lnTo>
                <a:lnTo>
                  <a:pt x="227075" y="0"/>
                </a:lnTo>
                <a:close/>
              </a:path>
            </a:pathLst>
          </a:custGeom>
          <a:solidFill>
            <a:srgbClr val="F3FAEE"/>
          </a:solidFill>
        </p:spPr>
        <p:txBody>
          <a:bodyPr wrap="square" lIns="0" tIns="0" rIns="0" bIns="0" rtlCol="0"/>
          <a:lstStyle/>
          <a:p>
            <a:endParaRPr sz="1750"/>
          </a:p>
        </p:txBody>
      </p:sp>
      <p:sp>
        <p:nvSpPr>
          <p:cNvPr id="61" name="object 61"/>
          <p:cNvSpPr/>
          <p:nvPr/>
        </p:nvSpPr>
        <p:spPr>
          <a:xfrm>
            <a:off x="3281890" y="5044439"/>
            <a:ext cx="375356" cy="375356"/>
          </a:xfrm>
          <a:custGeom>
            <a:avLst/>
            <a:gdLst/>
            <a:ahLst/>
            <a:cxnLst/>
            <a:rect l="l" t="t" r="r" b="b"/>
            <a:pathLst>
              <a:path w="386079" h="386079">
                <a:moveTo>
                  <a:pt x="193548" y="0"/>
                </a:moveTo>
                <a:lnTo>
                  <a:pt x="149236" y="5122"/>
                </a:lnTo>
                <a:lnTo>
                  <a:pt x="108523" y="19709"/>
                </a:lnTo>
                <a:lnTo>
                  <a:pt x="72583" y="42587"/>
                </a:lnTo>
                <a:lnTo>
                  <a:pt x="42587" y="72583"/>
                </a:lnTo>
                <a:lnTo>
                  <a:pt x="19709" y="108523"/>
                </a:lnTo>
                <a:lnTo>
                  <a:pt x="5122" y="149236"/>
                </a:lnTo>
                <a:lnTo>
                  <a:pt x="0" y="193548"/>
                </a:lnTo>
                <a:lnTo>
                  <a:pt x="5122" y="237295"/>
                </a:lnTo>
                <a:lnTo>
                  <a:pt x="19709" y="277603"/>
                </a:lnTo>
                <a:lnTo>
                  <a:pt x="42587" y="313273"/>
                </a:lnTo>
                <a:lnTo>
                  <a:pt x="72583" y="343104"/>
                </a:lnTo>
                <a:lnTo>
                  <a:pt x="108523" y="365897"/>
                </a:lnTo>
                <a:lnTo>
                  <a:pt x="149236" y="380453"/>
                </a:lnTo>
                <a:lnTo>
                  <a:pt x="193548" y="385572"/>
                </a:lnTo>
                <a:lnTo>
                  <a:pt x="237295" y="380453"/>
                </a:lnTo>
                <a:lnTo>
                  <a:pt x="277603" y="365897"/>
                </a:lnTo>
                <a:lnTo>
                  <a:pt x="313273" y="343104"/>
                </a:lnTo>
                <a:lnTo>
                  <a:pt x="343104" y="313273"/>
                </a:lnTo>
                <a:lnTo>
                  <a:pt x="365897" y="277603"/>
                </a:lnTo>
                <a:lnTo>
                  <a:pt x="380453" y="237295"/>
                </a:lnTo>
                <a:lnTo>
                  <a:pt x="385572" y="193548"/>
                </a:lnTo>
                <a:lnTo>
                  <a:pt x="380453" y="149236"/>
                </a:lnTo>
                <a:lnTo>
                  <a:pt x="365897" y="108523"/>
                </a:lnTo>
                <a:lnTo>
                  <a:pt x="343104" y="72583"/>
                </a:lnTo>
                <a:lnTo>
                  <a:pt x="313273" y="42587"/>
                </a:lnTo>
                <a:lnTo>
                  <a:pt x="277603" y="19709"/>
                </a:lnTo>
                <a:lnTo>
                  <a:pt x="237295" y="5122"/>
                </a:lnTo>
                <a:lnTo>
                  <a:pt x="193548" y="0"/>
                </a:lnTo>
                <a:close/>
              </a:path>
            </a:pathLst>
          </a:custGeom>
          <a:solidFill>
            <a:srgbClr val="F5FBF0"/>
          </a:solidFill>
        </p:spPr>
        <p:txBody>
          <a:bodyPr wrap="square" lIns="0" tIns="0" rIns="0" bIns="0" rtlCol="0"/>
          <a:lstStyle/>
          <a:p>
            <a:endParaRPr sz="1750"/>
          </a:p>
        </p:txBody>
      </p:sp>
      <p:sp>
        <p:nvSpPr>
          <p:cNvPr id="62" name="object 62"/>
          <p:cNvSpPr/>
          <p:nvPr/>
        </p:nvSpPr>
        <p:spPr>
          <a:xfrm>
            <a:off x="3313007" y="5075556"/>
            <a:ext cx="313002" cy="313002"/>
          </a:xfrm>
          <a:custGeom>
            <a:avLst/>
            <a:gdLst/>
            <a:ahLst/>
            <a:cxnLst/>
            <a:rect l="l" t="t" r="r" b="b"/>
            <a:pathLst>
              <a:path w="321945" h="321945">
                <a:moveTo>
                  <a:pt x="161543" y="0"/>
                </a:moveTo>
                <a:lnTo>
                  <a:pt x="118356" y="5722"/>
                </a:lnTo>
                <a:lnTo>
                  <a:pt x="79699" y="21900"/>
                </a:lnTo>
                <a:lnTo>
                  <a:pt x="47053" y="47053"/>
                </a:lnTo>
                <a:lnTo>
                  <a:pt x="21900" y="79699"/>
                </a:lnTo>
                <a:lnTo>
                  <a:pt x="5722" y="118356"/>
                </a:lnTo>
                <a:lnTo>
                  <a:pt x="0" y="161544"/>
                </a:lnTo>
                <a:lnTo>
                  <a:pt x="5722" y="204089"/>
                </a:lnTo>
                <a:lnTo>
                  <a:pt x="21900" y="242316"/>
                </a:lnTo>
                <a:lnTo>
                  <a:pt x="47053" y="274701"/>
                </a:lnTo>
                <a:lnTo>
                  <a:pt x="79699" y="299720"/>
                </a:lnTo>
                <a:lnTo>
                  <a:pt x="118356" y="315849"/>
                </a:lnTo>
                <a:lnTo>
                  <a:pt x="161543" y="321564"/>
                </a:lnTo>
                <a:lnTo>
                  <a:pt x="212128" y="313407"/>
                </a:lnTo>
                <a:lnTo>
                  <a:pt x="256056" y="290693"/>
                </a:lnTo>
                <a:lnTo>
                  <a:pt x="290693" y="256056"/>
                </a:lnTo>
                <a:lnTo>
                  <a:pt x="313407" y="212128"/>
                </a:lnTo>
                <a:lnTo>
                  <a:pt x="321563" y="161544"/>
                </a:lnTo>
                <a:lnTo>
                  <a:pt x="315848" y="118356"/>
                </a:lnTo>
                <a:lnTo>
                  <a:pt x="299719" y="79699"/>
                </a:lnTo>
                <a:lnTo>
                  <a:pt x="274700" y="47053"/>
                </a:lnTo>
                <a:lnTo>
                  <a:pt x="242315" y="21900"/>
                </a:lnTo>
                <a:lnTo>
                  <a:pt x="204088" y="5722"/>
                </a:lnTo>
                <a:lnTo>
                  <a:pt x="161543" y="0"/>
                </a:lnTo>
                <a:close/>
              </a:path>
            </a:pathLst>
          </a:custGeom>
          <a:solidFill>
            <a:srgbClr val="F7FBF4"/>
          </a:solidFill>
        </p:spPr>
        <p:txBody>
          <a:bodyPr wrap="square" lIns="0" tIns="0" rIns="0" bIns="0" rtlCol="0"/>
          <a:lstStyle/>
          <a:p>
            <a:endParaRPr sz="1750"/>
          </a:p>
        </p:txBody>
      </p:sp>
      <p:sp>
        <p:nvSpPr>
          <p:cNvPr id="63" name="object 63"/>
          <p:cNvSpPr/>
          <p:nvPr/>
        </p:nvSpPr>
        <p:spPr>
          <a:xfrm>
            <a:off x="3344121" y="5106669"/>
            <a:ext cx="250649" cy="250649"/>
          </a:xfrm>
          <a:custGeom>
            <a:avLst/>
            <a:gdLst/>
            <a:ahLst/>
            <a:cxnLst/>
            <a:rect l="l" t="t" r="r" b="b"/>
            <a:pathLst>
              <a:path w="257810" h="257810">
                <a:moveTo>
                  <a:pt x="129539" y="0"/>
                </a:moveTo>
                <a:lnTo>
                  <a:pt x="79081" y="10167"/>
                </a:lnTo>
                <a:lnTo>
                  <a:pt x="37909" y="37909"/>
                </a:lnTo>
                <a:lnTo>
                  <a:pt x="10167" y="79081"/>
                </a:lnTo>
                <a:lnTo>
                  <a:pt x="0" y="129539"/>
                </a:lnTo>
                <a:lnTo>
                  <a:pt x="10167" y="179117"/>
                </a:lnTo>
                <a:lnTo>
                  <a:pt x="37909" y="219836"/>
                </a:lnTo>
                <a:lnTo>
                  <a:pt x="79081" y="247411"/>
                </a:lnTo>
                <a:lnTo>
                  <a:pt x="129539" y="257555"/>
                </a:lnTo>
                <a:lnTo>
                  <a:pt x="179117" y="247411"/>
                </a:lnTo>
                <a:lnTo>
                  <a:pt x="219836" y="219836"/>
                </a:lnTo>
                <a:lnTo>
                  <a:pt x="247411" y="179117"/>
                </a:lnTo>
                <a:lnTo>
                  <a:pt x="257555" y="129539"/>
                </a:lnTo>
                <a:lnTo>
                  <a:pt x="247411" y="79081"/>
                </a:lnTo>
                <a:lnTo>
                  <a:pt x="219836" y="37909"/>
                </a:lnTo>
                <a:lnTo>
                  <a:pt x="179117" y="10167"/>
                </a:lnTo>
                <a:lnTo>
                  <a:pt x="129539" y="0"/>
                </a:lnTo>
                <a:close/>
              </a:path>
            </a:pathLst>
          </a:custGeom>
          <a:solidFill>
            <a:srgbClr val="F9FCF7"/>
          </a:solidFill>
        </p:spPr>
        <p:txBody>
          <a:bodyPr wrap="square" lIns="0" tIns="0" rIns="0" bIns="0" rtlCol="0"/>
          <a:lstStyle/>
          <a:p>
            <a:endParaRPr sz="1750"/>
          </a:p>
        </p:txBody>
      </p:sp>
      <p:sp>
        <p:nvSpPr>
          <p:cNvPr id="64" name="object 64"/>
          <p:cNvSpPr/>
          <p:nvPr/>
        </p:nvSpPr>
        <p:spPr>
          <a:xfrm>
            <a:off x="3375236" y="5137785"/>
            <a:ext cx="188295" cy="188295"/>
          </a:xfrm>
          <a:custGeom>
            <a:avLst/>
            <a:gdLst/>
            <a:ahLst/>
            <a:cxnLst/>
            <a:rect l="l" t="t" r="r" b="b"/>
            <a:pathLst>
              <a:path w="193675" h="193675">
                <a:moveTo>
                  <a:pt x="97536" y="0"/>
                </a:moveTo>
                <a:lnTo>
                  <a:pt x="59793" y="7739"/>
                </a:lnTo>
                <a:lnTo>
                  <a:pt x="28765" y="28765"/>
                </a:lnTo>
                <a:lnTo>
                  <a:pt x="7739" y="59793"/>
                </a:lnTo>
                <a:lnTo>
                  <a:pt x="0" y="97536"/>
                </a:lnTo>
                <a:lnTo>
                  <a:pt x="7739" y="134397"/>
                </a:lnTo>
                <a:lnTo>
                  <a:pt x="28765" y="164973"/>
                </a:lnTo>
                <a:lnTo>
                  <a:pt x="59793" y="185832"/>
                </a:lnTo>
                <a:lnTo>
                  <a:pt x="97536" y="193548"/>
                </a:lnTo>
                <a:lnTo>
                  <a:pt x="134397" y="185832"/>
                </a:lnTo>
                <a:lnTo>
                  <a:pt x="164973" y="164973"/>
                </a:lnTo>
                <a:lnTo>
                  <a:pt x="185832" y="134397"/>
                </a:lnTo>
                <a:lnTo>
                  <a:pt x="193548" y="97536"/>
                </a:lnTo>
                <a:lnTo>
                  <a:pt x="185832" y="59793"/>
                </a:lnTo>
                <a:lnTo>
                  <a:pt x="164973" y="28765"/>
                </a:lnTo>
                <a:lnTo>
                  <a:pt x="134397" y="7739"/>
                </a:lnTo>
                <a:lnTo>
                  <a:pt x="97536" y="0"/>
                </a:lnTo>
                <a:close/>
              </a:path>
            </a:pathLst>
          </a:custGeom>
          <a:solidFill>
            <a:srgbClr val="FAFDF9"/>
          </a:solidFill>
        </p:spPr>
        <p:txBody>
          <a:bodyPr wrap="square" lIns="0" tIns="0" rIns="0" bIns="0" rtlCol="0"/>
          <a:lstStyle/>
          <a:p>
            <a:endParaRPr sz="1750"/>
          </a:p>
        </p:txBody>
      </p:sp>
      <p:sp>
        <p:nvSpPr>
          <p:cNvPr id="65" name="object 65"/>
          <p:cNvSpPr/>
          <p:nvPr/>
        </p:nvSpPr>
        <p:spPr>
          <a:xfrm>
            <a:off x="3406352" y="5170382"/>
            <a:ext cx="124707" cy="123472"/>
          </a:xfrm>
          <a:custGeom>
            <a:avLst/>
            <a:gdLst/>
            <a:ahLst/>
            <a:cxnLst/>
            <a:rect l="l" t="t" r="r" b="b"/>
            <a:pathLst>
              <a:path w="128270" h="127000">
                <a:moveTo>
                  <a:pt x="64007" y="0"/>
                </a:moveTo>
                <a:lnTo>
                  <a:pt x="39219" y="5072"/>
                </a:lnTo>
                <a:lnTo>
                  <a:pt x="18859" y="18859"/>
                </a:lnTo>
                <a:lnTo>
                  <a:pt x="5072" y="39219"/>
                </a:lnTo>
                <a:lnTo>
                  <a:pt x="0" y="64008"/>
                </a:lnTo>
                <a:lnTo>
                  <a:pt x="5072" y="87915"/>
                </a:lnTo>
                <a:lnTo>
                  <a:pt x="18859" y="107823"/>
                </a:lnTo>
                <a:lnTo>
                  <a:pt x="39219" y="121443"/>
                </a:lnTo>
                <a:lnTo>
                  <a:pt x="64007" y="126492"/>
                </a:lnTo>
                <a:lnTo>
                  <a:pt x="88796" y="121443"/>
                </a:lnTo>
                <a:lnTo>
                  <a:pt x="109156" y="107823"/>
                </a:lnTo>
                <a:lnTo>
                  <a:pt x="122943" y="87915"/>
                </a:lnTo>
                <a:lnTo>
                  <a:pt x="128015" y="64008"/>
                </a:lnTo>
                <a:lnTo>
                  <a:pt x="122943" y="39219"/>
                </a:lnTo>
                <a:lnTo>
                  <a:pt x="109156" y="18859"/>
                </a:lnTo>
                <a:lnTo>
                  <a:pt x="88796" y="5072"/>
                </a:lnTo>
                <a:lnTo>
                  <a:pt x="64007" y="0"/>
                </a:lnTo>
                <a:close/>
              </a:path>
            </a:pathLst>
          </a:custGeom>
          <a:solidFill>
            <a:srgbClr val="FCFFFC"/>
          </a:solidFill>
        </p:spPr>
        <p:txBody>
          <a:bodyPr wrap="square" lIns="0" tIns="0" rIns="0" bIns="0" rtlCol="0"/>
          <a:lstStyle/>
          <a:p>
            <a:endParaRPr sz="1750"/>
          </a:p>
        </p:txBody>
      </p:sp>
      <p:sp>
        <p:nvSpPr>
          <p:cNvPr id="66" name="object 66"/>
          <p:cNvSpPr/>
          <p:nvPr/>
        </p:nvSpPr>
        <p:spPr>
          <a:xfrm>
            <a:off x="3438948" y="5201496"/>
            <a:ext cx="61119" cy="61119"/>
          </a:xfrm>
          <a:custGeom>
            <a:avLst/>
            <a:gdLst/>
            <a:ahLst/>
            <a:cxnLst/>
            <a:rect l="l" t="t" r="r" b="b"/>
            <a:pathLst>
              <a:path w="62864" h="62864">
                <a:moveTo>
                  <a:pt x="32004" y="0"/>
                </a:moveTo>
                <a:lnTo>
                  <a:pt x="19288" y="2428"/>
                </a:lnTo>
                <a:lnTo>
                  <a:pt x="9144" y="9143"/>
                </a:lnTo>
                <a:lnTo>
                  <a:pt x="2428" y="19288"/>
                </a:lnTo>
                <a:lnTo>
                  <a:pt x="0" y="32003"/>
                </a:lnTo>
                <a:lnTo>
                  <a:pt x="2428" y="43838"/>
                </a:lnTo>
                <a:lnTo>
                  <a:pt x="9144" y="53530"/>
                </a:lnTo>
                <a:lnTo>
                  <a:pt x="19288" y="60078"/>
                </a:lnTo>
                <a:lnTo>
                  <a:pt x="32004" y="62483"/>
                </a:lnTo>
                <a:lnTo>
                  <a:pt x="43838" y="60078"/>
                </a:lnTo>
                <a:lnTo>
                  <a:pt x="53530" y="53530"/>
                </a:lnTo>
                <a:lnTo>
                  <a:pt x="60078" y="43838"/>
                </a:lnTo>
                <a:lnTo>
                  <a:pt x="62484" y="32003"/>
                </a:lnTo>
                <a:lnTo>
                  <a:pt x="60078" y="19288"/>
                </a:lnTo>
                <a:lnTo>
                  <a:pt x="53530" y="9143"/>
                </a:lnTo>
                <a:lnTo>
                  <a:pt x="43838" y="2428"/>
                </a:lnTo>
                <a:lnTo>
                  <a:pt x="32004" y="0"/>
                </a:lnTo>
                <a:close/>
              </a:path>
            </a:pathLst>
          </a:custGeom>
          <a:solidFill>
            <a:srgbClr val="FFFFFF"/>
          </a:solidFill>
        </p:spPr>
        <p:txBody>
          <a:bodyPr wrap="square" lIns="0" tIns="0" rIns="0" bIns="0" rtlCol="0"/>
          <a:lstStyle/>
          <a:p>
            <a:endParaRPr sz="1750"/>
          </a:p>
        </p:txBody>
      </p:sp>
      <p:sp>
        <p:nvSpPr>
          <p:cNvPr id="67" name="object 67"/>
          <p:cNvSpPr/>
          <p:nvPr/>
        </p:nvSpPr>
        <p:spPr>
          <a:xfrm>
            <a:off x="2887769" y="5622166"/>
            <a:ext cx="1181012" cy="0"/>
          </a:xfrm>
          <a:custGeom>
            <a:avLst/>
            <a:gdLst/>
            <a:ahLst/>
            <a:cxnLst/>
            <a:rect l="l" t="t" r="r" b="b"/>
            <a:pathLst>
              <a:path w="1214754">
                <a:moveTo>
                  <a:pt x="0" y="0"/>
                </a:moveTo>
                <a:lnTo>
                  <a:pt x="1214627" y="0"/>
                </a:lnTo>
              </a:path>
            </a:pathLst>
          </a:custGeom>
          <a:ln w="8889">
            <a:solidFill>
              <a:srgbClr val="000000"/>
            </a:solidFill>
          </a:ln>
        </p:spPr>
        <p:txBody>
          <a:bodyPr wrap="square" lIns="0" tIns="0" rIns="0" bIns="0" rtlCol="0"/>
          <a:lstStyle/>
          <a:p>
            <a:endParaRPr sz="1750"/>
          </a:p>
        </p:txBody>
      </p:sp>
      <p:sp>
        <p:nvSpPr>
          <p:cNvPr id="68" name="object 68"/>
          <p:cNvSpPr/>
          <p:nvPr/>
        </p:nvSpPr>
        <p:spPr>
          <a:xfrm>
            <a:off x="2887769" y="5614141"/>
            <a:ext cx="9260" cy="0"/>
          </a:xfrm>
          <a:custGeom>
            <a:avLst/>
            <a:gdLst/>
            <a:ahLst/>
            <a:cxnLst/>
            <a:rect l="l" t="t" r="r" b="b"/>
            <a:pathLst>
              <a:path w="9525">
                <a:moveTo>
                  <a:pt x="0" y="0"/>
                </a:moveTo>
                <a:lnTo>
                  <a:pt x="9143" y="0"/>
                </a:lnTo>
              </a:path>
            </a:pathLst>
          </a:custGeom>
          <a:ln w="7620">
            <a:solidFill>
              <a:srgbClr val="000000"/>
            </a:solidFill>
          </a:ln>
        </p:spPr>
        <p:txBody>
          <a:bodyPr wrap="square" lIns="0" tIns="0" rIns="0" bIns="0" rtlCol="0"/>
          <a:lstStyle/>
          <a:p>
            <a:endParaRPr sz="1750"/>
          </a:p>
        </p:txBody>
      </p:sp>
      <p:sp>
        <p:nvSpPr>
          <p:cNvPr id="69" name="object 69"/>
          <p:cNvSpPr/>
          <p:nvPr/>
        </p:nvSpPr>
        <p:spPr>
          <a:xfrm>
            <a:off x="2895917" y="4870837"/>
            <a:ext cx="0" cy="739599"/>
          </a:xfrm>
          <a:custGeom>
            <a:avLst/>
            <a:gdLst/>
            <a:ahLst/>
            <a:cxnLst/>
            <a:rect l="l" t="t" r="r" b="b"/>
            <a:pathLst>
              <a:path h="760729">
                <a:moveTo>
                  <a:pt x="0" y="0"/>
                </a:moveTo>
                <a:lnTo>
                  <a:pt x="0" y="760729"/>
                </a:lnTo>
              </a:path>
            </a:pathLst>
          </a:custGeom>
          <a:ln w="16763">
            <a:solidFill>
              <a:srgbClr val="000000"/>
            </a:solidFill>
          </a:ln>
        </p:spPr>
        <p:txBody>
          <a:bodyPr wrap="square" lIns="0" tIns="0" rIns="0" bIns="0" rtlCol="0"/>
          <a:lstStyle/>
          <a:p>
            <a:endParaRPr sz="1750"/>
          </a:p>
        </p:txBody>
      </p:sp>
      <p:sp>
        <p:nvSpPr>
          <p:cNvPr id="70" name="object 70"/>
          <p:cNvSpPr/>
          <p:nvPr/>
        </p:nvSpPr>
        <p:spPr>
          <a:xfrm>
            <a:off x="2887769" y="4867134"/>
            <a:ext cx="9260" cy="0"/>
          </a:xfrm>
          <a:custGeom>
            <a:avLst/>
            <a:gdLst/>
            <a:ahLst/>
            <a:cxnLst/>
            <a:rect l="l" t="t" r="r" b="b"/>
            <a:pathLst>
              <a:path w="9525">
                <a:moveTo>
                  <a:pt x="0" y="0"/>
                </a:moveTo>
                <a:lnTo>
                  <a:pt x="9143" y="0"/>
                </a:lnTo>
              </a:path>
            </a:pathLst>
          </a:custGeom>
          <a:ln w="7620">
            <a:solidFill>
              <a:srgbClr val="000000"/>
            </a:solidFill>
          </a:ln>
        </p:spPr>
        <p:txBody>
          <a:bodyPr wrap="square" lIns="0" tIns="0" rIns="0" bIns="0" rtlCol="0"/>
          <a:lstStyle/>
          <a:p>
            <a:endParaRPr sz="1750"/>
          </a:p>
        </p:txBody>
      </p:sp>
      <p:sp>
        <p:nvSpPr>
          <p:cNvPr id="71" name="object 71"/>
          <p:cNvSpPr/>
          <p:nvPr/>
        </p:nvSpPr>
        <p:spPr>
          <a:xfrm>
            <a:off x="2887769" y="4859108"/>
            <a:ext cx="1181012" cy="0"/>
          </a:xfrm>
          <a:custGeom>
            <a:avLst/>
            <a:gdLst/>
            <a:ahLst/>
            <a:cxnLst/>
            <a:rect l="l" t="t" r="r" b="b"/>
            <a:pathLst>
              <a:path w="1214754">
                <a:moveTo>
                  <a:pt x="0" y="0"/>
                </a:moveTo>
                <a:lnTo>
                  <a:pt x="1214627" y="0"/>
                </a:lnTo>
              </a:path>
            </a:pathLst>
          </a:custGeom>
          <a:ln w="8889">
            <a:solidFill>
              <a:srgbClr val="000000"/>
            </a:solidFill>
          </a:ln>
        </p:spPr>
        <p:txBody>
          <a:bodyPr wrap="square" lIns="0" tIns="0" rIns="0" bIns="0" rtlCol="0"/>
          <a:lstStyle/>
          <a:p>
            <a:endParaRPr sz="1750"/>
          </a:p>
        </p:txBody>
      </p:sp>
      <p:sp>
        <p:nvSpPr>
          <p:cNvPr id="72" name="object 72"/>
          <p:cNvSpPr/>
          <p:nvPr/>
        </p:nvSpPr>
        <p:spPr>
          <a:xfrm>
            <a:off x="2896659" y="5614141"/>
            <a:ext cx="7408" cy="0"/>
          </a:xfrm>
          <a:custGeom>
            <a:avLst/>
            <a:gdLst/>
            <a:ahLst/>
            <a:cxnLst/>
            <a:rect l="l" t="t" r="r" b="b"/>
            <a:pathLst>
              <a:path w="7619">
                <a:moveTo>
                  <a:pt x="0" y="0"/>
                </a:moveTo>
                <a:lnTo>
                  <a:pt x="7619" y="0"/>
                </a:lnTo>
              </a:path>
            </a:pathLst>
          </a:custGeom>
          <a:ln w="7620">
            <a:solidFill>
              <a:srgbClr val="000000"/>
            </a:solidFill>
          </a:ln>
        </p:spPr>
        <p:txBody>
          <a:bodyPr wrap="square" lIns="0" tIns="0" rIns="0" bIns="0" rtlCol="0"/>
          <a:lstStyle/>
          <a:p>
            <a:endParaRPr sz="1750"/>
          </a:p>
        </p:txBody>
      </p:sp>
      <p:sp>
        <p:nvSpPr>
          <p:cNvPr id="73" name="object 73"/>
          <p:cNvSpPr/>
          <p:nvPr/>
        </p:nvSpPr>
        <p:spPr>
          <a:xfrm>
            <a:off x="2904066" y="5614141"/>
            <a:ext cx="1148292" cy="0"/>
          </a:xfrm>
          <a:custGeom>
            <a:avLst/>
            <a:gdLst/>
            <a:ahLst/>
            <a:cxnLst/>
            <a:rect l="l" t="t" r="r" b="b"/>
            <a:pathLst>
              <a:path w="1181100">
                <a:moveTo>
                  <a:pt x="0" y="0"/>
                </a:moveTo>
                <a:lnTo>
                  <a:pt x="1181100" y="0"/>
                </a:lnTo>
              </a:path>
            </a:pathLst>
          </a:custGeom>
          <a:ln w="7620">
            <a:solidFill>
              <a:srgbClr val="000000"/>
            </a:solidFill>
          </a:ln>
        </p:spPr>
        <p:txBody>
          <a:bodyPr wrap="square" lIns="0" tIns="0" rIns="0" bIns="0" rtlCol="0"/>
          <a:lstStyle/>
          <a:p>
            <a:endParaRPr sz="1750"/>
          </a:p>
        </p:txBody>
      </p:sp>
      <p:sp>
        <p:nvSpPr>
          <p:cNvPr id="74" name="object 74"/>
          <p:cNvSpPr/>
          <p:nvPr/>
        </p:nvSpPr>
        <p:spPr>
          <a:xfrm>
            <a:off x="4052359" y="5614141"/>
            <a:ext cx="7408" cy="0"/>
          </a:xfrm>
          <a:custGeom>
            <a:avLst/>
            <a:gdLst/>
            <a:ahLst/>
            <a:cxnLst/>
            <a:rect l="l" t="t" r="r" b="b"/>
            <a:pathLst>
              <a:path w="7620">
                <a:moveTo>
                  <a:pt x="0" y="0"/>
                </a:moveTo>
                <a:lnTo>
                  <a:pt x="7620" y="0"/>
                </a:lnTo>
              </a:path>
            </a:pathLst>
          </a:custGeom>
          <a:ln w="7620">
            <a:solidFill>
              <a:srgbClr val="000000"/>
            </a:solidFill>
          </a:ln>
        </p:spPr>
        <p:txBody>
          <a:bodyPr wrap="square" lIns="0" tIns="0" rIns="0" bIns="0" rtlCol="0"/>
          <a:lstStyle/>
          <a:p>
            <a:endParaRPr sz="1750"/>
          </a:p>
        </p:txBody>
      </p:sp>
      <p:sp>
        <p:nvSpPr>
          <p:cNvPr id="75" name="object 75"/>
          <p:cNvSpPr/>
          <p:nvPr/>
        </p:nvSpPr>
        <p:spPr>
          <a:xfrm>
            <a:off x="4060507" y="4870837"/>
            <a:ext cx="0" cy="739599"/>
          </a:xfrm>
          <a:custGeom>
            <a:avLst/>
            <a:gdLst/>
            <a:ahLst/>
            <a:cxnLst/>
            <a:rect l="l" t="t" r="r" b="b"/>
            <a:pathLst>
              <a:path h="760729">
                <a:moveTo>
                  <a:pt x="0" y="0"/>
                </a:moveTo>
                <a:lnTo>
                  <a:pt x="0" y="760729"/>
                </a:lnTo>
              </a:path>
            </a:pathLst>
          </a:custGeom>
          <a:ln w="16763">
            <a:solidFill>
              <a:srgbClr val="000000"/>
            </a:solidFill>
          </a:ln>
        </p:spPr>
        <p:txBody>
          <a:bodyPr wrap="square" lIns="0" tIns="0" rIns="0" bIns="0" rtlCol="0"/>
          <a:lstStyle/>
          <a:p>
            <a:endParaRPr sz="1750"/>
          </a:p>
        </p:txBody>
      </p:sp>
      <p:sp>
        <p:nvSpPr>
          <p:cNvPr id="76" name="object 76"/>
          <p:cNvSpPr/>
          <p:nvPr/>
        </p:nvSpPr>
        <p:spPr>
          <a:xfrm>
            <a:off x="4052359" y="4867134"/>
            <a:ext cx="7408" cy="0"/>
          </a:xfrm>
          <a:custGeom>
            <a:avLst/>
            <a:gdLst/>
            <a:ahLst/>
            <a:cxnLst/>
            <a:rect l="l" t="t" r="r" b="b"/>
            <a:pathLst>
              <a:path w="7620">
                <a:moveTo>
                  <a:pt x="0" y="0"/>
                </a:moveTo>
                <a:lnTo>
                  <a:pt x="7620" y="0"/>
                </a:lnTo>
              </a:path>
            </a:pathLst>
          </a:custGeom>
          <a:ln w="7620">
            <a:solidFill>
              <a:srgbClr val="000000"/>
            </a:solidFill>
          </a:ln>
        </p:spPr>
        <p:txBody>
          <a:bodyPr wrap="square" lIns="0" tIns="0" rIns="0" bIns="0" rtlCol="0"/>
          <a:lstStyle/>
          <a:p>
            <a:endParaRPr sz="1750"/>
          </a:p>
        </p:txBody>
      </p:sp>
      <p:sp>
        <p:nvSpPr>
          <p:cNvPr id="77" name="object 77"/>
          <p:cNvSpPr/>
          <p:nvPr/>
        </p:nvSpPr>
        <p:spPr>
          <a:xfrm>
            <a:off x="4059766" y="5614141"/>
            <a:ext cx="9260" cy="0"/>
          </a:xfrm>
          <a:custGeom>
            <a:avLst/>
            <a:gdLst/>
            <a:ahLst/>
            <a:cxnLst/>
            <a:rect l="l" t="t" r="r" b="b"/>
            <a:pathLst>
              <a:path w="9525">
                <a:moveTo>
                  <a:pt x="0" y="0"/>
                </a:moveTo>
                <a:lnTo>
                  <a:pt x="9143" y="0"/>
                </a:lnTo>
              </a:path>
            </a:pathLst>
          </a:custGeom>
          <a:ln w="7620">
            <a:solidFill>
              <a:srgbClr val="000000"/>
            </a:solidFill>
          </a:ln>
        </p:spPr>
        <p:txBody>
          <a:bodyPr wrap="square" lIns="0" tIns="0" rIns="0" bIns="0" rtlCol="0"/>
          <a:lstStyle/>
          <a:p>
            <a:endParaRPr sz="1750"/>
          </a:p>
        </p:txBody>
      </p:sp>
      <p:sp>
        <p:nvSpPr>
          <p:cNvPr id="78" name="object 78"/>
          <p:cNvSpPr/>
          <p:nvPr/>
        </p:nvSpPr>
        <p:spPr>
          <a:xfrm>
            <a:off x="2896659" y="4867380"/>
            <a:ext cx="7408" cy="0"/>
          </a:xfrm>
          <a:custGeom>
            <a:avLst/>
            <a:gdLst/>
            <a:ahLst/>
            <a:cxnLst/>
            <a:rect l="l" t="t" r="r" b="b"/>
            <a:pathLst>
              <a:path w="7619">
                <a:moveTo>
                  <a:pt x="0" y="0"/>
                </a:moveTo>
                <a:lnTo>
                  <a:pt x="7619" y="0"/>
                </a:lnTo>
              </a:path>
            </a:pathLst>
          </a:custGeom>
          <a:ln w="7619">
            <a:solidFill>
              <a:srgbClr val="000000"/>
            </a:solidFill>
          </a:ln>
        </p:spPr>
        <p:txBody>
          <a:bodyPr wrap="square" lIns="0" tIns="0" rIns="0" bIns="0" rtlCol="0"/>
          <a:lstStyle/>
          <a:p>
            <a:endParaRPr sz="1750"/>
          </a:p>
        </p:txBody>
      </p:sp>
      <p:sp>
        <p:nvSpPr>
          <p:cNvPr id="79" name="object 79"/>
          <p:cNvSpPr/>
          <p:nvPr/>
        </p:nvSpPr>
        <p:spPr>
          <a:xfrm>
            <a:off x="2904066" y="4867380"/>
            <a:ext cx="1148292" cy="0"/>
          </a:xfrm>
          <a:custGeom>
            <a:avLst/>
            <a:gdLst/>
            <a:ahLst/>
            <a:cxnLst/>
            <a:rect l="l" t="t" r="r" b="b"/>
            <a:pathLst>
              <a:path w="1181100">
                <a:moveTo>
                  <a:pt x="0" y="0"/>
                </a:moveTo>
                <a:lnTo>
                  <a:pt x="1181100" y="0"/>
                </a:lnTo>
              </a:path>
            </a:pathLst>
          </a:custGeom>
          <a:ln w="7619">
            <a:solidFill>
              <a:srgbClr val="000000"/>
            </a:solidFill>
          </a:ln>
        </p:spPr>
        <p:txBody>
          <a:bodyPr wrap="square" lIns="0" tIns="0" rIns="0" bIns="0" rtlCol="0"/>
          <a:lstStyle/>
          <a:p>
            <a:endParaRPr sz="1750"/>
          </a:p>
        </p:txBody>
      </p:sp>
      <p:sp>
        <p:nvSpPr>
          <p:cNvPr id="80" name="object 80"/>
          <p:cNvSpPr/>
          <p:nvPr/>
        </p:nvSpPr>
        <p:spPr>
          <a:xfrm>
            <a:off x="4059766" y="4867380"/>
            <a:ext cx="9260" cy="0"/>
          </a:xfrm>
          <a:custGeom>
            <a:avLst/>
            <a:gdLst/>
            <a:ahLst/>
            <a:cxnLst/>
            <a:rect l="l" t="t" r="r" b="b"/>
            <a:pathLst>
              <a:path w="9525">
                <a:moveTo>
                  <a:pt x="0" y="0"/>
                </a:moveTo>
                <a:lnTo>
                  <a:pt x="9143" y="0"/>
                </a:lnTo>
              </a:path>
            </a:pathLst>
          </a:custGeom>
          <a:ln w="7619">
            <a:solidFill>
              <a:srgbClr val="000000"/>
            </a:solidFill>
          </a:ln>
        </p:spPr>
        <p:txBody>
          <a:bodyPr wrap="square" lIns="0" tIns="0" rIns="0" bIns="0" rtlCol="0"/>
          <a:lstStyle/>
          <a:p>
            <a:endParaRPr sz="1750"/>
          </a:p>
        </p:txBody>
      </p:sp>
      <p:sp>
        <p:nvSpPr>
          <p:cNvPr id="81" name="object 81"/>
          <p:cNvSpPr txBox="1"/>
          <p:nvPr/>
        </p:nvSpPr>
        <p:spPr>
          <a:xfrm>
            <a:off x="5237198" y="4840218"/>
            <a:ext cx="999508" cy="172035"/>
          </a:xfrm>
          <a:prstGeom prst="rect">
            <a:avLst/>
          </a:prstGeom>
        </p:spPr>
        <p:txBody>
          <a:bodyPr vert="horz" wrap="square" lIns="0" tIns="0" rIns="0" bIns="0" rtlCol="0">
            <a:spAutoFit/>
          </a:bodyPr>
          <a:lstStyle/>
          <a:p>
            <a:pPr marL="12347"/>
            <a:r>
              <a:rPr sz="1118" b="1" spc="-19" dirty="0">
                <a:latin typeface="Times New Roman"/>
                <a:cs typeface="Times New Roman"/>
              </a:rPr>
              <a:t>Datab</a:t>
            </a:r>
            <a:r>
              <a:rPr sz="1118" b="1" spc="-175" dirty="0">
                <a:latin typeface="Times New Roman"/>
                <a:cs typeface="Times New Roman"/>
              </a:rPr>
              <a:t> </a:t>
            </a:r>
            <a:r>
              <a:rPr sz="1118" b="1" spc="-5" dirty="0">
                <a:latin typeface="Times New Roman"/>
                <a:cs typeface="Times New Roman"/>
              </a:rPr>
              <a:t>ase</a:t>
            </a:r>
            <a:r>
              <a:rPr sz="1118" b="1" spc="-83" dirty="0">
                <a:latin typeface="Times New Roman"/>
                <a:cs typeface="Times New Roman"/>
              </a:rPr>
              <a:t> </a:t>
            </a:r>
            <a:r>
              <a:rPr sz="1118" b="1" spc="-5" dirty="0">
                <a:latin typeface="Times New Roman"/>
                <a:cs typeface="Times New Roman"/>
              </a:rPr>
              <a:t>server</a:t>
            </a:r>
            <a:endParaRPr sz="1118">
              <a:latin typeface="Times New Roman"/>
              <a:cs typeface="Times New Roman"/>
            </a:endParaRPr>
          </a:p>
        </p:txBody>
      </p:sp>
      <p:sp>
        <p:nvSpPr>
          <p:cNvPr id="82" name="object 82"/>
          <p:cNvSpPr/>
          <p:nvPr/>
        </p:nvSpPr>
        <p:spPr>
          <a:xfrm>
            <a:off x="5098415" y="5059997"/>
            <a:ext cx="1181012" cy="0"/>
          </a:xfrm>
          <a:custGeom>
            <a:avLst/>
            <a:gdLst/>
            <a:ahLst/>
            <a:cxnLst/>
            <a:rect l="l" t="t" r="r" b="b"/>
            <a:pathLst>
              <a:path w="1214754">
                <a:moveTo>
                  <a:pt x="0" y="0"/>
                </a:moveTo>
                <a:lnTo>
                  <a:pt x="1214628" y="0"/>
                </a:lnTo>
              </a:path>
            </a:pathLst>
          </a:custGeom>
          <a:ln w="16763">
            <a:solidFill>
              <a:srgbClr val="000000"/>
            </a:solidFill>
          </a:ln>
        </p:spPr>
        <p:txBody>
          <a:bodyPr wrap="square" lIns="0" tIns="0" rIns="0" bIns="0" rtlCol="0"/>
          <a:lstStyle/>
          <a:p>
            <a:endParaRPr sz="1750"/>
          </a:p>
        </p:txBody>
      </p:sp>
      <p:sp>
        <p:nvSpPr>
          <p:cNvPr id="83" name="object 83"/>
          <p:cNvSpPr txBox="1"/>
          <p:nvPr/>
        </p:nvSpPr>
        <p:spPr>
          <a:xfrm>
            <a:off x="5567609" y="5121067"/>
            <a:ext cx="575381" cy="423193"/>
          </a:xfrm>
          <a:prstGeom prst="rect">
            <a:avLst/>
          </a:prstGeom>
        </p:spPr>
        <p:txBody>
          <a:bodyPr vert="horz" wrap="square" lIns="0" tIns="0" rIns="0" bIns="0" rtlCol="0">
            <a:spAutoFit/>
          </a:bodyPr>
          <a:lstStyle/>
          <a:p>
            <a:pPr marL="59265" indent="-47536">
              <a:lnSpc>
                <a:spcPts val="1001"/>
              </a:lnSpc>
            </a:pPr>
            <a:r>
              <a:rPr sz="1118" spc="-5" dirty="0">
                <a:latin typeface="Times New Roman"/>
                <a:cs typeface="Times New Roman"/>
              </a:rPr>
              <a:t>C</a:t>
            </a:r>
            <a:r>
              <a:rPr sz="1118" spc="53" dirty="0">
                <a:latin typeface="Times New Roman"/>
                <a:cs typeface="Times New Roman"/>
              </a:rPr>
              <a:t>u</a:t>
            </a:r>
            <a:r>
              <a:rPr sz="1118" spc="-68" dirty="0">
                <a:latin typeface="Times New Roman"/>
                <a:cs typeface="Times New Roman"/>
              </a:rPr>
              <a:t>s</a:t>
            </a:r>
            <a:r>
              <a:rPr sz="1118" spc="44" dirty="0">
                <a:latin typeface="Times New Roman"/>
                <a:cs typeface="Times New Roman"/>
              </a:rPr>
              <a:t>t</a:t>
            </a:r>
            <a:r>
              <a:rPr sz="1118" spc="-63" dirty="0">
                <a:latin typeface="Times New Roman"/>
                <a:cs typeface="Times New Roman"/>
              </a:rPr>
              <a:t>o</a:t>
            </a:r>
            <a:r>
              <a:rPr sz="1118" spc="-5" dirty="0">
                <a:latin typeface="Times New Roman"/>
                <a:cs typeface="Times New Roman"/>
              </a:rPr>
              <a:t>mer</a:t>
            </a:r>
            <a:endParaRPr sz="1118">
              <a:latin typeface="Times New Roman"/>
              <a:cs typeface="Times New Roman"/>
            </a:endParaRPr>
          </a:p>
          <a:p>
            <a:pPr marL="43214" marR="36423" indent="16051">
              <a:lnSpc>
                <a:spcPts val="1108"/>
              </a:lnSpc>
              <a:spcBef>
                <a:spcPts val="117"/>
              </a:spcBef>
            </a:pPr>
            <a:r>
              <a:rPr sz="1118" spc="-15" dirty="0">
                <a:latin typeface="Times New Roman"/>
                <a:cs typeface="Times New Roman"/>
              </a:rPr>
              <a:t>account  </a:t>
            </a:r>
            <a:r>
              <a:rPr sz="1118" spc="49" dirty="0">
                <a:latin typeface="Times New Roman"/>
                <a:cs typeface="Times New Roman"/>
              </a:rPr>
              <a:t>d</a:t>
            </a:r>
            <a:r>
              <a:rPr sz="1118" spc="-126" dirty="0">
                <a:latin typeface="Times New Roman"/>
                <a:cs typeface="Times New Roman"/>
              </a:rPr>
              <a:t>a</a:t>
            </a:r>
            <a:r>
              <a:rPr sz="1118" spc="49" dirty="0">
                <a:latin typeface="Times New Roman"/>
                <a:cs typeface="Times New Roman"/>
              </a:rPr>
              <a:t>t</a:t>
            </a:r>
            <a:r>
              <a:rPr sz="1118" spc="-5" dirty="0">
                <a:latin typeface="Times New Roman"/>
                <a:cs typeface="Times New Roman"/>
              </a:rPr>
              <a:t>a</a:t>
            </a:r>
            <a:r>
              <a:rPr sz="1118" spc="-68" dirty="0">
                <a:latin typeface="Times New Roman"/>
                <a:cs typeface="Times New Roman"/>
              </a:rPr>
              <a:t>b</a:t>
            </a:r>
            <a:r>
              <a:rPr sz="1118" spc="-5" dirty="0">
                <a:latin typeface="Times New Roman"/>
                <a:cs typeface="Times New Roman"/>
              </a:rPr>
              <a:t>a</a:t>
            </a:r>
            <a:r>
              <a:rPr sz="1118" spc="49" dirty="0">
                <a:latin typeface="Times New Roman"/>
                <a:cs typeface="Times New Roman"/>
              </a:rPr>
              <a:t>s</a:t>
            </a:r>
            <a:r>
              <a:rPr sz="1118" spc="-5" dirty="0">
                <a:latin typeface="Times New Roman"/>
                <a:cs typeface="Times New Roman"/>
              </a:rPr>
              <a:t>e</a:t>
            </a:r>
            <a:endParaRPr sz="1118">
              <a:latin typeface="Times New Roman"/>
              <a:cs typeface="Times New Roman"/>
            </a:endParaRPr>
          </a:p>
        </p:txBody>
      </p:sp>
      <p:sp>
        <p:nvSpPr>
          <p:cNvPr id="84" name="object 84"/>
          <p:cNvSpPr txBox="1"/>
          <p:nvPr/>
        </p:nvSpPr>
        <p:spPr>
          <a:xfrm>
            <a:off x="3128835" y="4856454"/>
            <a:ext cx="716756" cy="172035"/>
          </a:xfrm>
          <a:prstGeom prst="rect">
            <a:avLst/>
          </a:prstGeom>
        </p:spPr>
        <p:txBody>
          <a:bodyPr vert="horz" wrap="square" lIns="0" tIns="0" rIns="0" bIns="0" rtlCol="0">
            <a:spAutoFit/>
          </a:bodyPr>
          <a:lstStyle/>
          <a:p>
            <a:pPr marL="12347"/>
            <a:r>
              <a:rPr sz="1118" b="1" spc="-5" dirty="0">
                <a:latin typeface="Times New Roman"/>
                <a:cs typeface="Times New Roman"/>
              </a:rPr>
              <a:t>Web</a:t>
            </a:r>
            <a:r>
              <a:rPr sz="1118" b="1" spc="-111" dirty="0">
                <a:latin typeface="Times New Roman"/>
                <a:cs typeface="Times New Roman"/>
              </a:rPr>
              <a:t> </a:t>
            </a:r>
            <a:r>
              <a:rPr sz="1118" b="1" spc="-5" dirty="0">
                <a:latin typeface="Times New Roman"/>
                <a:cs typeface="Times New Roman"/>
              </a:rPr>
              <a:t>server</a:t>
            </a:r>
            <a:endParaRPr sz="1118">
              <a:latin typeface="Times New Roman"/>
              <a:cs typeface="Times New Roman"/>
            </a:endParaRPr>
          </a:p>
        </p:txBody>
      </p:sp>
      <p:sp>
        <p:nvSpPr>
          <p:cNvPr id="85" name="object 85"/>
          <p:cNvSpPr/>
          <p:nvPr/>
        </p:nvSpPr>
        <p:spPr>
          <a:xfrm>
            <a:off x="2880359" y="5076296"/>
            <a:ext cx="1181012" cy="0"/>
          </a:xfrm>
          <a:custGeom>
            <a:avLst/>
            <a:gdLst/>
            <a:ahLst/>
            <a:cxnLst/>
            <a:rect l="l" t="t" r="r" b="b"/>
            <a:pathLst>
              <a:path w="1214754">
                <a:moveTo>
                  <a:pt x="0" y="0"/>
                </a:moveTo>
                <a:lnTo>
                  <a:pt x="1214628" y="0"/>
                </a:lnTo>
              </a:path>
            </a:pathLst>
          </a:custGeom>
          <a:ln w="16763">
            <a:solidFill>
              <a:srgbClr val="000000"/>
            </a:solidFill>
          </a:ln>
        </p:spPr>
        <p:txBody>
          <a:bodyPr wrap="square" lIns="0" tIns="0" rIns="0" bIns="0" rtlCol="0"/>
          <a:lstStyle/>
          <a:p>
            <a:endParaRPr sz="1750"/>
          </a:p>
        </p:txBody>
      </p:sp>
      <p:sp>
        <p:nvSpPr>
          <p:cNvPr id="86" name="object 86"/>
          <p:cNvSpPr/>
          <p:nvPr/>
        </p:nvSpPr>
        <p:spPr>
          <a:xfrm>
            <a:off x="1314239" y="5059257"/>
            <a:ext cx="518583" cy="438943"/>
          </a:xfrm>
          <a:custGeom>
            <a:avLst/>
            <a:gdLst/>
            <a:ahLst/>
            <a:cxnLst/>
            <a:rect l="l" t="t" r="r" b="b"/>
            <a:pathLst>
              <a:path w="533400" h="451485">
                <a:moveTo>
                  <a:pt x="266700" y="0"/>
                </a:moveTo>
                <a:lnTo>
                  <a:pt x="212797" y="4566"/>
                </a:lnTo>
                <a:lnTo>
                  <a:pt x="162663" y="17668"/>
                </a:lnTo>
                <a:lnTo>
                  <a:pt x="117350" y="38415"/>
                </a:lnTo>
                <a:lnTo>
                  <a:pt x="77914" y="65912"/>
                </a:lnTo>
                <a:lnTo>
                  <a:pt x="45407" y="99268"/>
                </a:lnTo>
                <a:lnTo>
                  <a:pt x="20883" y="137588"/>
                </a:lnTo>
                <a:lnTo>
                  <a:pt x="5396" y="179980"/>
                </a:lnTo>
                <a:lnTo>
                  <a:pt x="0" y="225551"/>
                </a:lnTo>
                <a:lnTo>
                  <a:pt x="5396" y="271123"/>
                </a:lnTo>
                <a:lnTo>
                  <a:pt x="20883" y="313515"/>
                </a:lnTo>
                <a:lnTo>
                  <a:pt x="45407" y="351835"/>
                </a:lnTo>
                <a:lnTo>
                  <a:pt x="77914" y="385190"/>
                </a:lnTo>
                <a:lnTo>
                  <a:pt x="117350" y="412688"/>
                </a:lnTo>
                <a:lnTo>
                  <a:pt x="162663" y="433435"/>
                </a:lnTo>
                <a:lnTo>
                  <a:pt x="212797" y="446537"/>
                </a:lnTo>
                <a:lnTo>
                  <a:pt x="266700" y="451103"/>
                </a:lnTo>
                <a:lnTo>
                  <a:pt x="320602" y="446537"/>
                </a:lnTo>
                <a:lnTo>
                  <a:pt x="370736" y="433435"/>
                </a:lnTo>
                <a:lnTo>
                  <a:pt x="416049" y="412688"/>
                </a:lnTo>
                <a:lnTo>
                  <a:pt x="455485" y="385190"/>
                </a:lnTo>
                <a:lnTo>
                  <a:pt x="487992" y="351835"/>
                </a:lnTo>
                <a:lnTo>
                  <a:pt x="512516" y="313515"/>
                </a:lnTo>
                <a:lnTo>
                  <a:pt x="528003" y="271123"/>
                </a:lnTo>
                <a:lnTo>
                  <a:pt x="533400" y="225551"/>
                </a:lnTo>
                <a:lnTo>
                  <a:pt x="528003" y="179980"/>
                </a:lnTo>
                <a:lnTo>
                  <a:pt x="512516" y="137588"/>
                </a:lnTo>
                <a:lnTo>
                  <a:pt x="487992" y="99268"/>
                </a:lnTo>
                <a:lnTo>
                  <a:pt x="455485" y="65912"/>
                </a:lnTo>
                <a:lnTo>
                  <a:pt x="416049" y="38415"/>
                </a:lnTo>
                <a:lnTo>
                  <a:pt x="370736" y="17668"/>
                </a:lnTo>
                <a:lnTo>
                  <a:pt x="320602" y="4566"/>
                </a:lnTo>
                <a:lnTo>
                  <a:pt x="266700" y="0"/>
                </a:lnTo>
                <a:close/>
              </a:path>
            </a:pathLst>
          </a:custGeom>
          <a:solidFill>
            <a:srgbClr val="6091FF"/>
          </a:solidFill>
        </p:spPr>
        <p:txBody>
          <a:bodyPr wrap="square" lIns="0" tIns="0" rIns="0" bIns="0" rtlCol="0"/>
          <a:lstStyle/>
          <a:p>
            <a:endParaRPr sz="1750"/>
          </a:p>
        </p:txBody>
      </p:sp>
      <p:sp>
        <p:nvSpPr>
          <p:cNvPr id="87" name="object 87"/>
          <p:cNvSpPr/>
          <p:nvPr/>
        </p:nvSpPr>
        <p:spPr>
          <a:xfrm>
            <a:off x="1332017" y="5430413"/>
            <a:ext cx="219781" cy="0"/>
          </a:xfrm>
          <a:custGeom>
            <a:avLst/>
            <a:gdLst/>
            <a:ahLst/>
            <a:cxnLst/>
            <a:rect l="l" t="t" r="r" b="b"/>
            <a:pathLst>
              <a:path w="226059">
                <a:moveTo>
                  <a:pt x="0" y="0"/>
                </a:moveTo>
                <a:lnTo>
                  <a:pt x="225552" y="0"/>
                </a:lnTo>
              </a:path>
            </a:pathLst>
          </a:custGeom>
          <a:ln w="16763">
            <a:solidFill>
              <a:srgbClr val="CCDEFF"/>
            </a:solidFill>
          </a:ln>
        </p:spPr>
        <p:txBody>
          <a:bodyPr wrap="square" lIns="0" tIns="0" rIns="0" bIns="0" rtlCol="0"/>
          <a:lstStyle/>
          <a:p>
            <a:endParaRPr sz="1750"/>
          </a:p>
        </p:txBody>
      </p:sp>
      <p:sp>
        <p:nvSpPr>
          <p:cNvPr id="88" name="object 88"/>
          <p:cNvSpPr/>
          <p:nvPr/>
        </p:nvSpPr>
        <p:spPr>
          <a:xfrm>
            <a:off x="1299421" y="5414856"/>
            <a:ext cx="284603" cy="0"/>
          </a:xfrm>
          <a:custGeom>
            <a:avLst/>
            <a:gdLst/>
            <a:ahLst/>
            <a:cxnLst/>
            <a:rect l="l" t="t" r="r" b="b"/>
            <a:pathLst>
              <a:path w="292735">
                <a:moveTo>
                  <a:pt x="0" y="0"/>
                </a:moveTo>
                <a:lnTo>
                  <a:pt x="292608" y="0"/>
                </a:lnTo>
              </a:path>
            </a:pathLst>
          </a:custGeom>
          <a:ln w="15239">
            <a:solidFill>
              <a:srgbClr val="CCDEFF"/>
            </a:solidFill>
          </a:ln>
        </p:spPr>
        <p:txBody>
          <a:bodyPr wrap="square" lIns="0" tIns="0" rIns="0" bIns="0" rtlCol="0"/>
          <a:lstStyle/>
          <a:p>
            <a:endParaRPr sz="1750"/>
          </a:p>
        </p:txBody>
      </p:sp>
      <p:sp>
        <p:nvSpPr>
          <p:cNvPr id="89" name="object 89"/>
          <p:cNvSpPr/>
          <p:nvPr/>
        </p:nvSpPr>
        <p:spPr>
          <a:xfrm>
            <a:off x="1268306" y="5399299"/>
            <a:ext cx="346957" cy="0"/>
          </a:xfrm>
          <a:custGeom>
            <a:avLst/>
            <a:gdLst/>
            <a:ahLst/>
            <a:cxnLst/>
            <a:rect l="l" t="t" r="r" b="b"/>
            <a:pathLst>
              <a:path w="356869">
                <a:moveTo>
                  <a:pt x="0" y="0"/>
                </a:moveTo>
                <a:lnTo>
                  <a:pt x="356616" y="0"/>
                </a:lnTo>
              </a:path>
            </a:pathLst>
          </a:custGeom>
          <a:ln w="16763">
            <a:solidFill>
              <a:srgbClr val="CCDEFF"/>
            </a:solidFill>
          </a:ln>
        </p:spPr>
        <p:txBody>
          <a:bodyPr wrap="square" lIns="0" tIns="0" rIns="0" bIns="0" rtlCol="0"/>
          <a:lstStyle/>
          <a:p>
            <a:endParaRPr sz="1750"/>
          </a:p>
        </p:txBody>
      </p:sp>
      <p:sp>
        <p:nvSpPr>
          <p:cNvPr id="90" name="object 90"/>
          <p:cNvSpPr/>
          <p:nvPr/>
        </p:nvSpPr>
        <p:spPr>
          <a:xfrm>
            <a:off x="1237191" y="5384236"/>
            <a:ext cx="409310" cy="0"/>
          </a:xfrm>
          <a:custGeom>
            <a:avLst/>
            <a:gdLst/>
            <a:ahLst/>
            <a:cxnLst/>
            <a:rect l="l" t="t" r="r" b="b"/>
            <a:pathLst>
              <a:path w="421005">
                <a:moveTo>
                  <a:pt x="0" y="0"/>
                </a:moveTo>
                <a:lnTo>
                  <a:pt x="420623" y="0"/>
                </a:lnTo>
              </a:path>
            </a:pathLst>
          </a:custGeom>
          <a:ln w="15239">
            <a:solidFill>
              <a:srgbClr val="CCDEFF"/>
            </a:solidFill>
          </a:ln>
        </p:spPr>
        <p:txBody>
          <a:bodyPr wrap="square" lIns="0" tIns="0" rIns="0" bIns="0" rtlCol="0"/>
          <a:lstStyle/>
          <a:p>
            <a:endParaRPr sz="1750"/>
          </a:p>
        </p:txBody>
      </p:sp>
      <p:sp>
        <p:nvSpPr>
          <p:cNvPr id="91" name="object 91"/>
          <p:cNvSpPr/>
          <p:nvPr/>
        </p:nvSpPr>
        <p:spPr>
          <a:xfrm>
            <a:off x="1237191" y="5368183"/>
            <a:ext cx="425362" cy="0"/>
          </a:xfrm>
          <a:custGeom>
            <a:avLst/>
            <a:gdLst/>
            <a:ahLst/>
            <a:cxnLst/>
            <a:rect l="l" t="t" r="r" b="b"/>
            <a:pathLst>
              <a:path w="437514">
                <a:moveTo>
                  <a:pt x="0" y="0"/>
                </a:moveTo>
                <a:lnTo>
                  <a:pt x="437387" y="0"/>
                </a:lnTo>
              </a:path>
            </a:pathLst>
          </a:custGeom>
          <a:ln w="17780">
            <a:solidFill>
              <a:srgbClr val="CCDEFF"/>
            </a:solidFill>
          </a:ln>
        </p:spPr>
        <p:txBody>
          <a:bodyPr wrap="square" lIns="0" tIns="0" rIns="0" bIns="0" rtlCol="0"/>
          <a:lstStyle/>
          <a:p>
            <a:endParaRPr sz="1750"/>
          </a:p>
        </p:txBody>
      </p:sp>
      <p:sp>
        <p:nvSpPr>
          <p:cNvPr id="92" name="object 92"/>
          <p:cNvSpPr/>
          <p:nvPr/>
        </p:nvSpPr>
        <p:spPr>
          <a:xfrm>
            <a:off x="1220892" y="5351515"/>
            <a:ext cx="456847" cy="0"/>
          </a:xfrm>
          <a:custGeom>
            <a:avLst/>
            <a:gdLst/>
            <a:ahLst/>
            <a:cxnLst/>
            <a:rect l="l" t="t" r="r" b="b"/>
            <a:pathLst>
              <a:path w="469900">
                <a:moveTo>
                  <a:pt x="0" y="0"/>
                </a:moveTo>
                <a:lnTo>
                  <a:pt x="469392" y="0"/>
                </a:lnTo>
              </a:path>
            </a:pathLst>
          </a:custGeom>
          <a:ln w="16510">
            <a:solidFill>
              <a:srgbClr val="CCDEFF"/>
            </a:solidFill>
          </a:ln>
        </p:spPr>
        <p:txBody>
          <a:bodyPr wrap="square" lIns="0" tIns="0" rIns="0" bIns="0" rtlCol="0"/>
          <a:lstStyle/>
          <a:p>
            <a:endParaRPr sz="1750"/>
          </a:p>
        </p:txBody>
      </p:sp>
      <p:sp>
        <p:nvSpPr>
          <p:cNvPr id="93" name="object 93"/>
          <p:cNvSpPr/>
          <p:nvPr/>
        </p:nvSpPr>
        <p:spPr>
          <a:xfrm>
            <a:off x="1220893" y="5336081"/>
            <a:ext cx="472898" cy="0"/>
          </a:xfrm>
          <a:custGeom>
            <a:avLst/>
            <a:gdLst/>
            <a:ahLst/>
            <a:cxnLst/>
            <a:rect l="l" t="t" r="r" b="b"/>
            <a:pathLst>
              <a:path w="486410">
                <a:moveTo>
                  <a:pt x="0" y="0"/>
                </a:moveTo>
                <a:lnTo>
                  <a:pt x="486156" y="0"/>
                </a:lnTo>
              </a:path>
            </a:pathLst>
          </a:custGeom>
          <a:ln w="15239">
            <a:solidFill>
              <a:srgbClr val="CCDEFF"/>
            </a:solidFill>
          </a:ln>
        </p:spPr>
        <p:txBody>
          <a:bodyPr wrap="square" lIns="0" tIns="0" rIns="0" bIns="0" rtlCol="0"/>
          <a:lstStyle/>
          <a:p>
            <a:endParaRPr sz="1750"/>
          </a:p>
        </p:txBody>
      </p:sp>
      <p:sp>
        <p:nvSpPr>
          <p:cNvPr id="94" name="object 94"/>
          <p:cNvSpPr/>
          <p:nvPr/>
        </p:nvSpPr>
        <p:spPr>
          <a:xfrm>
            <a:off x="1206076" y="5320647"/>
            <a:ext cx="503766" cy="0"/>
          </a:xfrm>
          <a:custGeom>
            <a:avLst/>
            <a:gdLst/>
            <a:ahLst/>
            <a:cxnLst/>
            <a:rect l="l" t="t" r="r" b="b"/>
            <a:pathLst>
              <a:path w="518160">
                <a:moveTo>
                  <a:pt x="0" y="0"/>
                </a:moveTo>
                <a:lnTo>
                  <a:pt x="518159" y="0"/>
                </a:lnTo>
              </a:path>
            </a:pathLst>
          </a:custGeom>
          <a:ln w="16510">
            <a:solidFill>
              <a:srgbClr val="CCDEFF"/>
            </a:solidFill>
          </a:ln>
        </p:spPr>
        <p:txBody>
          <a:bodyPr wrap="square" lIns="0" tIns="0" rIns="0" bIns="0" rtlCol="0"/>
          <a:lstStyle/>
          <a:p>
            <a:endParaRPr sz="1750"/>
          </a:p>
        </p:txBody>
      </p:sp>
      <p:sp>
        <p:nvSpPr>
          <p:cNvPr id="95" name="object 95"/>
          <p:cNvSpPr/>
          <p:nvPr/>
        </p:nvSpPr>
        <p:spPr>
          <a:xfrm>
            <a:off x="1189778" y="5297187"/>
            <a:ext cx="520435" cy="0"/>
          </a:xfrm>
          <a:custGeom>
            <a:avLst/>
            <a:gdLst/>
            <a:ahLst/>
            <a:cxnLst/>
            <a:rect l="l" t="t" r="r" b="b"/>
            <a:pathLst>
              <a:path w="535305">
                <a:moveTo>
                  <a:pt x="0" y="0"/>
                </a:moveTo>
                <a:lnTo>
                  <a:pt x="534923" y="0"/>
                </a:lnTo>
              </a:path>
            </a:pathLst>
          </a:custGeom>
          <a:ln w="31750">
            <a:solidFill>
              <a:srgbClr val="CCDEFF"/>
            </a:solidFill>
          </a:ln>
        </p:spPr>
        <p:txBody>
          <a:bodyPr wrap="square" lIns="0" tIns="0" rIns="0" bIns="0" rtlCol="0"/>
          <a:lstStyle/>
          <a:p>
            <a:endParaRPr sz="1750"/>
          </a:p>
        </p:txBody>
      </p:sp>
      <p:sp>
        <p:nvSpPr>
          <p:cNvPr id="96" name="object 96"/>
          <p:cNvSpPr/>
          <p:nvPr/>
        </p:nvSpPr>
        <p:spPr>
          <a:xfrm>
            <a:off x="1189778" y="5273727"/>
            <a:ext cx="535252" cy="0"/>
          </a:xfrm>
          <a:custGeom>
            <a:avLst/>
            <a:gdLst/>
            <a:ahLst/>
            <a:cxnLst/>
            <a:rect l="l" t="t" r="r" b="b"/>
            <a:pathLst>
              <a:path w="550544">
                <a:moveTo>
                  <a:pt x="0" y="0"/>
                </a:moveTo>
                <a:lnTo>
                  <a:pt x="550164" y="0"/>
                </a:lnTo>
              </a:path>
            </a:pathLst>
          </a:custGeom>
          <a:ln w="16509">
            <a:solidFill>
              <a:srgbClr val="CCDEFF"/>
            </a:solidFill>
          </a:ln>
        </p:spPr>
        <p:txBody>
          <a:bodyPr wrap="square" lIns="0" tIns="0" rIns="0" bIns="0" rtlCol="0"/>
          <a:lstStyle/>
          <a:p>
            <a:endParaRPr sz="1750"/>
          </a:p>
        </p:txBody>
      </p:sp>
      <p:sp>
        <p:nvSpPr>
          <p:cNvPr id="97" name="object 97"/>
          <p:cNvSpPr/>
          <p:nvPr/>
        </p:nvSpPr>
        <p:spPr>
          <a:xfrm>
            <a:off x="1173480" y="5241624"/>
            <a:ext cx="551303" cy="0"/>
          </a:xfrm>
          <a:custGeom>
            <a:avLst/>
            <a:gdLst/>
            <a:ahLst/>
            <a:cxnLst/>
            <a:rect l="l" t="t" r="r" b="b"/>
            <a:pathLst>
              <a:path w="567055">
                <a:moveTo>
                  <a:pt x="0" y="0"/>
                </a:moveTo>
                <a:lnTo>
                  <a:pt x="566928" y="0"/>
                </a:lnTo>
              </a:path>
            </a:pathLst>
          </a:custGeom>
          <a:ln w="49530">
            <a:solidFill>
              <a:srgbClr val="CCDEFF"/>
            </a:solidFill>
          </a:ln>
        </p:spPr>
        <p:txBody>
          <a:bodyPr wrap="square" lIns="0" tIns="0" rIns="0" bIns="0" rtlCol="0"/>
          <a:lstStyle/>
          <a:p>
            <a:endParaRPr sz="1750"/>
          </a:p>
        </p:txBody>
      </p:sp>
      <p:sp>
        <p:nvSpPr>
          <p:cNvPr id="98" name="object 98"/>
          <p:cNvSpPr/>
          <p:nvPr/>
        </p:nvSpPr>
        <p:spPr>
          <a:xfrm>
            <a:off x="1158663" y="5210140"/>
            <a:ext cx="566120" cy="0"/>
          </a:xfrm>
          <a:custGeom>
            <a:avLst/>
            <a:gdLst/>
            <a:ahLst/>
            <a:cxnLst/>
            <a:rect l="l" t="t" r="r" b="b"/>
            <a:pathLst>
              <a:path w="582294">
                <a:moveTo>
                  <a:pt x="0" y="0"/>
                </a:moveTo>
                <a:lnTo>
                  <a:pt x="582168" y="0"/>
                </a:lnTo>
              </a:path>
            </a:pathLst>
          </a:custGeom>
          <a:ln w="15239">
            <a:solidFill>
              <a:srgbClr val="CCDEFF"/>
            </a:solidFill>
          </a:ln>
        </p:spPr>
        <p:txBody>
          <a:bodyPr wrap="square" lIns="0" tIns="0" rIns="0" bIns="0" rtlCol="0"/>
          <a:lstStyle/>
          <a:p>
            <a:endParaRPr sz="1750"/>
          </a:p>
        </p:txBody>
      </p:sp>
      <p:sp>
        <p:nvSpPr>
          <p:cNvPr id="99" name="object 99"/>
          <p:cNvSpPr/>
          <p:nvPr/>
        </p:nvSpPr>
        <p:spPr>
          <a:xfrm>
            <a:off x="1173480" y="5186680"/>
            <a:ext cx="551303" cy="0"/>
          </a:xfrm>
          <a:custGeom>
            <a:avLst/>
            <a:gdLst/>
            <a:ahLst/>
            <a:cxnLst/>
            <a:rect l="l" t="t" r="r" b="b"/>
            <a:pathLst>
              <a:path w="567055">
                <a:moveTo>
                  <a:pt x="0" y="0"/>
                </a:moveTo>
                <a:lnTo>
                  <a:pt x="566928" y="0"/>
                </a:lnTo>
              </a:path>
            </a:pathLst>
          </a:custGeom>
          <a:ln w="33020">
            <a:solidFill>
              <a:srgbClr val="CCDEFF"/>
            </a:solidFill>
          </a:ln>
        </p:spPr>
        <p:txBody>
          <a:bodyPr wrap="square" lIns="0" tIns="0" rIns="0" bIns="0" rtlCol="0"/>
          <a:lstStyle/>
          <a:p>
            <a:endParaRPr sz="1750"/>
          </a:p>
        </p:txBody>
      </p:sp>
      <p:sp>
        <p:nvSpPr>
          <p:cNvPr id="100" name="object 100"/>
          <p:cNvSpPr/>
          <p:nvPr/>
        </p:nvSpPr>
        <p:spPr>
          <a:xfrm>
            <a:off x="1189778" y="5163220"/>
            <a:ext cx="535252" cy="0"/>
          </a:xfrm>
          <a:custGeom>
            <a:avLst/>
            <a:gdLst/>
            <a:ahLst/>
            <a:cxnLst/>
            <a:rect l="l" t="t" r="r" b="b"/>
            <a:pathLst>
              <a:path w="550544">
                <a:moveTo>
                  <a:pt x="0" y="0"/>
                </a:moveTo>
                <a:lnTo>
                  <a:pt x="550164" y="0"/>
                </a:lnTo>
              </a:path>
            </a:pathLst>
          </a:custGeom>
          <a:ln w="15239">
            <a:solidFill>
              <a:srgbClr val="CCDEFF"/>
            </a:solidFill>
          </a:ln>
        </p:spPr>
        <p:txBody>
          <a:bodyPr wrap="square" lIns="0" tIns="0" rIns="0" bIns="0" rtlCol="0"/>
          <a:lstStyle/>
          <a:p>
            <a:endParaRPr sz="1750"/>
          </a:p>
        </p:txBody>
      </p:sp>
      <p:sp>
        <p:nvSpPr>
          <p:cNvPr id="101" name="object 101"/>
          <p:cNvSpPr/>
          <p:nvPr/>
        </p:nvSpPr>
        <p:spPr>
          <a:xfrm>
            <a:off x="1189778" y="5140378"/>
            <a:ext cx="520435" cy="0"/>
          </a:xfrm>
          <a:custGeom>
            <a:avLst/>
            <a:gdLst/>
            <a:ahLst/>
            <a:cxnLst/>
            <a:rect l="l" t="t" r="r" b="b"/>
            <a:pathLst>
              <a:path w="535305">
                <a:moveTo>
                  <a:pt x="0" y="0"/>
                </a:moveTo>
                <a:lnTo>
                  <a:pt x="534923" y="0"/>
                </a:lnTo>
              </a:path>
            </a:pathLst>
          </a:custGeom>
          <a:ln w="31750">
            <a:solidFill>
              <a:srgbClr val="CCDEFF"/>
            </a:solidFill>
          </a:ln>
        </p:spPr>
        <p:txBody>
          <a:bodyPr wrap="square" lIns="0" tIns="0" rIns="0" bIns="0" rtlCol="0"/>
          <a:lstStyle/>
          <a:p>
            <a:endParaRPr sz="1750"/>
          </a:p>
        </p:txBody>
      </p:sp>
      <p:sp>
        <p:nvSpPr>
          <p:cNvPr id="102" name="object 102"/>
          <p:cNvSpPr/>
          <p:nvPr/>
        </p:nvSpPr>
        <p:spPr>
          <a:xfrm>
            <a:off x="1206076" y="5116300"/>
            <a:ext cx="503766" cy="0"/>
          </a:xfrm>
          <a:custGeom>
            <a:avLst/>
            <a:gdLst/>
            <a:ahLst/>
            <a:cxnLst/>
            <a:rect l="l" t="t" r="r" b="b"/>
            <a:pathLst>
              <a:path w="518160">
                <a:moveTo>
                  <a:pt x="0" y="0"/>
                </a:moveTo>
                <a:lnTo>
                  <a:pt x="518159" y="0"/>
                </a:lnTo>
              </a:path>
            </a:pathLst>
          </a:custGeom>
          <a:ln w="17779">
            <a:solidFill>
              <a:srgbClr val="CCDEFF"/>
            </a:solidFill>
          </a:ln>
        </p:spPr>
        <p:txBody>
          <a:bodyPr wrap="square" lIns="0" tIns="0" rIns="0" bIns="0" rtlCol="0"/>
          <a:lstStyle/>
          <a:p>
            <a:endParaRPr sz="1750"/>
          </a:p>
        </p:txBody>
      </p:sp>
      <p:sp>
        <p:nvSpPr>
          <p:cNvPr id="103" name="object 103"/>
          <p:cNvSpPr/>
          <p:nvPr/>
        </p:nvSpPr>
        <p:spPr>
          <a:xfrm>
            <a:off x="1220893" y="5099631"/>
            <a:ext cx="472898" cy="0"/>
          </a:xfrm>
          <a:custGeom>
            <a:avLst/>
            <a:gdLst/>
            <a:ahLst/>
            <a:cxnLst/>
            <a:rect l="l" t="t" r="r" b="b"/>
            <a:pathLst>
              <a:path w="486410">
                <a:moveTo>
                  <a:pt x="0" y="0"/>
                </a:moveTo>
                <a:lnTo>
                  <a:pt x="486156" y="0"/>
                </a:lnTo>
              </a:path>
            </a:pathLst>
          </a:custGeom>
          <a:ln w="16510">
            <a:solidFill>
              <a:srgbClr val="CCDEFF"/>
            </a:solidFill>
          </a:ln>
        </p:spPr>
        <p:txBody>
          <a:bodyPr wrap="square" lIns="0" tIns="0" rIns="0" bIns="0" rtlCol="0"/>
          <a:lstStyle/>
          <a:p>
            <a:endParaRPr sz="1750"/>
          </a:p>
        </p:txBody>
      </p:sp>
      <p:sp>
        <p:nvSpPr>
          <p:cNvPr id="104" name="object 104"/>
          <p:cNvSpPr/>
          <p:nvPr/>
        </p:nvSpPr>
        <p:spPr>
          <a:xfrm>
            <a:off x="1220892" y="5084197"/>
            <a:ext cx="456847" cy="0"/>
          </a:xfrm>
          <a:custGeom>
            <a:avLst/>
            <a:gdLst/>
            <a:ahLst/>
            <a:cxnLst/>
            <a:rect l="l" t="t" r="r" b="b"/>
            <a:pathLst>
              <a:path w="469900">
                <a:moveTo>
                  <a:pt x="0" y="0"/>
                </a:moveTo>
                <a:lnTo>
                  <a:pt x="469392" y="0"/>
                </a:lnTo>
              </a:path>
            </a:pathLst>
          </a:custGeom>
          <a:ln w="15239">
            <a:solidFill>
              <a:srgbClr val="CCDEFF"/>
            </a:solidFill>
          </a:ln>
        </p:spPr>
        <p:txBody>
          <a:bodyPr wrap="square" lIns="0" tIns="0" rIns="0" bIns="0" rtlCol="0"/>
          <a:lstStyle/>
          <a:p>
            <a:endParaRPr sz="1750"/>
          </a:p>
        </p:txBody>
      </p:sp>
      <p:sp>
        <p:nvSpPr>
          <p:cNvPr id="105" name="object 105"/>
          <p:cNvSpPr/>
          <p:nvPr/>
        </p:nvSpPr>
        <p:spPr>
          <a:xfrm>
            <a:off x="1237191" y="5068763"/>
            <a:ext cx="425362" cy="0"/>
          </a:xfrm>
          <a:custGeom>
            <a:avLst/>
            <a:gdLst/>
            <a:ahLst/>
            <a:cxnLst/>
            <a:rect l="l" t="t" r="r" b="b"/>
            <a:pathLst>
              <a:path w="437514">
                <a:moveTo>
                  <a:pt x="0" y="0"/>
                </a:moveTo>
                <a:lnTo>
                  <a:pt x="437387" y="0"/>
                </a:lnTo>
              </a:path>
            </a:pathLst>
          </a:custGeom>
          <a:ln w="16510">
            <a:solidFill>
              <a:srgbClr val="CCDEFF"/>
            </a:solidFill>
          </a:ln>
        </p:spPr>
        <p:txBody>
          <a:bodyPr wrap="square" lIns="0" tIns="0" rIns="0" bIns="0" rtlCol="0"/>
          <a:lstStyle/>
          <a:p>
            <a:endParaRPr sz="1750"/>
          </a:p>
        </p:txBody>
      </p:sp>
      <p:sp>
        <p:nvSpPr>
          <p:cNvPr id="106" name="object 106"/>
          <p:cNvSpPr/>
          <p:nvPr/>
        </p:nvSpPr>
        <p:spPr>
          <a:xfrm>
            <a:off x="1237191" y="5053329"/>
            <a:ext cx="409310" cy="0"/>
          </a:xfrm>
          <a:custGeom>
            <a:avLst/>
            <a:gdLst/>
            <a:ahLst/>
            <a:cxnLst/>
            <a:rect l="l" t="t" r="r" b="b"/>
            <a:pathLst>
              <a:path w="421005">
                <a:moveTo>
                  <a:pt x="0" y="0"/>
                </a:moveTo>
                <a:lnTo>
                  <a:pt x="420623" y="0"/>
                </a:lnTo>
              </a:path>
            </a:pathLst>
          </a:custGeom>
          <a:ln w="15239">
            <a:solidFill>
              <a:srgbClr val="CCDEFF"/>
            </a:solidFill>
          </a:ln>
        </p:spPr>
        <p:txBody>
          <a:bodyPr wrap="square" lIns="0" tIns="0" rIns="0" bIns="0" rtlCol="0"/>
          <a:lstStyle/>
          <a:p>
            <a:endParaRPr sz="1750"/>
          </a:p>
        </p:txBody>
      </p:sp>
      <p:sp>
        <p:nvSpPr>
          <p:cNvPr id="107" name="object 107"/>
          <p:cNvSpPr/>
          <p:nvPr/>
        </p:nvSpPr>
        <p:spPr>
          <a:xfrm>
            <a:off x="1268306" y="5037773"/>
            <a:ext cx="346957" cy="0"/>
          </a:xfrm>
          <a:custGeom>
            <a:avLst/>
            <a:gdLst/>
            <a:ahLst/>
            <a:cxnLst/>
            <a:rect l="l" t="t" r="r" b="b"/>
            <a:pathLst>
              <a:path w="356869">
                <a:moveTo>
                  <a:pt x="0" y="0"/>
                </a:moveTo>
                <a:lnTo>
                  <a:pt x="356616" y="0"/>
                </a:lnTo>
              </a:path>
            </a:pathLst>
          </a:custGeom>
          <a:ln w="16763">
            <a:solidFill>
              <a:srgbClr val="CCDEFF"/>
            </a:solidFill>
          </a:ln>
        </p:spPr>
        <p:txBody>
          <a:bodyPr wrap="square" lIns="0" tIns="0" rIns="0" bIns="0" rtlCol="0"/>
          <a:lstStyle/>
          <a:p>
            <a:endParaRPr sz="1750"/>
          </a:p>
        </p:txBody>
      </p:sp>
      <p:sp>
        <p:nvSpPr>
          <p:cNvPr id="108" name="object 108"/>
          <p:cNvSpPr/>
          <p:nvPr/>
        </p:nvSpPr>
        <p:spPr>
          <a:xfrm>
            <a:off x="1299421" y="5021474"/>
            <a:ext cx="284603" cy="0"/>
          </a:xfrm>
          <a:custGeom>
            <a:avLst/>
            <a:gdLst/>
            <a:ahLst/>
            <a:cxnLst/>
            <a:rect l="l" t="t" r="r" b="b"/>
            <a:pathLst>
              <a:path w="292735">
                <a:moveTo>
                  <a:pt x="0" y="0"/>
                </a:moveTo>
                <a:lnTo>
                  <a:pt x="292608" y="0"/>
                </a:lnTo>
              </a:path>
            </a:pathLst>
          </a:custGeom>
          <a:ln w="16763">
            <a:solidFill>
              <a:srgbClr val="CCDEFF"/>
            </a:solidFill>
          </a:ln>
        </p:spPr>
        <p:txBody>
          <a:bodyPr wrap="square" lIns="0" tIns="0" rIns="0" bIns="0" rtlCol="0"/>
          <a:lstStyle/>
          <a:p>
            <a:endParaRPr sz="1750"/>
          </a:p>
        </p:txBody>
      </p:sp>
      <p:sp>
        <p:nvSpPr>
          <p:cNvPr id="109" name="object 109"/>
          <p:cNvSpPr/>
          <p:nvPr/>
        </p:nvSpPr>
        <p:spPr>
          <a:xfrm>
            <a:off x="1332017" y="5005916"/>
            <a:ext cx="219781" cy="0"/>
          </a:xfrm>
          <a:custGeom>
            <a:avLst/>
            <a:gdLst/>
            <a:ahLst/>
            <a:cxnLst/>
            <a:rect l="l" t="t" r="r" b="b"/>
            <a:pathLst>
              <a:path w="226059">
                <a:moveTo>
                  <a:pt x="0" y="0"/>
                </a:moveTo>
                <a:lnTo>
                  <a:pt x="225552" y="0"/>
                </a:lnTo>
              </a:path>
            </a:pathLst>
          </a:custGeom>
          <a:ln w="15239">
            <a:solidFill>
              <a:srgbClr val="CCDEFF"/>
            </a:solidFill>
          </a:ln>
        </p:spPr>
        <p:txBody>
          <a:bodyPr wrap="square" lIns="0" tIns="0" rIns="0" bIns="0" rtlCol="0"/>
          <a:lstStyle/>
          <a:p>
            <a:endParaRPr sz="1750"/>
          </a:p>
        </p:txBody>
      </p:sp>
      <p:sp>
        <p:nvSpPr>
          <p:cNvPr id="110" name="object 110"/>
          <p:cNvSpPr/>
          <p:nvPr/>
        </p:nvSpPr>
        <p:spPr>
          <a:xfrm>
            <a:off x="1158663" y="4998509"/>
            <a:ext cx="563033" cy="440178"/>
          </a:xfrm>
          <a:custGeom>
            <a:avLst/>
            <a:gdLst/>
            <a:ahLst/>
            <a:cxnLst/>
            <a:rect l="l" t="t" r="r" b="b"/>
            <a:pathLst>
              <a:path w="579119" h="452754">
                <a:moveTo>
                  <a:pt x="403859" y="435863"/>
                </a:moveTo>
                <a:lnTo>
                  <a:pt x="178307" y="435863"/>
                </a:lnTo>
                <a:lnTo>
                  <a:pt x="178307" y="452627"/>
                </a:lnTo>
                <a:lnTo>
                  <a:pt x="403859" y="452627"/>
                </a:lnTo>
                <a:lnTo>
                  <a:pt x="403859" y="435863"/>
                </a:lnTo>
                <a:close/>
              </a:path>
              <a:path w="579119" h="452754">
                <a:moveTo>
                  <a:pt x="437388" y="420624"/>
                </a:moveTo>
                <a:lnTo>
                  <a:pt x="144779" y="420624"/>
                </a:lnTo>
                <a:lnTo>
                  <a:pt x="144779" y="435863"/>
                </a:lnTo>
                <a:lnTo>
                  <a:pt x="437388" y="435863"/>
                </a:lnTo>
                <a:lnTo>
                  <a:pt x="437388" y="420624"/>
                </a:lnTo>
                <a:close/>
              </a:path>
              <a:path w="579119" h="452754">
                <a:moveTo>
                  <a:pt x="469392" y="403860"/>
                </a:moveTo>
                <a:lnTo>
                  <a:pt x="112775" y="403860"/>
                </a:lnTo>
                <a:lnTo>
                  <a:pt x="112775" y="420624"/>
                </a:lnTo>
                <a:lnTo>
                  <a:pt x="469392" y="420624"/>
                </a:lnTo>
                <a:lnTo>
                  <a:pt x="469392" y="403860"/>
                </a:lnTo>
                <a:close/>
              </a:path>
              <a:path w="579119" h="452754">
                <a:moveTo>
                  <a:pt x="518159" y="371855"/>
                </a:moveTo>
                <a:lnTo>
                  <a:pt x="80772" y="371855"/>
                </a:lnTo>
                <a:lnTo>
                  <a:pt x="80772" y="403860"/>
                </a:lnTo>
                <a:lnTo>
                  <a:pt x="501395" y="403860"/>
                </a:lnTo>
                <a:lnTo>
                  <a:pt x="501395" y="388619"/>
                </a:lnTo>
                <a:lnTo>
                  <a:pt x="518159" y="388619"/>
                </a:lnTo>
                <a:lnTo>
                  <a:pt x="518159" y="371855"/>
                </a:lnTo>
                <a:close/>
              </a:path>
              <a:path w="579119" h="452754">
                <a:moveTo>
                  <a:pt x="558384" y="112775"/>
                </a:moveTo>
                <a:lnTo>
                  <a:pt x="48768" y="112775"/>
                </a:lnTo>
                <a:lnTo>
                  <a:pt x="48768" y="129539"/>
                </a:lnTo>
                <a:lnTo>
                  <a:pt x="32003" y="129539"/>
                </a:lnTo>
                <a:lnTo>
                  <a:pt x="32003" y="176784"/>
                </a:lnTo>
                <a:lnTo>
                  <a:pt x="15240" y="176784"/>
                </a:lnTo>
                <a:lnTo>
                  <a:pt x="15240" y="210312"/>
                </a:lnTo>
                <a:lnTo>
                  <a:pt x="0" y="210312"/>
                </a:lnTo>
                <a:lnTo>
                  <a:pt x="0" y="225551"/>
                </a:lnTo>
                <a:lnTo>
                  <a:pt x="15240" y="225551"/>
                </a:lnTo>
                <a:lnTo>
                  <a:pt x="15240" y="274319"/>
                </a:lnTo>
                <a:lnTo>
                  <a:pt x="32003" y="274319"/>
                </a:lnTo>
                <a:lnTo>
                  <a:pt x="32003" y="323088"/>
                </a:lnTo>
                <a:lnTo>
                  <a:pt x="48768" y="323088"/>
                </a:lnTo>
                <a:lnTo>
                  <a:pt x="48768" y="339851"/>
                </a:lnTo>
                <a:lnTo>
                  <a:pt x="64007" y="339851"/>
                </a:lnTo>
                <a:lnTo>
                  <a:pt x="64007" y="371855"/>
                </a:lnTo>
                <a:lnTo>
                  <a:pt x="530256" y="371855"/>
                </a:lnTo>
                <a:lnTo>
                  <a:pt x="533400" y="366921"/>
                </a:lnTo>
                <a:lnTo>
                  <a:pt x="533400" y="355091"/>
                </a:lnTo>
                <a:lnTo>
                  <a:pt x="540936" y="355091"/>
                </a:lnTo>
                <a:lnTo>
                  <a:pt x="546818" y="345859"/>
                </a:lnTo>
                <a:lnTo>
                  <a:pt x="564367" y="305421"/>
                </a:lnTo>
                <a:lnTo>
                  <a:pt x="566927" y="295300"/>
                </a:lnTo>
                <a:lnTo>
                  <a:pt x="566927" y="291084"/>
                </a:lnTo>
                <a:lnTo>
                  <a:pt x="567994" y="291084"/>
                </a:lnTo>
                <a:lnTo>
                  <a:pt x="575332" y="262076"/>
                </a:lnTo>
                <a:lnTo>
                  <a:pt x="579120" y="216407"/>
                </a:lnTo>
                <a:lnTo>
                  <a:pt x="575332" y="170326"/>
                </a:lnTo>
                <a:lnTo>
                  <a:pt x="573127" y="161543"/>
                </a:lnTo>
                <a:lnTo>
                  <a:pt x="566927" y="161543"/>
                </a:lnTo>
                <a:lnTo>
                  <a:pt x="566927" y="136848"/>
                </a:lnTo>
                <a:lnTo>
                  <a:pt x="564367" y="126650"/>
                </a:lnTo>
                <a:lnTo>
                  <a:pt x="558384" y="112775"/>
                </a:lnTo>
                <a:close/>
              </a:path>
              <a:path w="579119" h="452754">
                <a:moveTo>
                  <a:pt x="533400" y="80772"/>
                </a:moveTo>
                <a:lnTo>
                  <a:pt x="64007" y="80772"/>
                </a:lnTo>
                <a:lnTo>
                  <a:pt x="64007" y="112775"/>
                </a:lnTo>
                <a:lnTo>
                  <a:pt x="550163" y="112775"/>
                </a:lnTo>
                <a:lnTo>
                  <a:pt x="550163" y="96012"/>
                </a:lnTo>
                <a:lnTo>
                  <a:pt x="533400" y="96012"/>
                </a:lnTo>
                <a:lnTo>
                  <a:pt x="533400" y="80772"/>
                </a:lnTo>
                <a:close/>
              </a:path>
              <a:path w="579119" h="452754">
                <a:moveTo>
                  <a:pt x="501395" y="48767"/>
                </a:moveTo>
                <a:lnTo>
                  <a:pt x="80772" y="48767"/>
                </a:lnTo>
                <a:lnTo>
                  <a:pt x="80772" y="80772"/>
                </a:lnTo>
                <a:lnTo>
                  <a:pt x="518159" y="80772"/>
                </a:lnTo>
                <a:lnTo>
                  <a:pt x="518159" y="64007"/>
                </a:lnTo>
                <a:lnTo>
                  <a:pt x="501395" y="64007"/>
                </a:lnTo>
                <a:lnTo>
                  <a:pt x="501395" y="48767"/>
                </a:lnTo>
                <a:close/>
              </a:path>
              <a:path w="579119" h="452754">
                <a:moveTo>
                  <a:pt x="469392" y="32003"/>
                </a:moveTo>
                <a:lnTo>
                  <a:pt x="112775" y="32003"/>
                </a:lnTo>
                <a:lnTo>
                  <a:pt x="112775" y="48767"/>
                </a:lnTo>
                <a:lnTo>
                  <a:pt x="469392" y="48767"/>
                </a:lnTo>
                <a:lnTo>
                  <a:pt x="469392" y="32003"/>
                </a:lnTo>
                <a:close/>
              </a:path>
              <a:path w="579119" h="452754">
                <a:moveTo>
                  <a:pt x="437388" y="15239"/>
                </a:moveTo>
                <a:lnTo>
                  <a:pt x="144779" y="15239"/>
                </a:lnTo>
                <a:lnTo>
                  <a:pt x="144779" y="32003"/>
                </a:lnTo>
                <a:lnTo>
                  <a:pt x="437388" y="32003"/>
                </a:lnTo>
                <a:lnTo>
                  <a:pt x="437388" y="15239"/>
                </a:lnTo>
                <a:close/>
              </a:path>
              <a:path w="579119" h="452754">
                <a:moveTo>
                  <a:pt x="403859" y="0"/>
                </a:moveTo>
                <a:lnTo>
                  <a:pt x="178307" y="0"/>
                </a:lnTo>
                <a:lnTo>
                  <a:pt x="178307" y="15239"/>
                </a:lnTo>
                <a:lnTo>
                  <a:pt x="403859" y="15239"/>
                </a:lnTo>
                <a:lnTo>
                  <a:pt x="403859" y="0"/>
                </a:lnTo>
                <a:close/>
              </a:path>
            </a:pathLst>
          </a:custGeom>
          <a:solidFill>
            <a:srgbClr val="D2E1FF"/>
          </a:solidFill>
        </p:spPr>
        <p:txBody>
          <a:bodyPr wrap="square" lIns="0" tIns="0" rIns="0" bIns="0" rtlCol="0"/>
          <a:lstStyle/>
          <a:p>
            <a:endParaRPr sz="1750"/>
          </a:p>
        </p:txBody>
      </p:sp>
      <p:sp>
        <p:nvSpPr>
          <p:cNvPr id="111" name="object 111"/>
          <p:cNvSpPr/>
          <p:nvPr/>
        </p:nvSpPr>
        <p:spPr>
          <a:xfrm>
            <a:off x="1188296" y="4998509"/>
            <a:ext cx="502532" cy="440178"/>
          </a:xfrm>
          <a:custGeom>
            <a:avLst/>
            <a:gdLst/>
            <a:ahLst/>
            <a:cxnLst/>
            <a:rect l="l" t="t" r="r" b="b"/>
            <a:pathLst>
              <a:path w="516889" h="452754">
                <a:moveTo>
                  <a:pt x="373380" y="435863"/>
                </a:moveTo>
                <a:lnTo>
                  <a:pt x="147828" y="435863"/>
                </a:lnTo>
                <a:lnTo>
                  <a:pt x="147828" y="441040"/>
                </a:lnTo>
                <a:lnTo>
                  <a:pt x="168610" y="450606"/>
                </a:lnTo>
                <a:lnTo>
                  <a:pt x="176199" y="452627"/>
                </a:lnTo>
                <a:lnTo>
                  <a:pt x="341214" y="452627"/>
                </a:lnTo>
                <a:lnTo>
                  <a:pt x="348743" y="450606"/>
                </a:lnTo>
                <a:lnTo>
                  <a:pt x="373380" y="439191"/>
                </a:lnTo>
                <a:lnTo>
                  <a:pt x="373380" y="435863"/>
                </a:lnTo>
                <a:close/>
              </a:path>
              <a:path w="516889" h="452754">
                <a:moveTo>
                  <a:pt x="450043" y="48767"/>
                </a:moveTo>
                <a:lnTo>
                  <a:pt x="66750" y="48767"/>
                </a:lnTo>
                <a:lnTo>
                  <a:pt x="60876" y="54475"/>
                </a:lnTo>
                <a:lnTo>
                  <a:pt x="50292" y="69021"/>
                </a:lnTo>
                <a:lnTo>
                  <a:pt x="50292" y="80772"/>
                </a:lnTo>
                <a:lnTo>
                  <a:pt x="41741" y="80772"/>
                </a:lnTo>
                <a:lnTo>
                  <a:pt x="35334" y="89577"/>
                </a:lnTo>
                <a:lnTo>
                  <a:pt x="33528" y="93272"/>
                </a:lnTo>
                <a:lnTo>
                  <a:pt x="33528" y="112775"/>
                </a:lnTo>
                <a:lnTo>
                  <a:pt x="23994" y="112775"/>
                </a:lnTo>
                <a:lnTo>
                  <a:pt x="18288" y="124449"/>
                </a:lnTo>
                <a:lnTo>
                  <a:pt x="18288" y="129539"/>
                </a:lnTo>
                <a:lnTo>
                  <a:pt x="15963" y="129539"/>
                </a:lnTo>
                <a:lnTo>
                  <a:pt x="4168" y="171258"/>
                </a:lnTo>
                <a:lnTo>
                  <a:pt x="0" y="216407"/>
                </a:lnTo>
                <a:lnTo>
                  <a:pt x="4168" y="261103"/>
                </a:lnTo>
                <a:lnTo>
                  <a:pt x="16189" y="303265"/>
                </a:lnTo>
                <a:lnTo>
                  <a:pt x="35334" y="342166"/>
                </a:lnTo>
                <a:lnTo>
                  <a:pt x="60876" y="377078"/>
                </a:lnTo>
                <a:lnTo>
                  <a:pt x="92088" y="407273"/>
                </a:lnTo>
                <a:lnTo>
                  <a:pt x="111587" y="420624"/>
                </a:lnTo>
                <a:lnTo>
                  <a:pt x="114300" y="420624"/>
                </a:lnTo>
                <a:lnTo>
                  <a:pt x="114300" y="422480"/>
                </a:lnTo>
                <a:lnTo>
                  <a:pt x="128241" y="432025"/>
                </a:lnTo>
                <a:lnTo>
                  <a:pt x="136580" y="435863"/>
                </a:lnTo>
                <a:lnTo>
                  <a:pt x="380561" y="435863"/>
                </a:lnTo>
                <a:lnTo>
                  <a:pt x="424809" y="407273"/>
                </a:lnTo>
                <a:lnTo>
                  <a:pt x="455893" y="377078"/>
                </a:lnTo>
                <a:lnTo>
                  <a:pt x="481358" y="342166"/>
                </a:lnTo>
                <a:lnTo>
                  <a:pt x="500463" y="303265"/>
                </a:lnTo>
                <a:lnTo>
                  <a:pt x="512469" y="261103"/>
                </a:lnTo>
                <a:lnTo>
                  <a:pt x="516636" y="216407"/>
                </a:lnTo>
                <a:lnTo>
                  <a:pt x="512469" y="171258"/>
                </a:lnTo>
                <a:lnTo>
                  <a:pt x="500463" y="128743"/>
                </a:lnTo>
                <a:lnTo>
                  <a:pt x="481358" y="89577"/>
                </a:lnTo>
                <a:lnTo>
                  <a:pt x="455893" y="54475"/>
                </a:lnTo>
                <a:lnTo>
                  <a:pt x="450043" y="48767"/>
                </a:lnTo>
                <a:close/>
              </a:path>
              <a:path w="516889" h="452754">
                <a:moveTo>
                  <a:pt x="432858" y="32003"/>
                </a:moveTo>
                <a:lnTo>
                  <a:pt x="84005" y="32003"/>
                </a:lnTo>
                <a:lnTo>
                  <a:pt x="82296" y="33665"/>
                </a:lnTo>
                <a:lnTo>
                  <a:pt x="82296" y="48767"/>
                </a:lnTo>
                <a:lnTo>
                  <a:pt x="438912" y="48767"/>
                </a:lnTo>
                <a:lnTo>
                  <a:pt x="438912" y="37909"/>
                </a:lnTo>
                <a:lnTo>
                  <a:pt x="432858" y="32003"/>
                </a:lnTo>
                <a:close/>
              </a:path>
              <a:path w="516889" h="452754">
                <a:moveTo>
                  <a:pt x="406908" y="15239"/>
                </a:moveTo>
                <a:lnTo>
                  <a:pt x="114300" y="15239"/>
                </a:lnTo>
                <a:lnTo>
                  <a:pt x="114300" y="32003"/>
                </a:lnTo>
                <a:lnTo>
                  <a:pt x="406908" y="32003"/>
                </a:lnTo>
                <a:lnTo>
                  <a:pt x="406908" y="15239"/>
                </a:lnTo>
                <a:close/>
              </a:path>
              <a:path w="516889" h="452754">
                <a:moveTo>
                  <a:pt x="373380" y="0"/>
                </a:moveTo>
                <a:lnTo>
                  <a:pt x="147828" y="0"/>
                </a:lnTo>
                <a:lnTo>
                  <a:pt x="147828" y="15239"/>
                </a:lnTo>
                <a:lnTo>
                  <a:pt x="373380" y="15239"/>
                </a:lnTo>
                <a:lnTo>
                  <a:pt x="373380" y="0"/>
                </a:lnTo>
                <a:close/>
              </a:path>
            </a:pathLst>
          </a:custGeom>
          <a:solidFill>
            <a:srgbClr val="D7E6FF"/>
          </a:solidFill>
        </p:spPr>
        <p:txBody>
          <a:bodyPr wrap="square" lIns="0" tIns="0" rIns="0" bIns="0" rtlCol="0"/>
          <a:lstStyle/>
          <a:p>
            <a:endParaRPr sz="1750"/>
          </a:p>
        </p:txBody>
      </p:sp>
      <p:sp>
        <p:nvSpPr>
          <p:cNvPr id="112" name="object 112"/>
          <p:cNvSpPr/>
          <p:nvPr/>
        </p:nvSpPr>
        <p:spPr>
          <a:xfrm>
            <a:off x="1219412" y="4998508"/>
            <a:ext cx="440178" cy="421040"/>
          </a:xfrm>
          <a:custGeom>
            <a:avLst/>
            <a:gdLst/>
            <a:ahLst/>
            <a:cxnLst/>
            <a:rect l="l" t="t" r="r" b="b"/>
            <a:pathLst>
              <a:path w="452755" h="433070">
                <a:moveTo>
                  <a:pt x="242616" y="0"/>
                </a:moveTo>
                <a:lnTo>
                  <a:pt x="211362" y="0"/>
                </a:lnTo>
                <a:lnTo>
                  <a:pt x="181439" y="2902"/>
                </a:lnTo>
                <a:lnTo>
                  <a:pt x="138874" y="15597"/>
                </a:lnTo>
                <a:lnTo>
                  <a:pt x="100310" y="35685"/>
                </a:lnTo>
                <a:lnTo>
                  <a:pt x="66675" y="62293"/>
                </a:lnTo>
                <a:lnTo>
                  <a:pt x="38897" y="94544"/>
                </a:lnTo>
                <a:lnTo>
                  <a:pt x="17906" y="131564"/>
                </a:lnTo>
                <a:lnTo>
                  <a:pt x="4631" y="172476"/>
                </a:lnTo>
                <a:lnTo>
                  <a:pt x="0" y="216407"/>
                </a:lnTo>
                <a:lnTo>
                  <a:pt x="4631" y="259836"/>
                </a:lnTo>
                <a:lnTo>
                  <a:pt x="17907" y="300370"/>
                </a:lnTo>
                <a:lnTo>
                  <a:pt x="38897" y="337119"/>
                </a:lnTo>
                <a:lnTo>
                  <a:pt x="66675" y="369188"/>
                </a:lnTo>
                <a:lnTo>
                  <a:pt x="100310" y="395686"/>
                </a:lnTo>
                <a:lnTo>
                  <a:pt x="138874" y="415718"/>
                </a:lnTo>
                <a:lnTo>
                  <a:pt x="181439" y="428392"/>
                </a:lnTo>
                <a:lnTo>
                  <a:pt x="227076" y="432815"/>
                </a:lnTo>
                <a:lnTo>
                  <a:pt x="272209" y="428392"/>
                </a:lnTo>
                <a:lnTo>
                  <a:pt x="314396" y="415718"/>
                </a:lnTo>
                <a:lnTo>
                  <a:pt x="352689" y="395686"/>
                </a:lnTo>
                <a:lnTo>
                  <a:pt x="386143" y="369188"/>
                </a:lnTo>
                <a:lnTo>
                  <a:pt x="413810" y="337119"/>
                </a:lnTo>
                <a:lnTo>
                  <a:pt x="434744" y="300370"/>
                </a:lnTo>
                <a:lnTo>
                  <a:pt x="447999" y="259836"/>
                </a:lnTo>
                <a:lnTo>
                  <a:pt x="452628" y="216407"/>
                </a:lnTo>
                <a:lnTo>
                  <a:pt x="447999" y="172476"/>
                </a:lnTo>
                <a:lnTo>
                  <a:pt x="434744" y="131564"/>
                </a:lnTo>
                <a:lnTo>
                  <a:pt x="413810" y="94544"/>
                </a:lnTo>
                <a:lnTo>
                  <a:pt x="386143" y="62293"/>
                </a:lnTo>
                <a:lnTo>
                  <a:pt x="352689" y="35685"/>
                </a:lnTo>
                <a:lnTo>
                  <a:pt x="314396" y="15597"/>
                </a:lnTo>
                <a:lnTo>
                  <a:pt x="272209" y="2902"/>
                </a:lnTo>
                <a:lnTo>
                  <a:pt x="242616" y="0"/>
                </a:lnTo>
                <a:close/>
              </a:path>
            </a:pathLst>
          </a:custGeom>
          <a:solidFill>
            <a:srgbClr val="DDE9FF"/>
          </a:solidFill>
        </p:spPr>
        <p:txBody>
          <a:bodyPr wrap="square" lIns="0" tIns="0" rIns="0" bIns="0" rtlCol="0"/>
          <a:lstStyle/>
          <a:p>
            <a:endParaRPr sz="1750"/>
          </a:p>
        </p:txBody>
      </p:sp>
      <p:sp>
        <p:nvSpPr>
          <p:cNvPr id="113" name="object 113"/>
          <p:cNvSpPr/>
          <p:nvPr/>
        </p:nvSpPr>
        <p:spPr>
          <a:xfrm>
            <a:off x="1252008" y="5028142"/>
            <a:ext cx="375356" cy="360539"/>
          </a:xfrm>
          <a:custGeom>
            <a:avLst/>
            <a:gdLst/>
            <a:ahLst/>
            <a:cxnLst/>
            <a:rect l="l" t="t" r="r" b="b"/>
            <a:pathLst>
              <a:path w="386080" h="370839">
                <a:moveTo>
                  <a:pt x="193548" y="0"/>
                </a:moveTo>
                <a:lnTo>
                  <a:pt x="142169" y="6681"/>
                </a:lnTo>
                <a:lnTo>
                  <a:pt x="95955" y="25512"/>
                </a:lnTo>
                <a:lnTo>
                  <a:pt x="56768" y="54673"/>
                </a:lnTo>
                <a:lnTo>
                  <a:pt x="26472" y="92343"/>
                </a:lnTo>
                <a:lnTo>
                  <a:pt x="6928" y="136701"/>
                </a:lnTo>
                <a:lnTo>
                  <a:pt x="0" y="185927"/>
                </a:lnTo>
                <a:lnTo>
                  <a:pt x="6928" y="234512"/>
                </a:lnTo>
                <a:lnTo>
                  <a:pt x="26472" y="278440"/>
                </a:lnTo>
                <a:lnTo>
                  <a:pt x="56768" y="315848"/>
                </a:lnTo>
                <a:lnTo>
                  <a:pt x="95955" y="344875"/>
                </a:lnTo>
                <a:lnTo>
                  <a:pt x="142169" y="363657"/>
                </a:lnTo>
                <a:lnTo>
                  <a:pt x="193548" y="370331"/>
                </a:lnTo>
                <a:lnTo>
                  <a:pt x="244284" y="363657"/>
                </a:lnTo>
                <a:lnTo>
                  <a:pt x="290068" y="344875"/>
                </a:lnTo>
                <a:lnTo>
                  <a:pt x="328993" y="315848"/>
                </a:lnTo>
                <a:lnTo>
                  <a:pt x="359155" y="278440"/>
                </a:lnTo>
                <a:lnTo>
                  <a:pt x="378650" y="234512"/>
                </a:lnTo>
                <a:lnTo>
                  <a:pt x="385572" y="185927"/>
                </a:lnTo>
                <a:lnTo>
                  <a:pt x="378650" y="136701"/>
                </a:lnTo>
                <a:lnTo>
                  <a:pt x="359156" y="92343"/>
                </a:lnTo>
                <a:lnTo>
                  <a:pt x="328993" y="54673"/>
                </a:lnTo>
                <a:lnTo>
                  <a:pt x="290068" y="25512"/>
                </a:lnTo>
                <a:lnTo>
                  <a:pt x="244284" y="6681"/>
                </a:lnTo>
                <a:lnTo>
                  <a:pt x="193548" y="0"/>
                </a:lnTo>
                <a:close/>
              </a:path>
            </a:pathLst>
          </a:custGeom>
          <a:solidFill>
            <a:srgbClr val="E2ECFF"/>
          </a:solidFill>
        </p:spPr>
        <p:txBody>
          <a:bodyPr wrap="square" lIns="0" tIns="0" rIns="0" bIns="0" rtlCol="0"/>
          <a:lstStyle/>
          <a:p>
            <a:endParaRPr sz="1750"/>
          </a:p>
        </p:txBody>
      </p:sp>
      <p:sp>
        <p:nvSpPr>
          <p:cNvPr id="114" name="object 114"/>
          <p:cNvSpPr/>
          <p:nvPr/>
        </p:nvSpPr>
        <p:spPr>
          <a:xfrm>
            <a:off x="1283123" y="5044440"/>
            <a:ext cx="313002" cy="313002"/>
          </a:xfrm>
          <a:custGeom>
            <a:avLst/>
            <a:gdLst/>
            <a:ahLst/>
            <a:cxnLst/>
            <a:rect l="l" t="t" r="r" b="b"/>
            <a:pathLst>
              <a:path w="321944" h="321945">
                <a:moveTo>
                  <a:pt x="161543" y="0"/>
                </a:moveTo>
                <a:lnTo>
                  <a:pt x="118356" y="5722"/>
                </a:lnTo>
                <a:lnTo>
                  <a:pt x="79699" y="21900"/>
                </a:lnTo>
                <a:lnTo>
                  <a:pt x="47053" y="47053"/>
                </a:lnTo>
                <a:lnTo>
                  <a:pt x="21900" y="79699"/>
                </a:lnTo>
                <a:lnTo>
                  <a:pt x="5722" y="118356"/>
                </a:lnTo>
                <a:lnTo>
                  <a:pt x="0" y="161544"/>
                </a:lnTo>
                <a:lnTo>
                  <a:pt x="5722" y="204089"/>
                </a:lnTo>
                <a:lnTo>
                  <a:pt x="21900" y="242316"/>
                </a:lnTo>
                <a:lnTo>
                  <a:pt x="47053" y="274701"/>
                </a:lnTo>
                <a:lnTo>
                  <a:pt x="79699" y="299720"/>
                </a:lnTo>
                <a:lnTo>
                  <a:pt x="118356" y="315849"/>
                </a:lnTo>
                <a:lnTo>
                  <a:pt x="161543" y="321564"/>
                </a:lnTo>
                <a:lnTo>
                  <a:pt x="212128" y="313407"/>
                </a:lnTo>
                <a:lnTo>
                  <a:pt x="256056" y="290693"/>
                </a:lnTo>
                <a:lnTo>
                  <a:pt x="290693" y="256056"/>
                </a:lnTo>
                <a:lnTo>
                  <a:pt x="313407" y="212128"/>
                </a:lnTo>
                <a:lnTo>
                  <a:pt x="321563" y="161544"/>
                </a:lnTo>
                <a:lnTo>
                  <a:pt x="315848" y="118356"/>
                </a:lnTo>
                <a:lnTo>
                  <a:pt x="299719" y="79699"/>
                </a:lnTo>
                <a:lnTo>
                  <a:pt x="274700" y="47053"/>
                </a:lnTo>
                <a:lnTo>
                  <a:pt x="242315" y="21900"/>
                </a:lnTo>
                <a:lnTo>
                  <a:pt x="204088" y="5722"/>
                </a:lnTo>
                <a:lnTo>
                  <a:pt x="161543" y="0"/>
                </a:lnTo>
                <a:close/>
              </a:path>
            </a:pathLst>
          </a:custGeom>
          <a:solidFill>
            <a:srgbClr val="E9F0FF"/>
          </a:solidFill>
        </p:spPr>
        <p:txBody>
          <a:bodyPr wrap="square" lIns="0" tIns="0" rIns="0" bIns="0" rtlCol="0"/>
          <a:lstStyle/>
          <a:p>
            <a:endParaRPr sz="1750"/>
          </a:p>
        </p:txBody>
      </p:sp>
      <p:sp>
        <p:nvSpPr>
          <p:cNvPr id="115" name="object 115"/>
          <p:cNvSpPr/>
          <p:nvPr/>
        </p:nvSpPr>
        <p:spPr>
          <a:xfrm>
            <a:off x="1314238" y="5075555"/>
            <a:ext cx="250649" cy="250649"/>
          </a:xfrm>
          <a:custGeom>
            <a:avLst/>
            <a:gdLst/>
            <a:ahLst/>
            <a:cxnLst/>
            <a:rect l="l" t="t" r="r" b="b"/>
            <a:pathLst>
              <a:path w="257809" h="257810">
                <a:moveTo>
                  <a:pt x="129540" y="0"/>
                </a:moveTo>
                <a:lnTo>
                  <a:pt x="79081" y="10167"/>
                </a:lnTo>
                <a:lnTo>
                  <a:pt x="37909" y="37909"/>
                </a:lnTo>
                <a:lnTo>
                  <a:pt x="10167" y="79081"/>
                </a:lnTo>
                <a:lnTo>
                  <a:pt x="0" y="129539"/>
                </a:lnTo>
                <a:lnTo>
                  <a:pt x="10167" y="179117"/>
                </a:lnTo>
                <a:lnTo>
                  <a:pt x="37909" y="219836"/>
                </a:lnTo>
                <a:lnTo>
                  <a:pt x="79081" y="247411"/>
                </a:lnTo>
                <a:lnTo>
                  <a:pt x="129540" y="257555"/>
                </a:lnTo>
                <a:lnTo>
                  <a:pt x="179117" y="247411"/>
                </a:lnTo>
                <a:lnTo>
                  <a:pt x="219837" y="219836"/>
                </a:lnTo>
                <a:lnTo>
                  <a:pt x="247411" y="179117"/>
                </a:lnTo>
                <a:lnTo>
                  <a:pt x="257556" y="129539"/>
                </a:lnTo>
                <a:lnTo>
                  <a:pt x="247411" y="79081"/>
                </a:lnTo>
                <a:lnTo>
                  <a:pt x="219837" y="37909"/>
                </a:lnTo>
                <a:lnTo>
                  <a:pt x="179117" y="10167"/>
                </a:lnTo>
                <a:lnTo>
                  <a:pt x="129540" y="0"/>
                </a:lnTo>
                <a:close/>
              </a:path>
            </a:pathLst>
          </a:custGeom>
          <a:solidFill>
            <a:srgbClr val="EDF4FF"/>
          </a:solidFill>
        </p:spPr>
        <p:txBody>
          <a:bodyPr wrap="square" lIns="0" tIns="0" rIns="0" bIns="0" rtlCol="0"/>
          <a:lstStyle/>
          <a:p>
            <a:endParaRPr sz="1750"/>
          </a:p>
        </p:txBody>
      </p:sp>
      <p:sp>
        <p:nvSpPr>
          <p:cNvPr id="116" name="object 116"/>
          <p:cNvSpPr/>
          <p:nvPr/>
        </p:nvSpPr>
        <p:spPr>
          <a:xfrm>
            <a:off x="1345353" y="5106670"/>
            <a:ext cx="188295" cy="187060"/>
          </a:xfrm>
          <a:custGeom>
            <a:avLst/>
            <a:gdLst/>
            <a:ahLst/>
            <a:cxnLst/>
            <a:rect l="l" t="t" r="r" b="b"/>
            <a:pathLst>
              <a:path w="193675" h="192404">
                <a:moveTo>
                  <a:pt x="97535" y="0"/>
                </a:moveTo>
                <a:lnTo>
                  <a:pt x="59793" y="7500"/>
                </a:lnTo>
                <a:lnTo>
                  <a:pt x="28765" y="28003"/>
                </a:lnTo>
                <a:lnTo>
                  <a:pt x="7739" y="58507"/>
                </a:lnTo>
                <a:lnTo>
                  <a:pt x="0" y="96012"/>
                </a:lnTo>
                <a:lnTo>
                  <a:pt x="7739" y="133516"/>
                </a:lnTo>
                <a:lnTo>
                  <a:pt x="28765" y="164020"/>
                </a:lnTo>
                <a:lnTo>
                  <a:pt x="59793" y="184523"/>
                </a:lnTo>
                <a:lnTo>
                  <a:pt x="97535" y="192024"/>
                </a:lnTo>
                <a:lnTo>
                  <a:pt x="134397" y="184523"/>
                </a:lnTo>
                <a:lnTo>
                  <a:pt x="164972" y="164020"/>
                </a:lnTo>
                <a:lnTo>
                  <a:pt x="185832" y="133516"/>
                </a:lnTo>
                <a:lnTo>
                  <a:pt x="193547" y="96012"/>
                </a:lnTo>
                <a:lnTo>
                  <a:pt x="185832" y="58507"/>
                </a:lnTo>
                <a:lnTo>
                  <a:pt x="164972" y="28003"/>
                </a:lnTo>
                <a:lnTo>
                  <a:pt x="134397" y="7500"/>
                </a:lnTo>
                <a:lnTo>
                  <a:pt x="97535" y="0"/>
                </a:lnTo>
                <a:close/>
              </a:path>
            </a:pathLst>
          </a:custGeom>
          <a:solidFill>
            <a:srgbClr val="F4F8FF"/>
          </a:solidFill>
        </p:spPr>
        <p:txBody>
          <a:bodyPr wrap="square" lIns="0" tIns="0" rIns="0" bIns="0" rtlCol="0"/>
          <a:lstStyle/>
          <a:p>
            <a:endParaRPr sz="1750"/>
          </a:p>
        </p:txBody>
      </p:sp>
      <p:sp>
        <p:nvSpPr>
          <p:cNvPr id="117" name="object 117"/>
          <p:cNvSpPr/>
          <p:nvPr/>
        </p:nvSpPr>
        <p:spPr>
          <a:xfrm>
            <a:off x="1377949" y="5137784"/>
            <a:ext cx="124707" cy="124707"/>
          </a:xfrm>
          <a:custGeom>
            <a:avLst/>
            <a:gdLst/>
            <a:ahLst/>
            <a:cxnLst/>
            <a:rect l="l" t="t" r="r" b="b"/>
            <a:pathLst>
              <a:path w="128269" h="128270">
                <a:moveTo>
                  <a:pt x="64007" y="0"/>
                </a:moveTo>
                <a:lnTo>
                  <a:pt x="39219" y="5072"/>
                </a:lnTo>
                <a:lnTo>
                  <a:pt x="18859" y="18859"/>
                </a:lnTo>
                <a:lnTo>
                  <a:pt x="5072" y="39219"/>
                </a:lnTo>
                <a:lnTo>
                  <a:pt x="0" y="64008"/>
                </a:lnTo>
                <a:lnTo>
                  <a:pt x="5072" y="88796"/>
                </a:lnTo>
                <a:lnTo>
                  <a:pt x="18859" y="109156"/>
                </a:lnTo>
                <a:lnTo>
                  <a:pt x="39219" y="122943"/>
                </a:lnTo>
                <a:lnTo>
                  <a:pt x="64007" y="128016"/>
                </a:lnTo>
                <a:lnTo>
                  <a:pt x="88796" y="122943"/>
                </a:lnTo>
                <a:lnTo>
                  <a:pt x="109156" y="109156"/>
                </a:lnTo>
                <a:lnTo>
                  <a:pt x="122943" y="88796"/>
                </a:lnTo>
                <a:lnTo>
                  <a:pt x="128015" y="64008"/>
                </a:lnTo>
                <a:lnTo>
                  <a:pt x="122943" y="39219"/>
                </a:lnTo>
                <a:lnTo>
                  <a:pt x="109156" y="18859"/>
                </a:lnTo>
                <a:lnTo>
                  <a:pt x="88796" y="5072"/>
                </a:lnTo>
                <a:lnTo>
                  <a:pt x="64007" y="0"/>
                </a:lnTo>
                <a:close/>
              </a:path>
            </a:pathLst>
          </a:custGeom>
          <a:solidFill>
            <a:srgbClr val="F9FBFF"/>
          </a:solidFill>
        </p:spPr>
        <p:txBody>
          <a:bodyPr wrap="square" lIns="0" tIns="0" rIns="0" bIns="0" rtlCol="0"/>
          <a:lstStyle/>
          <a:p>
            <a:endParaRPr sz="1750"/>
          </a:p>
        </p:txBody>
      </p:sp>
      <p:sp>
        <p:nvSpPr>
          <p:cNvPr id="118" name="object 118"/>
          <p:cNvSpPr/>
          <p:nvPr/>
        </p:nvSpPr>
        <p:spPr>
          <a:xfrm>
            <a:off x="1409065" y="5170382"/>
            <a:ext cx="61119" cy="61119"/>
          </a:xfrm>
          <a:custGeom>
            <a:avLst/>
            <a:gdLst/>
            <a:ahLst/>
            <a:cxnLst/>
            <a:rect l="l" t="t" r="r" b="b"/>
            <a:pathLst>
              <a:path w="62865" h="62864">
                <a:moveTo>
                  <a:pt x="32004" y="0"/>
                </a:moveTo>
                <a:lnTo>
                  <a:pt x="19288" y="2428"/>
                </a:lnTo>
                <a:lnTo>
                  <a:pt x="9144" y="9143"/>
                </a:lnTo>
                <a:lnTo>
                  <a:pt x="2428" y="19288"/>
                </a:lnTo>
                <a:lnTo>
                  <a:pt x="0" y="32003"/>
                </a:lnTo>
                <a:lnTo>
                  <a:pt x="2428" y="43838"/>
                </a:lnTo>
                <a:lnTo>
                  <a:pt x="9144" y="53530"/>
                </a:lnTo>
                <a:lnTo>
                  <a:pt x="19288" y="60078"/>
                </a:lnTo>
                <a:lnTo>
                  <a:pt x="32004" y="62483"/>
                </a:lnTo>
                <a:lnTo>
                  <a:pt x="43838" y="60078"/>
                </a:lnTo>
                <a:lnTo>
                  <a:pt x="53530" y="53530"/>
                </a:lnTo>
                <a:lnTo>
                  <a:pt x="60078" y="43838"/>
                </a:lnTo>
                <a:lnTo>
                  <a:pt x="62484" y="32003"/>
                </a:lnTo>
                <a:lnTo>
                  <a:pt x="60078" y="19288"/>
                </a:lnTo>
                <a:lnTo>
                  <a:pt x="53530" y="9143"/>
                </a:lnTo>
                <a:lnTo>
                  <a:pt x="43838" y="2428"/>
                </a:lnTo>
                <a:lnTo>
                  <a:pt x="32004" y="0"/>
                </a:lnTo>
                <a:close/>
              </a:path>
            </a:pathLst>
          </a:custGeom>
          <a:solidFill>
            <a:srgbClr val="FFFFFF"/>
          </a:solidFill>
        </p:spPr>
        <p:txBody>
          <a:bodyPr wrap="square" lIns="0" tIns="0" rIns="0" bIns="0" rtlCol="0"/>
          <a:lstStyle/>
          <a:p>
            <a:endParaRPr sz="1750"/>
          </a:p>
        </p:txBody>
      </p:sp>
      <p:sp>
        <p:nvSpPr>
          <p:cNvPr id="119" name="object 119"/>
          <p:cNvSpPr/>
          <p:nvPr/>
        </p:nvSpPr>
        <p:spPr>
          <a:xfrm>
            <a:off x="1157182" y="4980727"/>
            <a:ext cx="567972" cy="458082"/>
          </a:xfrm>
          <a:custGeom>
            <a:avLst/>
            <a:gdLst/>
            <a:ahLst/>
            <a:cxnLst/>
            <a:rect l="l" t="t" r="r" b="b"/>
            <a:pathLst>
              <a:path w="584200" h="471170">
                <a:moveTo>
                  <a:pt x="292608" y="0"/>
                </a:moveTo>
                <a:lnTo>
                  <a:pt x="234696" y="4572"/>
                </a:lnTo>
                <a:lnTo>
                  <a:pt x="181356" y="18288"/>
                </a:lnTo>
                <a:lnTo>
                  <a:pt x="150876" y="30480"/>
                </a:lnTo>
                <a:lnTo>
                  <a:pt x="128016" y="41148"/>
                </a:lnTo>
                <a:lnTo>
                  <a:pt x="85344" y="68580"/>
                </a:lnTo>
                <a:lnTo>
                  <a:pt x="51816" y="102108"/>
                </a:lnTo>
                <a:lnTo>
                  <a:pt x="24384" y="141732"/>
                </a:lnTo>
                <a:lnTo>
                  <a:pt x="13716" y="167640"/>
                </a:lnTo>
                <a:lnTo>
                  <a:pt x="6096" y="190500"/>
                </a:lnTo>
                <a:lnTo>
                  <a:pt x="1524" y="211836"/>
                </a:lnTo>
                <a:lnTo>
                  <a:pt x="0" y="236220"/>
                </a:lnTo>
                <a:lnTo>
                  <a:pt x="1524" y="259080"/>
                </a:lnTo>
                <a:lnTo>
                  <a:pt x="6096" y="280416"/>
                </a:lnTo>
                <a:lnTo>
                  <a:pt x="13716" y="303276"/>
                </a:lnTo>
                <a:lnTo>
                  <a:pt x="15240" y="309372"/>
                </a:lnTo>
                <a:lnTo>
                  <a:pt x="36576" y="348996"/>
                </a:lnTo>
                <a:lnTo>
                  <a:pt x="67056" y="385572"/>
                </a:lnTo>
                <a:lnTo>
                  <a:pt x="105156" y="416052"/>
                </a:lnTo>
                <a:lnTo>
                  <a:pt x="150876" y="440436"/>
                </a:lnTo>
                <a:lnTo>
                  <a:pt x="156972" y="443484"/>
                </a:lnTo>
                <a:lnTo>
                  <a:pt x="207264" y="460248"/>
                </a:lnTo>
                <a:lnTo>
                  <a:pt x="263652" y="469392"/>
                </a:lnTo>
                <a:lnTo>
                  <a:pt x="292608" y="470916"/>
                </a:lnTo>
                <a:lnTo>
                  <a:pt x="321564" y="469392"/>
                </a:lnTo>
                <a:lnTo>
                  <a:pt x="348996" y="466344"/>
                </a:lnTo>
                <a:lnTo>
                  <a:pt x="376428" y="460248"/>
                </a:lnTo>
                <a:lnTo>
                  <a:pt x="397154" y="454152"/>
                </a:lnTo>
                <a:lnTo>
                  <a:pt x="292608" y="454152"/>
                </a:lnTo>
                <a:lnTo>
                  <a:pt x="263652" y="452628"/>
                </a:lnTo>
                <a:lnTo>
                  <a:pt x="234696" y="449580"/>
                </a:lnTo>
                <a:lnTo>
                  <a:pt x="207264" y="443484"/>
                </a:lnTo>
                <a:lnTo>
                  <a:pt x="181356" y="435864"/>
                </a:lnTo>
                <a:lnTo>
                  <a:pt x="177292" y="434340"/>
                </a:lnTo>
                <a:lnTo>
                  <a:pt x="156972" y="434340"/>
                </a:lnTo>
                <a:lnTo>
                  <a:pt x="156972" y="426720"/>
                </a:lnTo>
                <a:lnTo>
                  <a:pt x="159802" y="426720"/>
                </a:lnTo>
                <a:lnTo>
                  <a:pt x="140208" y="417576"/>
                </a:lnTo>
                <a:lnTo>
                  <a:pt x="97536" y="390144"/>
                </a:lnTo>
                <a:lnTo>
                  <a:pt x="64008" y="356616"/>
                </a:lnTo>
                <a:lnTo>
                  <a:pt x="36576" y="316992"/>
                </a:lnTo>
                <a:lnTo>
                  <a:pt x="30245" y="303276"/>
                </a:lnTo>
                <a:lnTo>
                  <a:pt x="21336" y="303276"/>
                </a:lnTo>
                <a:lnTo>
                  <a:pt x="27432" y="297180"/>
                </a:lnTo>
                <a:lnTo>
                  <a:pt x="28448" y="297180"/>
                </a:lnTo>
                <a:lnTo>
                  <a:pt x="22860" y="280416"/>
                </a:lnTo>
                <a:lnTo>
                  <a:pt x="18288" y="259080"/>
                </a:lnTo>
                <a:lnTo>
                  <a:pt x="16764" y="236220"/>
                </a:lnTo>
                <a:lnTo>
                  <a:pt x="18288" y="211836"/>
                </a:lnTo>
                <a:lnTo>
                  <a:pt x="22860" y="190500"/>
                </a:lnTo>
                <a:lnTo>
                  <a:pt x="28448" y="173736"/>
                </a:lnTo>
                <a:lnTo>
                  <a:pt x="27432" y="173736"/>
                </a:lnTo>
                <a:lnTo>
                  <a:pt x="21336" y="167640"/>
                </a:lnTo>
                <a:lnTo>
                  <a:pt x="30245" y="167640"/>
                </a:lnTo>
                <a:lnTo>
                  <a:pt x="36576" y="153924"/>
                </a:lnTo>
                <a:lnTo>
                  <a:pt x="64008" y="114300"/>
                </a:lnTo>
                <a:lnTo>
                  <a:pt x="97536" y="80772"/>
                </a:lnTo>
                <a:lnTo>
                  <a:pt x="140208" y="53340"/>
                </a:lnTo>
                <a:lnTo>
                  <a:pt x="159802" y="44196"/>
                </a:lnTo>
                <a:lnTo>
                  <a:pt x="156972" y="44196"/>
                </a:lnTo>
                <a:lnTo>
                  <a:pt x="156972" y="36576"/>
                </a:lnTo>
                <a:lnTo>
                  <a:pt x="177292" y="36576"/>
                </a:lnTo>
                <a:lnTo>
                  <a:pt x="181356" y="35052"/>
                </a:lnTo>
                <a:lnTo>
                  <a:pt x="207264" y="27432"/>
                </a:lnTo>
                <a:lnTo>
                  <a:pt x="234696" y="21336"/>
                </a:lnTo>
                <a:lnTo>
                  <a:pt x="263652" y="18288"/>
                </a:lnTo>
                <a:lnTo>
                  <a:pt x="292608" y="16764"/>
                </a:lnTo>
                <a:lnTo>
                  <a:pt x="397154" y="16764"/>
                </a:lnTo>
                <a:lnTo>
                  <a:pt x="376428" y="10668"/>
                </a:lnTo>
                <a:lnTo>
                  <a:pt x="348996" y="4572"/>
                </a:lnTo>
                <a:lnTo>
                  <a:pt x="321564" y="1524"/>
                </a:lnTo>
                <a:lnTo>
                  <a:pt x="292608" y="0"/>
                </a:lnTo>
                <a:close/>
              </a:path>
              <a:path w="584200" h="471170">
                <a:moveTo>
                  <a:pt x="421178" y="428798"/>
                </a:moveTo>
                <a:lnTo>
                  <a:pt x="376428" y="443484"/>
                </a:lnTo>
                <a:lnTo>
                  <a:pt x="321564" y="452628"/>
                </a:lnTo>
                <a:lnTo>
                  <a:pt x="292608" y="454152"/>
                </a:lnTo>
                <a:lnTo>
                  <a:pt x="397154" y="454152"/>
                </a:lnTo>
                <a:lnTo>
                  <a:pt x="402336" y="452628"/>
                </a:lnTo>
                <a:lnTo>
                  <a:pt x="426720" y="443484"/>
                </a:lnTo>
                <a:lnTo>
                  <a:pt x="432816" y="440436"/>
                </a:lnTo>
                <a:lnTo>
                  <a:pt x="445878" y="434340"/>
                </a:lnTo>
                <a:lnTo>
                  <a:pt x="426720" y="434340"/>
                </a:lnTo>
                <a:lnTo>
                  <a:pt x="421178" y="428798"/>
                </a:lnTo>
                <a:close/>
              </a:path>
              <a:path w="584200" h="471170">
                <a:moveTo>
                  <a:pt x="156972" y="426720"/>
                </a:moveTo>
                <a:lnTo>
                  <a:pt x="156972" y="434340"/>
                </a:lnTo>
                <a:lnTo>
                  <a:pt x="162513" y="428798"/>
                </a:lnTo>
                <a:lnTo>
                  <a:pt x="156972" y="426720"/>
                </a:lnTo>
                <a:close/>
              </a:path>
              <a:path w="584200" h="471170">
                <a:moveTo>
                  <a:pt x="162513" y="428798"/>
                </a:moveTo>
                <a:lnTo>
                  <a:pt x="156972" y="434340"/>
                </a:lnTo>
                <a:lnTo>
                  <a:pt x="177292" y="434340"/>
                </a:lnTo>
                <a:lnTo>
                  <a:pt x="162513" y="428798"/>
                </a:lnTo>
                <a:close/>
              </a:path>
              <a:path w="584200" h="471170">
                <a:moveTo>
                  <a:pt x="426720" y="426720"/>
                </a:moveTo>
                <a:lnTo>
                  <a:pt x="421178" y="428798"/>
                </a:lnTo>
                <a:lnTo>
                  <a:pt x="426720" y="434340"/>
                </a:lnTo>
                <a:lnTo>
                  <a:pt x="426720" y="426720"/>
                </a:lnTo>
                <a:close/>
              </a:path>
              <a:path w="584200" h="471170">
                <a:moveTo>
                  <a:pt x="460756" y="426720"/>
                </a:moveTo>
                <a:lnTo>
                  <a:pt x="426720" y="426720"/>
                </a:lnTo>
                <a:lnTo>
                  <a:pt x="426720" y="434340"/>
                </a:lnTo>
                <a:lnTo>
                  <a:pt x="445878" y="434340"/>
                </a:lnTo>
                <a:lnTo>
                  <a:pt x="455676" y="429768"/>
                </a:lnTo>
                <a:lnTo>
                  <a:pt x="460756" y="426720"/>
                </a:lnTo>
                <a:close/>
              </a:path>
              <a:path w="584200" h="471170">
                <a:moveTo>
                  <a:pt x="159802" y="426720"/>
                </a:moveTo>
                <a:lnTo>
                  <a:pt x="156972" y="426720"/>
                </a:lnTo>
                <a:lnTo>
                  <a:pt x="162513" y="428798"/>
                </a:lnTo>
                <a:lnTo>
                  <a:pt x="163068" y="428244"/>
                </a:lnTo>
                <a:lnTo>
                  <a:pt x="159802" y="426720"/>
                </a:lnTo>
                <a:close/>
              </a:path>
              <a:path w="584200" h="471170">
                <a:moveTo>
                  <a:pt x="556260" y="297180"/>
                </a:moveTo>
                <a:lnTo>
                  <a:pt x="534924" y="336804"/>
                </a:lnTo>
                <a:lnTo>
                  <a:pt x="504444" y="373380"/>
                </a:lnTo>
                <a:lnTo>
                  <a:pt x="466344" y="403860"/>
                </a:lnTo>
                <a:lnTo>
                  <a:pt x="420624" y="428244"/>
                </a:lnTo>
                <a:lnTo>
                  <a:pt x="421178" y="428798"/>
                </a:lnTo>
                <a:lnTo>
                  <a:pt x="426720" y="426720"/>
                </a:lnTo>
                <a:lnTo>
                  <a:pt x="460756" y="426720"/>
                </a:lnTo>
                <a:lnTo>
                  <a:pt x="478536" y="416052"/>
                </a:lnTo>
                <a:lnTo>
                  <a:pt x="516636" y="385572"/>
                </a:lnTo>
                <a:lnTo>
                  <a:pt x="547116" y="348996"/>
                </a:lnTo>
                <a:lnTo>
                  <a:pt x="568452" y="309372"/>
                </a:lnTo>
                <a:lnTo>
                  <a:pt x="569976" y="303276"/>
                </a:lnTo>
                <a:lnTo>
                  <a:pt x="562356" y="303276"/>
                </a:lnTo>
                <a:lnTo>
                  <a:pt x="556260" y="297180"/>
                </a:lnTo>
                <a:close/>
              </a:path>
              <a:path w="584200" h="471170">
                <a:moveTo>
                  <a:pt x="27432" y="297180"/>
                </a:moveTo>
                <a:lnTo>
                  <a:pt x="21336" y="303276"/>
                </a:lnTo>
                <a:lnTo>
                  <a:pt x="30245" y="303276"/>
                </a:lnTo>
                <a:lnTo>
                  <a:pt x="27432" y="297180"/>
                </a:lnTo>
                <a:close/>
              </a:path>
              <a:path w="584200" h="471170">
                <a:moveTo>
                  <a:pt x="28448" y="297180"/>
                </a:moveTo>
                <a:lnTo>
                  <a:pt x="27432" y="297180"/>
                </a:lnTo>
                <a:lnTo>
                  <a:pt x="30245" y="303276"/>
                </a:lnTo>
                <a:lnTo>
                  <a:pt x="30480" y="303276"/>
                </a:lnTo>
                <a:lnTo>
                  <a:pt x="28448" y="297180"/>
                </a:lnTo>
                <a:close/>
              </a:path>
              <a:path w="584200" h="471170">
                <a:moveTo>
                  <a:pt x="553446" y="167640"/>
                </a:moveTo>
                <a:lnTo>
                  <a:pt x="553212" y="167640"/>
                </a:lnTo>
                <a:lnTo>
                  <a:pt x="560832" y="190500"/>
                </a:lnTo>
                <a:lnTo>
                  <a:pt x="565404" y="211836"/>
                </a:lnTo>
                <a:lnTo>
                  <a:pt x="566928" y="236220"/>
                </a:lnTo>
                <a:lnTo>
                  <a:pt x="565404" y="259080"/>
                </a:lnTo>
                <a:lnTo>
                  <a:pt x="560832" y="280416"/>
                </a:lnTo>
                <a:lnTo>
                  <a:pt x="553212" y="303276"/>
                </a:lnTo>
                <a:lnTo>
                  <a:pt x="553446" y="303276"/>
                </a:lnTo>
                <a:lnTo>
                  <a:pt x="556260" y="297180"/>
                </a:lnTo>
                <a:lnTo>
                  <a:pt x="572008" y="297180"/>
                </a:lnTo>
                <a:lnTo>
                  <a:pt x="577596" y="280416"/>
                </a:lnTo>
                <a:lnTo>
                  <a:pt x="582168" y="259080"/>
                </a:lnTo>
                <a:lnTo>
                  <a:pt x="583692" y="236220"/>
                </a:lnTo>
                <a:lnTo>
                  <a:pt x="582168" y="211836"/>
                </a:lnTo>
                <a:lnTo>
                  <a:pt x="577596" y="190500"/>
                </a:lnTo>
                <a:lnTo>
                  <a:pt x="572008" y="173736"/>
                </a:lnTo>
                <a:lnTo>
                  <a:pt x="556260" y="173736"/>
                </a:lnTo>
                <a:lnTo>
                  <a:pt x="553446" y="167640"/>
                </a:lnTo>
                <a:close/>
              </a:path>
              <a:path w="584200" h="471170">
                <a:moveTo>
                  <a:pt x="572008" y="297180"/>
                </a:moveTo>
                <a:lnTo>
                  <a:pt x="556260" y="297180"/>
                </a:lnTo>
                <a:lnTo>
                  <a:pt x="562356" y="303276"/>
                </a:lnTo>
                <a:lnTo>
                  <a:pt x="569976" y="303276"/>
                </a:lnTo>
                <a:lnTo>
                  <a:pt x="572008" y="297180"/>
                </a:lnTo>
                <a:close/>
              </a:path>
              <a:path w="584200" h="471170">
                <a:moveTo>
                  <a:pt x="30245" y="167640"/>
                </a:moveTo>
                <a:lnTo>
                  <a:pt x="21336" y="167640"/>
                </a:lnTo>
                <a:lnTo>
                  <a:pt x="27432" y="173736"/>
                </a:lnTo>
                <a:lnTo>
                  <a:pt x="30245" y="167640"/>
                </a:lnTo>
                <a:close/>
              </a:path>
              <a:path w="584200" h="471170">
                <a:moveTo>
                  <a:pt x="30480" y="167640"/>
                </a:moveTo>
                <a:lnTo>
                  <a:pt x="30245" y="167640"/>
                </a:lnTo>
                <a:lnTo>
                  <a:pt x="27432" y="173736"/>
                </a:lnTo>
                <a:lnTo>
                  <a:pt x="28448" y="173736"/>
                </a:lnTo>
                <a:lnTo>
                  <a:pt x="30480" y="167640"/>
                </a:lnTo>
                <a:close/>
              </a:path>
              <a:path w="584200" h="471170">
                <a:moveTo>
                  <a:pt x="421178" y="42117"/>
                </a:moveTo>
                <a:lnTo>
                  <a:pt x="420624" y="42672"/>
                </a:lnTo>
                <a:lnTo>
                  <a:pt x="443484" y="53340"/>
                </a:lnTo>
                <a:lnTo>
                  <a:pt x="466344" y="67056"/>
                </a:lnTo>
                <a:lnTo>
                  <a:pt x="504444" y="97536"/>
                </a:lnTo>
                <a:lnTo>
                  <a:pt x="534924" y="134112"/>
                </a:lnTo>
                <a:lnTo>
                  <a:pt x="556260" y="173736"/>
                </a:lnTo>
                <a:lnTo>
                  <a:pt x="562356" y="167640"/>
                </a:lnTo>
                <a:lnTo>
                  <a:pt x="569976" y="167640"/>
                </a:lnTo>
                <a:lnTo>
                  <a:pt x="568452" y="161544"/>
                </a:lnTo>
                <a:lnTo>
                  <a:pt x="547116" y="121920"/>
                </a:lnTo>
                <a:lnTo>
                  <a:pt x="516636" y="85344"/>
                </a:lnTo>
                <a:lnTo>
                  <a:pt x="478536" y="54864"/>
                </a:lnTo>
                <a:lnTo>
                  <a:pt x="460756" y="44196"/>
                </a:lnTo>
                <a:lnTo>
                  <a:pt x="426720" y="44196"/>
                </a:lnTo>
                <a:lnTo>
                  <a:pt x="421178" y="42117"/>
                </a:lnTo>
                <a:close/>
              </a:path>
              <a:path w="584200" h="471170">
                <a:moveTo>
                  <a:pt x="569976" y="167640"/>
                </a:moveTo>
                <a:lnTo>
                  <a:pt x="562356" y="167640"/>
                </a:lnTo>
                <a:lnTo>
                  <a:pt x="556260" y="173736"/>
                </a:lnTo>
                <a:lnTo>
                  <a:pt x="572008" y="173736"/>
                </a:lnTo>
                <a:lnTo>
                  <a:pt x="569976" y="167640"/>
                </a:lnTo>
                <a:close/>
              </a:path>
              <a:path w="584200" h="471170">
                <a:moveTo>
                  <a:pt x="156972" y="36576"/>
                </a:moveTo>
                <a:lnTo>
                  <a:pt x="156972" y="44196"/>
                </a:lnTo>
                <a:lnTo>
                  <a:pt x="162513" y="42117"/>
                </a:lnTo>
                <a:lnTo>
                  <a:pt x="156972" y="36576"/>
                </a:lnTo>
                <a:close/>
              </a:path>
              <a:path w="584200" h="471170">
                <a:moveTo>
                  <a:pt x="162513" y="42117"/>
                </a:moveTo>
                <a:lnTo>
                  <a:pt x="156972" y="44196"/>
                </a:lnTo>
                <a:lnTo>
                  <a:pt x="159802" y="44196"/>
                </a:lnTo>
                <a:lnTo>
                  <a:pt x="163068" y="42672"/>
                </a:lnTo>
                <a:lnTo>
                  <a:pt x="162513" y="42117"/>
                </a:lnTo>
                <a:close/>
              </a:path>
              <a:path w="584200" h="471170">
                <a:moveTo>
                  <a:pt x="426720" y="36576"/>
                </a:moveTo>
                <a:lnTo>
                  <a:pt x="421178" y="42117"/>
                </a:lnTo>
                <a:lnTo>
                  <a:pt x="426720" y="44196"/>
                </a:lnTo>
                <a:lnTo>
                  <a:pt x="426720" y="36576"/>
                </a:lnTo>
                <a:close/>
              </a:path>
              <a:path w="584200" h="471170">
                <a:moveTo>
                  <a:pt x="445878" y="36576"/>
                </a:moveTo>
                <a:lnTo>
                  <a:pt x="426720" y="36576"/>
                </a:lnTo>
                <a:lnTo>
                  <a:pt x="426720" y="44196"/>
                </a:lnTo>
                <a:lnTo>
                  <a:pt x="460756" y="44196"/>
                </a:lnTo>
                <a:lnTo>
                  <a:pt x="455676" y="41148"/>
                </a:lnTo>
                <a:lnTo>
                  <a:pt x="445878" y="36576"/>
                </a:lnTo>
                <a:close/>
              </a:path>
              <a:path w="584200" h="471170">
                <a:moveTo>
                  <a:pt x="177292" y="36576"/>
                </a:moveTo>
                <a:lnTo>
                  <a:pt x="156972" y="36576"/>
                </a:lnTo>
                <a:lnTo>
                  <a:pt x="162513" y="42117"/>
                </a:lnTo>
                <a:lnTo>
                  <a:pt x="177292" y="36576"/>
                </a:lnTo>
                <a:close/>
              </a:path>
              <a:path w="584200" h="471170">
                <a:moveTo>
                  <a:pt x="397154" y="16764"/>
                </a:moveTo>
                <a:lnTo>
                  <a:pt x="292608" y="16764"/>
                </a:lnTo>
                <a:lnTo>
                  <a:pt x="321564" y="18288"/>
                </a:lnTo>
                <a:lnTo>
                  <a:pt x="348996" y="21336"/>
                </a:lnTo>
                <a:lnTo>
                  <a:pt x="376428" y="27432"/>
                </a:lnTo>
                <a:lnTo>
                  <a:pt x="402336" y="35052"/>
                </a:lnTo>
                <a:lnTo>
                  <a:pt x="421178" y="42117"/>
                </a:lnTo>
                <a:lnTo>
                  <a:pt x="426720" y="36576"/>
                </a:lnTo>
                <a:lnTo>
                  <a:pt x="445878" y="36576"/>
                </a:lnTo>
                <a:lnTo>
                  <a:pt x="432816" y="30480"/>
                </a:lnTo>
                <a:lnTo>
                  <a:pt x="426720" y="27432"/>
                </a:lnTo>
                <a:lnTo>
                  <a:pt x="402336" y="18288"/>
                </a:lnTo>
                <a:lnTo>
                  <a:pt x="397154" y="16764"/>
                </a:lnTo>
                <a:close/>
              </a:path>
            </a:pathLst>
          </a:custGeom>
          <a:solidFill>
            <a:srgbClr val="000000"/>
          </a:solidFill>
        </p:spPr>
        <p:txBody>
          <a:bodyPr wrap="square" lIns="0" tIns="0" rIns="0" bIns="0" rtlCol="0"/>
          <a:lstStyle/>
          <a:p>
            <a:endParaRPr sz="1750"/>
          </a:p>
        </p:txBody>
      </p:sp>
      <p:sp>
        <p:nvSpPr>
          <p:cNvPr id="120" name="object 120"/>
          <p:cNvSpPr txBox="1"/>
          <p:nvPr/>
        </p:nvSpPr>
        <p:spPr>
          <a:xfrm>
            <a:off x="1255960" y="5108399"/>
            <a:ext cx="363626" cy="172035"/>
          </a:xfrm>
          <a:prstGeom prst="rect">
            <a:avLst/>
          </a:prstGeom>
        </p:spPr>
        <p:txBody>
          <a:bodyPr vert="horz" wrap="square" lIns="0" tIns="0" rIns="0" bIns="0" rtlCol="0">
            <a:spAutoFit/>
          </a:bodyPr>
          <a:lstStyle/>
          <a:p>
            <a:pPr marL="12347"/>
            <a:r>
              <a:rPr sz="1118" spc="-5" dirty="0">
                <a:latin typeface="Times New Roman"/>
                <a:cs typeface="Times New Roman"/>
              </a:rPr>
              <a:t>C</a:t>
            </a:r>
            <a:r>
              <a:rPr sz="1118" spc="53" dirty="0">
                <a:latin typeface="Times New Roman"/>
                <a:cs typeface="Times New Roman"/>
              </a:rPr>
              <a:t>l</a:t>
            </a:r>
            <a:r>
              <a:rPr sz="1118" spc="-73" dirty="0">
                <a:latin typeface="Times New Roman"/>
                <a:cs typeface="Times New Roman"/>
              </a:rPr>
              <a:t>i</a:t>
            </a:r>
            <a:r>
              <a:rPr sz="1118" spc="-5" dirty="0">
                <a:latin typeface="Times New Roman"/>
                <a:cs typeface="Times New Roman"/>
              </a:rPr>
              <a:t>e</a:t>
            </a:r>
            <a:r>
              <a:rPr sz="1118" spc="-68" dirty="0">
                <a:latin typeface="Times New Roman"/>
                <a:cs typeface="Times New Roman"/>
              </a:rPr>
              <a:t>n</a:t>
            </a:r>
            <a:r>
              <a:rPr sz="1118" spc="-5" dirty="0">
                <a:latin typeface="Times New Roman"/>
                <a:cs typeface="Times New Roman"/>
              </a:rPr>
              <a:t>t</a:t>
            </a:r>
            <a:endParaRPr sz="1118">
              <a:latin typeface="Times New Roman"/>
              <a:cs typeface="Times New Roman"/>
            </a:endParaRPr>
          </a:p>
        </p:txBody>
      </p:sp>
      <p:sp>
        <p:nvSpPr>
          <p:cNvPr id="121" name="object 121"/>
          <p:cNvSpPr/>
          <p:nvPr/>
        </p:nvSpPr>
        <p:spPr>
          <a:xfrm>
            <a:off x="1283122" y="5657850"/>
            <a:ext cx="517349" cy="438943"/>
          </a:xfrm>
          <a:custGeom>
            <a:avLst/>
            <a:gdLst/>
            <a:ahLst/>
            <a:cxnLst/>
            <a:rect l="l" t="t" r="r" b="b"/>
            <a:pathLst>
              <a:path w="532130" h="451485">
                <a:moveTo>
                  <a:pt x="266699" y="0"/>
                </a:moveTo>
                <a:lnTo>
                  <a:pt x="212797" y="4566"/>
                </a:lnTo>
                <a:lnTo>
                  <a:pt x="162663" y="17668"/>
                </a:lnTo>
                <a:lnTo>
                  <a:pt x="117350" y="38415"/>
                </a:lnTo>
                <a:lnTo>
                  <a:pt x="77914" y="65912"/>
                </a:lnTo>
                <a:lnTo>
                  <a:pt x="45407" y="99268"/>
                </a:lnTo>
                <a:lnTo>
                  <a:pt x="20883" y="137588"/>
                </a:lnTo>
                <a:lnTo>
                  <a:pt x="5396" y="179980"/>
                </a:lnTo>
                <a:lnTo>
                  <a:pt x="0" y="225551"/>
                </a:lnTo>
                <a:lnTo>
                  <a:pt x="5396" y="271123"/>
                </a:lnTo>
                <a:lnTo>
                  <a:pt x="20883" y="313515"/>
                </a:lnTo>
                <a:lnTo>
                  <a:pt x="45407" y="351835"/>
                </a:lnTo>
                <a:lnTo>
                  <a:pt x="77914" y="385190"/>
                </a:lnTo>
                <a:lnTo>
                  <a:pt x="117350" y="412688"/>
                </a:lnTo>
                <a:lnTo>
                  <a:pt x="162663" y="433435"/>
                </a:lnTo>
                <a:lnTo>
                  <a:pt x="212797" y="446537"/>
                </a:lnTo>
                <a:lnTo>
                  <a:pt x="266699" y="451103"/>
                </a:lnTo>
                <a:lnTo>
                  <a:pt x="320099" y="446537"/>
                </a:lnTo>
                <a:lnTo>
                  <a:pt x="369855" y="433435"/>
                </a:lnTo>
                <a:lnTo>
                  <a:pt x="414897" y="412688"/>
                </a:lnTo>
                <a:lnTo>
                  <a:pt x="454152" y="385190"/>
                </a:lnTo>
                <a:lnTo>
                  <a:pt x="486548" y="351835"/>
                </a:lnTo>
                <a:lnTo>
                  <a:pt x="511016" y="313515"/>
                </a:lnTo>
                <a:lnTo>
                  <a:pt x="526482" y="271123"/>
                </a:lnTo>
                <a:lnTo>
                  <a:pt x="531876" y="225551"/>
                </a:lnTo>
                <a:lnTo>
                  <a:pt x="526482" y="179980"/>
                </a:lnTo>
                <a:lnTo>
                  <a:pt x="511016" y="137588"/>
                </a:lnTo>
                <a:lnTo>
                  <a:pt x="486548" y="99268"/>
                </a:lnTo>
                <a:lnTo>
                  <a:pt x="454152" y="65912"/>
                </a:lnTo>
                <a:lnTo>
                  <a:pt x="414897" y="38415"/>
                </a:lnTo>
                <a:lnTo>
                  <a:pt x="369855" y="17668"/>
                </a:lnTo>
                <a:lnTo>
                  <a:pt x="320099" y="4566"/>
                </a:lnTo>
                <a:lnTo>
                  <a:pt x="266699" y="0"/>
                </a:lnTo>
                <a:close/>
              </a:path>
            </a:pathLst>
          </a:custGeom>
          <a:solidFill>
            <a:srgbClr val="6091FF"/>
          </a:solidFill>
        </p:spPr>
        <p:txBody>
          <a:bodyPr wrap="square" lIns="0" tIns="0" rIns="0" bIns="0" rtlCol="0"/>
          <a:lstStyle/>
          <a:p>
            <a:endParaRPr sz="1750"/>
          </a:p>
        </p:txBody>
      </p:sp>
      <p:sp>
        <p:nvSpPr>
          <p:cNvPr id="122" name="object 122"/>
          <p:cNvSpPr/>
          <p:nvPr/>
        </p:nvSpPr>
        <p:spPr>
          <a:xfrm>
            <a:off x="1299421" y="6028266"/>
            <a:ext cx="221014" cy="0"/>
          </a:xfrm>
          <a:custGeom>
            <a:avLst/>
            <a:gdLst/>
            <a:ahLst/>
            <a:cxnLst/>
            <a:rect l="l" t="t" r="r" b="b"/>
            <a:pathLst>
              <a:path w="227330">
                <a:moveTo>
                  <a:pt x="0" y="0"/>
                </a:moveTo>
                <a:lnTo>
                  <a:pt x="227076" y="0"/>
                </a:lnTo>
              </a:path>
            </a:pathLst>
          </a:custGeom>
          <a:ln w="15239">
            <a:solidFill>
              <a:srgbClr val="CCDEFF"/>
            </a:solidFill>
          </a:ln>
        </p:spPr>
        <p:txBody>
          <a:bodyPr wrap="square" lIns="0" tIns="0" rIns="0" bIns="0" rtlCol="0"/>
          <a:lstStyle/>
          <a:p>
            <a:endParaRPr sz="1750"/>
          </a:p>
        </p:txBody>
      </p:sp>
      <p:sp>
        <p:nvSpPr>
          <p:cNvPr id="123" name="object 123"/>
          <p:cNvSpPr/>
          <p:nvPr/>
        </p:nvSpPr>
        <p:spPr>
          <a:xfrm>
            <a:off x="1268307" y="6012709"/>
            <a:ext cx="283369" cy="0"/>
          </a:xfrm>
          <a:custGeom>
            <a:avLst/>
            <a:gdLst/>
            <a:ahLst/>
            <a:cxnLst/>
            <a:rect l="l" t="t" r="r" b="b"/>
            <a:pathLst>
              <a:path w="291465">
                <a:moveTo>
                  <a:pt x="0" y="0"/>
                </a:moveTo>
                <a:lnTo>
                  <a:pt x="291084" y="0"/>
                </a:lnTo>
              </a:path>
            </a:pathLst>
          </a:custGeom>
          <a:ln w="16764">
            <a:solidFill>
              <a:srgbClr val="CCDEFF"/>
            </a:solidFill>
          </a:ln>
        </p:spPr>
        <p:txBody>
          <a:bodyPr wrap="square" lIns="0" tIns="0" rIns="0" bIns="0" rtlCol="0"/>
          <a:lstStyle/>
          <a:p>
            <a:endParaRPr sz="1750"/>
          </a:p>
        </p:txBody>
      </p:sp>
      <p:sp>
        <p:nvSpPr>
          <p:cNvPr id="124" name="object 124"/>
          <p:cNvSpPr/>
          <p:nvPr/>
        </p:nvSpPr>
        <p:spPr>
          <a:xfrm>
            <a:off x="1237191" y="5997151"/>
            <a:ext cx="346957" cy="0"/>
          </a:xfrm>
          <a:custGeom>
            <a:avLst/>
            <a:gdLst/>
            <a:ahLst/>
            <a:cxnLst/>
            <a:rect l="l" t="t" r="r" b="b"/>
            <a:pathLst>
              <a:path w="356869">
                <a:moveTo>
                  <a:pt x="0" y="0"/>
                </a:moveTo>
                <a:lnTo>
                  <a:pt x="356616" y="0"/>
                </a:lnTo>
              </a:path>
            </a:pathLst>
          </a:custGeom>
          <a:ln w="15239">
            <a:solidFill>
              <a:srgbClr val="CCDEFF"/>
            </a:solidFill>
          </a:ln>
        </p:spPr>
        <p:txBody>
          <a:bodyPr wrap="square" lIns="0" tIns="0" rIns="0" bIns="0" rtlCol="0"/>
          <a:lstStyle/>
          <a:p>
            <a:endParaRPr sz="1750"/>
          </a:p>
        </p:txBody>
      </p:sp>
      <p:sp>
        <p:nvSpPr>
          <p:cNvPr id="125" name="object 125"/>
          <p:cNvSpPr/>
          <p:nvPr/>
        </p:nvSpPr>
        <p:spPr>
          <a:xfrm>
            <a:off x="1206077" y="5981965"/>
            <a:ext cx="409310" cy="0"/>
          </a:xfrm>
          <a:custGeom>
            <a:avLst/>
            <a:gdLst/>
            <a:ahLst/>
            <a:cxnLst/>
            <a:rect l="l" t="t" r="r" b="b"/>
            <a:pathLst>
              <a:path w="421005">
                <a:moveTo>
                  <a:pt x="0" y="0"/>
                </a:moveTo>
                <a:lnTo>
                  <a:pt x="420624" y="0"/>
                </a:lnTo>
              </a:path>
            </a:pathLst>
          </a:custGeom>
          <a:ln w="16509">
            <a:solidFill>
              <a:srgbClr val="CCDEFF"/>
            </a:solidFill>
          </a:ln>
        </p:spPr>
        <p:txBody>
          <a:bodyPr wrap="square" lIns="0" tIns="0" rIns="0" bIns="0" rtlCol="0"/>
          <a:lstStyle/>
          <a:p>
            <a:endParaRPr sz="1750"/>
          </a:p>
        </p:txBody>
      </p:sp>
      <p:sp>
        <p:nvSpPr>
          <p:cNvPr id="126" name="object 126"/>
          <p:cNvSpPr/>
          <p:nvPr/>
        </p:nvSpPr>
        <p:spPr>
          <a:xfrm>
            <a:off x="1206077" y="5965296"/>
            <a:ext cx="424127" cy="0"/>
          </a:xfrm>
          <a:custGeom>
            <a:avLst/>
            <a:gdLst/>
            <a:ahLst/>
            <a:cxnLst/>
            <a:rect l="l" t="t" r="r" b="b"/>
            <a:pathLst>
              <a:path w="436244">
                <a:moveTo>
                  <a:pt x="0" y="0"/>
                </a:moveTo>
                <a:lnTo>
                  <a:pt x="435863" y="0"/>
                </a:lnTo>
              </a:path>
            </a:pathLst>
          </a:custGeom>
          <a:ln w="17780">
            <a:solidFill>
              <a:srgbClr val="CCDEFF"/>
            </a:solidFill>
          </a:ln>
        </p:spPr>
        <p:txBody>
          <a:bodyPr wrap="square" lIns="0" tIns="0" rIns="0" bIns="0" rtlCol="0"/>
          <a:lstStyle/>
          <a:p>
            <a:endParaRPr sz="1750"/>
          </a:p>
        </p:txBody>
      </p:sp>
      <p:sp>
        <p:nvSpPr>
          <p:cNvPr id="127" name="object 127"/>
          <p:cNvSpPr/>
          <p:nvPr/>
        </p:nvSpPr>
        <p:spPr>
          <a:xfrm>
            <a:off x="1189778" y="5949243"/>
            <a:ext cx="456847" cy="0"/>
          </a:xfrm>
          <a:custGeom>
            <a:avLst/>
            <a:gdLst/>
            <a:ahLst/>
            <a:cxnLst/>
            <a:rect l="l" t="t" r="r" b="b"/>
            <a:pathLst>
              <a:path w="469900">
                <a:moveTo>
                  <a:pt x="0" y="0"/>
                </a:moveTo>
                <a:lnTo>
                  <a:pt x="469391" y="0"/>
                </a:lnTo>
              </a:path>
            </a:pathLst>
          </a:custGeom>
          <a:ln w="15239">
            <a:solidFill>
              <a:srgbClr val="CCDEFF"/>
            </a:solidFill>
          </a:ln>
        </p:spPr>
        <p:txBody>
          <a:bodyPr wrap="square" lIns="0" tIns="0" rIns="0" bIns="0" rtlCol="0"/>
          <a:lstStyle/>
          <a:p>
            <a:endParaRPr sz="1750"/>
          </a:p>
        </p:txBody>
      </p:sp>
      <p:sp>
        <p:nvSpPr>
          <p:cNvPr id="128" name="object 128"/>
          <p:cNvSpPr/>
          <p:nvPr/>
        </p:nvSpPr>
        <p:spPr>
          <a:xfrm>
            <a:off x="1189779" y="5933809"/>
            <a:ext cx="472898" cy="0"/>
          </a:xfrm>
          <a:custGeom>
            <a:avLst/>
            <a:gdLst/>
            <a:ahLst/>
            <a:cxnLst/>
            <a:rect l="l" t="t" r="r" b="b"/>
            <a:pathLst>
              <a:path w="486410">
                <a:moveTo>
                  <a:pt x="0" y="0"/>
                </a:moveTo>
                <a:lnTo>
                  <a:pt x="486155" y="0"/>
                </a:lnTo>
              </a:path>
            </a:pathLst>
          </a:custGeom>
          <a:ln w="16510">
            <a:solidFill>
              <a:srgbClr val="CCDEFF"/>
            </a:solidFill>
          </a:ln>
        </p:spPr>
        <p:txBody>
          <a:bodyPr wrap="square" lIns="0" tIns="0" rIns="0" bIns="0" rtlCol="0"/>
          <a:lstStyle/>
          <a:p>
            <a:endParaRPr sz="1750"/>
          </a:p>
        </p:txBody>
      </p:sp>
      <p:sp>
        <p:nvSpPr>
          <p:cNvPr id="129" name="object 129"/>
          <p:cNvSpPr/>
          <p:nvPr/>
        </p:nvSpPr>
        <p:spPr>
          <a:xfrm>
            <a:off x="1173480" y="5918375"/>
            <a:ext cx="503766" cy="0"/>
          </a:xfrm>
          <a:custGeom>
            <a:avLst/>
            <a:gdLst/>
            <a:ahLst/>
            <a:cxnLst/>
            <a:rect l="l" t="t" r="r" b="b"/>
            <a:pathLst>
              <a:path w="518160">
                <a:moveTo>
                  <a:pt x="0" y="0"/>
                </a:moveTo>
                <a:lnTo>
                  <a:pt x="518159" y="0"/>
                </a:lnTo>
              </a:path>
            </a:pathLst>
          </a:custGeom>
          <a:ln w="15239">
            <a:solidFill>
              <a:srgbClr val="CCDEFF"/>
            </a:solidFill>
          </a:ln>
        </p:spPr>
        <p:txBody>
          <a:bodyPr wrap="square" lIns="0" tIns="0" rIns="0" bIns="0" rtlCol="0"/>
          <a:lstStyle/>
          <a:p>
            <a:endParaRPr sz="1750"/>
          </a:p>
        </p:txBody>
      </p:sp>
      <p:sp>
        <p:nvSpPr>
          <p:cNvPr id="130" name="object 130"/>
          <p:cNvSpPr/>
          <p:nvPr/>
        </p:nvSpPr>
        <p:spPr>
          <a:xfrm>
            <a:off x="1158663" y="5894916"/>
            <a:ext cx="518583" cy="0"/>
          </a:xfrm>
          <a:custGeom>
            <a:avLst/>
            <a:gdLst/>
            <a:ahLst/>
            <a:cxnLst/>
            <a:rect l="l" t="t" r="r" b="b"/>
            <a:pathLst>
              <a:path w="533400">
                <a:moveTo>
                  <a:pt x="0" y="0"/>
                </a:moveTo>
                <a:lnTo>
                  <a:pt x="533400" y="0"/>
                </a:lnTo>
              </a:path>
            </a:pathLst>
          </a:custGeom>
          <a:ln w="33020">
            <a:solidFill>
              <a:srgbClr val="CCDEFF"/>
            </a:solidFill>
          </a:ln>
        </p:spPr>
        <p:txBody>
          <a:bodyPr wrap="square" lIns="0" tIns="0" rIns="0" bIns="0" rtlCol="0"/>
          <a:lstStyle/>
          <a:p>
            <a:endParaRPr sz="1750"/>
          </a:p>
        </p:txBody>
      </p:sp>
      <p:sp>
        <p:nvSpPr>
          <p:cNvPr id="131" name="object 131"/>
          <p:cNvSpPr/>
          <p:nvPr/>
        </p:nvSpPr>
        <p:spPr>
          <a:xfrm>
            <a:off x="1158663" y="5871457"/>
            <a:ext cx="535252" cy="0"/>
          </a:xfrm>
          <a:custGeom>
            <a:avLst/>
            <a:gdLst/>
            <a:ahLst/>
            <a:cxnLst/>
            <a:rect l="l" t="t" r="r" b="b"/>
            <a:pathLst>
              <a:path w="550544">
                <a:moveTo>
                  <a:pt x="0" y="0"/>
                </a:moveTo>
                <a:lnTo>
                  <a:pt x="550163" y="0"/>
                </a:lnTo>
              </a:path>
            </a:pathLst>
          </a:custGeom>
          <a:ln w="15239">
            <a:solidFill>
              <a:srgbClr val="CCDEFF"/>
            </a:solidFill>
          </a:ln>
        </p:spPr>
        <p:txBody>
          <a:bodyPr wrap="square" lIns="0" tIns="0" rIns="0" bIns="0" rtlCol="0"/>
          <a:lstStyle/>
          <a:p>
            <a:endParaRPr sz="1750"/>
          </a:p>
        </p:txBody>
      </p:sp>
      <p:sp>
        <p:nvSpPr>
          <p:cNvPr id="132" name="object 132"/>
          <p:cNvSpPr/>
          <p:nvPr/>
        </p:nvSpPr>
        <p:spPr>
          <a:xfrm>
            <a:off x="1142365" y="5839972"/>
            <a:ext cx="551303" cy="0"/>
          </a:xfrm>
          <a:custGeom>
            <a:avLst/>
            <a:gdLst/>
            <a:ahLst/>
            <a:cxnLst/>
            <a:rect l="l" t="t" r="r" b="b"/>
            <a:pathLst>
              <a:path w="567055">
                <a:moveTo>
                  <a:pt x="0" y="0"/>
                </a:moveTo>
                <a:lnTo>
                  <a:pt x="566928" y="0"/>
                </a:lnTo>
              </a:path>
            </a:pathLst>
          </a:custGeom>
          <a:ln w="49529">
            <a:solidFill>
              <a:srgbClr val="CCDEFF"/>
            </a:solidFill>
          </a:ln>
        </p:spPr>
        <p:txBody>
          <a:bodyPr wrap="square" lIns="0" tIns="0" rIns="0" bIns="0" rtlCol="0"/>
          <a:lstStyle/>
          <a:p>
            <a:endParaRPr sz="1750"/>
          </a:p>
        </p:txBody>
      </p:sp>
      <p:sp>
        <p:nvSpPr>
          <p:cNvPr id="133" name="object 133"/>
          <p:cNvSpPr/>
          <p:nvPr/>
        </p:nvSpPr>
        <p:spPr>
          <a:xfrm>
            <a:off x="1127548" y="5807869"/>
            <a:ext cx="566120" cy="0"/>
          </a:xfrm>
          <a:custGeom>
            <a:avLst/>
            <a:gdLst/>
            <a:ahLst/>
            <a:cxnLst/>
            <a:rect l="l" t="t" r="r" b="b"/>
            <a:pathLst>
              <a:path w="582294">
                <a:moveTo>
                  <a:pt x="0" y="0"/>
                </a:moveTo>
                <a:lnTo>
                  <a:pt x="582168" y="0"/>
                </a:lnTo>
              </a:path>
            </a:pathLst>
          </a:custGeom>
          <a:ln w="16510">
            <a:solidFill>
              <a:srgbClr val="CCDEFF"/>
            </a:solidFill>
          </a:ln>
        </p:spPr>
        <p:txBody>
          <a:bodyPr wrap="square" lIns="0" tIns="0" rIns="0" bIns="0" rtlCol="0"/>
          <a:lstStyle/>
          <a:p>
            <a:endParaRPr sz="1750"/>
          </a:p>
        </p:txBody>
      </p:sp>
      <p:sp>
        <p:nvSpPr>
          <p:cNvPr id="134" name="object 134"/>
          <p:cNvSpPr/>
          <p:nvPr/>
        </p:nvSpPr>
        <p:spPr>
          <a:xfrm>
            <a:off x="1142365" y="5784409"/>
            <a:ext cx="551303" cy="0"/>
          </a:xfrm>
          <a:custGeom>
            <a:avLst/>
            <a:gdLst/>
            <a:ahLst/>
            <a:cxnLst/>
            <a:rect l="l" t="t" r="r" b="b"/>
            <a:pathLst>
              <a:path w="567055">
                <a:moveTo>
                  <a:pt x="0" y="0"/>
                </a:moveTo>
                <a:lnTo>
                  <a:pt x="566928" y="0"/>
                </a:lnTo>
              </a:path>
            </a:pathLst>
          </a:custGeom>
          <a:ln w="31750">
            <a:solidFill>
              <a:srgbClr val="CCDEFF"/>
            </a:solidFill>
          </a:ln>
        </p:spPr>
        <p:txBody>
          <a:bodyPr wrap="square" lIns="0" tIns="0" rIns="0" bIns="0" rtlCol="0"/>
          <a:lstStyle/>
          <a:p>
            <a:endParaRPr sz="1750"/>
          </a:p>
        </p:txBody>
      </p:sp>
      <p:sp>
        <p:nvSpPr>
          <p:cNvPr id="135" name="object 135"/>
          <p:cNvSpPr/>
          <p:nvPr/>
        </p:nvSpPr>
        <p:spPr>
          <a:xfrm>
            <a:off x="1158663" y="5760948"/>
            <a:ext cx="535252" cy="0"/>
          </a:xfrm>
          <a:custGeom>
            <a:avLst/>
            <a:gdLst/>
            <a:ahLst/>
            <a:cxnLst/>
            <a:rect l="l" t="t" r="r" b="b"/>
            <a:pathLst>
              <a:path w="550544">
                <a:moveTo>
                  <a:pt x="0" y="0"/>
                </a:moveTo>
                <a:lnTo>
                  <a:pt x="550163" y="0"/>
                </a:lnTo>
              </a:path>
            </a:pathLst>
          </a:custGeom>
          <a:ln w="16510">
            <a:solidFill>
              <a:srgbClr val="CCDEFF"/>
            </a:solidFill>
          </a:ln>
        </p:spPr>
        <p:txBody>
          <a:bodyPr wrap="square" lIns="0" tIns="0" rIns="0" bIns="0" rtlCol="0"/>
          <a:lstStyle/>
          <a:p>
            <a:endParaRPr sz="1750"/>
          </a:p>
        </p:txBody>
      </p:sp>
      <p:sp>
        <p:nvSpPr>
          <p:cNvPr id="136" name="object 136"/>
          <p:cNvSpPr/>
          <p:nvPr/>
        </p:nvSpPr>
        <p:spPr>
          <a:xfrm>
            <a:off x="1158663" y="5737489"/>
            <a:ext cx="518583" cy="0"/>
          </a:xfrm>
          <a:custGeom>
            <a:avLst/>
            <a:gdLst/>
            <a:ahLst/>
            <a:cxnLst/>
            <a:rect l="l" t="t" r="r" b="b"/>
            <a:pathLst>
              <a:path w="533400">
                <a:moveTo>
                  <a:pt x="0" y="0"/>
                </a:moveTo>
                <a:lnTo>
                  <a:pt x="533400" y="0"/>
                </a:lnTo>
              </a:path>
            </a:pathLst>
          </a:custGeom>
          <a:ln w="31750">
            <a:solidFill>
              <a:srgbClr val="CCDEFF"/>
            </a:solidFill>
          </a:ln>
        </p:spPr>
        <p:txBody>
          <a:bodyPr wrap="square" lIns="0" tIns="0" rIns="0" bIns="0" rtlCol="0"/>
          <a:lstStyle/>
          <a:p>
            <a:endParaRPr sz="1750"/>
          </a:p>
        </p:txBody>
      </p:sp>
      <p:sp>
        <p:nvSpPr>
          <p:cNvPr id="137" name="object 137"/>
          <p:cNvSpPr/>
          <p:nvPr/>
        </p:nvSpPr>
        <p:spPr>
          <a:xfrm>
            <a:off x="1173480" y="5713413"/>
            <a:ext cx="503766" cy="0"/>
          </a:xfrm>
          <a:custGeom>
            <a:avLst/>
            <a:gdLst/>
            <a:ahLst/>
            <a:cxnLst/>
            <a:rect l="l" t="t" r="r" b="b"/>
            <a:pathLst>
              <a:path w="518160">
                <a:moveTo>
                  <a:pt x="0" y="0"/>
                </a:moveTo>
                <a:lnTo>
                  <a:pt x="518159" y="0"/>
                </a:lnTo>
              </a:path>
            </a:pathLst>
          </a:custGeom>
          <a:ln w="17779">
            <a:solidFill>
              <a:srgbClr val="CCDEFF"/>
            </a:solidFill>
          </a:ln>
        </p:spPr>
        <p:txBody>
          <a:bodyPr wrap="square" lIns="0" tIns="0" rIns="0" bIns="0" rtlCol="0"/>
          <a:lstStyle/>
          <a:p>
            <a:endParaRPr sz="1750"/>
          </a:p>
        </p:txBody>
      </p:sp>
      <p:sp>
        <p:nvSpPr>
          <p:cNvPr id="138" name="object 138"/>
          <p:cNvSpPr/>
          <p:nvPr/>
        </p:nvSpPr>
        <p:spPr>
          <a:xfrm>
            <a:off x="1189779" y="5697360"/>
            <a:ext cx="472898" cy="0"/>
          </a:xfrm>
          <a:custGeom>
            <a:avLst/>
            <a:gdLst/>
            <a:ahLst/>
            <a:cxnLst/>
            <a:rect l="l" t="t" r="r" b="b"/>
            <a:pathLst>
              <a:path w="486410">
                <a:moveTo>
                  <a:pt x="0" y="0"/>
                </a:moveTo>
                <a:lnTo>
                  <a:pt x="486155" y="0"/>
                </a:lnTo>
              </a:path>
            </a:pathLst>
          </a:custGeom>
          <a:ln w="15239">
            <a:solidFill>
              <a:srgbClr val="CCDEFF"/>
            </a:solidFill>
          </a:ln>
        </p:spPr>
        <p:txBody>
          <a:bodyPr wrap="square" lIns="0" tIns="0" rIns="0" bIns="0" rtlCol="0"/>
          <a:lstStyle/>
          <a:p>
            <a:endParaRPr sz="1750"/>
          </a:p>
        </p:txBody>
      </p:sp>
      <p:sp>
        <p:nvSpPr>
          <p:cNvPr id="139" name="object 139"/>
          <p:cNvSpPr/>
          <p:nvPr/>
        </p:nvSpPr>
        <p:spPr>
          <a:xfrm>
            <a:off x="1189778" y="5681926"/>
            <a:ext cx="456847" cy="0"/>
          </a:xfrm>
          <a:custGeom>
            <a:avLst/>
            <a:gdLst/>
            <a:ahLst/>
            <a:cxnLst/>
            <a:rect l="l" t="t" r="r" b="b"/>
            <a:pathLst>
              <a:path w="469900">
                <a:moveTo>
                  <a:pt x="0" y="0"/>
                </a:moveTo>
                <a:lnTo>
                  <a:pt x="469391" y="0"/>
                </a:lnTo>
              </a:path>
            </a:pathLst>
          </a:custGeom>
          <a:ln w="16510">
            <a:solidFill>
              <a:srgbClr val="CCDEFF"/>
            </a:solidFill>
          </a:ln>
        </p:spPr>
        <p:txBody>
          <a:bodyPr wrap="square" lIns="0" tIns="0" rIns="0" bIns="0" rtlCol="0"/>
          <a:lstStyle/>
          <a:p>
            <a:endParaRPr sz="1750"/>
          </a:p>
        </p:txBody>
      </p:sp>
      <p:sp>
        <p:nvSpPr>
          <p:cNvPr id="140" name="object 140"/>
          <p:cNvSpPr/>
          <p:nvPr/>
        </p:nvSpPr>
        <p:spPr>
          <a:xfrm>
            <a:off x="1206077" y="5666492"/>
            <a:ext cx="424127" cy="0"/>
          </a:xfrm>
          <a:custGeom>
            <a:avLst/>
            <a:gdLst/>
            <a:ahLst/>
            <a:cxnLst/>
            <a:rect l="l" t="t" r="r" b="b"/>
            <a:pathLst>
              <a:path w="436244">
                <a:moveTo>
                  <a:pt x="0" y="0"/>
                </a:moveTo>
                <a:lnTo>
                  <a:pt x="435863" y="0"/>
                </a:lnTo>
              </a:path>
            </a:pathLst>
          </a:custGeom>
          <a:ln w="15239">
            <a:solidFill>
              <a:srgbClr val="CCDEFF"/>
            </a:solidFill>
          </a:ln>
        </p:spPr>
        <p:txBody>
          <a:bodyPr wrap="square" lIns="0" tIns="0" rIns="0" bIns="0" rtlCol="0"/>
          <a:lstStyle/>
          <a:p>
            <a:endParaRPr sz="1750"/>
          </a:p>
        </p:txBody>
      </p:sp>
      <p:sp>
        <p:nvSpPr>
          <p:cNvPr id="141" name="object 141"/>
          <p:cNvSpPr/>
          <p:nvPr/>
        </p:nvSpPr>
        <p:spPr>
          <a:xfrm>
            <a:off x="1206077" y="5651058"/>
            <a:ext cx="409310" cy="0"/>
          </a:xfrm>
          <a:custGeom>
            <a:avLst/>
            <a:gdLst/>
            <a:ahLst/>
            <a:cxnLst/>
            <a:rect l="l" t="t" r="r" b="b"/>
            <a:pathLst>
              <a:path w="421005">
                <a:moveTo>
                  <a:pt x="0" y="0"/>
                </a:moveTo>
                <a:lnTo>
                  <a:pt x="420624" y="0"/>
                </a:lnTo>
              </a:path>
            </a:pathLst>
          </a:custGeom>
          <a:ln w="16510">
            <a:solidFill>
              <a:srgbClr val="CCDEFF"/>
            </a:solidFill>
          </a:ln>
        </p:spPr>
        <p:txBody>
          <a:bodyPr wrap="square" lIns="0" tIns="0" rIns="0" bIns="0" rtlCol="0"/>
          <a:lstStyle/>
          <a:p>
            <a:endParaRPr sz="1750"/>
          </a:p>
        </p:txBody>
      </p:sp>
      <p:sp>
        <p:nvSpPr>
          <p:cNvPr id="142" name="object 142"/>
          <p:cNvSpPr/>
          <p:nvPr/>
        </p:nvSpPr>
        <p:spPr>
          <a:xfrm>
            <a:off x="1237191" y="5634883"/>
            <a:ext cx="346957" cy="0"/>
          </a:xfrm>
          <a:custGeom>
            <a:avLst/>
            <a:gdLst/>
            <a:ahLst/>
            <a:cxnLst/>
            <a:rect l="l" t="t" r="r" b="b"/>
            <a:pathLst>
              <a:path w="356869">
                <a:moveTo>
                  <a:pt x="0" y="0"/>
                </a:moveTo>
                <a:lnTo>
                  <a:pt x="356616" y="0"/>
                </a:lnTo>
              </a:path>
            </a:pathLst>
          </a:custGeom>
          <a:ln w="16763">
            <a:solidFill>
              <a:srgbClr val="CCDEFF"/>
            </a:solidFill>
          </a:ln>
        </p:spPr>
        <p:txBody>
          <a:bodyPr wrap="square" lIns="0" tIns="0" rIns="0" bIns="0" rtlCol="0"/>
          <a:lstStyle/>
          <a:p>
            <a:endParaRPr sz="1750"/>
          </a:p>
        </p:txBody>
      </p:sp>
      <p:sp>
        <p:nvSpPr>
          <p:cNvPr id="143" name="object 143"/>
          <p:cNvSpPr/>
          <p:nvPr/>
        </p:nvSpPr>
        <p:spPr>
          <a:xfrm>
            <a:off x="1268307" y="5619326"/>
            <a:ext cx="283369" cy="0"/>
          </a:xfrm>
          <a:custGeom>
            <a:avLst/>
            <a:gdLst/>
            <a:ahLst/>
            <a:cxnLst/>
            <a:rect l="l" t="t" r="r" b="b"/>
            <a:pathLst>
              <a:path w="291465">
                <a:moveTo>
                  <a:pt x="0" y="0"/>
                </a:moveTo>
                <a:lnTo>
                  <a:pt x="291084" y="0"/>
                </a:lnTo>
              </a:path>
            </a:pathLst>
          </a:custGeom>
          <a:ln w="15239">
            <a:solidFill>
              <a:srgbClr val="CCDEFF"/>
            </a:solidFill>
          </a:ln>
        </p:spPr>
        <p:txBody>
          <a:bodyPr wrap="square" lIns="0" tIns="0" rIns="0" bIns="0" rtlCol="0"/>
          <a:lstStyle/>
          <a:p>
            <a:endParaRPr sz="1750"/>
          </a:p>
        </p:txBody>
      </p:sp>
      <p:sp>
        <p:nvSpPr>
          <p:cNvPr id="144" name="object 144"/>
          <p:cNvSpPr/>
          <p:nvPr/>
        </p:nvSpPr>
        <p:spPr>
          <a:xfrm>
            <a:off x="1299421" y="5603768"/>
            <a:ext cx="221014" cy="0"/>
          </a:xfrm>
          <a:custGeom>
            <a:avLst/>
            <a:gdLst/>
            <a:ahLst/>
            <a:cxnLst/>
            <a:rect l="l" t="t" r="r" b="b"/>
            <a:pathLst>
              <a:path w="227330">
                <a:moveTo>
                  <a:pt x="0" y="0"/>
                </a:moveTo>
                <a:lnTo>
                  <a:pt x="227076" y="0"/>
                </a:lnTo>
              </a:path>
            </a:pathLst>
          </a:custGeom>
          <a:ln w="16763">
            <a:solidFill>
              <a:srgbClr val="CCDEFF"/>
            </a:solidFill>
          </a:ln>
        </p:spPr>
        <p:txBody>
          <a:bodyPr wrap="square" lIns="0" tIns="0" rIns="0" bIns="0" rtlCol="0"/>
          <a:lstStyle/>
          <a:p>
            <a:endParaRPr sz="1750"/>
          </a:p>
        </p:txBody>
      </p:sp>
      <p:sp>
        <p:nvSpPr>
          <p:cNvPr id="145" name="object 145"/>
          <p:cNvSpPr/>
          <p:nvPr/>
        </p:nvSpPr>
        <p:spPr>
          <a:xfrm>
            <a:off x="1127548" y="5595620"/>
            <a:ext cx="563033" cy="440178"/>
          </a:xfrm>
          <a:custGeom>
            <a:avLst/>
            <a:gdLst/>
            <a:ahLst/>
            <a:cxnLst/>
            <a:rect l="l" t="t" r="r" b="b"/>
            <a:pathLst>
              <a:path w="579119" h="452754">
                <a:moveTo>
                  <a:pt x="403860" y="437388"/>
                </a:moveTo>
                <a:lnTo>
                  <a:pt x="176784" y="437388"/>
                </a:lnTo>
                <a:lnTo>
                  <a:pt x="176784" y="452627"/>
                </a:lnTo>
                <a:lnTo>
                  <a:pt x="403860" y="452627"/>
                </a:lnTo>
                <a:lnTo>
                  <a:pt x="403860" y="437388"/>
                </a:lnTo>
                <a:close/>
              </a:path>
              <a:path w="579119" h="452754">
                <a:moveTo>
                  <a:pt x="435864" y="420623"/>
                </a:moveTo>
                <a:lnTo>
                  <a:pt x="144780" y="420623"/>
                </a:lnTo>
                <a:lnTo>
                  <a:pt x="144780" y="437388"/>
                </a:lnTo>
                <a:lnTo>
                  <a:pt x="435864" y="437388"/>
                </a:lnTo>
                <a:lnTo>
                  <a:pt x="435864" y="420623"/>
                </a:lnTo>
                <a:close/>
              </a:path>
              <a:path w="579119" h="452754">
                <a:moveTo>
                  <a:pt x="469392" y="405383"/>
                </a:moveTo>
                <a:lnTo>
                  <a:pt x="112776" y="405383"/>
                </a:lnTo>
                <a:lnTo>
                  <a:pt x="112776" y="420623"/>
                </a:lnTo>
                <a:lnTo>
                  <a:pt x="469392" y="420623"/>
                </a:lnTo>
                <a:lnTo>
                  <a:pt x="469392" y="405383"/>
                </a:lnTo>
                <a:close/>
              </a:path>
              <a:path w="579119" h="452754">
                <a:moveTo>
                  <a:pt x="516636" y="371855"/>
                </a:moveTo>
                <a:lnTo>
                  <a:pt x="80772" y="371855"/>
                </a:lnTo>
                <a:lnTo>
                  <a:pt x="80772" y="405383"/>
                </a:lnTo>
                <a:lnTo>
                  <a:pt x="501396" y="405383"/>
                </a:lnTo>
                <a:lnTo>
                  <a:pt x="501396" y="388619"/>
                </a:lnTo>
                <a:lnTo>
                  <a:pt x="516636" y="388619"/>
                </a:lnTo>
                <a:lnTo>
                  <a:pt x="516636" y="371855"/>
                </a:lnTo>
                <a:close/>
              </a:path>
              <a:path w="579119" h="452754">
                <a:moveTo>
                  <a:pt x="558023" y="112775"/>
                </a:moveTo>
                <a:lnTo>
                  <a:pt x="47244" y="112775"/>
                </a:lnTo>
                <a:lnTo>
                  <a:pt x="47244" y="129539"/>
                </a:lnTo>
                <a:lnTo>
                  <a:pt x="32004" y="129539"/>
                </a:lnTo>
                <a:lnTo>
                  <a:pt x="32004" y="178307"/>
                </a:lnTo>
                <a:lnTo>
                  <a:pt x="15240" y="178307"/>
                </a:lnTo>
                <a:lnTo>
                  <a:pt x="15240" y="210312"/>
                </a:lnTo>
                <a:lnTo>
                  <a:pt x="0" y="210312"/>
                </a:lnTo>
                <a:lnTo>
                  <a:pt x="0" y="227075"/>
                </a:lnTo>
                <a:lnTo>
                  <a:pt x="15240" y="227075"/>
                </a:lnTo>
                <a:lnTo>
                  <a:pt x="15240" y="275843"/>
                </a:lnTo>
                <a:lnTo>
                  <a:pt x="32004" y="275843"/>
                </a:lnTo>
                <a:lnTo>
                  <a:pt x="32004" y="324612"/>
                </a:lnTo>
                <a:lnTo>
                  <a:pt x="47244" y="324612"/>
                </a:lnTo>
                <a:lnTo>
                  <a:pt x="47244" y="339851"/>
                </a:lnTo>
                <a:lnTo>
                  <a:pt x="64008" y="339851"/>
                </a:lnTo>
                <a:lnTo>
                  <a:pt x="64008" y="371855"/>
                </a:lnTo>
                <a:lnTo>
                  <a:pt x="530256" y="371855"/>
                </a:lnTo>
                <a:lnTo>
                  <a:pt x="533400" y="366921"/>
                </a:lnTo>
                <a:lnTo>
                  <a:pt x="533400" y="356615"/>
                </a:lnTo>
                <a:lnTo>
                  <a:pt x="539965" y="356615"/>
                </a:lnTo>
                <a:lnTo>
                  <a:pt x="546818" y="345859"/>
                </a:lnTo>
                <a:lnTo>
                  <a:pt x="564367" y="305421"/>
                </a:lnTo>
                <a:lnTo>
                  <a:pt x="565404" y="301325"/>
                </a:lnTo>
                <a:lnTo>
                  <a:pt x="565404" y="291083"/>
                </a:lnTo>
                <a:lnTo>
                  <a:pt x="567994" y="291083"/>
                </a:lnTo>
                <a:lnTo>
                  <a:pt x="575332" y="262076"/>
                </a:lnTo>
                <a:lnTo>
                  <a:pt x="579119" y="216408"/>
                </a:lnTo>
                <a:lnTo>
                  <a:pt x="575332" y="170739"/>
                </a:lnTo>
                <a:lnTo>
                  <a:pt x="573006" y="161543"/>
                </a:lnTo>
                <a:lnTo>
                  <a:pt x="565404" y="161543"/>
                </a:lnTo>
                <a:lnTo>
                  <a:pt x="565404" y="131491"/>
                </a:lnTo>
                <a:lnTo>
                  <a:pt x="564367" y="127394"/>
                </a:lnTo>
                <a:lnTo>
                  <a:pt x="558023" y="112775"/>
                </a:lnTo>
                <a:close/>
              </a:path>
              <a:path w="579119" h="452754">
                <a:moveTo>
                  <a:pt x="533400" y="80771"/>
                </a:moveTo>
                <a:lnTo>
                  <a:pt x="64008" y="80771"/>
                </a:lnTo>
                <a:lnTo>
                  <a:pt x="64008" y="112775"/>
                </a:lnTo>
                <a:lnTo>
                  <a:pt x="550163" y="112775"/>
                </a:lnTo>
                <a:lnTo>
                  <a:pt x="550163" y="97535"/>
                </a:lnTo>
                <a:lnTo>
                  <a:pt x="533400" y="97535"/>
                </a:lnTo>
                <a:lnTo>
                  <a:pt x="533400" y="80771"/>
                </a:lnTo>
                <a:close/>
              </a:path>
              <a:path w="579119" h="452754">
                <a:moveTo>
                  <a:pt x="501396" y="48767"/>
                </a:moveTo>
                <a:lnTo>
                  <a:pt x="80772" y="48767"/>
                </a:lnTo>
                <a:lnTo>
                  <a:pt x="80772" y="80771"/>
                </a:lnTo>
                <a:lnTo>
                  <a:pt x="516636" y="80771"/>
                </a:lnTo>
                <a:lnTo>
                  <a:pt x="516636" y="65531"/>
                </a:lnTo>
                <a:lnTo>
                  <a:pt x="501396" y="65531"/>
                </a:lnTo>
                <a:lnTo>
                  <a:pt x="501396" y="48767"/>
                </a:lnTo>
                <a:close/>
              </a:path>
              <a:path w="579119" h="452754">
                <a:moveTo>
                  <a:pt x="469392" y="32003"/>
                </a:moveTo>
                <a:lnTo>
                  <a:pt x="112776" y="32003"/>
                </a:lnTo>
                <a:lnTo>
                  <a:pt x="112776" y="48767"/>
                </a:lnTo>
                <a:lnTo>
                  <a:pt x="469392" y="48767"/>
                </a:lnTo>
                <a:lnTo>
                  <a:pt x="469392" y="32003"/>
                </a:lnTo>
                <a:close/>
              </a:path>
              <a:path w="579119" h="452754">
                <a:moveTo>
                  <a:pt x="435864" y="16763"/>
                </a:moveTo>
                <a:lnTo>
                  <a:pt x="144780" y="16763"/>
                </a:lnTo>
                <a:lnTo>
                  <a:pt x="144780" y="32003"/>
                </a:lnTo>
                <a:lnTo>
                  <a:pt x="435864" y="32003"/>
                </a:lnTo>
                <a:lnTo>
                  <a:pt x="435864" y="16763"/>
                </a:lnTo>
                <a:close/>
              </a:path>
              <a:path w="579119" h="452754">
                <a:moveTo>
                  <a:pt x="403860" y="0"/>
                </a:moveTo>
                <a:lnTo>
                  <a:pt x="176784" y="0"/>
                </a:lnTo>
                <a:lnTo>
                  <a:pt x="176784" y="16763"/>
                </a:lnTo>
                <a:lnTo>
                  <a:pt x="403860" y="16763"/>
                </a:lnTo>
                <a:lnTo>
                  <a:pt x="403860" y="0"/>
                </a:lnTo>
                <a:close/>
              </a:path>
            </a:pathLst>
          </a:custGeom>
          <a:solidFill>
            <a:srgbClr val="D2E1FF"/>
          </a:solidFill>
        </p:spPr>
        <p:txBody>
          <a:bodyPr wrap="square" lIns="0" tIns="0" rIns="0" bIns="0" rtlCol="0"/>
          <a:lstStyle/>
          <a:p>
            <a:endParaRPr sz="1750"/>
          </a:p>
        </p:txBody>
      </p:sp>
      <p:sp>
        <p:nvSpPr>
          <p:cNvPr id="146" name="object 146"/>
          <p:cNvSpPr/>
          <p:nvPr/>
        </p:nvSpPr>
        <p:spPr>
          <a:xfrm>
            <a:off x="1157182" y="5595620"/>
            <a:ext cx="502532" cy="440178"/>
          </a:xfrm>
          <a:custGeom>
            <a:avLst/>
            <a:gdLst/>
            <a:ahLst/>
            <a:cxnLst/>
            <a:rect l="l" t="t" r="r" b="b"/>
            <a:pathLst>
              <a:path w="516889" h="452754">
                <a:moveTo>
                  <a:pt x="373380" y="437388"/>
                </a:moveTo>
                <a:lnTo>
                  <a:pt x="146304" y="437388"/>
                </a:lnTo>
                <a:lnTo>
                  <a:pt x="146304" y="440339"/>
                </a:lnTo>
                <a:lnTo>
                  <a:pt x="168610" y="450606"/>
                </a:lnTo>
                <a:lnTo>
                  <a:pt x="176198" y="452627"/>
                </a:lnTo>
                <a:lnTo>
                  <a:pt x="341215" y="452627"/>
                </a:lnTo>
                <a:lnTo>
                  <a:pt x="348743" y="450606"/>
                </a:lnTo>
                <a:lnTo>
                  <a:pt x="373380" y="439191"/>
                </a:lnTo>
                <a:lnTo>
                  <a:pt x="373380" y="437388"/>
                </a:lnTo>
                <a:close/>
              </a:path>
              <a:path w="516889" h="452754">
                <a:moveTo>
                  <a:pt x="114300" y="420623"/>
                </a:moveTo>
                <a:lnTo>
                  <a:pt x="114300" y="422481"/>
                </a:lnTo>
                <a:lnTo>
                  <a:pt x="128241" y="432025"/>
                </a:lnTo>
                <a:lnTo>
                  <a:pt x="139891" y="437388"/>
                </a:lnTo>
                <a:lnTo>
                  <a:pt x="377272" y="437388"/>
                </a:lnTo>
                <a:lnTo>
                  <a:pt x="388845" y="432025"/>
                </a:lnTo>
                <a:lnTo>
                  <a:pt x="405384" y="420643"/>
                </a:lnTo>
                <a:lnTo>
                  <a:pt x="114300" y="420623"/>
                </a:lnTo>
                <a:close/>
              </a:path>
              <a:path w="516889" h="452754">
                <a:moveTo>
                  <a:pt x="448718" y="48767"/>
                </a:moveTo>
                <a:lnTo>
                  <a:pt x="68080" y="48767"/>
                </a:lnTo>
                <a:lnTo>
                  <a:pt x="60876" y="55737"/>
                </a:lnTo>
                <a:lnTo>
                  <a:pt x="50292" y="70205"/>
                </a:lnTo>
                <a:lnTo>
                  <a:pt x="50292" y="80771"/>
                </a:lnTo>
                <a:lnTo>
                  <a:pt x="42561" y="80771"/>
                </a:lnTo>
                <a:lnTo>
                  <a:pt x="35334" y="90649"/>
                </a:lnTo>
                <a:lnTo>
                  <a:pt x="33528" y="94319"/>
                </a:lnTo>
                <a:lnTo>
                  <a:pt x="33528" y="112775"/>
                </a:lnTo>
                <a:lnTo>
                  <a:pt x="24444" y="112775"/>
                </a:lnTo>
                <a:lnTo>
                  <a:pt x="16764" y="128382"/>
                </a:lnTo>
                <a:lnTo>
                  <a:pt x="16764" y="129539"/>
                </a:lnTo>
                <a:lnTo>
                  <a:pt x="16189" y="129550"/>
                </a:lnTo>
                <a:lnTo>
                  <a:pt x="4168" y="171712"/>
                </a:lnTo>
                <a:lnTo>
                  <a:pt x="0" y="216408"/>
                </a:lnTo>
                <a:lnTo>
                  <a:pt x="4168" y="261103"/>
                </a:lnTo>
                <a:lnTo>
                  <a:pt x="16189" y="303265"/>
                </a:lnTo>
                <a:lnTo>
                  <a:pt x="35334" y="342166"/>
                </a:lnTo>
                <a:lnTo>
                  <a:pt x="60876" y="377078"/>
                </a:lnTo>
                <a:lnTo>
                  <a:pt x="92088" y="407273"/>
                </a:lnTo>
                <a:lnTo>
                  <a:pt x="111587" y="420623"/>
                </a:lnTo>
                <a:lnTo>
                  <a:pt x="405412" y="420623"/>
                </a:lnTo>
                <a:lnTo>
                  <a:pt x="455893" y="377078"/>
                </a:lnTo>
                <a:lnTo>
                  <a:pt x="481358" y="342166"/>
                </a:lnTo>
                <a:lnTo>
                  <a:pt x="500463" y="303265"/>
                </a:lnTo>
                <a:lnTo>
                  <a:pt x="512469" y="261103"/>
                </a:lnTo>
                <a:lnTo>
                  <a:pt x="516636" y="216408"/>
                </a:lnTo>
                <a:lnTo>
                  <a:pt x="512469" y="171712"/>
                </a:lnTo>
                <a:lnTo>
                  <a:pt x="500458" y="129539"/>
                </a:lnTo>
                <a:lnTo>
                  <a:pt x="481358" y="90649"/>
                </a:lnTo>
                <a:lnTo>
                  <a:pt x="455893" y="55737"/>
                </a:lnTo>
                <a:lnTo>
                  <a:pt x="448718" y="48767"/>
                </a:lnTo>
                <a:close/>
              </a:path>
              <a:path w="516889" h="452754">
                <a:moveTo>
                  <a:pt x="431461" y="32003"/>
                </a:moveTo>
                <a:lnTo>
                  <a:pt x="85408" y="32003"/>
                </a:lnTo>
                <a:lnTo>
                  <a:pt x="82296" y="35015"/>
                </a:lnTo>
                <a:lnTo>
                  <a:pt x="82296" y="48767"/>
                </a:lnTo>
                <a:lnTo>
                  <a:pt x="438912" y="48767"/>
                </a:lnTo>
                <a:lnTo>
                  <a:pt x="438912" y="39242"/>
                </a:lnTo>
                <a:lnTo>
                  <a:pt x="431461" y="32003"/>
                </a:lnTo>
                <a:close/>
              </a:path>
              <a:path w="516889" h="452754">
                <a:moveTo>
                  <a:pt x="405384" y="16763"/>
                </a:moveTo>
                <a:lnTo>
                  <a:pt x="114300" y="16763"/>
                </a:lnTo>
                <a:lnTo>
                  <a:pt x="114300" y="32003"/>
                </a:lnTo>
                <a:lnTo>
                  <a:pt x="405384" y="32003"/>
                </a:lnTo>
                <a:lnTo>
                  <a:pt x="405384" y="16763"/>
                </a:lnTo>
                <a:close/>
              </a:path>
              <a:path w="516889" h="452754">
                <a:moveTo>
                  <a:pt x="373380" y="0"/>
                </a:moveTo>
                <a:lnTo>
                  <a:pt x="146304" y="0"/>
                </a:lnTo>
                <a:lnTo>
                  <a:pt x="146304" y="16763"/>
                </a:lnTo>
                <a:lnTo>
                  <a:pt x="373380" y="16763"/>
                </a:lnTo>
                <a:lnTo>
                  <a:pt x="373380" y="0"/>
                </a:lnTo>
                <a:close/>
              </a:path>
            </a:pathLst>
          </a:custGeom>
          <a:solidFill>
            <a:srgbClr val="D7E6FF"/>
          </a:solidFill>
        </p:spPr>
        <p:txBody>
          <a:bodyPr wrap="square" lIns="0" tIns="0" rIns="0" bIns="0" rtlCol="0"/>
          <a:lstStyle/>
          <a:p>
            <a:endParaRPr sz="1750"/>
          </a:p>
        </p:txBody>
      </p:sp>
      <p:sp>
        <p:nvSpPr>
          <p:cNvPr id="147" name="object 147"/>
          <p:cNvSpPr/>
          <p:nvPr/>
        </p:nvSpPr>
        <p:spPr>
          <a:xfrm>
            <a:off x="1188296" y="5595619"/>
            <a:ext cx="438943" cy="422275"/>
          </a:xfrm>
          <a:custGeom>
            <a:avLst/>
            <a:gdLst/>
            <a:ahLst/>
            <a:cxnLst/>
            <a:rect l="l" t="t" r="r" b="b"/>
            <a:pathLst>
              <a:path w="451485" h="434339">
                <a:moveTo>
                  <a:pt x="241241" y="0"/>
                </a:moveTo>
                <a:lnTo>
                  <a:pt x="209862" y="0"/>
                </a:lnTo>
                <a:lnTo>
                  <a:pt x="179980" y="2902"/>
                </a:lnTo>
                <a:lnTo>
                  <a:pt x="137588" y="15597"/>
                </a:lnTo>
                <a:lnTo>
                  <a:pt x="99268" y="35686"/>
                </a:lnTo>
                <a:lnTo>
                  <a:pt x="65913" y="62293"/>
                </a:lnTo>
                <a:lnTo>
                  <a:pt x="38415" y="94544"/>
                </a:lnTo>
                <a:lnTo>
                  <a:pt x="17668" y="131564"/>
                </a:lnTo>
                <a:lnTo>
                  <a:pt x="4566" y="172477"/>
                </a:lnTo>
                <a:lnTo>
                  <a:pt x="0" y="216408"/>
                </a:lnTo>
                <a:lnTo>
                  <a:pt x="4566" y="260339"/>
                </a:lnTo>
                <a:lnTo>
                  <a:pt x="17668" y="301252"/>
                </a:lnTo>
                <a:lnTo>
                  <a:pt x="38415" y="338271"/>
                </a:lnTo>
                <a:lnTo>
                  <a:pt x="65913" y="370522"/>
                </a:lnTo>
                <a:lnTo>
                  <a:pt x="99268" y="397130"/>
                </a:lnTo>
                <a:lnTo>
                  <a:pt x="137588" y="417218"/>
                </a:lnTo>
                <a:lnTo>
                  <a:pt x="179980" y="429914"/>
                </a:lnTo>
                <a:lnTo>
                  <a:pt x="225552" y="434340"/>
                </a:lnTo>
                <a:lnTo>
                  <a:pt x="271123" y="429914"/>
                </a:lnTo>
                <a:lnTo>
                  <a:pt x="313515" y="417218"/>
                </a:lnTo>
                <a:lnTo>
                  <a:pt x="351835" y="397130"/>
                </a:lnTo>
                <a:lnTo>
                  <a:pt x="385191" y="370522"/>
                </a:lnTo>
                <a:lnTo>
                  <a:pt x="412688" y="338271"/>
                </a:lnTo>
                <a:lnTo>
                  <a:pt x="433435" y="301252"/>
                </a:lnTo>
                <a:lnTo>
                  <a:pt x="446537" y="260339"/>
                </a:lnTo>
                <a:lnTo>
                  <a:pt x="451104" y="216408"/>
                </a:lnTo>
                <a:lnTo>
                  <a:pt x="446537" y="172477"/>
                </a:lnTo>
                <a:lnTo>
                  <a:pt x="433435" y="131564"/>
                </a:lnTo>
                <a:lnTo>
                  <a:pt x="412688" y="94544"/>
                </a:lnTo>
                <a:lnTo>
                  <a:pt x="385191" y="62293"/>
                </a:lnTo>
                <a:lnTo>
                  <a:pt x="351835" y="35686"/>
                </a:lnTo>
                <a:lnTo>
                  <a:pt x="313515" y="15597"/>
                </a:lnTo>
                <a:lnTo>
                  <a:pt x="271123" y="2902"/>
                </a:lnTo>
                <a:lnTo>
                  <a:pt x="241241" y="0"/>
                </a:lnTo>
                <a:close/>
              </a:path>
            </a:pathLst>
          </a:custGeom>
          <a:solidFill>
            <a:srgbClr val="DDE9FF"/>
          </a:solidFill>
        </p:spPr>
        <p:txBody>
          <a:bodyPr wrap="square" lIns="0" tIns="0" rIns="0" bIns="0" rtlCol="0"/>
          <a:lstStyle/>
          <a:p>
            <a:endParaRPr sz="1750"/>
          </a:p>
        </p:txBody>
      </p:sp>
      <p:sp>
        <p:nvSpPr>
          <p:cNvPr id="148" name="object 148"/>
          <p:cNvSpPr/>
          <p:nvPr/>
        </p:nvSpPr>
        <p:spPr>
          <a:xfrm>
            <a:off x="1219412" y="5625252"/>
            <a:ext cx="376590" cy="361774"/>
          </a:xfrm>
          <a:custGeom>
            <a:avLst/>
            <a:gdLst/>
            <a:ahLst/>
            <a:cxnLst/>
            <a:rect l="l" t="t" r="r" b="b"/>
            <a:pathLst>
              <a:path w="387350" h="372110">
                <a:moveTo>
                  <a:pt x="193548" y="0"/>
                </a:moveTo>
                <a:lnTo>
                  <a:pt x="142169" y="6681"/>
                </a:lnTo>
                <a:lnTo>
                  <a:pt x="95955" y="25512"/>
                </a:lnTo>
                <a:lnTo>
                  <a:pt x="56769" y="54673"/>
                </a:lnTo>
                <a:lnTo>
                  <a:pt x="26472" y="92343"/>
                </a:lnTo>
                <a:lnTo>
                  <a:pt x="6928" y="136701"/>
                </a:lnTo>
                <a:lnTo>
                  <a:pt x="0" y="185927"/>
                </a:lnTo>
                <a:lnTo>
                  <a:pt x="6928" y="235154"/>
                </a:lnTo>
                <a:lnTo>
                  <a:pt x="26472" y="279512"/>
                </a:lnTo>
                <a:lnTo>
                  <a:pt x="56769" y="317182"/>
                </a:lnTo>
                <a:lnTo>
                  <a:pt x="95955" y="346343"/>
                </a:lnTo>
                <a:lnTo>
                  <a:pt x="142169" y="365174"/>
                </a:lnTo>
                <a:lnTo>
                  <a:pt x="193548" y="371855"/>
                </a:lnTo>
                <a:lnTo>
                  <a:pt x="244926" y="365174"/>
                </a:lnTo>
                <a:lnTo>
                  <a:pt x="291140" y="346343"/>
                </a:lnTo>
                <a:lnTo>
                  <a:pt x="330327" y="317182"/>
                </a:lnTo>
                <a:lnTo>
                  <a:pt x="360623" y="279512"/>
                </a:lnTo>
                <a:lnTo>
                  <a:pt x="380167" y="235154"/>
                </a:lnTo>
                <a:lnTo>
                  <a:pt x="387096" y="185927"/>
                </a:lnTo>
                <a:lnTo>
                  <a:pt x="380167" y="136701"/>
                </a:lnTo>
                <a:lnTo>
                  <a:pt x="360623" y="92343"/>
                </a:lnTo>
                <a:lnTo>
                  <a:pt x="330327" y="54673"/>
                </a:lnTo>
                <a:lnTo>
                  <a:pt x="291140" y="25512"/>
                </a:lnTo>
                <a:lnTo>
                  <a:pt x="244926" y="6681"/>
                </a:lnTo>
                <a:lnTo>
                  <a:pt x="193548" y="0"/>
                </a:lnTo>
                <a:close/>
              </a:path>
            </a:pathLst>
          </a:custGeom>
          <a:solidFill>
            <a:srgbClr val="E2ECFF"/>
          </a:solidFill>
        </p:spPr>
        <p:txBody>
          <a:bodyPr wrap="square" lIns="0" tIns="0" rIns="0" bIns="0" rtlCol="0"/>
          <a:lstStyle/>
          <a:p>
            <a:endParaRPr sz="1750"/>
          </a:p>
        </p:txBody>
      </p:sp>
      <p:sp>
        <p:nvSpPr>
          <p:cNvPr id="149" name="object 149"/>
          <p:cNvSpPr/>
          <p:nvPr/>
        </p:nvSpPr>
        <p:spPr>
          <a:xfrm>
            <a:off x="1252009" y="5641552"/>
            <a:ext cx="313002" cy="313002"/>
          </a:xfrm>
          <a:custGeom>
            <a:avLst/>
            <a:gdLst/>
            <a:ahLst/>
            <a:cxnLst/>
            <a:rect l="l" t="t" r="r" b="b"/>
            <a:pathLst>
              <a:path w="321944" h="321945">
                <a:moveTo>
                  <a:pt x="161543" y="0"/>
                </a:moveTo>
                <a:lnTo>
                  <a:pt x="118356" y="5722"/>
                </a:lnTo>
                <a:lnTo>
                  <a:pt x="79699" y="21900"/>
                </a:lnTo>
                <a:lnTo>
                  <a:pt x="47053" y="47053"/>
                </a:lnTo>
                <a:lnTo>
                  <a:pt x="21900" y="79699"/>
                </a:lnTo>
                <a:lnTo>
                  <a:pt x="5722" y="118356"/>
                </a:lnTo>
                <a:lnTo>
                  <a:pt x="0" y="161544"/>
                </a:lnTo>
                <a:lnTo>
                  <a:pt x="5722" y="204089"/>
                </a:lnTo>
                <a:lnTo>
                  <a:pt x="21900" y="242316"/>
                </a:lnTo>
                <a:lnTo>
                  <a:pt x="47053" y="274701"/>
                </a:lnTo>
                <a:lnTo>
                  <a:pt x="79699" y="299720"/>
                </a:lnTo>
                <a:lnTo>
                  <a:pt x="118356" y="315849"/>
                </a:lnTo>
                <a:lnTo>
                  <a:pt x="161543" y="321564"/>
                </a:lnTo>
                <a:lnTo>
                  <a:pt x="212128" y="313407"/>
                </a:lnTo>
                <a:lnTo>
                  <a:pt x="256056" y="290693"/>
                </a:lnTo>
                <a:lnTo>
                  <a:pt x="290693" y="256056"/>
                </a:lnTo>
                <a:lnTo>
                  <a:pt x="313407" y="212128"/>
                </a:lnTo>
                <a:lnTo>
                  <a:pt x="321563" y="161544"/>
                </a:lnTo>
                <a:lnTo>
                  <a:pt x="315848" y="118356"/>
                </a:lnTo>
                <a:lnTo>
                  <a:pt x="299719" y="79699"/>
                </a:lnTo>
                <a:lnTo>
                  <a:pt x="274700" y="47053"/>
                </a:lnTo>
                <a:lnTo>
                  <a:pt x="242315" y="21900"/>
                </a:lnTo>
                <a:lnTo>
                  <a:pt x="204088" y="5722"/>
                </a:lnTo>
                <a:lnTo>
                  <a:pt x="161543" y="0"/>
                </a:lnTo>
                <a:close/>
              </a:path>
            </a:pathLst>
          </a:custGeom>
          <a:solidFill>
            <a:srgbClr val="E9F0FF"/>
          </a:solidFill>
        </p:spPr>
        <p:txBody>
          <a:bodyPr wrap="square" lIns="0" tIns="0" rIns="0" bIns="0" rtlCol="0"/>
          <a:lstStyle/>
          <a:p>
            <a:endParaRPr sz="1750"/>
          </a:p>
        </p:txBody>
      </p:sp>
      <p:sp>
        <p:nvSpPr>
          <p:cNvPr id="150" name="object 150"/>
          <p:cNvSpPr/>
          <p:nvPr/>
        </p:nvSpPr>
        <p:spPr>
          <a:xfrm>
            <a:off x="1283122" y="5672666"/>
            <a:ext cx="250649" cy="250649"/>
          </a:xfrm>
          <a:custGeom>
            <a:avLst/>
            <a:gdLst/>
            <a:ahLst/>
            <a:cxnLst/>
            <a:rect l="l" t="t" r="r" b="b"/>
            <a:pathLst>
              <a:path w="257809" h="257810">
                <a:moveTo>
                  <a:pt x="129540" y="0"/>
                </a:moveTo>
                <a:lnTo>
                  <a:pt x="79081" y="10167"/>
                </a:lnTo>
                <a:lnTo>
                  <a:pt x="37909" y="37909"/>
                </a:lnTo>
                <a:lnTo>
                  <a:pt x="10167" y="79081"/>
                </a:lnTo>
                <a:lnTo>
                  <a:pt x="0" y="129539"/>
                </a:lnTo>
                <a:lnTo>
                  <a:pt x="10167" y="179117"/>
                </a:lnTo>
                <a:lnTo>
                  <a:pt x="37909" y="219836"/>
                </a:lnTo>
                <a:lnTo>
                  <a:pt x="79081" y="247411"/>
                </a:lnTo>
                <a:lnTo>
                  <a:pt x="129540" y="257555"/>
                </a:lnTo>
                <a:lnTo>
                  <a:pt x="179117" y="247411"/>
                </a:lnTo>
                <a:lnTo>
                  <a:pt x="219837" y="219836"/>
                </a:lnTo>
                <a:lnTo>
                  <a:pt x="247411" y="179117"/>
                </a:lnTo>
                <a:lnTo>
                  <a:pt x="257556" y="129539"/>
                </a:lnTo>
                <a:lnTo>
                  <a:pt x="247411" y="79081"/>
                </a:lnTo>
                <a:lnTo>
                  <a:pt x="219837" y="37909"/>
                </a:lnTo>
                <a:lnTo>
                  <a:pt x="179117" y="10167"/>
                </a:lnTo>
                <a:lnTo>
                  <a:pt x="129540" y="0"/>
                </a:lnTo>
                <a:close/>
              </a:path>
            </a:pathLst>
          </a:custGeom>
          <a:solidFill>
            <a:srgbClr val="EDF4FF"/>
          </a:solidFill>
        </p:spPr>
        <p:txBody>
          <a:bodyPr wrap="square" lIns="0" tIns="0" rIns="0" bIns="0" rtlCol="0"/>
          <a:lstStyle/>
          <a:p>
            <a:endParaRPr sz="1750"/>
          </a:p>
        </p:txBody>
      </p:sp>
      <p:sp>
        <p:nvSpPr>
          <p:cNvPr id="151" name="object 151"/>
          <p:cNvSpPr/>
          <p:nvPr/>
        </p:nvSpPr>
        <p:spPr>
          <a:xfrm>
            <a:off x="1314239" y="5705264"/>
            <a:ext cx="188295" cy="187060"/>
          </a:xfrm>
          <a:custGeom>
            <a:avLst/>
            <a:gdLst/>
            <a:ahLst/>
            <a:cxnLst/>
            <a:rect l="l" t="t" r="r" b="b"/>
            <a:pathLst>
              <a:path w="193675" h="192404">
                <a:moveTo>
                  <a:pt x="97535" y="0"/>
                </a:moveTo>
                <a:lnTo>
                  <a:pt x="59793" y="7500"/>
                </a:lnTo>
                <a:lnTo>
                  <a:pt x="28765" y="28003"/>
                </a:lnTo>
                <a:lnTo>
                  <a:pt x="7739" y="58507"/>
                </a:lnTo>
                <a:lnTo>
                  <a:pt x="0" y="96012"/>
                </a:lnTo>
                <a:lnTo>
                  <a:pt x="7739" y="133516"/>
                </a:lnTo>
                <a:lnTo>
                  <a:pt x="28765" y="164020"/>
                </a:lnTo>
                <a:lnTo>
                  <a:pt x="59793" y="184523"/>
                </a:lnTo>
                <a:lnTo>
                  <a:pt x="97535" y="192024"/>
                </a:lnTo>
                <a:lnTo>
                  <a:pt x="134397" y="184523"/>
                </a:lnTo>
                <a:lnTo>
                  <a:pt x="164972" y="164020"/>
                </a:lnTo>
                <a:lnTo>
                  <a:pt x="185832" y="133516"/>
                </a:lnTo>
                <a:lnTo>
                  <a:pt x="193547" y="96012"/>
                </a:lnTo>
                <a:lnTo>
                  <a:pt x="185832" y="58507"/>
                </a:lnTo>
                <a:lnTo>
                  <a:pt x="164972" y="28003"/>
                </a:lnTo>
                <a:lnTo>
                  <a:pt x="134397" y="7500"/>
                </a:lnTo>
                <a:lnTo>
                  <a:pt x="97535" y="0"/>
                </a:lnTo>
                <a:close/>
              </a:path>
            </a:pathLst>
          </a:custGeom>
          <a:solidFill>
            <a:srgbClr val="F4F8FF"/>
          </a:solidFill>
        </p:spPr>
        <p:txBody>
          <a:bodyPr wrap="square" lIns="0" tIns="0" rIns="0" bIns="0" rtlCol="0"/>
          <a:lstStyle/>
          <a:p>
            <a:endParaRPr sz="1750"/>
          </a:p>
        </p:txBody>
      </p:sp>
      <p:sp>
        <p:nvSpPr>
          <p:cNvPr id="152" name="object 152"/>
          <p:cNvSpPr/>
          <p:nvPr/>
        </p:nvSpPr>
        <p:spPr>
          <a:xfrm>
            <a:off x="1345352" y="5736377"/>
            <a:ext cx="124707" cy="124707"/>
          </a:xfrm>
          <a:custGeom>
            <a:avLst/>
            <a:gdLst/>
            <a:ahLst/>
            <a:cxnLst/>
            <a:rect l="l" t="t" r="r" b="b"/>
            <a:pathLst>
              <a:path w="128269" h="128270">
                <a:moveTo>
                  <a:pt x="64007" y="0"/>
                </a:moveTo>
                <a:lnTo>
                  <a:pt x="39219" y="5072"/>
                </a:lnTo>
                <a:lnTo>
                  <a:pt x="18859" y="18859"/>
                </a:lnTo>
                <a:lnTo>
                  <a:pt x="5072" y="39219"/>
                </a:lnTo>
                <a:lnTo>
                  <a:pt x="0" y="64008"/>
                </a:lnTo>
                <a:lnTo>
                  <a:pt x="5072" y="88796"/>
                </a:lnTo>
                <a:lnTo>
                  <a:pt x="18859" y="109156"/>
                </a:lnTo>
                <a:lnTo>
                  <a:pt x="39219" y="122943"/>
                </a:lnTo>
                <a:lnTo>
                  <a:pt x="64007" y="128016"/>
                </a:lnTo>
                <a:lnTo>
                  <a:pt x="88796" y="122943"/>
                </a:lnTo>
                <a:lnTo>
                  <a:pt x="109156" y="109156"/>
                </a:lnTo>
                <a:lnTo>
                  <a:pt x="122943" y="88796"/>
                </a:lnTo>
                <a:lnTo>
                  <a:pt x="128015" y="64008"/>
                </a:lnTo>
                <a:lnTo>
                  <a:pt x="122943" y="39219"/>
                </a:lnTo>
                <a:lnTo>
                  <a:pt x="109156" y="18859"/>
                </a:lnTo>
                <a:lnTo>
                  <a:pt x="88796" y="5072"/>
                </a:lnTo>
                <a:lnTo>
                  <a:pt x="64007" y="0"/>
                </a:lnTo>
                <a:close/>
              </a:path>
            </a:pathLst>
          </a:custGeom>
          <a:solidFill>
            <a:srgbClr val="F9FBFF"/>
          </a:solidFill>
        </p:spPr>
        <p:txBody>
          <a:bodyPr wrap="square" lIns="0" tIns="0" rIns="0" bIns="0" rtlCol="0"/>
          <a:lstStyle/>
          <a:p>
            <a:endParaRPr sz="1750"/>
          </a:p>
        </p:txBody>
      </p:sp>
      <p:sp>
        <p:nvSpPr>
          <p:cNvPr id="153" name="object 153"/>
          <p:cNvSpPr/>
          <p:nvPr/>
        </p:nvSpPr>
        <p:spPr>
          <a:xfrm>
            <a:off x="1377949" y="5767493"/>
            <a:ext cx="61119" cy="61119"/>
          </a:xfrm>
          <a:custGeom>
            <a:avLst/>
            <a:gdLst/>
            <a:ahLst/>
            <a:cxnLst/>
            <a:rect l="l" t="t" r="r" b="b"/>
            <a:pathLst>
              <a:path w="62865" h="62864">
                <a:moveTo>
                  <a:pt x="32004" y="0"/>
                </a:moveTo>
                <a:lnTo>
                  <a:pt x="19288" y="2428"/>
                </a:lnTo>
                <a:lnTo>
                  <a:pt x="9144" y="9143"/>
                </a:lnTo>
                <a:lnTo>
                  <a:pt x="2428" y="19288"/>
                </a:lnTo>
                <a:lnTo>
                  <a:pt x="0" y="32003"/>
                </a:lnTo>
                <a:lnTo>
                  <a:pt x="2428" y="43838"/>
                </a:lnTo>
                <a:lnTo>
                  <a:pt x="9144" y="53530"/>
                </a:lnTo>
                <a:lnTo>
                  <a:pt x="19288" y="60078"/>
                </a:lnTo>
                <a:lnTo>
                  <a:pt x="32004" y="62483"/>
                </a:lnTo>
                <a:lnTo>
                  <a:pt x="43838" y="60078"/>
                </a:lnTo>
                <a:lnTo>
                  <a:pt x="53530" y="53530"/>
                </a:lnTo>
                <a:lnTo>
                  <a:pt x="60078" y="43838"/>
                </a:lnTo>
                <a:lnTo>
                  <a:pt x="62484" y="32003"/>
                </a:lnTo>
                <a:lnTo>
                  <a:pt x="60078" y="19288"/>
                </a:lnTo>
                <a:lnTo>
                  <a:pt x="53530" y="9143"/>
                </a:lnTo>
                <a:lnTo>
                  <a:pt x="43838" y="2428"/>
                </a:lnTo>
                <a:lnTo>
                  <a:pt x="32004" y="0"/>
                </a:lnTo>
                <a:close/>
              </a:path>
            </a:pathLst>
          </a:custGeom>
          <a:solidFill>
            <a:srgbClr val="FFFFFF"/>
          </a:solidFill>
        </p:spPr>
        <p:txBody>
          <a:bodyPr wrap="square" lIns="0" tIns="0" rIns="0" bIns="0" rtlCol="0"/>
          <a:lstStyle/>
          <a:p>
            <a:endParaRPr sz="1750"/>
          </a:p>
        </p:txBody>
      </p:sp>
      <p:sp>
        <p:nvSpPr>
          <p:cNvPr id="154" name="object 154"/>
          <p:cNvSpPr/>
          <p:nvPr/>
        </p:nvSpPr>
        <p:spPr>
          <a:xfrm>
            <a:off x="1126066" y="5579321"/>
            <a:ext cx="567972" cy="456847"/>
          </a:xfrm>
          <a:custGeom>
            <a:avLst/>
            <a:gdLst/>
            <a:ahLst/>
            <a:cxnLst/>
            <a:rect l="l" t="t" r="r" b="b"/>
            <a:pathLst>
              <a:path w="584200" h="469900">
                <a:moveTo>
                  <a:pt x="292608" y="0"/>
                </a:moveTo>
                <a:lnTo>
                  <a:pt x="234696" y="4572"/>
                </a:lnTo>
                <a:lnTo>
                  <a:pt x="181356" y="18288"/>
                </a:lnTo>
                <a:lnTo>
                  <a:pt x="150876" y="30480"/>
                </a:lnTo>
                <a:lnTo>
                  <a:pt x="128016" y="41148"/>
                </a:lnTo>
                <a:lnTo>
                  <a:pt x="85344" y="68580"/>
                </a:lnTo>
                <a:lnTo>
                  <a:pt x="51816" y="102108"/>
                </a:lnTo>
                <a:lnTo>
                  <a:pt x="24384" y="140208"/>
                </a:lnTo>
                <a:lnTo>
                  <a:pt x="13716" y="167640"/>
                </a:lnTo>
                <a:lnTo>
                  <a:pt x="6096" y="188976"/>
                </a:lnTo>
                <a:lnTo>
                  <a:pt x="1524" y="211836"/>
                </a:lnTo>
                <a:lnTo>
                  <a:pt x="0" y="234696"/>
                </a:lnTo>
                <a:lnTo>
                  <a:pt x="1524" y="257556"/>
                </a:lnTo>
                <a:lnTo>
                  <a:pt x="6096" y="280416"/>
                </a:lnTo>
                <a:lnTo>
                  <a:pt x="13716" y="301752"/>
                </a:lnTo>
                <a:lnTo>
                  <a:pt x="15240" y="307848"/>
                </a:lnTo>
                <a:lnTo>
                  <a:pt x="36576" y="348996"/>
                </a:lnTo>
                <a:lnTo>
                  <a:pt x="67056" y="384048"/>
                </a:lnTo>
                <a:lnTo>
                  <a:pt x="105156" y="414528"/>
                </a:lnTo>
                <a:lnTo>
                  <a:pt x="150876" y="438912"/>
                </a:lnTo>
                <a:lnTo>
                  <a:pt x="156972" y="441960"/>
                </a:lnTo>
                <a:lnTo>
                  <a:pt x="207264" y="458724"/>
                </a:lnTo>
                <a:lnTo>
                  <a:pt x="263652" y="467868"/>
                </a:lnTo>
                <a:lnTo>
                  <a:pt x="292608" y="469392"/>
                </a:lnTo>
                <a:lnTo>
                  <a:pt x="321564" y="467868"/>
                </a:lnTo>
                <a:lnTo>
                  <a:pt x="348996" y="464820"/>
                </a:lnTo>
                <a:lnTo>
                  <a:pt x="376428" y="458724"/>
                </a:lnTo>
                <a:lnTo>
                  <a:pt x="397154" y="452628"/>
                </a:lnTo>
                <a:lnTo>
                  <a:pt x="292608" y="452628"/>
                </a:lnTo>
                <a:lnTo>
                  <a:pt x="263652" y="451104"/>
                </a:lnTo>
                <a:lnTo>
                  <a:pt x="234696" y="448056"/>
                </a:lnTo>
                <a:lnTo>
                  <a:pt x="207264" y="441960"/>
                </a:lnTo>
                <a:lnTo>
                  <a:pt x="181356" y="434340"/>
                </a:lnTo>
                <a:lnTo>
                  <a:pt x="177292" y="432816"/>
                </a:lnTo>
                <a:lnTo>
                  <a:pt x="156972" y="432816"/>
                </a:lnTo>
                <a:lnTo>
                  <a:pt x="156972" y="425196"/>
                </a:lnTo>
                <a:lnTo>
                  <a:pt x="159802" y="425196"/>
                </a:lnTo>
                <a:lnTo>
                  <a:pt x="140208" y="416052"/>
                </a:lnTo>
                <a:lnTo>
                  <a:pt x="97536" y="388620"/>
                </a:lnTo>
                <a:lnTo>
                  <a:pt x="64008" y="355092"/>
                </a:lnTo>
                <a:lnTo>
                  <a:pt x="36576" y="316992"/>
                </a:lnTo>
                <a:lnTo>
                  <a:pt x="30044" y="301752"/>
                </a:lnTo>
                <a:lnTo>
                  <a:pt x="21336" y="301752"/>
                </a:lnTo>
                <a:lnTo>
                  <a:pt x="27432" y="295656"/>
                </a:lnTo>
                <a:lnTo>
                  <a:pt x="28302" y="295656"/>
                </a:lnTo>
                <a:lnTo>
                  <a:pt x="22860" y="280416"/>
                </a:lnTo>
                <a:lnTo>
                  <a:pt x="18288" y="257556"/>
                </a:lnTo>
                <a:lnTo>
                  <a:pt x="16764" y="234696"/>
                </a:lnTo>
                <a:lnTo>
                  <a:pt x="18288" y="211836"/>
                </a:lnTo>
                <a:lnTo>
                  <a:pt x="22860" y="188976"/>
                </a:lnTo>
                <a:lnTo>
                  <a:pt x="28302" y="173736"/>
                </a:lnTo>
                <a:lnTo>
                  <a:pt x="27432" y="173736"/>
                </a:lnTo>
                <a:lnTo>
                  <a:pt x="21336" y="167640"/>
                </a:lnTo>
                <a:lnTo>
                  <a:pt x="30044" y="167640"/>
                </a:lnTo>
                <a:lnTo>
                  <a:pt x="36576" y="152400"/>
                </a:lnTo>
                <a:lnTo>
                  <a:pt x="64008" y="114300"/>
                </a:lnTo>
                <a:lnTo>
                  <a:pt x="97536" y="80772"/>
                </a:lnTo>
                <a:lnTo>
                  <a:pt x="140208" y="53340"/>
                </a:lnTo>
                <a:lnTo>
                  <a:pt x="159802" y="44196"/>
                </a:lnTo>
                <a:lnTo>
                  <a:pt x="156972" y="44196"/>
                </a:lnTo>
                <a:lnTo>
                  <a:pt x="156972" y="36576"/>
                </a:lnTo>
                <a:lnTo>
                  <a:pt x="177292" y="36576"/>
                </a:lnTo>
                <a:lnTo>
                  <a:pt x="181356" y="35052"/>
                </a:lnTo>
                <a:lnTo>
                  <a:pt x="207264" y="27432"/>
                </a:lnTo>
                <a:lnTo>
                  <a:pt x="234696" y="21336"/>
                </a:lnTo>
                <a:lnTo>
                  <a:pt x="263652" y="18288"/>
                </a:lnTo>
                <a:lnTo>
                  <a:pt x="292608" y="16764"/>
                </a:lnTo>
                <a:lnTo>
                  <a:pt x="397154" y="16764"/>
                </a:lnTo>
                <a:lnTo>
                  <a:pt x="376428" y="10668"/>
                </a:lnTo>
                <a:lnTo>
                  <a:pt x="348996" y="4572"/>
                </a:lnTo>
                <a:lnTo>
                  <a:pt x="321564" y="1524"/>
                </a:lnTo>
                <a:lnTo>
                  <a:pt x="292608" y="0"/>
                </a:lnTo>
                <a:close/>
              </a:path>
              <a:path w="584200" h="469900">
                <a:moveTo>
                  <a:pt x="421178" y="427274"/>
                </a:moveTo>
                <a:lnTo>
                  <a:pt x="376428" y="441960"/>
                </a:lnTo>
                <a:lnTo>
                  <a:pt x="321564" y="451104"/>
                </a:lnTo>
                <a:lnTo>
                  <a:pt x="292608" y="452628"/>
                </a:lnTo>
                <a:lnTo>
                  <a:pt x="397154" y="452628"/>
                </a:lnTo>
                <a:lnTo>
                  <a:pt x="402336" y="451104"/>
                </a:lnTo>
                <a:lnTo>
                  <a:pt x="426720" y="441960"/>
                </a:lnTo>
                <a:lnTo>
                  <a:pt x="432816" y="438912"/>
                </a:lnTo>
                <a:lnTo>
                  <a:pt x="445878" y="432816"/>
                </a:lnTo>
                <a:lnTo>
                  <a:pt x="426720" y="432816"/>
                </a:lnTo>
                <a:lnTo>
                  <a:pt x="421178" y="427274"/>
                </a:lnTo>
                <a:close/>
              </a:path>
              <a:path w="584200" h="469900">
                <a:moveTo>
                  <a:pt x="156972" y="425196"/>
                </a:moveTo>
                <a:lnTo>
                  <a:pt x="156972" y="432816"/>
                </a:lnTo>
                <a:lnTo>
                  <a:pt x="162513" y="427274"/>
                </a:lnTo>
                <a:lnTo>
                  <a:pt x="156972" y="425196"/>
                </a:lnTo>
                <a:close/>
              </a:path>
              <a:path w="584200" h="469900">
                <a:moveTo>
                  <a:pt x="162513" y="427274"/>
                </a:moveTo>
                <a:lnTo>
                  <a:pt x="156972" y="432816"/>
                </a:lnTo>
                <a:lnTo>
                  <a:pt x="177292" y="432816"/>
                </a:lnTo>
                <a:lnTo>
                  <a:pt x="162513" y="427274"/>
                </a:lnTo>
                <a:close/>
              </a:path>
              <a:path w="584200" h="469900">
                <a:moveTo>
                  <a:pt x="426720" y="425196"/>
                </a:moveTo>
                <a:lnTo>
                  <a:pt x="421178" y="427274"/>
                </a:lnTo>
                <a:lnTo>
                  <a:pt x="426720" y="432816"/>
                </a:lnTo>
                <a:lnTo>
                  <a:pt x="426720" y="425196"/>
                </a:lnTo>
                <a:close/>
              </a:path>
              <a:path w="584200" h="469900">
                <a:moveTo>
                  <a:pt x="460756" y="425196"/>
                </a:moveTo>
                <a:lnTo>
                  <a:pt x="426720" y="425196"/>
                </a:lnTo>
                <a:lnTo>
                  <a:pt x="426720" y="432816"/>
                </a:lnTo>
                <a:lnTo>
                  <a:pt x="445878" y="432816"/>
                </a:lnTo>
                <a:lnTo>
                  <a:pt x="455676" y="428244"/>
                </a:lnTo>
                <a:lnTo>
                  <a:pt x="460756" y="425196"/>
                </a:lnTo>
                <a:close/>
              </a:path>
              <a:path w="584200" h="469900">
                <a:moveTo>
                  <a:pt x="159802" y="425196"/>
                </a:moveTo>
                <a:lnTo>
                  <a:pt x="156972" y="425196"/>
                </a:lnTo>
                <a:lnTo>
                  <a:pt x="162513" y="427274"/>
                </a:lnTo>
                <a:lnTo>
                  <a:pt x="163068" y="426720"/>
                </a:lnTo>
                <a:lnTo>
                  <a:pt x="159802" y="425196"/>
                </a:lnTo>
                <a:close/>
              </a:path>
              <a:path w="584200" h="469900">
                <a:moveTo>
                  <a:pt x="556260" y="295656"/>
                </a:moveTo>
                <a:lnTo>
                  <a:pt x="534924" y="336804"/>
                </a:lnTo>
                <a:lnTo>
                  <a:pt x="504444" y="371856"/>
                </a:lnTo>
                <a:lnTo>
                  <a:pt x="466344" y="402336"/>
                </a:lnTo>
                <a:lnTo>
                  <a:pt x="420624" y="426720"/>
                </a:lnTo>
                <a:lnTo>
                  <a:pt x="421178" y="427274"/>
                </a:lnTo>
                <a:lnTo>
                  <a:pt x="426720" y="425196"/>
                </a:lnTo>
                <a:lnTo>
                  <a:pt x="460756" y="425196"/>
                </a:lnTo>
                <a:lnTo>
                  <a:pt x="478536" y="414528"/>
                </a:lnTo>
                <a:lnTo>
                  <a:pt x="516636" y="384048"/>
                </a:lnTo>
                <a:lnTo>
                  <a:pt x="547116" y="348996"/>
                </a:lnTo>
                <a:lnTo>
                  <a:pt x="568452" y="307848"/>
                </a:lnTo>
                <a:lnTo>
                  <a:pt x="569976" y="301752"/>
                </a:lnTo>
                <a:lnTo>
                  <a:pt x="562356" y="301752"/>
                </a:lnTo>
                <a:lnTo>
                  <a:pt x="556260" y="295656"/>
                </a:lnTo>
                <a:close/>
              </a:path>
              <a:path w="584200" h="469900">
                <a:moveTo>
                  <a:pt x="27432" y="295656"/>
                </a:moveTo>
                <a:lnTo>
                  <a:pt x="21336" y="301752"/>
                </a:lnTo>
                <a:lnTo>
                  <a:pt x="30044" y="301752"/>
                </a:lnTo>
                <a:lnTo>
                  <a:pt x="27432" y="295656"/>
                </a:lnTo>
                <a:close/>
              </a:path>
              <a:path w="584200" h="469900">
                <a:moveTo>
                  <a:pt x="28302" y="295656"/>
                </a:moveTo>
                <a:lnTo>
                  <a:pt x="27432" y="295656"/>
                </a:lnTo>
                <a:lnTo>
                  <a:pt x="30044" y="301752"/>
                </a:lnTo>
                <a:lnTo>
                  <a:pt x="30480" y="301752"/>
                </a:lnTo>
                <a:lnTo>
                  <a:pt x="28302" y="295656"/>
                </a:lnTo>
                <a:close/>
              </a:path>
              <a:path w="584200" h="469900">
                <a:moveTo>
                  <a:pt x="553647" y="167640"/>
                </a:moveTo>
                <a:lnTo>
                  <a:pt x="553212" y="167640"/>
                </a:lnTo>
                <a:lnTo>
                  <a:pt x="560832" y="188976"/>
                </a:lnTo>
                <a:lnTo>
                  <a:pt x="565404" y="211836"/>
                </a:lnTo>
                <a:lnTo>
                  <a:pt x="566928" y="234696"/>
                </a:lnTo>
                <a:lnTo>
                  <a:pt x="565404" y="257556"/>
                </a:lnTo>
                <a:lnTo>
                  <a:pt x="560832" y="280416"/>
                </a:lnTo>
                <a:lnTo>
                  <a:pt x="553212" y="301752"/>
                </a:lnTo>
                <a:lnTo>
                  <a:pt x="553647" y="301752"/>
                </a:lnTo>
                <a:lnTo>
                  <a:pt x="556260" y="295656"/>
                </a:lnTo>
                <a:lnTo>
                  <a:pt x="572153" y="295656"/>
                </a:lnTo>
                <a:lnTo>
                  <a:pt x="577596" y="280416"/>
                </a:lnTo>
                <a:lnTo>
                  <a:pt x="582168" y="257556"/>
                </a:lnTo>
                <a:lnTo>
                  <a:pt x="583692" y="234696"/>
                </a:lnTo>
                <a:lnTo>
                  <a:pt x="582168" y="211836"/>
                </a:lnTo>
                <a:lnTo>
                  <a:pt x="577596" y="188976"/>
                </a:lnTo>
                <a:lnTo>
                  <a:pt x="572153" y="173736"/>
                </a:lnTo>
                <a:lnTo>
                  <a:pt x="556260" y="173736"/>
                </a:lnTo>
                <a:lnTo>
                  <a:pt x="553647" y="167640"/>
                </a:lnTo>
                <a:close/>
              </a:path>
              <a:path w="584200" h="469900">
                <a:moveTo>
                  <a:pt x="572153" y="295656"/>
                </a:moveTo>
                <a:lnTo>
                  <a:pt x="556260" y="295656"/>
                </a:lnTo>
                <a:lnTo>
                  <a:pt x="562356" y="301752"/>
                </a:lnTo>
                <a:lnTo>
                  <a:pt x="569976" y="301752"/>
                </a:lnTo>
                <a:lnTo>
                  <a:pt x="572153" y="295656"/>
                </a:lnTo>
                <a:close/>
              </a:path>
              <a:path w="584200" h="469900">
                <a:moveTo>
                  <a:pt x="30044" y="167640"/>
                </a:moveTo>
                <a:lnTo>
                  <a:pt x="21336" y="167640"/>
                </a:lnTo>
                <a:lnTo>
                  <a:pt x="27432" y="173736"/>
                </a:lnTo>
                <a:lnTo>
                  <a:pt x="30044" y="167640"/>
                </a:lnTo>
                <a:close/>
              </a:path>
              <a:path w="584200" h="469900">
                <a:moveTo>
                  <a:pt x="30480" y="167640"/>
                </a:moveTo>
                <a:lnTo>
                  <a:pt x="30044" y="167640"/>
                </a:lnTo>
                <a:lnTo>
                  <a:pt x="27432" y="173736"/>
                </a:lnTo>
                <a:lnTo>
                  <a:pt x="28302" y="173736"/>
                </a:lnTo>
                <a:lnTo>
                  <a:pt x="30480" y="167640"/>
                </a:lnTo>
                <a:close/>
              </a:path>
              <a:path w="584200" h="469900">
                <a:moveTo>
                  <a:pt x="421178" y="42117"/>
                </a:moveTo>
                <a:lnTo>
                  <a:pt x="420624" y="42672"/>
                </a:lnTo>
                <a:lnTo>
                  <a:pt x="443484" y="53340"/>
                </a:lnTo>
                <a:lnTo>
                  <a:pt x="466344" y="67056"/>
                </a:lnTo>
                <a:lnTo>
                  <a:pt x="504444" y="97536"/>
                </a:lnTo>
                <a:lnTo>
                  <a:pt x="534924" y="132588"/>
                </a:lnTo>
                <a:lnTo>
                  <a:pt x="556260" y="173736"/>
                </a:lnTo>
                <a:lnTo>
                  <a:pt x="562356" y="167640"/>
                </a:lnTo>
                <a:lnTo>
                  <a:pt x="569976" y="167640"/>
                </a:lnTo>
                <a:lnTo>
                  <a:pt x="568452" y="161544"/>
                </a:lnTo>
                <a:lnTo>
                  <a:pt x="547116" y="120396"/>
                </a:lnTo>
                <a:lnTo>
                  <a:pt x="516636" y="85344"/>
                </a:lnTo>
                <a:lnTo>
                  <a:pt x="478536" y="54864"/>
                </a:lnTo>
                <a:lnTo>
                  <a:pt x="460756" y="44196"/>
                </a:lnTo>
                <a:lnTo>
                  <a:pt x="426720" y="44196"/>
                </a:lnTo>
                <a:lnTo>
                  <a:pt x="421178" y="42117"/>
                </a:lnTo>
                <a:close/>
              </a:path>
              <a:path w="584200" h="469900">
                <a:moveTo>
                  <a:pt x="569976" y="167640"/>
                </a:moveTo>
                <a:lnTo>
                  <a:pt x="562356" y="167640"/>
                </a:lnTo>
                <a:lnTo>
                  <a:pt x="556260" y="173736"/>
                </a:lnTo>
                <a:lnTo>
                  <a:pt x="572153" y="173736"/>
                </a:lnTo>
                <a:lnTo>
                  <a:pt x="569976" y="167640"/>
                </a:lnTo>
                <a:close/>
              </a:path>
              <a:path w="584200" h="469900">
                <a:moveTo>
                  <a:pt x="156972" y="36576"/>
                </a:moveTo>
                <a:lnTo>
                  <a:pt x="156972" y="44196"/>
                </a:lnTo>
                <a:lnTo>
                  <a:pt x="162513" y="42117"/>
                </a:lnTo>
                <a:lnTo>
                  <a:pt x="156972" y="36576"/>
                </a:lnTo>
                <a:close/>
              </a:path>
              <a:path w="584200" h="469900">
                <a:moveTo>
                  <a:pt x="162513" y="42117"/>
                </a:moveTo>
                <a:lnTo>
                  <a:pt x="156972" y="44196"/>
                </a:lnTo>
                <a:lnTo>
                  <a:pt x="159802" y="44196"/>
                </a:lnTo>
                <a:lnTo>
                  <a:pt x="163068" y="42672"/>
                </a:lnTo>
                <a:lnTo>
                  <a:pt x="162513" y="42117"/>
                </a:lnTo>
                <a:close/>
              </a:path>
              <a:path w="584200" h="469900">
                <a:moveTo>
                  <a:pt x="426720" y="36576"/>
                </a:moveTo>
                <a:lnTo>
                  <a:pt x="421178" y="42117"/>
                </a:lnTo>
                <a:lnTo>
                  <a:pt x="426720" y="44196"/>
                </a:lnTo>
                <a:lnTo>
                  <a:pt x="426720" y="36576"/>
                </a:lnTo>
                <a:close/>
              </a:path>
              <a:path w="584200" h="469900">
                <a:moveTo>
                  <a:pt x="445878" y="36576"/>
                </a:moveTo>
                <a:lnTo>
                  <a:pt x="426720" y="36576"/>
                </a:lnTo>
                <a:lnTo>
                  <a:pt x="426720" y="44196"/>
                </a:lnTo>
                <a:lnTo>
                  <a:pt x="460756" y="44196"/>
                </a:lnTo>
                <a:lnTo>
                  <a:pt x="455676" y="41148"/>
                </a:lnTo>
                <a:lnTo>
                  <a:pt x="445878" y="36576"/>
                </a:lnTo>
                <a:close/>
              </a:path>
              <a:path w="584200" h="469900">
                <a:moveTo>
                  <a:pt x="177292" y="36576"/>
                </a:moveTo>
                <a:lnTo>
                  <a:pt x="156972" y="36576"/>
                </a:lnTo>
                <a:lnTo>
                  <a:pt x="162513" y="42117"/>
                </a:lnTo>
                <a:lnTo>
                  <a:pt x="177292" y="36576"/>
                </a:lnTo>
                <a:close/>
              </a:path>
              <a:path w="584200" h="469900">
                <a:moveTo>
                  <a:pt x="397154" y="16764"/>
                </a:moveTo>
                <a:lnTo>
                  <a:pt x="292608" y="16764"/>
                </a:lnTo>
                <a:lnTo>
                  <a:pt x="321564" y="18288"/>
                </a:lnTo>
                <a:lnTo>
                  <a:pt x="348996" y="21336"/>
                </a:lnTo>
                <a:lnTo>
                  <a:pt x="376428" y="27432"/>
                </a:lnTo>
                <a:lnTo>
                  <a:pt x="402336" y="35052"/>
                </a:lnTo>
                <a:lnTo>
                  <a:pt x="421178" y="42117"/>
                </a:lnTo>
                <a:lnTo>
                  <a:pt x="426720" y="36576"/>
                </a:lnTo>
                <a:lnTo>
                  <a:pt x="445878" y="36576"/>
                </a:lnTo>
                <a:lnTo>
                  <a:pt x="432816" y="30480"/>
                </a:lnTo>
                <a:lnTo>
                  <a:pt x="426720" y="27432"/>
                </a:lnTo>
                <a:lnTo>
                  <a:pt x="402336" y="18288"/>
                </a:lnTo>
                <a:lnTo>
                  <a:pt x="397154" y="16764"/>
                </a:lnTo>
                <a:close/>
              </a:path>
            </a:pathLst>
          </a:custGeom>
          <a:solidFill>
            <a:srgbClr val="000000"/>
          </a:solidFill>
        </p:spPr>
        <p:txBody>
          <a:bodyPr wrap="square" lIns="0" tIns="0" rIns="0" bIns="0" rtlCol="0"/>
          <a:lstStyle/>
          <a:p>
            <a:endParaRPr sz="1750"/>
          </a:p>
        </p:txBody>
      </p:sp>
      <p:sp>
        <p:nvSpPr>
          <p:cNvPr id="155" name="object 155"/>
          <p:cNvSpPr txBox="1"/>
          <p:nvPr/>
        </p:nvSpPr>
        <p:spPr>
          <a:xfrm>
            <a:off x="1224844" y="5705510"/>
            <a:ext cx="363626" cy="172035"/>
          </a:xfrm>
          <a:prstGeom prst="rect">
            <a:avLst/>
          </a:prstGeom>
        </p:spPr>
        <p:txBody>
          <a:bodyPr vert="horz" wrap="square" lIns="0" tIns="0" rIns="0" bIns="0" rtlCol="0">
            <a:spAutoFit/>
          </a:bodyPr>
          <a:lstStyle/>
          <a:p>
            <a:pPr marL="12347"/>
            <a:r>
              <a:rPr sz="1118" spc="-5" dirty="0">
                <a:latin typeface="Times New Roman"/>
                <a:cs typeface="Times New Roman"/>
              </a:rPr>
              <a:t>C</a:t>
            </a:r>
            <a:r>
              <a:rPr sz="1118" spc="53" dirty="0">
                <a:latin typeface="Times New Roman"/>
                <a:cs typeface="Times New Roman"/>
              </a:rPr>
              <a:t>l</a:t>
            </a:r>
            <a:r>
              <a:rPr sz="1118" spc="-73" dirty="0">
                <a:latin typeface="Times New Roman"/>
                <a:cs typeface="Times New Roman"/>
              </a:rPr>
              <a:t>i</a:t>
            </a:r>
            <a:r>
              <a:rPr sz="1118" spc="-5" dirty="0">
                <a:latin typeface="Times New Roman"/>
                <a:cs typeface="Times New Roman"/>
              </a:rPr>
              <a:t>e</a:t>
            </a:r>
            <a:r>
              <a:rPr sz="1118" spc="-68" dirty="0">
                <a:latin typeface="Times New Roman"/>
                <a:cs typeface="Times New Roman"/>
              </a:rPr>
              <a:t>n</a:t>
            </a:r>
            <a:r>
              <a:rPr sz="1118" spc="-5" dirty="0">
                <a:latin typeface="Times New Roman"/>
                <a:cs typeface="Times New Roman"/>
              </a:rPr>
              <a:t>t</a:t>
            </a:r>
            <a:endParaRPr sz="1118">
              <a:latin typeface="Times New Roman"/>
              <a:cs typeface="Times New Roman"/>
            </a:endParaRPr>
          </a:p>
        </p:txBody>
      </p:sp>
      <p:sp>
        <p:nvSpPr>
          <p:cNvPr id="156" name="object 156"/>
          <p:cNvSpPr/>
          <p:nvPr/>
        </p:nvSpPr>
        <p:spPr>
          <a:xfrm>
            <a:off x="1297940" y="6271260"/>
            <a:ext cx="518583" cy="438943"/>
          </a:xfrm>
          <a:custGeom>
            <a:avLst/>
            <a:gdLst/>
            <a:ahLst/>
            <a:cxnLst/>
            <a:rect l="l" t="t" r="r" b="b"/>
            <a:pathLst>
              <a:path w="533400" h="451485">
                <a:moveTo>
                  <a:pt x="266700" y="0"/>
                </a:moveTo>
                <a:lnTo>
                  <a:pt x="212797" y="4566"/>
                </a:lnTo>
                <a:lnTo>
                  <a:pt x="162663" y="17668"/>
                </a:lnTo>
                <a:lnTo>
                  <a:pt x="117350" y="38415"/>
                </a:lnTo>
                <a:lnTo>
                  <a:pt x="77914" y="65912"/>
                </a:lnTo>
                <a:lnTo>
                  <a:pt x="45407" y="99268"/>
                </a:lnTo>
                <a:lnTo>
                  <a:pt x="20883" y="137588"/>
                </a:lnTo>
                <a:lnTo>
                  <a:pt x="5396" y="179980"/>
                </a:lnTo>
                <a:lnTo>
                  <a:pt x="0" y="225551"/>
                </a:lnTo>
                <a:lnTo>
                  <a:pt x="5396" y="271123"/>
                </a:lnTo>
                <a:lnTo>
                  <a:pt x="20883" y="313515"/>
                </a:lnTo>
                <a:lnTo>
                  <a:pt x="45407" y="351835"/>
                </a:lnTo>
                <a:lnTo>
                  <a:pt x="77914" y="385190"/>
                </a:lnTo>
                <a:lnTo>
                  <a:pt x="117350" y="412688"/>
                </a:lnTo>
                <a:lnTo>
                  <a:pt x="162663" y="433435"/>
                </a:lnTo>
                <a:lnTo>
                  <a:pt x="212797" y="446537"/>
                </a:lnTo>
                <a:lnTo>
                  <a:pt x="266700" y="451103"/>
                </a:lnTo>
                <a:lnTo>
                  <a:pt x="320602" y="446537"/>
                </a:lnTo>
                <a:lnTo>
                  <a:pt x="370736" y="433435"/>
                </a:lnTo>
                <a:lnTo>
                  <a:pt x="416049" y="412688"/>
                </a:lnTo>
                <a:lnTo>
                  <a:pt x="455485" y="385190"/>
                </a:lnTo>
                <a:lnTo>
                  <a:pt x="487992" y="351835"/>
                </a:lnTo>
                <a:lnTo>
                  <a:pt x="512516" y="313515"/>
                </a:lnTo>
                <a:lnTo>
                  <a:pt x="528003" y="271123"/>
                </a:lnTo>
                <a:lnTo>
                  <a:pt x="533400" y="225551"/>
                </a:lnTo>
                <a:lnTo>
                  <a:pt x="528003" y="179980"/>
                </a:lnTo>
                <a:lnTo>
                  <a:pt x="512516" y="137588"/>
                </a:lnTo>
                <a:lnTo>
                  <a:pt x="487992" y="99268"/>
                </a:lnTo>
                <a:lnTo>
                  <a:pt x="455485" y="65912"/>
                </a:lnTo>
                <a:lnTo>
                  <a:pt x="416049" y="38415"/>
                </a:lnTo>
                <a:lnTo>
                  <a:pt x="370736" y="17668"/>
                </a:lnTo>
                <a:lnTo>
                  <a:pt x="320602" y="4566"/>
                </a:lnTo>
                <a:lnTo>
                  <a:pt x="266700" y="0"/>
                </a:lnTo>
                <a:close/>
              </a:path>
            </a:pathLst>
          </a:custGeom>
          <a:solidFill>
            <a:srgbClr val="6091FF"/>
          </a:solidFill>
        </p:spPr>
        <p:txBody>
          <a:bodyPr wrap="square" lIns="0" tIns="0" rIns="0" bIns="0" rtlCol="0"/>
          <a:lstStyle/>
          <a:p>
            <a:endParaRPr sz="1750"/>
          </a:p>
        </p:txBody>
      </p:sp>
      <p:sp>
        <p:nvSpPr>
          <p:cNvPr id="157" name="object 157"/>
          <p:cNvSpPr/>
          <p:nvPr/>
        </p:nvSpPr>
        <p:spPr>
          <a:xfrm>
            <a:off x="1315721" y="6642418"/>
            <a:ext cx="221014" cy="0"/>
          </a:xfrm>
          <a:custGeom>
            <a:avLst/>
            <a:gdLst/>
            <a:ahLst/>
            <a:cxnLst/>
            <a:rect l="l" t="t" r="r" b="b"/>
            <a:pathLst>
              <a:path w="227330">
                <a:moveTo>
                  <a:pt x="0" y="0"/>
                </a:moveTo>
                <a:lnTo>
                  <a:pt x="227075" y="0"/>
                </a:lnTo>
              </a:path>
            </a:pathLst>
          </a:custGeom>
          <a:ln w="16764">
            <a:solidFill>
              <a:srgbClr val="CCDEFF"/>
            </a:solidFill>
          </a:ln>
        </p:spPr>
        <p:txBody>
          <a:bodyPr wrap="square" lIns="0" tIns="0" rIns="0" bIns="0" rtlCol="0"/>
          <a:lstStyle/>
          <a:p>
            <a:endParaRPr sz="1750"/>
          </a:p>
        </p:txBody>
      </p:sp>
      <p:sp>
        <p:nvSpPr>
          <p:cNvPr id="158" name="object 158"/>
          <p:cNvSpPr/>
          <p:nvPr/>
        </p:nvSpPr>
        <p:spPr>
          <a:xfrm>
            <a:off x="1284605" y="6626118"/>
            <a:ext cx="283369" cy="0"/>
          </a:xfrm>
          <a:custGeom>
            <a:avLst/>
            <a:gdLst/>
            <a:ahLst/>
            <a:cxnLst/>
            <a:rect l="l" t="t" r="r" b="b"/>
            <a:pathLst>
              <a:path w="291465">
                <a:moveTo>
                  <a:pt x="0" y="0"/>
                </a:moveTo>
                <a:lnTo>
                  <a:pt x="291083" y="0"/>
                </a:lnTo>
              </a:path>
            </a:pathLst>
          </a:custGeom>
          <a:ln w="16763">
            <a:solidFill>
              <a:srgbClr val="CCDEFF"/>
            </a:solidFill>
          </a:ln>
        </p:spPr>
        <p:txBody>
          <a:bodyPr wrap="square" lIns="0" tIns="0" rIns="0" bIns="0" rtlCol="0"/>
          <a:lstStyle/>
          <a:p>
            <a:endParaRPr sz="1750"/>
          </a:p>
        </p:txBody>
      </p:sp>
      <p:sp>
        <p:nvSpPr>
          <p:cNvPr id="159" name="object 159"/>
          <p:cNvSpPr/>
          <p:nvPr/>
        </p:nvSpPr>
        <p:spPr>
          <a:xfrm>
            <a:off x="1253490" y="6610561"/>
            <a:ext cx="345722" cy="0"/>
          </a:xfrm>
          <a:custGeom>
            <a:avLst/>
            <a:gdLst/>
            <a:ahLst/>
            <a:cxnLst/>
            <a:rect l="l" t="t" r="r" b="b"/>
            <a:pathLst>
              <a:path w="355600">
                <a:moveTo>
                  <a:pt x="0" y="0"/>
                </a:moveTo>
                <a:lnTo>
                  <a:pt x="355091" y="0"/>
                </a:lnTo>
              </a:path>
            </a:pathLst>
          </a:custGeom>
          <a:ln w="15239">
            <a:solidFill>
              <a:srgbClr val="CCDEFF"/>
            </a:solidFill>
          </a:ln>
        </p:spPr>
        <p:txBody>
          <a:bodyPr wrap="square" lIns="0" tIns="0" rIns="0" bIns="0" rtlCol="0"/>
          <a:lstStyle/>
          <a:p>
            <a:endParaRPr sz="1750"/>
          </a:p>
        </p:txBody>
      </p:sp>
      <p:sp>
        <p:nvSpPr>
          <p:cNvPr id="160" name="object 160"/>
          <p:cNvSpPr/>
          <p:nvPr/>
        </p:nvSpPr>
        <p:spPr>
          <a:xfrm>
            <a:off x="1220894" y="6595004"/>
            <a:ext cx="409310" cy="0"/>
          </a:xfrm>
          <a:custGeom>
            <a:avLst/>
            <a:gdLst/>
            <a:ahLst/>
            <a:cxnLst/>
            <a:rect l="l" t="t" r="r" b="b"/>
            <a:pathLst>
              <a:path w="421005">
                <a:moveTo>
                  <a:pt x="0" y="0"/>
                </a:moveTo>
                <a:lnTo>
                  <a:pt x="420624" y="0"/>
                </a:lnTo>
              </a:path>
            </a:pathLst>
          </a:custGeom>
          <a:ln w="17780">
            <a:solidFill>
              <a:srgbClr val="CCDEFF"/>
            </a:solidFill>
          </a:ln>
        </p:spPr>
        <p:txBody>
          <a:bodyPr wrap="square" lIns="0" tIns="0" rIns="0" bIns="0" rtlCol="0"/>
          <a:lstStyle/>
          <a:p>
            <a:endParaRPr sz="1750"/>
          </a:p>
        </p:txBody>
      </p:sp>
      <p:sp>
        <p:nvSpPr>
          <p:cNvPr id="161" name="object 161"/>
          <p:cNvSpPr/>
          <p:nvPr/>
        </p:nvSpPr>
        <p:spPr>
          <a:xfrm>
            <a:off x="1220894" y="6578335"/>
            <a:ext cx="425362" cy="0"/>
          </a:xfrm>
          <a:custGeom>
            <a:avLst/>
            <a:gdLst/>
            <a:ahLst/>
            <a:cxnLst/>
            <a:rect l="l" t="t" r="r" b="b"/>
            <a:pathLst>
              <a:path w="437514">
                <a:moveTo>
                  <a:pt x="0" y="0"/>
                </a:moveTo>
                <a:lnTo>
                  <a:pt x="437388" y="0"/>
                </a:lnTo>
              </a:path>
            </a:pathLst>
          </a:custGeom>
          <a:ln w="16509">
            <a:solidFill>
              <a:srgbClr val="CCDEFF"/>
            </a:solidFill>
          </a:ln>
        </p:spPr>
        <p:txBody>
          <a:bodyPr wrap="square" lIns="0" tIns="0" rIns="0" bIns="0" rtlCol="0"/>
          <a:lstStyle/>
          <a:p>
            <a:endParaRPr sz="1750"/>
          </a:p>
        </p:txBody>
      </p:sp>
      <p:sp>
        <p:nvSpPr>
          <p:cNvPr id="162" name="object 162"/>
          <p:cNvSpPr/>
          <p:nvPr/>
        </p:nvSpPr>
        <p:spPr>
          <a:xfrm>
            <a:off x="1206077" y="6562901"/>
            <a:ext cx="456847" cy="0"/>
          </a:xfrm>
          <a:custGeom>
            <a:avLst/>
            <a:gdLst/>
            <a:ahLst/>
            <a:cxnLst/>
            <a:rect l="l" t="t" r="r" b="b"/>
            <a:pathLst>
              <a:path w="469900">
                <a:moveTo>
                  <a:pt x="0" y="0"/>
                </a:moveTo>
                <a:lnTo>
                  <a:pt x="469391" y="0"/>
                </a:lnTo>
              </a:path>
            </a:pathLst>
          </a:custGeom>
          <a:ln w="15240">
            <a:solidFill>
              <a:srgbClr val="CCDEFF"/>
            </a:solidFill>
          </a:ln>
        </p:spPr>
        <p:txBody>
          <a:bodyPr wrap="square" lIns="0" tIns="0" rIns="0" bIns="0" rtlCol="0"/>
          <a:lstStyle/>
          <a:p>
            <a:endParaRPr sz="1750"/>
          </a:p>
        </p:txBody>
      </p:sp>
      <p:sp>
        <p:nvSpPr>
          <p:cNvPr id="163" name="object 163"/>
          <p:cNvSpPr/>
          <p:nvPr/>
        </p:nvSpPr>
        <p:spPr>
          <a:xfrm>
            <a:off x="1206077" y="6547467"/>
            <a:ext cx="471664" cy="0"/>
          </a:xfrm>
          <a:custGeom>
            <a:avLst/>
            <a:gdLst/>
            <a:ahLst/>
            <a:cxnLst/>
            <a:rect l="l" t="t" r="r" b="b"/>
            <a:pathLst>
              <a:path w="485139">
                <a:moveTo>
                  <a:pt x="0" y="0"/>
                </a:moveTo>
                <a:lnTo>
                  <a:pt x="484631" y="0"/>
                </a:lnTo>
              </a:path>
            </a:pathLst>
          </a:custGeom>
          <a:ln w="16509">
            <a:solidFill>
              <a:srgbClr val="CCDEFF"/>
            </a:solidFill>
          </a:ln>
        </p:spPr>
        <p:txBody>
          <a:bodyPr wrap="square" lIns="0" tIns="0" rIns="0" bIns="0" rtlCol="0"/>
          <a:lstStyle/>
          <a:p>
            <a:endParaRPr sz="1750"/>
          </a:p>
        </p:txBody>
      </p:sp>
      <p:sp>
        <p:nvSpPr>
          <p:cNvPr id="164" name="object 164"/>
          <p:cNvSpPr/>
          <p:nvPr/>
        </p:nvSpPr>
        <p:spPr>
          <a:xfrm>
            <a:off x="1189779" y="6532033"/>
            <a:ext cx="503766" cy="0"/>
          </a:xfrm>
          <a:custGeom>
            <a:avLst/>
            <a:gdLst/>
            <a:ahLst/>
            <a:cxnLst/>
            <a:rect l="l" t="t" r="r" b="b"/>
            <a:pathLst>
              <a:path w="518160">
                <a:moveTo>
                  <a:pt x="0" y="0"/>
                </a:moveTo>
                <a:lnTo>
                  <a:pt x="518159" y="0"/>
                </a:lnTo>
              </a:path>
            </a:pathLst>
          </a:custGeom>
          <a:ln w="15240">
            <a:solidFill>
              <a:srgbClr val="CCDEFF"/>
            </a:solidFill>
          </a:ln>
        </p:spPr>
        <p:txBody>
          <a:bodyPr wrap="square" lIns="0" tIns="0" rIns="0" bIns="0" rtlCol="0"/>
          <a:lstStyle/>
          <a:p>
            <a:endParaRPr sz="1750"/>
          </a:p>
        </p:txBody>
      </p:sp>
      <p:sp>
        <p:nvSpPr>
          <p:cNvPr id="165" name="object 165"/>
          <p:cNvSpPr/>
          <p:nvPr/>
        </p:nvSpPr>
        <p:spPr>
          <a:xfrm>
            <a:off x="1173481" y="6508574"/>
            <a:ext cx="520435" cy="0"/>
          </a:xfrm>
          <a:custGeom>
            <a:avLst/>
            <a:gdLst/>
            <a:ahLst/>
            <a:cxnLst/>
            <a:rect l="l" t="t" r="r" b="b"/>
            <a:pathLst>
              <a:path w="535305">
                <a:moveTo>
                  <a:pt x="0" y="0"/>
                </a:moveTo>
                <a:lnTo>
                  <a:pt x="534923" y="0"/>
                </a:lnTo>
              </a:path>
            </a:pathLst>
          </a:custGeom>
          <a:ln w="33019">
            <a:solidFill>
              <a:srgbClr val="CCDEFF"/>
            </a:solidFill>
          </a:ln>
        </p:spPr>
        <p:txBody>
          <a:bodyPr wrap="square" lIns="0" tIns="0" rIns="0" bIns="0" rtlCol="0"/>
          <a:lstStyle/>
          <a:p>
            <a:endParaRPr sz="1750"/>
          </a:p>
        </p:txBody>
      </p:sp>
      <p:sp>
        <p:nvSpPr>
          <p:cNvPr id="166" name="object 166"/>
          <p:cNvSpPr/>
          <p:nvPr/>
        </p:nvSpPr>
        <p:spPr>
          <a:xfrm>
            <a:off x="1173480" y="6485114"/>
            <a:ext cx="536487" cy="0"/>
          </a:xfrm>
          <a:custGeom>
            <a:avLst/>
            <a:gdLst/>
            <a:ahLst/>
            <a:cxnLst/>
            <a:rect l="l" t="t" r="r" b="b"/>
            <a:pathLst>
              <a:path w="551814">
                <a:moveTo>
                  <a:pt x="0" y="0"/>
                </a:moveTo>
                <a:lnTo>
                  <a:pt x="551687" y="0"/>
                </a:lnTo>
              </a:path>
            </a:pathLst>
          </a:custGeom>
          <a:ln w="15239">
            <a:solidFill>
              <a:srgbClr val="CCDEFF"/>
            </a:solidFill>
          </a:ln>
        </p:spPr>
        <p:txBody>
          <a:bodyPr wrap="square" lIns="0" tIns="0" rIns="0" bIns="0" rtlCol="0"/>
          <a:lstStyle/>
          <a:p>
            <a:endParaRPr sz="1750"/>
          </a:p>
        </p:txBody>
      </p:sp>
      <p:sp>
        <p:nvSpPr>
          <p:cNvPr id="167" name="object 167"/>
          <p:cNvSpPr/>
          <p:nvPr/>
        </p:nvSpPr>
        <p:spPr>
          <a:xfrm>
            <a:off x="1158664" y="6453628"/>
            <a:ext cx="551303" cy="0"/>
          </a:xfrm>
          <a:custGeom>
            <a:avLst/>
            <a:gdLst/>
            <a:ahLst/>
            <a:cxnLst/>
            <a:rect l="l" t="t" r="r" b="b"/>
            <a:pathLst>
              <a:path w="567055">
                <a:moveTo>
                  <a:pt x="0" y="0"/>
                </a:moveTo>
                <a:lnTo>
                  <a:pt x="566927" y="0"/>
                </a:lnTo>
              </a:path>
            </a:pathLst>
          </a:custGeom>
          <a:ln w="49530">
            <a:solidFill>
              <a:srgbClr val="CCDEFF"/>
            </a:solidFill>
          </a:ln>
        </p:spPr>
        <p:txBody>
          <a:bodyPr wrap="square" lIns="0" tIns="0" rIns="0" bIns="0" rtlCol="0"/>
          <a:lstStyle/>
          <a:p>
            <a:endParaRPr sz="1750"/>
          </a:p>
        </p:txBody>
      </p:sp>
      <p:sp>
        <p:nvSpPr>
          <p:cNvPr id="168" name="object 168"/>
          <p:cNvSpPr/>
          <p:nvPr/>
        </p:nvSpPr>
        <p:spPr>
          <a:xfrm>
            <a:off x="1142365" y="6421525"/>
            <a:ext cx="567972" cy="0"/>
          </a:xfrm>
          <a:custGeom>
            <a:avLst/>
            <a:gdLst/>
            <a:ahLst/>
            <a:cxnLst/>
            <a:rect l="l" t="t" r="r" b="b"/>
            <a:pathLst>
              <a:path w="584200">
                <a:moveTo>
                  <a:pt x="0" y="0"/>
                </a:moveTo>
                <a:lnTo>
                  <a:pt x="583691" y="0"/>
                </a:lnTo>
              </a:path>
            </a:pathLst>
          </a:custGeom>
          <a:ln w="16510">
            <a:solidFill>
              <a:srgbClr val="CCDEFF"/>
            </a:solidFill>
          </a:ln>
        </p:spPr>
        <p:txBody>
          <a:bodyPr wrap="square" lIns="0" tIns="0" rIns="0" bIns="0" rtlCol="0"/>
          <a:lstStyle/>
          <a:p>
            <a:endParaRPr sz="1750"/>
          </a:p>
        </p:txBody>
      </p:sp>
      <p:sp>
        <p:nvSpPr>
          <p:cNvPr id="169" name="object 169"/>
          <p:cNvSpPr/>
          <p:nvPr/>
        </p:nvSpPr>
        <p:spPr>
          <a:xfrm>
            <a:off x="1158664" y="6398065"/>
            <a:ext cx="551303" cy="0"/>
          </a:xfrm>
          <a:custGeom>
            <a:avLst/>
            <a:gdLst/>
            <a:ahLst/>
            <a:cxnLst/>
            <a:rect l="l" t="t" r="r" b="b"/>
            <a:pathLst>
              <a:path w="567055">
                <a:moveTo>
                  <a:pt x="0" y="0"/>
                </a:moveTo>
                <a:lnTo>
                  <a:pt x="566927" y="0"/>
                </a:lnTo>
              </a:path>
            </a:pathLst>
          </a:custGeom>
          <a:ln w="31750">
            <a:solidFill>
              <a:srgbClr val="CCDEFF"/>
            </a:solidFill>
          </a:ln>
        </p:spPr>
        <p:txBody>
          <a:bodyPr wrap="square" lIns="0" tIns="0" rIns="0" bIns="0" rtlCol="0"/>
          <a:lstStyle/>
          <a:p>
            <a:endParaRPr sz="1750"/>
          </a:p>
        </p:txBody>
      </p:sp>
      <p:sp>
        <p:nvSpPr>
          <p:cNvPr id="170" name="object 170"/>
          <p:cNvSpPr/>
          <p:nvPr/>
        </p:nvSpPr>
        <p:spPr>
          <a:xfrm>
            <a:off x="1173480" y="6374606"/>
            <a:ext cx="536487" cy="0"/>
          </a:xfrm>
          <a:custGeom>
            <a:avLst/>
            <a:gdLst/>
            <a:ahLst/>
            <a:cxnLst/>
            <a:rect l="l" t="t" r="r" b="b"/>
            <a:pathLst>
              <a:path w="551814">
                <a:moveTo>
                  <a:pt x="0" y="0"/>
                </a:moveTo>
                <a:lnTo>
                  <a:pt x="551687" y="0"/>
                </a:lnTo>
              </a:path>
            </a:pathLst>
          </a:custGeom>
          <a:ln w="16509">
            <a:solidFill>
              <a:srgbClr val="CCDEFF"/>
            </a:solidFill>
          </a:ln>
        </p:spPr>
        <p:txBody>
          <a:bodyPr wrap="square" lIns="0" tIns="0" rIns="0" bIns="0" rtlCol="0"/>
          <a:lstStyle/>
          <a:p>
            <a:endParaRPr sz="1750"/>
          </a:p>
        </p:txBody>
      </p:sp>
      <p:sp>
        <p:nvSpPr>
          <p:cNvPr id="171" name="object 171"/>
          <p:cNvSpPr/>
          <p:nvPr/>
        </p:nvSpPr>
        <p:spPr>
          <a:xfrm>
            <a:off x="1173481" y="6350528"/>
            <a:ext cx="520435" cy="0"/>
          </a:xfrm>
          <a:custGeom>
            <a:avLst/>
            <a:gdLst/>
            <a:ahLst/>
            <a:cxnLst/>
            <a:rect l="l" t="t" r="r" b="b"/>
            <a:pathLst>
              <a:path w="535305">
                <a:moveTo>
                  <a:pt x="0" y="0"/>
                </a:moveTo>
                <a:lnTo>
                  <a:pt x="534923" y="0"/>
                </a:lnTo>
              </a:path>
            </a:pathLst>
          </a:custGeom>
          <a:ln w="33020">
            <a:solidFill>
              <a:srgbClr val="CCDEFF"/>
            </a:solidFill>
          </a:ln>
        </p:spPr>
        <p:txBody>
          <a:bodyPr wrap="square" lIns="0" tIns="0" rIns="0" bIns="0" rtlCol="0"/>
          <a:lstStyle/>
          <a:p>
            <a:endParaRPr sz="1750"/>
          </a:p>
        </p:txBody>
      </p:sp>
      <p:sp>
        <p:nvSpPr>
          <p:cNvPr id="172" name="object 172"/>
          <p:cNvSpPr/>
          <p:nvPr/>
        </p:nvSpPr>
        <p:spPr>
          <a:xfrm>
            <a:off x="1189779" y="6327068"/>
            <a:ext cx="503766" cy="0"/>
          </a:xfrm>
          <a:custGeom>
            <a:avLst/>
            <a:gdLst/>
            <a:ahLst/>
            <a:cxnLst/>
            <a:rect l="l" t="t" r="r" b="b"/>
            <a:pathLst>
              <a:path w="518160">
                <a:moveTo>
                  <a:pt x="0" y="0"/>
                </a:moveTo>
                <a:lnTo>
                  <a:pt x="518159" y="0"/>
                </a:lnTo>
              </a:path>
            </a:pathLst>
          </a:custGeom>
          <a:ln w="15239">
            <a:solidFill>
              <a:srgbClr val="CCDEFF"/>
            </a:solidFill>
          </a:ln>
        </p:spPr>
        <p:txBody>
          <a:bodyPr wrap="square" lIns="0" tIns="0" rIns="0" bIns="0" rtlCol="0"/>
          <a:lstStyle/>
          <a:p>
            <a:endParaRPr sz="1750"/>
          </a:p>
        </p:txBody>
      </p:sp>
      <p:sp>
        <p:nvSpPr>
          <p:cNvPr id="173" name="object 173"/>
          <p:cNvSpPr/>
          <p:nvPr/>
        </p:nvSpPr>
        <p:spPr>
          <a:xfrm>
            <a:off x="1206077" y="6311634"/>
            <a:ext cx="471664" cy="0"/>
          </a:xfrm>
          <a:custGeom>
            <a:avLst/>
            <a:gdLst/>
            <a:ahLst/>
            <a:cxnLst/>
            <a:rect l="l" t="t" r="r" b="b"/>
            <a:pathLst>
              <a:path w="485139">
                <a:moveTo>
                  <a:pt x="0" y="0"/>
                </a:moveTo>
                <a:lnTo>
                  <a:pt x="484631" y="0"/>
                </a:lnTo>
              </a:path>
            </a:pathLst>
          </a:custGeom>
          <a:ln w="16510">
            <a:solidFill>
              <a:srgbClr val="CCDEFF"/>
            </a:solidFill>
          </a:ln>
        </p:spPr>
        <p:txBody>
          <a:bodyPr wrap="square" lIns="0" tIns="0" rIns="0" bIns="0" rtlCol="0"/>
          <a:lstStyle/>
          <a:p>
            <a:endParaRPr sz="1750"/>
          </a:p>
        </p:txBody>
      </p:sp>
      <p:sp>
        <p:nvSpPr>
          <p:cNvPr id="174" name="object 174"/>
          <p:cNvSpPr/>
          <p:nvPr/>
        </p:nvSpPr>
        <p:spPr>
          <a:xfrm>
            <a:off x="1206077" y="6295584"/>
            <a:ext cx="456847" cy="0"/>
          </a:xfrm>
          <a:custGeom>
            <a:avLst/>
            <a:gdLst/>
            <a:ahLst/>
            <a:cxnLst/>
            <a:rect l="l" t="t" r="r" b="b"/>
            <a:pathLst>
              <a:path w="469900">
                <a:moveTo>
                  <a:pt x="0" y="0"/>
                </a:moveTo>
                <a:lnTo>
                  <a:pt x="469391" y="0"/>
                </a:lnTo>
              </a:path>
            </a:pathLst>
          </a:custGeom>
          <a:ln w="16510">
            <a:solidFill>
              <a:srgbClr val="CCDEFF"/>
            </a:solidFill>
          </a:ln>
        </p:spPr>
        <p:txBody>
          <a:bodyPr wrap="square" lIns="0" tIns="0" rIns="0" bIns="0" rtlCol="0"/>
          <a:lstStyle/>
          <a:p>
            <a:endParaRPr sz="1750"/>
          </a:p>
        </p:txBody>
      </p:sp>
      <p:sp>
        <p:nvSpPr>
          <p:cNvPr id="175" name="object 175"/>
          <p:cNvSpPr/>
          <p:nvPr/>
        </p:nvSpPr>
        <p:spPr>
          <a:xfrm>
            <a:off x="1220894" y="6280150"/>
            <a:ext cx="425362" cy="0"/>
          </a:xfrm>
          <a:custGeom>
            <a:avLst/>
            <a:gdLst/>
            <a:ahLst/>
            <a:cxnLst/>
            <a:rect l="l" t="t" r="r" b="b"/>
            <a:pathLst>
              <a:path w="437514">
                <a:moveTo>
                  <a:pt x="0" y="0"/>
                </a:moveTo>
                <a:lnTo>
                  <a:pt x="437388" y="0"/>
                </a:lnTo>
              </a:path>
            </a:pathLst>
          </a:custGeom>
          <a:ln w="15239">
            <a:solidFill>
              <a:srgbClr val="CCDEFF"/>
            </a:solidFill>
          </a:ln>
        </p:spPr>
        <p:txBody>
          <a:bodyPr wrap="square" lIns="0" tIns="0" rIns="0" bIns="0" rtlCol="0"/>
          <a:lstStyle/>
          <a:p>
            <a:endParaRPr sz="1750"/>
          </a:p>
        </p:txBody>
      </p:sp>
      <p:sp>
        <p:nvSpPr>
          <p:cNvPr id="176" name="object 176"/>
          <p:cNvSpPr/>
          <p:nvPr/>
        </p:nvSpPr>
        <p:spPr>
          <a:xfrm>
            <a:off x="1220894" y="6264716"/>
            <a:ext cx="409310" cy="0"/>
          </a:xfrm>
          <a:custGeom>
            <a:avLst/>
            <a:gdLst/>
            <a:ahLst/>
            <a:cxnLst/>
            <a:rect l="l" t="t" r="r" b="b"/>
            <a:pathLst>
              <a:path w="421005">
                <a:moveTo>
                  <a:pt x="0" y="0"/>
                </a:moveTo>
                <a:lnTo>
                  <a:pt x="420624" y="0"/>
                </a:lnTo>
              </a:path>
            </a:pathLst>
          </a:custGeom>
          <a:ln w="16510">
            <a:solidFill>
              <a:srgbClr val="CCDEFF"/>
            </a:solidFill>
          </a:ln>
        </p:spPr>
        <p:txBody>
          <a:bodyPr wrap="square" lIns="0" tIns="0" rIns="0" bIns="0" rtlCol="0"/>
          <a:lstStyle/>
          <a:p>
            <a:endParaRPr sz="1750"/>
          </a:p>
        </p:txBody>
      </p:sp>
      <p:sp>
        <p:nvSpPr>
          <p:cNvPr id="177" name="object 177"/>
          <p:cNvSpPr/>
          <p:nvPr/>
        </p:nvSpPr>
        <p:spPr>
          <a:xfrm>
            <a:off x="1253490" y="6248293"/>
            <a:ext cx="345722" cy="0"/>
          </a:xfrm>
          <a:custGeom>
            <a:avLst/>
            <a:gdLst/>
            <a:ahLst/>
            <a:cxnLst/>
            <a:rect l="l" t="t" r="r" b="b"/>
            <a:pathLst>
              <a:path w="355600">
                <a:moveTo>
                  <a:pt x="0" y="0"/>
                </a:moveTo>
                <a:lnTo>
                  <a:pt x="355091" y="0"/>
                </a:lnTo>
              </a:path>
            </a:pathLst>
          </a:custGeom>
          <a:ln w="16763">
            <a:solidFill>
              <a:srgbClr val="CCDEFF"/>
            </a:solidFill>
          </a:ln>
        </p:spPr>
        <p:txBody>
          <a:bodyPr wrap="square" lIns="0" tIns="0" rIns="0" bIns="0" rtlCol="0"/>
          <a:lstStyle/>
          <a:p>
            <a:endParaRPr sz="1750"/>
          </a:p>
        </p:txBody>
      </p:sp>
      <p:sp>
        <p:nvSpPr>
          <p:cNvPr id="178" name="object 178"/>
          <p:cNvSpPr/>
          <p:nvPr/>
        </p:nvSpPr>
        <p:spPr>
          <a:xfrm>
            <a:off x="1284605" y="6232737"/>
            <a:ext cx="283369" cy="0"/>
          </a:xfrm>
          <a:custGeom>
            <a:avLst/>
            <a:gdLst/>
            <a:ahLst/>
            <a:cxnLst/>
            <a:rect l="l" t="t" r="r" b="b"/>
            <a:pathLst>
              <a:path w="291465">
                <a:moveTo>
                  <a:pt x="0" y="0"/>
                </a:moveTo>
                <a:lnTo>
                  <a:pt x="291083" y="0"/>
                </a:lnTo>
              </a:path>
            </a:pathLst>
          </a:custGeom>
          <a:ln w="15239">
            <a:solidFill>
              <a:srgbClr val="CCDEFF"/>
            </a:solidFill>
          </a:ln>
        </p:spPr>
        <p:txBody>
          <a:bodyPr wrap="square" lIns="0" tIns="0" rIns="0" bIns="0" rtlCol="0"/>
          <a:lstStyle/>
          <a:p>
            <a:endParaRPr sz="1750"/>
          </a:p>
        </p:txBody>
      </p:sp>
      <p:sp>
        <p:nvSpPr>
          <p:cNvPr id="179" name="object 179"/>
          <p:cNvSpPr/>
          <p:nvPr/>
        </p:nvSpPr>
        <p:spPr>
          <a:xfrm>
            <a:off x="1315721" y="6217179"/>
            <a:ext cx="221014" cy="0"/>
          </a:xfrm>
          <a:custGeom>
            <a:avLst/>
            <a:gdLst/>
            <a:ahLst/>
            <a:cxnLst/>
            <a:rect l="l" t="t" r="r" b="b"/>
            <a:pathLst>
              <a:path w="227330">
                <a:moveTo>
                  <a:pt x="0" y="0"/>
                </a:moveTo>
                <a:lnTo>
                  <a:pt x="227075" y="0"/>
                </a:lnTo>
              </a:path>
            </a:pathLst>
          </a:custGeom>
          <a:ln w="16764">
            <a:solidFill>
              <a:srgbClr val="CCDEFF"/>
            </a:solidFill>
          </a:ln>
        </p:spPr>
        <p:txBody>
          <a:bodyPr wrap="square" lIns="0" tIns="0" rIns="0" bIns="0" rtlCol="0"/>
          <a:lstStyle/>
          <a:p>
            <a:endParaRPr sz="1750"/>
          </a:p>
        </p:txBody>
      </p:sp>
      <p:sp>
        <p:nvSpPr>
          <p:cNvPr id="180" name="object 180"/>
          <p:cNvSpPr/>
          <p:nvPr/>
        </p:nvSpPr>
        <p:spPr>
          <a:xfrm>
            <a:off x="1142365" y="6209029"/>
            <a:ext cx="564885" cy="442030"/>
          </a:xfrm>
          <a:custGeom>
            <a:avLst/>
            <a:gdLst/>
            <a:ahLst/>
            <a:cxnLst/>
            <a:rect l="l" t="t" r="r" b="b"/>
            <a:pathLst>
              <a:path w="581025" h="454660">
                <a:moveTo>
                  <a:pt x="405384" y="437388"/>
                </a:moveTo>
                <a:lnTo>
                  <a:pt x="178308" y="437388"/>
                </a:lnTo>
                <a:lnTo>
                  <a:pt x="178308" y="454152"/>
                </a:lnTo>
                <a:lnTo>
                  <a:pt x="405384" y="454152"/>
                </a:lnTo>
                <a:lnTo>
                  <a:pt x="405384" y="437388"/>
                </a:lnTo>
                <a:close/>
              </a:path>
              <a:path w="581025" h="454660">
                <a:moveTo>
                  <a:pt x="437388" y="420624"/>
                </a:moveTo>
                <a:lnTo>
                  <a:pt x="146304" y="420624"/>
                </a:lnTo>
                <a:lnTo>
                  <a:pt x="146304" y="437388"/>
                </a:lnTo>
                <a:lnTo>
                  <a:pt x="437388" y="437388"/>
                </a:lnTo>
                <a:lnTo>
                  <a:pt x="437388" y="420624"/>
                </a:lnTo>
                <a:close/>
              </a:path>
              <a:path w="581025" h="454660">
                <a:moveTo>
                  <a:pt x="469391" y="405384"/>
                </a:moveTo>
                <a:lnTo>
                  <a:pt x="114300" y="405384"/>
                </a:lnTo>
                <a:lnTo>
                  <a:pt x="114300" y="420624"/>
                </a:lnTo>
                <a:lnTo>
                  <a:pt x="469391" y="420624"/>
                </a:lnTo>
                <a:lnTo>
                  <a:pt x="469391" y="405384"/>
                </a:lnTo>
                <a:close/>
              </a:path>
              <a:path w="581025" h="454660">
                <a:moveTo>
                  <a:pt x="518159" y="371856"/>
                </a:moveTo>
                <a:lnTo>
                  <a:pt x="80772" y="371856"/>
                </a:lnTo>
                <a:lnTo>
                  <a:pt x="80772" y="405384"/>
                </a:lnTo>
                <a:lnTo>
                  <a:pt x="501396" y="405384"/>
                </a:lnTo>
                <a:lnTo>
                  <a:pt x="501396" y="388620"/>
                </a:lnTo>
                <a:lnTo>
                  <a:pt x="518159" y="388620"/>
                </a:lnTo>
                <a:lnTo>
                  <a:pt x="518159" y="371856"/>
                </a:lnTo>
                <a:close/>
              </a:path>
              <a:path w="581025" h="454660">
                <a:moveTo>
                  <a:pt x="550164" y="339852"/>
                </a:moveTo>
                <a:lnTo>
                  <a:pt x="65532" y="339852"/>
                </a:lnTo>
                <a:lnTo>
                  <a:pt x="65532" y="371856"/>
                </a:lnTo>
                <a:lnTo>
                  <a:pt x="531305" y="371856"/>
                </a:lnTo>
                <a:lnTo>
                  <a:pt x="534923" y="366225"/>
                </a:lnTo>
                <a:lnTo>
                  <a:pt x="534923" y="356616"/>
                </a:lnTo>
                <a:lnTo>
                  <a:pt x="541100" y="356616"/>
                </a:lnTo>
                <a:lnTo>
                  <a:pt x="548013" y="345859"/>
                </a:lnTo>
                <a:lnTo>
                  <a:pt x="550164" y="340952"/>
                </a:lnTo>
                <a:lnTo>
                  <a:pt x="550164" y="339852"/>
                </a:lnTo>
                <a:close/>
              </a:path>
              <a:path w="581025" h="454660">
                <a:moveTo>
                  <a:pt x="559995" y="114300"/>
                </a:moveTo>
                <a:lnTo>
                  <a:pt x="48768" y="114300"/>
                </a:lnTo>
                <a:lnTo>
                  <a:pt x="48768" y="129540"/>
                </a:lnTo>
                <a:lnTo>
                  <a:pt x="32004" y="129540"/>
                </a:lnTo>
                <a:lnTo>
                  <a:pt x="32004" y="178308"/>
                </a:lnTo>
                <a:lnTo>
                  <a:pt x="16764" y="178308"/>
                </a:lnTo>
                <a:lnTo>
                  <a:pt x="16764" y="210312"/>
                </a:lnTo>
                <a:lnTo>
                  <a:pt x="0" y="210312"/>
                </a:lnTo>
                <a:lnTo>
                  <a:pt x="0" y="227076"/>
                </a:lnTo>
                <a:lnTo>
                  <a:pt x="16764" y="227076"/>
                </a:lnTo>
                <a:lnTo>
                  <a:pt x="16764" y="275844"/>
                </a:lnTo>
                <a:lnTo>
                  <a:pt x="32004" y="275844"/>
                </a:lnTo>
                <a:lnTo>
                  <a:pt x="32004" y="324612"/>
                </a:lnTo>
                <a:lnTo>
                  <a:pt x="48768" y="324612"/>
                </a:lnTo>
                <a:lnTo>
                  <a:pt x="48768" y="339852"/>
                </a:lnTo>
                <a:lnTo>
                  <a:pt x="550646" y="339852"/>
                </a:lnTo>
                <a:lnTo>
                  <a:pt x="565733" y="305421"/>
                </a:lnTo>
                <a:lnTo>
                  <a:pt x="566928" y="300748"/>
                </a:lnTo>
                <a:lnTo>
                  <a:pt x="566928" y="291084"/>
                </a:lnTo>
                <a:lnTo>
                  <a:pt x="569398" y="291084"/>
                </a:lnTo>
                <a:lnTo>
                  <a:pt x="576814" y="262076"/>
                </a:lnTo>
                <a:lnTo>
                  <a:pt x="580644" y="216408"/>
                </a:lnTo>
                <a:lnTo>
                  <a:pt x="576814" y="170739"/>
                </a:lnTo>
                <a:lnTo>
                  <a:pt x="574463" y="161544"/>
                </a:lnTo>
                <a:lnTo>
                  <a:pt x="566928" y="161544"/>
                </a:lnTo>
                <a:lnTo>
                  <a:pt x="566928" y="132067"/>
                </a:lnTo>
                <a:lnTo>
                  <a:pt x="565733" y="127394"/>
                </a:lnTo>
                <a:lnTo>
                  <a:pt x="559995" y="114300"/>
                </a:lnTo>
                <a:close/>
              </a:path>
              <a:path w="581025" h="454660">
                <a:moveTo>
                  <a:pt x="534923" y="80772"/>
                </a:moveTo>
                <a:lnTo>
                  <a:pt x="65532" y="80772"/>
                </a:lnTo>
                <a:lnTo>
                  <a:pt x="65532" y="114300"/>
                </a:lnTo>
                <a:lnTo>
                  <a:pt x="550164" y="114300"/>
                </a:lnTo>
                <a:lnTo>
                  <a:pt x="550164" y="97536"/>
                </a:lnTo>
                <a:lnTo>
                  <a:pt x="534923" y="97536"/>
                </a:lnTo>
                <a:lnTo>
                  <a:pt x="534923" y="80772"/>
                </a:lnTo>
                <a:close/>
              </a:path>
              <a:path w="581025" h="454660">
                <a:moveTo>
                  <a:pt x="501396" y="48768"/>
                </a:moveTo>
                <a:lnTo>
                  <a:pt x="80772" y="48768"/>
                </a:lnTo>
                <a:lnTo>
                  <a:pt x="80772" y="80772"/>
                </a:lnTo>
                <a:lnTo>
                  <a:pt x="518159" y="80772"/>
                </a:lnTo>
                <a:lnTo>
                  <a:pt x="518159" y="65532"/>
                </a:lnTo>
                <a:lnTo>
                  <a:pt x="501396" y="65532"/>
                </a:lnTo>
                <a:lnTo>
                  <a:pt x="501396" y="48768"/>
                </a:lnTo>
                <a:close/>
              </a:path>
              <a:path w="581025" h="454660">
                <a:moveTo>
                  <a:pt x="469391" y="32004"/>
                </a:moveTo>
                <a:lnTo>
                  <a:pt x="114300" y="32004"/>
                </a:lnTo>
                <a:lnTo>
                  <a:pt x="114300" y="48768"/>
                </a:lnTo>
                <a:lnTo>
                  <a:pt x="469391" y="48768"/>
                </a:lnTo>
                <a:lnTo>
                  <a:pt x="469391" y="32004"/>
                </a:lnTo>
                <a:close/>
              </a:path>
              <a:path w="581025" h="454660">
                <a:moveTo>
                  <a:pt x="437388" y="16764"/>
                </a:moveTo>
                <a:lnTo>
                  <a:pt x="146304" y="16764"/>
                </a:lnTo>
                <a:lnTo>
                  <a:pt x="146304" y="32004"/>
                </a:lnTo>
                <a:lnTo>
                  <a:pt x="437388" y="32004"/>
                </a:lnTo>
                <a:lnTo>
                  <a:pt x="437388" y="16764"/>
                </a:lnTo>
                <a:close/>
              </a:path>
              <a:path w="581025" h="454660">
                <a:moveTo>
                  <a:pt x="405384" y="0"/>
                </a:moveTo>
                <a:lnTo>
                  <a:pt x="178308" y="0"/>
                </a:lnTo>
                <a:lnTo>
                  <a:pt x="178308" y="16764"/>
                </a:lnTo>
                <a:lnTo>
                  <a:pt x="405384" y="16764"/>
                </a:lnTo>
                <a:lnTo>
                  <a:pt x="405384" y="0"/>
                </a:lnTo>
                <a:close/>
              </a:path>
            </a:pathLst>
          </a:custGeom>
          <a:solidFill>
            <a:srgbClr val="D2E1FF"/>
          </a:solidFill>
        </p:spPr>
        <p:txBody>
          <a:bodyPr wrap="square" lIns="0" tIns="0" rIns="0" bIns="0" rtlCol="0"/>
          <a:lstStyle/>
          <a:p>
            <a:endParaRPr sz="1750"/>
          </a:p>
        </p:txBody>
      </p:sp>
      <p:sp>
        <p:nvSpPr>
          <p:cNvPr id="181" name="object 181"/>
          <p:cNvSpPr/>
          <p:nvPr/>
        </p:nvSpPr>
        <p:spPr>
          <a:xfrm>
            <a:off x="1173480" y="6209029"/>
            <a:ext cx="501297" cy="442030"/>
          </a:xfrm>
          <a:custGeom>
            <a:avLst/>
            <a:gdLst/>
            <a:ahLst/>
            <a:cxnLst/>
            <a:rect l="l" t="t" r="r" b="b"/>
            <a:pathLst>
              <a:path w="515619" h="454660">
                <a:moveTo>
                  <a:pt x="373379" y="437388"/>
                </a:moveTo>
                <a:lnTo>
                  <a:pt x="146303" y="437388"/>
                </a:lnTo>
                <a:lnTo>
                  <a:pt x="146303" y="440603"/>
                </a:lnTo>
                <a:lnTo>
                  <a:pt x="167892" y="450606"/>
                </a:lnTo>
                <a:lnTo>
                  <a:pt x="181095" y="454152"/>
                </a:lnTo>
                <a:lnTo>
                  <a:pt x="334016" y="454152"/>
                </a:lnTo>
                <a:lnTo>
                  <a:pt x="347219" y="450606"/>
                </a:lnTo>
                <a:lnTo>
                  <a:pt x="373379" y="438485"/>
                </a:lnTo>
                <a:lnTo>
                  <a:pt x="373379" y="437388"/>
                </a:lnTo>
                <a:close/>
              </a:path>
              <a:path w="515619" h="454660">
                <a:moveTo>
                  <a:pt x="447194" y="48768"/>
                </a:moveTo>
                <a:lnTo>
                  <a:pt x="67917" y="48768"/>
                </a:lnTo>
                <a:lnTo>
                  <a:pt x="60742" y="55737"/>
                </a:lnTo>
                <a:lnTo>
                  <a:pt x="48767" y="72155"/>
                </a:lnTo>
                <a:lnTo>
                  <a:pt x="48767" y="80772"/>
                </a:lnTo>
                <a:lnTo>
                  <a:pt x="42482" y="80772"/>
                </a:lnTo>
                <a:lnTo>
                  <a:pt x="35277" y="90649"/>
                </a:lnTo>
                <a:lnTo>
                  <a:pt x="33527" y="94212"/>
                </a:lnTo>
                <a:lnTo>
                  <a:pt x="33527" y="114300"/>
                </a:lnTo>
                <a:lnTo>
                  <a:pt x="23662" y="114300"/>
                </a:lnTo>
                <a:lnTo>
                  <a:pt x="16763" y="128346"/>
                </a:lnTo>
                <a:lnTo>
                  <a:pt x="16763" y="129540"/>
                </a:lnTo>
                <a:lnTo>
                  <a:pt x="16172" y="129550"/>
                </a:lnTo>
                <a:lnTo>
                  <a:pt x="4166" y="171712"/>
                </a:lnTo>
                <a:lnTo>
                  <a:pt x="0" y="216408"/>
                </a:lnTo>
                <a:lnTo>
                  <a:pt x="4166" y="261103"/>
                </a:lnTo>
                <a:lnTo>
                  <a:pt x="16172" y="303265"/>
                </a:lnTo>
                <a:lnTo>
                  <a:pt x="35277" y="342166"/>
                </a:lnTo>
                <a:lnTo>
                  <a:pt x="60742" y="377078"/>
                </a:lnTo>
                <a:lnTo>
                  <a:pt x="91826" y="407273"/>
                </a:lnTo>
                <a:lnTo>
                  <a:pt x="111223" y="420624"/>
                </a:lnTo>
                <a:lnTo>
                  <a:pt x="114299" y="420624"/>
                </a:lnTo>
                <a:lnTo>
                  <a:pt x="114299" y="422741"/>
                </a:lnTo>
                <a:lnTo>
                  <a:pt x="127790" y="432025"/>
                </a:lnTo>
                <a:lnTo>
                  <a:pt x="139363" y="437388"/>
                </a:lnTo>
                <a:lnTo>
                  <a:pt x="375748" y="437388"/>
                </a:lnTo>
                <a:lnTo>
                  <a:pt x="423285" y="407273"/>
                </a:lnTo>
                <a:lnTo>
                  <a:pt x="454369" y="377078"/>
                </a:lnTo>
                <a:lnTo>
                  <a:pt x="479834" y="342166"/>
                </a:lnTo>
                <a:lnTo>
                  <a:pt x="498939" y="303265"/>
                </a:lnTo>
                <a:lnTo>
                  <a:pt x="510945" y="261103"/>
                </a:lnTo>
                <a:lnTo>
                  <a:pt x="515112" y="216408"/>
                </a:lnTo>
                <a:lnTo>
                  <a:pt x="510945" y="171712"/>
                </a:lnTo>
                <a:lnTo>
                  <a:pt x="498934" y="129540"/>
                </a:lnTo>
                <a:lnTo>
                  <a:pt x="479834" y="90649"/>
                </a:lnTo>
                <a:lnTo>
                  <a:pt x="454369" y="55737"/>
                </a:lnTo>
                <a:lnTo>
                  <a:pt x="447194" y="48768"/>
                </a:lnTo>
                <a:close/>
              </a:path>
              <a:path w="515619" h="454660">
                <a:moveTo>
                  <a:pt x="429937" y="32004"/>
                </a:moveTo>
                <a:lnTo>
                  <a:pt x="85174" y="32004"/>
                </a:lnTo>
                <a:lnTo>
                  <a:pt x="82295" y="34800"/>
                </a:lnTo>
                <a:lnTo>
                  <a:pt x="82295" y="48768"/>
                </a:lnTo>
                <a:lnTo>
                  <a:pt x="437387" y="48768"/>
                </a:lnTo>
                <a:lnTo>
                  <a:pt x="437387" y="39241"/>
                </a:lnTo>
                <a:lnTo>
                  <a:pt x="429937" y="32004"/>
                </a:lnTo>
                <a:close/>
              </a:path>
              <a:path w="515619" h="454660">
                <a:moveTo>
                  <a:pt x="405383" y="16764"/>
                </a:moveTo>
                <a:lnTo>
                  <a:pt x="114299" y="16764"/>
                </a:lnTo>
                <a:lnTo>
                  <a:pt x="114299" y="32004"/>
                </a:lnTo>
                <a:lnTo>
                  <a:pt x="405383" y="32004"/>
                </a:lnTo>
                <a:lnTo>
                  <a:pt x="405383" y="16764"/>
                </a:lnTo>
                <a:close/>
              </a:path>
              <a:path w="515619" h="454660">
                <a:moveTo>
                  <a:pt x="373379" y="0"/>
                </a:moveTo>
                <a:lnTo>
                  <a:pt x="146303" y="0"/>
                </a:lnTo>
                <a:lnTo>
                  <a:pt x="146303" y="16764"/>
                </a:lnTo>
                <a:lnTo>
                  <a:pt x="373379" y="16764"/>
                </a:lnTo>
                <a:lnTo>
                  <a:pt x="373379" y="0"/>
                </a:lnTo>
                <a:close/>
              </a:path>
            </a:pathLst>
          </a:custGeom>
          <a:solidFill>
            <a:srgbClr val="D7E6FF"/>
          </a:solidFill>
        </p:spPr>
        <p:txBody>
          <a:bodyPr wrap="square" lIns="0" tIns="0" rIns="0" bIns="0" rtlCol="0"/>
          <a:lstStyle/>
          <a:p>
            <a:endParaRPr sz="1750"/>
          </a:p>
        </p:txBody>
      </p:sp>
      <p:sp>
        <p:nvSpPr>
          <p:cNvPr id="182" name="object 182"/>
          <p:cNvSpPr/>
          <p:nvPr/>
        </p:nvSpPr>
        <p:spPr>
          <a:xfrm>
            <a:off x="1204594" y="6209029"/>
            <a:ext cx="438943" cy="422275"/>
          </a:xfrm>
          <a:custGeom>
            <a:avLst/>
            <a:gdLst/>
            <a:ahLst/>
            <a:cxnLst/>
            <a:rect l="l" t="t" r="r" b="b"/>
            <a:pathLst>
              <a:path w="451485" h="434339">
                <a:moveTo>
                  <a:pt x="241242" y="0"/>
                </a:moveTo>
                <a:lnTo>
                  <a:pt x="209861" y="0"/>
                </a:lnTo>
                <a:lnTo>
                  <a:pt x="179980" y="2902"/>
                </a:lnTo>
                <a:lnTo>
                  <a:pt x="137588" y="15597"/>
                </a:lnTo>
                <a:lnTo>
                  <a:pt x="99268" y="35686"/>
                </a:lnTo>
                <a:lnTo>
                  <a:pt x="65913" y="62293"/>
                </a:lnTo>
                <a:lnTo>
                  <a:pt x="38415" y="94544"/>
                </a:lnTo>
                <a:lnTo>
                  <a:pt x="17668" y="131564"/>
                </a:lnTo>
                <a:lnTo>
                  <a:pt x="4566" y="172476"/>
                </a:lnTo>
                <a:lnTo>
                  <a:pt x="0" y="216408"/>
                </a:lnTo>
                <a:lnTo>
                  <a:pt x="4566" y="260339"/>
                </a:lnTo>
                <a:lnTo>
                  <a:pt x="17668" y="301251"/>
                </a:lnTo>
                <a:lnTo>
                  <a:pt x="38415" y="338271"/>
                </a:lnTo>
                <a:lnTo>
                  <a:pt x="65913" y="370522"/>
                </a:lnTo>
                <a:lnTo>
                  <a:pt x="99268" y="397130"/>
                </a:lnTo>
                <a:lnTo>
                  <a:pt x="137588" y="417218"/>
                </a:lnTo>
                <a:lnTo>
                  <a:pt x="179980" y="429913"/>
                </a:lnTo>
                <a:lnTo>
                  <a:pt x="225552" y="434340"/>
                </a:lnTo>
                <a:lnTo>
                  <a:pt x="271123" y="429913"/>
                </a:lnTo>
                <a:lnTo>
                  <a:pt x="313515" y="417218"/>
                </a:lnTo>
                <a:lnTo>
                  <a:pt x="351835" y="397130"/>
                </a:lnTo>
                <a:lnTo>
                  <a:pt x="385191" y="370522"/>
                </a:lnTo>
                <a:lnTo>
                  <a:pt x="412688" y="338271"/>
                </a:lnTo>
                <a:lnTo>
                  <a:pt x="433435" y="301251"/>
                </a:lnTo>
                <a:lnTo>
                  <a:pt x="446537" y="260339"/>
                </a:lnTo>
                <a:lnTo>
                  <a:pt x="451104" y="216408"/>
                </a:lnTo>
                <a:lnTo>
                  <a:pt x="446537" y="172476"/>
                </a:lnTo>
                <a:lnTo>
                  <a:pt x="433435" y="131564"/>
                </a:lnTo>
                <a:lnTo>
                  <a:pt x="412688" y="94544"/>
                </a:lnTo>
                <a:lnTo>
                  <a:pt x="385191" y="62293"/>
                </a:lnTo>
                <a:lnTo>
                  <a:pt x="351835" y="35686"/>
                </a:lnTo>
                <a:lnTo>
                  <a:pt x="313515" y="15597"/>
                </a:lnTo>
                <a:lnTo>
                  <a:pt x="271123" y="2902"/>
                </a:lnTo>
                <a:lnTo>
                  <a:pt x="241242" y="0"/>
                </a:lnTo>
                <a:close/>
              </a:path>
            </a:pathLst>
          </a:custGeom>
          <a:solidFill>
            <a:srgbClr val="DDE9FF"/>
          </a:solidFill>
        </p:spPr>
        <p:txBody>
          <a:bodyPr wrap="square" lIns="0" tIns="0" rIns="0" bIns="0" rtlCol="0"/>
          <a:lstStyle/>
          <a:p>
            <a:endParaRPr sz="1750"/>
          </a:p>
        </p:txBody>
      </p:sp>
      <p:sp>
        <p:nvSpPr>
          <p:cNvPr id="183" name="object 183"/>
          <p:cNvSpPr/>
          <p:nvPr/>
        </p:nvSpPr>
        <p:spPr>
          <a:xfrm>
            <a:off x="1235710" y="6240144"/>
            <a:ext cx="376590" cy="360539"/>
          </a:xfrm>
          <a:custGeom>
            <a:avLst/>
            <a:gdLst/>
            <a:ahLst/>
            <a:cxnLst/>
            <a:rect l="l" t="t" r="r" b="b"/>
            <a:pathLst>
              <a:path w="387350" h="370839">
                <a:moveTo>
                  <a:pt x="193548" y="0"/>
                </a:moveTo>
                <a:lnTo>
                  <a:pt x="142169" y="6681"/>
                </a:lnTo>
                <a:lnTo>
                  <a:pt x="95955" y="25512"/>
                </a:lnTo>
                <a:lnTo>
                  <a:pt x="56769" y="54673"/>
                </a:lnTo>
                <a:lnTo>
                  <a:pt x="26472" y="92343"/>
                </a:lnTo>
                <a:lnTo>
                  <a:pt x="6928" y="136701"/>
                </a:lnTo>
                <a:lnTo>
                  <a:pt x="0" y="185927"/>
                </a:lnTo>
                <a:lnTo>
                  <a:pt x="6928" y="234512"/>
                </a:lnTo>
                <a:lnTo>
                  <a:pt x="26472" y="278440"/>
                </a:lnTo>
                <a:lnTo>
                  <a:pt x="56769" y="315848"/>
                </a:lnTo>
                <a:lnTo>
                  <a:pt x="95955" y="344875"/>
                </a:lnTo>
                <a:lnTo>
                  <a:pt x="142169" y="363657"/>
                </a:lnTo>
                <a:lnTo>
                  <a:pt x="193548" y="370331"/>
                </a:lnTo>
                <a:lnTo>
                  <a:pt x="244926" y="363657"/>
                </a:lnTo>
                <a:lnTo>
                  <a:pt x="291140" y="344875"/>
                </a:lnTo>
                <a:lnTo>
                  <a:pt x="330327" y="315848"/>
                </a:lnTo>
                <a:lnTo>
                  <a:pt x="360623" y="278440"/>
                </a:lnTo>
                <a:lnTo>
                  <a:pt x="380167" y="234512"/>
                </a:lnTo>
                <a:lnTo>
                  <a:pt x="387096" y="185927"/>
                </a:lnTo>
                <a:lnTo>
                  <a:pt x="380167" y="136701"/>
                </a:lnTo>
                <a:lnTo>
                  <a:pt x="360623" y="92343"/>
                </a:lnTo>
                <a:lnTo>
                  <a:pt x="330327" y="54673"/>
                </a:lnTo>
                <a:lnTo>
                  <a:pt x="291140" y="25512"/>
                </a:lnTo>
                <a:lnTo>
                  <a:pt x="244926" y="6681"/>
                </a:lnTo>
                <a:lnTo>
                  <a:pt x="193548" y="0"/>
                </a:lnTo>
                <a:close/>
              </a:path>
            </a:pathLst>
          </a:custGeom>
          <a:solidFill>
            <a:srgbClr val="E2ECFF"/>
          </a:solidFill>
        </p:spPr>
        <p:txBody>
          <a:bodyPr wrap="square" lIns="0" tIns="0" rIns="0" bIns="0" rtlCol="0"/>
          <a:lstStyle/>
          <a:p>
            <a:endParaRPr sz="1750"/>
          </a:p>
        </p:txBody>
      </p:sp>
      <p:sp>
        <p:nvSpPr>
          <p:cNvPr id="184" name="object 184"/>
          <p:cNvSpPr/>
          <p:nvPr/>
        </p:nvSpPr>
        <p:spPr>
          <a:xfrm>
            <a:off x="1266824" y="6254961"/>
            <a:ext cx="314237" cy="313002"/>
          </a:xfrm>
          <a:custGeom>
            <a:avLst/>
            <a:gdLst/>
            <a:ahLst/>
            <a:cxnLst/>
            <a:rect l="l" t="t" r="r" b="b"/>
            <a:pathLst>
              <a:path w="323214" h="321945">
                <a:moveTo>
                  <a:pt x="161543" y="0"/>
                </a:moveTo>
                <a:lnTo>
                  <a:pt x="118886" y="5722"/>
                </a:lnTo>
                <a:lnTo>
                  <a:pt x="80376" y="21900"/>
                </a:lnTo>
                <a:lnTo>
                  <a:pt x="47625" y="47053"/>
                </a:lnTo>
                <a:lnTo>
                  <a:pt x="22239" y="79699"/>
                </a:lnTo>
                <a:lnTo>
                  <a:pt x="5827" y="118356"/>
                </a:lnTo>
                <a:lnTo>
                  <a:pt x="0" y="161544"/>
                </a:lnTo>
                <a:lnTo>
                  <a:pt x="8314" y="212128"/>
                </a:lnTo>
                <a:lnTo>
                  <a:pt x="31406" y="256056"/>
                </a:lnTo>
                <a:lnTo>
                  <a:pt x="66495" y="290693"/>
                </a:lnTo>
                <a:lnTo>
                  <a:pt x="110800" y="313407"/>
                </a:lnTo>
                <a:lnTo>
                  <a:pt x="161543" y="321564"/>
                </a:lnTo>
                <a:lnTo>
                  <a:pt x="212287" y="313407"/>
                </a:lnTo>
                <a:lnTo>
                  <a:pt x="256592" y="290693"/>
                </a:lnTo>
                <a:lnTo>
                  <a:pt x="291681" y="256056"/>
                </a:lnTo>
                <a:lnTo>
                  <a:pt x="314773" y="212128"/>
                </a:lnTo>
                <a:lnTo>
                  <a:pt x="323088" y="161544"/>
                </a:lnTo>
                <a:lnTo>
                  <a:pt x="317260" y="118356"/>
                </a:lnTo>
                <a:lnTo>
                  <a:pt x="300848" y="79699"/>
                </a:lnTo>
                <a:lnTo>
                  <a:pt x="275463" y="47053"/>
                </a:lnTo>
                <a:lnTo>
                  <a:pt x="242711" y="21900"/>
                </a:lnTo>
                <a:lnTo>
                  <a:pt x="204201" y="5722"/>
                </a:lnTo>
                <a:lnTo>
                  <a:pt x="161543" y="0"/>
                </a:lnTo>
                <a:close/>
              </a:path>
            </a:pathLst>
          </a:custGeom>
          <a:solidFill>
            <a:srgbClr val="E9F0FF"/>
          </a:solidFill>
        </p:spPr>
        <p:txBody>
          <a:bodyPr wrap="square" lIns="0" tIns="0" rIns="0" bIns="0" rtlCol="0"/>
          <a:lstStyle/>
          <a:p>
            <a:endParaRPr sz="1750"/>
          </a:p>
        </p:txBody>
      </p:sp>
      <p:sp>
        <p:nvSpPr>
          <p:cNvPr id="185" name="object 185"/>
          <p:cNvSpPr/>
          <p:nvPr/>
        </p:nvSpPr>
        <p:spPr>
          <a:xfrm>
            <a:off x="1297940" y="6286076"/>
            <a:ext cx="250649" cy="250649"/>
          </a:xfrm>
          <a:custGeom>
            <a:avLst/>
            <a:gdLst/>
            <a:ahLst/>
            <a:cxnLst/>
            <a:rect l="l" t="t" r="r" b="b"/>
            <a:pathLst>
              <a:path w="257809" h="257810">
                <a:moveTo>
                  <a:pt x="129540" y="0"/>
                </a:moveTo>
                <a:lnTo>
                  <a:pt x="79081" y="10167"/>
                </a:lnTo>
                <a:lnTo>
                  <a:pt x="37909" y="37909"/>
                </a:lnTo>
                <a:lnTo>
                  <a:pt x="10167" y="79081"/>
                </a:lnTo>
                <a:lnTo>
                  <a:pt x="0" y="129539"/>
                </a:lnTo>
                <a:lnTo>
                  <a:pt x="10167" y="179117"/>
                </a:lnTo>
                <a:lnTo>
                  <a:pt x="37909" y="219836"/>
                </a:lnTo>
                <a:lnTo>
                  <a:pt x="79081" y="247411"/>
                </a:lnTo>
                <a:lnTo>
                  <a:pt x="129540" y="257555"/>
                </a:lnTo>
                <a:lnTo>
                  <a:pt x="179117" y="247411"/>
                </a:lnTo>
                <a:lnTo>
                  <a:pt x="219837" y="219836"/>
                </a:lnTo>
                <a:lnTo>
                  <a:pt x="247411" y="179117"/>
                </a:lnTo>
                <a:lnTo>
                  <a:pt x="257556" y="129539"/>
                </a:lnTo>
                <a:lnTo>
                  <a:pt x="247411" y="79081"/>
                </a:lnTo>
                <a:lnTo>
                  <a:pt x="219837" y="37909"/>
                </a:lnTo>
                <a:lnTo>
                  <a:pt x="179117" y="10167"/>
                </a:lnTo>
                <a:lnTo>
                  <a:pt x="129540" y="0"/>
                </a:lnTo>
                <a:close/>
              </a:path>
            </a:pathLst>
          </a:custGeom>
          <a:solidFill>
            <a:srgbClr val="EDF4FF"/>
          </a:solidFill>
        </p:spPr>
        <p:txBody>
          <a:bodyPr wrap="square" lIns="0" tIns="0" rIns="0" bIns="0" rtlCol="0"/>
          <a:lstStyle/>
          <a:p>
            <a:endParaRPr sz="1750"/>
          </a:p>
        </p:txBody>
      </p:sp>
      <p:sp>
        <p:nvSpPr>
          <p:cNvPr id="186" name="object 186"/>
          <p:cNvSpPr/>
          <p:nvPr/>
        </p:nvSpPr>
        <p:spPr>
          <a:xfrm>
            <a:off x="1330537" y="6318674"/>
            <a:ext cx="187060" cy="187060"/>
          </a:xfrm>
          <a:custGeom>
            <a:avLst/>
            <a:gdLst/>
            <a:ahLst/>
            <a:cxnLst/>
            <a:rect l="l" t="t" r="r" b="b"/>
            <a:pathLst>
              <a:path w="192405" h="192404">
                <a:moveTo>
                  <a:pt x="96012" y="0"/>
                </a:moveTo>
                <a:lnTo>
                  <a:pt x="58507" y="7500"/>
                </a:lnTo>
                <a:lnTo>
                  <a:pt x="28003" y="28003"/>
                </a:lnTo>
                <a:lnTo>
                  <a:pt x="7500" y="58507"/>
                </a:lnTo>
                <a:lnTo>
                  <a:pt x="0" y="96012"/>
                </a:lnTo>
                <a:lnTo>
                  <a:pt x="7500" y="133516"/>
                </a:lnTo>
                <a:lnTo>
                  <a:pt x="28003" y="164020"/>
                </a:lnTo>
                <a:lnTo>
                  <a:pt x="58507" y="184523"/>
                </a:lnTo>
                <a:lnTo>
                  <a:pt x="96012" y="192024"/>
                </a:lnTo>
                <a:lnTo>
                  <a:pt x="133516" y="184523"/>
                </a:lnTo>
                <a:lnTo>
                  <a:pt x="164020" y="164020"/>
                </a:lnTo>
                <a:lnTo>
                  <a:pt x="184523" y="133516"/>
                </a:lnTo>
                <a:lnTo>
                  <a:pt x="192024" y="96012"/>
                </a:lnTo>
                <a:lnTo>
                  <a:pt x="184523" y="58507"/>
                </a:lnTo>
                <a:lnTo>
                  <a:pt x="164020" y="28003"/>
                </a:lnTo>
                <a:lnTo>
                  <a:pt x="133516" y="7500"/>
                </a:lnTo>
                <a:lnTo>
                  <a:pt x="96012" y="0"/>
                </a:lnTo>
                <a:close/>
              </a:path>
            </a:pathLst>
          </a:custGeom>
          <a:solidFill>
            <a:srgbClr val="F4F8FF"/>
          </a:solidFill>
        </p:spPr>
        <p:txBody>
          <a:bodyPr wrap="square" lIns="0" tIns="0" rIns="0" bIns="0" rtlCol="0"/>
          <a:lstStyle/>
          <a:p>
            <a:endParaRPr sz="1750"/>
          </a:p>
        </p:txBody>
      </p:sp>
      <p:sp>
        <p:nvSpPr>
          <p:cNvPr id="187" name="object 187"/>
          <p:cNvSpPr/>
          <p:nvPr/>
        </p:nvSpPr>
        <p:spPr>
          <a:xfrm>
            <a:off x="1361651" y="6349787"/>
            <a:ext cx="124707" cy="124707"/>
          </a:xfrm>
          <a:custGeom>
            <a:avLst/>
            <a:gdLst/>
            <a:ahLst/>
            <a:cxnLst/>
            <a:rect l="l" t="t" r="r" b="b"/>
            <a:pathLst>
              <a:path w="128269" h="128270">
                <a:moveTo>
                  <a:pt x="64007" y="0"/>
                </a:moveTo>
                <a:lnTo>
                  <a:pt x="39219" y="5072"/>
                </a:lnTo>
                <a:lnTo>
                  <a:pt x="18859" y="18859"/>
                </a:lnTo>
                <a:lnTo>
                  <a:pt x="5072" y="39219"/>
                </a:lnTo>
                <a:lnTo>
                  <a:pt x="0" y="64008"/>
                </a:lnTo>
                <a:lnTo>
                  <a:pt x="5072" y="88796"/>
                </a:lnTo>
                <a:lnTo>
                  <a:pt x="18859" y="109156"/>
                </a:lnTo>
                <a:lnTo>
                  <a:pt x="39219" y="122943"/>
                </a:lnTo>
                <a:lnTo>
                  <a:pt x="64007" y="128016"/>
                </a:lnTo>
                <a:lnTo>
                  <a:pt x="88796" y="122943"/>
                </a:lnTo>
                <a:lnTo>
                  <a:pt x="109156" y="109156"/>
                </a:lnTo>
                <a:lnTo>
                  <a:pt x="122943" y="88796"/>
                </a:lnTo>
                <a:lnTo>
                  <a:pt x="128015" y="64008"/>
                </a:lnTo>
                <a:lnTo>
                  <a:pt x="122943" y="39219"/>
                </a:lnTo>
                <a:lnTo>
                  <a:pt x="109156" y="18859"/>
                </a:lnTo>
                <a:lnTo>
                  <a:pt x="88796" y="5072"/>
                </a:lnTo>
                <a:lnTo>
                  <a:pt x="64007" y="0"/>
                </a:lnTo>
                <a:close/>
              </a:path>
            </a:pathLst>
          </a:custGeom>
          <a:solidFill>
            <a:srgbClr val="F9FBFF"/>
          </a:solidFill>
        </p:spPr>
        <p:txBody>
          <a:bodyPr wrap="square" lIns="0" tIns="0" rIns="0" bIns="0" rtlCol="0"/>
          <a:lstStyle/>
          <a:p>
            <a:endParaRPr sz="1750"/>
          </a:p>
        </p:txBody>
      </p:sp>
      <p:sp>
        <p:nvSpPr>
          <p:cNvPr id="188" name="object 188"/>
          <p:cNvSpPr/>
          <p:nvPr/>
        </p:nvSpPr>
        <p:spPr>
          <a:xfrm>
            <a:off x="1392767" y="6380904"/>
            <a:ext cx="62353" cy="62353"/>
          </a:xfrm>
          <a:custGeom>
            <a:avLst/>
            <a:gdLst/>
            <a:ahLst/>
            <a:cxnLst/>
            <a:rect l="l" t="t" r="r" b="b"/>
            <a:pathLst>
              <a:path w="64134" h="64135">
                <a:moveTo>
                  <a:pt x="32004" y="0"/>
                </a:moveTo>
                <a:lnTo>
                  <a:pt x="19931" y="2643"/>
                </a:lnTo>
                <a:lnTo>
                  <a:pt x="9715" y="9715"/>
                </a:lnTo>
                <a:lnTo>
                  <a:pt x="2643" y="19931"/>
                </a:lnTo>
                <a:lnTo>
                  <a:pt x="0" y="32003"/>
                </a:lnTo>
                <a:lnTo>
                  <a:pt x="2643" y="44076"/>
                </a:lnTo>
                <a:lnTo>
                  <a:pt x="9715" y="54292"/>
                </a:lnTo>
                <a:lnTo>
                  <a:pt x="19931" y="61364"/>
                </a:lnTo>
                <a:lnTo>
                  <a:pt x="32004" y="64007"/>
                </a:lnTo>
                <a:lnTo>
                  <a:pt x="44719" y="61364"/>
                </a:lnTo>
                <a:lnTo>
                  <a:pt x="54864" y="54292"/>
                </a:lnTo>
                <a:lnTo>
                  <a:pt x="61579" y="44076"/>
                </a:lnTo>
                <a:lnTo>
                  <a:pt x="64008" y="32003"/>
                </a:lnTo>
                <a:lnTo>
                  <a:pt x="61579" y="19931"/>
                </a:lnTo>
                <a:lnTo>
                  <a:pt x="54864" y="9715"/>
                </a:lnTo>
                <a:lnTo>
                  <a:pt x="44719" y="2643"/>
                </a:lnTo>
                <a:lnTo>
                  <a:pt x="32004" y="0"/>
                </a:lnTo>
                <a:close/>
              </a:path>
            </a:pathLst>
          </a:custGeom>
          <a:solidFill>
            <a:srgbClr val="FFFFFF"/>
          </a:solidFill>
        </p:spPr>
        <p:txBody>
          <a:bodyPr wrap="square" lIns="0" tIns="0" rIns="0" bIns="0" rtlCol="0"/>
          <a:lstStyle/>
          <a:p>
            <a:endParaRPr sz="1750"/>
          </a:p>
        </p:txBody>
      </p:sp>
      <p:sp>
        <p:nvSpPr>
          <p:cNvPr id="189" name="object 189"/>
          <p:cNvSpPr/>
          <p:nvPr/>
        </p:nvSpPr>
        <p:spPr>
          <a:xfrm>
            <a:off x="1140883" y="6192731"/>
            <a:ext cx="569207" cy="458082"/>
          </a:xfrm>
          <a:custGeom>
            <a:avLst/>
            <a:gdLst/>
            <a:ahLst/>
            <a:cxnLst/>
            <a:rect l="l" t="t" r="r" b="b"/>
            <a:pathLst>
              <a:path w="585469" h="471170">
                <a:moveTo>
                  <a:pt x="292608" y="0"/>
                </a:moveTo>
                <a:lnTo>
                  <a:pt x="234696" y="4572"/>
                </a:lnTo>
                <a:lnTo>
                  <a:pt x="182880" y="18288"/>
                </a:lnTo>
                <a:lnTo>
                  <a:pt x="150876" y="30480"/>
                </a:lnTo>
                <a:lnTo>
                  <a:pt x="128016" y="41148"/>
                </a:lnTo>
                <a:lnTo>
                  <a:pt x="85344" y="68580"/>
                </a:lnTo>
                <a:lnTo>
                  <a:pt x="51816" y="102108"/>
                </a:lnTo>
                <a:lnTo>
                  <a:pt x="24384" y="141732"/>
                </a:lnTo>
                <a:lnTo>
                  <a:pt x="13716" y="167640"/>
                </a:lnTo>
                <a:lnTo>
                  <a:pt x="6096" y="190500"/>
                </a:lnTo>
                <a:lnTo>
                  <a:pt x="1524" y="211836"/>
                </a:lnTo>
                <a:lnTo>
                  <a:pt x="0" y="236220"/>
                </a:lnTo>
                <a:lnTo>
                  <a:pt x="1524" y="259080"/>
                </a:lnTo>
                <a:lnTo>
                  <a:pt x="6096" y="280416"/>
                </a:lnTo>
                <a:lnTo>
                  <a:pt x="13716" y="303276"/>
                </a:lnTo>
                <a:lnTo>
                  <a:pt x="15240" y="309372"/>
                </a:lnTo>
                <a:lnTo>
                  <a:pt x="36576" y="348996"/>
                </a:lnTo>
                <a:lnTo>
                  <a:pt x="67056" y="385572"/>
                </a:lnTo>
                <a:lnTo>
                  <a:pt x="128016" y="429768"/>
                </a:lnTo>
                <a:lnTo>
                  <a:pt x="150876" y="440436"/>
                </a:lnTo>
                <a:lnTo>
                  <a:pt x="156972" y="443484"/>
                </a:lnTo>
                <a:lnTo>
                  <a:pt x="208788" y="460248"/>
                </a:lnTo>
                <a:lnTo>
                  <a:pt x="263652" y="469392"/>
                </a:lnTo>
                <a:lnTo>
                  <a:pt x="292608" y="470916"/>
                </a:lnTo>
                <a:lnTo>
                  <a:pt x="321564" y="469392"/>
                </a:lnTo>
                <a:lnTo>
                  <a:pt x="350520" y="466344"/>
                </a:lnTo>
                <a:lnTo>
                  <a:pt x="376428" y="460248"/>
                </a:lnTo>
                <a:lnTo>
                  <a:pt x="398373" y="454152"/>
                </a:lnTo>
                <a:lnTo>
                  <a:pt x="292608" y="454152"/>
                </a:lnTo>
                <a:lnTo>
                  <a:pt x="263652" y="452628"/>
                </a:lnTo>
                <a:lnTo>
                  <a:pt x="234696" y="449580"/>
                </a:lnTo>
                <a:lnTo>
                  <a:pt x="208788" y="443484"/>
                </a:lnTo>
                <a:lnTo>
                  <a:pt x="182880" y="435864"/>
                </a:lnTo>
                <a:lnTo>
                  <a:pt x="178562" y="434340"/>
                </a:lnTo>
                <a:lnTo>
                  <a:pt x="156972" y="434340"/>
                </a:lnTo>
                <a:lnTo>
                  <a:pt x="156972" y="426720"/>
                </a:lnTo>
                <a:lnTo>
                  <a:pt x="159802" y="426720"/>
                </a:lnTo>
                <a:lnTo>
                  <a:pt x="140208" y="417576"/>
                </a:lnTo>
                <a:lnTo>
                  <a:pt x="97536" y="390144"/>
                </a:lnTo>
                <a:lnTo>
                  <a:pt x="64008" y="356616"/>
                </a:lnTo>
                <a:lnTo>
                  <a:pt x="36576" y="316992"/>
                </a:lnTo>
                <a:lnTo>
                  <a:pt x="30245" y="303276"/>
                </a:lnTo>
                <a:lnTo>
                  <a:pt x="21336" y="303276"/>
                </a:lnTo>
                <a:lnTo>
                  <a:pt x="27432" y="297180"/>
                </a:lnTo>
                <a:lnTo>
                  <a:pt x="28448" y="297180"/>
                </a:lnTo>
                <a:lnTo>
                  <a:pt x="22860" y="280416"/>
                </a:lnTo>
                <a:lnTo>
                  <a:pt x="18288" y="259080"/>
                </a:lnTo>
                <a:lnTo>
                  <a:pt x="16764" y="236220"/>
                </a:lnTo>
                <a:lnTo>
                  <a:pt x="18288" y="211836"/>
                </a:lnTo>
                <a:lnTo>
                  <a:pt x="22860" y="190500"/>
                </a:lnTo>
                <a:lnTo>
                  <a:pt x="28448" y="173736"/>
                </a:lnTo>
                <a:lnTo>
                  <a:pt x="27432" y="173736"/>
                </a:lnTo>
                <a:lnTo>
                  <a:pt x="21336" y="167640"/>
                </a:lnTo>
                <a:lnTo>
                  <a:pt x="30245" y="167640"/>
                </a:lnTo>
                <a:lnTo>
                  <a:pt x="36576" y="153924"/>
                </a:lnTo>
                <a:lnTo>
                  <a:pt x="64008" y="114300"/>
                </a:lnTo>
                <a:lnTo>
                  <a:pt x="97536" y="80772"/>
                </a:lnTo>
                <a:lnTo>
                  <a:pt x="140208" y="53340"/>
                </a:lnTo>
                <a:lnTo>
                  <a:pt x="159802" y="44196"/>
                </a:lnTo>
                <a:lnTo>
                  <a:pt x="156972" y="44196"/>
                </a:lnTo>
                <a:lnTo>
                  <a:pt x="156972" y="36576"/>
                </a:lnTo>
                <a:lnTo>
                  <a:pt x="178562" y="36576"/>
                </a:lnTo>
                <a:lnTo>
                  <a:pt x="182880" y="35052"/>
                </a:lnTo>
                <a:lnTo>
                  <a:pt x="208788" y="27432"/>
                </a:lnTo>
                <a:lnTo>
                  <a:pt x="234696" y="21336"/>
                </a:lnTo>
                <a:lnTo>
                  <a:pt x="263652" y="18288"/>
                </a:lnTo>
                <a:lnTo>
                  <a:pt x="292608" y="16764"/>
                </a:lnTo>
                <a:lnTo>
                  <a:pt x="398373" y="16764"/>
                </a:lnTo>
                <a:lnTo>
                  <a:pt x="376428" y="10668"/>
                </a:lnTo>
                <a:lnTo>
                  <a:pt x="350520" y="4572"/>
                </a:lnTo>
                <a:lnTo>
                  <a:pt x="321564" y="1524"/>
                </a:lnTo>
                <a:lnTo>
                  <a:pt x="292608" y="0"/>
                </a:lnTo>
                <a:close/>
              </a:path>
              <a:path w="585469" h="471170">
                <a:moveTo>
                  <a:pt x="422702" y="428798"/>
                </a:moveTo>
                <a:lnTo>
                  <a:pt x="376428" y="443484"/>
                </a:lnTo>
                <a:lnTo>
                  <a:pt x="321564" y="452628"/>
                </a:lnTo>
                <a:lnTo>
                  <a:pt x="292608" y="454152"/>
                </a:lnTo>
                <a:lnTo>
                  <a:pt x="398373" y="454152"/>
                </a:lnTo>
                <a:lnTo>
                  <a:pt x="403860" y="452628"/>
                </a:lnTo>
                <a:lnTo>
                  <a:pt x="428244" y="443484"/>
                </a:lnTo>
                <a:lnTo>
                  <a:pt x="434340" y="440436"/>
                </a:lnTo>
                <a:lnTo>
                  <a:pt x="447402" y="434340"/>
                </a:lnTo>
                <a:lnTo>
                  <a:pt x="428244" y="434340"/>
                </a:lnTo>
                <a:lnTo>
                  <a:pt x="422702" y="428798"/>
                </a:lnTo>
                <a:close/>
              </a:path>
              <a:path w="585469" h="471170">
                <a:moveTo>
                  <a:pt x="156972" y="426720"/>
                </a:moveTo>
                <a:lnTo>
                  <a:pt x="156972" y="434340"/>
                </a:lnTo>
                <a:lnTo>
                  <a:pt x="162604" y="428707"/>
                </a:lnTo>
                <a:lnTo>
                  <a:pt x="156972" y="426720"/>
                </a:lnTo>
                <a:close/>
              </a:path>
              <a:path w="585469" h="471170">
                <a:moveTo>
                  <a:pt x="162604" y="428707"/>
                </a:moveTo>
                <a:lnTo>
                  <a:pt x="156972" y="434340"/>
                </a:lnTo>
                <a:lnTo>
                  <a:pt x="178562" y="434340"/>
                </a:lnTo>
                <a:lnTo>
                  <a:pt x="162604" y="428707"/>
                </a:lnTo>
                <a:close/>
              </a:path>
              <a:path w="585469" h="471170">
                <a:moveTo>
                  <a:pt x="428244" y="426720"/>
                </a:moveTo>
                <a:lnTo>
                  <a:pt x="422702" y="428798"/>
                </a:lnTo>
                <a:lnTo>
                  <a:pt x="428244" y="434340"/>
                </a:lnTo>
                <a:lnTo>
                  <a:pt x="428244" y="426720"/>
                </a:lnTo>
                <a:close/>
              </a:path>
              <a:path w="585469" h="471170">
                <a:moveTo>
                  <a:pt x="461941" y="426720"/>
                </a:moveTo>
                <a:lnTo>
                  <a:pt x="428244" y="426720"/>
                </a:lnTo>
                <a:lnTo>
                  <a:pt x="428244" y="434340"/>
                </a:lnTo>
                <a:lnTo>
                  <a:pt x="447402" y="434340"/>
                </a:lnTo>
                <a:lnTo>
                  <a:pt x="457200" y="429768"/>
                </a:lnTo>
                <a:lnTo>
                  <a:pt x="461941" y="426720"/>
                </a:lnTo>
                <a:close/>
              </a:path>
              <a:path w="585469" h="471170">
                <a:moveTo>
                  <a:pt x="557784" y="297180"/>
                </a:moveTo>
                <a:lnTo>
                  <a:pt x="536448" y="336804"/>
                </a:lnTo>
                <a:lnTo>
                  <a:pt x="505968" y="373380"/>
                </a:lnTo>
                <a:lnTo>
                  <a:pt x="445008" y="417576"/>
                </a:lnTo>
                <a:lnTo>
                  <a:pt x="422148" y="428244"/>
                </a:lnTo>
                <a:lnTo>
                  <a:pt x="422702" y="428798"/>
                </a:lnTo>
                <a:lnTo>
                  <a:pt x="428244" y="426720"/>
                </a:lnTo>
                <a:lnTo>
                  <a:pt x="461941" y="426720"/>
                </a:lnTo>
                <a:lnTo>
                  <a:pt x="499872" y="402336"/>
                </a:lnTo>
                <a:lnTo>
                  <a:pt x="533400" y="368808"/>
                </a:lnTo>
                <a:lnTo>
                  <a:pt x="560832" y="329184"/>
                </a:lnTo>
                <a:lnTo>
                  <a:pt x="571500" y="303276"/>
                </a:lnTo>
                <a:lnTo>
                  <a:pt x="563880" y="303276"/>
                </a:lnTo>
                <a:lnTo>
                  <a:pt x="557784" y="297180"/>
                </a:lnTo>
                <a:close/>
              </a:path>
              <a:path w="585469" h="471170">
                <a:moveTo>
                  <a:pt x="159802" y="426720"/>
                </a:moveTo>
                <a:lnTo>
                  <a:pt x="156972" y="426720"/>
                </a:lnTo>
                <a:lnTo>
                  <a:pt x="162604" y="428707"/>
                </a:lnTo>
                <a:lnTo>
                  <a:pt x="163068" y="428244"/>
                </a:lnTo>
                <a:lnTo>
                  <a:pt x="159802" y="426720"/>
                </a:lnTo>
                <a:close/>
              </a:path>
              <a:path w="585469" h="471170">
                <a:moveTo>
                  <a:pt x="27432" y="297180"/>
                </a:moveTo>
                <a:lnTo>
                  <a:pt x="21336" y="303276"/>
                </a:lnTo>
                <a:lnTo>
                  <a:pt x="30245" y="303276"/>
                </a:lnTo>
                <a:lnTo>
                  <a:pt x="27432" y="297180"/>
                </a:lnTo>
                <a:close/>
              </a:path>
              <a:path w="585469" h="471170">
                <a:moveTo>
                  <a:pt x="28448" y="297180"/>
                </a:moveTo>
                <a:lnTo>
                  <a:pt x="27432" y="297180"/>
                </a:lnTo>
                <a:lnTo>
                  <a:pt x="30245" y="303276"/>
                </a:lnTo>
                <a:lnTo>
                  <a:pt x="30480" y="303276"/>
                </a:lnTo>
                <a:lnTo>
                  <a:pt x="28448" y="297180"/>
                </a:lnTo>
                <a:close/>
              </a:path>
              <a:path w="585469" h="471170">
                <a:moveTo>
                  <a:pt x="554970" y="167640"/>
                </a:moveTo>
                <a:lnTo>
                  <a:pt x="554736" y="167640"/>
                </a:lnTo>
                <a:lnTo>
                  <a:pt x="562356" y="190500"/>
                </a:lnTo>
                <a:lnTo>
                  <a:pt x="566928" y="211836"/>
                </a:lnTo>
                <a:lnTo>
                  <a:pt x="568452" y="236220"/>
                </a:lnTo>
                <a:lnTo>
                  <a:pt x="566928" y="259080"/>
                </a:lnTo>
                <a:lnTo>
                  <a:pt x="562356" y="280416"/>
                </a:lnTo>
                <a:lnTo>
                  <a:pt x="554736" y="303276"/>
                </a:lnTo>
                <a:lnTo>
                  <a:pt x="554970" y="303276"/>
                </a:lnTo>
                <a:lnTo>
                  <a:pt x="557784" y="297180"/>
                </a:lnTo>
                <a:lnTo>
                  <a:pt x="573532" y="297180"/>
                </a:lnTo>
                <a:lnTo>
                  <a:pt x="579120" y="280416"/>
                </a:lnTo>
                <a:lnTo>
                  <a:pt x="583692" y="259080"/>
                </a:lnTo>
                <a:lnTo>
                  <a:pt x="585216" y="236220"/>
                </a:lnTo>
                <a:lnTo>
                  <a:pt x="583692" y="211836"/>
                </a:lnTo>
                <a:lnTo>
                  <a:pt x="579120" y="190500"/>
                </a:lnTo>
                <a:lnTo>
                  <a:pt x="573532" y="173736"/>
                </a:lnTo>
                <a:lnTo>
                  <a:pt x="557784" y="173736"/>
                </a:lnTo>
                <a:lnTo>
                  <a:pt x="554970" y="167640"/>
                </a:lnTo>
                <a:close/>
              </a:path>
              <a:path w="585469" h="471170">
                <a:moveTo>
                  <a:pt x="573532" y="297180"/>
                </a:moveTo>
                <a:lnTo>
                  <a:pt x="557784" y="297180"/>
                </a:lnTo>
                <a:lnTo>
                  <a:pt x="563880" y="303276"/>
                </a:lnTo>
                <a:lnTo>
                  <a:pt x="571500" y="303276"/>
                </a:lnTo>
                <a:lnTo>
                  <a:pt x="573532" y="297180"/>
                </a:lnTo>
                <a:close/>
              </a:path>
              <a:path w="585469" h="471170">
                <a:moveTo>
                  <a:pt x="30245" y="167640"/>
                </a:moveTo>
                <a:lnTo>
                  <a:pt x="21336" y="167640"/>
                </a:lnTo>
                <a:lnTo>
                  <a:pt x="27432" y="173736"/>
                </a:lnTo>
                <a:lnTo>
                  <a:pt x="30245" y="167640"/>
                </a:lnTo>
                <a:close/>
              </a:path>
              <a:path w="585469" h="471170">
                <a:moveTo>
                  <a:pt x="30480" y="167640"/>
                </a:moveTo>
                <a:lnTo>
                  <a:pt x="30245" y="167640"/>
                </a:lnTo>
                <a:lnTo>
                  <a:pt x="27432" y="173736"/>
                </a:lnTo>
                <a:lnTo>
                  <a:pt x="28448" y="173736"/>
                </a:lnTo>
                <a:lnTo>
                  <a:pt x="30480" y="167640"/>
                </a:lnTo>
                <a:close/>
              </a:path>
              <a:path w="585469" h="471170">
                <a:moveTo>
                  <a:pt x="422702" y="42117"/>
                </a:moveTo>
                <a:lnTo>
                  <a:pt x="422148" y="42672"/>
                </a:lnTo>
                <a:lnTo>
                  <a:pt x="445008" y="53340"/>
                </a:lnTo>
                <a:lnTo>
                  <a:pt x="487680" y="80772"/>
                </a:lnTo>
                <a:lnTo>
                  <a:pt x="521208" y="114300"/>
                </a:lnTo>
                <a:lnTo>
                  <a:pt x="548640" y="153924"/>
                </a:lnTo>
                <a:lnTo>
                  <a:pt x="557784" y="173736"/>
                </a:lnTo>
                <a:lnTo>
                  <a:pt x="563880" y="167640"/>
                </a:lnTo>
                <a:lnTo>
                  <a:pt x="571500" y="167640"/>
                </a:lnTo>
                <a:lnTo>
                  <a:pt x="569976" y="161544"/>
                </a:lnTo>
                <a:lnTo>
                  <a:pt x="548640" y="121920"/>
                </a:lnTo>
                <a:lnTo>
                  <a:pt x="518160" y="85344"/>
                </a:lnTo>
                <a:lnTo>
                  <a:pt x="461941" y="44196"/>
                </a:lnTo>
                <a:lnTo>
                  <a:pt x="428244" y="44196"/>
                </a:lnTo>
                <a:lnTo>
                  <a:pt x="422702" y="42117"/>
                </a:lnTo>
                <a:close/>
              </a:path>
              <a:path w="585469" h="471170">
                <a:moveTo>
                  <a:pt x="571500" y="167640"/>
                </a:moveTo>
                <a:lnTo>
                  <a:pt x="563880" y="167640"/>
                </a:lnTo>
                <a:lnTo>
                  <a:pt x="557784" y="173736"/>
                </a:lnTo>
                <a:lnTo>
                  <a:pt x="573532" y="173736"/>
                </a:lnTo>
                <a:lnTo>
                  <a:pt x="571500" y="167640"/>
                </a:lnTo>
                <a:close/>
              </a:path>
              <a:path w="585469" h="471170">
                <a:moveTo>
                  <a:pt x="156972" y="36576"/>
                </a:moveTo>
                <a:lnTo>
                  <a:pt x="156972" y="44196"/>
                </a:lnTo>
                <a:lnTo>
                  <a:pt x="162604" y="42208"/>
                </a:lnTo>
                <a:lnTo>
                  <a:pt x="156972" y="36576"/>
                </a:lnTo>
                <a:close/>
              </a:path>
              <a:path w="585469" h="471170">
                <a:moveTo>
                  <a:pt x="162604" y="42208"/>
                </a:moveTo>
                <a:lnTo>
                  <a:pt x="156972" y="44196"/>
                </a:lnTo>
                <a:lnTo>
                  <a:pt x="159802" y="44196"/>
                </a:lnTo>
                <a:lnTo>
                  <a:pt x="163068" y="42672"/>
                </a:lnTo>
                <a:lnTo>
                  <a:pt x="162604" y="42208"/>
                </a:lnTo>
                <a:close/>
              </a:path>
              <a:path w="585469" h="471170">
                <a:moveTo>
                  <a:pt x="428244" y="36576"/>
                </a:moveTo>
                <a:lnTo>
                  <a:pt x="422702" y="42117"/>
                </a:lnTo>
                <a:lnTo>
                  <a:pt x="428244" y="44196"/>
                </a:lnTo>
                <a:lnTo>
                  <a:pt x="428244" y="36576"/>
                </a:lnTo>
                <a:close/>
              </a:path>
              <a:path w="585469" h="471170">
                <a:moveTo>
                  <a:pt x="447402" y="36576"/>
                </a:moveTo>
                <a:lnTo>
                  <a:pt x="428244" y="36576"/>
                </a:lnTo>
                <a:lnTo>
                  <a:pt x="428244" y="44196"/>
                </a:lnTo>
                <a:lnTo>
                  <a:pt x="461941" y="44196"/>
                </a:lnTo>
                <a:lnTo>
                  <a:pt x="457200" y="41148"/>
                </a:lnTo>
                <a:lnTo>
                  <a:pt x="447402" y="36576"/>
                </a:lnTo>
                <a:close/>
              </a:path>
              <a:path w="585469" h="471170">
                <a:moveTo>
                  <a:pt x="178562" y="36576"/>
                </a:moveTo>
                <a:lnTo>
                  <a:pt x="156972" y="36576"/>
                </a:lnTo>
                <a:lnTo>
                  <a:pt x="162604" y="42208"/>
                </a:lnTo>
                <a:lnTo>
                  <a:pt x="178562" y="36576"/>
                </a:lnTo>
                <a:close/>
              </a:path>
              <a:path w="585469" h="471170">
                <a:moveTo>
                  <a:pt x="398373" y="16764"/>
                </a:moveTo>
                <a:lnTo>
                  <a:pt x="292608" y="16764"/>
                </a:lnTo>
                <a:lnTo>
                  <a:pt x="321564" y="18288"/>
                </a:lnTo>
                <a:lnTo>
                  <a:pt x="350520" y="21336"/>
                </a:lnTo>
                <a:lnTo>
                  <a:pt x="376428" y="27432"/>
                </a:lnTo>
                <a:lnTo>
                  <a:pt x="403860" y="35052"/>
                </a:lnTo>
                <a:lnTo>
                  <a:pt x="422702" y="42117"/>
                </a:lnTo>
                <a:lnTo>
                  <a:pt x="428244" y="36576"/>
                </a:lnTo>
                <a:lnTo>
                  <a:pt x="447402" y="36576"/>
                </a:lnTo>
                <a:lnTo>
                  <a:pt x="434340" y="30480"/>
                </a:lnTo>
                <a:lnTo>
                  <a:pt x="428244" y="27432"/>
                </a:lnTo>
                <a:lnTo>
                  <a:pt x="403860" y="18288"/>
                </a:lnTo>
                <a:lnTo>
                  <a:pt x="398373" y="16764"/>
                </a:lnTo>
                <a:close/>
              </a:path>
            </a:pathLst>
          </a:custGeom>
          <a:solidFill>
            <a:srgbClr val="000000"/>
          </a:solidFill>
        </p:spPr>
        <p:txBody>
          <a:bodyPr wrap="square" lIns="0" tIns="0" rIns="0" bIns="0" rtlCol="0"/>
          <a:lstStyle/>
          <a:p>
            <a:endParaRPr sz="1750"/>
          </a:p>
        </p:txBody>
      </p:sp>
      <p:sp>
        <p:nvSpPr>
          <p:cNvPr id="190" name="object 190"/>
          <p:cNvSpPr txBox="1"/>
          <p:nvPr/>
        </p:nvSpPr>
        <p:spPr>
          <a:xfrm>
            <a:off x="1241142" y="6318920"/>
            <a:ext cx="362391" cy="172035"/>
          </a:xfrm>
          <a:prstGeom prst="rect">
            <a:avLst/>
          </a:prstGeom>
        </p:spPr>
        <p:txBody>
          <a:bodyPr vert="horz" wrap="square" lIns="0" tIns="0" rIns="0" bIns="0" rtlCol="0">
            <a:spAutoFit/>
          </a:bodyPr>
          <a:lstStyle/>
          <a:p>
            <a:pPr marL="12347"/>
            <a:r>
              <a:rPr sz="1118" spc="-5" dirty="0">
                <a:latin typeface="Times New Roman"/>
                <a:cs typeface="Times New Roman"/>
              </a:rPr>
              <a:t>C</a:t>
            </a:r>
            <a:r>
              <a:rPr sz="1118" spc="49" dirty="0">
                <a:latin typeface="Times New Roman"/>
                <a:cs typeface="Times New Roman"/>
              </a:rPr>
              <a:t>l</a:t>
            </a:r>
            <a:r>
              <a:rPr sz="1118" spc="-73" dirty="0">
                <a:latin typeface="Times New Roman"/>
                <a:cs typeface="Times New Roman"/>
              </a:rPr>
              <a:t>i</a:t>
            </a:r>
            <a:r>
              <a:rPr sz="1118" spc="-5" dirty="0">
                <a:latin typeface="Times New Roman"/>
                <a:cs typeface="Times New Roman"/>
              </a:rPr>
              <a:t>e</a:t>
            </a:r>
            <a:r>
              <a:rPr sz="1118" spc="-68" dirty="0">
                <a:latin typeface="Times New Roman"/>
                <a:cs typeface="Times New Roman"/>
              </a:rPr>
              <a:t>n</a:t>
            </a:r>
            <a:r>
              <a:rPr sz="1118" spc="-5" dirty="0">
                <a:latin typeface="Times New Roman"/>
                <a:cs typeface="Times New Roman"/>
              </a:rPr>
              <a:t>t</a:t>
            </a:r>
            <a:endParaRPr sz="1118">
              <a:latin typeface="Times New Roman"/>
              <a:cs typeface="Times New Roman"/>
            </a:endParaRPr>
          </a:p>
        </p:txBody>
      </p:sp>
      <p:sp>
        <p:nvSpPr>
          <p:cNvPr id="191" name="object 191"/>
          <p:cNvSpPr/>
          <p:nvPr/>
        </p:nvSpPr>
        <p:spPr>
          <a:xfrm>
            <a:off x="1297940" y="4462144"/>
            <a:ext cx="518583" cy="438943"/>
          </a:xfrm>
          <a:custGeom>
            <a:avLst/>
            <a:gdLst/>
            <a:ahLst/>
            <a:cxnLst/>
            <a:rect l="l" t="t" r="r" b="b"/>
            <a:pathLst>
              <a:path w="533400" h="451485">
                <a:moveTo>
                  <a:pt x="266700" y="0"/>
                </a:moveTo>
                <a:lnTo>
                  <a:pt x="212797" y="4566"/>
                </a:lnTo>
                <a:lnTo>
                  <a:pt x="162663" y="17668"/>
                </a:lnTo>
                <a:lnTo>
                  <a:pt x="117350" y="38415"/>
                </a:lnTo>
                <a:lnTo>
                  <a:pt x="77914" y="65912"/>
                </a:lnTo>
                <a:lnTo>
                  <a:pt x="45407" y="99268"/>
                </a:lnTo>
                <a:lnTo>
                  <a:pt x="20883" y="137588"/>
                </a:lnTo>
                <a:lnTo>
                  <a:pt x="5396" y="179980"/>
                </a:lnTo>
                <a:lnTo>
                  <a:pt x="0" y="225551"/>
                </a:lnTo>
                <a:lnTo>
                  <a:pt x="5396" y="271123"/>
                </a:lnTo>
                <a:lnTo>
                  <a:pt x="20883" y="313515"/>
                </a:lnTo>
                <a:lnTo>
                  <a:pt x="45407" y="351835"/>
                </a:lnTo>
                <a:lnTo>
                  <a:pt x="77914" y="385190"/>
                </a:lnTo>
                <a:lnTo>
                  <a:pt x="117350" y="412688"/>
                </a:lnTo>
                <a:lnTo>
                  <a:pt x="162663" y="433435"/>
                </a:lnTo>
                <a:lnTo>
                  <a:pt x="212797" y="446537"/>
                </a:lnTo>
                <a:lnTo>
                  <a:pt x="266700" y="451103"/>
                </a:lnTo>
                <a:lnTo>
                  <a:pt x="320602" y="446537"/>
                </a:lnTo>
                <a:lnTo>
                  <a:pt x="370736" y="433435"/>
                </a:lnTo>
                <a:lnTo>
                  <a:pt x="416049" y="412688"/>
                </a:lnTo>
                <a:lnTo>
                  <a:pt x="455485" y="385190"/>
                </a:lnTo>
                <a:lnTo>
                  <a:pt x="487992" y="351835"/>
                </a:lnTo>
                <a:lnTo>
                  <a:pt x="512516" y="313515"/>
                </a:lnTo>
                <a:lnTo>
                  <a:pt x="528003" y="271123"/>
                </a:lnTo>
                <a:lnTo>
                  <a:pt x="533400" y="225551"/>
                </a:lnTo>
                <a:lnTo>
                  <a:pt x="528003" y="179980"/>
                </a:lnTo>
                <a:lnTo>
                  <a:pt x="512516" y="137588"/>
                </a:lnTo>
                <a:lnTo>
                  <a:pt x="487992" y="99268"/>
                </a:lnTo>
                <a:lnTo>
                  <a:pt x="455485" y="65912"/>
                </a:lnTo>
                <a:lnTo>
                  <a:pt x="416049" y="38415"/>
                </a:lnTo>
                <a:lnTo>
                  <a:pt x="370736" y="17668"/>
                </a:lnTo>
                <a:lnTo>
                  <a:pt x="320602" y="4566"/>
                </a:lnTo>
                <a:lnTo>
                  <a:pt x="266700" y="0"/>
                </a:lnTo>
                <a:close/>
              </a:path>
            </a:pathLst>
          </a:custGeom>
          <a:solidFill>
            <a:srgbClr val="6091FF"/>
          </a:solidFill>
        </p:spPr>
        <p:txBody>
          <a:bodyPr wrap="square" lIns="0" tIns="0" rIns="0" bIns="0" rtlCol="0"/>
          <a:lstStyle/>
          <a:p>
            <a:endParaRPr sz="1750"/>
          </a:p>
        </p:txBody>
      </p:sp>
      <p:sp>
        <p:nvSpPr>
          <p:cNvPr id="192" name="object 192"/>
          <p:cNvSpPr/>
          <p:nvPr/>
        </p:nvSpPr>
        <p:spPr>
          <a:xfrm>
            <a:off x="1315721" y="4833302"/>
            <a:ext cx="221014" cy="0"/>
          </a:xfrm>
          <a:custGeom>
            <a:avLst/>
            <a:gdLst/>
            <a:ahLst/>
            <a:cxnLst/>
            <a:rect l="l" t="t" r="r" b="b"/>
            <a:pathLst>
              <a:path w="227330">
                <a:moveTo>
                  <a:pt x="0" y="0"/>
                </a:moveTo>
                <a:lnTo>
                  <a:pt x="227075" y="0"/>
                </a:lnTo>
              </a:path>
            </a:pathLst>
          </a:custGeom>
          <a:ln w="16763">
            <a:solidFill>
              <a:srgbClr val="CCDEFF"/>
            </a:solidFill>
          </a:ln>
        </p:spPr>
        <p:txBody>
          <a:bodyPr wrap="square" lIns="0" tIns="0" rIns="0" bIns="0" rtlCol="0"/>
          <a:lstStyle/>
          <a:p>
            <a:endParaRPr sz="1750"/>
          </a:p>
        </p:txBody>
      </p:sp>
      <p:sp>
        <p:nvSpPr>
          <p:cNvPr id="193" name="object 193"/>
          <p:cNvSpPr/>
          <p:nvPr/>
        </p:nvSpPr>
        <p:spPr>
          <a:xfrm>
            <a:off x="1284605" y="4817003"/>
            <a:ext cx="283369" cy="0"/>
          </a:xfrm>
          <a:custGeom>
            <a:avLst/>
            <a:gdLst/>
            <a:ahLst/>
            <a:cxnLst/>
            <a:rect l="l" t="t" r="r" b="b"/>
            <a:pathLst>
              <a:path w="291465">
                <a:moveTo>
                  <a:pt x="0" y="0"/>
                </a:moveTo>
                <a:lnTo>
                  <a:pt x="291083" y="0"/>
                </a:lnTo>
              </a:path>
            </a:pathLst>
          </a:custGeom>
          <a:ln w="16763">
            <a:solidFill>
              <a:srgbClr val="CCDEFF"/>
            </a:solidFill>
          </a:ln>
        </p:spPr>
        <p:txBody>
          <a:bodyPr wrap="square" lIns="0" tIns="0" rIns="0" bIns="0" rtlCol="0"/>
          <a:lstStyle/>
          <a:p>
            <a:endParaRPr sz="1750"/>
          </a:p>
        </p:txBody>
      </p:sp>
      <p:sp>
        <p:nvSpPr>
          <p:cNvPr id="194" name="object 194"/>
          <p:cNvSpPr/>
          <p:nvPr/>
        </p:nvSpPr>
        <p:spPr>
          <a:xfrm>
            <a:off x="1253490" y="4801446"/>
            <a:ext cx="345722" cy="0"/>
          </a:xfrm>
          <a:custGeom>
            <a:avLst/>
            <a:gdLst/>
            <a:ahLst/>
            <a:cxnLst/>
            <a:rect l="l" t="t" r="r" b="b"/>
            <a:pathLst>
              <a:path w="355600">
                <a:moveTo>
                  <a:pt x="0" y="0"/>
                </a:moveTo>
                <a:lnTo>
                  <a:pt x="355091" y="0"/>
                </a:lnTo>
              </a:path>
            </a:pathLst>
          </a:custGeom>
          <a:ln w="15239">
            <a:solidFill>
              <a:srgbClr val="CCDEFF"/>
            </a:solidFill>
          </a:ln>
        </p:spPr>
        <p:txBody>
          <a:bodyPr wrap="square" lIns="0" tIns="0" rIns="0" bIns="0" rtlCol="0"/>
          <a:lstStyle/>
          <a:p>
            <a:endParaRPr sz="1750"/>
          </a:p>
        </p:txBody>
      </p:sp>
      <p:sp>
        <p:nvSpPr>
          <p:cNvPr id="195" name="object 195"/>
          <p:cNvSpPr/>
          <p:nvPr/>
        </p:nvSpPr>
        <p:spPr>
          <a:xfrm>
            <a:off x="1220894" y="4785888"/>
            <a:ext cx="409310" cy="0"/>
          </a:xfrm>
          <a:custGeom>
            <a:avLst/>
            <a:gdLst/>
            <a:ahLst/>
            <a:cxnLst/>
            <a:rect l="l" t="t" r="r" b="b"/>
            <a:pathLst>
              <a:path w="421005">
                <a:moveTo>
                  <a:pt x="0" y="0"/>
                </a:moveTo>
                <a:lnTo>
                  <a:pt x="420624" y="0"/>
                </a:lnTo>
              </a:path>
            </a:pathLst>
          </a:custGeom>
          <a:ln w="17780">
            <a:solidFill>
              <a:srgbClr val="CCDEFF"/>
            </a:solidFill>
          </a:ln>
        </p:spPr>
        <p:txBody>
          <a:bodyPr wrap="square" lIns="0" tIns="0" rIns="0" bIns="0" rtlCol="0"/>
          <a:lstStyle/>
          <a:p>
            <a:endParaRPr sz="1750"/>
          </a:p>
        </p:txBody>
      </p:sp>
      <p:sp>
        <p:nvSpPr>
          <p:cNvPr id="196" name="object 196"/>
          <p:cNvSpPr/>
          <p:nvPr/>
        </p:nvSpPr>
        <p:spPr>
          <a:xfrm>
            <a:off x="1220894" y="4769220"/>
            <a:ext cx="425362" cy="0"/>
          </a:xfrm>
          <a:custGeom>
            <a:avLst/>
            <a:gdLst/>
            <a:ahLst/>
            <a:cxnLst/>
            <a:rect l="l" t="t" r="r" b="b"/>
            <a:pathLst>
              <a:path w="437514">
                <a:moveTo>
                  <a:pt x="0" y="0"/>
                </a:moveTo>
                <a:lnTo>
                  <a:pt x="437388" y="0"/>
                </a:lnTo>
              </a:path>
            </a:pathLst>
          </a:custGeom>
          <a:ln w="16509">
            <a:solidFill>
              <a:srgbClr val="CCDEFF"/>
            </a:solidFill>
          </a:ln>
        </p:spPr>
        <p:txBody>
          <a:bodyPr wrap="square" lIns="0" tIns="0" rIns="0" bIns="0" rtlCol="0"/>
          <a:lstStyle/>
          <a:p>
            <a:endParaRPr sz="1750"/>
          </a:p>
        </p:txBody>
      </p:sp>
      <p:sp>
        <p:nvSpPr>
          <p:cNvPr id="197" name="object 197"/>
          <p:cNvSpPr/>
          <p:nvPr/>
        </p:nvSpPr>
        <p:spPr>
          <a:xfrm>
            <a:off x="1206077" y="4753786"/>
            <a:ext cx="456847" cy="0"/>
          </a:xfrm>
          <a:custGeom>
            <a:avLst/>
            <a:gdLst/>
            <a:ahLst/>
            <a:cxnLst/>
            <a:rect l="l" t="t" r="r" b="b"/>
            <a:pathLst>
              <a:path w="469900">
                <a:moveTo>
                  <a:pt x="0" y="0"/>
                </a:moveTo>
                <a:lnTo>
                  <a:pt x="469391" y="0"/>
                </a:lnTo>
              </a:path>
            </a:pathLst>
          </a:custGeom>
          <a:ln w="15240">
            <a:solidFill>
              <a:srgbClr val="CCDEFF"/>
            </a:solidFill>
          </a:ln>
        </p:spPr>
        <p:txBody>
          <a:bodyPr wrap="square" lIns="0" tIns="0" rIns="0" bIns="0" rtlCol="0"/>
          <a:lstStyle/>
          <a:p>
            <a:endParaRPr sz="1750"/>
          </a:p>
        </p:txBody>
      </p:sp>
      <p:sp>
        <p:nvSpPr>
          <p:cNvPr id="198" name="object 198"/>
          <p:cNvSpPr/>
          <p:nvPr/>
        </p:nvSpPr>
        <p:spPr>
          <a:xfrm>
            <a:off x="1206077" y="4738352"/>
            <a:ext cx="471664" cy="0"/>
          </a:xfrm>
          <a:custGeom>
            <a:avLst/>
            <a:gdLst/>
            <a:ahLst/>
            <a:cxnLst/>
            <a:rect l="l" t="t" r="r" b="b"/>
            <a:pathLst>
              <a:path w="485139">
                <a:moveTo>
                  <a:pt x="0" y="0"/>
                </a:moveTo>
                <a:lnTo>
                  <a:pt x="484631" y="0"/>
                </a:lnTo>
              </a:path>
            </a:pathLst>
          </a:custGeom>
          <a:ln w="16509">
            <a:solidFill>
              <a:srgbClr val="CCDEFF"/>
            </a:solidFill>
          </a:ln>
        </p:spPr>
        <p:txBody>
          <a:bodyPr wrap="square" lIns="0" tIns="0" rIns="0" bIns="0" rtlCol="0"/>
          <a:lstStyle/>
          <a:p>
            <a:endParaRPr sz="1750"/>
          </a:p>
        </p:txBody>
      </p:sp>
      <p:sp>
        <p:nvSpPr>
          <p:cNvPr id="199" name="object 199"/>
          <p:cNvSpPr/>
          <p:nvPr/>
        </p:nvSpPr>
        <p:spPr>
          <a:xfrm>
            <a:off x="1189779" y="4722918"/>
            <a:ext cx="503766" cy="0"/>
          </a:xfrm>
          <a:custGeom>
            <a:avLst/>
            <a:gdLst/>
            <a:ahLst/>
            <a:cxnLst/>
            <a:rect l="l" t="t" r="r" b="b"/>
            <a:pathLst>
              <a:path w="518160">
                <a:moveTo>
                  <a:pt x="0" y="0"/>
                </a:moveTo>
                <a:lnTo>
                  <a:pt x="518159" y="0"/>
                </a:lnTo>
              </a:path>
            </a:pathLst>
          </a:custGeom>
          <a:ln w="15240">
            <a:solidFill>
              <a:srgbClr val="CCDEFF"/>
            </a:solidFill>
          </a:ln>
        </p:spPr>
        <p:txBody>
          <a:bodyPr wrap="square" lIns="0" tIns="0" rIns="0" bIns="0" rtlCol="0"/>
          <a:lstStyle/>
          <a:p>
            <a:endParaRPr sz="1750"/>
          </a:p>
        </p:txBody>
      </p:sp>
      <p:sp>
        <p:nvSpPr>
          <p:cNvPr id="200" name="object 200"/>
          <p:cNvSpPr/>
          <p:nvPr/>
        </p:nvSpPr>
        <p:spPr>
          <a:xfrm>
            <a:off x="1173481" y="4699458"/>
            <a:ext cx="520435" cy="0"/>
          </a:xfrm>
          <a:custGeom>
            <a:avLst/>
            <a:gdLst/>
            <a:ahLst/>
            <a:cxnLst/>
            <a:rect l="l" t="t" r="r" b="b"/>
            <a:pathLst>
              <a:path w="535305">
                <a:moveTo>
                  <a:pt x="0" y="0"/>
                </a:moveTo>
                <a:lnTo>
                  <a:pt x="534923" y="0"/>
                </a:lnTo>
              </a:path>
            </a:pathLst>
          </a:custGeom>
          <a:ln w="33019">
            <a:solidFill>
              <a:srgbClr val="CCDEFF"/>
            </a:solidFill>
          </a:ln>
        </p:spPr>
        <p:txBody>
          <a:bodyPr wrap="square" lIns="0" tIns="0" rIns="0" bIns="0" rtlCol="0"/>
          <a:lstStyle/>
          <a:p>
            <a:endParaRPr sz="1750"/>
          </a:p>
        </p:txBody>
      </p:sp>
      <p:sp>
        <p:nvSpPr>
          <p:cNvPr id="201" name="object 201"/>
          <p:cNvSpPr/>
          <p:nvPr/>
        </p:nvSpPr>
        <p:spPr>
          <a:xfrm>
            <a:off x="1173480" y="4675998"/>
            <a:ext cx="536487" cy="0"/>
          </a:xfrm>
          <a:custGeom>
            <a:avLst/>
            <a:gdLst/>
            <a:ahLst/>
            <a:cxnLst/>
            <a:rect l="l" t="t" r="r" b="b"/>
            <a:pathLst>
              <a:path w="551814">
                <a:moveTo>
                  <a:pt x="0" y="0"/>
                </a:moveTo>
                <a:lnTo>
                  <a:pt x="551687" y="0"/>
                </a:lnTo>
              </a:path>
            </a:pathLst>
          </a:custGeom>
          <a:ln w="15239">
            <a:solidFill>
              <a:srgbClr val="CCDEFF"/>
            </a:solidFill>
          </a:ln>
        </p:spPr>
        <p:txBody>
          <a:bodyPr wrap="square" lIns="0" tIns="0" rIns="0" bIns="0" rtlCol="0"/>
          <a:lstStyle/>
          <a:p>
            <a:endParaRPr sz="1750"/>
          </a:p>
        </p:txBody>
      </p:sp>
      <p:sp>
        <p:nvSpPr>
          <p:cNvPr id="202" name="object 202"/>
          <p:cNvSpPr/>
          <p:nvPr/>
        </p:nvSpPr>
        <p:spPr>
          <a:xfrm>
            <a:off x="1158664" y="4644513"/>
            <a:ext cx="551303" cy="0"/>
          </a:xfrm>
          <a:custGeom>
            <a:avLst/>
            <a:gdLst/>
            <a:ahLst/>
            <a:cxnLst/>
            <a:rect l="l" t="t" r="r" b="b"/>
            <a:pathLst>
              <a:path w="567055">
                <a:moveTo>
                  <a:pt x="0" y="0"/>
                </a:moveTo>
                <a:lnTo>
                  <a:pt x="566927" y="0"/>
                </a:lnTo>
              </a:path>
            </a:pathLst>
          </a:custGeom>
          <a:ln w="49530">
            <a:solidFill>
              <a:srgbClr val="CCDEFF"/>
            </a:solidFill>
          </a:ln>
        </p:spPr>
        <p:txBody>
          <a:bodyPr wrap="square" lIns="0" tIns="0" rIns="0" bIns="0" rtlCol="0"/>
          <a:lstStyle/>
          <a:p>
            <a:endParaRPr sz="1750"/>
          </a:p>
        </p:txBody>
      </p:sp>
      <p:sp>
        <p:nvSpPr>
          <p:cNvPr id="203" name="object 203"/>
          <p:cNvSpPr/>
          <p:nvPr/>
        </p:nvSpPr>
        <p:spPr>
          <a:xfrm>
            <a:off x="1142365" y="4612410"/>
            <a:ext cx="567972" cy="0"/>
          </a:xfrm>
          <a:custGeom>
            <a:avLst/>
            <a:gdLst/>
            <a:ahLst/>
            <a:cxnLst/>
            <a:rect l="l" t="t" r="r" b="b"/>
            <a:pathLst>
              <a:path w="584200">
                <a:moveTo>
                  <a:pt x="0" y="0"/>
                </a:moveTo>
                <a:lnTo>
                  <a:pt x="583691" y="0"/>
                </a:lnTo>
              </a:path>
            </a:pathLst>
          </a:custGeom>
          <a:ln w="16510">
            <a:solidFill>
              <a:srgbClr val="CCDEFF"/>
            </a:solidFill>
          </a:ln>
        </p:spPr>
        <p:txBody>
          <a:bodyPr wrap="square" lIns="0" tIns="0" rIns="0" bIns="0" rtlCol="0"/>
          <a:lstStyle/>
          <a:p>
            <a:endParaRPr sz="1750"/>
          </a:p>
        </p:txBody>
      </p:sp>
      <p:sp>
        <p:nvSpPr>
          <p:cNvPr id="204" name="object 204"/>
          <p:cNvSpPr/>
          <p:nvPr/>
        </p:nvSpPr>
        <p:spPr>
          <a:xfrm>
            <a:off x="1158664" y="4588951"/>
            <a:ext cx="551303" cy="0"/>
          </a:xfrm>
          <a:custGeom>
            <a:avLst/>
            <a:gdLst/>
            <a:ahLst/>
            <a:cxnLst/>
            <a:rect l="l" t="t" r="r" b="b"/>
            <a:pathLst>
              <a:path w="567055">
                <a:moveTo>
                  <a:pt x="0" y="0"/>
                </a:moveTo>
                <a:lnTo>
                  <a:pt x="566927" y="0"/>
                </a:lnTo>
              </a:path>
            </a:pathLst>
          </a:custGeom>
          <a:ln w="31750">
            <a:solidFill>
              <a:srgbClr val="CCDEFF"/>
            </a:solidFill>
          </a:ln>
        </p:spPr>
        <p:txBody>
          <a:bodyPr wrap="square" lIns="0" tIns="0" rIns="0" bIns="0" rtlCol="0"/>
          <a:lstStyle/>
          <a:p>
            <a:endParaRPr sz="1750"/>
          </a:p>
        </p:txBody>
      </p:sp>
      <p:sp>
        <p:nvSpPr>
          <p:cNvPr id="205" name="object 205"/>
          <p:cNvSpPr/>
          <p:nvPr/>
        </p:nvSpPr>
        <p:spPr>
          <a:xfrm>
            <a:off x="1173480" y="4565491"/>
            <a:ext cx="536487" cy="0"/>
          </a:xfrm>
          <a:custGeom>
            <a:avLst/>
            <a:gdLst/>
            <a:ahLst/>
            <a:cxnLst/>
            <a:rect l="l" t="t" r="r" b="b"/>
            <a:pathLst>
              <a:path w="551814">
                <a:moveTo>
                  <a:pt x="0" y="0"/>
                </a:moveTo>
                <a:lnTo>
                  <a:pt x="551687" y="0"/>
                </a:lnTo>
              </a:path>
            </a:pathLst>
          </a:custGeom>
          <a:ln w="16509">
            <a:solidFill>
              <a:srgbClr val="CCDEFF"/>
            </a:solidFill>
          </a:ln>
        </p:spPr>
        <p:txBody>
          <a:bodyPr wrap="square" lIns="0" tIns="0" rIns="0" bIns="0" rtlCol="0"/>
          <a:lstStyle/>
          <a:p>
            <a:endParaRPr sz="1750"/>
          </a:p>
        </p:txBody>
      </p:sp>
      <p:sp>
        <p:nvSpPr>
          <p:cNvPr id="206" name="object 206"/>
          <p:cNvSpPr/>
          <p:nvPr/>
        </p:nvSpPr>
        <p:spPr>
          <a:xfrm>
            <a:off x="1173481" y="4541413"/>
            <a:ext cx="520435" cy="0"/>
          </a:xfrm>
          <a:custGeom>
            <a:avLst/>
            <a:gdLst/>
            <a:ahLst/>
            <a:cxnLst/>
            <a:rect l="l" t="t" r="r" b="b"/>
            <a:pathLst>
              <a:path w="535305">
                <a:moveTo>
                  <a:pt x="0" y="0"/>
                </a:moveTo>
                <a:lnTo>
                  <a:pt x="534923" y="0"/>
                </a:lnTo>
              </a:path>
            </a:pathLst>
          </a:custGeom>
          <a:ln w="33020">
            <a:solidFill>
              <a:srgbClr val="CCDEFF"/>
            </a:solidFill>
          </a:ln>
        </p:spPr>
        <p:txBody>
          <a:bodyPr wrap="square" lIns="0" tIns="0" rIns="0" bIns="0" rtlCol="0"/>
          <a:lstStyle/>
          <a:p>
            <a:endParaRPr sz="1750"/>
          </a:p>
        </p:txBody>
      </p:sp>
      <p:sp>
        <p:nvSpPr>
          <p:cNvPr id="207" name="object 207"/>
          <p:cNvSpPr/>
          <p:nvPr/>
        </p:nvSpPr>
        <p:spPr>
          <a:xfrm>
            <a:off x="1189779" y="4517954"/>
            <a:ext cx="503766" cy="0"/>
          </a:xfrm>
          <a:custGeom>
            <a:avLst/>
            <a:gdLst/>
            <a:ahLst/>
            <a:cxnLst/>
            <a:rect l="l" t="t" r="r" b="b"/>
            <a:pathLst>
              <a:path w="518160">
                <a:moveTo>
                  <a:pt x="0" y="0"/>
                </a:moveTo>
                <a:lnTo>
                  <a:pt x="518159" y="0"/>
                </a:lnTo>
              </a:path>
            </a:pathLst>
          </a:custGeom>
          <a:ln w="15239">
            <a:solidFill>
              <a:srgbClr val="CCDEFF"/>
            </a:solidFill>
          </a:ln>
        </p:spPr>
        <p:txBody>
          <a:bodyPr wrap="square" lIns="0" tIns="0" rIns="0" bIns="0" rtlCol="0"/>
          <a:lstStyle/>
          <a:p>
            <a:endParaRPr sz="1750"/>
          </a:p>
        </p:txBody>
      </p:sp>
      <p:sp>
        <p:nvSpPr>
          <p:cNvPr id="208" name="object 208"/>
          <p:cNvSpPr/>
          <p:nvPr/>
        </p:nvSpPr>
        <p:spPr>
          <a:xfrm>
            <a:off x="1206077" y="4502520"/>
            <a:ext cx="471664" cy="0"/>
          </a:xfrm>
          <a:custGeom>
            <a:avLst/>
            <a:gdLst/>
            <a:ahLst/>
            <a:cxnLst/>
            <a:rect l="l" t="t" r="r" b="b"/>
            <a:pathLst>
              <a:path w="485139">
                <a:moveTo>
                  <a:pt x="0" y="0"/>
                </a:moveTo>
                <a:lnTo>
                  <a:pt x="484631" y="0"/>
                </a:lnTo>
              </a:path>
            </a:pathLst>
          </a:custGeom>
          <a:ln w="16510">
            <a:solidFill>
              <a:srgbClr val="CCDEFF"/>
            </a:solidFill>
          </a:ln>
        </p:spPr>
        <p:txBody>
          <a:bodyPr wrap="square" lIns="0" tIns="0" rIns="0" bIns="0" rtlCol="0"/>
          <a:lstStyle/>
          <a:p>
            <a:endParaRPr sz="1750"/>
          </a:p>
        </p:txBody>
      </p:sp>
      <p:sp>
        <p:nvSpPr>
          <p:cNvPr id="209" name="object 209"/>
          <p:cNvSpPr/>
          <p:nvPr/>
        </p:nvSpPr>
        <p:spPr>
          <a:xfrm>
            <a:off x="1206077" y="4486468"/>
            <a:ext cx="456847" cy="0"/>
          </a:xfrm>
          <a:custGeom>
            <a:avLst/>
            <a:gdLst/>
            <a:ahLst/>
            <a:cxnLst/>
            <a:rect l="l" t="t" r="r" b="b"/>
            <a:pathLst>
              <a:path w="469900">
                <a:moveTo>
                  <a:pt x="0" y="0"/>
                </a:moveTo>
                <a:lnTo>
                  <a:pt x="469391" y="0"/>
                </a:lnTo>
              </a:path>
            </a:pathLst>
          </a:custGeom>
          <a:ln w="16510">
            <a:solidFill>
              <a:srgbClr val="CCDEFF"/>
            </a:solidFill>
          </a:ln>
        </p:spPr>
        <p:txBody>
          <a:bodyPr wrap="square" lIns="0" tIns="0" rIns="0" bIns="0" rtlCol="0"/>
          <a:lstStyle/>
          <a:p>
            <a:endParaRPr sz="1750"/>
          </a:p>
        </p:txBody>
      </p:sp>
      <p:sp>
        <p:nvSpPr>
          <p:cNvPr id="210" name="object 210"/>
          <p:cNvSpPr/>
          <p:nvPr/>
        </p:nvSpPr>
        <p:spPr>
          <a:xfrm>
            <a:off x="1220894" y="4471034"/>
            <a:ext cx="425362" cy="0"/>
          </a:xfrm>
          <a:custGeom>
            <a:avLst/>
            <a:gdLst/>
            <a:ahLst/>
            <a:cxnLst/>
            <a:rect l="l" t="t" r="r" b="b"/>
            <a:pathLst>
              <a:path w="437514">
                <a:moveTo>
                  <a:pt x="0" y="0"/>
                </a:moveTo>
                <a:lnTo>
                  <a:pt x="437388" y="0"/>
                </a:lnTo>
              </a:path>
            </a:pathLst>
          </a:custGeom>
          <a:ln w="15239">
            <a:solidFill>
              <a:srgbClr val="CCDEFF"/>
            </a:solidFill>
          </a:ln>
        </p:spPr>
        <p:txBody>
          <a:bodyPr wrap="square" lIns="0" tIns="0" rIns="0" bIns="0" rtlCol="0"/>
          <a:lstStyle/>
          <a:p>
            <a:endParaRPr sz="1750"/>
          </a:p>
        </p:txBody>
      </p:sp>
      <p:sp>
        <p:nvSpPr>
          <p:cNvPr id="211" name="object 211"/>
          <p:cNvSpPr/>
          <p:nvPr/>
        </p:nvSpPr>
        <p:spPr>
          <a:xfrm>
            <a:off x="1220894" y="4455600"/>
            <a:ext cx="409310" cy="0"/>
          </a:xfrm>
          <a:custGeom>
            <a:avLst/>
            <a:gdLst/>
            <a:ahLst/>
            <a:cxnLst/>
            <a:rect l="l" t="t" r="r" b="b"/>
            <a:pathLst>
              <a:path w="421005">
                <a:moveTo>
                  <a:pt x="0" y="0"/>
                </a:moveTo>
                <a:lnTo>
                  <a:pt x="420624" y="0"/>
                </a:lnTo>
              </a:path>
            </a:pathLst>
          </a:custGeom>
          <a:ln w="16510">
            <a:solidFill>
              <a:srgbClr val="CCDEFF"/>
            </a:solidFill>
          </a:ln>
        </p:spPr>
        <p:txBody>
          <a:bodyPr wrap="square" lIns="0" tIns="0" rIns="0" bIns="0" rtlCol="0"/>
          <a:lstStyle/>
          <a:p>
            <a:endParaRPr sz="1750"/>
          </a:p>
        </p:txBody>
      </p:sp>
      <p:sp>
        <p:nvSpPr>
          <p:cNvPr id="212" name="object 212"/>
          <p:cNvSpPr/>
          <p:nvPr/>
        </p:nvSpPr>
        <p:spPr>
          <a:xfrm>
            <a:off x="1253490" y="4439179"/>
            <a:ext cx="345722" cy="0"/>
          </a:xfrm>
          <a:custGeom>
            <a:avLst/>
            <a:gdLst/>
            <a:ahLst/>
            <a:cxnLst/>
            <a:rect l="l" t="t" r="r" b="b"/>
            <a:pathLst>
              <a:path w="355600">
                <a:moveTo>
                  <a:pt x="0" y="0"/>
                </a:moveTo>
                <a:lnTo>
                  <a:pt x="355091" y="0"/>
                </a:lnTo>
              </a:path>
            </a:pathLst>
          </a:custGeom>
          <a:ln w="16764">
            <a:solidFill>
              <a:srgbClr val="CCDEFF"/>
            </a:solidFill>
          </a:ln>
        </p:spPr>
        <p:txBody>
          <a:bodyPr wrap="square" lIns="0" tIns="0" rIns="0" bIns="0" rtlCol="0"/>
          <a:lstStyle/>
          <a:p>
            <a:endParaRPr sz="1750"/>
          </a:p>
        </p:txBody>
      </p:sp>
      <p:sp>
        <p:nvSpPr>
          <p:cNvPr id="213" name="object 213"/>
          <p:cNvSpPr/>
          <p:nvPr/>
        </p:nvSpPr>
        <p:spPr>
          <a:xfrm>
            <a:off x="1284605" y="4423621"/>
            <a:ext cx="283369" cy="0"/>
          </a:xfrm>
          <a:custGeom>
            <a:avLst/>
            <a:gdLst/>
            <a:ahLst/>
            <a:cxnLst/>
            <a:rect l="l" t="t" r="r" b="b"/>
            <a:pathLst>
              <a:path w="291465">
                <a:moveTo>
                  <a:pt x="0" y="0"/>
                </a:moveTo>
                <a:lnTo>
                  <a:pt x="291083" y="0"/>
                </a:lnTo>
              </a:path>
            </a:pathLst>
          </a:custGeom>
          <a:ln w="15239">
            <a:solidFill>
              <a:srgbClr val="CCDEFF"/>
            </a:solidFill>
          </a:ln>
        </p:spPr>
        <p:txBody>
          <a:bodyPr wrap="square" lIns="0" tIns="0" rIns="0" bIns="0" rtlCol="0"/>
          <a:lstStyle/>
          <a:p>
            <a:endParaRPr sz="1750"/>
          </a:p>
        </p:txBody>
      </p:sp>
      <p:sp>
        <p:nvSpPr>
          <p:cNvPr id="214" name="object 214"/>
          <p:cNvSpPr/>
          <p:nvPr/>
        </p:nvSpPr>
        <p:spPr>
          <a:xfrm>
            <a:off x="1315721" y="4408063"/>
            <a:ext cx="221014" cy="0"/>
          </a:xfrm>
          <a:custGeom>
            <a:avLst/>
            <a:gdLst/>
            <a:ahLst/>
            <a:cxnLst/>
            <a:rect l="l" t="t" r="r" b="b"/>
            <a:pathLst>
              <a:path w="227330">
                <a:moveTo>
                  <a:pt x="0" y="0"/>
                </a:moveTo>
                <a:lnTo>
                  <a:pt x="227075" y="0"/>
                </a:lnTo>
              </a:path>
            </a:pathLst>
          </a:custGeom>
          <a:ln w="16763">
            <a:solidFill>
              <a:srgbClr val="CCDEFF"/>
            </a:solidFill>
          </a:ln>
        </p:spPr>
        <p:txBody>
          <a:bodyPr wrap="square" lIns="0" tIns="0" rIns="0" bIns="0" rtlCol="0"/>
          <a:lstStyle/>
          <a:p>
            <a:endParaRPr sz="1750"/>
          </a:p>
        </p:txBody>
      </p:sp>
      <p:sp>
        <p:nvSpPr>
          <p:cNvPr id="215" name="object 215"/>
          <p:cNvSpPr/>
          <p:nvPr/>
        </p:nvSpPr>
        <p:spPr>
          <a:xfrm>
            <a:off x="1142365" y="4399915"/>
            <a:ext cx="564885" cy="442030"/>
          </a:xfrm>
          <a:custGeom>
            <a:avLst/>
            <a:gdLst/>
            <a:ahLst/>
            <a:cxnLst/>
            <a:rect l="l" t="t" r="r" b="b"/>
            <a:pathLst>
              <a:path w="581025" h="454660">
                <a:moveTo>
                  <a:pt x="405384" y="437388"/>
                </a:moveTo>
                <a:lnTo>
                  <a:pt x="178308" y="437388"/>
                </a:lnTo>
                <a:lnTo>
                  <a:pt x="178308" y="454151"/>
                </a:lnTo>
                <a:lnTo>
                  <a:pt x="405384" y="454151"/>
                </a:lnTo>
                <a:lnTo>
                  <a:pt x="405384" y="437388"/>
                </a:lnTo>
                <a:close/>
              </a:path>
              <a:path w="581025" h="454660">
                <a:moveTo>
                  <a:pt x="437388" y="420624"/>
                </a:moveTo>
                <a:lnTo>
                  <a:pt x="146304" y="420624"/>
                </a:lnTo>
                <a:lnTo>
                  <a:pt x="146304" y="437388"/>
                </a:lnTo>
                <a:lnTo>
                  <a:pt x="437388" y="437388"/>
                </a:lnTo>
                <a:lnTo>
                  <a:pt x="437388" y="420624"/>
                </a:lnTo>
                <a:close/>
              </a:path>
              <a:path w="581025" h="454660">
                <a:moveTo>
                  <a:pt x="469391" y="405384"/>
                </a:moveTo>
                <a:lnTo>
                  <a:pt x="114300" y="405384"/>
                </a:lnTo>
                <a:lnTo>
                  <a:pt x="114300" y="420624"/>
                </a:lnTo>
                <a:lnTo>
                  <a:pt x="469391" y="420624"/>
                </a:lnTo>
                <a:lnTo>
                  <a:pt x="469391" y="405384"/>
                </a:lnTo>
                <a:close/>
              </a:path>
              <a:path w="581025" h="454660">
                <a:moveTo>
                  <a:pt x="518159" y="371856"/>
                </a:moveTo>
                <a:lnTo>
                  <a:pt x="80772" y="371856"/>
                </a:lnTo>
                <a:lnTo>
                  <a:pt x="80772" y="405384"/>
                </a:lnTo>
                <a:lnTo>
                  <a:pt x="501396" y="405384"/>
                </a:lnTo>
                <a:lnTo>
                  <a:pt x="501396" y="388620"/>
                </a:lnTo>
                <a:lnTo>
                  <a:pt x="518159" y="388620"/>
                </a:lnTo>
                <a:lnTo>
                  <a:pt x="518159" y="371856"/>
                </a:lnTo>
                <a:close/>
              </a:path>
              <a:path w="581025" h="454660">
                <a:moveTo>
                  <a:pt x="550164" y="339851"/>
                </a:moveTo>
                <a:lnTo>
                  <a:pt x="65532" y="339851"/>
                </a:lnTo>
                <a:lnTo>
                  <a:pt x="65532" y="371856"/>
                </a:lnTo>
                <a:lnTo>
                  <a:pt x="531304" y="371856"/>
                </a:lnTo>
                <a:lnTo>
                  <a:pt x="534923" y="366225"/>
                </a:lnTo>
                <a:lnTo>
                  <a:pt x="534923" y="356615"/>
                </a:lnTo>
                <a:lnTo>
                  <a:pt x="541100" y="356615"/>
                </a:lnTo>
                <a:lnTo>
                  <a:pt x="548013" y="345859"/>
                </a:lnTo>
                <a:lnTo>
                  <a:pt x="550164" y="340952"/>
                </a:lnTo>
                <a:lnTo>
                  <a:pt x="550164" y="339851"/>
                </a:lnTo>
                <a:close/>
              </a:path>
              <a:path w="581025" h="454660">
                <a:moveTo>
                  <a:pt x="559995" y="114300"/>
                </a:moveTo>
                <a:lnTo>
                  <a:pt x="48768" y="114300"/>
                </a:lnTo>
                <a:lnTo>
                  <a:pt x="48768" y="129539"/>
                </a:lnTo>
                <a:lnTo>
                  <a:pt x="32004" y="129539"/>
                </a:lnTo>
                <a:lnTo>
                  <a:pt x="32004" y="178308"/>
                </a:lnTo>
                <a:lnTo>
                  <a:pt x="16764" y="178308"/>
                </a:lnTo>
                <a:lnTo>
                  <a:pt x="16764" y="210312"/>
                </a:lnTo>
                <a:lnTo>
                  <a:pt x="0" y="210312"/>
                </a:lnTo>
                <a:lnTo>
                  <a:pt x="0" y="227075"/>
                </a:lnTo>
                <a:lnTo>
                  <a:pt x="16764" y="227075"/>
                </a:lnTo>
                <a:lnTo>
                  <a:pt x="16764" y="275844"/>
                </a:lnTo>
                <a:lnTo>
                  <a:pt x="32004" y="275844"/>
                </a:lnTo>
                <a:lnTo>
                  <a:pt x="32004" y="324612"/>
                </a:lnTo>
                <a:lnTo>
                  <a:pt x="48768" y="324612"/>
                </a:lnTo>
                <a:lnTo>
                  <a:pt x="48768" y="339851"/>
                </a:lnTo>
                <a:lnTo>
                  <a:pt x="550646" y="339851"/>
                </a:lnTo>
                <a:lnTo>
                  <a:pt x="565733" y="305421"/>
                </a:lnTo>
                <a:lnTo>
                  <a:pt x="566928" y="300748"/>
                </a:lnTo>
                <a:lnTo>
                  <a:pt x="566928" y="291084"/>
                </a:lnTo>
                <a:lnTo>
                  <a:pt x="569398" y="291084"/>
                </a:lnTo>
                <a:lnTo>
                  <a:pt x="576814" y="262075"/>
                </a:lnTo>
                <a:lnTo>
                  <a:pt x="580644" y="216407"/>
                </a:lnTo>
                <a:lnTo>
                  <a:pt x="576814" y="170739"/>
                </a:lnTo>
                <a:lnTo>
                  <a:pt x="574463" y="161544"/>
                </a:lnTo>
                <a:lnTo>
                  <a:pt x="566928" y="161544"/>
                </a:lnTo>
                <a:lnTo>
                  <a:pt x="566928" y="132067"/>
                </a:lnTo>
                <a:lnTo>
                  <a:pt x="565733" y="127394"/>
                </a:lnTo>
                <a:lnTo>
                  <a:pt x="559995" y="114300"/>
                </a:lnTo>
                <a:close/>
              </a:path>
              <a:path w="581025" h="454660">
                <a:moveTo>
                  <a:pt x="534923" y="80772"/>
                </a:moveTo>
                <a:lnTo>
                  <a:pt x="65532" y="80772"/>
                </a:lnTo>
                <a:lnTo>
                  <a:pt x="65532" y="114300"/>
                </a:lnTo>
                <a:lnTo>
                  <a:pt x="550164" y="114300"/>
                </a:lnTo>
                <a:lnTo>
                  <a:pt x="550164" y="97536"/>
                </a:lnTo>
                <a:lnTo>
                  <a:pt x="534923" y="97536"/>
                </a:lnTo>
                <a:lnTo>
                  <a:pt x="534923" y="80772"/>
                </a:lnTo>
                <a:close/>
              </a:path>
              <a:path w="581025" h="454660">
                <a:moveTo>
                  <a:pt x="501396" y="48768"/>
                </a:moveTo>
                <a:lnTo>
                  <a:pt x="80772" y="48768"/>
                </a:lnTo>
                <a:lnTo>
                  <a:pt x="80772" y="80772"/>
                </a:lnTo>
                <a:lnTo>
                  <a:pt x="518159" y="80772"/>
                </a:lnTo>
                <a:lnTo>
                  <a:pt x="518159" y="65532"/>
                </a:lnTo>
                <a:lnTo>
                  <a:pt x="501396" y="65532"/>
                </a:lnTo>
                <a:lnTo>
                  <a:pt x="501396" y="48768"/>
                </a:lnTo>
                <a:close/>
              </a:path>
              <a:path w="581025" h="454660">
                <a:moveTo>
                  <a:pt x="469391" y="32003"/>
                </a:moveTo>
                <a:lnTo>
                  <a:pt x="114300" y="32003"/>
                </a:lnTo>
                <a:lnTo>
                  <a:pt x="114300" y="48768"/>
                </a:lnTo>
                <a:lnTo>
                  <a:pt x="469391" y="48768"/>
                </a:lnTo>
                <a:lnTo>
                  <a:pt x="469391" y="32003"/>
                </a:lnTo>
                <a:close/>
              </a:path>
              <a:path w="581025" h="454660">
                <a:moveTo>
                  <a:pt x="437388" y="16763"/>
                </a:moveTo>
                <a:lnTo>
                  <a:pt x="146304" y="16763"/>
                </a:lnTo>
                <a:lnTo>
                  <a:pt x="146304" y="32003"/>
                </a:lnTo>
                <a:lnTo>
                  <a:pt x="437388" y="32003"/>
                </a:lnTo>
                <a:lnTo>
                  <a:pt x="437388" y="16763"/>
                </a:lnTo>
                <a:close/>
              </a:path>
              <a:path w="581025" h="454660">
                <a:moveTo>
                  <a:pt x="405384" y="0"/>
                </a:moveTo>
                <a:lnTo>
                  <a:pt x="178308" y="0"/>
                </a:lnTo>
                <a:lnTo>
                  <a:pt x="178308" y="16763"/>
                </a:lnTo>
                <a:lnTo>
                  <a:pt x="405384" y="16763"/>
                </a:lnTo>
                <a:lnTo>
                  <a:pt x="405384" y="0"/>
                </a:lnTo>
                <a:close/>
              </a:path>
            </a:pathLst>
          </a:custGeom>
          <a:solidFill>
            <a:srgbClr val="D2E1FF"/>
          </a:solidFill>
        </p:spPr>
        <p:txBody>
          <a:bodyPr wrap="square" lIns="0" tIns="0" rIns="0" bIns="0" rtlCol="0"/>
          <a:lstStyle/>
          <a:p>
            <a:endParaRPr sz="1750"/>
          </a:p>
        </p:txBody>
      </p:sp>
      <p:sp>
        <p:nvSpPr>
          <p:cNvPr id="216" name="object 216"/>
          <p:cNvSpPr/>
          <p:nvPr/>
        </p:nvSpPr>
        <p:spPr>
          <a:xfrm>
            <a:off x="1173480" y="4399915"/>
            <a:ext cx="501297" cy="442030"/>
          </a:xfrm>
          <a:custGeom>
            <a:avLst/>
            <a:gdLst/>
            <a:ahLst/>
            <a:cxnLst/>
            <a:rect l="l" t="t" r="r" b="b"/>
            <a:pathLst>
              <a:path w="515619" h="454660">
                <a:moveTo>
                  <a:pt x="373379" y="437388"/>
                </a:moveTo>
                <a:lnTo>
                  <a:pt x="146303" y="437388"/>
                </a:lnTo>
                <a:lnTo>
                  <a:pt x="146303" y="440603"/>
                </a:lnTo>
                <a:lnTo>
                  <a:pt x="167892" y="450606"/>
                </a:lnTo>
                <a:lnTo>
                  <a:pt x="181096" y="454151"/>
                </a:lnTo>
                <a:lnTo>
                  <a:pt x="334015" y="454151"/>
                </a:lnTo>
                <a:lnTo>
                  <a:pt x="347219" y="450606"/>
                </a:lnTo>
                <a:lnTo>
                  <a:pt x="373379" y="438485"/>
                </a:lnTo>
                <a:lnTo>
                  <a:pt x="373379" y="437388"/>
                </a:lnTo>
                <a:close/>
              </a:path>
              <a:path w="515619" h="454660">
                <a:moveTo>
                  <a:pt x="447194" y="48768"/>
                </a:moveTo>
                <a:lnTo>
                  <a:pt x="67917" y="48768"/>
                </a:lnTo>
                <a:lnTo>
                  <a:pt x="60742" y="55737"/>
                </a:lnTo>
                <a:lnTo>
                  <a:pt x="48767" y="72154"/>
                </a:lnTo>
                <a:lnTo>
                  <a:pt x="48767" y="80772"/>
                </a:lnTo>
                <a:lnTo>
                  <a:pt x="42482" y="80772"/>
                </a:lnTo>
                <a:lnTo>
                  <a:pt x="35277" y="90649"/>
                </a:lnTo>
                <a:lnTo>
                  <a:pt x="33527" y="94212"/>
                </a:lnTo>
                <a:lnTo>
                  <a:pt x="33527" y="114300"/>
                </a:lnTo>
                <a:lnTo>
                  <a:pt x="23662" y="114300"/>
                </a:lnTo>
                <a:lnTo>
                  <a:pt x="16763" y="128345"/>
                </a:lnTo>
                <a:lnTo>
                  <a:pt x="16763" y="129539"/>
                </a:lnTo>
                <a:lnTo>
                  <a:pt x="16172" y="129550"/>
                </a:lnTo>
                <a:lnTo>
                  <a:pt x="4166" y="171712"/>
                </a:lnTo>
                <a:lnTo>
                  <a:pt x="0" y="216407"/>
                </a:lnTo>
                <a:lnTo>
                  <a:pt x="4166" y="261103"/>
                </a:lnTo>
                <a:lnTo>
                  <a:pt x="16172" y="303265"/>
                </a:lnTo>
                <a:lnTo>
                  <a:pt x="35277" y="342166"/>
                </a:lnTo>
                <a:lnTo>
                  <a:pt x="60742" y="377077"/>
                </a:lnTo>
                <a:lnTo>
                  <a:pt x="91826" y="407273"/>
                </a:lnTo>
                <a:lnTo>
                  <a:pt x="111224" y="420624"/>
                </a:lnTo>
                <a:lnTo>
                  <a:pt x="114299" y="420624"/>
                </a:lnTo>
                <a:lnTo>
                  <a:pt x="114299" y="422740"/>
                </a:lnTo>
                <a:lnTo>
                  <a:pt x="127790" y="432025"/>
                </a:lnTo>
                <a:lnTo>
                  <a:pt x="139363" y="437388"/>
                </a:lnTo>
                <a:lnTo>
                  <a:pt x="375748" y="437388"/>
                </a:lnTo>
                <a:lnTo>
                  <a:pt x="423285" y="407273"/>
                </a:lnTo>
                <a:lnTo>
                  <a:pt x="454369" y="377077"/>
                </a:lnTo>
                <a:lnTo>
                  <a:pt x="479834" y="342166"/>
                </a:lnTo>
                <a:lnTo>
                  <a:pt x="498939" y="303265"/>
                </a:lnTo>
                <a:lnTo>
                  <a:pt x="510945" y="261103"/>
                </a:lnTo>
                <a:lnTo>
                  <a:pt x="515112" y="216407"/>
                </a:lnTo>
                <a:lnTo>
                  <a:pt x="510945" y="171712"/>
                </a:lnTo>
                <a:lnTo>
                  <a:pt x="498934" y="129539"/>
                </a:lnTo>
                <a:lnTo>
                  <a:pt x="479834" y="90649"/>
                </a:lnTo>
                <a:lnTo>
                  <a:pt x="454369" y="55737"/>
                </a:lnTo>
                <a:lnTo>
                  <a:pt x="447194" y="48768"/>
                </a:lnTo>
                <a:close/>
              </a:path>
              <a:path w="515619" h="454660">
                <a:moveTo>
                  <a:pt x="429937" y="32003"/>
                </a:moveTo>
                <a:lnTo>
                  <a:pt x="85174" y="32003"/>
                </a:lnTo>
                <a:lnTo>
                  <a:pt x="82295" y="34800"/>
                </a:lnTo>
                <a:lnTo>
                  <a:pt x="82295" y="48768"/>
                </a:lnTo>
                <a:lnTo>
                  <a:pt x="437387" y="48768"/>
                </a:lnTo>
                <a:lnTo>
                  <a:pt x="437387" y="39241"/>
                </a:lnTo>
                <a:lnTo>
                  <a:pt x="429937" y="32003"/>
                </a:lnTo>
                <a:close/>
              </a:path>
              <a:path w="515619" h="454660">
                <a:moveTo>
                  <a:pt x="405383" y="16763"/>
                </a:moveTo>
                <a:lnTo>
                  <a:pt x="114299" y="16763"/>
                </a:lnTo>
                <a:lnTo>
                  <a:pt x="114299" y="32003"/>
                </a:lnTo>
                <a:lnTo>
                  <a:pt x="405383" y="32003"/>
                </a:lnTo>
                <a:lnTo>
                  <a:pt x="405383" y="16763"/>
                </a:lnTo>
                <a:close/>
              </a:path>
              <a:path w="515619" h="454660">
                <a:moveTo>
                  <a:pt x="373379" y="0"/>
                </a:moveTo>
                <a:lnTo>
                  <a:pt x="146303" y="0"/>
                </a:lnTo>
                <a:lnTo>
                  <a:pt x="146303" y="16763"/>
                </a:lnTo>
                <a:lnTo>
                  <a:pt x="373379" y="16763"/>
                </a:lnTo>
                <a:lnTo>
                  <a:pt x="373379" y="0"/>
                </a:lnTo>
                <a:close/>
              </a:path>
            </a:pathLst>
          </a:custGeom>
          <a:solidFill>
            <a:srgbClr val="D7E6FF"/>
          </a:solidFill>
        </p:spPr>
        <p:txBody>
          <a:bodyPr wrap="square" lIns="0" tIns="0" rIns="0" bIns="0" rtlCol="0"/>
          <a:lstStyle/>
          <a:p>
            <a:endParaRPr sz="1750"/>
          </a:p>
        </p:txBody>
      </p:sp>
      <p:sp>
        <p:nvSpPr>
          <p:cNvPr id="217" name="object 217"/>
          <p:cNvSpPr/>
          <p:nvPr/>
        </p:nvSpPr>
        <p:spPr>
          <a:xfrm>
            <a:off x="1204594" y="4399915"/>
            <a:ext cx="438943" cy="422275"/>
          </a:xfrm>
          <a:custGeom>
            <a:avLst/>
            <a:gdLst/>
            <a:ahLst/>
            <a:cxnLst/>
            <a:rect l="l" t="t" r="r" b="b"/>
            <a:pathLst>
              <a:path w="451485" h="434339">
                <a:moveTo>
                  <a:pt x="241244" y="0"/>
                </a:moveTo>
                <a:lnTo>
                  <a:pt x="209859" y="0"/>
                </a:lnTo>
                <a:lnTo>
                  <a:pt x="179980" y="2901"/>
                </a:lnTo>
                <a:lnTo>
                  <a:pt x="137588" y="15597"/>
                </a:lnTo>
                <a:lnTo>
                  <a:pt x="99268" y="35685"/>
                </a:lnTo>
                <a:lnTo>
                  <a:pt x="65913" y="62293"/>
                </a:lnTo>
                <a:lnTo>
                  <a:pt x="38415" y="94544"/>
                </a:lnTo>
                <a:lnTo>
                  <a:pt x="17668" y="131563"/>
                </a:lnTo>
                <a:lnTo>
                  <a:pt x="4566" y="172476"/>
                </a:lnTo>
                <a:lnTo>
                  <a:pt x="0" y="216407"/>
                </a:lnTo>
                <a:lnTo>
                  <a:pt x="4566" y="260338"/>
                </a:lnTo>
                <a:lnTo>
                  <a:pt x="17668" y="301251"/>
                </a:lnTo>
                <a:lnTo>
                  <a:pt x="38415" y="338271"/>
                </a:lnTo>
                <a:lnTo>
                  <a:pt x="65913" y="370522"/>
                </a:lnTo>
                <a:lnTo>
                  <a:pt x="99268" y="397129"/>
                </a:lnTo>
                <a:lnTo>
                  <a:pt x="137588" y="417218"/>
                </a:lnTo>
                <a:lnTo>
                  <a:pt x="179980" y="429913"/>
                </a:lnTo>
                <a:lnTo>
                  <a:pt x="225552" y="434339"/>
                </a:lnTo>
                <a:lnTo>
                  <a:pt x="271123" y="429913"/>
                </a:lnTo>
                <a:lnTo>
                  <a:pt x="313515" y="417218"/>
                </a:lnTo>
                <a:lnTo>
                  <a:pt x="351835" y="397129"/>
                </a:lnTo>
                <a:lnTo>
                  <a:pt x="385191" y="370522"/>
                </a:lnTo>
                <a:lnTo>
                  <a:pt x="412688" y="338271"/>
                </a:lnTo>
                <a:lnTo>
                  <a:pt x="433435" y="301251"/>
                </a:lnTo>
                <a:lnTo>
                  <a:pt x="446537" y="260338"/>
                </a:lnTo>
                <a:lnTo>
                  <a:pt x="451104" y="216407"/>
                </a:lnTo>
                <a:lnTo>
                  <a:pt x="446537" y="172476"/>
                </a:lnTo>
                <a:lnTo>
                  <a:pt x="433435" y="131563"/>
                </a:lnTo>
                <a:lnTo>
                  <a:pt x="412688" y="94544"/>
                </a:lnTo>
                <a:lnTo>
                  <a:pt x="385191" y="62293"/>
                </a:lnTo>
                <a:lnTo>
                  <a:pt x="351835" y="35685"/>
                </a:lnTo>
                <a:lnTo>
                  <a:pt x="313515" y="15597"/>
                </a:lnTo>
                <a:lnTo>
                  <a:pt x="271123" y="2901"/>
                </a:lnTo>
                <a:lnTo>
                  <a:pt x="241244" y="0"/>
                </a:lnTo>
                <a:close/>
              </a:path>
            </a:pathLst>
          </a:custGeom>
          <a:solidFill>
            <a:srgbClr val="DDE9FF"/>
          </a:solidFill>
        </p:spPr>
        <p:txBody>
          <a:bodyPr wrap="square" lIns="0" tIns="0" rIns="0" bIns="0" rtlCol="0"/>
          <a:lstStyle/>
          <a:p>
            <a:endParaRPr sz="1750"/>
          </a:p>
        </p:txBody>
      </p:sp>
      <p:sp>
        <p:nvSpPr>
          <p:cNvPr id="218" name="object 218"/>
          <p:cNvSpPr/>
          <p:nvPr/>
        </p:nvSpPr>
        <p:spPr>
          <a:xfrm>
            <a:off x="1235710" y="4431029"/>
            <a:ext cx="376590" cy="360539"/>
          </a:xfrm>
          <a:custGeom>
            <a:avLst/>
            <a:gdLst/>
            <a:ahLst/>
            <a:cxnLst/>
            <a:rect l="l" t="t" r="r" b="b"/>
            <a:pathLst>
              <a:path w="387350" h="370839">
                <a:moveTo>
                  <a:pt x="193548" y="0"/>
                </a:moveTo>
                <a:lnTo>
                  <a:pt x="142169" y="6681"/>
                </a:lnTo>
                <a:lnTo>
                  <a:pt x="95955" y="25512"/>
                </a:lnTo>
                <a:lnTo>
                  <a:pt x="56769" y="54673"/>
                </a:lnTo>
                <a:lnTo>
                  <a:pt x="26472" y="92343"/>
                </a:lnTo>
                <a:lnTo>
                  <a:pt x="6928" y="136701"/>
                </a:lnTo>
                <a:lnTo>
                  <a:pt x="0" y="185927"/>
                </a:lnTo>
                <a:lnTo>
                  <a:pt x="6928" y="234512"/>
                </a:lnTo>
                <a:lnTo>
                  <a:pt x="26472" y="278440"/>
                </a:lnTo>
                <a:lnTo>
                  <a:pt x="56769" y="315848"/>
                </a:lnTo>
                <a:lnTo>
                  <a:pt x="95955" y="344875"/>
                </a:lnTo>
                <a:lnTo>
                  <a:pt x="142169" y="363657"/>
                </a:lnTo>
                <a:lnTo>
                  <a:pt x="193548" y="370331"/>
                </a:lnTo>
                <a:lnTo>
                  <a:pt x="244926" y="363657"/>
                </a:lnTo>
                <a:lnTo>
                  <a:pt x="291140" y="344875"/>
                </a:lnTo>
                <a:lnTo>
                  <a:pt x="330327" y="315848"/>
                </a:lnTo>
                <a:lnTo>
                  <a:pt x="360623" y="278440"/>
                </a:lnTo>
                <a:lnTo>
                  <a:pt x="380167" y="234512"/>
                </a:lnTo>
                <a:lnTo>
                  <a:pt x="387096" y="185927"/>
                </a:lnTo>
                <a:lnTo>
                  <a:pt x="380167" y="136701"/>
                </a:lnTo>
                <a:lnTo>
                  <a:pt x="360623" y="92343"/>
                </a:lnTo>
                <a:lnTo>
                  <a:pt x="330327" y="54673"/>
                </a:lnTo>
                <a:lnTo>
                  <a:pt x="291140" y="25512"/>
                </a:lnTo>
                <a:lnTo>
                  <a:pt x="244926" y="6681"/>
                </a:lnTo>
                <a:lnTo>
                  <a:pt x="193548" y="0"/>
                </a:lnTo>
                <a:close/>
              </a:path>
            </a:pathLst>
          </a:custGeom>
          <a:solidFill>
            <a:srgbClr val="E2ECFF"/>
          </a:solidFill>
        </p:spPr>
        <p:txBody>
          <a:bodyPr wrap="square" lIns="0" tIns="0" rIns="0" bIns="0" rtlCol="0"/>
          <a:lstStyle/>
          <a:p>
            <a:endParaRPr sz="1750"/>
          </a:p>
        </p:txBody>
      </p:sp>
      <p:sp>
        <p:nvSpPr>
          <p:cNvPr id="219" name="object 219"/>
          <p:cNvSpPr/>
          <p:nvPr/>
        </p:nvSpPr>
        <p:spPr>
          <a:xfrm>
            <a:off x="1266824" y="4445847"/>
            <a:ext cx="314237" cy="313002"/>
          </a:xfrm>
          <a:custGeom>
            <a:avLst/>
            <a:gdLst/>
            <a:ahLst/>
            <a:cxnLst/>
            <a:rect l="l" t="t" r="r" b="b"/>
            <a:pathLst>
              <a:path w="323214" h="321945">
                <a:moveTo>
                  <a:pt x="161543" y="0"/>
                </a:moveTo>
                <a:lnTo>
                  <a:pt x="118886" y="5722"/>
                </a:lnTo>
                <a:lnTo>
                  <a:pt x="80376" y="21900"/>
                </a:lnTo>
                <a:lnTo>
                  <a:pt x="47625" y="47053"/>
                </a:lnTo>
                <a:lnTo>
                  <a:pt x="22239" y="79699"/>
                </a:lnTo>
                <a:lnTo>
                  <a:pt x="5827" y="118356"/>
                </a:lnTo>
                <a:lnTo>
                  <a:pt x="0" y="161544"/>
                </a:lnTo>
                <a:lnTo>
                  <a:pt x="8314" y="212128"/>
                </a:lnTo>
                <a:lnTo>
                  <a:pt x="31406" y="256056"/>
                </a:lnTo>
                <a:lnTo>
                  <a:pt x="66495" y="290693"/>
                </a:lnTo>
                <a:lnTo>
                  <a:pt x="110800" y="313407"/>
                </a:lnTo>
                <a:lnTo>
                  <a:pt x="161543" y="321564"/>
                </a:lnTo>
                <a:lnTo>
                  <a:pt x="212287" y="313407"/>
                </a:lnTo>
                <a:lnTo>
                  <a:pt x="256592" y="290693"/>
                </a:lnTo>
                <a:lnTo>
                  <a:pt x="291681" y="256056"/>
                </a:lnTo>
                <a:lnTo>
                  <a:pt x="314773" y="212128"/>
                </a:lnTo>
                <a:lnTo>
                  <a:pt x="323088" y="161544"/>
                </a:lnTo>
                <a:lnTo>
                  <a:pt x="317260" y="118356"/>
                </a:lnTo>
                <a:lnTo>
                  <a:pt x="300848" y="79699"/>
                </a:lnTo>
                <a:lnTo>
                  <a:pt x="275463" y="47053"/>
                </a:lnTo>
                <a:lnTo>
                  <a:pt x="242711" y="21900"/>
                </a:lnTo>
                <a:lnTo>
                  <a:pt x="204201" y="5722"/>
                </a:lnTo>
                <a:lnTo>
                  <a:pt x="161543" y="0"/>
                </a:lnTo>
                <a:close/>
              </a:path>
            </a:pathLst>
          </a:custGeom>
          <a:solidFill>
            <a:srgbClr val="E9F0FF"/>
          </a:solidFill>
        </p:spPr>
        <p:txBody>
          <a:bodyPr wrap="square" lIns="0" tIns="0" rIns="0" bIns="0" rtlCol="0"/>
          <a:lstStyle/>
          <a:p>
            <a:endParaRPr sz="1750"/>
          </a:p>
        </p:txBody>
      </p:sp>
      <p:sp>
        <p:nvSpPr>
          <p:cNvPr id="220" name="object 220"/>
          <p:cNvSpPr/>
          <p:nvPr/>
        </p:nvSpPr>
        <p:spPr>
          <a:xfrm>
            <a:off x="1297940" y="4476961"/>
            <a:ext cx="250649" cy="250649"/>
          </a:xfrm>
          <a:custGeom>
            <a:avLst/>
            <a:gdLst/>
            <a:ahLst/>
            <a:cxnLst/>
            <a:rect l="l" t="t" r="r" b="b"/>
            <a:pathLst>
              <a:path w="257809" h="257810">
                <a:moveTo>
                  <a:pt x="129540" y="0"/>
                </a:moveTo>
                <a:lnTo>
                  <a:pt x="79081" y="10167"/>
                </a:lnTo>
                <a:lnTo>
                  <a:pt x="37909" y="37909"/>
                </a:lnTo>
                <a:lnTo>
                  <a:pt x="10167" y="79081"/>
                </a:lnTo>
                <a:lnTo>
                  <a:pt x="0" y="129539"/>
                </a:lnTo>
                <a:lnTo>
                  <a:pt x="10167" y="179117"/>
                </a:lnTo>
                <a:lnTo>
                  <a:pt x="37909" y="219836"/>
                </a:lnTo>
                <a:lnTo>
                  <a:pt x="79081" y="247411"/>
                </a:lnTo>
                <a:lnTo>
                  <a:pt x="129540" y="257555"/>
                </a:lnTo>
                <a:lnTo>
                  <a:pt x="179117" y="247411"/>
                </a:lnTo>
                <a:lnTo>
                  <a:pt x="219837" y="219836"/>
                </a:lnTo>
                <a:lnTo>
                  <a:pt x="247411" y="179117"/>
                </a:lnTo>
                <a:lnTo>
                  <a:pt x="257556" y="129539"/>
                </a:lnTo>
                <a:lnTo>
                  <a:pt x="247411" y="79081"/>
                </a:lnTo>
                <a:lnTo>
                  <a:pt x="219837" y="37909"/>
                </a:lnTo>
                <a:lnTo>
                  <a:pt x="179117" y="10167"/>
                </a:lnTo>
                <a:lnTo>
                  <a:pt x="129540" y="0"/>
                </a:lnTo>
                <a:close/>
              </a:path>
            </a:pathLst>
          </a:custGeom>
          <a:solidFill>
            <a:srgbClr val="EDF4FF"/>
          </a:solidFill>
        </p:spPr>
        <p:txBody>
          <a:bodyPr wrap="square" lIns="0" tIns="0" rIns="0" bIns="0" rtlCol="0"/>
          <a:lstStyle/>
          <a:p>
            <a:endParaRPr sz="1750"/>
          </a:p>
        </p:txBody>
      </p:sp>
      <p:sp>
        <p:nvSpPr>
          <p:cNvPr id="221" name="object 221"/>
          <p:cNvSpPr/>
          <p:nvPr/>
        </p:nvSpPr>
        <p:spPr>
          <a:xfrm>
            <a:off x="1330537" y="4509559"/>
            <a:ext cx="187060" cy="187060"/>
          </a:xfrm>
          <a:custGeom>
            <a:avLst/>
            <a:gdLst/>
            <a:ahLst/>
            <a:cxnLst/>
            <a:rect l="l" t="t" r="r" b="b"/>
            <a:pathLst>
              <a:path w="192405" h="192404">
                <a:moveTo>
                  <a:pt x="96012" y="0"/>
                </a:moveTo>
                <a:lnTo>
                  <a:pt x="58507" y="7500"/>
                </a:lnTo>
                <a:lnTo>
                  <a:pt x="28003" y="28003"/>
                </a:lnTo>
                <a:lnTo>
                  <a:pt x="7500" y="58507"/>
                </a:lnTo>
                <a:lnTo>
                  <a:pt x="0" y="96012"/>
                </a:lnTo>
                <a:lnTo>
                  <a:pt x="7500" y="133516"/>
                </a:lnTo>
                <a:lnTo>
                  <a:pt x="28003" y="164020"/>
                </a:lnTo>
                <a:lnTo>
                  <a:pt x="58507" y="184523"/>
                </a:lnTo>
                <a:lnTo>
                  <a:pt x="96012" y="192024"/>
                </a:lnTo>
                <a:lnTo>
                  <a:pt x="133516" y="184523"/>
                </a:lnTo>
                <a:lnTo>
                  <a:pt x="164020" y="164020"/>
                </a:lnTo>
                <a:lnTo>
                  <a:pt x="184523" y="133516"/>
                </a:lnTo>
                <a:lnTo>
                  <a:pt x="192024" y="96012"/>
                </a:lnTo>
                <a:lnTo>
                  <a:pt x="184523" y="58507"/>
                </a:lnTo>
                <a:lnTo>
                  <a:pt x="164020" y="28003"/>
                </a:lnTo>
                <a:lnTo>
                  <a:pt x="133516" y="7500"/>
                </a:lnTo>
                <a:lnTo>
                  <a:pt x="96012" y="0"/>
                </a:lnTo>
                <a:close/>
              </a:path>
            </a:pathLst>
          </a:custGeom>
          <a:solidFill>
            <a:srgbClr val="F4F8FF"/>
          </a:solidFill>
        </p:spPr>
        <p:txBody>
          <a:bodyPr wrap="square" lIns="0" tIns="0" rIns="0" bIns="0" rtlCol="0"/>
          <a:lstStyle/>
          <a:p>
            <a:endParaRPr sz="1750"/>
          </a:p>
        </p:txBody>
      </p:sp>
      <p:sp>
        <p:nvSpPr>
          <p:cNvPr id="222" name="object 222"/>
          <p:cNvSpPr/>
          <p:nvPr/>
        </p:nvSpPr>
        <p:spPr>
          <a:xfrm>
            <a:off x="1361651" y="4540673"/>
            <a:ext cx="124707" cy="124707"/>
          </a:xfrm>
          <a:custGeom>
            <a:avLst/>
            <a:gdLst/>
            <a:ahLst/>
            <a:cxnLst/>
            <a:rect l="l" t="t" r="r" b="b"/>
            <a:pathLst>
              <a:path w="128269" h="128270">
                <a:moveTo>
                  <a:pt x="64007" y="0"/>
                </a:moveTo>
                <a:lnTo>
                  <a:pt x="39219" y="5072"/>
                </a:lnTo>
                <a:lnTo>
                  <a:pt x="18859" y="18859"/>
                </a:lnTo>
                <a:lnTo>
                  <a:pt x="5072" y="39219"/>
                </a:lnTo>
                <a:lnTo>
                  <a:pt x="0" y="64008"/>
                </a:lnTo>
                <a:lnTo>
                  <a:pt x="5072" y="88796"/>
                </a:lnTo>
                <a:lnTo>
                  <a:pt x="18859" y="109156"/>
                </a:lnTo>
                <a:lnTo>
                  <a:pt x="39219" y="122943"/>
                </a:lnTo>
                <a:lnTo>
                  <a:pt x="64007" y="128016"/>
                </a:lnTo>
                <a:lnTo>
                  <a:pt x="88796" y="122943"/>
                </a:lnTo>
                <a:lnTo>
                  <a:pt x="109156" y="109156"/>
                </a:lnTo>
                <a:lnTo>
                  <a:pt x="122943" y="88796"/>
                </a:lnTo>
                <a:lnTo>
                  <a:pt x="128015" y="64008"/>
                </a:lnTo>
                <a:lnTo>
                  <a:pt x="122943" y="39219"/>
                </a:lnTo>
                <a:lnTo>
                  <a:pt x="109156" y="18859"/>
                </a:lnTo>
                <a:lnTo>
                  <a:pt x="88796" y="5072"/>
                </a:lnTo>
                <a:lnTo>
                  <a:pt x="64007" y="0"/>
                </a:lnTo>
                <a:close/>
              </a:path>
            </a:pathLst>
          </a:custGeom>
          <a:solidFill>
            <a:srgbClr val="F9FBFF"/>
          </a:solidFill>
        </p:spPr>
        <p:txBody>
          <a:bodyPr wrap="square" lIns="0" tIns="0" rIns="0" bIns="0" rtlCol="0"/>
          <a:lstStyle/>
          <a:p>
            <a:endParaRPr sz="1750"/>
          </a:p>
        </p:txBody>
      </p:sp>
      <p:sp>
        <p:nvSpPr>
          <p:cNvPr id="223" name="object 223"/>
          <p:cNvSpPr/>
          <p:nvPr/>
        </p:nvSpPr>
        <p:spPr>
          <a:xfrm>
            <a:off x="1392767" y="4571788"/>
            <a:ext cx="62353" cy="62353"/>
          </a:xfrm>
          <a:custGeom>
            <a:avLst/>
            <a:gdLst/>
            <a:ahLst/>
            <a:cxnLst/>
            <a:rect l="l" t="t" r="r" b="b"/>
            <a:pathLst>
              <a:path w="64134" h="64135">
                <a:moveTo>
                  <a:pt x="32004" y="0"/>
                </a:moveTo>
                <a:lnTo>
                  <a:pt x="19931" y="2643"/>
                </a:lnTo>
                <a:lnTo>
                  <a:pt x="9715" y="9715"/>
                </a:lnTo>
                <a:lnTo>
                  <a:pt x="2643" y="19931"/>
                </a:lnTo>
                <a:lnTo>
                  <a:pt x="0" y="32003"/>
                </a:lnTo>
                <a:lnTo>
                  <a:pt x="2643" y="44076"/>
                </a:lnTo>
                <a:lnTo>
                  <a:pt x="9715" y="54292"/>
                </a:lnTo>
                <a:lnTo>
                  <a:pt x="19931" y="61364"/>
                </a:lnTo>
                <a:lnTo>
                  <a:pt x="32004" y="64007"/>
                </a:lnTo>
                <a:lnTo>
                  <a:pt x="44719" y="61364"/>
                </a:lnTo>
                <a:lnTo>
                  <a:pt x="54864" y="54292"/>
                </a:lnTo>
                <a:lnTo>
                  <a:pt x="61579" y="44076"/>
                </a:lnTo>
                <a:lnTo>
                  <a:pt x="64008" y="32003"/>
                </a:lnTo>
                <a:lnTo>
                  <a:pt x="61579" y="19931"/>
                </a:lnTo>
                <a:lnTo>
                  <a:pt x="54864" y="9715"/>
                </a:lnTo>
                <a:lnTo>
                  <a:pt x="44719" y="2643"/>
                </a:lnTo>
                <a:lnTo>
                  <a:pt x="32004" y="0"/>
                </a:lnTo>
                <a:close/>
              </a:path>
            </a:pathLst>
          </a:custGeom>
          <a:solidFill>
            <a:srgbClr val="FFFFFF"/>
          </a:solidFill>
        </p:spPr>
        <p:txBody>
          <a:bodyPr wrap="square" lIns="0" tIns="0" rIns="0" bIns="0" rtlCol="0"/>
          <a:lstStyle/>
          <a:p>
            <a:endParaRPr sz="1750"/>
          </a:p>
        </p:txBody>
      </p:sp>
      <p:sp>
        <p:nvSpPr>
          <p:cNvPr id="224" name="object 224"/>
          <p:cNvSpPr/>
          <p:nvPr/>
        </p:nvSpPr>
        <p:spPr>
          <a:xfrm>
            <a:off x="1140883" y="4383617"/>
            <a:ext cx="569207" cy="458082"/>
          </a:xfrm>
          <a:custGeom>
            <a:avLst/>
            <a:gdLst/>
            <a:ahLst/>
            <a:cxnLst/>
            <a:rect l="l" t="t" r="r" b="b"/>
            <a:pathLst>
              <a:path w="585469" h="471170">
                <a:moveTo>
                  <a:pt x="292608" y="0"/>
                </a:moveTo>
                <a:lnTo>
                  <a:pt x="234696" y="4572"/>
                </a:lnTo>
                <a:lnTo>
                  <a:pt x="182880" y="18288"/>
                </a:lnTo>
                <a:lnTo>
                  <a:pt x="150876" y="30480"/>
                </a:lnTo>
                <a:lnTo>
                  <a:pt x="128016" y="41148"/>
                </a:lnTo>
                <a:lnTo>
                  <a:pt x="85344" y="68580"/>
                </a:lnTo>
                <a:lnTo>
                  <a:pt x="51816" y="102108"/>
                </a:lnTo>
                <a:lnTo>
                  <a:pt x="24384" y="141732"/>
                </a:lnTo>
                <a:lnTo>
                  <a:pt x="13716" y="167640"/>
                </a:lnTo>
                <a:lnTo>
                  <a:pt x="6096" y="190500"/>
                </a:lnTo>
                <a:lnTo>
                  <a:pt x="1524" y="211836"/>
                </a:lnTo>
                <a:lnTo>
                  <a:pt x="0" y="236220"/>
                </a:lnTo>
                <a:lnTo>
                  <a:pt x="1524" y="259080"/>
                </a:lnTo>
                <a:lnTo>
                  <a:pt x="6096" y="280416"/>
                </a:lnTo>
                <a:lnTo>
                  <a:pt x="13716" y="303276"/>
                </a:lnTo>
                <a:lnTo>
                  <a:pt x="15240" y="309372"/>
                </a:lnTo>
                <a:lnTo>
                  <a:pt x="36576" y="348996"/>
                </a:lnTo>
                <a:lnTo>
                  <a:pt x="67056" y="385572"/>
                </a:lnTo>
                <a:lnTo>
                  <a:pt x="128016" y="429768"/>
                </a:lnTo>
                <a:lnTo>
                  <a:pt x="150876" y="440436"/>
                </a:lnTo>
                <a:lnTo>
                  <a:pt x="156972" y="443484"/>
                </a:lnTo>
                <a:lnTo>
                  <a:pt x="208788" y="460248"/>
                </a:lnTo>
                <a:lnTo>
                  <a:pt x="263652" y="469392"/>
                </a:lnTo>
                <a:lnTo>
                  <a:pt x="292608" y="470916"/>
                </a:lnTo>
                <a:lnTo>
                  <a:pt x="321564" y="469392"/>
                </a:lnTo>
                <a:lnTo>
                  <a:pt x="350520" y="466344"/>
                </a:lnTo>
                <a:lnTo>
                  <a:pt x="376428" y="460248"/>
                </a:lnTo>
                <a:lnTo>
                  <a:pt x="398373" y="454152"/>
                </a:lnTo>
                <a:lnTo>
                  <a:pt x="292608" y="454152"/>
                </a:lnTo>
                <a:lnTo>
                  <a:pt x="263652" y="452628"/>
                </a:lnTo>
                <a:lnTo>
                  <a:pt x="234696" y="449580"/>
                </a:lnTo>
                <a:lnTo>
                  <a:pt x="208788" y="443484"/>
                </a:lnTo>
                <a:lnTo>
                  <a:pt x="182880" y="435864"/>
                </a:lnTo>
                <a:lnTo>
                  <a:pt x="178562" y="434340"/>
                </a:lnTo>
                <a:lnTo>
                  <a:pt x="156972" y="434340"/>
                </a:lnTo>
                <a:lnTo>
                  <a:pt x="156972" y="426720"/>
                </a:lnTo>
                <a:lnTo>
                  <a:pt x="159802" y="426720"/>
                </a:lnTo>
                <a:lnTo>
                  <a:pt x="140208" y="417576"/>
                </a:lnTo>
                <a:lnTo>
                  <a:pt x="97536" y="390144"/>
                </a:lnTo>
                <a:lnTo>
                  <a:pt x="64008" y="356616"/>
                </a:lnTo>
                <a:lnTo>
                  <a:pt x="36576" y="316992"/>
                </a:lnTo>
                <a:lnTo>
                  <a:pt x="30245" y="303276"/>
                </a:lnTo>
                <a:lnTo>
                  <a:pt x="21336" y="303276"/>
                </a:lnTo>
                <a:lnTo>
                  <a:pt x="27432" y="297180"/>
                </a:lnTo>
                <a:lnTo>
                  <a:pt x="28448" y="297180"/>
                </a:lnTo>
                <a:lnTo>
                  <a:pt x="22860" y="280416"/>
                </a:lnTo>
                <a:lnTo>
                  <a:pt x="18288" y="259080"/>
                </a:lnTo>
                <a:lnTo>
                  <a:pt x="16764" y="236220"/>
                </a:lnTo>
                <a:lnTo>
                  <a:pt x="18288" y="211836"/>
                </a:lnTo>
                <a:lnTo>
                  <a:pt x="22860" y="190500"/>
                </a:lnTo>
                <a:lnTo>
                  <a:pt x="28448" y="173736"/>
                </a:lnTo>
                <a:lnTo>
                  <a:pt x="27432" y="173736"/>
                </a:lnTo>
                <a:lnTo>
                  <a:pt x="21336" y="167640"/>
                </a:lnTo>
                <a:lnTo>
                  <a:pt x="30245" y="167640"/>
                </a:lnTo>
                <a:lnTo>
                  <a:pt x="36576" y="153924"/>
                </a:lnTo>
                <a:lnTo>
                  <a:pt x="64008" y="114300"/>
                </a:lnTo>
                <a:lnTo>
                  <a:pt x="97536" y="80772"/>
                </a:lnTo>
                <a:lnTo>
                  <a:pt x="140208" y="53340"/>
                </a:lnTo>
                <a:lnTo>
                  <a:pt x="159802" y="44196"/>
                </a:lnTo>
                <a:lnTo>
                  <a:pt x="156972" y="44196"/>
                </a:lnTo>
                <a:lnTo>
                  <a:pt x="156972" y="36576"/>
                </a:lnTo>
                <a:lnTo>
                  <a:pt x="178562" y="36576"/>
                </a:lnTo>
                <a:lnTo>
                  <a:pt x="182880" y="35052"/>
                </a:lnTo>
                <a:lnTo>
                  <a:pt x="208788" y="27432"/>
                </a:lnTo>
                <a:lnTo>
                  <a:pt x="234696" y="21336"/>
                </a:lnTo>
                <a:lnTo>
                  <a:pt x="263652" y="18288"/>
                </a:lnTo>
                <a:lnTo>
                  <a:pt x="292608" y="16764"/>
                </a:lnTo>
                <a:lnTo>
                  <a:pt x="398373" y="16764"/>
                </a:lnTo>
                <a:lnTo>
                  <a:pt x="376428" y="10668"/>
                </a:lnTo>
                <a:lnTo>
                  <a:pt x="350520" y="4572"/>
                </a:lnTo>
                <a:lnTo>
                  <a:pt x="321564" y="1524"/>
                </a:lnTo>
                <a:lnTo>
                  <a:pt x="292608" y="0"/>
                </a:lnTo>
                <a:close/>
              </a:path>
              <a:path w="585469" h="471170">
                <a:moveTo>
                  <a:pt x="422702" y="428798"/>
                </a:moveTo>
                <a:lnTo>
                  <a:pt x="376428" y="443484"/>
                </a:lnTo>
                <a:lnTo>
                  <a:pt x="321564" y="452628"/>
                </a:lnTo>
                <a:lnTo>
                  <a:pt x="292608" y="454152"/>
                </a:lnTo>
                <a:lnTo>
                  <a:pt x="398373" y="454152"/>
                </a:lnTo>
                <a:lnTo>
                  <a:pt x="403860" y="452628"/>
                </a:lnTo>
                <a:lnTo>
                  <a:pt x="428244" y="443484"/>
                </a:lnTo>
                <a:lnTo>
                  <a:pt x="434340" y="440436"/>
                </a:lnTo>
                <a:lnTo>
                  <a:pt x="447402" y="434340"/>
                </a:lnTo>
                <a:lnTo>
                  <a:pt x="428244" y="434340"/>
                </a:lnTo>
                <a:lnTo>
                  <a:pt x="422702" y="428798"/>
                </a:lnTo>
                <a:close/>
              </a:path>
              <a:path w="585469" h="471170">
                <a:moveTo>
                  <a:pt x="156972" y="426720"/>
                </a:moveTo>
                <a:lnTo>
                  <a:pt x="156972" y="434340"/>
                </a:lnTo>
                <a:lnTo>
                  <a:pt x="162604" y="428707"/>
                </a:lnTo>
                <a:lnTo>
                  <a:pt x="156972" y="426720"/>
                </a:lnTo>
                <a:close/>
              </a:path>
              <a:path w="585469" h="471170">
                <a:moveTo>
                  <a:pt x="162604" y="428707"/>
                </a:moveTo>
                <a:lnTo>
                  <a:pt x="156972" y="434340"/>
                </a:lnTo>
                <a:lnTo>
                  <a:pt x="178562" y="434340"/>
                </a:lnTo>
                <a:lnTo>
                  <a:pt x="162604" y="428707"/>
                </a:lnTo>
                <a:close/>
              </a:path>
              <a:path w="585469" h="471170">
                <a:moveTo>
                  <a:pt x="428244" y="426720"/>
                </a:moveTo>
                <a:lnTo>
                  <a:pt x="422702" y="428798"/>
                </a:lnTo>
                <a:lnTo>
                  <a:pt x="428244" y="434340"/>
                </a:lnTo>
                <a:lnTo>
                  <a:pt x="428244" y="426720"/>
                </a:lnTo>
                <a:close/>
              </a:path>
              <a:path w="585469" h="471170">
                <a:moveTo>
                  <a:pt x="461941" y="426720"/>
                </a:moveTo>
                <a:lnTo>
                  <a:pt x="428244" y="426720"/>
                </a:lnTo>
                <a:lnTo>
                  <a:pt x="428244" y="434340"/>
                </a:lnTo>
                <a:lnTo>
                  <a:pt x="447402" y="434340"/>
                </a:lnTo>
                <a:lnTo>
                  <a:pt x="457200" y="429768"/>
                </a:lnTo>
                <a:lnTo>
                  <a:pt x="461941" y="426720"/>
                </a:lnTo>
                <a:close/>
              </a:path>
              <a:path w="585469" h="471170">
                <a:moveTo>
                  <a:pt x="557784" y="297180"/>
                </a:moveTo>
                <a:lnTo>
                  <a:pt x="536448" y="336804"/>
                </a:lnTo>
                <a:lnTo>
                  <a:pt x="505968" y="373380"/>
                </a:lnTo>
                <a:lnTo>
                  <a:pt x="445008" y="417576"/>
                </a:lnTo>
                <a:lnTo>
                  <a:pt x="422148" y="428244"/>
                </a:lnTo>
                <a:lnTo>
                  <a:pt x="422702" y="428798"/>
                </a:lnTo>
                <a:lnTo>
                  <a:pt x="428244" y="426720"/>
                </a:lnTo>
                <a:lnTo>
                  <a:pt x="461941" y="426720"/>
                </a:lnTo>
                <a:lnTo>
                  <a:pt x="499872" y="402336"/>
                </a:lnTo>
                <a:lnTo>
                  <a:pt x="533400" y="368808"/>
                </a:lnTo>
                <a:lnTo>
                  <a:pt x="560832" y="329184"/>
                </a:lnTo>
                <a:lnTo>
                  <a:pt x="571500" y="303276"/>
                </a:lnTo>
                <a:lnTo>
                  <a:pt x="563880" y="303276"/>
                </a:lnTo>
                <a:lnTo>
                  <a:pt x="557784" y="297180"/>
                </a:lnTo>
                <a:close/>
              </a:path>
              <a:path w="585469" h="471170">
                <a:moveTo>
                  <a:pt x="159802" y="426720"/>
                </a:moveTo>
                <a:lnTo>
                  <a:pt x="156972" y="426720"/>
                </a:lnTo>
                <a:lnTo>
                  <a:pt x="162604" y="428707"/>
                </a:lnTo>
                <a:lnTo>
                  <a:pt x="163068" y="428244"/>
                </a:lnTo>
                <a:lnTo>
                  <a:pt x="159802" y="426720"/>
                </a:lnTo>
                <a:close/>
              </a:path>
              <a:path w="585469" h="471170">
                <a:moveTo>
                  <a:pt x="27432" y="297180"/>
                </a:moveTo>
                <a:lnTo>
                  <a:pt x="21336" y="303276"/>
                </a:lnTo>
                <a:lnTo>
                  <a:pt x="30245" y="303276"/>
                </a:lnTo>
                <a:lnTo>
                  <a:pt x="27432" y="297180"/>
                </a:lnTo>
                <a:close/>
              </a:path>
              <a:path w="585469" h="471170">
                <a:moveTo>
                  <a:pt x="28448" y="297180"/>
                </a:moveTo>
                <a:lnTo>
                  <a:pt x="27432" y="297180"/>
                </a:lnTo>
                <a:lnTo>
                  <a:pt x="30245" y="303276"/>
                </a:lnTo>
                <a:lnTo>
                  <a:pt x="30480" y="303276"/>
                </a:lnTo>
                <a:lnTo>
                  <a:pt x="28448" y="297180"/>
                </a:lnTo>
                <a:close/>
              </a:path>
              <a:path w="585469" h="471170">
                <a:moveTo>
                  <a:pt x="554970" y="167640"/>
                </a:moveTo>
                <a:lnTo>
                  <a:pt x="554736" y="167640"/>
                </a:lnTo>
                <a:lnTo>
                  <a:pt x="562356" y="190500"/>
                </a:lnTo>
                <a:lnTo>
                  <a:pt x="566928" y="211836"/>
                </a:lnTo>
                <a:lnTo>
                  <a:pt x="568452" y="236220"/>
                </a:lnTo>
                <a:lnTo>
                  <a:pt x="566928" y="259080"/>
                </a:lnTo>
                <a:lnTo>
                  <a:pt x="562356" y="280416"/>
                </a:lnTo>
                <a:lnTo>
                  <a:pt x="554736" y="303276"/>
                </a:lnTo>
                <a:lnTo>
                  <a:pt x="554970" y="303276"/>
                </a:lnTo>
                <a:lnTo>
                  <a:pt x="557784" y="297180"/>
                </a:lnTo>
                <a:lnTo>
                  <a:pt x="573532" y="297180"/>
                </a:lnTo>
                <a:lnTo>
                  <a:pt x="579120" y="280416"/>
                </a:lnTo>
                <a:lnTo>
                  <a:pt x="583692" y="259080"/>
                </a:lnTo>
                <a:lnTo>
                  <a:pt x="585216" y="236220"/>
                </a:lnTo>
                <a:lnTo>
                  <a:pt x="583692" y="211836"/>
                </a:lnTo>
                <a:lnTo>
                  <a:pt x="579120" y="190500"/>
                </a:lnTo>
                <a:lnTo>
                  <a:pt x="573532" y="173736"/>
                </a:lnTo>
                <a:lnTo>
                  <a:pt x="557784" y="173736"/>
                </a:lnTo>
                <a:lnTo>
                  <a:pt x="554970" y="167640"/>
                </a:lnTo>
                <a:close/>
              </a:path>
              <a:path w="585469" h="471170">
                <a:moveTo>
                  <a:pt x="573532" y="297180"/>
                </a:moveTo>
                <a:lnTo>
                  <a:pt x="557784" y="297180"/>
                </a:lnTo>
                <a:lnTo>
                  <a:pt x="563880" y="303276"/>
                </a:lnTo>
                <a:lnTo>
                  <a:pt x="571500" y="303276"/>
                </a:lnTo>
                <a:lnTo>
                  <a:pt x="573532" y="297180"/>
                </a:lnTo>
                <a:close/>
              </a:path>
              <a:path w="585469" h="471170">
                <a:moveTo>
                  <a:pt x="30245" y="167640"/>
                </a:moveTo>
                <a:lnTo>
                  <a:pt x="21336" y="167640"/>
                </a:lnTo>
                <a:lnTo>
                  <a:pt x="27432" y="173736"/>
                </a:lnTo>
                <a:lnTo>
                  <a:pt x="30245" y="167640"/>
                </a:lnTo>
                <a:close/>
              </a:path>
              <a:path w="585469" h="471170">
                <a:moveTo>
                  <a:pt x="30480" y="167640"/>
                </a:moveTo>
                <a:lnTo>
                  <a:pt x="30245" y="167640"/>
                </a:lnTo>
                <a:lnTo>
                  <a:pt x="27432" y="173736"/>
                </a:lnTo>
                <a:lnTo>
                  <a:pt x="28448" y="173736"/>
                </a:lnTo>
                <a:lnTo>
                  <a:pt x="30480" y="167640"/>
                </a:lnTo>
                <a:close/>
              </a:path>
              <a:path w="585469" h="471170">
                <a:moveTo>
                  <a:pt x="422702" y="42117"/>
                </a:moveTo>
                <a:lnTo>
                  <a:pt x="422148" y="42672"/>
                </a:lnTo>
                <a:lnTo>
                  <a:pt x="445008" y="53340"/>
                </a:lnTo>
                <a:lnTo>
                  <a:pt x="487680" y="80772"/>
                </a:lnTo>
                <a:lnTo>
                  <a:pt x="521208" y="114300"/>
                </a:lnTo>
                <a:lnTo>
                  <a:pt x="548640" y="153924"/>
                </a:lnTo>
                <a:lnTo>
                  <a:pt x="557784" y="173736"/>
                </a:lnTo>
                <a:lnTo>
                  <a:pt x="563880" y="167640"/>
                </a:lnTo>
                <a:lnTo>
                  <a:pt x="571500" y="167640"/>
                </a:lnTo>
                <a:lnTo>
                  <a:pt x="569976" y="161544"/>
                </a:lnTo>
                <a:lnTo>
                  <a:pt x="548640" y="121920"/>
                </a:lnTo>
                <a:lnTo>
                  <a:pt x="518160" y="85344"/>
                </a:lnTo>
                <a:lnTo>
                  <a:pt x="461941" y="44196"/>
                </a:lnTo>
                <a:lnTo>
                  <a:pt x="428244" y="44196"/>
                </a:lnTo>
                <a:lnTo>
                  <a:pt x="422702" y="42117"/>
                </a:lnTo>
                <a:close/>
              </a:path>
              <a:path w="585469" h="471170">
                <a:moveTo>
                  <a:pt x="571500" y="167640"/>
                </a:moveTo>
                <a:lnTo>
                  <a:pt x="563880" y="167640"/>
                </a:lnTo>
                <a:lnTo>
                  <a:pt x="557784" y="173736"/>
                </a:lnTo>
                <a:lnTo>
                  <a:pt x="573532" y="173736"/>
                </a:lnTo>
                <a:lnTo>
                  <a:pt x="571500" y="167640"/>
                </a:lnTo>
                <a:close/>
              </a:path>
              <a:path w="585469" h="471170">
                <a:moveTo>
                  <a:pt x="156972" y="36576"/>
                </a:moveTo>
                <a:lnTo>
                  <a:pt x="156972" y="44196"/>
                </a:lnTo>
                <a:lnTo>
                  <a:pt x="162604" y="42208"/>
                </a:lnTo>
                <a:lnTo>
                  <a:pt x="156972" y="36576"/>
                </a:lnTo>
                <a:close/>
              </a:path>
              <a:path w="585469" h="471170">
                <a:moveTo>
                  <a:pt x="162604" y="42208"/>
                </a:moveTo>
                <a:lnTo>
                  <a:pt x="156972" y="44196"/>
                </a:lnTo>
                <a:lnTo>
                  <a:pt x="159802" y="44196"/>
                </a:lnTo>
                <a:lnTo>
                  <a:pt x="163068" y="42672"/>
                </a:lnTo>
                <a:lnTo>
                  <a:pt x="162604" y="42208"/>
                </a:lnTo>
                <a:close/>
              </a:path>
              <a:path w="585469" h="471170">
                <a:moveTo>
                  <a:pt x="428244" y="36576"/>
                </a:moveTo>
                <a:lnTo>
                  <a:pt x="422702" y="42117"/>
                </a:lnTo>
                <a:lnTo>
                  <a:pt x="428244" y="44196"/>
                </a:lnTo>
                <a:lnTo>
                  <a:pt x="428244" y="36576"/>
                </a:lnTo>
                <a:close/>
              </a:path>
              <a:path w="585469" h="471170">
                <a:moveTo>
                  <a:pt x="447402" y="36576"/>
                </a:moveTo>
                <a:lnTo>
                  <a:pt x="428244" y="36576"/>
                </a:lnTo>
                <a:lnTo>
                  <a:pt x="428244" y="44196"/>
                </a:lnTo>
                <a:lnTo>
                  <a:pt x="461941" y="44196"/>
                </a:lnTo>
                <a:lnTo>
                  <a:pt x="457200" y="41148"/>
                </a:lnTo>
                <a:lnTo>
                  <a:pt x="447402" y="36576"/>
                </a:lnTo>
                <a:close/>
              </a:path>
              <a:path w="585469" h="471170">
                <a:moveTo>
                  <a:pt x="178562" y="36576"/>
                </a:moveTo>
                <a:lnTo>
                  <a:pt x="156972" y="36576"/>
                </a:lnTo>
                <a:lnTo>
                  <a:pt x="162604" y="42208"/>
                </a:lnTo>
                <a:lnTo>
                  <a:pt x="178562" y="36576"/>
                </a:lnTo>
                <a:close/>
              </a:path>
              <a:path w="585469" h="471170">
                <a:moveTo>
                  <a:pt x="398373" y="16764"/>
                </a:moveTo>
                <a:lnTo>
                  <a:pt x="292608" y="16764"/>
                </a:lnTo>
                <a:lnTo>
                  <a:pt x="321564" y="18288"/>
                </a:lnTo>
                <a:lnTo>
                  <a:pt x="350520" y="21336"/>
                </a:lnTo>
                <a:lnTo>
                  <a:pt x="376428" y="27432"/>
                </a:lnTo>
                <a:lnTo>
                  <a:pt x="403860" y="35052"/>
                </a:lnTo>
                <a:lnTo>
                  <a:pt x="422702" y="42117"/>
                </a:lnTo>
                <a:lnTo>
                  <a:pt x="428244" y="36576"/>
                </a:lnTo>
                <a:lnTo>
                  <a:pt x="447402" y="36576"/>
                </a:lnTo>
                <a:lnTo>
                  <a:pt x="434340" y="30480"/>
                </a:lnTo>
                <a:lnTo>
                  <a:pt x="428244" y="27432"/>
                </a:lnTo>
                <a:lnTo>
                  <a:pt x="403860" y="18288"/>
                </a:lnTo>
                <a:lnTo>
                  <a:pt x="398373" y="16764"/>
                </a:lnTo>
                <a:close/>
              </a:path>
            </a:pathLst>
          </a:custGeom>
          <a:solidFill>
            <a:srgbClr val="000000"/>
          </a:solidFill>
        </p:spPr>
        <p:txBody>
          <a:bodyPr wrap="square" lIns="0" tIns="0" rIns="0" bIns="0" rtlCol="0"/>
          <a:lstStyle/>
          <a:p>
            <a:endParaRPr sz="1750"/>
          </a:p>
        </p:txBody>
      </p:sp>
      <p:sp>
        <p:nvSpPr>
          <p:cNvPr id="225" name="object 225"/>
          <p:cNvSpPr txBox="1"/>
          <p:nvPr/>
        </p:nvSpPr>
        <p:spPr>
          <a:xfrm>
            <a:off x="1241142" y="4509806"/>
            <a:ext cx="362391" cy="172035"/>
          </a:xfrm>
          <a:prstGeom prst="rect">
            <a:avLst/>
          </a:prstGeom>
        </p:spPr>
        <p:txBody>
          <a:bodyPr vert="horz" wrap="square" lIns="0" tIns="0" rIns="0" bIns="0" rtlCol="0">
            <a:spAutoFit/>
          </a:bodyPr>
          <a:lstStyle/>
          <a:p>
            <a:pPr marL="12347"/>
            <a:r>
              <a:rPr sz="1118" spc="-5" dirty="0">
                <a:latin typeface="Times New Roman"/>
                <a:cs typeface="Times New Roman"/>
              </a:rPr>
              <a:t>C</a:t>
            </a:r>
            <a:r>
              <a:rPr sz="1118" spc="49" dirty="0">
                <a:latin typeface="Times New Roman"/>
                <a:cs typeface="Times New Roman"/>
              </a:rPr>
              <a:t>l</a:t>
            </a:r>
            <a:r>
              <a:rPr sz="1118" spc="-73" dirty="0">
                <a:latin typeface="Times New Roman"/>
                <a:cs typeface="Times New Roman"/>
              </a:rPr>
              <a:t>i</a:t>
            </a:r>
            <a:r>
              <a:rPr sz="1118" spc="-5" dirty="0">
                <a:latin typeface="Times New Roman"/>
                <a:cs typeface="Times New Roman"/>
              </a:rPr>
              <a:t>e</a:t>
            </a:r>
            <a:r>
              <a:rPr sz="1118" spc="-68" dirty="0">
                <a:latin typeface="Times New Roman"/>
                <a:cs typeface="Times New Roman"/>
              </a:rPr>
              <a:t>n</a:t>
            </a:r>
            <a:r>
              <a:rPr sz="1118" spc="-5" dirty="0">
                <a:latin typeface="Times New Roman"/>
                <a:cs typeface="Times New Roman"/>
              </a:rPr>
              <a:t>t</a:t>
            </a:r>
            <a:endParaRPr sz="1118">
              <a:latin typeface="Times New Roman"/>
              <a:cs typeface="Times New Roman"/>
            </a:endParaRPr>
          </a:p>
        </p:txBody>
      </p:sp>
      <p:sp>
        <p:nvSpPr>
          <p:cNvPr id="226" name="object 226"/>
          <p:cNvSpPr/>
          <p:nvPr/>
        </p:nvSpPr>
        <p:spPr>
          <a:xfrm>
            <a:off x="1715770" y="4628091"/>
            <a:ext cx="1197681" cy="503766"/>
          </a:xfrm>
          <a:custGeom>
            <a:avLst/>
            <a:gdLst/>
            <a:ahLst/>
            <a:cxnLst/>
            <a:rect l="l" t="t" r="r" b="b"/>
            <a:pathLst>
              <a:path w="1231900" h="518160">
                <a:moveTo>
                  <a:pt x="9143" y="0"/>
                </a:moveTo>
                <a:lnTo>
                  <a:pt x="3047" y="3048"/>
                </a:lnTo>
                <a:lnTo>
                  <a:pt x="0" y="9144"/>
                </a:lnTo>
                <a:lnTo>
                  <a:pt x="3047" y="13716"/>
                </a:lnTo>
                <a:lnTo>
                  <a:pt x="9143" y="16764"/>
                </a:lnTo>
                <a:lnTo>
                  <a:pt x="1223772" y="518159"/>
                </a:lnTo>
                <a:lnTo>
                  <a:pt x="1228344" y="515112"/>
                </a:lnTo>
                <a:lnTo>
                  <a:pt x="1231392" y="510540"/>
                </a:lnTo>
                <a:lnTo>
                  <a:pt x="1228344" y="504444"/>
                </a:lnTo>
                <a:lnTo>
                  <a:pt x="1223772" y="501395"/>
                </a:lnTo>
                <a:lnTo>
                  <a:pt x="9143" y="0"/>
                </a:lnTo>
                <a:close/>
              </a:path>
            </a:pathLst>
          </a:custGeom>
          <a:solidFill>
            <a:srgbClr val="000000"/>
          </a:solidFill>
        </p:spPr>
        <p:txBody>
          <a:bodyPr wrap="square" lIns="0" tIns="0" rIns="0" bIns="0" rtlCol="0"/>
          <a:lstStyle/>
          <a:p>
            <a:endParaRPr sz="1750"/>
          </a:p>
        </p:txBody>
      </p:sp>
      <p:sp>
        <p:nvSpPr>
          <p:cNvPr id="227" name="object 227"/>
          <p:cNvSpPr/>
          <p:nvPr/>
        </p:nvSpPr>
        <p:spPr>
          <a:xfrm>
            <a:off x="1715770" y="5202237"/>
            <a:ext cx="1181012" cy="0"/>
          </a:xfrm>
          <a:custGeom>
            <a:avLst/>
            <a:gdLst/>
            <a:ahLst/>
            <a:cxnLst/>
            <a:rect l="l" t="t" r="r" b="b"/>
            <a:pathLst>
              <a:path w="1214755">
                <a:moveTo>
                  <a:pt x="0" y="0"/>
                </a:moveTo>
                <a:lnTo>
                  <a:pt x="1214628" y="0"/>
                </a:lnTo>
              </a:path>
            </a:pathLst>
          </a:custGeom>
          <a:ln w="16763">
            <a:solidFill>
              <a:srgbClr val="000000"/>
            </a:solidFill>
          </a:ln>
        </p:spPr>
        <p:txBody>
          <a:bodyPr wrap="square" lIns="0" tIns="0" rIns="0" bIns="0" rtlCol="0"/>
          <a:lstStyle/>
          <a:p>
            <a:endParaRPr sz="1750"/>
          </a:p>
        </p:txBody>
      </p:sp>
      <p:sp>
        <p:nvSpPr>
          <p:cNvPr id="228" name="object 228"/>
          <p:cNvSpPr/>
          <p:nvPr/>
        </p:nvSpPr>
        <p:spPr>
          <a:xfrm>
            <a:off x="1684655" y="5303731"/>
            <a:ext cx="1212497" cy="520435"/>
          </a:xfrm>
          <a:custGeom>
            <a:avLst/>
            <a:gdLst/>
            <a:ahLst/>
            <a:cxnLst/>
            <a:rect l="l" t="t" r="r" b="b"/>
            <a:pathLst>
              <a:path w="1247139" h="535304">
                <a:moveTo>
                  <a:pt x="1239012" y="0"/>
                </a:moveTo>
                <a:lnTo>
                  <a:pt x="1232916" y="3048"/>
                </a:lnTo>
                <a:lnTo>
                  <a:pt x="3048" y="521208"/>
                </a:lnTo>
                <a:lnTo>
                  <a:pt x="0" y="527304"/>
                </a:lnTo>
                <a:lnTo>
                  <a:pt x="3048" y="531876"/>
                </a:lnTo>
                <a:lnTo>
                  <a:pt x="9144" y="534924"/>
                </a:lnTo>
                <a:lnTo>
                  <a:pt x="15240" y="533400"/>
                </a:lnTo>
                <a:lnTo>
                  <a:pt x="1245108" y="15240"/>
                </a:lnTo>
                <a:lnTo>
                  <a:pt x="1246632" y="9144"/>
                </a:lnTo>
                <a:lnTo>
                  <a:pt x="1243584" y="3048"/>
                </a:lnTo>
                <a:lnTo>
                  <a:pt x="1239012" y="0"/>
                </a:lnTo>
                <a:close/>
              </a:path>
            </a:pathLst>
          </a:custGeom>
          <a:solidFill>
            <a:srgbClr val="000000"/>
          </a:solidFill>
        </p:spPr>
        <p:txBody>
          <a:bodyPr wrap="square" lIns="0" tIns="0" rIns="0" bIns="0" rtlCol="0"/>
          <a:lstStyle/>
          <a:p>
            <a:endParaRPr sz="1750"/>
          </a:p>
        </p:txBody>
      </p:sp>
      <p:sp>
        <p:nvSpPr>
          <p:cNvPr id="229" name="object 229"/>
          <p:cNvSpPr/>
          <p:nvPr/>
        </p:nvSpPr>
        <p:spPr>
          <a:xfrm>
            <a:off x="1715770" y="5429674"/>
            <a:ext cx="1197681" cy="1007532"/>
          </a:xfrm>
          <a:custGeom>
            <a:avLst/>
            <a:gdLst/>
            <a:ahLst/>
            <a:cxnLst/>
            <a:rect l="l" t="t" r="r" b="b"/>
            <a:pathLst>
              <a:path w="1231900" h="1036320">
                <a:moveTo>
                  <a:pt x="1223772" y="0"/>
                </a:moveTo>
                <a:lnTo>
                  <a:pt x="1217676" y="3047"/>
                </a:lnTo>
                <a:lnTo>
                  <a:pt x="3048" y="1022603"/>
                </a:lnTo>
                <a:lnTo>
                  <a:pt x="0" y="1028699"/>
                </a:lnTo>
                <a:lnTo>
                  <a:pt x="3048" y="1033271"/>
                </a:lnTo>
                <a:lnTo>
                  <a:pt x="9144" y="1036319"/>
                </a:lnTo>
                <a:lnTo>
                  <a:pt x="15240" y="1034795"/>
                </a:lnTo>
                <a:lnTo>
                  <a:pt x="1229868" y="15239"/>
                </a:lnTo>
                <a:lnTo>
                  <a:pt x="1231392" y="9143"/>
                </a:lnTo>
                <a:lnTo>
                  <a:pt x="1228344" y="3047"/>
                </a:lnTo>
                <a:lnTo>
                  <a:pt x="1223772" y="0"/>
                </a:lnTo>
                <a:close/>
              </a:path>
            </a:pathLst>
          </a:custGeom>
          <a:solidFill>
            <a:srgbClr val="000000"/>
          </a:solidFill>
        </p:spPr>
        <p:txBody>
          <a:bodyPr wrap="square" lIns="0" tIns="0" rIns="0" bIns="0" rtlCol="0"/>
          <a:lstStyle/>
          <a:p>
            <a:endParaRPr sz="1750"/>
          </a:p>
        </p:txBody>
      </p:sp>
      <p:sp>
        <p:nvSpPr>
          <p:cNvPr id="230" name="object 230"/>
          <p:cNvSpPr txBox="1"/>
          <p:nvPr/>
        </p:nvSpPr>
        <p:spPr>
          <a:xfrm>
            <a:off x="2986546" y="5154331"/>
            <a:ext cx="937154" cy="172035"/>
          </a:xfrm>
          <a:prstGeom prst="rect">
            <a:avLst/>
          </a:prstGeom>
        </p:spPr>
        <p:txBody>
          <a:bodyPr vert="horz" wrap="square" lIns="0" tIns="0" rIns="0" bIns="0" rtlCol="0">
            <a:spAutoFit/>
          </a:bodyPr>
          <a:lstStyle/>
          <a:p>
            <a:pPr marL="12347"/>
            <a:r>
              <a:rPr sz="1118" spc="-5" dirty="0">
                <a:latin typeface="Times New Roman"/>
                <a:cs typeface="Times New Roman"/>
              </a:rPr>
              <a:t>Account</a:t>
            </a:r>
            <a:r>
              <a:rPr sz="1118" spc="-34" dirty="0">
                <a:latin typeface="Times New Roman"/>
                <a:cs typeface="Times New Roman"/>
              </a:rPr>
              <a:t> </a:t>
            </a:r>
            <a:r>
              <a:rPr sz="1118" spc="-15" dirty="0">
                <a:latin typeface="Times New Roman"/>
                <a:cs typeface="Times New Roman"/>
              </a:rPr>
              <a:t>service</a:t>
            </a:r>
            <a:endParaRPr sz="1118">
              <a:latin typeface="Times New Roman"/>
              <a:cs typeface="Times New Roman"/>
            </a:endParaRPr>
          </a:p>
        </p:txBody>
      </p:sp>
      <p:sp>
        <p:nvSpPr>
          <p:cNvPr id="231" name="object 231"/>
          <p:cNvSpPr txBox="1"/>
          <p:nvPr/>
        </p:nvSpPr>
        <p:spPr>
          <a:xfrm>
            <a:off x="3176026" y="5296645"/>
            <a:ext cx="566738" cy="172035"/>
          </a:xfrm>
          <a:prstGeom prst="rect">
            <a:avLst/>
          </a:prstGeom>
        </p:spPr>
        <p:txBody>
          <a:bodyPr vert="horz" wrap="square" lIns="0" tIns="0" rIns="0" bIns="0" rtlCol="0">
            <a:spAutoFit/>
          </a:bodyPr>
          <a:lstStyle/>
          <a:p>
            <a:pPr marL="12347"/>
            <a:r>
              <a:rPr sz="1118" dirty="0">
                <a:latin typeface="Times New Roman"/>
                <a:cs typeface="Times New Roman"/>
              </a:rPr>
              <a:t>provision</a:t>
            </a:r>
            <a:endParaRPr sz="1118">
              <a:latin typeface="Times New Roman"/>
              <a:cs typeface="Times New Roman"/>
            </a:endParaRPr>
          </a:p>
        </p:txBody>
      </p:sp>
      <p:sp>
        <p:nvSpPr>
          <p:cNvPr id="232" name="object 232"/>
          <p:cNvSpPr/>
          <p:nvPr/>
        </p:nvSpPr>
        <p:spPr>
          <a:xfrm>
            <a:off x="4044950" y="5249651"/>
            <a:ext cx="1069887" cy="0"/>
          </a:xfrm>
          <a:custGeom>
            <a:avLst/>
            <a:gdLst/>
            <a:ahLst/>
            <a:cxnLst/>
            <a:rect l="l" t="t" r="r" b="b"/>
            <a:pathLst>
              <a:path w="1100454">
                <a:moveTo>
                  <a:pt x="0" y="0"/>
                </a:moveTo>
                <a:lnTo>
                  <a:pt x="1100328" y="0"/>
                </a:lnTo>
              </a:path>
            </a:pathLst>
          </a:custGeom>
          <a:ln w="16763">
            <a:solidFill>
              <a:srgbClr val="000000"/>
            </a:solidFill>
          </a:ln>
        </p:spPr>
        <p:txBody>
          <a:bodyPr wrap="square" lIns="0" tIns="0" rIns="0" bIns="0" rtlCol="0"/>
          <a:lstStyle/>
          <a:p>
            <a:endParaRPr sz="1750"/>
          </a:p>
        </p:txBody>
      </p:sp>
      <p:sp>
        <p:nvSpPr>
          <p:cNvPr id="233" name="object 233"/>
          <p:cNvSpPr/>
          <p:nvPr/>
        </p:nvSpPr>
        <p:spPr>
          <a:xfrm>
            <a:off x="5484388" y="5068147"/>
            <a:ext cx="0" cy="535252"/>
          </a:xfrm>
          <a:custGeom>
            <a:avLst/>
            <a:gdLst/>
            <a:ahLst/>
            <a:cxnLst/>
            <a:rect l="l" t="t" r="r" b="b"/>
            <a:pathLst>
              <a:path h="550545">
                <a:moveTo>
                  <a:pt x="0" y="0"/>
                </a:moveTo>
                <a:lnTo>
                  <a:pt x="0" y="550164"/>
                </a:lnTo>
              </a:path>
            </a:pathLst>
          </a:custGeom>
          <a:ln w="16763">
            <a:solidFill>
              <a:srgbClr val="000000"/>
            </a:solidFill>
          </a:ln>
        </p:spPr>
        <p:txBody>
          <a:bodyPr wrap="square" lIns="0" tIns="0" rIns="0" bIns="0" rtlCol="0"/>
          <a:lstStyle/>
          <a:p>
            <a:endParaRPr sz="1750"/>
          </a:p>
        </p:txBody>
      </p:sp>
      <p:sp>
        <p:nvSpPr>
          <p:cNvPr id="234" name="object 234"/>
          <p:cNvSpPr/>
          <p:nvPr/>
        </p:nvSpPr>
        <p:spPr>
          <a:xfrm>
            <a:off x="5445125" y="6216439"/>
            <a:ext cx="16669" cy="32720"/>
          </a:xfrm>
          <a:custGeom>
            <a:avLst/>
            <a:gdLst/>
            <a:ahLst/>
            <a:cxnLst/>
            <a:rect l="l" t="t" r="r" b="b"/>
            <a:pathLst>
              <a:path w="17145" h="33654">
                <a:moveTo>
                  <a:pt x="9143" y="0"/>
                </a:moveTo>
                <a:lnTo>
                  <a:pt x="3047" y="3048"/>
                </a:lnTo>
                <a:lnTo>
                  <a:pt x="0" y="9144"/>
                </a:lnTo>
                <a:lnTo>
                  <a:pt x="0" y="25908"/>
                </a:lnTo>
                <a:lnTo>
                  <a:pt x="3047" y="30480"/>
                </a:lnTo>
                <a:lnTo>
                  <a:pt x="9143" y="33528"/>
                </a:lnTo>
                <a:lnTo>
                  <a:pt x="13715" y="30480"/>
                </a:lnTo>
                <a:lnTo>
                  <a:pt x="16763" y="25908"/>
                </a:lnTo>
                <a:lnTo>
                  <a:pt x="16763" y="9144"/>
                </a:lnTo>
                <a:lnTo>
                  <a:pt x="13715" y="3048"/>
                </a:lnTo>
                <a:lnTo>
                  <a:pt x="9143" y="0"/>
                </a:lnTo>
                <a:close/>
              </a:path>
            </a:pathLst>
          </a:custGeom>
          <a:solidFill>
            <a:srgbClr val="000000"/>
          </a:solidFill>
        </p:spPr>
        <p:txBody>
          <a:bodyPr wrap="square" lIns="0" tIns="0" rIns="0" bIns="0" rtlCol="0"/>
          <a:lstStyle/>
          <a:p>
            <a:endParaRPr sz="1750"/>
          </a:p>
        </p:txBody>
      </p:sp>
      <p:sp>
        <p:nvSpPr>
          <p:cNvPr id="235" name="object 235"/>
          <p:cNvSpPr txBox="1"/>
          <p:nvPr/>
        </p:nvSpPr>
        <p:spPr>
          <a:xfrm>
            <a:off x="5158669" y="5186927"/>
            <a:ext cx="299420" cy="172035"/>
          </a:xfrm>
          <a:prstGeom prst="rect">
            <a:avLst/>
          </a:prstGeom>
        </p:spPr>
        <p:txBody>
          <a:bodyPr vert="horz" wrap="square" lIns="0" tIns="0" rIns="0" bIns="0" rtlCol="0">
            <a:spAutoFit/>
          </a:bodyPr>
          <a:lstStyle/>
          <a:p>
            <a:pPr marL="12347"/>
            <a:r>
              <a:rPr sz="1118" spc="-10" dirty="0">
                <a:latin typeface="Times New Roman"/>
                <a:cs typeface="Times New Roman"/>
              </a:rPr>
              <a:t>S</a:t>
            </a:r>
            <a:r>
              <a:rPr sz="1118" spc="49" dirty="0">
                <a:latin typeface="Times New Roman"/>
                <a:cs typeface="Times New Roman"/>
              </a:rPr>
              <a:t>Q</a:t>
            </a:r>
            <a:r>
              <a:rPr sz="1118" spc="-5" dirty="0">
                <a:latin typeface="Times New Roman"/>
                <a:cs typeface="Times New Roman"/>
              </a:rPr>
              <a:t>L</a:t>
            </a:r>
            <a:endParaRPr sz="1118">
              <a:latin typeface="Times New Roman"/>
              <a:cs typeface="Times New Roman"/>
            </a:endParaRPr>
          </a:p>
        </p:txBody>
      </p:sp>
      <p:sp>
        <p:nvSpPr>
          <p:cNvPr id="238" name="object 238"/>
          <p:cNvSpPr txBox="1"/>
          <p:nvPr/>
        </p:nvSpPr>
        <p:spPr>
          <a:xfrm>
            <a:off x="1098903" y="9452694"/>
            <a:ext cx="5371042" cy="425979"/>
          </a:xfrm>
          <a:prstGeom prst="rect">
            <a:avLst/>
          </a:prstGeom>
        </p:spPr>
        <p:txBody>
          <a:bodyPr vert="horz" wrap="square" lIns="0" tIns="65440" rIns="0" bIns="0" rtlCol="0">
            <a:spAutoFit/>
          </a:bodyPr>
          <a:lstStyle/>
          <a:p>
            <a:pPr marL="12347">
              <a:lnSpc>
                <a:spcPts val="1371"/>
              </a:lnSpc>
              <a:spcBef>
                <a:spcPts val="515"/>
              </a:spcBef>
              <a:tabLst>
                <a:tab pos="5123363" algn="l"/>
              </a:tabLst>
            </a:pPr>
            <a:r>
              <a:rPr sz="1167" u="heavy" dirty="0">
                <a:latin typeface="Times New Roman"/>
                <a:cs typeface="Times New Roman"/>
              </a:rPr>
              <a:t> 	</a:t>
            </a:r>
            <a:r>
              <a:rPr sz="1167" dirty="0">
                <a:latin typeface="Times New Roman"/>
                <a:cs typeface="Times New Roman"/>
              </a:rPr>
              <a:t>131</a:t>
            </a:r>
            <a:endParaRPr sz="1167">
              <a:latin typeface="Times New Roman"/>
              <a:cs typeface="Times New Roman"/>
            </a:endParaRPr>
          </a:p>
          <a:p>
            <a:pPr marL="1456939">
              <a:lnSpc>
                <a:spcPts val="1371"/>
              </a:lnSpc>
            </a:pPr>
            <a:r>
              <a:rPr sz="1167" dirty="0">
                <a:latin typeface="Times New Roman"/>
                <a:cs typeface="Times New Roman"/>
              </a:rPr>
              <a:t>© Copyright </a:t>
            </a:r>
            <a:r>
              <a:rPr sz="1167" spc="-5" dirty="0">
                <a:latin typeface="Times New Roman"/>
                <a:cs typeface="Times New Roman"/>
              </a:rPr>
              <a:t>Virtual University </a:t>
            </a:r>
            <a:r>
              <a:rPr sz="1167" dirty="0">
                <a:latin typeface="Times New Roman"/>
                <a:cs typeface="Times New Roman"/>
              </a:rPr>
              <a:t>of</a:t>
            </a:r>
            <a:r>
              <a:rPr sz="1167" spc="-78" dirty="0">
                <a:latin typeface="Times New Roman"/>
                <a:cs typeface="Times New Roman"/>
              </a:rPr>
              <a:t> </a:t>
            </a:r>
            <a:r>
              <a:rPr sz="1167" spc="-5" dirty="0">
                <a:latin typeface="Times New Roman"/>
                <a:cs typeface="Times New Roman"/>
              </a:rPr>
              <a:t>Pakistan</a:t>
            </a:r>
            <a:endParaRPr sz="1167">
              <a:latin typeface="Times New Roman"/>
              <a:cs typeface="Times New Roman"/>
            </a:endParaRPr>
          </a:p>
        </p:txBody>
      </p:sp>
      <p:sp>
        <p:nvSpPr>
          <p:cNvPr id="236" name="object 236"/>
          <p:cNvSpPr txBox="1"/>
          <p:nvPr/>
        </p:nvSpPr>
        <p:spPr>
          <a:xfrm>
            <a:off x="4324466" y="5013597"/>
            <a:ext cx="645760" cy="172035"/>
          </a:xfrm>
          <a:prstGeom prst="rect">
            <a:avLst/>
          </a:prstGeom>
        </p:spPr>
        <p:txBody>
          <a:bodyPr vert="horz" wrap="square" lIns="0" tIns="0" rIns="0" bIns="0" rtlCol="0">
            <a:spAutoFit/>
          </a:bodyPr>
          <a:lstStyle/>
          <a:p>
            <a:pPr marL="12347"/>
            <a:r>
              <a:rPr sz="1118" spc="10" dirty="0">
                <a:latin typeface="Times New Roman"/>
                <a:cs typeface="Times New Roman"/>
              </a:rPr>
              <a:t>SQL</a:t>
            </a:r>
            <a:r>
              <a:rPr sz="1118" spc="-165" dirty="0">
                <a:latin typeface="Times New Roman"/>
                <a:cs typeface="Times New Roman"/>
              </a:rPr>
              <a:t> </a:t>
            </a:r>
            <a:r>
              <a:rPr sz="1118" spc="-5" dirty="0">
                <a:latin typeface="Times New Roman"/>
                <a:cs typeface="Times New Roman"/>
              </a:rPr>
              <a:t>query</a:t>
            </a:r>
            <a:endParaRPr sz="1118">
              <a:latin typeface="Times New Roman"/>
              <a:cs typeface="Times New Roman"/>
            </a:endParaRPr>
          </a:p>
        </p:txBody>
      </p:sp>
      <p:sp>
        <p:nvSpPr>
          <p:cNvPr id="237" name="object 237"/>
          <p:cNvSpPr txBox="1"/>
          <p:nvPr/>
        </p:nvSpPr>
        <p:spPr>
          <a:xfrm>
            <a:off x="2028006" y="4509756"/>
            <a:ext cx="1008151" cy="172035"/>
          </a:xfrm>
          <a:prstGeom prst="rect">
            <a:avLst/>
          </a:prstGeom>
        </p:spPr>
        <p:txBody>
          <a:bodyPr vert="horz" wrap="square" lIns="0" tIns="0" rIns="0" bIns="0" rtlCol="0">
            <a:spAutoFit/>
          </a:bodyPr>
          <a:lstStyle/>
          <a:p>
            <a:pPr marL="12347"/>
            <a:r>
              <a:rPr sz="1118" spc="-24" dirty="0">
                <a:latin typeface="Times New Roman"/>
                <a:cs typeface="Times New Roman"/>
              </a:rPr>
              <a:t>HTTP</a:t>
            </a:r>
            <a:r>
              <a:rPr sz="1118" spc="-87" dirty="0">
                <a:latin typeface="Times New Roman"/>
                <a:cs typeface="Times New Roman"/>
              </a:rPr>
              <a:t> </a:t>
            </a:r>
            <a:r>
              <a:rPr sz="1118" spc="-5" dirty="0">
                <a:latin typeface="Times New Roman"/>
                <a:cs typeface="Times New Roman"/>
              </a:rPr>
              <a:t>interaction</a:t>
            </a:r>
            <a:endParaRPr sz="1118">
              <a:latin typeface="Times New Roman"/>
              <a:cs typeface="Times New Roman"/>
            </a:endParaRPr>
          </a:p>
        </p:txBody>
      </p:sp>
    </p:spTree>
    <p:extLst>
      <p:ext uri="{BB962C8B-B14F-4D97-AF65-F5344CB8AC3E}">
        <p14:creationId xmlns:p14="http://schemas.microsoft.com/office/powerpoint/2010/main" val="16466726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98903" y="886883"/>
            <a:ext cx="1971234" cy="179601"/>
          </a:xfrm>
          <a:prstGeom prst="rect">
            <a:avLst/>
          </a:prstGeom>
        </p:spPr>
        <p:txBody>
          <a:bodyPr vert="horz" wrap="square" lIns="0" tIns="0" rIns="0" bIns="0" rtlCol="0">
            <a:spAutoFit/>
          </a:bodyPr>
          <a:lstStyle/>
          <a:p>
            <a:pPr marL="12347"/>
            <a:r>
              <a:rPr sz="1167" dirty="0">
                <a:latin typeface="Times New Roman"/>
                <a:cs typeface="Times New Roman"/>
              </a:rPr>
              <a:t>CS504-Software Engineering –</a:t>
            </a:r>
            <a:r>
              <a:rPr sz="1167" spc="-107" dirty="0">
                <a:latin typeface="Times New Roman"/>
                <a:cs typeface="Times New Roman"/>
              </a:rPr>
              <a:t> </a:t>
            </a:r>
            <a:r>
              <a:rPr sz="1167" dirty="0">
                <a:latin typeface="Times New Roman"/>
                <a:cs typeface="Times New Roman"/>
              </a:rPr>
              <a:t>I</a:t>
            </a:r>
            <a:endParaRPr sz="1167">
              <a:latin typeface="Times New Roman"/>
              <a:cs typeface="Times New Roman"/>
            </a:endParaRPr>
          </a:p>
        </p:txBody>
      </p:sp>
      <p:sp>
        <p:nvSpPr>
          <p:cNvPr id="3" name="object 3"/>
          <p:cNvSpPr txBox="1"/>
          <p:nvPr/>
        </p:nvSpPr>
        <p:spPr>
          <a:xfrm>
            <a:off x="6156868" y="886883"/>
            <a:ext cx="238919" cy="179601"/>
          </a:xfrm>
          <a:prstGeom prst="rect">
            <a:avLst/>
          </a:prstGeom>
        </p:spPr>
        <p:txBody>
          <a:bodyPr vert="horz" wrap="square" lIns="0" tIns="0" rIns="0" bIns="0" rtlCol="0">
            <a:spAutoFit/>
          </a:bodyPr>
          <a:lstStyle/>
          <a:p>
            <a:pPr marL="12347"/>
            <a:r>
              <a:rPr sz="1167" spc="-5" dirty="0">
                <a:latin typeface="Times New Roman"/>
                <a:cs typeface="Times New Roman"/>
              </a:rPr>
              <a:t>VU</a:t>
            </a:r>
            <a:endParaRPr sz="1167">
              <a:latin typeface="Times New Roman"/>
              <a:cs typeface="Times New Roman"/>
            </a:endParaRPr>
          </a:p>
        </p:txBody>
      </p:sp>
      <p:sp>
        <p:nvSpPr>
          <p:cNvPr id="4" name="object 4"/>
          <p:cNvSpPr/>
          <p:nvPr/>
        </p:nvSpPr>
        <p:spPr>
          <a:xfrm>
            <a:off x="1111250" y="1055052"/>
            <a:ext cx="5270412" cy="0"/>
          </a:xfrm>
          <a:custGeom>
            <a:avLst/>
            <a:gdLst/>
            <a:ahLst/>
            <a:cxnLst/>
            <a:rect l="l" t="t" r="r" b="b"/>
            <a:pathLst>
              <a:path w="5420995">
                <a:moveTo>
                  <a:pt x="0" y="0"/>
                </a:moveTo>
                <a:lnTo>
                  <a:pt x="5420867" y="0"/>
                </a:lnTo>
              </a:path>
            </a:pathLst>
          </a:custGeom>
          <a:ln w="7620">
            <a:solidFill>
              <a:srgbClr val="000000"/>
            </a:solidFill>
          </a:ln>
        </p:spPr>
        <p:txBody>
          <a:bodyPr wrap="square" lIns="0" tIns="0" rIns="0" bIns="0" rtlCol="0"/>
          <a:lstStyle/>
          <a:p>
            <a:endParaRPr sz="1750"/>
          </a:p>
        </p:txBody>
      </p:sp>
      <p:sp>
        <p:nvSpPr>
          <p:cNvPr id="5" name="object 5"/>
          <p:cNvSpPr txBox="1"/>
          <p:nvPr/>
        </p:nvSpPr>
        <p:spPr>
          <a:xfrm>
            <a:off x="1098903" y="1335334"/>
            <a:ext cx="5359312" cy="2223237"/>
          </a:xfrm>
          <a:prstGeom prst="rect">
            <a:avLst/>
          </a:prstGeom>
        </p:spPr>
        <p:txBody>
          <a:bodyPr vert="horz" wrap="square" lIns="0" tIns="0" rIns="0" bIns="0" rtlCol="0">
            <a:spAutoFit/>
          </a:bodyPr>
          <a:lstStyle/>
          <a:p>
            <a:pPr marL="12347" algn="just"/>
            <a:r>
              <a:rPr sz="972" b="1" spc="-10" dirty="0">
                <a:latin typeface="Arial"/>
                <a:cs typeface="Arial"/>
              </a:rPr>
              <a:t>8.12 Data </a:t>
            </a:r>
            <a:r>
              <a:rPr sz="972" b="1" spc="-5" dirty="0">
                <a:latin typeface="Arial"/>
                <a:cs typeface="Arial"/>
              </a:rPr>
              <a:t>Flow or Pipes </a:t>
            </a:r>
            <a:r>
              <a:rPr sz="972" b="1" spc="-10" dirty="0">
                <a:latin typeface="Arial"/>
                <a:cs typeface="Arial"/>
              </a:rPr>
              <a:t>and </a:t>
            </a:r>
            <a:r>
              <a:rPr sz="972" b="1" dirty="0">
                <a:latin typeface="Arial"/>
                <a:cs typeface="Arial"/>
              </a:rPr>
              <a:t>Filters</a:t>
            </a:r>
            <a:r>
              <a:rPr sz="972" b="1" spc="39" dirty="0">
                <a:latin typeface="Arial"/>
                <a:cs typeface="Arial"/>
              </a:rPr>
              <a:t> </a:t>
            </a:r>
            <a:r>
              <a:rPr sz="972" b="1" spc="-5" dirty="0">
                <a:latin typeface="Arial"/>
                <a:cs typeface="Arial"/>
              </a:rPr>
              <a:t>Architecture</a:t>
            </a:r>
            <a:endParaRPr sz="972">
              <a:latin typeface="Arial"/>
              <a:cs typeface="Arial"/>
            </a:endParaRPr>
          </a:p>
          <a:p>
            <a:pPr>
              <a:spcBef>
                <a:spcPts val="5"/>
              </a:spcBef>
            </a:pPr>
            <a:endParaRPr sz="1167">
              <a:latin typeface="Times New Roman"/>
              <a:cs typeface="Times New Roman"/>
            </a:endParaRPr>
          </a:p>
          <a:p>
            <a:pPr marL="12347" marR="5556" algn="just">
              <a:lnSpc>
                <a:spcPct val="95700"/>
              </a:lnSpc>
            </a:pPr>
            <a:r>
              <a:rPr sz="1167" dirty="0">
                <a:latin typeface="Times New Roman"/>
                <a:cs typeface="Times New Roman"/>
              </a:rPr>
              <a:t>This architecture is very </a:t>
            </a:r>
            <a:r>
              <a:rPr sz="1167" spc="-5" dirty="0">
                <a:latin typeface="Times New Roman"/>
                <a:cs typeface="Times New Roman"/>
              </a:rPr>
              <a:t>similar </a:t>
            </a:r>
            <a:r>
              <a:rPr sz="1167" dirty="0">
                <a:latin typeface="Times New Roman"/>
                <a:cs typeface="Times New Roman"/>
              </a:rPr>
              <a:t>to data flow diagrams. This is used </a:t>
            </a:r>
            <a:r>
              <a:rPr sz="1167" spc="-5" dirty="0">
                <a:latin typeface="Times New Roman"/>
                <a:cs typeface="Times New Roman"/>
              </a:rPr>
              <a:t>when </a:t>
            </a:r>
            <a:r>
              <a:rPr sz="1167" dirty="0">
                <a:latin typeface="Times New Roman"/>
                <a:cs typeface="Times New Roman"/>
              </a:rPr>
              <a:t>the input data is  processed through a </a:t>
            </a:r>
            <a:r>
              <a:rPr sz="1167" spc="-5" dirty="0">
                <a:latin typeface="Times New Roman"/>
                <a:cs typeface="Times New Roman"/>
              </a:rPr>
              <a:t>series </a:t>
            </a:r>
            <a:r>
              <a:rPr sz="1167" dirty="0">
                <a:latin typeface="Times New Roman"/>
                <a:cs typeface="Times New Roman"/>
              </a:rPr>
              <a:t>of transformations to </a:t>
            </a:r>
            <a:r>
              <a:rPr sz="1167" spc="-10" dirty="0">
                <a:latin typeface="Times New Roman"/>
                <a:cs typeface="Times New Roman"/>
              </a:rPr>
              <a:t>yield </a:t>
            </a:r>
            <a:r>
              <a:rPr sz="1167" dirty="0">
                <a:latin typeface="Times New Roman"/>
                <a:cs typeface="Times New Roman"/>
              </a:rPr>
              <a:t>the desired output. It </a:t>
            </a:r>
            <a:r>
              <a:rPr sz="1167" spc="10" dirty="0">
                <a:latin typeface="Times New Roman"/>
                <a:cs typeface="Times New Roman"/>
              </a:rPr>
              <a:t>is </a:t>
            </a:r>
            <a:r>
              <a:rPr sz="1167" dirty="0">
                <a:latin typeface="Times New Roman"/>
                <a:cs typeface="Times New Roman"/>
              </a:rPr>
              <a:t>also known  as pipes and filters architecture </a:t>
            </a:r>
            <a:r>
              <a:rPr sz="1167" spc="-5" dirty="0">
                <a:latin typeface="Times New Roman"/>
                <a:cs typeface="Times New Roman"/>
              </a:rPr>
              <a:t>where </a:t>
            </a:r>
            <a:r>
              <a:rPr sz="1167" dirty="0">
                <a:latin typeface="Times New Roman"/>
                <a:cs typeface="Times New Roman"/>
              </a:rPr>
              <a:t>each processing </a:t>
            </a:r>
            <a:r>
              <a:rPr sz="1167" spc="-5" dirty="0">
                <a:latin typeface="Times New Roman"/>
                <a:cs typeface="Times New Roman"/>
              </a:rPr>
              <a:t>step </a:t>
            </a:r>
            <a:r>
              <a:rPr sz="1167" dirty="0">
                <a:latin typeface="Times New Roman"/>
                <a:cs typeface="Times New Roman"/>
              </a:rPr>
              <a:t>is called a filter and the  connecting link from one process to the other is called the pipe through </a:t>
            </a:r>
            <a:r>
              <a:rPr sz="1167" spc="-5" dirty="0">
                <a:latin typeface="Times New Roman"/>
                <a:cs typeface="Times New Roman"/>
              </a:rPr>
              <a:t>which </a:t>
            </a:r>
            <a:r>
              <a:rPr sz="1167" dirty="0">
                <a:latin typeface="Times New Roman"/>
                <a:cs typeface="Times New Roman"/>
              </a:rPr>
              <a:t>the  information flows from one process to </a:t>
            </a:r>
            <a:r>
              <a:rPr sz="1167" spc="5" dirty="0">
                <a:latin typeface="Times New Roman"/>
                <a:cs typeface="Times New Roman"/>
              </a:rPr>
              <a:t>the </a:t>
            </a:r>
            <a:r>
              <a:rPr sz="1167" dirty="0">
                <a:latin typeface="Times New Roman"/>
                <a:cs typeface="Times New Roman"/>
              </a:rPr>
              <a:t>other. </a:t>
            </a:r>
            <a:r>
              <a:rPr sz="1167" spc="-5" dirty="0">
                <a:latin typeface="Times New Roman"/>
                <a:cs typeface="Times New Roman"/>
              </a:rPr>
              <a:t>An </a:t>
            </a:r>
            <a:r>
              <a:rPr sz="1167" dirty="0">
                <a:latin typeface="Times New Roman"/>
                <a:cs typeface="Times New Roman"/>
              </a:rPr>
              <a:t>important aspect of </a:t>
            </a:r>
            <a:r>
              <a:rPr sz="1167" spc="5" dirty="0">
                <a:latin typeface="Times New Roman"/>
                <a:cs typeface="Times New Roman"/>
              </a:rPr>
              <a:t>this </a:t>
            </a:r>
            <a:r>
              <a:rPr sz="1167" dirty="0">
                <a:latin typeface="Times New Roman"/>
                <a:cs typeface="Times New Roman"/>
              </a:rPr>
              <a:t>model is</a:t>
            </a:r>
            <a:r>
              <a:rPr sz="1167" spc="-107" dirty="0">
                <a:latin typeface="Times New Roman"/>
                <a:cs typeface="Times New Roman"/>
              </a:rPr>
              <a:t> </a:t>
            </a:r>
            <a:r>
              <a:rPr sz="1167" dirty="0">
                <a:latin typeface="Times New Roman"/>
                <a:cs typeface="Times New Roman"/>
              </a:rPr>
              <a:t>that  each filter </a:t>
            </a:r>
            <a:r>
              <a:rPr sz="1167" spc="-5" dirty="0">
                <a:latin typeface="Times New Roman"/>
                <a:cs typeface="Times New Roman"/>
              </a:rPr>
              <a:t>works </a:t>
            </a:r>
            <a:r>
              <a:rPr sz="1167" dirty="0">
                <a:latin typeface="Times New Roman"/>
                <a:cs typeface="Times New Roman"/>
              </a:rPr>
              <a:t>independently of others and does not require knowledge of the </a:t>
            </a:r>
            <a:r>
              <a:rPr sz="1167" spc="-5" dirty="0">
                <a:latin typeface="Times New Roman"/>
                <a:cs typeface="Times New Roman"/>
              </a:rPr>
              <a:t>working  </a:t>
            </a:r>
            <a:r>
              <a:rPr sz="1167" dirty="0">
                <a:latin typeface="Times New Roman"/>
                <a:cs typeface="Times New Roman"/>
              </a:rPr>
              <a:t>of any of the other filters including its</a:t>
            </a:r>
            <a:r>
              <a:rPr sz="1167" spc="-117" dirty="0">
                <a:latin typeface="Times New Roman"/>
                <a:cs typeface="Times New Roman"/>
              </a:rPr>
              <a:t> </a:t>
            </a:r>
            <a:r>
              <a:rPr sz="1167" dirty="0">
                <a:latin typeface="Times New Roman"/>
                <a:cs typeface="Times New Roman"/>
              </a:rPr>
              <a:t>neighbours.</a:t>
            </a:r>
            <a:endParaRPr sz="1167">
              <a:latin typeface="Times New Roman"/>
              <a:cs typeface="Times New Roman"/>
            </a:endParaRPr>
          </a:p>
          <a:p>
            <a:pPr>
              <a:lnSpc>
                <a:spcPct val="100000"/>
              </a:lnSpc>
            </a:pPr>
            <a:endParaRPr sz="1215">
              <a:latin typeface="Times New Roman"/>
              <a:cs typeface="Times New Roman"/>
            </a:endParaRPr>
          </a:p>
          <a:p>
            <a:pPr marL="12347" marR="4939" algn="just">
              <a:lnSpc>
                <a:spcPts val="1342"/>
              </a:lnSpc>
            </a:pPr>
            <a:r>
              <a:rPr sz="1167" dirty="0">
                <a:latin typeface="Times New Roman"/>
                <a:cs typeface="Times New Roman"/>
              </a:rPr>
              <a:t>If the dataflow has </a:t>
            </a:r>
            <a:r>
              <a:rPr sz="1167" spc="5" dirty="0">
                <a:latin typeface="Times New Roman"/>
                <a:cs typeface="Times New Roman"/>
              </a:rPr>
              <a:t>only </a:t>
            </a:r>
            <a:r>
              <a:rPr sz="1167" dirty="0">
                <a:latin typeface="Times New Roman"/>
                <a:cs typeface="Times New Roman"/>
              </a:rPr>
              <a:t>a </a:t>
            </a:r>
            <a:r>
              <a:rPr sz="1167" spc="-5" dirty="0">
                <a:latin typeface="Times New Roman"/>
                <a:cs typeface="Times New Roman"/>
              </a:rPr>
              <a:t>single sequence </a:t>
            </a:r>
            <a:r>
              <a:rPr sz="1167" dirty="0">
                <a:latin typeface="Times New Roman"/>
                <a:cs typeface="Times New Roman"/>
              </a:rPr>
              <a:t>of processes </a:t>
            </a:r>
            <a:r>
              <a:rPr sz="1167" spc="-5" dirty="0">
                <a:latin typeface="Times New Roman"/>
                <a:cs typeface="Times New Roman"/>
              </a:rPr>
              <a:t>with </a:t>
            </a:r>
            <a:r>
              <a:rPr sz="1167" dirty="0">
                <a:latin typeface="Times New Roman"/>
                <a:cs typeface="Times New Roman"/>
              </a:rPr>
              <a:t>no alternative or parallel  paths, then it is called batch </a:t>
            </a:r>
            <a:r>
              <a:rPr sz="1167" spc="-5" dirty="0">
                <a:latin typeface="Times New Roman"/>
                <a:cs typeface="Times New Roman"/>
              </a:rPr>
              <a:t>sequential. </a:t>
            </a:r>
            <a:r>
              <a:rPr sz="1167" dirty="0">
                <a:latin typeface="Times New Roman"/>
                <a:cs typeface="Times New Roman"/>
              </a:rPr>
              <a:t>These models are depicted in the following  diagrams.</a:t>
            </a:r>
            <a:endParaRPr sz="1167">
              <a:latin typeface="Times New Roman"/>
              <a:cs typeface="Times New Roman"/>
            </a:endParaRPr>
          </a:p>
        </p:txBody>
      </p:sp>
      <p:sp>
        <p:nvSpPr>
          <p:cNvPr id="6" name="object 6"/>
          <p:cNvSpPr/>
          <p:nvPr/>
        </p:nvSpPr>
        <p:spPr>
          <a:xfrm>
            <a:off x="1317942" y="3884295"/>
            <a:ext cx="4796155" cy="1212002"/>
          </a:xfrm>
          <a:prstGeom prst="rect">
            <a:avLst/>
          </a:prstGeom>
          <a:blipFill>
            <a:blip r:embed="rId2" cstate="print"/>
            <a:stretch>
              <a:fillRect/>
            </a:stretch>
          </a:blipFill>
        </p:spPr>
        <p:txBody>
          <a:bodyPr wrap="square" lIns="0" tIns="0" rIns="0" bIns="0" rtlCol="0"/>
          <a:lstStyle/>
          <a:p>
            <a:endParaRPr sz="1750"/>
          </a:p>
        </p:txBody>
      </p:sp>
      <p:sp>
        <p:nvSpPr>
          <p:cNvPr id="7" name="object 7"/>
          <p:cNvSpPr txBox="1"/>
          <p:nvPr/>
        </p:nvSpPr>
        <p:spPr>
          <a:xfrm>
            <a:off x="1827882" y="4385346"/>
            <a:ext cx="402519" cy="172035"/>
          </a:xfrm>
          <a:prstGeom prst="rect">
            <a:avLst/>
          </a:prstGeom>
        </p:spPr>
        <p:txBody>
          <a:bodyPr vert="horz" wrap="square" lIns="0" tIns="0" rIns="0" bIns="0" rtlCol="0">
            <a:spAutoFit/>
          </a:bodyPr>
          <a:lstStyle/>
          <a:p>
            <a:pPr marL="12347"/>
            <a:r>
              <a:rPr sz="1118" spc="-10" dirty="0">
                <a:latin typeface="Times New Roman"/>
                <a:cs typeface="Times New Roman"/>
              </a:rPr>
              <a:t>Filter1</a:t>
            </a:r>
            <a:endParaRPr sz="1118">
              <a:latin typeface="Times New Roman"/>
              <a:cs typeface="Times New Roman"/>
            </a:endParaRPr>
          </a:p>
        </p:txBody>
      </p:sp>
      <p:sp>
        <p:nvSpPr>
          <p:cNvPr id="8" name="object 8"/>
          <p:cNvSpPr txBox="1"/>
          <p:nvPr/>
        </p:nvSpPr>
        <p:spPr>
          <a:xfrm>
            <a:off x="2785039" y="4809102"/>
            <a:ext cx="402519" cy="172035"/>
          </a:xfrm>
          <a:prstGeom prst="rect">
            <a:avLst/>
          </a:prstGeom>
        </p:spPr>
        <p:txBody>
          <a:bodyPr vert="horz" wrap="square" lIns="0" tIns="0" rIns="0" bIns="0" rtlCol="0">
            <a:spAutoFit/>
          </a:bodyPr>
          <a:lstStyle/>
          <a:p>
            <a:pPr marL="12347"/>
            <a:r>
              <a:rPr sz="1118" spc="-10" dirty="0">
                <a:latin typeface="Times New Roman"/>
                <a:cs typeface="Times New Roman"/>
              </a:rPr>
              <a:t>Filter3</a:t>
            </a:r>
            <a:endParaRPr sz="1118">
              <a:latin typeface="Times New Roman"/>
              <a:cs typeface="Times New Roman"/>
            </a:endParaRPr>
          </a:p>
        </p:txBody>
      </p:sp>
      <p:sp>
        <p:nvSpPr>
          <p:cNvPr id="9" name="object 9"/>
          <p:cNvSpPr txBox="1"/>
          <p:nvPr/>
        </p:nvSpPr>
        <p:spPr>
          <a:xfrm>
            <a:off x="2749491" y="3924548"/>
            <a:ext cx="402519" cy="172035"/>
          </a:xfrm>
          <a:prstGeom prst="rect">
            <a:avLst/>
          </a:prstGeom>
        </p:spPr>
        <p:txBody>
          <a:bodyPr vert="horz" wrap="square" lIns="0" tIns="0" rIns="0" bIns="0" rtlCol="0">
            <a:spAutoFit/>
          </a:bodyPr>
          <a:lstStyle/>
          <a:p>
            <a:pPr marL="12347"/>
            <a:r>
              <a:rPr sz="1118" spc="-10" dirty="0">
                <a:latin typeface="Times New Roman"/>
                <a:cs typeface="Times New Roman"/>
              </a:rPr>
              <a:t>Filter2</a:t>
            </a:r>
            <a:endParaRPr sz="1118">
              <a:latin typeface="Times New Roman"/>
              <a:cs typeface="Times New Roman"/>
            </a:endParaRPr>
          </a:p>
        </p:txBody>
      </p:sp>
      <p:sp>
        <p:nvSpPr>
          <p:cNvPr id="10" name="object 10"/>
          <p:cNvSpPr txBox="1"/>
          <p:nvPr/>
        </p:nvSpPr>
        <p:spPr>
          <a:xfrm>
            <a:off x="5232752" y="3960108"/>
            <a:ext cx="402519" cy="172035"/>
          </a:xfrm>
          <a:prstGeom prst="rect">
            <a:avLst/>
          </a:prstGeom>
        </p:spPr>
        <p:txBody>
          <a:bodyPr vert="horz" wrap="square" lIns="0" tIns="0" rIns="0" bIns="0" rtlCol="0">
            <a:spAutoFit/>
          </a:bodyPr>
          <a:lstStyle/>
          <a:p>
            <a:pPr marL="12347"/>
            <a:r>
              <a:rPr sz="1118" spc="-10" dirty="0">
                <a:latin typeface="Times New Roman"/>
                <a:cs typeface="Times New Roman"/>
              </a:rPr>
              <a:t>Filter5</a:t>
            </a:r>
            <a:endParaRPr sz="1118">
              <a:latin typeface="Times New Roman"/>
              <a:cs typeface="Times New Roman"/>
            </a:endParaRPr>
          </a:p>
        </p:txBody>
      </p:sp>
      <p:sp>
        <p:nvSpPr>
          <p:cNvPr id="11" name="object 11"/>
          <p:cNvSpPr txBox="1"/>
          <p:nvPr/>
        </p:nvSpPr>
        <p:spPr>
          <a:xfrm>
            <a:off x="5232752" y="4809102"/>
            <a:ext cx="402519" cy="172035"/>
          </a:xfrm>
          <a:prstGeom prst="rect">
            <a:avLst/>
          </a:prstGeom>
        </p:spPr>
        <p:txBody>
          <a:bodyPr vert="horz" wrap="square" lIns="0" tIns="0" rIns="0" bIns="0" rtlCol="0">
            <a:spAutoFit/>
          </a:bodyPr>
          <a:lstStyle/>
          <a:p>
            <a:pPr marL="12347"/>
            <a:r>
              <a:rPr sz="1118" spc="-10" dirty="0">
                <a:latin typeface="Times New Roman"/>
                <a:cs typeface="Times New Roman"/>
              </a:rPr>
              <a:t>Filter6</a:t>
            </a:r>
            <a:endParaRPr sz="1118">
              <a:latin typeface="Times New Roman"/>
              <a:cs typeface="Times New Roman"/>
            </a:endParaRPr>
          </a:p>
        </p:txBody>
      </p:sp>
      <p:sp>
        <p:nvSpPr>
          <p:cNvPr id="12" name="object 12"/>
          <p:cNvSpPr txBox="1"/>
          <p:nvPr/>
        </p:nvSpPr>
        <p:spPr>
          <a:xfrm>
            <a:off x="4168916" y="4809102"/>
            <a:ext cx="402519" cy="172035"/>
          </a:xfrm>
          <a:prstGeom prst="rect">
            <a:avLst/>
          </a:prstGeom>
        </p:spPr>
        <p:txBody>
          <a:bodyPr vert="horz" wrap="square" lIns="0" tIns="0" rIns="0" bIns="0" rtlCol="0">
            <a:spAutoFit/>
          </a:bodyPr>
          <a:lstStyle/>
          <a:p>
            <a:pPr marL="12347"/>
            <a:r>
              <a:rPr sz="1118" spc="-10" dirty="0">
                <a:latin typeface="Times New Roman"/>
                <a:cs typeface="Times New Roman"/>
              </a:rPr>
              <a:t>Filter7</a:t>
            </a:r>
            <a:endParaRPr sz="1118">
              <a:latin typeface="Times New Roman"/>
              <a:cs typeface="Times New Roman"/>
            </a:endParaRPr>
          </a:p>
        </p:txBody>
      </p:sp>
      <p:sp>
        <p:nvSpPr>
          <p:cNvPr id="13" name="object 13"/>
          <p:cNvSpPr txBox="1"/>
          <p:nvPr/>
        </p:nvSpPr>
        <p:spPr>
          <a:xfrm>
            <a:off x="4168916" y="3960108"/>
            <a:ext cx="402519" cy="172035"/>
          </a:xfrm>
          <a:prstGeom prst="rect">
            <a:avLst/>
          </a:prstGeom>
        </p:spPr>
        <p:txBody>
          <a:bodyPr vert="horz" wrap="square" lIns="0" tIns="0" rIns="0" bIns="0" rtlCol="0">
            <a:spAutoFit/>
          </a:bodyPr>
          <a:lstStyle/>
          <a:p>
            <a:pPr marL="12347"/>
            <a:r>
              <a:rPr sz="1118" spc="-10" dirty="0">
                <a:latin typeface="Times New Roman"/>
                <a:cs typeface="Times New Roman"/>
              </a:rPr>
              <a:t>Filter4</a:t>
            </a:r>
            <a:endParaRPr sz="1118">
              <a:latin typeface="Times New Roman"/>
              <a:cs typeface="Times New Roman"/>
            </a:endParaRPr>
          </a:p>
        </p:txBody>
      </p:sp>
      <p:sp>
        <p:nvSpPr>
          <p:cNvPr id="14" name="object 14"/>
          <p:cNvSpPr txBox="1"/>
          <p:nvPr/>
        </p:nvSpPr>
        <p:spPr>
          <a:xfrm>
            <a:off x="1610077" y="3848983"/>
            <a:ext cx="324115" cy="172035"/>
          </a:xfrm>
          <a:prstGeom prst="rect">
            <a:avLst/>
          </a:prstGeom>
        </p:spPr>
        <p:txBody>
          <a:bodyPr vert="horz" wrap="square" lIns="0" tIns="0" rIns="0" bIns="0" rtlCol="0">
            <a:spAutoFit/>
          </a:bodyPr>
          <a:lstStyle/>
          <a:p>
            <a:pPr marL="12347"/>
            <a:r>
              <a:rPr sz="1118" spc="-5" dirty="0">
                <a:latin typeface="Times New Roman"/>
                <a:cs typeface="Times New Roman"/>
              </a:rPr>
              <a:t>pipes</a:t>
            </a:r>
            <a:endParaRPr sz="1118">
              <a:latin typeface="Times New Roman"/>
              <a:cs typeface="Times New Roman"/>
            </a:endParaRPr>
          </a:p>
        </p:txBody>
      </p:sp>
      <p:sp>
        <p:nvSpPr>
          <p:cNvPr id="15" name="object 15"/>
          <p:cNvSpPr txBox="1"/>
          <p:nvPr/>
        </p:nvSpPr>
        <p:spPr>
          <a:xfrm>
            <a:off x="1666875" y="5533144"/>
            <a:ext cx="666750" cy="213888"/>
          </a:xfrm>
          <a:prstGeom prst="rect">
            <a:avLst/>
          </a:prstGeom>
          <a:ln w="9144">
            <a:solidFill>
              <a:srgbClr val="000000"/>
            </a:solidFill>
          </a:ln>
        </p:spPr>
        <p:txBody>
          <a:bodyPr vert="horz" wrap="square" lIns="0" tIns="33955" rIns="0" bIns="0" rtlCol="0">
            <a:spAutoFit/>
          </a:bodyPr>
          <a:lstStyle/>
          <a:p>
            <a:pPr marL="88281">
              <a:spcBef>
                <a:spcPts val="267"/>
              </a:spcBef>
            </a:pPr>
            <a:r>
              <a:rPr sz="1167" spc="-5" dirty="0">
                <a:latin typeface="Times New Roman"/>
                <a:cs typeface="Times New Roman"/>
              </a:rPr>
              <a:t>Filter1</a:t>
            </a:r>
            <a:endParaRPr sz="1167">
              <a:latin typeface="Times New Roman"/>
              <a:cs typeface="Times New Roman"/>
            </a:endParaRPr>
          </a:p>
        </p:txBody>
      </p:sp>
      <p:sp>
        <p:nvSpPr>
          <p:cNvPr id="16" name="object 16"/>
          <p:cNvSpPr txBox="1"/>
          <p:nvPr/>
        </p:nvSpPr>
        <p:spPr>
          <a:xfrm>
            <a:off x="3889375" y="5533144"/>
            <a:ext cx="666750" cy="213888"/>
          </a:xfrm>
          <a:prstGeom prst="rect">
            <a:avLst/>
          </a:prstGeom>
          <a:ln w="9144">
            <a:solidFill>
              <a:srgbClr val="000000"/>
            </a:solidFill>
          </a:ln>
        </p:spPr>
        <p:txBody>
          <a:bodyPr vert="horz" wrap="square" lIns="0" tIns="33955" rIns="0" bIns="0" rtlCol="0">
            <a:spAutoFit/>
          </a:bodyPr>
          <a:lstStyle/>
          <a:p>
            <a:pPr marL="88281">
              <a:spcBef>
                <a:spcPts val="267"/>
              </a:spcBef>
            </a:pPr>
            <a:r>
              <a:rPr sz="1167" spc="-5" dirty="0">
                <a:latin typeface="Times New Roman"/>
                <a:cs typeface="Times New Roman"/>
              </a:rPr>
              <a:t>Filter3</a:t>
            </a:r>
            <a:endParaRPr sz="1167">
              <a:latin typeface="Times New Roman"/>
              <a:cs typeface="Times New Roman"/>
            </a:endParaRPr>
          </a:p>
        </p:txBody>
      </p:sp>
      <p:sp>
        <p:nvSpPr>
          <p:cNvPr id="17" name="object 17"/>
          <p:cNvSpPr txBox="1"/>
          <p:nvPr/>
        </p:nvSpPr>
        <p:spPr>
          <a:xfrm>
            <a:off x="2778125" y="5533144"/>
            <a:ext cx="666750" cy="213888"/>
          </a:xfrm>
          <a:prstGeom prst="rect">
            <a:avLst/>
          </a:prstGeom>
          <a:ln w="9144">
            <a:solidFill>
              <a:srgbClr val="000000"/>
            </a:solidFill>
          </a:ln>
        </p:spPr>
        <p:txBody>
          <a:bodyPr vert="horz" wrap="square" lIns="0" tIns="33955" rIns="0" bIns="0" rtlCol="0">
            <a:spAutoFit/>
          </a:bodyPr>
          <a:lstStyle/>
          <a:p>
            <a:pPr marL="88281">
              <a:spcBef>
                <a:spcPts val="267"/>
              </a:spcBef>
            </a:pPr>
            <a:r>
              <a:rPr sz="1167" spc="-5" dirty="0">
                <a:latin typeface="Times New Roman"/>
                <a:cs typeface="Times New Roman"/>
              </a:rPr>
              <a:t>Filter2</a:t>
            </a:r>
            <a:endParaRPr sz="1167">
              <a:latin typeface="Times New Roman"/>
              <a:cs typeface="Times New Roman"/>
            </a:endParaRPr>
          </a:p>
        </p:txBody>
      </p:sp>
      <p:sp>
        <p:nvSpPr>
          <p:cNvPr id="18" name="object 18"/>
          <p:cNvSpPr/>
          <p:nvPr/>
        </p:nvSpPr>
        <p:spPr>
          <a:xfrm>
            <a:off x="1217929" y="5718598"/>
            <a:ext cx="449439" cy="74083"/>
          </a:xfrm>
          <a:custGeom>
            <a:avLst/>
            <a:gdLst/>
            <a:ahLst/>
            <a:cxnLst/>
            <a:rect l="l" t="t" r="r" b="b"/>
            <a:pathLst>
              <a:path w="462280" h="76200">
                <a:moveTo>
                  <a:pt x="385572" y="0"/>
                </a:moveTo>
                <a:lnTo>
                  <a:pt x="385572" y="76199"/>
                </a:lnTo>
                <a:lnTo>
                  <a:pt x="452628" y="42671"/>
                </a:lnTo>
                <a:lnTo>
                  <a:pt x="397764" y="42671"/>
                </a:lnTo>
                <a:lnTo>
                  <a:pt x="402336" y="41147"/>
                </a:lnTo>
                <a:lnTo>
                  <a:pt x="402336" y="35051"/>
                </a:lnTo>
                <a:lnTo>
                  <a:pt x="397764" y="33527"/>
                </a:lnTo>
                <a:lnTo>
                  <a:pt x="452628" y="33527"/>
                </a:lnTo>
                <a:lnTo>
                  <a:pt x="385572" y="0"/>
                </a:lnTo>
                <a:close/>
              </a:path>
              <a:path w="462280" h="76200">
                <a:moveTo>
                  <a:pt x="385572" y="33527"/>
                </a:moveTo>
                <a:lnTo>
                  <a:pt x="4571" y="33527"/>
                </a:lnTo>
                <a:lnTo>
                  <a:pt x="1523" y="35051"/>
                </a:lnTo>
                <a:lnTo>
                  <a:pt x="0" y="38099"/>
                </a:lnTo>
                <a:lnTo>
                  <a:pt x="1523" y="41147"/>
                </a:lnTo>
                <a:lnTo>
                  <a:pt x="4571" y="42671"/>
                </a:lnTo>
                <a:lnTo>
                  <a:pt x="385572" y="42671"/>
                </a:lnTo>
                <a:lnTo>
                  <a:pt x="385572" y="33527"/>
                </a:lnTo>
                <a:close/>
              </a:path>
              <a:path w="462280" h="76200">
                <a:moveTo>
                  <a:pt x="452628" y="33527"/>
                </a:moveTo>
                <a:lnTo>
                  <a:pt x="397764" y="33527"/>
                </a:lnTo>
                <a:lnTo>
                  <a:pt x="402336" y="35051"/>
                </a:lnTo>
                <a:lnTo>
                  <a:pt x="402336" y="41147"/>
                </a:lnTo>
                <a:lnTo>
                  <a:pt x="397764" y="42671"/>
                </a:lnTo>
                <a:lnTo>
                  <a:pt x="452628" y="42671"/>
                </a:lnTo>
                <a:lnTo>
                  <a:pt x="461772" y="38099"/>
                </a:lnTo>
                <a:lnTo>
                  <a:pt x="452628" y="33527"/>
                </a:lnTo>
                <a:close/>
              </a:path>
            </a:pathLst>
          </a:custGeom>
          <a:solidFill>
            <a:srgbClr val="000000"/>
          </a:solidFill>
        </p:spPr>
        <p:txBody>
          <a:bodyPr wrap="square" lIns="0" tIns="0" rIns="0" bIns="0" rtlCol="0"/>
          <a:lstStyle/>
          <a:p>
            <a:endParaRPr sz="1750"/>
          </a:p>
        </p:txBody>
      </p:sp>
      <p:sp>
        <p:nvSpPr>
          <p:cNvPr id="19" name="object 19"/>
          <p:cNvSpPr/>
          <p:nvPr/>
        </p:nvSpPr>
        <p:spPr>
          <a:xfrm>
            <a:off x="2329179" y="5718598"/>
            <a:ext cx="449439" cy="74083"/>
          </a:xfrm>
          <a:custGeom>
            <a:avLst/>
            <a:gdLst/>
            <a:ahLst/>
            <a:cxnLst/>
            <a:rect l="l" t="t" r="r" b="b"/>
            <a:pathLst>
              <a:path w="462280" h="76200">
                <a:moveTo>
                  <a:pt x="385572" y="0"/>
                </a:moveTo>
                <a:lnTo>
                  <a:pt x="385572" y="76199"/>
                </a:lnTo>
                <a:lnTo>
                  <a:pt x="452628" y="42671"/>
                </a:lnTo>
                <a:lnTo>
                  <a:pt x="397764" y="42671"/>
                </a:lnTo>
                <a:lnTo>
                  <a:pt x="402336" y="41147"/>
                </a:lnTo>
                <a:lnTo>
                  <a:pt x="402336" y="35051"/>
                </a:lnTo>
                <a:lnTo>
                  <a:pt x="397764" y="33527"/>
                </a:lnTo>
                <a:lnTo>
                  <a:pt x="452628" y="33527"/>
                </a:lnTo>
                <a:lnTo>
                  <a:pt x="385572" y="0"/>
                </a:lnTo>
                <a:close/>
              </a:path>
              <a:path w="462280" h="76200">
                <a:moveTo>
                  <a:pt x="385572" y="33527"/>
                </a:moveTo>
                <a:lnTo>
                  <a:pt x="4572" y="33527"/>
                </a:lnTo>
                <a:lnTo>
                  <a:pt x="1524" y="35051"/>
                </a:lnTo>
                <a:lnTo>
                  <a:pt x="0" y="38099"/>
                </a:lnTo>
                <a:lnTo>
                  <a:pt x="1524" y="41147"/>
                </a:lnTo>
                <a:lnTo>
                  <a:pt x="4572" y="42671"/>
                </a:lnTo>
                <a:lnTo>
                  <a:pt x="385572" y="42671"/>
                </a:lnTo>
                <a:lnTo>
                  <a:pt x="385572" y="33527"/>
                </a:lnTo>
                <a:close/>
              </a:path>
              <a:path w="462280" h="76200">
                <a:moveTo>
                  <a:pt x="452628" y="33527"/>
                </a:moveTo>
                <a:lnTo>
                  <a:pt x="397764" y="33527"/>
                </a:lnTo>
                <a:lnTo>
                  <a:pt x="402336" y="35051"/>
                </a:lnTo>
                <a:lnTo>
                  <a:pt x="402336" y="41147"/>
                </a:lnTo>
                <a:lnTo>
                  <a:pt x="397764" y="42671"/>
                </a:lnTo>
                <a:lnTo>
                  <a:pt x="452628" y="42671"/>
                </a:lnTo>
                <a:lnTo>
                  <a:pt x="461772" y="38099"/>
                </a:lnTo>
                <a:lnTo>
                  <a:pt x="452628" y="33527"/>
                </a:lnTo>
                <a:close/>
              </a:path>
            </a:pathLst>
          </a:custGeom>
          <a:solidFill>
            <a:srgbClr val="000000"/>
          </a:solidFill>
        </p:spPr>
        <p:txBody>
          <a:bodyPr wrap="square" lIns="0" tIns="0" rIns="0" bIns="0" rtlCol="0"/>
          <a:lstStyle/>
          <a:p>
            <a:endParaRPr sz="1750"/>
          </a:p>
        </p:txBody>
      </p:sp>
      <p:sp>
        <p:nvSpPr>
          <p:cNvPr id="20" name="object 20"/>
          <p:cNvSpPr/>
          <p:nvPr/>
        </p:nvSpPr>
        <p:spPr>
          <a:xfrm>
            <a:off x="3440430" y="5718598"/>
            <a:ext cx="449439" cy="74083"/>
          </a:xfrm>
          <a:custGeom>
            <a:avLst/>
            <a:gdLst/>
            <a:ahLst/>
            <a:cxnLst/>
            <a:rect l="l" t="t" r="r" b="b"/>
            <a:pathLst>
              <a:path w="462279" h="76200">
                <a:moveTo>
                  <a:pt x="385572" y="0"/>
                </a:moveTo>
                <a:lnTo>
                  <a:pt x="385572" y="76199"/>
                </a:lnTo>
                <a:lnTo>
                  <a:pt x="452628" y="42671"/>
                </a:lnTo>
                <a:lnTo>
                  <a:pt x="397764" y="42671"/>
                </a:lnTo>
                <a:lnTo>
                  <a:pt x="402336" y="41147"/>
                </a:lnTo>
                <a:lnTo>
                  <a:pt x="402336" y="35051"/>
                </a:lnTo>
                <a:lnTo>
                  <a:pt x="397764" y="33527"/>
                </a:lnTo>
                <a:lnTo>
                  <a:pt x="452628" y="33527"/>
                </a:lnTo>
                <a:lnTo>
                  <a:pt x="385572" y="0"/>
                </a:lnTo>
                <a:close/>
              </a:path>
              <a:path w="462279" h="76200">
                <a:moveTo>
                  <a:pt x="385572" y="33527"/>
                </a:moveTo>
                <a:lnTo>
                  <a:pt x="4572" y="33527"/>
                </a:lnTo>
                <a:lnTo>
                  <a:pt x="1524" y="35051"/>
                </a:lnTo>
                <a:lnTo>
                  <a:pt x="0" y="38099"/>
                </a:lnTo>
                <a:lnTo>
                  <a:pt x="1524" y="41147"/>
                </a:lnTo>
                <a:lnTo>
                  <a:pt x="4572" y="42671"/>
                </a:lnTo>
                <a:lnTo>
                  <a:pt x="385572" y="42671"/>
                </a:lnTo>
                <a:lnTo>
                  <a:pt x="385572" y="33527"/>
                </a:lnTo>
                <a:close/>
              </a:path>
              <a:path w="462279" h="76200">
                <a:moveTo>
                  <a:pt x="452628" y="33527"/>
                </a:moveTo>
                <a:lnTo>
                  <a:pt x="397764" y="33527"/>
                </a:lnTo>
                <a:lnTo>
                  <a:pt x="402336" y="35051"/>
                </a:lnTo>
                <a:lnTo>
                  <a:pt x="402336" y="41147"/>
                </a:lnTo>
                <a:lnTo>
                  <a:pt x="397764" y="42671"/>
                </a:lnTo>
                <a:lnTo>
                  <a:pt x="452628" y="42671"/>
                </a:lnTo>
                <a:lnTo>
                  <a:pt x="461772" y="38099"/>
                </a:lnTo>
                <a:lnTo>
                  <a:pt x="452628" y="33527"/>
                </a:lnTo>
                <a:close/>
              </a:path>
            </a:pathLst>
          </a:custGeom>
          <a:solidFill>
            <a:srgbClr val="000000"/>
          </a:solidFill>
        </p:spPr>
        <p:txBody>
          <a:bodyPr wrap="square" lIns="0" tIns="0" rIns="0" bIns="0" rtlCol="0"/>
          <a:lstStyle/>
          <a:p>
            <a:endParaRPr sz="1750"/>
          </a:p>
        </p:txBody>
      </p:sp>
      <p:sp>
        <p:nvSpPr>
          <p:cNvPr id="21" name="object 21"/>
          <p:cNvSpPr/>
          <p:nvPr/>
        </p:nvSpPr>
        <p:spPr>
          <a:xfrm>
            <a:off x="4551680" y="5718598"/>
            <a:ext cx="449439" cy="74083"/>
          </a:xfrm>
          <a:custGeom>
            <a:avLst/>
            <a:gdLst/>
            <a:ahLst/>
            <a:cxnLst/>
            <a:rect l="l" t="t" r="r" b="b"/>
            <a:pathLst>
              <a:path w="462279" h="76200">
                <a:moveTo>
                  <a:pt x="385572" y="0"/>
                </a:moveTo>
                <a:lnTo>
                  <a:pt x="385572" y="76199"/>
                </a:lnTo>
                <a:lnTo>
                  <a:pt x="452628" y="42671"/>
                </a:lnTo>
                <a:lnTo>
                  <a:pt x="397764" y="42671"/>
                </a:lnTo>
                <a:lnTo>
                  <a:pt x="402336" y="41147"/>
                </a:lnTo>
                <a:lnTo>
                  <a:pt x="402336" y="35051"/>
                </a:lnTo>
                <a:lnTo>
                  <a:pt x="397764" y="33527"/>
                </a:lnTo>
                <a:lnTo>
                  <a:pt x="452628" y="33527"/>
                </a:lnTo>
                <a:lnTo>
                  <a:pt x="385572" y="0"/>
                </a:lnTo>
                <a:close/>
              </a:path>
              <a:path w="462279" h="76200">
                <a:moveTo>
                  <a:pt x="385572" y="33527"/>
                </a:moveTo>
                <a:lnTo>
                  <a:pt x="4572" y="33527"/>
                </a:lnTo>
                <a:lnTo>
                  <a:pt x="1524" y="35051"/>
                </a:lnTo>
                <a:lnTo>
                  <a:pt x="0" y="38099"/>
                </a:lnTo>
                <a:lnTo>
                  <a:pt x="1524" y="41147"/>
                </a:lnTo>
                <a:lnTo>
                  <a:pt x="4572" y="42671"/>
                </a:lnTo>
                <a:lnTo>
                  <a:pt x="385572" y="42671"/>
                </a:lnTo>
                <a:lnTo>
                  <a:pt x="385572" y="33527"/>
                </a:lnTo>
                <a:close/>
              </a:path>
              <a:path w="462279" h="76200">
                <a:moveTo>
                  <a:pt x="452628" y="33527"/>
                </a:moveTo>
                <a:lnTo>
                  <a:pt x="397764" y="33527"/>
                </a:lnTo>
                <a:lnTo>
                  <a:pt x="402336" y="35051"/>
                </a:lnTo>
                <a:lnTo>
                  <a:pt x="402336" y="41147"/>
                </a:lnTo>
                <a:lnTo>
                  <a:pt x="397764" y="42671"/>
                </a:lnTo>
                <a:lnTo>
                  <a:pt x="452628" y="42671"/>
                </a:lnTo>
                <a:lnTo>
                  <a:pt x="461772" y="38099"/>
                </a:lnTo>
                <a:lnTo>
                  <a:pt x="452628" y="33527"/>
                </a:lnTo>
                <a:close/>
              </a:path>
            </a:pathLst>
          </a:custGeom>
          <a:solidFill>
            <a:srgbClr val="000000"/>
          </a:solidFill>
        </p:spPr>
        <p:txBody>
          <a:bodyPr wrap="square" lIns="0" tIns="0" rIns="0" bIns="0" rtlCol="0"/>
          <a:lstStyle/>
          <a:p>
            <a:endParaRPr sz="1750"/>
          </a:p>
        </p:txBody>
      </p:sp>
      <p:sp>
        <p:nvSpPr>
          <p:cNvPr id="22" name="object 22"/>
          <p:cNvSpPr txBox="1"/>
          <p:nvPr/>
        </p:nvSpPr>
        <p:spPr>
          <a:xfrm>
            <a:off x="2521302" y="6123094"/>
            <a:ext cx="1032845" cy="179601"/>
          </a:xfrm>
          <a:prstGeom prst="rect">
            <a:avLst/>
          </a:prstGeom>
        </p:spPr>
        <p:txBody>
          <a:bodyPr vert="horz" wrap="square" lIns="0" tIns="0" rIns="0" bIns="0" rtlCol="0">
            <a:spAutoFit/>
          </a:bodyPr>
          <a:lstStyle/>
          <a:p>
            <a:pPr marL="12347"/>
            <a:r>
              <a:rPr sz="1167" dirty="0">
                <a:latin typeface="Times New Roman"/>
                <a:cs typeface="Times New Roman"/>
              </a:rPr>
              <a:t>Batch</a:t>
            </a:r>
            <a:r>
              <a:rPr sz="1167" spc="-97" dirty="0">
                <a:latin typeface="Times New Roman"/>
                <a:cs typeface="Times New Roman"/>
              </a:rPr>
              <a:t> </a:t>
            </a:r>
            <a:r>
              <a:rPr sz="1167" spc="-5" dirty="0">
                <a:latin typeface="Times New Roman"/>
                <a:cs typeface="Times New Roman"/>
              </a:rPr>
              <a:t>Sequential</a:t>
            </a:r>
            <a:endParaRPr sz="1167">
              <a:latin typeface="Times New Roman"/>
              <a:cs typeface="Times New Roman"/>
            </a:endParaRPr>
          </a:p>
        </p:txBody>
      </p:sp>
      <p:sp>
        <p:nvSpPr>
          <p:cNvPr id="23" name="object 23"/>
          <p:cNvSpPr txBox="1"/>
          <p:nvPr/>
        </p:nvSpPr>
        <p:spPr>
          <a:xfrm>
            <a:off x="1098903" y="9452694"/>
            <a:ext cx="5371042" cy="425979"/>
          </a:xfrm>
          <a:prstGeom prst="rect">
            <a:avLst/>
          </a:prstGeom>
        </p:spPr>
        <p:txBody>
          <a:bodyPr vert="horz" wrap="square" lIns="0" tIns="65440" rIns="0" bIns="0" rtlCol="0">
            <a:spAutoFit/>
          </a:bodyPr>
          <a:lstStyle/>
          <a:p>
            <a:pPr marL="12347">
              <a:lnSpc>
                <a:spcPts val="1371"/>
              </a:lnSpc>
              <a:spcBef>
                <a:spcPts val="515"/>
              </a:spcBef>
              <a:tabLst>
                <a:tab pos="5123363" algn="l"/>
              </a:tabLst>
            </a:pPr>
            <a:r>
              <a:rPr sz="1167" u="heavy" dirty="0">
                <a:latin typeface="Times New Roman"/>
                <a:cs typeface="Times New Roman"/>
              </a:rPr>
              <a:t> 	</a:t>
            </a:r>
            <a:r>
              <a:rPr sz="1167" dirty="0">
                <a:latin typeface="Times New Roman"/>
                <a:cs typeface="Times New Roman"/>
              </a:rPr>
              <a:t>132</a:t>
            </a:r>
            <a:endParaRPr sz="1167">
              <a:latin typeface="Times New Roman"/>
              <a:cs typeface="Times New Roman"/>
            </a:endParaRPr>
          </a:p>
          <a:p>
            <a:pPr marL="1456939">
              <a:lnSpc>
                <a:spcPts val="1371"/>
              </a:lnSpc>
            </a:pPr>
            <a:r>
              <a:rPr sz="1167" dirty="0">
                <a:latin typeface="Times New Roman"/>
                <a:cs typeface="Times New Roman"/>
              </a:rPr>
              <a:t>© Copyright </a:t>
            </a:r>
            <a:r>
              <a:rPr sz="1167" spc="-5" dirty="0">
                <a:latin typeface="Times New Roman"/>
                <a:cs typeface="Times New Roman"/>
              </a:rPr>
              <a:t>Virtual University </a:t>
            </a:r>
            <a:r>
              <a:rPr sz="1167" dirty="0">
                <a:latin typeface="Times New Roman"/>
                <a:cs typeface="Times New Roman"/>
              </a:rPr>
              <a:t>of</a:t>
            </a:r>
            <a:r>
              <a:rPr sz="1167" spc="-78" dirty="0">
                <a:latin typeface="Times New Roman"/>
                <a:cs typeface="Times New Roman"/>
              </a:rPr>
              <a:t> </a:t>
            </a:r>
            <a:r>
              <a:rPr sz="1167" spc="-5" dirty="0">
                <a:latin typeface="Times New Roman"/>
                <a:cs typeface="Times New Roman"/>
              </a:rPr>
              <a:t>Pakistan</a:t>
            </a:r>
            <a:endParaRPr sz="1167">
              <a:latin typeface="Times New Roman"/>
              <a:cs typeface="Times New Roman"/>
            </a:endParaRPr>
          </a:p>
        </p:txBody>
      </p:sp>
    </p:spTree>
    <p:extLst>
      <p:ext uri="{BB962C8B-B14F-4D97-AF65-F5344CB8AC3E}">
        <p14:creationId xmlns:p14="http://schemas.microsoft.com/office/powerpoint/2010/main" val="15365321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98903" y="886883"/>
            <a:ext cx="1971234" cy="179601"/>
          </a:xfrm>
          <a:prstGeom prst="rect">
            <a:avLst/>
          </a:prstGeom>
        </p:spPr>
        <p:txBody>
          <a:bodyPr vert="horz" wrap="square" lIns="0" tIns="0" rIns="0" bIns="0" rtlCol="0">
            <a:spAutoFit/>
          </a:bodyPr>
          <a:lstStyle/>
          <a:p>
            <a:pPr marL="12347"/>
            <a:r>
              <a:rPr sz="1167" dirty="0">
                <a:latin typeface="Times New Roman"/>
                <a:cs typeface="Times New Roman"/>
              </a:rPr>
              <a:t>CS504-Software Engineering –</a:t>
            </a:r>
            <a:r>
              <a:rPr sz="1167" spc="-107" dirty="0">
                <a:latin typeface="Times New Roman"/>
                <a:cs typeface="Times New Roman"/>
              </a:rPr>
              <a:t> </a:t>
            </a:r>
            <a:r>
              <a:rPr sz="1167" dirty="0">
                <a:latin typeface="Times New Roman"/>
                <a:cs typeface="Times New Roman"/>
              </a:rPr>
              <a:t>I</a:t>
            </a:r>
            <a:endParaRPr sz="1167">
              <a:latin typeface="Times New Roman"/>
              <a:cs typeface="Times New Roman"/>
            </a:endParaRPr>
          </a:p>
        </p:txBody>
      </p:sp>
      <p:sp>
        <p:nvSpPr>
          <p:cNvPr id="3" name="object 3"/>
          <p:cNvSpPr txBox="1"/>
          <p:nvPr/>
        </p:nvSpPr>
        <p:spPr>
          <a:xfrm>
            <a:off x="6156868" y="886883"/>
            <a:ext cx="238919" cy="179601"/>
          </a:xfrm>
          <a:prstGeom prst="rect">
            <a:avLst/>
          </a:prstGeom>
        </p:spPr>
        <p:txBody>
          <a:bodyPr vert="horz" wrap="square" lIns="0" tIns="0" rIns="0" bIns="0" rtlCol="0">
            <a:spAutoFit/>
          </a:bodyPr>
          <a:lstStyle/>
          <a:p>
            <a:pPr marL="12347"/>
            <a:r>
              <a:rPr sz="1167" spc="-5" dirty="0">
                <a:latin typeface="Times New Roman"/>
                <a:cs typeface="Times New Roman"/>
              </a:rPr>
              <a:t>VU</a:t>
            </a:r>
            <a:endParaRPr sz="1167">
              <a:latin typeface="Times New Roman"/>
              <a:cs typeface="Times New Roman"/>
            </a:endParaRPr>
          </a:p>
        </p:txBody>
      </p:sp>
      <p:sp>
        <p:nvSpPr>
          <p:cNvPr id="4" name="object 4"/>
          <p:cNvSpPr/>
          <p:nvPr/>
        </p:nvSpPr>
        <p:spPr>
          <a:xfrm>
            <a:off x="1111250" y="1055052"/>
            <a:ext cx="5270412" cy="0"/>
          </a:xfrm>
          <a:custGeom>
            <a:avLst/>
            <a:gdLst/>
            <a:ahLst/>
            <a:cxnLst/>
            <a:rect l="l" t="t" r="r" b="b"/>
            <a:pathLst>
              <a:path w="5420995">
                <a:moveTo>
                  <a:pt x="0" y="0"/>
                </a:moveTo>
                <a:lnTo>
                  <a:pt x="5420867" y="0"/>
                </a:lnTo>
              </a:path>
            </a:pathLst>
          </a:custGeom>
          <a:ln w="7620">
            <a:solidFill>
              <a:srgbClr val="000000"/>
            </a:solidFill>
          </a:ln>
        </p:spPr>
        <p:txBody>
          <a:bodyPr wrap="square" lIns="0" tIns="0" rIns="0" bIns="0" rtlCol="0"/>
          <a:lstStyle/>
          <a:p>
            <a:endParaRPr sz="1750"/>
          </a:p>
        </p:txBody>
      </p:sp>
      <p:sp>
        <p:nvSpPr>
          <p:cNvPr id="5" name="object 5"/>
          <p:cNvSpPr txBox="1"/>
          <p:nvPr/>
        </p:nvSpPr>
        <p:spPr>
          <a:xfrm>
            <a:off x="1098903" y="1335334"/>
            <a:ext cx="5359312" cy="1880964"/>
          </a:xfrm>
          <a:prstGeom prst="rect">
            <a:avLst/>
          </a:prstGeom>
        </p:spPr>
        <p:txBody>
          <a:bodyPr vert="horz" wrap="square" lIns="0" tIns="0" rIns="0" bIns="0" rtlCol="0">
            <a:spAutoFit/>
          </a:bodyPr>
          <a:lstStyle/>
          <a:p>
            <a:pPr marL="12347" algn="just"/>
            <a:r>
              <a:rPr sz="972" b="1" spc="-5" dirty="0">
                <a:latin typeface="Arial"/>
                <a:cs typeface="Arial"/>
              </a:rPr>
              <a:t>Layered </a:t>
            </a:r>
            <a:r>
              <a:rPr sz="972" b="1" spc="-10" dirty="0">
                <a:latin typeface="Arial"/>
                <a:cs typeface="Arial"/>
              </a:rPr>
              <a:t>Architecture</a:t>
            </a:r>
            <a:endParaRPr sz="972">
              <a:latin typeface="Arial"/>
              <a:cs typeface="Arial"/>
            </a:endParaRPr>
          </a:p>
          <a:p>
            <a:pPr>
              <a:spcBef>
                <a:spcPts val="5"/>
              </a:spcBef>
            </a:pPr>
            <a:endParaRPr sz="1167">
              <a:latin typeface="Times New Roman"/>
              <a:cs typeface="Times New Roman"/>
            </a:endParaRPr>
          </a:p>
          <a:p>
            <a:pPr marL="12347" marR="4939" algn="just">
              <a:lnSpc>
                <a:spcPct val="95700"/>
              </a:lnSpc>
            </a:pPr>
            <a:r>
              <a:rPr sz="1167" spc="-5" dirty="0">
                <a:latin typeface="Times New Roman"/>
                <a:cs typeface="Times New Roman"/>
              </a:rPr>
              <a:t>As </a:t>
            </a:r>
            <a:r>
              <a:rPr sz="1167" dirty="0">
                <a:latin typeface="Times New Roman"/>
                <a:cs typeface="Times New Roman"/>
              </a:rPr>
              <a:t>the name </a:t>
            </a:r>
            <a:r>
              <a:rPr sz="1167" spc="-5" dirty="0">
                <a:latin typeface="Times New Roman"/>
                <a:cs typeface="Times New Roman"/>
              </a:rPr>
              <a:t>suggests, </a:t>
            </a:r>
            <a:r>
              <a:rPr sz="1167" dirty="0">
                <a:latin typeface="Times New Roman"/>
                <a:cs typeface="Times New Roman"/>
              </a:rPr>
              <a:t>a layered architecture has many different layers. </a:t>
            </a:r>
            <a:r>
              <a:rPr sz="1167" spc="-5" dirty="0">
                <a:latin typeface="Times New Roman"/>
                <a:cs typeface="Times New Roman"/>
              </a:rPr>
              <a:t>One </a:t>
            </a:r>
            <a:r>
              <a:rPr sz="1167" dirty="0">
                <a:latin typeface="Times New Roman"/>
                <a:cs typeface="Times New Roman"/>
              </a:rPr>
              <a:t>typical  example of a layered architecture is an operating </a:t>
            </a:r>
            <a:r>
              <a:rPr sz="1167" spc="-5" dirty="0">
                <a:latin typeface="Times New Roman"/>
                <a:cs typeface="Times New Roman"/>
              </a:rPr>
              <a:t>system where </a:t>
            </a:r>
            <a:r>
              <a:rPr sz="1167" dirty="0">
                <a:latin typeface="Times New Roman"/>
                <a:cs typeface="Times New Roman"/>
              </a:rPr>
              <a:t>different layers are used  to provide </a:t>
            </a:r>
            <a:r>
              <a:rPr sz="1167" spc="-5" dirty="0">
                <a:latin typeface="Times New Roman"/>
                <a:cs typeface="Times New Roman"/>
              </a:rPr>
              <a:t>services </a:t>
            </a:r>
            <a:r>
              <a:rPr sz="1167" dirty="0">
                <a:latin typeface="Times New Roman"/>
                <a:cs typeface="Times New Roman"/>
              </a:rPr>
              <a:t>and functionality and the inner layers are closer to the machine  hardware than the outer layers. In this </a:t>
            </a:r>
            <a:r>
              <a:rPr sz="1167" spc="-5" dirty="0">
                <a:latin typeface="Times New Roman"/>
                <a:cs typeface="Times New Roman"/>
              </a:rPr>
              <a:t>way, </a:t>
            </a:r>
            <a:r>
              <a:rPr sz="1167" dirty="0">
                <a:latin typeface="Times New Roman"/>
                <a:cs typeface="Times New Roman"/>
              </a:rPr>
              <a:t>each layer isolates the outer layer from inner  complexities. </a:t>
            </a:r>
            <a:r>
              <a:rPr sz="1167" spc="-15" dirty="0">
                <a:latin typeface="Times New Roman"/>
                <a:cs typeface="Times New Roman"/>
              </a:rPr>
              <a:t>In </a:t>
            </a:r>
            <a:r>
              <a:rPr sz="1167" dirty="0">
                <a:latin typeface="Times New Roman"/>
                <a:cs typeface="Times New Roman"/>
              </a:rPr>
              <a:t>order to </a:t>
            </a:r>
            <a:r>
              <a:rPr sz="1167" spc="-5" dirty="0">
                <a:latin typeface="Times New Roman"/>
                <a:cs typeface="Times New Roman"/>
              </a:rPr>
              <a:t>work </a:t>
            </a:r>
            <a:r>
              <a:rPr sz="1167" dirty="0">
                <a:latin typeface="Times New Roman"/>
                <a:cs typeface="Times New Roman"/>
              </a:rPr>
              <a:t>properly, the outer layer only needs to know the interface  provided by the inner layer. If there are any changes in the inner layer, as long as the  interface does not change, the outer layer is not affected. This </a:t>
            </a:r>
            <a:r>
              <a:rPr sz="1167" spc="-5" dirty="0">
                <a:latin typeface="Times New Roman"/>
                <a:cs typeface="Times New Roman"/>
              </a:rPr>
              <a:t>scheme </a:t>
            </a:r>
            <a:r>
              <a:rPr sz="1167" dirty="0">
                <a:latin typeface="Times New Roman"/>
                <a:cs typeface="Times New Roman"/>
              </a:rPr>
              <a:t>tremendously  portability of the </a:t>
            </a:r>
            <a:r>
              <a:rPr sz="1167" spc="-5" dirty="0">
                <a:latin typeface="Times New Roman"/>
                <a:cs typeface="Times New Roman"/>
              </a:rPr>
              <a:t>system. </a:t>
            </a:r>
            <a:r>
              <a:rPr sz="1167" dirty="0">
                <a:latin typeface="Times New Roman"/>
                <a:cs typeface="Times New Roman"/>
              </a:rPr>
              <a:t>The basic layered architecture is depicted in the following  diagram.</a:t>
            </a:r>
            <a:endParaRPr sz="1167">
              <a:latin typeface="Times New Roman"/>
              <a:cs typeface="Times New Roman"/>
            </a:endParaRPr>
          </a:p>
        </p:txBody>
      </p:sp>
      <p:sp>
        <p:nvSpPr>
          <p:cNvPr id="6" name="object 6"/>
          <p:cNvSpPr/>
          <p:nvPr/>
        </p:nvSpPr>
        <p:spPr>
          <a:xfrm>
            <a:off x="1920241" y="3546475"/>
            <a:ext cx="3178174" cy="3178174"/>
          </a:xfrm>
          <a:custGeom>
            <a:avLst/>
            <a:gdLst/>
            <a:ahLst/>
            <a:cxnLst/>
            <a:rect l="l" t="t" r="r" b="b"/>
            <a:pathLst>
              <a:path w="3268979" h="3268979">
                <a:moveTo>
                  <a:pt x="0" y="1635251"/>
                </a:moveTo>
                <a:lnTo>
                  <a:pt x="696" y="1587005"/>
                </a:lnTo>
                <a:lnTo>
                  <a:pt x="2773" y="1539108"/>
                </a:lnTo>
                <a:lnTo>
                  <a:pt x="6211" y="1491578"/>
                </a:lnTo>
                <a:lnTo>
                  <a:pt x="10992" y="1444434"/>
                </a:lnTo>
                <a:lnTo>
                  <a:pt x="17095" y="1397697"/>
                </a:lnTo>
                <a:lnTo>
                  <a:pt x="24502" y="1351385"/>
                </a:lnTo>
                <a:lnTo>
                  <a:pt x="33194" y="1305517"/>
                </a:lnTo>
                <a:lnTo>
                  <a:pt x="43151" y="1260112"/>
                </a:lnTo>
                <a:lnTo>
                  <a:pt x="54355" y="1215190"/>
                </a:lnTo>
                <a:lnTo>
                  <a:pt x="66786" y="1170769"/>
                </a:lnTo>
                <a:lnTo>
                  <a:pt x="80424" y="1126868"/>
                </a:lnTo>
                <a:lnTo>
                  <a:pt x="95252" y="1083507"/>
                </a:lnTo>
                <a:lnTo>
                  <a:pt x="111249" y="1040705"/>
                </a:lnTo>
                <a:lnTo>
                  <a:pt x="128397" y="998481"/>
                </a:lnTo>
                <a:lnTo>
                  <a:pt x="146675" y="956854"/>
                </a:lnTo>
                <a:lnTo>
                  <a:pt x="166067" y="915844"/>
                </a:lnTo>
                <a:lnTo>
                  <a:pt x="186551" y="875468"/>
                </a:lnTo>
                <a:lnTo>
                  <a:pt x="208109" y="835747"/>
                </a:lnTo>
                <a:lnTo>
                  <a:pt x="230722" y="796699"/>
                </a:lnTo>
                <a:lnTo>
                  <a:pt x="254370" y="758343"/>
                </a:lnTo>
                <a:lnTo>
                  <a:pt x="279034" y="720700"/>
                </a:lnTo>
                <a:lnTo>
                  <a:pt x="304696" y="683787"/>
                </a:lnTo>
                <a:lnTo>
                  <a:pt x="331336" y="647624"/>
                </a:lnTo>
                <a:lnTo>
                  <a:pt x="358935" y="612230"/>
                </a:lnTo>
                <a:lnTo>
                  <a:pt x="387473" y="577624"/>
                </a:lnTo>
                <a:lnTo>
                  <a:pt x="416932" y="543825"/>
                </a:lnTo>
                <a:lnTo>
                  <a:pt x="447293" y="510853"/>
                </a:lnTo>
                <a:lnTo>
                  <a:pt x="478536" y="478726"/>
                </a:lnTo>
                <a:lnTo>
                  <a:pt x="510641" y="447464"/>
                </a:lnTo>
                <a:lnTo>
                  <a:pt x="543591" y="417085"/>
                </a:lnTo>
                <a:lnTo>
                  <a:pt x="577365" y="387609"/>
                </a:lnTo>
                <a:lnTo>
                  <a:pt x="611945" y="359055"/>
                </a:lnTo>
                <a:lnTo>
                  <a:pt x="647312" y="331442"/>
                </a:lnTo>
                <a:lnTo>
                  <a:pt x="683446" y="304789"/>
                </a:lnTo>
                <a:lnTo>
                  <a:pt x="720328" y="279115"/>
                </a:lnTo>
                <a:lnTo>
                  <a:pt x="757938" y="254439"/>
                </a:lnTo>
                <a:lnTo>
                  <a:pt x="796259" y="230781"/>
                </a:lnTo>
                <a:lnTo>
                  <a:pt x="835270" y="208159"/>
                </a:lnTo>
                <a:lnTo>
                  <a:pt x="874953" y="186593"/>
                </a:lnTo>
                <a:lnTo>
                  <a:pt x="915288" y="166102"/>
                </a:lnTo>
                <a:lnTo>
                  <a:pt x="956256" y="146705"/>
                </a:lnTo>
                <a:lnTo>
                  <a:pt x="997839" y="128420"/>
                </a:lnTo>
                <a:lnTo>
                  <a:pt x="1040016" y="111268"/>
                </a:lnTo>
                <a:lnTo>
                  <a:pt x="1082768" y="95267"/>
                </a:lnTo>
                <a:lnTo>
                  <a:pt x="1126077" y="80436"/>
                </a:lnTo>
                <a:lnTo>
                  <a:pt x="1169924" y="66794"/>
                </a:lnTo>
                <a:lnTo>
                  <a:pt x="1214289" y="54361"/>
                </a:lnTo>
                <a:lnTo>
                  <a:pt x="1259152" y="43156"/>
                </a:lnTo>
                <a:lnTo>
                  <a:pt x="1304496" y="33197"/>
                </a:lnTo>
                <a:lnTo>
                  <a:pt x="1350300" y="24504"/>
                </a:lnTo>
                <a:lnTo>
                  <a:pt x="1396546" y="17096"/>
                </a:lnTo>
                <a:lnTo>
                  <a:pt x="1443214" y="10992"/>
                </a:lnTo>
                <a:lnTo>
                  <a:pt x="1490286" y="6212"/>
                </a:lnTo>
                <a:lnTo>
                  <a:pt x="1537741" y="2773"/>
                </a:lnTo>
                <a:lnTo>
                  <a:pt x="1585561" y="696"/>
                </a:lnTo>
                <a:lnTo>
                  <a:pt x="1633727" y="0"/>
                </a:lnTo>
                <a:lnTo>
                  <a:pt x="1681974" y="696"/>
                </a:lnTo>
                <a:lnTo>
                  <a:pt x="1729871" y="2773"/>
                </a:lnTo>
                <a:lnTo>
                  <a:pt x="1777401" y="6212"/>
                </a:lnTo>
                <a:lnTo>
                  <a:pt x="1824545" y="10992"/>
                </a:lnTo>
                <a:lnTo>
                  <a:pt x="1871282" y="17096"/>
                </a:lnTo>
                <a:lnTo>
                  <a:pt x="1917594" y="24504"/>
                </a:lnTo>
                <a:lnTo>
                  <a:pt x="1963462" y="33197"/>
                </a:lnTo>
                <a:lnTo>
                  <a:pt x="2008867" y="43156"/>
                </a:lnTo>
                <a:lnTo>
                  <a:pt x="2053789" y="54361"/>
                </a:lnTo>
                <a:lnTo>
                  <a:pt x="2098210" y="66794"/>
                </a:lnTo>
                <a:lnTo>
                  <a:pt x="2142111" y="80436"/>
                </a:lnTo>
                <a:lnTo>
                  <a:pt x="2185472" y="95267"/>
                </a:lnTo>
                <a:lnTo>
                  <a:pt x="2228274" y="111268"/>
                </a:lnTo>
                <a:lnTo>
                  <a:pt x="2270498" y="128420"/>
                </a:lnTo>
                <a:lnTo>
                  <a:pt x="2312125" y="146705"/>
                </a:lnTo>
                <a:lnTo>
                  <a:pt x="2353135" y="166102"/>
                </a:lnTo>
                <a:lnTo>
                  <a:pt x="2393511" y="186593"/>
                </a:lnTo>
                <a:lnTo>
                  <a:pt x="2433232" y="208159"/>
                </a:lnTo>
                <a:lnTo>
                  <a:pt x="2472280" y="230781"/>
                </a:lnTo>
                <a:lnTo>
                  <a:pt x="2510636" y="254439"/>
                </a:lnTo>
                <a:lnTo>
                  <a:pt x="2548279" y="279115"/>
                </a:lnTo>
                <a:lnTo>
                  <a:pt x="2585192" y="304789"/>
                </a:lnTo>
                <a:lnTo>
                  <a:pt x="2621355" y="331442"/>
                </a:lnTo>
                <a:lnTo>
                  <a:pt x="2656749" y="359055"/>
                </a:lnTo>
                <a:lnTo>
                  <a:pt x="2691355" y="387609"/>
                </a:lnTo>
                <a:lnTo>
                  <a:pt x="2725154" y="417085"/>
                </a:lnTo>
                <a:lnTo>
                  <a:pt x="2758126" y="447464"/>
                </a:lnTo>
                <a:lnTo>
                  <a:pt x="2790253" y="478726"/>
                </a:lnTo>
                <a:lnTo>
                  <a:pt x="2821515" y="510853"/>
                </a:lnTo>
                <a:lnTo>
                  <a:pt x="2851894" y="543825"/>
                </a:lnTo>
                <a:lnTo>
                  <a:pt x="2881370" y="577624"/>
                </a:lnTo>
                <a:lnTo>
                  <a:pt x="2909924" y="612230"/>
                </a:lnTo>
                <a:lnTo>
                  <a:pt x="2937537" y="647624"/>
                </a:lnTo>
                <a:lnTo>
                  <a:pt x="2964190" y="683787"/>
                </a:lnTo>
                <a:lnTo>
                  <a:pt x="2989864" y="720700"/>
                </a:lnTo>
                <a:lnTo>
                  <a:pt x="3014540" y="758343"/>
                </a:lnTo>
                <a:lnTo>
                  <a:pt x="3038198" y="796699"/>
                </a:lnTo>
                <a:lnTo>
                  <a:pt x="3060820" y="835747"/>
                </a:lnTo>
                <a:lnTo>
                  <a:pt x="3082386" y="875468"/>
                </a:lnTo>
                <a:lnTo>
                  <a:pt x="3102877" y="915844"/>
                </a:lnTo>
                <a:lnTo>
                  <a:pt x="3122274" y="956854"/>
                </a:lnTo>
                <a:lnTo>
                  <a:pt x="3140559" y="998481"/>
                </a:lnTo>
                <a:lnTo>
                  <a:pt x="3157711" y="1040705"/>
                </a:lnTo>
                <a:lnTo>
                  <a:pt x="3173712" y="1083507"/>
                </a:lnTo>
                <a:lnTo>
                  <a:pt x="3188543" y="1126868"/>
                </a:lnTo>
                <a:lnTo>
                  <a:pt x="3202185" y="1170769"/>
                </a:lnTo>
                <a:lnTo>
                  <a:pt x="3214618" y="1215190"/>
                </a:lnTo>
                <a:lnTo>
                  <a:pt x="3225823" y="1260112"/>
                </a:lnTo>
                <a:lnTo>
                  <a:pt x="3235782" y="1305517"/>
                </a:lnTo>
                <a:lnTo>
                  <a:pt x="3244475" y="1351385"/>
                </a:lnTo>
                <a:lnTo>
                  <a:pt x="3251883" y="1397697"/>
                </a:lnTo>
                <a:lnTo>
                  <a:pt x="3257987" y="1444434"/>
                </a:lnTo>
                <a:lnTo>
                  <a:pt x="3262767" y="1491578"/>
                </a:lnTo>
                <a:lnTo>
                  <a:pt x="3266206" y="1539108"/>
                </a:lnTo>
                <a:lnTo>
                  <a:pt x="3268283" y="1587005"/>
                </a:lnTo>
                <a:lnTo>
                  <a:pt x="3268979" y="1635251"/>
                </a:lnTo>
                <a:lnTo>
                  <a:pt x="3268283" y="1683418"/>
                </a:lnTo>
                <a:lnTo>
                  <a:pt x="3266206" y="1731238"/>
                </a:lnTo>
                <a:lnTo>
                  <a:pt x="3262767" y="1778693"/>
                </a:lnTo>
                <a:lnTo>
                  <a:pt x="3257987" y="1825765"/>
                </a:lnTo>
                <a:lnTo>
                  <a:pt x="3251883" y="1872433"/>
                </a:lnTo>
                <a:lnTo>
                  <a:pt x="3244475" y="1918679"/>
                </a:lnTo>
                <a:lnTo>
                  <a:pt x="3235782" y="1964483"/>
                </a:lnTo>
                <a:lnTo>
                  <a:pt x="3225823" y="2009827"/>
                </a:lnTo>
                <a:lnTo>
                  <a:pt x="3214618" y="2054690"/>
                </a:lnTo>
                <a:lnTo>
                  <a:pt x="3202185" y="2099055"/>
                </a:lnTo>
                <a:lnTo>
                  <a:pt x="3188543" y="2142902"/>
                </a:lnTo>
                <a:lnTo>
                  <a:pt x="3173712" y="2186211"/>
                </a:lnTo>
                <a:lnTo>
                  <a:pt x="3157711" y="2228963"/>
                </a:lnTo>
                <a:lnTo>
                  <a:pt x="3140559" y="2271140"/>
                </a:lnTo>
                <a:lnTo>
                  <a:pt x="3122274" y="2312723"/>
                </a:lnTo>
                <a:lnTo>
                  <a:pt x="3102877" y="2353691"/>
                </a:lnTo>
                <a:lnTo>
                  <a:pt x="3082386" y="2394026"/>
                </a:lnTo>
                <a:lnTo>
                  <a:pt x="3060820" y="2433709"/>
                </a:lnTo>
                <a:lnTo>
                  <a:pt x="3038198" y="2472720"/>
                </a:lnTo>
                <a:lnTo>
                  <a:pt x="3014540" y="2511041"/>
                </a:lnTo>
                <a:lnTo>
                  <a:pt x="2989864" y="2548651"/>
                </a:lnTo>
                <a:lnTo>
                  <a:pt x="2964190" y="2585533"/>
                </a:lnTo>
                <a:lnTo>
                  <a:pt x="2937537" y="2621667"/>
                </a:lnTo>
                <a:lnTo>
                  <a:pt x="2909924" y="2657034"/>
                </a:lnTo>
                <a:lnTo>
                  <a:pt x="2881370" y="2691614"/>
                </a:lnTo>
                <a:lnTo>
                  <a:pt x="2851894" y="2725388"/>
                </a:lnTo>
                <a:lnTo>
                  <a:pt x="2821515" y="2758338"/>
                </a:lnTo>
                <a:lnTo>
                  <a:pt x="2790253" y="2790443"/>
                </a:lnTo>
                <a:lnTo>
                  <a:pt x="2758126" y="2821686"/>
                </a:lnTo>
                <a:lnTo>
                  <a:pt x="2725154" y="2852047"/>
                </a:lnTo>
                <a:lnTo>
                  <a:pt x="2691355" y="2881506"/>
                </a:lnTo>
                <a:lnTo>
                  <a:pt x="2656749" y="2910044"/>
                </a:lnTo>
                <a:lnTo>
                  <a:pt x="2621355" y="2937643"/>
                </a:lnTo>
                <a:lnTo>
                  <a:pt x="2585192" y="2964283"/>
                </a:lnTo>
                <a:lnTo>
                  <a:pt x="2548279" y="2989945"/>
                </a:lnTo>
                <a:lnTo>
                  <a:pt x="2510636" y="3014609"/>
                </a:lnTo>
                <a:lnTo>
                  <a:pt x="2472280" y="3038257"/>
                </a:lnTo>
                <a:lnTo>
                  <a:pt x="2433232" y="3060870"/>
                </a:lnTo>
                <a:lnTo>
                  <a:pt x="2393511" y="3082428"/>
                </a:lnTo>
                <a:lnTo>
                  <a:pt x="2353135" y="3102912"/>
                </a:lnTo>
                <a:lnTo>
                  <a:pt x="2312125" y="3122304"/>
                </a:lnTo>
                <a:lnTo>
                  <a:pt x="2270498" y="3140582"/>
                </a:lnTo>
                <a:lnTo>
                  <a:pt x="2228274" y="3157730"/>
                </a:lnTo>
                <a:lnTo>
                  <a:pt x="2185472" y="3173727"/>
                </a:lnTo>
                <a:lnTo>
                  <a:pt x="2142111" y="3188555"/>
                </a:lnTo>
                <a:lnTo>
                  <a:pt x="2098210" y="3202193"/>
                </a:lnTo>
                <a:lnTo>
                  <a:pt x="2053789" y="3214624"/>
                </a:lnTo>
                <a:lnTo>
                  <a:pt x="2008867" y="3225828"/>
                </a:lnTo>
                <a:lnTo>
                  <a:pt x="1963462" y="3235785"/>
                </a:lnTo>
                <a:lnTo>
                  <a:pt x="1917594" y="3244477"/>
                </a:lnTo>
                <a:lnTo>
                  <a:pt x="1871282" y="3251884"/>
                </a:lnTo>
                <a:lnTo>
                  <a:pt x="1824545" y="3257987"/>
                </a:lnTo>
                <a:lnTo>
                  <a:pt x="1777401" y="3262768"/>
                </a:lnTo>
                <a:lnTo>
                  <a:pt x="1729871" y="3266206"/>
                </a:lnTo>
                <a:lnTo>
                  <a:pt x="1681974" y="3268283"/>
                </a:lnTo>
                <a:lnTo>
                  <a:pt x="1633727" y="3268979"/>
                </a:lnTo>
                <a:lnTo>
                  <a:pt x="1585561" y="3268283"/>
                </a:lnTo>
                <a:lnTo>
                  <a:pt x="1537741" y="3266206"/>
                </a:lnTo>
                <a:lnTo>
                  <a:pt x="1490286" y="3262768"/>
                </a:lnTo>
                <a:lnTo>
                  <a:pt x="1443214" y="3257987"/>
                </a:lnTo>
                <a:lnTo>
                  <a:pt x="1396546" y="3251884"/>
                </a:lnTo>
                <a:lnTo>
                  <a:pt x="1350300" y="3244477"/>
                </a:lnTo>
                <a:lnTo>
                  <a:pt x="1304496" y="3235785"/>
                </a:lnTo>
                <a:lnTo>
                  <a:pt x="1259152" y="3225828"/>
                </a:lnTo>
                <a:lnTo>
                  <a:pt x="1214289" y="3214624"/>
                </a:lnTo>
                <a:lnTo>
                  <a:pt x="1169924" y="3202193"/>
                </a:lnTo>
                <a:lnTo>
                  <a:pt x="1126077" y="3188555"/>
                </a:lnTo>
                <a:lnTo>
                  <a:pt x="1082768" y="3173727"/>
                </a:lnTo>
                <a:lnTo>
                  <a:pt x="1040016" y="3157730"/>
                </a:lnTo>
                <a:lnTo>
                  <a:pt x="997838" y="3140582"/>
                </a:lnTo>
                <a:lnTo>
                  <a:pt x="956256" y="3122304"/>
                </a:lnTo>
                <a:lnTo>
                  <a:pt x="915288" y="3102912"/>
                </a:lnTo>
                <a:lnTo>
                  <a:pt x="874953" y="3082428"/>
                </a:lnTo>
                <a:lnTo>
                  <a:pt x="835270" y="3060870"/>
                </a:lnTo>
                <a:lnTo>
                  <a:pt x="796259" y="3038257"/>
                </a:lnTo>
                <a:lnTo>
                  <a:pt x="757938" y="3014609"/>
                </a:lnTo>
                <a:lnTo>
                  <a:pt x="720328" y="2989945"/>
                </a:lnTo>
                <a:lnTo>
                  <a:pt x="683446" y="2964283"/>
                </a:lnTo>
                <a:lnTo>
                  <a:pt x="647312" y="2937643"/>
                </a:lnTo>
                <a:lnTo>
                  <a:pt x="611945" y="2910044"/>
                </a:lnTo>
                <a:lnTo>
                  <a:pt x="577365" y="2881506"/>
                </a:lnTo>
                <a:lnTo>
                  <a:pt x="543591" y="2852047"/>
                </a:lnTo>
                <a:lnTo>
                  <a:pt x="510641" y="2821686"/>
                </a:lnTo>
                <a:lnTo>
                  <a:pt x="478536" y="2790443"/>
                </a:lnTo>
                <a:lnTo>
                  <a:pt x="447293" y="2758338"/>
                </a:lnTo>
                <a:lnTo>
                  <a:pt x="416932" y="2725388"/>
                </a:lnTo>
                <a:lnTo>
                  <a:pt x="387473" y="2691614"/>
                </a:lnTo>
                <a:lnTo>
                  <a:pt x="358935" y="2657034"/>
                </a:lnTo>
                <a:lnTo>
                  <a:pt x="331336" y="2621667"/>
                </a:lnTo>
                <a:lnTo>
                  <a:pt x="304696" y="2585533"/>
                </a:lnTo>
                <a:lnTo>
                  <a:pt x="279034" y="2548651"/>
                </a:lnTo>
                <a:lnTo>
                  <a:pt x="254370" y="2511041"/>
                </a:lnTo>
                <a:lnTo>
                  <a:pt x="230722" y="2472720"/>
                </a:lnTo>
                <a:lnTo>
                  <a:pt x="208109" y="2433709"/>
                </a:lnTo>
                <a:lnTo>
                  <a:pt x="186551" y="2394026"/>
                </a:lnTo>
                <a:lnTo>
                  <a:pt x="166067" y="2353691"/>
                </a:lnTo>
                <a:lnTo>
                  <a:pt x="146675" y="2312723"/>
                </a:lnTo>
                <a:lnTo>
                  <a:pt x="128397" y="2271140"/>
                </a:lnTo>
                <a:lnTo>
                  <a:pt x="111249" y="2228963"/>
                </a:lnTo>
                <a:lnTo>
                  <a:pt x="95252" y="2186211"/>
                </a:lnTo>
                <a:lnTo>
                  <a:pt x="80424" y="2142902"/>
                </a:lnTo>
                <a:lnTo>
                  <a:pt x="66786" y="2099055"/>
                </a:lnTo>
                <a:lnTo>
                  <a:pt x="54355" y="2054690"/>
                </a:lnTo>
                <a:lnTo>
                  <a:pt x="43151" y="2009827"/>
                </a:lnTo>
                <a:lnTo>
                  <a:pt x="33194" y="1964483"/>
                </a:lnTo>
                <a:lnTo>
                  <a:pt x="24502" y="1918679"/>
                </a:lnTo>
                <a:lnTo>
                  <a:pt x="17095" y="1872433"/>
                </a:lnTo>
                <a:lnTo>
                  <a:pt x="10992" y="1825765"/>
                </a:lnTo>
                <a:lnTo>
                  <a:pt x="6211" y="1778693"/>
                </a:lnTo>
                <a:lnTo>
                  <a:pt x="2773" y="1731238"/>
                </a:lnTo>
                <a:lnTo>
                  <a:pt x="696" y="1683418"/>
                </a:lnTo>
                <a:lnTo>
                  <a:pt x="0" y="1635251"/>
                </a:lnTo>
              </a:path>
            </a:pathLst>
          </a:custGeom>
          <a:ln w="3175">
            <a:solidFill>
              <a:srgbClr val="000000"/>
            </a:solidFill>
          </a:ln>
        </p:spPr>
        <p:txBody>
          <a:bodyPr wrap="square" lIns="0" tIns="0" rIns="0" bIns="0" rtlCol="0"/>
          <a:lstStyle/>
          <a:p>
            <a:endParaRPr sz="1750"/>
          </a:p>
        </p:txBody>
      </p:sp>
      <p:sp>
        <p:nvSpPr>
          <p:cNvPr id="7" name="object 7"/>
          <p:cNvSpPr/>
          <p:nvPr/>
        </p:nvSpPr>
        <p:spPr>
          <a:xfrm>
            <a:off x="2317326" y="3943561"/>
            <a:ext cx="2384249" cy="2384249"/>
          </a:xfrm>
          <a:custGeom>
            <a:avLst/>
            <a:gdLst/>
            <a:ahLst/>
            <a:cxnLst/>
            <a:rect l="l" t="t" r="r" b="b"/>
            <a:pathLst>
              <a:path w="2452370" h="2452370">
                <a:moveTo>
                  <a:pt x="0" y="1226819"/>
                </a:moveTo>
                <a:lnTo>
                  <a:pt x="927" y="1178604"/>
                </a:lnTo>
                <a:lnTo>
                  <a:pt x="3686" y="1130863"/>
                </a:lnTo>
                <a:lnTo>
                  <a:pt x="8244" y="1083631"/>
                </a:lnTo>
                <a:lnTo>
                  <a:pt x="14565" y="1036941"/>
                </a:lnTo>
                <a:lnTo>
                  <a:pt x="22616" y="990827"/>
                </a:lnTo>
                <a:lnTo>
                  <a:pt x="32363" y="945324"/>
                </a:lnTo>
                <a:lnTo>
                  <a:pt x="43772" y="900465"/>
                </a:lnTo>
                <a:lnTo>
                  <a:pt x="56809" y="856284"/>
                </a:lnTo>
                <a:lnTo>
                  <a:pt x="71439" y="812815"/>
                </a:lnTo>
                <a:lnTo>
                  <a:pt x="87628" y="770093"/>
                </a:lnTo>
                <a:lnTo>
                  <a:pt x="105343" y="728150"/>
                </a:lnTo>
                <a:lnTo>
                  <a:pt x="124550" y="687021"/>
                </a:lnTo>
                <a:lnTo>
                  <a:pt x="145214" y="646741"/>
                </a:lnTo>
                <a:lnTo>
                  <a:pt x="167301" y="607342"/>
                </a:lnTo>
                <a:lnTo>
                  <a:pt x="190777" y="568859"/>
                </a:lnTo>
                <a:lnTo>
                  <a:pt x="215609" y="531325"/>
                </a:lnTo>
                <a:lnTo>
                  <a:pt x="241761" y="494775"/>
                </a:lnTo>
                <a:lnTo>
                  <a:pt x="269201" y="459243"/>
                </a:lnTo>
                <a:lnTo>
                  <a:pt x="297894" y="424763"/>
                </a:lnTo>
                <a:lnTo>
                  <a:pt x="327805" y="391368"/>
                </a:lnTo>
                <a:lnTo>
                  <a:pt x="358901" y="359092"/>
                </a:lnTo>
                <a:lnTo>
                  <a:pt x="391149" y="327970"/>
                </a:lnTo>
                <a:lnTo>
                  <a:pt x="424512" y="298035"/>
                </a:lnTo>
                <a:lnTo>
                  <a:pt x="458959" y="269321"/>
                </a:lnTo>
                <a:lnTo>
                  <a:pt x="494454" y="241862"/>
                </a:lnTo>
                <a:lnTo>
                  <a:pt x="530964" y="215693"/>
                </a:lnTo>
                <a:lnTo>
                  <a:pt x="568454" y="190847"/>
                </a:lnTo>
                <a:lnTo>
                  <a:pt x="606890" y="167357"/>
                </a:lnTo>
                <a:lnTo>
                  <a:pt x="646239" y="145259"/>
                </a:lnTo>
                <a:lnTo>
                  <a:pt x="686466" y="124585"/>
                </a:lnTo>
                <a:lnTo>
                  <a:pt x="727537" y="105371"/>
                </a:lnTo>
                <a:lnTo>
                  <a:pt x="769419" y="87649"/>
                </a:lnTo>
                <a:lnTo>
                  <a:pt x="812076" y="71454"/>
                </a:lnTo>
                <a:lnTo>
                  <a:pt x="855475" y="56819"/>
                </a:lnTo>
                <a:lnTo>
                  <a:pt x="899583" y="43779"/>
                </a:lnTo>
                <a:lnTo>
                  <a:pt x="944364" y="32368"/>
                </a:lnTo>
                <a:lnTo>
                  <a:pt x="989785" y="22619"/>
                </a:lnTo>
                <a:lnTo>
                  <a:pt x="1035812" y="14566"/>
                </a:lnTo>
                <a:lnTo>
                  <a:pt x="1082411" y="8244"/>
                </a:lnTo>
                <a:lnTo>
                  <a:pt x="1129547" y="3686"/>
                </a:lnTo>
                <a:lnTo>
                  <a:pt x="1177186" y="927"/>
                </a:lnTo>
                <a:lnTo>
                  <a:pt x="1225296" y="0"/>
                </a:lnTo>
                <a:lnTo>
                  <a:pt x="1273511" y="927"/>
                </a:lnTo>
                <a:lnTo>
                  <a:pt x="1321252" y="3686"/>
                </a:lnTo>
                <a:lnTo>
                  <a:pt x="1368484" y="8244"/>
                </a:lnTo>
                <a:lnTo>
                  <a:pt x="1415174" y="14566"/>
                </a:lnTo>
                <a:lnTo>
                  <a:pt x="1461288" y="22619"/>
                </a:lnTo>
                <a:lnTo>
                  <a:pt x="1506791" y="32368"/>
                </a:lnTo>
                <a:lnTo>
                  <a:pt x="1551650" y="43779"/>
                </a:lnTo>
                <a:lnTo>
                  <a:pt x="1595831" y="56819"/>
                </a:lnTo>
                <a:lnTo>
                  <a:pt x="1639300" y="71454"/>
                </a:lnTo>
                <a:lnTo>
                  <a:pt x="1682022" y="87649"/>
                </a:lnTo>
                <a:lnTo>
                  <a:pt x="1723965" y="105371"/>
                </a:lnTo>
                <a:lnTo>
                  <a:pt x="1765094" y="124585"/>
                </a:lnTo>
                <a:lnTo>
                  <a:pt x="1805374" y="145259"/>
                </a:lnTo>
                <a:lnTo>
                  <a:pt x="1844773" y="167357"/>
                </a:lnTo>
                <a:lnTo>
                  <a:pt x="1883256" y="190847"/>
                </a:lnTo>
                <a:lnTo>
                  <a:pt x="1920790" y="215693"/>
                </a:lnTo>
                <a:lnTo>
                  <a:pt x="1957340" y="241862"/>
                </a:lnTo>
                <a:lnTo>
                  <a:pt x="1992872" y="269321"/>
                </a:lnTo>
                <a:lnTo>
                  <a:pt x="2027352" y="298035"/>
                </a:lnTo>
                <a:lnTo>
                  <a:pt x="2060747" y="327970"/>
                </a:lnTo>
                <a:lnTo>
                  <a:pt x="2093023" y="359092"/>
                </a:lnTo>
                <a:lnTo>
                  <a:pt x="2124145" y="391368"/>
                </a:lnTo>
                <a:lnTo>
                  <a:pt x="2154080" y="424763"/>
                </a:lnTo>
                <a:lnTo>
                  <a:pt x="2182794" y="459243"/>
                </a:lnTo>
                <a:lnTo>
                  <a:pt x="2210253" y="494775"/>
                </a:lnTo>
                <a:lnTo>
                  <a:pt x="2236422" y="531325"/>
                </a:lnTo>
                <a:lnTo>
                  <a:pt x="2261268" y="568859"/>
                </a:lnTo>
                <a:lnTo>
                  <a:pt x="2284758" y="607342"/>
                </a:lnTo>
                <a:lnTo>
                  <a:pt x="2306856" y="646741"/>
                </a:lnTo>
                <a:lnTo>
                  <a:pt x="2327530" y="687021"/>
                </a:lnTo>
                <a:lnTo>
                  <a:pt x="2346744" y="728150"/>
                </a:lnTo>
                <a:lnTo>
                  <a:pt x="2364466" y="770093"/>
                </a:lnTo>
                <a:lnTo>
                  <a:pt x="2380661" y="812815"/>
                </a:lnTo>
                <a:lnTo>
                  <a:pt x="2395296" y="856284"/>
                </a:lnTo>
                <a:lnTo>
                  <a:pt x="2408336" y="900465"/>
                </a:lnTo>
                <a:lnTo>
                  <a:pt x="2419747" y="945324"/>
                </a:lnTo>
                <a:lnTo>
                  <a:pt x="2429496" y="990827"/>
                </a:lnTo>
                <a:lnTo>
                  <a:pt x="2437549" y="1036941"/>
                </a:lnTo>
                <a:lnTo>
                  <a:pt x="2443871" y="1083631"/>
                </a:lnTo>
                <a:lnTo>
                  <a:pt x="2448429" y="1130863"/>
                </a:lnTo>
                <a:lnTo>
                  <a:pt x="2451188" y="1178604"/>
                </a:lnTo>
                <a:lnTo>
                  <a:pt x="2452116" y="1226819"/>
                </a:lnTo>
                <a:lnTo>
                  <a:pt x="2451188" y="1274929"/>
                </a:lnTo>
                <a:lnTo>
                  <a:pt x="2448429" y="1322568"/>
                </a:lnTo>
                <a:lnTo>
                  <a:pt x="2443871" y="1369704"/>
                </a:lnTo>
                <a:lnTo>
                  <a:pt x="2437549" y="1416303"/>
                </a:lnTo>
                <a:lnTo>
                  <a:pt x="2429496" y="1462330"/>
                </a:lnTo>
                <a:lnTo>
                  <a:pt x="2419747" y="1507751"/>
                </a:lnTo>
                <a:lnTo>
                  <a:pt x="2408336" y="1552532"/>
                </a:lnTo>
                <a:lnTo>
                  <a:pt x="2395296" y="1596640"/>
                </a:lnTo>
                <a:lnTo>
                  <a:pt x="2380661" y="1640039"/>
                </a:lnTo>
                <a:lnTo>
                  <a:pt x="2364466" y="1682696"/>
                </a:lnTo>
                <a:lnTo>
                  <a:pt x="2346744" y="1724578"/>
                </a:lnTo>
                <a:lnTo>
                  <a:pt x="2327530" y="1765649"/>
                </a:lnTo>
                <a:lnTo>
                  <a:pt x="2306856" y="1805876"/>
                </a:lnTo>
                <a:lnTo>
                  <a:pt x="2284758" y="1845225"/>
                </a:lnTo>
                <a:lnTo>
                  <a:pt x="2261268" y="1883661"/>
                </a:lnTo>
                <a:lnTo>
                  <a:pt x="2236422" y="1921151"/>
                </a:lnTo>
                <a:lnTo>
                  <a:pt x="2210253" y="1957661"/>
                </a:lnTo>
                <a:lnTo>
                  <a:pt x="2182794" y="1993156"/>
                </a:lnTo>
                <a:lnTo>
                  <a:pt x="2154080" y="2027603"/>
                </a:lnTo>
                <a:lnTo>
                  <a:pt x="2124145" y="2060966"/>
                </a:lnTo>
                <a:lnTo>
                  <a:pt x="2093023" y="2093213"/>
                </a:lnTo>
                <a:lnTo>
                  <a:pt x="2060747" y="2124310"/>
                </a:lnTo>
                <a:lnTo>
                  <a:pt x="2027352" y="2154221"/>
                </a:lnTo>
                <a:lnTo>
                  <a:pt x="1992872" y="2182914"/>
                </a:lnTo>
                <a:lnTo>
                  <a:pt x="1957340" y="2210354"/>
                </a:lnTo>
                <a:lnTo>
                  <a:pt x="1920790" y="2236506"/>
                </a:lnTo>
                <a:lnTo>
                  <a:pt x="1883256" y="2261338"/>
                </a:lnTo>
                <a:lnTo>
                  <a:pt x="1844773" y="2284814"/>
                </a:lnTo>
                <a:lnTo>
                  <a:pt x="1805374" y="2306901"/>
                </a:lnTo>
                <a:lnTo>
                  <a:pt x="1765094" y="2327565"/>
                </a:lnTo>
                <a:lnTo>
                  <a:pt x="1723965" y="2346772"/>
                </a:lnTo>
                <a:lnTo>
                  <a:pt x="1682022" y="2364487"/>
                </a:lnTo>
                <a:lnTo>
                  <a:pt x="1639300" y="2380676"/>
                </a:lnTo>
                <a:lnTo>
                  <a:pt x="1595831" y="2395306"/>
                </a:lnTo>
                <a:lnTo>
                  <a:pt x="1551650" y="2408343"/>
                </a:lnTo>
                <a:lnTo>
                  <a:pt x="1506791" y="2419752"/>
                </a:lnTo>
                <a:lnTo>
                  <a:pt x="1461288" y="2429499"/>
                </a:lnTo>
                <a:lnTo>
                  <a:pt x="1415174" y="2437550"/>
                </a:lnTo>
                <a:lnTo>
                  <a:pt x="1368484" y="2443871"/>
                </a:lnTo>
                <a:lnTo>
                  <a:pt x="1321252" y="2448429"/>
                </a:lnTo>
                <a:lnTo>
                  <a:pt x="1273511" y="2451188"/>
                </a:lnTo>
                <a:lnTo>
                  <a:pt x="1225296" y="2452116"/>
                </a:lnTo>
                <a:lnTo>
                  <a:pt x="1177186" y="2451188"/>
                </a:lnTo>
                <a:lnTo>
                  <a:pt x="1129547" y="2448429"/>
                </a:lnTo>
                <a:lnTo>
                  <a:pt x="1082411" y="2443871"/>
                </a:lnTo>
                <a:lnTo>
                  <a:pt x="1035812" y="2437550"/>
                </a:lnTo>
                <a:lnTo>
                  <a:pt x="989785" y="2429499"/>
                </a:lnTo>
                <a:lnTo>
                  <a:pt x="944364" y="2419752"/>
                </a:lnTo>
                <a:lnTo>
                  <a:pt x="899583" y="2408343"/>
                </a:lnTo>
                <a:lnTo>
                  <a:pt x="855475" y="2395306"/>
                </a:lnTo>
                <a:lnTo>
                  <a:pt x="812076" y="2380676"/>
                </a:lnTo>
                <a:lnTo>
                  <a:pt x="769419" y="2364487"/>
                </a:lnTo>
                <a:lnTo>
                  <a:pt x="727537" y="2346772"/>
                </a:lnTo>
                <a:lnTo>
                  <a:pt x="686466" y="2327565"/>
                </a:lnTo>
                <a:lnTo>
                  <a:pt x="646239" y="2306901"/>
                </a:lnTo>
                <a:lnTo>
                  <a:pt x="606890" y="2284814"/>
                </a:lnTo>
                <a:lnTo>
                  <a:pt x="568454" y="2261338"/>
                </a:lnTo>
                <a:lnTo>
                  <a:pt x="530964" y="2236506"/>
                </a:lnTo>
                <a:lnTo>
                  <a:pt x="494454" y="2210354"/>
                </a:lnTo>
                <a:lnTo>
                  <a:pt x="458959" y="2182914"/>
                </a:lnTo>
                <a:lnTo>
                  <a:pt x="424512" y="2154221"/>
                </a:lnTo>
                <a:lnTo>
                  <a:pt x="391149" y="2124310"/>
                </a:lnTo>
                <a:lnTo>
                  <a:pt x="358902" y="2093214"/>
                </a:lnTo>
                <a:lnTo>
                  <a:pt x="327805" y="2060966"/>
                </a:lnTo>
                <a:lnTo>
                  <a:pt x="297894" y="2027603"/>
                </a:lnTo>
                <a:lnTo>
                  <a:pt x="269201" y="1993156"/>
                </a:lnTo>
                <a:lnTo>
                  <a:pt x="241761" y="1957661"/>
                </a:lnTo>
                <a:lnTo>
                  <a:pt x="215609" y="1921151"/>
                </a:lnTo>
                <a:lnTo>
                  <a:pt x="190777" y="1883661"/>
                </a:lnTo>
                <a:lnTo>
                  <a:pt x="167301" y="1845225"/>
                </a:lnTo>
                <a:lnTo>
                  <a:pt x="145214" y="1805876"/>
                </a:lnTo>
                <a:lnTo>
                  <a:pt x="124550" y="1765649"/>
                </a:lnTo>
                <a:lnTo>
                  <a:pt x="105343" y="1724578"/>
                </a:lnTo>
                <a:lnTo>
                  <a:pt x="87628" y="1682696"/>
                </a:lnTo>
                <a:lnTo>
                  <a:pt x="71439" y="1640039"/>
                </a:lnTo>
                <a:lnTo>
                  <a:pt x="56809" y="1596640"/>
                </a:lnTo>
                <a:lnTo>
                  <a:pt x="43772" y="1552532"/>
                </a:lnTo>
                <a:lnTo>
                  <a:pt x="32363" y="1507751"/>
                </a:lnTo>
                <a:lnTo>
                  <a:pt x="22616" y="1462330"/>
                </a:lnTo>
                <a:lnTo>
                  <a:pt x="14565" y="1416303"/>
                </a:lnTo>
                <a:lnTo>
                  <a:pt x="8244" y="1369704"/>
                </a:lnTo>
                <a:lnTo>
                  <a:pt x="3686" y="1322568"/>
                </a:lnTo>
                <a:lnTo>
                  <a:pt x="927" y="1274929"/>
                </a:lnTo>
                <a:lnTo>
                  <a:pt x="0" y="1226819"/>
                </a:lnTo>
              </a:path>
            </a:pathLst>
          </a:custGeom>
          <a:ln w="3175">
            <a:solidFill>
              <a:srgbClr val="000000"/>
            </a:solidFill>
          </a:ln>
        </p:spPr>
        <p:txBody>
          <a:bodyPr wrap="square" lIns="0" tIns="0" rIns="0" bIns="0" rtlCol="0"/>
          <a:lstStyle/>
          <a:p>
            <a:endParaRPr sz="1750"/>
          </a:p>
        </p:txBody>
      </p:sp>
      <p:sp>
        <p:nvSpPr>
          <p:cNvPr id="8" name="object 8"/>
          <p:cNvSpPr/>
          <p:nvPr/>
        </p:nvSpPr>
        <p:spPr>
          <a:xfrm>
            <a:off x="2708487" y="4336204"/>
            <a:ext cx="1595878" cy="1594644"/>
          </a:xfrm>
          <a:custGeom>
            <a:avLst/>
            <a:gdLst/>
            <a:ahLst/>
            <a:cxnLst/>
            <a:rect l="l" t="t" r="r" b="b"/>
            <a:pathLst>
              <a:path w="1641475" h="1640204">
                <a:moveTo>
                  <a:pt x="0" y="819912"/>
                </a:moveTo>
                <a:lnTo>
                  <a:pt x="1392" y="771755"/>
                </a:lnTo>
                <a:lnTo>
                  <a:pt x="5518" y="724329"/>
                </a:lnTo>
                <a:lnTo>
                  <a:pt x="12302" y="677710"/>
                </a:lnTo>
                <a:lnTo>
                  <a:pt x="21664" y="631975"/>
                </a:lnTo>
                <a:lnTo>
                  <a:pt x="33530" y="587202"/>
                </a:lnTo>
                <a:lnTo>
                  <a:pt x="47821" y="543467"/>
                </a:lnTo>
                <a:lnTo>
                  <a:pt x="64460" y="500848"/>
                </a:lnTo>
                <a:lnTo>
                  <a:pt x="83371" y="459421"/>
                </a:lnTo>
                <a:lnTo>
                  <a:pt x="104476" y="419264"/>
                </a:lnTo>
                <a:lnTo>
                  <a:pt x="127698" y="380454"/>
                </a:lnTo>
                <a:lnTo>
                  <a:pt x="152961" y="343067"/>
                </a:lnTo>
                <a:lnTo>
                  <a:pt x="180187" y="307181"/>
                </a:lnTo>
                <a:lnTo>
                  <a:pt x="209299" y="272873"/>
                </a:lnTo>
                <a:lnTo>
                  <a:pt x="240220" y="240220"/>
                </a:lnTo>
                <a:lnTo>
                  <a:pt x="272873" y="209299"/>
                </a:lnTo>
                <a:lnTo>
                  <a:pt x="307181" y="180187"/>
                </a:lnTo>
                <a:lnTo>
                  <a:pt x="343067" y="152961"/>
                </a:lnTo>
                <a:lnTo>
                  <a:pt x="380454" y="127698"/>
                </a:lnTo>
                <a:lnTo>
                  <a:pt x="419264" y="104476"/>
                </a:lnTo>
                <a:lnTo>
                  <a:pt x="459421" y="83371"/>
                </a:lnTo>
                <a:lnTo>
                  <a:pt x="500848" y="64460"/>
                </a:lnTo>
                <a:lnTo>
                  <a:pt x="543467" y="47821"/>
                </a:lnTo>
                <a:lnTo>
                  <a:pt x="587202" y="33530"/>
                </a:lnTo>
                <a:lnTo>
                  <a:pt x="631975" y="21664"/>
                </a:lnTo>
                <a:lnTo>
                  <a:pt x="677710" y="12302"/>
                </a:lnTo>
                <a:lnTo>
                  <a:pt x="724329" y="5518"/>
                </a:lnTo>
                <a:lnTo>
                  <a:pt x="771755" y="1392"/>
                </a:lnTo>
                <a:lnTo>
                  <a:pt x="819912" y="0"/>
                </a:lnTo>
                <a:lnTo>
                  <a:pt x="868225" y="1392"/>
                </a:lnTo>
                <a:lnTo>
                  <a:pt x="915798" y="5518"/>
                </a:lnTo>
                <a:lnTo>
                  <a:pt x="962552" y="12302"/>
                </a:lnTo>
                <a:lnTo>
                  <a:pt x="1008412" y="21664"/>
                </a:lnTo>
                <a:lnTo>
                  <a:pt x="1053300" y="33530"/>
                </a:lnTo>
                <a:lnTo>
                  <a:pt x="1097141" y="47821"/>
                </a:lnTo>
                <a:lnTo>
                  <a:pt x="1139856" y="64460"/>
                </a:lnTo>
                <a:lnTo>
                  <a:pt x="1181371" y="83371"/>
                </a:lnTo>
                <a:lnTo>
                  <a:pt x="1221607" y="104476"/>
                </a:lnTo>
                <a:lnTo>
                  <a:pt x="1260489" y="127698"/>
                </a:lnTo>
                <a:lnTo>
                  <a:pt x="1297939" y="152961"/>
                </a:lnTo>
                <a:lnTo>
                  <a:pt x="1333882" y="180187"/>
                </a:lnTo>
                <a:lnTo>
                  <a:pt x="1368240" y="209299"/>
                </a:lnTo>
                <a:lnTo>
                  <a:pt x="1400937" y="240220"/>
                </a:lnTo>
                <a:lnTo>
                  <a:pt x="1431896" y="272873"/>
                </a:lnTo>
                <a:lnTo>
                  <a:pt x="1461040" y="307181"/>
                </a:lnTo>
                <a:lnTo>
                  <a:pt x="1488294" y="343067"/>
                </a:lnTo>
                <a:lnTo>
                  <a:pt x="1513579" y="380454"/>
                </a:lnTo>
                <a:lnTo>
                  <a:pt x="1536820" y="419264"/>
                </a:lnTo>
                <a:lnTo>
                  <a:pt x="1557941" y="459421"/>
                </a:lnTo>
                <a:lnTo>
                  <a:pt x="1576863" y="500848"/>
                </a:lnTo>
                <a:lnTo>
                  <a:pt x="1593511" y="543467"/>
                </a:lnTo>
                <a:lnTo>
                  <a:pt x="1607809" y="587202"/>
                </a:lnTo>
                <a:lnTo>
                  <a:pt x="1619678" y="631975"/>
                </a:lnTo>
                <a:lnTo>
                  <a:pt x="1629044" y="677710"/>
                </a:lnTo>
                <a:lnTo>
                  <a:pt x="1635828" y="724329"/>
                </a:lnTo>
                <a:lnTo>
                  <a:pt x="1639955" y="771755"/>
                </a:lnTo>
                <a:lnTo>
                  <a:pt x="1641348" y="819912"/>
                </a:lnTo>
                <a:lnTo>
                  <a:pt x="1639955" y="868068"/>
                </a:lnTo>
                <a:lnTo>
                  <a:pt x="1635828" y="915494"/>
                </a:lnTo>
                <a:lnTo>
                  <a:pt x="1629044" y="962113"/>
                </a:lnTo>
                <a:lnTo>
                  <a:pt x="1619678" y="1007848"/>
                </a:lnTo>
                <a:lnTo>
                  <a:pt x="1607809" y="1052621"/>
                </a:lnTo>
                <a:lnTo>
                  <a:pt x="1593511" y="1096356"/>
                </a:lnTo>
                <a:lnTo>
                  <a:pt x="1576863" y="1138975"/>
                </a:lnTo>
                <a:lnTo>
                  <a:pt x="1557941" y="1180402"/>
                </a:lnTo>
                <a:lnTo>
                  <a:pt x="1536820" y="1220559"/>
                </a:lnTo>
                <a:lnTo>
                  <a:pt x="1513579" y="1259369"/>
                </a:lnTo>
                <a:lnTo>
                  <a:pt x="1488294" y="1296756"/>
                </a:lnTo>
                <a:lnTo>
                  <a:pt x="1461040" y="1332642"/>
                </a:lnTo>
                <a:lnTo>
                  <a:pt x="1431896" y="1366950"/>
                </a:lnTo>
                <a:lnTo>
                  <a:pt x="1400937" y="1399603"/>
                </a:lnTo>
                <a:lnTo>
                  <a:pt x="1368240" y="1430524"/>
                </a:lnTo>
                <a:lnTo>
                  <a:pt x="1333882" y="1459636"/>
                </a:lnTo>
                <a:lnTo>
                  <a:pt x="1297939" y="1486862"/>
                </a:lnTo>
                <a:lnTo>
                  <a:pt x="1260489" y="1512125"/>
                </a:lnTo>
                <a:lnTo>
                  <a:pt x="1221607" y="1535347"/>
                </a:lnTo>
                <a:lnTo>
                  <a:pt x="1181371" y="1556452"/>
                </a:lnTo>
                <a:lnTo>
                  <a:pt x="1139856" y="1575363"/>
                </a:lnTo>
                <a:lnTo>
                  <a:pt x="1097141" y="1592002"/>
                </a:lnTo>
                <a:lnTo>
                  <a:pt x="1053300" y="1606293"/>
                </a:lnTo>
                <a:lnTo>
                  <a:pt x="1008412" y="1618159"/>
                </a:lnTo>
                <a:lnTo>
                  <a:pt x="962552" y="1627521"/>
                </a:lnTo>
                <a:lnTo>
                  <a:pt x="915798" y="1634305"/>
                </a:lnTo>
                <a:lnTo>
                  <a:pt x="868225" y="1638431"/>
                </a:lnTo>
                <a:lnTo>
                  <a:pt x="819912" y="1639824"/>
                </a:lnTo>
                <a:lnTo>
                  <a:pt x="771755" y="1638431"/>
                </a:lnTo>
                <a:lnTo>
                  <a:pt x="724329" y="1634305"/>
                </a:lnTo>
                <a:lnTo>
                  <a:pt x="677710" y="1627521"/>
                </a:lnTo>
                <a:lnTo>
                  <a:pt x="631975" y="1618159"/>
                </a:lnTo>
                <a:lnTo>
                  <a:pt x="587202" y="1606293"/>
                </a:lnTo>
                <a:lnTo>
                  <a:pt x="543467" y="1592002"/>
                </a:lnTo>
                <a:lnTo>
                  <a:pt x="500848" y="1575363"/>
                </a:lnTo>
                <a:lnTo>
                  <a:pt x="459421" y="1556452"/>
                </a:lnTo>
                <a:lnTo>
                  <a:pt x="419264" y="1535347"/>
                </a:lnTo>
                <a:lnTo>
                  <a:pt x="380454" y="1512125"/>
                </a:lnTo>
                <a:lnTo>
                  <a:pt x="343067" y="1486862"/>
                </a:lnTo>
                <a:lnTo>
                  <a:pt x="307181" y="1459636"/>
                </a:lnTo>
                <a:lnTo>
                  <a:pt x="272873" y="1430524"/>
                </a:lnTo>
                <a:lnTo>
                  <a:pt x="240220" y="1399603"/>
                </a:lnTo>
                <a:lnTo>
                  <a:pt x="209299" y="1366950"/>
                </a:lnTo>
                <a:lnTo>
                  <a:pt x="180187" y="1332642"/>
                </a:lnTo>
                <a:lnTo>
                  <a:pt x="152961" y="1296756"/>
                </a:lnTo>
                <a:lnTo>
                  <a:pt x="127698" y="1259369"/>
                </a:lnTo>
                <a:lnTo>
                  <a:pt x="104476" y="1220559"/>
                </a:lnTo>
                <a:lnTo>
                  <a:pt x="83371" y="1180402"/>
                </a:lnTo>
                <a:lnTo>
                  <a:pt x="64460" y="1138975"/>
                </a:lnTo>
                <a:lnTo>
                  <a:pt x="47821" y="1096356"/>
                </a:lnTo>
                <a:lnTo>
                  <a:pt x="33530" y="1052621"/>
                </a:lnTo>
                <a:lnTo>
                  <a:pt x="21664" y="1007848"/>
                </a:lnTo>
                <a:lnTo>
                  <a:pt x="12302" y="962113"/>
                </a:lnTo>
                <a:lnTo>
                  <a:pt x="5518" y="915494"/>
                </a:lnTo>
                <a:lnTo>
                  <a:pt x="1392" y="868068"/>
                </a:lnTo>
                <a:lnTo>
                  <a:pt x="0" y="819912"/>
                </a:lnTo>
              </a:path>
            </a:pathLst>
          </a:custGeom>
          <a:ln w="3175">
            <a:solidFill>
              <a:srgbClr val="000000"/>
            </a:solidFill>
          </a:ln>
        </p:spPr>
        <p:txBody>
          <a:bodyPr wrap="square" lIns="0" tIns="0" rIns="0" bIns="0" rtlCol="0"/>
          <a:lstStyle/>
          <a:p>
            <a:endParaRPr sz="1750"/>
          </a:p>
        </p:txBody>
      </p:sp>
      <p:sp>
        <p:nvSpPr>
          <p:cNvPr id="9" name="object 9"/>
          <p:cNvSpPr/>
          <p:nvPr/>
        </p:nvSpPr>
        <p:spPr>
          <a:xfrm>
            <a:off x="3111500" y="4739216"/>
            <a:ext cx="794543" cy="794543"/>
          </a:xfrm>
          <a:custGeom>
            <a:avLst/>
            <a:gdLst/>
            <a:ahLst/>
            <a:cxnLst/>
            <a:rect l="l" t="t" r="r" b="b"/>
            <a:pathLst>
              <a:path w="817245" h="817245">
                <a:moveTo>
                  <a:pt x="0" y="408432"/>
                </a:moveTo>
                <a:lnTo>
                  <a:pt x="2748" y="360803"/>
                </a:lnTo>
                <a:lnTo>
                  <a:pt x="10787" y="314788"/>
                </a:lnTo>
                <a:lnTo>
                  <a:pt x="23813" y="270692"/>
                </a:lnTo>
                <a:lnTo>
                  <a:pt x="41516" y="228822"/>
                </a:lnTo>
                <a:lnTo>
                  <a:pt x="63592" y="189484"/>
                </a:lnTo>
                <a:lnTo>
                  <a:pt x="89733" y="152986"/>
                </a:lnTo>
                <a:lnTo>
                  <a:pt x="119633" y="119634"/>
                </a:lnTo>
                <a:lnTo>
                  <a:pt x="152986" y="89733"/>
                </a:lnTo>
                <a:lnTo>
                  <a:pt x="189484" y="63592"/>
                </a:lnTo>
                <a:lnTo>
                  <a:pt x="228822" y="41516"/>
                </a:lnTo>
                <a:lnTo>
                  <a:pt x="270692" y="23813"/>
                </a:lnTo>
                <a:lnTo>
                  <a:pt x="314788" y="10787"/>
                </a:lnTo>
                <a:lnTo>
                  <a:pt x="360803" y="2748"/>
                </a:lnTo>
                <a:lnTo>
                  <a:pt x="408431" y="0"/>
                </a:lnTo>
                <a:lnTo>
                  <a:pt x="456060" y="2748"/>
                </a:lnTo>
                <a:lnTo>
                  <a:pt x="502075" y="10787"/>
                </a:lnTo>
                <a:lnTo>
                  <a:pt x="546171" y="23813"/>
                </a:lnTo>
                <a:lnTo>
                  <a:pt x="588041" y="41516"/>
                </a:lnTo>
                <a:lnTo>
                  <a:pt x="627379" y="63592"/>
                </a:lnTo>
                <a:lnTo>
                  <a:pt x="663877" y="89733"/>
                </a:lnTo>
                <a:lnTo>
                  <a:pt x="697229" y="119634"/>
                </a:lnTo>
                <a:lnTo>
                  <a:pt x="727130" y="152986"/>
                </a:lnTo>
                <a:lnTo>
                  <a:pt x="753271" y="189484"/>
                </a:lnTo>
                <a:lnTo>
                  <a:pt x="775347" y="228822"/>
                </a:lnTo>
                <a:lnTo>
                  <a:pt x="793050" y="270692"/>
                </a:lnTo>
                <a:lnTo>
                  <a:pt x="806076" y="314788"/>
                </a:lnTo>
                <a:lnTo>
                  <a:pt x="814115" y="360803"/>
                </a:lnTo>
                <a:lnTo>
                  <a:pt x="816863" y="408432"/>
                </a:lnTo>
                <a:lnTo>
                  <a:pt x="814115" y="456060"/>
                </a:lnTo>
                <a:lnTo>
                  <a:pt x="806076" y="502075"/>
                </a:lnTo>
                <a:lnTo>
                  <a:pt x="793050" y="546171"/>
                </a:lnTo>
                <a:lnTo>
                  <a:pt x="775347" y="588041"/>
                </a:lnTo>
                <a:lnTo>
                  <a:pt x="753271" y="627379"/>
                </a:lnTo>
                <a:lnTo>
                  <a:pt x="727130" y="663877"/>
                </a:lnTo>
                <a:lnTo>
                  <a:pt x="697230" y="697230"/>
                </a:lnTo>
                <a:lnTo>
                  <a:pt x="663877" y="727130"/>
                </a:lnTo>
                <a:lnTo>
                  <a:pt x="627379" y="753271"/>
                </a:lnTo>
                <a:lnTo>
                  <a:pt x="588041" y="775347"/>
                </a:lnTo>
                <a:lnTo>
                  <a:pt x="546171" y="793050"/>
                </a:lnTo>
                <a:lnTo>
                  <a:pt x="502075" y="806076"/>
                </a:lnTo>
                <a:lnTo>
                  <a:pt x="456060" y="814115"/>
                </a:lnTo>
                <a:lnTo>
                  <a:pt x="408431" y="816864"/>
                </a:lnTo>
                <a:lnTo>
                  <a:pt x="360803" y="814115"/>
                </a:lnTo>
                <a:lnTo>
                  <a:pt x="314788" y="806076"/>
                </a:lnTo>
                <a:lnTo>
                  <a:pt x="270692" y="793050"/>
                </a:lnTo>
                <a:lnTo>
                  <a:pt x="228822" y="775347"/>
                </a:lnTo>
                <a:lnTo>
                  <a:pt x="189484" y="753271"/>
                </a:lnTo>
                <a:lnTo>
                  <a:pt x="152986" y="727130"/>
                </a:lnTo>
                <a:lnTo>
                  <a:pt x="119633" y="697230"/>
                </a:lnTo>
                <a:lnTo>
                  <a:pt x="89733" y="663877"/>
                </a:lnTo>
                <a:lnTo>
                  <a:pt x="63592" y="627379"/>
                </a:lnTo>
                <a:lnTo>
                  <a:pt x="41516" y="588041"/>
                </a:lnTo>
                <a:lnTo>
                  <a:pt x="23813" y="546171"/>
                </a:lnTo>
                <a:lnTo>
                  <a:pt x="10787" y="502075"/>
                </a:lnTo>
                <a:lnTo>
                  <a:pt x="2748" y="456060"/>
                </a:lnTo>
                <a:lnTo>
                  <a:pt x="0" y="408432"/>
                </a:lnTo>
              </a:path>
            </a:pathLst>
          </a:custGeom>
          <a:ln w="3175">
            <a:solidFill>
              <a:srgbClr val="000000"/>
            </a:solidFill>
          </a:ln>
        </p:spPr>
        <p:txBody>
          <a:bodyPr wrap="square" lIns="0" tIns="0" rIns="0" bIns="0" rtlCol="0"/>
          <a:lstStyle/>
          <a:p>
            <a:endParaRPr sz="1750"/>
          </a:p>
        </p:txBody>
      </p:sp>
      <p:sp>
        <p:nvSpPr>
          <p:cNvPr id="10" name="object 10"/>
          <p:cNvSpPr txBox="1"/>
          <p:nvPr/>
        </p:nvSpPr>
        <p:spPr>
          <a:xfrm>
            <a:off x="1247057" y="3643277"/>
            <a:ext cx="1153231" cy="389017"/>
          </a:xfrm>
          <a:prstGeom prst="rect">
            <a:avLst/>
          </a:prstGeom>
        </p:spPr>
        <p:txBody>
          <a:bodyPr vert="horz" wrap="square" lIns="0" tIns="0" rIns="0" bIns="0" rtlCol="0">
            <a:spAutoFit/>
          </a:bodyPr>
          <a:lstStyle/>
          <a:p>
            <a:pPr marL="206194"/>
            <a:r>
              <a:rPr sz="778" spc="15" dirty="0">
                <a:latin typeface="Arial"/>
                <a:cs typeface="Arial"/>
              </a:rPr>
              <a:t>User </a:t>
            </a:r>
            <a:r>
              <a:rPr sz="778" spc="10" dirty="0">
                <a:latin typeface="Arial"/>
                <a:cs typeface="Arial"/>
              </a:rPr>
              <a:t>Interface</a:t>
            </a:r>
            <a:r>
              <a:rPr sz="778" spc="-29" dirty="0">
                <a:latin typeface="Arial"/>
                <a:cs typeface="Arial"/>
              </a:rPr>
              <a:t> </a:t>
            </a:r>
            <a:r>
              <a:rPr sz="778" spc="15" dirty="0">
                <a:latin typeface="Arial"/>
                <a:cs typeface="Arial"/>
              </a:rPr>
              <a:t>Layer</a:t>
            </a:r>
            <a:endParaRPr sz="778">
              <a:latin typeface="Arial"/>
              <a:cs typeface="Arial"/>
            </a:endParaRPr>
          </a:p>
          <a:p>
            <a:pPr>
              <a:spcBef>
                <a:spcPts val="34"/>
              </a:spcBef>
            </a:pPr>
            <a:endParaRPr sz="972">
              <a:latin typeface="Times New Roman"/>
              <a:cs typeface="Times New Roman"/>
            </a:endParaRPr>
          </a:p>
          <a:p>
            <a:pPr marL="12347"/>
            <a:r>
              <a:rPr sz="778" spc="15" dirty="0">
                <a:latin typeface="Arial"/>
                <a:cs typeface="Arial"/>
              </a:rPr>
              <a:t>Application</a:t>
            </a:r>
            <a:r>
              <a:rPr sz="778" spc="-58" dirty="0">
                <a:latin typeface="Arial"/>
                <a:cs typeface="Arial"/>
              </a:rPr>
              <a:t> </a:t>
            </a:r>
            <a:r>
              <a:rPr sz="778" spc="10" dirty="0">
                <a:latin typeface="Arial"/>
                <a:cs typeface="Arial"/>
              </a:rPr>
              <a:t>Layer</a:t>
            </a:r>
            <a:endParaRPr sz="778">
              <a:latin typeface="Arial"/>
              <a:cs typeface="Arial"/>
            </a:endParaRPr>
          </a:p>
        </p:txBody>
      </p:sp>
      <p:sp>
        <p:nvSpPr>
          <p:cNvPr id="11" name="object 11"/>
          <p:cNvSpPr txBox="1"/>
          <p:nvPr/>
        </p:nvSpPr>
        <p:spPr>
          <a:xfrm>
            <a:off x="1405607" y="6093942"/>
            <a:ext cx="847637" cy="456407"/>
          </a:xfrm>
          <a:prstGeom prst="rect">
            <a:avLst/>
          </a:prstGeom>
        </p:spPr>
        <p:txBody>
          <a:bodyPr vert="horz" wrap="square" lIns="0" tIns="0" rIns="0" bIns="0" rtlCol="0">
            <a:spAutoFit/>
          </a:bodyPr>
          <a:lstStyle/>
          <a:p>
            <a:pPr marL="12347"/>
            <a:r>
              <a:rPr sz="778" spc="10" dirty="0">
                <a:latin typeface="Arial"/>
                <a:cs typeface="Arial"/>
              </a:rPr>
              <a:t>Utility</a:t>
            </a:r>
            <a:r>
              <a:rPr sz="778" spc="-44" dirty="0">
                <a:latin typeface="Arial"/>
                <a:cs typeface="Arial"/>
              </a:rPr>
              <a:t> </a:t>
            </a:r>
            <a:r>
              <a:rPr sz="778" spc="10" dirty="0">
                <a:latin typeface="Arial"/>
                <a:cs typeface="Arial"/>
              </a:rPr>
              <a:t>Layer</a:t>
            </a:r>
            <a:endParaRPr sz="778">
              <a:latin typeface="Arial"/>
              <a:cs typeface="Arial"/>
            </a:endParaRPr>
          </a:p>
          <a:p>
            <a:pPr>
              <a:lnSpc>
                <a:spcPct val="100000"/>
              </a:lnSpc>
            </a:pPr>
            <a:endParaRPr sz="778">
              <a:latin typeface="Times New Roman"/>
              <a:cs typeface="Times New Roman"/>
            </a:endParaRPr>
          </a:p>
          <a:p>
            <a:pPr>
              <a:spcBef>
                <a:spcPts val="44"/>
              </a:spcBef>
            </a:pPr>
            <a:endParaRPr sz="632">
              <a:latin typeface="Times New Roman"/>
              <a:cs typeface="Times New Roman"/>
            </a:endParaRPr>
          </a:p>
          <a:p>
            <a:pPr marL="324725"/>
            <a:r>
              <a:rPr sz="778" spc="19" dirty="0">
                <a:latin typeface="Arial"/>
                <a:cs typeface="Arial"/>
              </a:rPr>
              <a:t>Core</a:t>
            </a:r>
            <a:r>
              <a:rPr sz="778" spc="-58" dirty="0">
                <a:latin typeface="Arial"/>
                <a:cs typeface="Arial"/>
              </a:rPr>
              <a:t> </a:t>
            </a:r>
            <a:r>
              <a:rPr sz="778" spc="10" dirty="0">
                <a:latin typeface="Arial"/>
                <a:cs typeface="Arial"/>
              </a:rPr>
              <a:t>Layer</a:t>
            </a:r>
            <a:endParaRPr sz="778">
              <a:latin typeface="Arial"/>
              <a:cs typeface="Arial"/>
            </a:endParaRPr>
          </a:p>
        </p:txBody>
      </p:sp>
      <p:sp>
        <p:nvSpPr>
          <p:cNvPr id="12" name="object 12"/>
          <p:cNvSpPr/>
          <p:nvPr/>
        </p:nvSpPr>
        <p:spPr>
          <a:xfrm>
            <a:off x="2449195" y="3679825"/>
            <a:ext cx="225337" cy="225337"/>
          </a:xfrm>
          <a:custGeom>
            <a:avLst/>
            <a:gdLst/>
            <a:ahLst/>
            <a:cxnLst/>
            <a:rect l="l" t="t" r="r" b="b"/>
            <a:pathLst>
              <a:path w="231775" h="231775">
                <a:moveTo>
                  <a:pt x="0" y="0"/>
                </a:moveTo>
                <a:lnTo>
                  <a:pt x="231647" y="231647"/>
                </a:lnTo>
              </a:path>
            </a:pathLst>
          </a:custGeom>
          <a:ln w="3175">
            <a:solidFill>
              <a:srgbClr val="000000"/>
            </a:solidFill>
          </a:ln>
        </p:spPr>
        <p:txBody>
          <a:bodyPr wrap="square" lIns="0" tIns="0" rIns="0" bIns="0" rtlCol="0"/>
          <a:lstStyle/>
          <a:p>
            <a:endParaRPr sz="1750"/>
          </a:p>
        </p:txBody>
      </p:sp>
      <p:sp>
        <p:nvSpPr>
          <p:cNvPr id="13" name="object 13"/>
          <p:cNvSpPr/>
          <p:nvPr/>
        </p:nvSpPr>
        <p:spPr>
          <a:xfrm>
            <a:off x="2656628" y="3887258"/>
            <a:ext cx="58032" cy="56796"/>
          </a:xfrm>
          <a:custGeom>
            <a:avLst/>
            <a:gdLst/>
            <a:ahLst/>
            <a:cxnLst/>
            <a:rect l="l" t="t" r="r" b="b"/>
            <a:pathLst>
              <a:path w="59689" h="58420">
                <a:moveTo>
                  <a:pt x="30480" y="0"/>
                </a:moveTo>
                <a:lnTo>
                  <a:pt x="0" y="28956"/>
                </a:lnTo>
                <a:lnTo>
                  <a:pt x="59436" y="57912"/>
                </a:lnTo>
                <a:lnTo>
                  <a:pt x="30480" y="0"/>
                </a:lnTo>
                <a:close/>
              </a:path>
            </a:pathLst>
          </a:custGeom>
          <a:solidFill>
            <a:srgbClr val="000000"/>
          </a:solidFill>
        </p:spPr>
        <p:txBody>
          <a:bodyPr wrap="square" lIns="0" tIns="0" rIns="0" bIns="0" rtlCol="0"/>
          <a:lstStyle/>
          <a:p>
            <a:endParaRPr sz="1750"/>
          </a:p>
        </p:txBody>
      </p:sp>
      <p:sp>
        <p:nvSpPr>
          <p:cNvPr id="14" name="object 14"/>
          <p:cNvSpPr/>
          <p:nvPr/>
        </p:nvSpPr>
        <p:spPr>
          <a:xfrm>
            <a:off x="2052107" y="4109507"/>
            <a:ext cx="613657" cy="338314"/>
          </a:xfrm>
          <a:custGeom>
            <a:avLst/>
            <a:gdLst/>
            <a:ahLst/>
            <a:cxnLst/>
            <a:rect l="l" t="t" r="r" b="b"/>
            <a:pathLst>
              <a:path w="631189" h="347979">
                <a:moveTo>
                  <a:pt x="0" y="0"/>
                </a:moveTo>
                <a:lnTo>
                  <a:pt x="630936" y="347472"/>
                </a:lnTo>
              </a:path>
            </a:pathLst>
          </a:custGeom>
          <a:ln w="3175">
            <a:solidFill>
              <a:srgbClr val="000000"/>
            </a:solidFill>
          </a:ln>
        </p:spPr>
        <p:txBody>
          <a:bodyPr wrap="square" lIns="0" tIns="0" rIns="0" bIns="0" rtlCol="0"/>
          <a:lstStyle/>
          <a:p>
            <a:endParaRPr sz="1750"/>
          </a:p>
        </p:txBody>
      </p:sp>
      <p:sp>
        <p:nvSpPr>
          <p:cNvPr id="15" name="object 15"/>
          <p:cNvSpPr/>
          <p:nvPr/>
        </p:nvSpPr>
        <p:spPr>
          <a:xfrm>
            <a:off x="2650700" y="4426585"/>
            <a:ext cx="64206" cy="47537"/>
          </a:xfrm>
          <a:custGeom>
            <a:avLst/>
            <a:gdLst/>
            <a:ahLst/>
            <a:cxnLst/>
            <a:rect l="l" t="t" r="r" b="b"/>
            <a:pathLst>
              <a:path w="66039" h="48895">
                <a:moveTo>
                  <a:pt x="21336" y="0"/>
                </a:moveTo>
                <a:lnTo>
                  <a:pt x="0" y="36576"/>
                </a:lnTo>
                <a:lnTo>
                  <a:pt x="65532" y="48768"/>
                </a:lnTo>
                <a:lnTo>
                  <a:pt x="21336" y="0"/>
                </a:lnTo>
                <a:close/>
              </a:path>
            </a:pathLst>
          </a:custGeom>
          <a:solidFill>
            <a:srgbClr val="000000"/>
          </a:solidFill>
        </p:spPr>
        <p:txBody>
          <a:bodyPr wrap="square" lIns="0" tIns="0" rIns="0" bIns="0" rtlCol="0"/>
          <a:lstStyle/>
          <a:p>
            <a:endParaRPr sz="1750"/>
          </a:p>
        </p:txBody>
      </p:sp>
      <p:sp>
        <p:nvSpPr>
          <p:cNvPr id="16" name="object 16"/>
          <p:cNvSpPr/>
          <p:nvPr/>
        </p:nvSpPr>
        <p:spPr>
          <a:xfrm>
            <a:off x="2052107" y="5565987"/>
            <a:ext cx="881592" cy="629708"/>
          </a:xfrm>
          <a:custGeom>
            <a:avLst/>
            <a:gdLst/>
            <a:ahLst/>
            <a:cxnLst/>
            <a:rect l="l" t="t" r="r" b="b"/>
            <a:pathLst>
              <a:path w="906780" h="647700">
                <a:moveTo>
                  <a:pt x="0" y="647700"/>
                </a:moveTo>
                <a:lnTo>
                  <a:pt x="906780" y="0"/>
                </a:lnTo>
              </a:path>
            </a:pathLst>
          </a:custGeom>
          <a:ln w="3175">
            <a:solidFill>
              <a:srgbClr val="000000"/>
            </a:solidFill>
          </a:ln>
        </p:spPr>
        <p:txBody>
          <a:bodyPr wrap="square" lIns="0" tIns="0" rIns="0" bIns="0" rtlCol="0"/>
          <a:lstStyle/>
          <a:p>
            <a:endParaRPr sz="1750"/>
          </a:p>
        </p:txBody>
      </p:sp>
      <p:sp>
        <p:nvSpPr>
          <p:cNvPr id="17" name="object 17"/>
          <p:cNvSpPr/>
          <p:nvPr/>
        </p:nvSpPr>
        <p:spPr>
          <a:xfrm>
            <a:off x="2917401" y="5533389"/>
            <a:ext cx="62353" cy="51858"/>
          </a:xfrm>
          <a:custGeom>
            <a:avLst/>
            <a:gdLst/>
            <a:ahLst/>
            <a:cxnLst/>
            <a:rect l="l" t="t" r="r" b="b"/>
            <a:pathLst>
              <a:path w="64135" h="53339">
                <a:moveTo>
                  <a:pt x="64008" y="0"/>
                </a:moveTo>
                <a:lnTo>
                  <a:pt x="0" y="19812"/>
                </a:lnTo>
                <a:lnTo>
                  <a:pt x="24384" y="53340"/>
                </a:lnTo>
                <a:lnTo>
                  <a:pt x="64008" y="0"/>
                </a:lnTo>
                <a:close/>
              </a:path>
            </a:pathLst>
          </a:custGeom>
          <a:solidFill>
            <a:srgbClr val="000000"/>
          </a:solidFill>
        </p:spPr>
        <p:txBody>
          <a:bodyPr wrap="square" lIns="0" tIns="0" rIns="0" bIns="0" rtlCol="0"/>
          <a:lstStyle/>
          <a:p>
            <a:endParaRPr sz="1750"/>
          </a:p>
        </p:txBody>
      </p:sp>
      <p:sp>
        <p:nvSpPr>
          <p:cNvPr id="18" name="object 18"/>
          <p:cNvSpPr/>
          <p:nvPr/>
        </p:nvSpPr>
        <p:spPr>
          <a:xfrm>
            <a:off x="2317325" y="5373370"/>
            <a:ext cx="1086556" cy="1087790"/>
          </a:xfrm>
          <a:custGeom>
            <a:avLst/>
            <a:gdLst/>
            <a:ahLst/>
            <a:cxnLst/>
            <a:rect l="l" t="t" r="r" b="b"/>
            <a:pathLst>
              <a:path w="1117600" h="1118870">
                <a:moveTo>
                  <a:pt x="0" y="1118615"/>
                </a:moveTo>
                <a:lnTo>
                  <a:pt x="1117092" y="0"/>
                </a:lnTo>
              </a:path>
            </a:pathLst>
          </a:custGeom>
          <a:ln w="3175">
            <a:solidFill>
              <a:srgbClr val="000000"/>
            </a:solidFill>
          </a:ln>
        </p:spPr>
        <p:txBody>
          <a:bodyPr wrap="square" lIns="0" tIns="0" rIns="0" bIns="0" rtlCol="0"/>
          <a:lstStyle/>
          <a:p>
            <a:endParaRPr sz="1750"/>
          </a:p>
        </p:txBody>
      </p:sp>
      <p:sp>
        <p:nvSpPr>
          <p:cNvPr id="19" name="object 19"/>
          <p:cNvSpPr/>
          <p:nvPr/>
        </p:nvSpPr>
        <p:spPr>
          <a:xfrm>
            <a:off x="3385608" y="5334847"/>
            <a:ext cx="58032" cy="58032"/>
          </a:xfrm>
          <a:custGeom>
            <a:avLst/>
            <a:gdLst/>
            <a:ahLst/>
            <a:cxnLst/>
            <a:rect l="l" t="t" r="r" b="b"/>
            <a:pathLst>
              <a:path w="59689" h="59689">
                <a:moveTo>
                  <a:pt x="59436" y="0"/>
                </a:moveTo>
                <a:lnTo>
                  <a:pt x="0" y="28955"/>
                </a:lnTo>
                <a:lnTo>
                  <a:pt x="28956" y="59435"/>
                </a:lnTo>
                <a:lnTo>
                  <a:pt x="59436" y="0"/>
                </a:lnTo>
                <a:close/>
              </a:path>
            </a:pathLst>
          </a:custGeom>
          <a:solidFill>
            <a:srgbClr val="000000"/>
          </a:solidFill>
        </p:spPr>
        <p:txBody>
          <a:bodyPr wrap="square" lIns="0" tIns="0" rIns="0" bIns="0" rtlCol="0"/>
          <a:lstStyle/>
          <a:p>
            <a:endParaRPr sz="1750"/>
          </a:p>
        </p:txBody>
      </p:sp>
      <p:sp>
        <p:nvSpPr>
          <p:cNvPr id="20" name="object 20"/>
          <p:cNvSpPr txBox="1"/>
          <p:nvPr/>
        </p:nvSpPr>
        <p:spPr>
          <a:xfrm>
            <a:off x="1098903" y="9452694"/>
            <a:ext cx="5371042" cy="425979"/>
          </a:xfrm>
          <a:prstGeom prst="rect">
            <a:avLst/>
          </a:prstGeom>
        </p:spPr>
        <p:txBody>
          <a:bodyPr vert="horz" wrap="square" lIns="0" tIns="65440" rIns="0" bIns="0" rtlCol="0">
            <a:spAutoFit/>
          </a:bodyPr>
          <a:lstStyle/>
          <a:p>
            <a:pPr marL="12347">
              <a:lnSpc>
                <a:spcPts val="1371"/>
              </a:lnSpc>
              <a:spcBef>
                <a:spcPts val="515"/>
              </a:spcBef>
              <a:tabLst>
                <a:tab pos="5123363" algn="l"/>
              </a:tabLst>
            </a:pPr>
            <a:r>
              <a:rPr sz="1167" u="heavy" dirty="0">
                <a:latin typeface="Times New Roman"/>
                <a:cs typeface="Times New Roman"/>
              </a:rPr>
              <a:t> 	</a:t>
            </a:r>
            <a:r>
              <a:rPr sz="1167" dirty="0">
                <a:latin typeface="Times New Roman"/>
                <a:cs typeface="Times New Roman"/>
              </a:rPr>
              <a:t>133</a:t>
            </a:r>
            <a:endParaRPr sz="1167">
              <a:latin typeface="Times New Roman"/>
              <a:cs typeface="Times New Roman"/>
            </a:endParaRPr>
          </a:p>
          <a:p>
            <a:pPr marL="1456939">
              <a:lnSpc>
                <a:spcPts val="1371"/>
              </a:lnSpc>
            </a:pPr>
            <a:r>
              <a:rPr sz="1167" dirty="0">
                <a:latin typeface="Times New Roman"/>
                <a:cs typeface="Times New Roman"/>
              </a:rPr>
              <a:t>© Copyright </a:t>
            </a:r>
            <a:r>
              <a:rPr sz="1167" spc="-5" dirty="0">
                <a:latin typeface="Times New Roman"/>
                <a:cs typeface="Times New Roman"/>
              </a:rPr>
              <a:t>Virtual University </a:t>
            </a:r>
            <a:r>
              <a:rPr sz="1167" dirty="0">
                <a:latin typeface="Times New Roman"/>
                <a:cs typeface="Times New Roman"/>
              </a:rPr>
              <a:t>of</a:t>
            </a:r>
            <a:r>
              <a:rPr sz="1167" spc="-78" dirty="0">
                <a:latin typeface="Times New Roman"/>
                <a:cs typeface="Times New Roman"/>
              </a:rPr>
              <a:t> </a:t>
            </a:r>
            <a:r>
              <a:rPr sz="1167" spc="-5" dirty="0">
                <a:latin typeface="Times New Roman"/>
                <a:cs typeface="Times New Roman"/>
              </a:rPr>
              <a:t>Pakistan</a:t>
            </a:r>
            <a:endParaRPr sz="1167">
              <a:latin typeface="Times New Roman"/>
              <a:cs typeface="Times New Roman"/>
            </a:endParaRPr>
          </a:p>
        </p:txBody>
      </p:sp>
    </p:spTree>
    <p:extLst>
      <p:ext uri="{BB962C8B-B14F-4D97-AF65-F5344CB8AC3E}">
        <p14:creationId xmlns:p14="http://schemas.microsoft.com/office/powerpoint/2010/main" val="2598069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98903" y="886883"/>
            <a:ext cx="1971234" cy="179601"/>
          </a:xfrm>
          <a:prstGeom prst="rect">
            <a:avLst/>
          </a:prstGeom>
        </p:spPr>
        <p:txBody>
          <a:bodyPr vert="horz" wrap="square" lIns="0" tIns="0" rIns="0" bIns="0" rtlCol="0">
            <a:spAutoFit/>
          </a:bodyPr>
          <a:lstStyle/>
          <a:p>
            <a:pPr marL="12347"/>
            <a:r>
              <a:rPr sz="1167" dirty="0">
                <a:latin typeface="Times New Roman"/>
                <a:cs typeface="Times New Roman"/>
              </a:rPr>
              <a:t>CS504-Software Engineering –</a:t>
            </a:r>
            <a:r>
              <a:rPr sz="1167" spc="-107" dirty="0">
                <a:latin typeface="Times New Roman"/>
                <a:cs typeface="Times New Roman"/>
              </a:rPr>
              <a:t> </a:t>
            </a:r>
            <a:r>
              <a:rPr sz="1167" dirty="0">
                <a:latin typeface="Times New Roman"/>
                <a:cs typeface="Times New Roman"/>
              </a:rPr>
              <a:t>I</a:t>
            </a:r>
            <a:endParaRPr sz="1167">
              <a:latin typeface="Times New Roman"/>
              <a:cs typeface="Times New Roman"/>
            </a:endParaRPr>
          </a:p>
        </p:txBody>
      </p:sp>
      <p:sp>
        <p:nvSpPr>
          <p:cNvPr id="3" name="object 3"/>
          <p:cNvSpPr txBox="1"/>
          <p:nvPr/>
        </p:nvSpPr>
        <p:spPr>
          <a:xfrm>
            <a:off x="6156868" y="886883"/>
            <a:ext cx="238919" cy="179601"/>
          </a:xfrm>
          <a:prstGeom prst="rect">
            <a:avLst/>
          </a:prstGeom>
        </p:spPr>
        <p:txBody>
          <a:bodyPr vert="horz" wrap="square" lIns="0" tIns="0" rIns="0" bIns="0" rtlCol="0">
            <a:spAutoFit/>
          </a:bodyPr>
          <a:lstStyle/>
          <a:p>
            <a:pPr marL="12347"/>
            <a:r>
              <a:rPr sz="1167" spc="-5" dirty="0">
                <a:latin typeface="Times New Roman"/>
                <a:cs typeface="Times New Roman"/>
              </a:rPr>
              <a:t>VU</a:t>
            </a:r>
            <a:endParaRPr sz="1167">
              <a:latin typeface="Times New Roman"/>
              <a:cs typeface="Times New Roman"/>
            </a:endParaRPr>
          </a:p>
        </p:txBody>
      </p:sp>
      <p:sp>
        <p:nvSpPr>
          <p:cNvPr id="4" name="object 4"/>
          <p:cNvSpPr/>
          <p:nvPr/>
        </p:nvSpPr>
        <p:spPr>
          <a:xfrm>
            <a:off x="1111250" y="1055052"/>
            <a:ext cx="5270412" cy="0"/>
          </a:xfrm>
          <a:custGeom>
            <a:avLst/>
            <a:gdLst/>
            <a:ahLst/>
            <a:cxnLst/>
            <a:rect l="l" t="t" r="r" b="b"/>
            <a:pathLst>
              <a:path w="5420995">
                <a:moveTo>
                  <a:pt x="0" y="0"/>
                </a:moveTo>
                <a:lnTo>
                  <a:pt x="5420867" y="0"/>
                </a:lnTo>
              </a:path>
            </a:pathLst>
          </a:custGeom>
          <a:ln w="7620">
            <a:solidFill>
              <a:srgbClr val="000000"/>
            </a:solidFill>
          </a:ln>
        </p:spPr>
        <p:txBody>
          <a:bodyPr wrap="square" lIns="0" tIns="0" rIns="0" bIns="0" rtlCol="0"/>
          <a:lstStyle/>
          <a:p>
            <a:endParaRPr sz="1750"/>
          </a:p>
        </p:txBody>
      </p:sp>
      <p:sp>
        <p:nvSpPr>
          <p:cNvPr id="5" name="object 5"/>
          <p:cNvSpPr txBox="1"/>
          <p:nvPr/>
        </p:nvSpPr>
        <p:spPr>
          <a:xfrm>
            <a:off x="1098903" y="1335333"/>
            <a:ext cx="5361164" cy="1863196"/>
          </a:xfrm>
          <a:prstGeom prst="rect">
            <a:avLst/>
          </a:prstGeom>
        </p:spPr>
        <p:txBody>
          <a:bodyPr vert="horz" wrap="square" lIns="0" tIns="0" rIns="0" bIns="0" rtlCol="0">
            <a:spAutoFit/>
          </a:bodyPr>
          <a:lstStyle/>
          <a:p>
            <a:pPr marL="12347" algn="just"/>
            <a:r>
              <a:rPr sz="972" b="1" spc="-10" dirty="0">
                <a:latin typeface="Arial"/>
                <a:cs typeface="Arial"/>
              </a:rPr>
              <a:t>8.13 Reference</a:t>
            </a:r>
            <a:r>
              <a:rPr sz="972" b="1" spc="-24" dirty="0">
                <a:latin typeface="Arial"/>
                <a:cs typeface="Arial"/>
              </a:rPr>
              <a:t> </a:t>
            </a:r>
            <a:r>
              <a:rPr sz="972" b="1" spc="-5" dirty="0">
                <a:latin typeface="Arial"/>
                <a:cs typeface="Arial"/>
              </a:rPr>
              <a:t>architectures</a:t>
            </a:r>
            <a:endParaRPr sz="972">
              <a:latin typeface="Arial"/>
              <a:cs typeface="Arial"/>
            </a:endParaRPr>
          </a:p>
          <a:p>
            <a:pPr>
              <a:spcBef>
                <a:spcPts val="5"/>
              </a:spcBef>
            </a:pPr>
            <a:endParaRPr sz="1167">
              <a:latin typeface="Times New Roman"/>
              <a:cs typeface="Times New Roman"/>
            </a:endParaRPr>
          </a:p>
          <a:p>
            <a:pPr marL="12347" marR="4939" algn="just">
              <a:lnSpc>
                <a:spcPct val="95700"/>
              </a:lnSpc>
            </a:pPr>
            <a:r>
              <a:rPr sz="1167" dirty="0">
                <a:latin typeface="Times New Roman"/>
                <a:cs typeface="Times New Roman"/>
              </a:rPr>
              <a:t>Reference architecture is not a physical architecture. It is </a:t>
            </a:r>
            <a:r>
              <a:rPr sz="1167" spc="5" dirty="0">
                <a:latin typeface="Times New Roman"/>
                <a:cs typeface="Times New Roman"/>
              </a:rPr>
              <a:t>only </a:t>
            </a:r>
            <a:r>
              <a:rPr sz="1167" dirty="0">
                <a:latin typeface="Times New Roman"/>
                <a:cs typeface="Times New Roman"/>
              </a:rPr>
              <a:t>a reference for defining  protocols and designing and implementing systems developed by different parties.  Reference models are derived from a study of the application domain rather than from  existing </a:t>
            </a:r>
            <a:r>
              <a:rPr sz="1167" spc="-5" dirty="0">
                <a:latin typeface="Times New Roman"/>
                <a:cs typeface="Times New Roman"/>
              </a:rPr>
              <a:t>systems. </a:t>
            </a:r>
            <a:r>
              <a:rPr sz="1167" dirty="0">
                <a:latin typeface="Times New Roman"/>
                <a:cs typeface="Times New Roman"/>
              </a:rPr>
              <a:t>It may be used as a basis for </a:t>
            </a:r>
            <a:r>
              <a:rPr sz="1167" spc="-5" dirty="0">
                <a:latin typeface="Times New Roman"/>
                <a:cs typeface="Times New Roman"/>
              </a:rPr>
              <a:t>system </a:t>
            </a:r>
            <a:r>
              <a:rPr sz="1167" dirty="0">
                <a:latin typeface="Times New Roman"/>
                <a:cs typeface="Times New Roman"/>
              </a:rPr>
              <a:t>implementation or to compare  different </a:t>
            </a:r>
            <a:r>
              <a:rPr sz="1167" spc="-5" dirty="0">
                <a:latin typeface="Times New Roman"/>
                <a:cs typeface="Times New Roman"/>
              </a:rPr>
              <a:t>systems. </a:t>
            </a:r>
            <a:r>
              <a:rPr sz="1167" spc="-15" dirty="0">
                <a:latin typeface="Times New Roman"/>
                <a:cs typeface="Times New Roman"/>
              </a:rPr>
              <a:t>It </a:t>
            </a:r>
            <a:r>
              <a:rPr sz="1167" dirty="0">
                <a:latin typeface="Times New Roman"/>
                <a:cs typeface="Times New Roman"/>
              </a:rPr>
              <a:t>acts as a </a:t>
            </a:r>
            <a:r>
              <a:rPr sz="1167" spc="-5" dirty="0">
                <a:latin typeface="Times New Roman"/>
                <a:cs typeface="Times New Roman"/>
              </a:rPr>
              <a:t>standard </a:t>
            </a:r>
            <a:r>
              <a:rPr sz="1167" dirty="0">
                <a:latin typeface="Times New Roman"/>
                <a:cs typeface="Times New Roman"/>
              </a:rPr>
              <a:t>against </a:t>
            </a:r>
            <a:r>
              <a:rPr sz="1167" spc="-5" dirty="0">
                <a:latin typeface="Times New Roman"/>
                <a:cs typeface="Times New Roman"/>
              </a:rPr>
              <a:t>which systems </a:t>
            </a:r>
            <a:r>
              <a:rPr sz="1167" dirty="0">
                <a:latin typeface="Times New Roman"/>
                <a:cs typeface="Times New Roman"/>
              </a:rPr>
              <a:t>can be evaluated. </a:t>
            </a:r>
            <a:r>
              <a:rPr sz="1167" spc="-5" dirty="0">
                <a:latin typeface="Times New Roman"/>
                <a:cs typeface="Times New Roman"/>
              </a:rPr>
              <a:t>One </a:t>
            </a:r>
            <a:r>
              <a:rPr sz="1167" dirty="0">
                <a:latin typeface="Times New Roman"/>
                <a:cs typeface="Times New Roman"/>
              </a:rPr>
              <a:t>very  common example of </a:t>
            </a:r>
            <a:r>
              <a:rPr sz="1167" spc="-5" dirty="0">
                <a:latin typeface="Times New Roman"/>
                <a:cs typeface="Times New Roman"/>
              </a:rPr>
              <a:t>such </a:t>
            </a:r>
            <a:r>
              <a:rPr sz="1167" dirty="0">
                <a:latin typeface="Times New Roman"/>
                <a:cs typeface="Times New Roman"/>
              </a:rPr>
              <a:t>a reference model is the </a:t>
            </a:r>
            <a:r>
              <a:rPr sz="1167" spc="-5" dirty="0">
                <a:latin typeface="Times New Roman"/>
                <a:cs typeface="Times New Roman"/>
              </a:rPr>
              <a:t>OSI </a:t>
            </a:r>
            <a:r>
              <a:rPr sz="1167" dirty="0">
                <a:latin typeface="Times New Roman"/>
                <a:cs typeface="Times New Roman"/>
              </a:rPr>
              <a:t>model </a:t>
            </a:r>
            <a:r>
              <a:rPr sz="1167" spc="-5" dirty="0">
                <a:latin typeface="Times New Roman"/>
                <a:cs typeface="Times New Roman"/>
              </a:rPr>
              <a:t>which </a:t>
            </a:r>
            <a:r>
              <a:rPr sz="1167" dirty="0">
                <a:latin typeface="Times New Roman"/>
                <a:cs typeface="Times New Roman"/>
              </a:rPr>
              <a:t>is a layered model  for communication </a:t>
            </a:r>
            <a:r>
              <a:rPr sz="1167" spc="-5" dirty="0">
                <a:latin typeface="Times New Roman"/>
                <a:cs typeface="Times New Roman"/>
              </a:rPr>
              <a:t>systems. </a:t>
            </a:r>
            <a:r>
              <a:rPr sz="1167" dirty="0">
                <a:latin typeface="Times New Roman"/>
                <a:cs typeface="Times New Roman"/>
              </a:rPr>
              <a:t>The </a:t>
            </a:r>
            <a:r>
              <a:rPr sz="1167" spc="-5" dirty="0">
                <a:latin typeface="Times New Roman"/>
                <a:cs typeface="Times New Roman"/>
              </a:rPr>
              <a:t>success </a:t>
            </a:r>
            <a:r>
              <a:rPr sz="1167" dirty="0">
                <a:latin typeface="Times New Roman"/>
                <a:cs typeface="Times New Roman"/>
              </a:rPr>
              <a:t>of this kind model is evident from the </a:t>
            </a:r>
            <a:r>
              <a:rPr sz="1167" spc="-5" dirty="0">
                <a:latin typeface="Times New Roman"/>
                <a:cs typeface="Times New Roman"/>
              </a:rPr>
              <a:t>success  </a:t>
            </a:r>
            <a:r>
              <a:rPr sz="1167" dirty="0">
                <a:latin typeface="Times New Roman"/>
                <a:cs typeface="Times New Roman"/>
              </a:rPr>
              <a:t>of the </a:t>
            </a:r>
            <a:r>
              <a:rPr sz="1167" spc="-5" dirty="0">
                <a:latin typeface="Times New Roman"/>
                <a:cs typeface="Times New Roman"/>
              </a:rPr>
              <a:t>Internet where </a:t>
            </a:r>
            <a:r>
              <a:rPr sz="1167" dirty="0">
                <a:latin typeface="Times New Roman"/>
                <a:cs typeface="Times New Roman"/>
              </a:rPr>
              <a:t>all kinds of </a:t>
            </a:r>
            <a:r>
              <a:rPr sz="1167" spc="-5" dirty="0">
                <a:latin typeface="Times New Roman"/>
                <a:cs typeface="Times New Roman"/>
              </a:rPr>
              <a:t>heterogeneous systems </a:t>
            </a:r>
            <a:r>
              <a:rPr sz="1167" dirty="0">
                <a:latin typeface="Times New Roman"/>
                <a:cs typeface="Times New Roman"/>
              </a:rPr>
              <a:t>can talk to each other </a:t>
            </a:r>
            <a:r>
              <a:rPr sz="1167" spc="5" dirty="0">
                <a:latin typeface="Times New Roman"/>
                <a:cs typeface="Times New Roman"/>
              </a:rPr>
              <a:t>only  </a:t>
            </a:r>
            <a:r>
              <a:rPr sz="1167" dirty="0">
                <a:latin typeface="Times New Roman"/>
                <a:cs typeface="Times New Roman"/>
              </a:rPr>
              <a:t>because all of them use the </a:t>
            </a:r>
            <a:r>
              <a:rPr sz="1167" spc="-5" dirty="0">
                <a:latin typeface="Times New Roman"/>
                <a:cs typeface="Times New Roman"/>
              </a:rPr>
              <a:t>same </a:t>
            </a:r>
            <a:r>
              <a:rPr sz="1167" dirty="0">
                <a:latin typeface="Times New Roman"/>
                <a:cs typeface="Times New Roman"/>
              </a:rPr>
              <a:t>reference</a:t>
            </a:r>
            <a:r>
              <a:rPr sz="1167" spc="-102" dirty="0">
                <a:latin typeface="Times New Roman"/>
                <a:cs typeface="Times New Roman"/>
              </a:rPr>
              <a:t> </a:t>
            </a:r>
            <a:r>
              <a:rPr sz="1167" dirty="0">
                <a:latin typeface="Times New Roman"/>
                <a:cs typeface="Times New Roman"/>
              </a:rPr>
              <a:t>architecture.</a:t>
            </a:r>
            <a:endParaRPr sz="1167">
              <a:latin typeface="Times New Roman"/>
              <a:cs typeface="Times New Roman"/>
            </a:endParaRPr>
          </a:p>
        </p:txBody>
      </p:sp>
      <p:sp>
        <p:nvSpPr>
          <p:cNvPr id="6" name="object 6"/>
          <p:cNvSpPr txBox="1"/>
          <p:nvPr/>
        </p:nvSpPr>
        <p:spPr>
          <a:xfrm>
            <a:off x="1098903" y="6854048"/>
            <a:ext cx="1164343" cy="149593"/>
          </a:xfrm>
          <a:prstGeom prst="rect">
            <a:avLst/>
          </a:prstGeom>
        </p:spPr>
        <p:txBody>
          <a:bodyPr vert="horz" wrap="square" lIns="0" tIns="0" rIns="0" bIns="0" rtlCol="0">
            <a:spAutoFit/>
          </a:bodyPr>
          <a:lstStyle/>
          <a:p>
            <a:pPr marL="12347"/>
            <a:r>
              <a:rPr sz="972" spc="-5" dirty="0">
                <a:latin typeface="Arial"/>
                <a:cs typeface="Arial"/>
              </a:rPr>
              <a:t>OSI reference</a:t>
            </a:r>
            <a:r>
              <a:rPr sz="972" spc="-63" dirty="0">
                <a:latin typeface="Arial"/>
                <a:cs typeface="Arial"/>
              </a:rPr>
              <a:t> </a:t>
            </a:r>
            <a:r>
              <a:rPr sz="972" dirty="0">
                <a:latin typeface="Arial"/>
                <a:cs typeface="Arial"/>
              </a:rPr>
              <a:t>model</a:t>
            </a:r>
            <a:endParaRPr sz="972">
              <a:latin typeface="Arial"/>
              <a:cs typeface="Arial"/>
            </a:endParaRPr>
          </a:p>
        </p:txBody>
      </p:sp>
      <p:sp>
        <p:nvSpPr>
          <p:cNvPr id="7" name="object 7"/>
          <p:cNvSpPr/>
          <p:nvPr/>
        </p:nvSpPr>
        <p:spPr>
          <a:xfrm>
            <a:off x="3114462" y="5319535"/>
            <a:ext cx="1361899" cy="41981"/>
          </a:xfrm>
          <a:custGeom>
            <a:avLst/>
            <a:gdLst/>
            <a:ahLst/>
            <a:cxnLst/>
            <a:rect l="l" t="t" r="r" b="b"/>
            <a:pathLst>
              <a:path w="1400810" h="43179">
                <a:moveTo>
                  <a:pt x="0" y="42672"/>
                </a:moveTo>
                <a:lnTo>
                  <a:pt x="1400556" y="42672"/>
                </a:lnTo>
                <a:lnTo>
                  <a:pt x="1400556" y="0"/>
                </a:lnTo>
                <a:lnTo>
                  <a:pt x="0" y="0"/>
                </a:lnTo>
                <a:lnTo>
                  <a:pt x="0" y="42672"/>
                </a:lnTo>
                <a:close/>
              </a:path>
            </a:pathLst>
          </a:custGeom>
          <a:solidFill>
            <a:srgbClr val="D7E7F1"/>
          </a:solidFill>
        </p:spPr>
        <p:txBody>
          <a:bodyPr wrap="square" lIns="0" tIns="0" rIns="0" bIns="0" rtlCol="0"/>
          <a:lstStyle/>
          <a:p>
            <a:endParaRPr sz="1750"/>
          </a:p>
        </p:txBody>
      </p:sp>
      <p:sp>
        <p:nvSpPr>
          <p:cNvPr id="8" name="object 8"/>
          <p:cNvSpPr/>
          <p:nvPr/>
        </p:nvSpPr>
        <p:spPr>
          <a:xfrm>
            <a:off x="3114463" y="5337316"/>
            <a:ext cx="1361652" cy="48894"/>
          </a:xfrm>
          <a:prstGeom prst="rect">
            <a:avLst/>
          </a:prstGeom>
          <a:blipFill>
            <a:blip r:embed="rId2" cstate="print"/>
            <a:stretch>
              <a:fillRect/>
            </a:stretch>
          </a:blipFill>
        </p:spPr>
        <p:txBody>
          <a:bodyPr wrap="square" lIns="0" tIns="0" rIns="0" bIns="0" rtlCol="0"/>
          <a:lstStyle/>
          <a:p>
            <a:endParaRPr sz="1750"/>
          </a:p>
        </p:txBody>
      </p:sp>
      <p:sp>
        <p:nvSpPr>
          <p:cNvPr id="9" name="object 9"/>
          <p:cNvSpPr/>
          <p:nvPr/>
        </p:nvSpPr>
        <p:spPr>
          <a:xfrm>
            <a:off x="3114463" y="5369913"/>
            <a:ext cx="1361652" cy="48894"/>
          </a:xfrm>
          <a:prstGeom prst="rect">
            <a:avLst/>
          </a:prstGeom>
          <a:blipFill>
            <a:blip r:embed="rId3" cstate="print"/>
            <a:stretch>
              <a:fillRect/>
            </a:stretch>
          </a:blipFill>
        </p:spPr>
        <p:txBody>
          <a:bodyPr wrap="square" lIns="0" tIns="0" rIns="0" bIns="0" rtlCol="0"/>
          <a:lstStyle/>
          <a:p>
            <a:endParaRPr sz="1750"/>
          </a:p>
        </p:txBody>
      </p:sp>
      <p:sp>
        <p:nvSpPr>
          <p:cNvPr id="10" name="object 10"/>
          <p:cNvSpPr/>
          <p:nvPr/>
        </p:nvSpPr>
        <p:spPr>
          <a:xfrm>
            <a:off x="3114463" y="5402509"/>
            <a:ext cx="1361652" cy="48894"/>
          </a:xfrm>
          <a:prstGeom prst="rect">
            <a:avLst/>
          </a:prstGeom>
          <a:blipFill>
            <a:blip r:embed="rId4" cstate="print"/>
            <a:stretch>
              <a:fillRect/>
            </a:stretch>
          </a:blipFill>
        </p:spPr>
        <p:txBody>
          <a:bodyPr wrap="square" lIns="0" tIns="0" rIns="0" bIns="0" rtlCol="0"/>
          <a:lstStyle/>
          <a:p>
            <a:endParaRPr sz="1750"/>
          </a:p>
        </p:txBody>
      </p:sp>
      <p:sp>
        <p:nvSpPr>
          <p:cNvPr id="11" name="object 11"/>
          <p:cNvSpPr/>
          <p:nvPr/>
        </p:nvSpPr>
        <p:spPr>
          <a:xfrm>
            <a:off x="3114463" y="5435106"/>
            <a:ext cx="1361652" cy="50376"/>
          </a:xfrm>
          <a:prstGeom prst="rect">
            <a:avLst/>
          </a:prstGeom>
          <a:blipFill>
            <a:blip r:embed="rId5" cstate="print"/>
            <a:stretch>
              <a:fillRect/>
            </a:stretch>
          </a:blipFill>
        </p:spPr>
        <p:txBody>
          <a:bodyPr wrap="square" lIns="0" tIns="0" rIns="0" bIns="0" rtlCol="0"/>
          <a:lstStyle/>
          <a:p>
            <a:endParaRPr sz="1750"/>
          </a:p>
        </p:txBody>
      </p:sp>
      <p:sp>
        <p:nvSpPr>
          <p:cNvPr id="12" name="object 12"/>
          <p:cNvSpPr/>
          <p:nvPr/>
        </p:nvSpPr>
        <p:spPr>
          <a:xfrm>
            <a:off x="3114463" y="5469185"/>
            <a:ext cx="1361652" cy="48894"/>
          </a:xfrm>
          <a:prstGeom prst="rect">
            <a:avLst/>
          </a:prstGeom>
          <a:blipFill>
            <a:blip r:embed="rId6" cstate="print"/>
            <a:stretch>
              <a:fillRect/>
            </a:stretch>
          </a:blipFill>
        </p:spPr>
        <p:txBody>
          <a:bodyPr wrap="square" lIns="0" tIns="0" rIns="0" bIns="0" rtlCol="0"/>
          <a:lstStyle/>
          <a:p>
            <a:endParaRPr sz="1750"/>
          </a:p>
        </p:txBody>
      </p:sp>
      <p:sp>
        <p:nvSpPr>
          <p:cNvPr id="13" name="object 13"/>
          <p:cNvSpPr/>
          <p:nvPr/>
        </p:nvSpPr>
        <p:spPr>
          <a:xfrm>
            <a:off x="3114463" y="5485482"/>
            <a:ext cx="1361652" cy="48894"/>
          </a:xfrm>
          <a:prstGeom prst="rect">
            <a:avLst/>
          </a:prstGeom>
          <a:blipFill>
            <a:blip r:embed="rId7" cstate="print"/>
            <a:stretch>
              <a:fillRect/>
            </a:stretch>
          </a:blipFill>
        </p:spPr>
        <p:txBody>
          <a:bodyPr wrap="square" lIns="0" tIns="0" rIns="0" bIns="0" rtlCol="0"/>
          <a:lstStyle/>
          <a:p>
            <a:endParaRPr sz="1750"/>
          </a:p>
        </p:txBody>
      </p:sp>
      <p:sp>
        <p:nvSpPr>
          <p:cNvPr id="14" name="object 14"/>
          <p:cNvSpPr/>
          <p:nvPr/>
        </p:nvSpPr>
        <p:spPr>
          <a:xfrm>
            <a:off x="3114463" y="5518080"/>
            <a:ext cx="1361652" cy="48894"/>
          </a:xfrm>
          <a:prstGeom prst="rect">
            <a:avLst/>
          </a:prstGeom>
          <a:blipFill>
            <a:blip r:embed="rId8" cstate="print"/>
            <a:stretch>
              <a:fillRect/>
            </a:stretch>
          </a:blipFill>
        </p:spPr>
        <p:txBody>
          <a:bodyPr wrap="square" lIns="0" tIns="0" rIns="0" bIns="0" rtlCol="0"/>
          <a:lstStyle/>
          <a:p>
            <a:endParaRPr sz="1750"/>
          </a:p>
        </p:txBody>
      </p:sp>
      <p:sp>
        <p:nvSpPr>
          <p:cNvPr id="15" name="object 15"/>
          <p:cNvSpPr/>
          <p:nvPr/>
        </p:nvSpPr>
        <p:spPr>
          <a:xfrm>
            <a:off x="3114463" y="5550675"/>
            <a:ext cx="1361652" cy="50376"/>
          </a:xfrm>
          <a:prstGeom prst="rect">
            <a:avLst/>
          </a:prstGeom>
          <a:blipFill>
            <a:blip r:embed="rId9" cstate="print"/>
            <a:stretch>
              <a:fillRect/>
            </a:stretch>
          </a:blipFill>
        </p:spPr>
        <p:txBody>
          <a:bodyPr wrap="square" lIns="0" tIns="0" rIns="0" bIns="0" rtlCol="0"/>
          <a:lstStyle/>
          <a:p>
            <a:endParaRPr sz="1750"/>
          </a:p>
        </p:txBody>
      </p:sp>
      <p:sp>
        <p:nvSpPr>
          <p:cNvPr id="16" name="object 16"/>
          <p:cNvSpPr/>
          <p:nvPr/>
        </p:nvSpPr>
        <p:spPr>
          <a:xfrm>
            <a:off x="3114463" y="5583273"/>
            <a:ext cx="1361652" cy="50376"/>
          </a:xfrm>
          <a:prstGeom prst="rect">
            <a:avLst/>
          </a:prstGeom>
          <a:blipFill>
            <a:blip r:embed="rId10" cstate="print"/>
            <a:stretch>
              <a:fillRect/>
            </a:stretch>
          </a:blipFill>
        </p:spPr>
        <p:txBody>
          <a:bodyPr wrap="square" lIns="0" tIns="0" rIns="0" bIns="0" rtlCol="0"/>
          <a:lstStyle/>
          <a:p>
            <a:endParaRPr sz="1750"/>
          </a:p>
        </p:txBody>
      </p:sp>
      <p:sp>
        <p:nvSpPr>
          <p:cNvPr id="17" name="object 17"/>
          <p:cNvSpPr/>
          <p:nvPr/>
        </p:nvSpPr>
        <p:spPr>
          <a:xfrm>
            <a:off x="3114463" y="5617352"/>
            <a:ext cx="1361652" cy="48894"/>
          </a:xfrm>
          <a:prstGeom prst="rect">
            <a:avLst/>
          </a:prstGeom>
          <a:blipFill>
            <a:blip r:embed="rId11" cstate="print"/>
            <a:stretch>
              <a:fillRect/>
            </a:stretch>
          </a:blipFill>
        </p:spPr>
        <p:txBody>
          <a:bodyPr wrap="square" lIns="0" tIns="0" rIns="0" bIns="0" rtlCol="0"/>
          <a:lstStyle/>
          <a:p>
            <a:endParaRPr sz="1750"/>
          </a:p>
        </p:txBody>
      </p:sp>
      <p:sp>
        <p:nvSpPr>
          <p:cNvPr id="18" name="object 18"/>
          <p:cNvSpPr/>
          <p:nvPr/>
        </p:nvSpPr>
        <p:spPr>
          <a:xfrm>
            <a:off x="3114463" y="5649947"/>
            <a:ext cx="1361652" cy="48894"/>
          </a:xfrm>
          <a:prstGeom prst="rect">
            <a:avLst/>
          </a:prstGeom>
          <a:blipFill>
            <a:blip r:embed="rId12" cstate="print"/>
            <a:stretch>
              <a:fillRect/>
            </a:stretch>
          </a:blipFill>
        </p:spPr>
        <p:txBody>
          <a:bodyPr wrap="square" lIns="0" tIns="0" rIns="0" bIns="0" rtlCol="0"/>
          <a:lstStyle/>
          <a:p>
            <a:endParaRPr sz="1750"/>
          </a:p>
        </p:txBody>
      </p:sp>
      <p:sp>
        <p:nvSpPr>
          <p:cNvPr id="19" name="object 19"/>
          <p:cNvSpPr/>
          <p:nvPr/>
        </p:nvSpPr>
        <p:spPr>
          <a:xfrm>
            <a:off x="3114463" y="5682545"/>
            <a:ext cx="1361652" cy="50376"/>
          </a:xfrm>
          <a:prstGeom prst="rect">
            <a:avLst/>
          </a:prstGeom>
          <a:blipFill>
            <a:blip r:embed="rId13" cstate="print"/>
            <a:stretch>
              <a:fillRect/>
            </a:stretch>
          </a:blipFill>
        </p:spPr>
        <p:txBody>
          <a:bodyPr wrap="square" lIns="0" tIns="0" rIns="0" bIns="0" rtlCol="0"/>
          <a:lstStyle/>
          <a:p>
            <a:endParaRPr sz="1750"/>
          </a:p>
        </p:txBody>
      </p:sp>
      <p:sp>
        <p:nvSpPr>
          <p:cNvPr id="20" name="object 20"/>
          <p:cNvSpPr/>
          <p:nvPr/>
        </p:nvSpPr>
        <p:spPr>
          <a:xfrm>
            <a:off x="3114463" y="5715140"/>
            <a:ext cx="1361652" cy="50376"/>
          </a:xfrm>
          <a:prstGeom prst="rect">
            <a:avLst/>
          </a:prstGeom>
          <a:blipFill>
            <a:blip r:embed="rId14" cstate="print"/>
            <a:stretch>
              <a:fillRect/>
            </a:stretch>
          </a:blipFill>
        </p:spPr>
        <p:txBody>
          <a:bodyPr wrap="square" lIns="0" tIns="0" rIns="0" bIns="0" rtlCol="0"/>
          <a:lstStyle/>
          <a:p>
            <a:endParaRPr sz="1750"/>
          </a:p>
        </p:txBody>
      </p:sp>
      <p:sp>
        <p:nvSpPr>
          <p:cNvPr id="21" name="object 21"/>
          <p:cNvSpPr/>
          <p:nvPr/>
        </p:nvSpPr>
        <p:spPr>
          <a:xfrm>
            <a:off x="3114463" y="5749220"/>
            <a:ext cx="1361652" cy="48894"/>
          </a:xfrm>
          <a:prstGeom prst="rect">
            <a:avLst/>
          </a:prstGeom>
          <a:blipFill>
            <a:blip r:embed="rId15" cstate="print"/>
            <a:stretch>
              <a:fillRect/>
            </a:stretch>
          </a:blipFill>
        </p:spPr>
        <p:txBody>
          <a:bodyPr wrap="square" lIns="0" tIns="0" rIns="0" bIns="0" rtlCol="0"/>
          <a:lstStyle/>
          <a:p>
            <a:endParaRPr sz="1750"/>
          </a:p>
        </p:txBody>
      </p:sp>
      <p:sp>
        <p:nvSpPr>
          <p:cNvPr id="22" name="object 22"/>
          <p:cNvSpPr/>
          <p:nvPr/>
        </p:nvSpPr>
        <p:spPr>
          <a:xfrm>
            <a:off x="3114463" y="5781816"/>
            <a:ext cx="1361652" cy="48894"/>
          </a:xfrm>
          <a:prstGeom prst="rect">
            <a:avLst/>
          </a:prstGeom>
          <a:blipFill>
            <a:blip r:embed="rId16" cstate="print"/>
            <a:stretch>
              <a:fillRect/>
            </a:stretch>
          </a:blipFill>
        </p:spPr>
        <p:txBody>
          <a:bodyPr wrap="square" lIns="0" tIns="0" rIns="0" bIns="0" rtlCol="0"/>
          <a:lstStyle/>
          <a:p>
            <a:endParaRPr sz="1750"/>
          </a:p>
        </p:txBody>
      </p:sp>
      <p:sp>
        <p:nvSpPr>
          <p:cNvPr id="23" name="object 23"/>
          <p:cNvSpPr/>
          <p:nvPr/>
        </p:nvSpPr>
        <p:spPr>
          <a:xfrm>
            <a:off x="3114463" y="5814413"/>
            <a:ext cx="1361652" cy="50376"/>
          </a:xfrm>
          <a:prstGeom prst="rect">
            <a:avLst/>
          </a:prstGeom>
          <a:blipFill>
            <a:blip r:embed="rId17" cstate="print"/>
            <a:stretch>
              <a:fillRect/>
            </a:stretch>
          </a:blipFill>
        </p:spPr>
        <p:txBody>
          <a:bodyPr wrap="square" lIns="0" tIns="0" rIns="0" bIns="0" rtlCol="0"/>
          <a:lstStyle/>
          <a:p>
            <a:endParaRPr sz="1750"/>
          </a:p>
        </p:txBody>
      </p:sp>
      <p:sp>
        <p:nvSpPr>
          <p:cNvPr id="24" name="object 24"/>
          <p:cNvSpPr/>
          <p:nvPr/>
        </p:nvSpPr>
        <p:spPr>
          <a:xfrm>
            <a:off x="3114463" y="5848492"/>
            <a:ext cx="1361652" cy="48894"/>
          </a:xfrm>
          <a:prstGeom prst="rect">
            <a:avLst/>
          </a:prstGeom>
          <a:blipFill>
            <a:blip r:embed="rId18" cstate="print"/>
            <a:stretch>
              <a:fillRect/>
            </a:stretch>
          </a:blipFill>
        </p:spPr>
        <p:txBody>
          <a:bodyPr wrap="square" lIns="0" tIns="0" rIns="0" bIns="0" rtlCol="0"/>
          <a:lstStyle/>
          <a:p>
            <a:endParaRPr sz="1750"/>
          </a:p>
        </p:txBody>
      </p:sp>
      <p:sp>
        <p:nvSpPr>
          <p:cNvPr id="25" name="object 25"/>
          <p:cNvSpPr/>
          <p:nvPr/>
        </p:nvSpPr>
        <p:spPr>
          <a:xfrm>
            <a:off x="3114463" y="5881087"/>
            <a:ext cx="1361652" cy="48894"/>
          </a:xfrm>
          <a:prstGeom prst="rect">
            <a:avLst/>
          </a:prstGeom>
          <a:blipFill>
            <a:blip r:embed="rId19" cstate="print"/>
            <a:stretch>
              <a:fillRect/>
            </a:stretch>
          </a:blipFill>
        </p:spPr>
        <p:txBody>
          <a:bodyPr wrap="square" lIns="0" tIns="0" rIns="0" bIns="0" rtlCol="0"/>
          <a:lstStyle/>
          <a:p>
            <a:endParaRPr sz="1750"/>
          </a:p>
        </p:txBody>
      </p:sp>
      <p:sp>
        <p:nvSpPr>
          <p:cNvPr id="26" name="object 26"/>
          <p:cNvSpPr/>
          <p:nvPr/>
        </p:nvSpPr>
        <p:spPr>
          <a:xfrm>
            <a:off x="3114463" y="5913685"/>
            <a:ext cx="1361652" cy="48894"/>
          </a:xfrm>
          <a:prstGeom prst="rect">
            <a:avLst/>
          </a:prstGeom>
          <a:blipFill>
            <a:blip r:embed="rId20" cstate="print"/>
            <a:stretch>
              <a:fillRect/>
            </a:stretch>
          </a:blipFill>
        </p:spPr>
        <p:txBody>
          <a:bodyPr wrap="square" lIns="0" tIns="0" rIns="0" bIns="0" rtlCol="0"/>
          <a:lstStyle/>
          <a:p>
            <a:endParaRPr sz="1750"/>
          </a:p>
        </p:txBody>
      </p:sp>
      <p:sp>
        <p:nvSpPr>
          <p:cNvPr id="27" name="object 27"/>
          <p:cNvSpPr/>
          <p:nvPr/>
        </p:nvSpPr>
        <p:spPr>
          <a:xfrm>
            <a:off x="3114463" y="5946280"/>
            <a:ext cx="1361652" cy="50376"/>
          </a:xfrm>
          <a:prstGeom prst="rect">
            <a:avLst/>
          </a:prstGeom>
          <a:blipFill>
            <a:blip r:embed="rId21" cstate="print"/>
            <a:stretch>
              <a:fillRect/>
            </a:stretch>
          </a:blipFill>
        </p:spPr>
        <p:txBody>
          <a:bodyPr wrap="square" lIns="0" tIns="0" rIns="0" bIns="0" rtlCol="0"/>
          <a:lstStyle/>
          <a:p>
            <a:endParaRPr sz="1750"/>
          </a:p>
        </p:txBody>
      </p:sp>
      <p:sp>
        <p:nvSpPr>
          <p:cNvPr id="28" name="object 28"/>
          <p:cNvSpPr/>
          <p:nvPr/>
        </p:nvSpPr>
        <p:spPr>
          <a:xfrm>
            <a:off x="3114463" y="5980360"/>
            <a:ext cx="1361652" cy="48894"/>
          </a:xfrm>
          <a:prstGeom prst="rect">
            <a:avLst/>
          </a:prstGeom>
          <a:blipFill>
            <a:blip r:embed="rId22" cstate="print"/>
            <a:stretch>
              <a:fillRect/>
            </a:stretch>
          </a:blipFill>
        </p:spPr>
        <p:txBody>
          <a:bodyPr wrap="square" lIns="0" tIns="0" rIns="0" bIns="0" rtlCol="0"/>
          <a:lstStyle/>
          <a:p>
            <a:endParaRPr sz="1750"/>
          </a:p>
        </p:txBody>
      </p:sp>
      <p:sp>
        <p:nvSpPr>
          <p:cNvPr id="29" name="object 29"/>
          <p:cNvSpPr/>
          <p:nvPr/>
        </p:nvSpPr>
        <p:spPr>
          <a:xfrm>
            <a:off x="3114463" y="6012956"/>
            <a:ext cx="1361652" cy="48894"/>
          </a:xfrm>
          <a:prstGeom prst="rect">
            <a:avLst/>
          </a:prstGeom>
          <a:blipFill>
            <a:blip r:embed="rId23" cstate="print"/>
            <a:stretch>
              <a:fillRect/>
            </a:stretch>
          </a:blipFill>
        </p:spPr>
        <p:txBody>
          <a:bodyPr wrap="square" lIns="0" tIns="0" rIns="0" bIns="0" rtlCol="0"/>
          <a:lstStyle/>
          <a:p>
            <a:endParaRPr sz="1750"/>
          </a:p>
        </p:txBody>
      </p:sp>
      <p:sp>
        <p:nvSpPr>
          <p:cNvPr id="30" name="object 30"/>
          <p:cNvSpPr/>
          <p:nvPr/>
        </p:nvSpPr>
        <p:spPr>
          <a:xfrm>
            <a:off x="3114463" y="6045553"/>
            <a:ext cx="1361652" cy="48894"/>
          </a:xfrm>
          <a:prstGeom prst="rect">
            <a:avLst/>
          </a:prstGeom>
          <a:blipFill>
            <a:blip r:embed="rId24" cstate="print"/>
            <a:stretch>
              <a:fillRect/>
            </a:stretch>
          </a:blipFill>
        </p:spPr>
        <p:txBody>
          <a:bodyPr wrap="square" lIns="0" tIns="0" rIns="0" bIns="0" rtlCol="0"/>
          <a:lstStyle/>
          <a:p>
            <a:endParaRPr sz="1750"/>
          </a:p>
        </p:txBody>
      </p:sp>
      <p:sp>
        <p:nvSpPr>
          <p:cNvPr id="31" name="object 31"/>
          <p:cNvSpPr/>
          <p:nvPr/>
        </p:nvSpPr>
        <p:spPr>
          <a:xfrm>
            <a:off x="3114463" y="6078149"/>
            <a:ext cx="1361652" cy="50376"/>
          </a:xfrm>
          <a:prstGeom prst="rect">
            <a:avLst/>
          </a:prstGeom>
          <a:blipFill>
            <a:blip r:embed="rId25" cstate="print"/>
            <a:stretch>
              <a:fillRect/>
            </a:stretch>
          </a:blipFill>
        </p:spPr>
        <p:txBody>
          <a:bodyPr wrap="square" lIns="0" tIns="0" rIns="0" bIns="0" rtlCol="0"/>
          <a:lstStyle/>
          <a:p>
            <a:endParaRPr sz="1750"/>
          </a:p>
        </p:txBody>
      </p:sp>
      <p:sp>
        <p:nvSpPr>
          <p:cNvPr id="32" name="object 32"/>
          <p:cNvSpPr/>
          <p:nvPr/>
        </p:nvSpPr>
        <p:spPr>
          <a:xfrm>
            <a:off x="3114463" y="6112228"/>
            <a:ext cx="1361652" cy="48894"/>
          </a:xfrm>
          <a:prstGeom prst="rect">
            <a:avLst/>
          </a:prstGeom>
          <a:blipFill>
            <a:blip r:embed="rId26" cstate="print"/>
            <a:stretch>
              <a:fillRect/>
            </a:stretch>
          </a:blipFill>
        </p:spPr>
        <p:txBody>
          <a:bodyPr wrap="square" lIns="0" tIns="0" rIns="0" bIns="0" rtlCol="0"/>
          <a:lstStyle/>
          <a:p>
            <a:endParaRPr sz="1750"/>
          </a:p>
        </p:txBody>
      </p:sp>
      <p:sp>
        <p:nvSpPr>
          <p:cNvPr id="33" name="object 33"/>
          <p:cNvSpPr/>
          <p:nvPr/>
        </p:nvSpPr>
        <p:spPr>
          <a:xfrm>
            <a:off x="3114463" y="6144825"/>
            <a:ext cx="1361652" cy="48894"/>
          </a:xfrm>
          <a:prstGeom prst="rect">
            <a:avLst/>
          </a:prstGeom>
          <a:blipFill>
            <a:blip r:embed="rId27" cstate="print"/>
            <a:stretch>
              <a:fillRect/>
            </a:stretch>
          </a:blipFill>
        </p:spPr>
        <p:txBody>
          <a:bodyPr wrap="square" lIns="0" tIns="0" rIns="0" bIns="0" rtlCol="0"/>
          <a:lstStyle/>
          <a:p>
            <a:endParaRPr sz="1750"/>
          </a:p>
        </p:txBody>
      </p:sp>
      <p:sp>
        <p:nvSpPr>
          <p:cNvPr id="34" name="object 34"/>
          <p:cNvSpPr/>
          <p:nvPr/>
        </p:nvSpPr>
        <p:spPr>
          <a:xfrm>
            <a:off x="3114463" y="6177421"/>
            <a:ext cx="1361652" cy="48894"/>
          </a:xfrm>
          <a:prstGeom prst="rect">
            <a:avLst/>
          </a:prstGeom>
          <a:blipFill>
            <a:blip r:embed="rId28" cstate="print"/>
            <a:stretch>
              <a:fillRect/>
            </a:stretch>
          </a:blipFill>
        </p:spPr>
        <p:txBody>
          <a:bodyPr wrap="square" lIns="0" tIns="0" rIns="0" bIns="0" rtlCol="0"/>
          <a:lstStyle/>
          <a:p>
            <a:endParaRPr sz="1750"/>
          </a:p>
        </p:txBody>
      </p:sp>
      <p:sp>
        <p:nvSpPr>
          <p:cNvPr id="35" name="object 35"/>
          <p:cNvSpPr/>
          <p:nvPr/>
        </p:nvSpPr>
        <p:spPr>
          <a:xfrm>
            <a:off x="3114463" y="6210018"/>
            <a:ext cx="1361652" cy="50376"/>
          </a:xfrm>
          <a:prstGeom prst="rect">
            <a:avLst/>
          </a:prstGeom>
          <a:blipFill>
            <a:blip r:embed="rId29" cstate="print"/>
            <a:stretch>
              <a:fillRect/>
            </a:stretch>
          </a:blipFill>
        </p:spPr>
        <p:txBody>
          <a:bodyPr wrap="square" lIns="0" tIns="0" rIns="0" bIns="0" rtlCol="0"/>
          <a:lstStyle/>
          <a:p>
            <a:endParaRPr sz="1750"/>
          </a:p>
        </p:txBody>
      </p:sp>
      <p:sp>
        <p:nvSpPr>
          <p:cNvPr id="36" name="object 36"/>
          <p:cNvSpPr/>
          <p:nvPr/>
        </p:nvSpPr>
        <p:spPr>
          <a:xfrm>
            <a:off x="3114462" y="6235205"/>
            <a:ext cx="1361899" cy="41981"/>
          </a:xfrm>
          <a:custGeom>
            <a:avLst/>
            <a:gdLst/>
            <a:ahLst/>
            <a:cxnLst/>
            <a:rect l="l" t="t" r="r" b="b"/>
            <a:pathLst>
              <a:path w="1400810" h="43179">
                <a:moveTo>
                  <a:pt x="0" y="42672"/>
                </a:moveTo>
                <a:lnTo>
                  <a:pt x="1400556" y="42672"/>
                </a:lnTo>
                <a:lnTo>
                  <a:pt x="1400556" y="0"/>
                </a:lnTo>
                <a:lnTo>
                  <a:pt x="0" y="0"/>
                </a:lnTo>
                <a:lnTo>
                  <a:pt x="0" y="42672"/>
                </a:lnTo>
                <a:close/>
              </a:path>
            </a:pathLst>
          </a:custGeom>
          <a:solidFill>
            <a:srgbClr val="FFFFFF"/>
          </a:solidFill>
        </p:spPr>
        <p:txBody>
          <a:bodyPr wrap="square" lIns="0" tIns="0" rIns="0" bIns="0" rtlCol="0"/>
          <a:lstStyle/>
          <a:p>
            <a:endParaRPr sz="1750"/>
          </a:p>
        </p:txBody>
      </p:sp>
      <p:sp>
        <p:nvSpPr>
          <p:cNvPr id="37" name="object 37"/>
          <p:cNvSpPr/>
          <p:nvPr/>
        </p:nvSpPr>
        <p:spPr>
          <a:xfrm>
            <a:off x="3104091" y="5310645"/>
            <a:ext cx="1382889" cy="973578"/>
          </a:xfrm>
          <a:custGeom>
            <a:avLst/>
            <a:gdLst/>
            <a:ahLst/>
            <a:cxnLst/>
            <a:rect l="l" t="t" r="r" b="b"/>
            <a:pathLst>
              <a:path w="1422400" h="1001395">
                <a:moveTo>
                  <a:pt x="1411224" y="0"/>
                </a:moveTo>
                <a:lnTo>
                  <a:pt x="10668" y="0"/>
                </a:lnTo>
                <a:lnTo>
                  <a:pt x="3048" y="3047"/>
                </a:lnTo>
                <a:lnTo>
                  <a:pt x="0" y="4571"/>
                </a:lnTo>
                <a:lnTo>
                  <a:pt x="0" y="996695"/>
                </a:lnTo>
                <a:lnTo>
                  <a:pt x="3048" y="998219"/>
                </a:lnTo>
                <a:lnTo>
                  <a:pt x="10668" y="1001267"/>
                </a:lnTo>
                <a:lnTo>
                  <a:pt x="1411224" y="1001267"/>
                </a:lnTo>
                <a:lnTo>
                  <a:pt x="1420368" y="996695"/>
                </a:lnTo>
                <a:lnTo>
                  <a:pt x="1420368" y="993647"/>
                </a:lnTo>
                <a:lnTo>
                  <a:pt x="10668" y="993647"/>
                </a:lnTo>
                <a:lnTo>
                  <a:pt x="10668" y="984504"/>
                </a:lnTo>
                <a:lnTo>
                  <a:pt x="21336" y="984504"/>
                </a:lnTo>
                <a:lnTo>
                  <a:pt x="21336" y="16763"/>
                </a:lnTo>
                <a:lnTo>
                  <a:pt x="10668" y="16763"/>
                </a:lnTo>
                <a:lnTo>
                  <a:pt x="10668" y="9143"/>
                </a:lnTo>
                <a:lnTo>
                  <a:pt x="1421892" y="9143"/>
                </a:lnTo>
                <a:lnTo>
                  <a:pt x="1420368" y="4571"/>
                </a:lnTo>
                <a:lnTo>
                  <a:pt x="1411224" y="0"/>
                </a:lnTo>
                <a:close/>
              </a:path>
              <a:path w="1422400" h="1001395">
                <a:moveTo>
                  <a:pt x="21336" y="984504"/>
                </a:moveTo>
                <a:lnTo>
                  <a:pt x="10668" y="984504"/>
                </a:lnTo>
                <a:lnTo>
                  <a:pt x="10668" y="993647"/>
                </a:lnTo>
                <a:lnTo>
                  <a:pt x="21336" y="993647"/>
                </a:lnTo>
                <a:lnTo>
                  <a:pt x="21336" y="984504"/>
                </a:lnTo>
                <a:close/>
              </a:path>
              <a:path w="1422400" h="1001395">
                <a:moveTo>
                  <a:pt x="1400556" y="984504"/>
                </a:moveTo>
                <a:lnTo>
                  <a:pt x="21336" y="984504"/>
                </a:lnTo>
                <a:lnTo>
                  <a:pt x="21336" y="993647"/>
                </a:lnTo>
                <a:lnTo>
                  <a:pt x="1400556" y="993647"/>
                </a:lnTo>
                <a:lnTo>
                  <a:pt x="1400556" y="984504"/>
                </a:lnTo>
                <a:close/>
              </a:path>
              <a:path w="1422400" h="1001395">
                <a:moveTo>
                  <a:pt x="1411224" y="9143"/>
                </a:moveTo>
                <a:lnTo>
                  <a:pt x="1400556" y="9143"/>
                </a:lnTo>
                <a:lnTo>
                  <a:pt x="1400556" y="993647"/>
                </a:lnTo>
                <a:lnTo>
                  <a:pt x="1411224" y="993647"/>
                </a:lnTo>
                <a:lnTo>
                  <a:pt x="1411224" y="984504"/>
                </a:lnTo>
                <a:lnTo>
                  <a:pt x="1421892" y="984504"/>
                </a:lnTo>
                <a:lnTo>
                  <a:pt x="1421892" y="16763"/>
                </a:lnTo>
                <a:lnTo>
                  <a:pt x="1411224" y="16763"/>
                </a:lnTo>
                <a:lnTo>
                  <a:pt x="1411224" y="9143"/>
                </a:lnTo>
                <a:close/>
              </a:path>
              <a:path w="1422400" h="1001395">
                <a:moveTo>
                  <a:pt x="1421892" y="984504"/>
                </a:moveTo>
                <a:lnTo>
                  <a:pt x="1411224" y="984504"/>
                </a:lnTo>
                <a:lnTo>
                  <a:pt x="1411224" y="993647"/>
                </a:lnTo>
                <a:lnTo>
                  <a:pt x="1421892" y="993647"/>
                </a:lnTo>
                <a:lnTo>
                  <a:pt x="1421892" y="984504"/>
                </a:lnTo>
                <a:close/>
              </a:path>
              <a:path w="1422400" h="1001395">
                <a:moveTo>
                  <a:pt x="21336" y="9143"/>
                </a:moveTo>
                <a:lnTo>
                  <a:pt x="10668" y="9143"/>
                </a:lnTo>
                <a:lnTo>
                  <a:pt x="10668" y="16763"/>
                </a:lnTo>
                <a:lnTo>
                  <a:pt x="21336" y="16763"/>
                </a:lnTo>
                <a:lnTo>
                  <a:pt x="21336" y="9143"/>
                </a:lnTo>
                <a:close/>
              </a:path>
              <a:path w="1422400" h="1001395">
                <a:moveTo>
                  <a:pt x="1400556" y="9143"/>
                </a:moveTo>
                <a:lnTo>
                  <a:pt x="21336" y="9143"/>
                </a:lnTo>
                <a:lnTo>
                  <a:pt x="21336" y="16763"/>
                </a:lnTo>
                <a:lnTo>
                  <a:pt x="1400556" y="16763"/>
                </a:lnTo>
                <a:lnTo>
                  <a:pt x="1400556" y="9143"/>
                </a:lnTo>
                <a:close/>
              </a:path>
              <a:path w="1422400" h="1001395">
                <a:moveTo>
                  <a:pt x="1421892" y="9143"/>
                </a:moveTo>
                <a:lnTo>
                  <a:pt x="1411224" y="9143"/>
                </a:lnTo>
                <a:lnTo>
                  <a:pt x="1411224" y="16763"/>
                </a:lnTo>
                <a:lnTo>
                  <a:pt x="1421892" y="16763"/>
                </a:lnTo>
                <a:lnTo>
                  <a:pt x="1421892" y="9143"/>
                </a:lnTo>
                <a:close/>
              </a:path>
            </a:pathLst>
          </a:custGeom>
          <a:solidFill>
            <a:srgbClr val="000000"/>
          </a:solidFill>
        </p:spPr>
        <p:txBody>
          <a:bodyPr wrap="square" lIns="0" tIns="0" rIns="0" bIns="0" rtlCol="0"/>
          <a:lstStyle/>
          <a:p>
            <a:endParaRPr sz="1750"/>
          </a:p>
        </p:txBody>
      </p:sp>
      <p:sp>
        <p:nvSpPr>
          <p:cNvPr id="38" name="object 38"/>
          <p:cNvSpPr/>
          <p:nvPr/>
        </p:nvSpPr>
        <p:spPr>
          <a:xfrm>
            <a:off x="3104091" y="5616609"/>
            <a:ext cx="1381037" cy="0"/>
          </a:xfrm>
          <a:custGeom>
            <a:avLst/>
            <a:gdLst/>
            <a:ahLst/>
            <a:cxnLst/>
            <a:rect l="l" t="t" r="r" b="b"/>
            <a:pathLst>
              <a:path w="1420495">
                <a:moveTo>
                  <a:pt x="0" y="0"/>
                </a:moveTo>
                <a:lnTo>
                  <a:pt x="1420368" y="0"/>
                </a:lnTo>
              </a:path>
            </a:pathLst>
          </a:custGeom>
          <a:ln w="16763">
            <a:solidFill>
              <a:srgbClr val="000000"/>
            </a:solidFill>
          </a:ln>
        </p:spPr>
        <p:txBody>
          <a:bodyPr wrap="square" lIns="0" tIns="0" rIns="0" bIns="0" rtlCol="0"/>
          <a:lstStyle/>
          <a:p>
            <a:endParaRPr sz="1750"/>
          </a:p>
        </p:txBody>
      </p:sp>
      <p:sp>
        <p:nvSpPr>
          <p:cNvPr id="39" name="object 39"/>
          <p:cNvSpPr/>
          <p:nvPr/>
        </p:nvSpPr>
        <p:spPr>
          <a:xfrm>
            <a:off x="3104091" y="5945540"/>
            <a:ext cx="1381037" cy="0"/>
          </a:xfrm>
          <a:custGeom>
            <a:avLst/>
            <a:gdLst/>
            <a:ahLst/>
            <a:cxnLst/>
            <a:rect l="l" t="t" r="r" b="b"/>
            <a:pathLst>
              <a:path w="1420495">
                <a:moveTo>
                  <a:pt x="0" y="0"/>
                </a:moveTo>
                <a:lnTo>
                  <a:pt x="1420368" y="0"/>
                </a:lnTo>
              </a:path>
            </a:pathLst>
          </a:custGeom>
          <a:ln w="16763">
            <a:solidFill>
              <a:srgbClr val="000000"/>
            </a:solidFill>
          </a:ln>
        </p:spPr>
        <p:txBody>
          <a:bodyPr wrap="square" lIns="0" tIns="0" rIns="0" bIns="0" rtlCol="0"/>
          <a:lstStyle/>
          <a:p>
            <a:endParaRPr sz="1750"/>
          </a:p>
        </p:txBody>
      </p:sp>
      <p:sp>
        <p:nvSpPr>
          <p:cNvPr id="40" name="object 40"/>
          <p:cNvSpPr txBox="1"/>
          <p:nvPr/>
        </p:nvSpPr>
        <p:spPr>
          <a:xfrm>
            <a:off x="1599706" y="4067527"/>
            <a:ext cx="859984" cy="179601"/>
          </a:xfrm>
          <a:prstGeom prst="rect">
            <a:avLst/>
          </a:prstGeom>
        </p:spPr>
        <p:txBody>
          <a:bodyPr vert="horz" wrap="square" lIns="0" tIns="0" rIns="0" bIns="0" rtlCol="0">
            <a:spAutoFit/>
          </a:bodyPr>
          <a:lstStyle/>
          <a:p>
            <a:pPr marL="12347"/>
            <a:r>
              <a:rPr sz="1167" spc="49" dirty="0">
                <a:latin typeface="Times New Roman"/>
                <a:cs typeface="Times New Roman"/>
              </a:rPr>
              <a:t>Ap</a:t>
            </a:r>
            <a:r>
              <a:rPr sz="1167" spc="-107" dirty="0">
                <a:latin typeface="Times New Roman"/>
                <a:cs typeface="Times New Roman"/>
              </a:rPr>
              <a:t> </a:t>
            </a:r>
            <a:r>
              <a:rPr sz="1167" spc="19" dirty="0">
                <a:latin typeface="Times New Roman"/>
                <a:cs typeface="Times New Roman"/>
              </a:rPr>
              <a:t>pl</a:t>
            </a:r>
            <a:r>
              <a:rPr sz="1167" spc="-170" dirty="0">
                <a:latin typeface="Times New Roman"/>
                <a:cs typeface="Times New Roman"/>
              </a:rPr>
              <a:t> </a:t>
            </a:r>
            <a:r>
              <a:rPr sz="1167" spc="49" dirty="0">
                <a:latin typeface="Times New Roman"/>
                <a:cs typeface="Times New Roman"/>
              </a:rPr>
              <a:t>icat</a:t>
            </a:r>
            <a:r>
              <a:rPr sz="1167" spc="-160" dirty="0">
                <a:latin typeface="Times New Roman"/>
                <a:cs typeface="Times New Roman"/>
              </a:rPr>
              <a:t> </a:t>
            </a:r>
            <a:r>
              <a:rPr sz="1167" dirty="0">
                <a:latin typeface="Times New Roman"/>
                <a:cs typeface="Times New Roman"/>
              </a:rPr>
              <a:t>io</a:t>
            </a:r>
            <a:r>
              <a:rPr sz="1167" spc="-122" dirty="0">
                <a:latin typeface="Times New Roman"/>
                <a:cs typeface="Times New Roman"/>
              </a:rPr>
              <a:t> </a:t>
            </a:r>
            <a:r>
              <a:rPr sz="1167" dirty="0">
                <a:latin typeface="Times New Roman"/>
                <a:cs typeface="Times New Roman"/>
              </a:rPr>
              <a:t>n</a:t>
            </a:r>
            <a:endParaRPr sz="1167">
              <a:latin typeface="Times New Roman"/>
              <a:cs typeface="Times New Roman"/>
            </a:endParaRPr>
          </a:p>
        </p:txBody>
      </p:sp>
      <p:sp>
        <p:nvSpPr>
          <p:cNvPr id="41" name="object 41"/>
          <p:cNvSpPr/>
          <p:nvPr/>
        </p:nvSpPr>
        <p:spPr>
          <a:xfrm>
            <a:off x="1412028" y="4000853"/>
            <a:ext cx="1361899" cy="74083"/>
          </a:xfrm>
          <a:custGeom>
            <a:avLst/>
            <a:gdLst/>
            <a:ahLst/>
            <a:cxnLst/>
            <a:rect l="l" t="t" r="r" b="b"/>
            <a:pathLst>
              <a:path w="1400810" h="76200">
                <a:moveTo>
                  <a:pt x="1400556" y="0"/>
                </a:moveTo>
                <a:lnTo>
                  <a:pt x="9651" y="0"/>
                </a:lnTo>
                <a:lnTo>
                  <a:pt x="4571" y="3047"/>
                </a:lnTo>
                <a:lnTo>
                  <a:pt x="0" y="7619"/>
                </a:lnTo>
                <a:lnTo>
                  <a:pt x="0" y="57912"/>
                </a:lnTo>
                <a:lnTo>
                  <a:pt x="4571" y="62483"/>
                </a:lnTo>
                <a:lnTo>
                  <a:pt x="19811" y="71627"/>
                </a:lnTo>
                <a:lnTo>
                  <a:pt x="30479" y="74675"/>
                </a:lnTo>
                <a:lnTo>
                  <a:pt x="41147" y="76199"/>
                </a:lnTo>
                <a:lnTo>
                  <a:pt x="1400556" y="76199"/>
                </a:lnTo>
                <a:lnTo>
                  <a:pt x="1400556" y="0"/>
                </a:lnTo>
                <a:close/>
              </a:path>
            </a:pathLst>
          </a:custGeom>
          <a:solidFill>
            <a:srgbClr val="D7E7F1"/>
          </a:solidFill>
        </p:spPr>
        <p:txBody>
          <a:bodyPr wrap="square" lIns="0" tIns="0" rIns="0" bIns="0" rtlCol="0"/>
          <a:lstStyle/>
          <a:p>
            <a:endParaRPr sz="1750"/>
          </a:p>
        </p:txBody>
      </p:sp>
      <p:sp>
        <p:nvSpPr>
          <p:cNvPr id="42" name="object 42"/>
          <p:cNvSpPr/>
          <p:nvPr/>
        </p:nvSpPr>
        <p:spPr>
          <a:xfrm>
            <a:off x="1412029" y="4067527"/>
            <a:ext cx="1361651" cy="81492"/>
          </a:xfrm>
          <a:prstGeom prst="rect">
            <a:avLst/>
          </a:prstGeom>
          <a:blipFill>
            <a:blip r:embed="rId30" cstate="print"/>
            <a:stretch>
              <a:fillRect/>
            </a:stretch>
          </a:blipFill>
        </p:spPr>
        <p:txBody>
          <a:bodyPr wrap="square" lIns="0" tIns="0" rIns="0" bIns="0" rtlCol="0"/>
          <a:lstStyle/>
          <a:p>
            <a:endParaRPr sz="1750"/>
          </a:p>
        </p:txBody>
      </p:sp>
      <p:sp>
        <p:nvSpPr>
          <p:cNvPr id="43" name="object 43"/>
          <p:cNvSpPr/>
          <p:nvPr/>
        </p:nvSpPr>
        <p:spPr>
          <a:xfrm>
            <a:off x="1412028" y="4149020"/>
            <a:ext cx="1361652" cy="82973"/>
          </a:xfrm>
          <a:prstGeom prst="rect">
            <a:avLst/>
          </a:prstGeom>
          <a:blipFill>
            <a:blip r:embed="rId31" cstate="print"/>
            <a:stretch>
              <a:fillRect/>
            </a:stretch>
          </a:blipFill>
        </p:spPr>
        <p:txBody>
          <a:bodyPr wrap="square" lIns="0" tIns="0" rIns="0" bIns="0" rtlCol="0"/>
          <a:lstStyle/>
          <a:p>
            <a:endParaRPr sz="1750"/>
          </a:p>
        </p:txBody>
      </p:sp>
      <p:sp>
        <p:nvSpPr>
          <p:cNvPr id="44" name="object 44"/>
          <p:cNvSpPr/>
          <p:nvPr/>
        </p:nvSpPr>
        <p:spPr>
          <a:xfrm>
            <a:off x="1412029" y="4215693"/>
            <a:ext cx="1361651" cy="81492"/>
          </a:xfrm>
          <a:prstGeom prst="rect">
            <a:avLst/>
          </a:prstGeom>
          <a:blipFill>
            <a:blip r:embed="rId32" cstate="print"/>
            <a:stretch>
              <a:fillRect/>
            </a:stretch>
          </a:blipFill>
        </p:spPr>
        <p:txBody>
          <a:bodyPr wrap="square" lIns="0" tIns="0" rIns="0" bIns="0" rtlCol="0"/>
          <a:lstStyle/>
          <a:p>
            <a:endParaRPr sz="1750"/>
          </a:p>
        </p:txBody>
      </p:sp>
      <p:sp>
        <p:nvSpPr>
          <p:cNvPr id="45" name="object 45"/>
          <p:cNvSpPr/>
          <p:nvPr/>
        </p:nvSpPr>
        <p:spPr>
          <a:xfrm>
            <a:off x="1412028" y="4280887"/>
            <a:ext cx="1361652" cy="82973"/>
          </a:xfrm>
          <a:prstGeom prst="rect">
            <a:avLst/>
          </a:prstGeom>
          <a:blipFill>
            <a:blip r:embed="rId33" cstate="print"/>
            <a:stretch>
              <a:fillRect/>
            </a:stretch>
          </a:blipFill>
        </p:spPr>
        <p:txBody>
          <a:bodyPr wrap="square" lIns="0" tIns="0" rIns="0" bIns="0" rtlCol="0"/>
          <a:lstStyle/>
          <a:p>
            <a:endParaRPr sz="1750"/>
          </a:p>
        </p:txBody>
      </p:sp>
      <p:sp>
        <p:nvSpPr>
          <p:cNvPr id="46" name="object 46"/>
          <p:cNvSpPr/>
          <p:nvPr/>
        </p:nvSpPr>
        <p:spPr>
          <a:xfrm>
            <a:off x="1412029" y="4347562"/>
            <a:ext cx="1361651" cy="81492"/>
          </a:xfrm>
          <a:prstGeom prst="rect">
            <a:avLst/>
          </a:prstGeom>
          <a:blipFill>
            <a:blip r:embed="rId34" cstate="print"/>
            <a:stretch>
              <a:fillRect/>
            </a:stretch>
          </a:blipFill>
        </p:spPr>
        <p:txBody>
          <a:bodyPr wrap="square" lIns="0" tIns="0" rIns="0" bIns="0" rtlCol="0"/>
          <a:lstStyle/>
          <a:p>
            <a:endParaRPr sz="1750"/>
          </a:p>
        </p:txBody>
      </p:sp>
      <p:sp>
        <p:nvSpPr>
          <p:cNvPr id="47" name="object 47"/>
          <p:cNvSpPr/>
          <p:nvPr/>
        </p:nvSpPr>
        <p:spPr>
          <a:xfrm>
            <a:off x="1412028" y="4412755"/>
            <a:ext cx="1361652" cy="82973"/>
          </a:xfrm>
          <a:prstGeom prst="rect">
            <a:avLst/>
          </a:prstGeom>
          <a:blipFill>
            <a:blip r:embed="rId35" cstate="print"/>
            <a:stretch>
              <a:fillRect/>
            </a:stretch>
          </a:blipFill>
        </p:spPr>
        <p:txBody>
          <a:bodyPr wrap="square" lIns="0" tIns="0" rIns="0" bIns="0" rtlCol="0"/>
          <a:lstStyle/>
          <a:p>
            <a:endParaRPr sz="1750"/>
          </a:p>
        </p:txBody>
      </p:sp>
      <p:sp>
        <p:nvSpPr>
          <p:cNvPr id="48" name="object 48"/>
          <p:cNvSpPr/>
          <p:nvPr/>
        </p:nvSpPr>
        <p:spPr>
          <a:xfrm>
            <a:off x="1412028" y="4495729"/>
            <a:ext cx="1361652" cy="82973"/>
          </a:xfrm>
          <a:prstGeom prst="rect">
            <a:avLst/>
          </a:prstGeom>
          <a:blipFill>
            <a:blip r:embed="rId36" cstate="print"/>
            <a:stretch>
              <a:fillRect/>
            </a:stretch>
          </a:blipFill>
        </p:spPr>
        <p:txBody>
          <a:bodyPr wrap="square" lIns="0" tIns="0" rIns="0" bIns="0" rtlCol="0"/>
          <a:lstStyle/>
          <a:p>
            <a:endParaRPr sz="1750"/>
          </a:p>
        </p:txBody>
      </p:sp>
      <p:sp>
        <p:nvSpPr>
          <p:cNvPr id="49" name="object 49"/>
          <p:cNvSpPr/>
          <p:nvPr/>
        </p:nvSpPr>
        <p:spPr>
          <a:xfrm>
            <a:off x="1412029" y="4562404"/>
            <a:ext cx="1361651" cy="81492"/>
          </a:xfrm>
          <a:prstGeom prst="rect">
            <a:avLst/>
          </a:prstGeom>
          <a:blipFill>
            <a:blip r:embed="rId37" cstate="print"/>
            <a:stretch>
              <a:fillRect/>
            </a:stretch>
          </a:blipFill>
        </p:spPr>
        <p:txBody>
          <a:bodyPr wrap="square" lIns="0" tIns="0" rIns="0" bIns="0" rtlCol="0"/>
          <a:lstStyle/>
          <a:p>
            <a:endParaRPr sz="1750"/>
          </a:p>
        </p:txBody>
      </p:sp>
      <p:sp>
        <p:nvSpPr>
          <p:cNvPr id="50" name="object 50"/>
          <p:cNvSpPr/>
          <p:nvPr/>
        </p:nvSpPr>
        <p:spPr>
          <a:xfrm>
            <a:off x="1412028" y="4627598"/>
            <a:ext cx="1361652" cy="82973"/>
          </a:xfrm>
          <a:prstGeom prst="rect">
            <a:avLst/>
          </a:prstGeom>
          <a:blipFill>
            <a:blip r:embed="rId38" cstate="print"/>
            <a:stretch>
              <a:fillRect/>
            </a:stretch>
          </a:blipFill>
        </p:spPr>
        <p:txBody>
          <a:bodyPr wrap="square" lIns="0" tIns="0" rIns="0" bIns="0" rtlCol="0"/>
          <a:lstStyle/>
          <a:p>
            <a:endParaRPr sz="1750"/>
          </a:p>
        </p:txBody>
      </p:sp>
      <p:sp>
        <p:nvSpPr>
          <p:cNvPr id="51" name="object 51"/>
          <p:cNvSpPr/>
          <p:nvPr/>
        </p:nvSpPr>
        <p:spPr>
          <a:xfrm>
            <a:off x="1412029" y="4694273"/>
            <a:ext cx="1361651" cy="81492"/>
          </a:xfrm>
          <a:prstGeom prst="rect">
            <a:avLst/>
          </a:prstGeom>
          <a:blipFill>
            <a:blip r:embed="rId39" cstate="print"/>
            <a:stretch>
              <a:fillRect/>
            </a:stretch>
          </a:blipFill>
        </p:spPr>
        <p:txBody>
          <a:bodyPr wrap="square" lIns="0" tIns="0" rIns="0" bIns="0" rtlCol="0"/>
          <a:lstStyle/>
          <a:p>
            <a:endParaRPr sz="1750"/>
          </a:p>
        </p:txBody>
      </p:sp>
      <p:sp>
        <p:nvSpPr>
          <p:cNvPr id="52" name="object 52"/>
          <p:cNvSpPr/>
          <p:nvPr/>
        </p:nvSpPr>
        <p:spPr>
          <a:xfrm>
            <a:off x="1412028" y="4775765"/>
            <a:ext cx="1361652" cy="82973"/>
          </a:xfrm>
          <a:prstGeom prst="rect">
            <a:avLst/>
          </a:prstGeom>
          <a:blipFill>
            <a:blip r:embed="rId40" cstate="print"/>
            <a:stretch>
              <a:fillRect/>
            </a:stretch>
          </a:blipFill>
        </p:spPr>
        <p:txBody>
          <a:bodyPr wrap="square" lIns="0" tIns="0" rIns="0" bIns="0" rtlCol="0"/>
          <a:lstStyle/>
          <a:p>
            <a:endParaRPr sz="1750"/>
          </a:p>
        </p:txBody>
      </p:sp>
      <p:sp>
        <p:nvSpPr>
          <p:cNvPr id="53" name="object 53"/>
          <p:cNvSpPr/>
          <p:nvPr/>
        </p:nvSpPr>
        <p:spPr>
          <a:xfrm>
            <a:off x="1412029" y="4842439"/>
            <a:ext cx="1361651" cy="81492"/>
          </a:xfrm>
          <a:prstGeom prst="rect">
            <a:avLst/>
          </a:prstGeom>
          <a:blipFill>
            <a:blip r:embed="rId41" cstate="print"/>
            <a:stretch>
              <a:fillRect/>
            </a:stretch>
          </a:blipFill>
        </p:spPr>
        <p:txBody>
          <a:bodyPr wrap="square" lIns="0" tIns="0" rIns="0" bIns="0" rtlCol="0"/>
          <a:lstStyle/>
          <a:p>
            <a:endParaRPr sz="1750"/>
          </a:p>
        </p:txBody>
      </p:sp>
      <p:sp>
        <p:nvSpPr>
          <p:cNvPr id="54" name="object 54"/>
          <p:cNvSpPr/>
          <p:nvPr/>
        </p:nvSpPr>
        <p:spPr>
          <a:xfrm>
            <a:off x="1412028" y="4907633"/>
            <a:ext cx="1361652" cy="82973"/>
          </a:xfrm>
          <a:prstGeom prst="rect">
            <a:avLst/>
          </a:prstGeom>
          <a:blipFill>
            <a:blip r:embed="rId42" cstate="print"/>
            <a:stretch>
              <a:fillRect/>
            </a:stretch>
          </a:blipFill>
        </p:spPr>
        <p:txBody>
          <a:bodyPr wrap="square" lIns="0" tIns="0" rIns="0" bIns="0" rtlCol="0"/>
          <a:lstStyle/>
          <a:p>
            <a:endParaRPr sz="1750"/>
          </a:p>
        </p:txBody>
      </p:sp>
      <p:sp>
        <p:nvSpPr>
          <p:cNvPr id="55" name="object 55"/>
          <p:cNvSpPr/>
          <p:nvPr/>
        </p:nvSpPr>
        <p:spPr>
          <a:xfrm>
            <a:off x="1412029" y="4974307"/>
            <a:ext cx="1361651" cy="81492"/>
          </a:xfrm>
          <a:prstGeom prst="rect">
            <a:avLst/>
          </a:prstGeom>
          <a:blipFill>
            <a:blip r:embed="rId43" cstate="print"/>
            <a:stretch>
              <a:fillRect/>
            </a:stretch>
          </a:blipFill>
        </p:spPr>
        <p:txBody>
          <a:bodyPr wrap="square" lIns="0" tIns="0" rIns="0" bIns="0" rtlCol="0"/>
          <a:lstStyle/>
          <a:p>
            <a:endParaRPr sz="1750"/>
          </a:p>
        </p:txBody>
      </p:sp>
      <p:sp>
        <p:nvSpPr>
          <p:cNvPr id="56" name="object 56"/>
          <p:cNvSpPr/>
          <p:nvPr/>
        </p:nvSpPr>
        <p:spPr>
          <a:xfrm>
            <a:off x="1412028" y="5039500"/>
            <a:ext cx="1361652" cy="82973"/>
          </a:xfrm>
          <a:prstGeom prst="rect">
            <a:avLst/>
          </a:prstGeom>
          <a:blipFill>
            <a:blip r:embed="rId44" cstate="print"/>
            <a:stretch>
              <a:fillRect/>
            </a:stretch>
          </a:blipFill>
        </p:spPr>
        <p:txBody>
          <a:bodyPr wrap="square" lIns="0" tIns="0" rIns="0" bIns="0" rtlCol="0"/>
          <a:lstStyle/>
          <a:p>
            <a:endParaRPr sz="1750"/>
          </a:p>
        </p:txBody>
      </p:sp>
      <p:sp>
        <p:nvSpPr>
          <p:cNvPr id="57" name="object 57"/>
          <p:cNvSpPr/>
          <p:nvPr/>
        </p:nvSpPr>
        <p:spPr>
          <a:xfrm>
            <a:off x="1412028" y="5122474"/>
            <a:ext cx="1361652" cy="82973"/>
          </a:xfrm>
          <a:prstGeom prst="rect">
            <a:avLst/>
          </a:prstGeom>
          <a:blipFill>
            <a:blip r:embed="rId45" cstate="print"/>
            <a:stretch>
              <a:fillRect/>
            </a:stretch>
          </a:blipFill>
        </p:spPr>
        <p:txBody>
          <a:bodyPr wrap="square" lIns="0" tIns="0" rIns="0" bIns="0" rtlCol="0"/>
          <a:lstStyle/>
          <a:p>
            <a:endParaRPr sz="1750"/>
          </a:p>
        </p:txBody>
      </p:sp>
      <p:sp>
        <p:nvSpPr>
          <p:cNvPr id="58" name="object 58"/>
          <p:cNvSpPr/>
          <p:nvPr/>
        </p:nvSpPr>
        <p:spPr>
          <a:xfrm>
            <a:off x="1412028" y="5187667"/>
            <a:ext cx="1361652" cy="82973"/>
          </a:xfrm>
          <a:prstGeom prst="rect">
            <a:avLst/>
          </a:prstGeom>
          <a:blipFill>
            <a:blip r:embed="rId44" cstate="print"/>
            <a:stretch>
              <a:fillRect/>
            </a:stretch>
          </a:blipFill>
        </p:spPr>
        <p:txBody>
          <a:bodyPr wrap="square" lIns="0" tIns="0" rIns="0" bIns="0" rtlCol="0"/>
          <a:lstStyle/>
          <a:p>
            <a:endParaRPr sz="1750"/>
          </a:p>
        </p:txBody>
      </p:sp>
      <p:sp>
        <p:nvSpPr>
          <p:cNvPr id="59" name="object 59"/>
          <p:cNvSpPr/>
          <p:nvPr/>
        </p:nvSpPr>
        <p:spPr>
          <a:xfrm>
            <a:off x="1412028" y="5254342"/>
            <a:ext cx="1361652" cy="82973"/>
          </a:xfrm>
          <a:prstGeom prst="rect">
            <a:avLst/>
          </a:prstGeom>
          <a:blipFill>
            <a:blip r:embed="rId46" cstate="print"/>
            <a:stretch>
              <a:fillRect/>
            </a:stretch>
          </a:blipFill>
        </p:spPr>
        <p:txBody>
          <a:bodyPr wrap="square" lIns="0" tIns="0" rIns="0" bIns="0" rtlCol="0"/>
          <a:lstStyle/>
          <a:p>
            <a:endParaRPr sz="1750"/>
          </a:p>
        </p:txBody>
      </p:sp>
      <p:sp>
        <p:nvSpPr>
          <p:cNvPr id="60" name="object 60"/>
          <p:cNvSpPr/>
          <p:nvPr/>
        </p:nvSpPr>
        <p:spPr>
          <a:xfrm>
            <a:off x="1412028" y="5319535"/>
            <a:ext cx="1361652" cy="82973"/>
          </a:xfrm>
          <a:prstGeom prst="rect">
            <a:avLst/>
          </a:prstGeom>
          <a:blipFill>
            <a:blip r:embed="rId47" cstate="print"/>
            <a:stretch>
              <a:fillRect/>
            </a:stretch>
          </a:blipFill>
        </p:spPr>
        <p:txBody>
          <a:bodyPr wrap="square" lIns="0" tIns="0" rIns="0" bIns="0" rtlCol="0"/>
          <a:lstStyle/>
          <a:p>
            <a:endParaRPr sz="1750"/>
          </a:p>
        </p:txBody>
      </p:sp>
      <p:sp>
        <p:nvSpPr>
          <p:cNvPr id="61" name="object 61"/>
          <p:cNvSpPr/>
          <p:nvPr/>
        </p:nvSpPr>
        <p:spPr>
          <a:xfrm>
            <a:off x="1412029" y="5369913"/>
            <a:ext cx="1361651" cy="81492"/>
          </a:xfrm>
          <a:prstGeom prst="rect">
            <a:avLst/>
          </a:prstGeom>
          <a:blipFill>
            <a:blip r:embed="rId48" cstate="print"/>
            <a:stretch>
              <a:fillRect/>
            </a:stretch>
          </a:blipFill>
        </p:spPr>
        <p:txBody>
          <a:bodyPr wrap="square" lIns="0" tIns="0" rIns="0" bIns="0" rtlCol="0"/>
          <a:lstStyle/>
          <a:p>
            <a:endParaRPr sz="1750"/>
          </a:p>
        </p:txBody>
      </p:sp>
      <p:sp>
        <p:nvSpPr>
          <p:cNvPr id="62" name="object 62"/>
          <p:cNvSpPr/>
          <p:nvPr/>
        </p:nvSpPr>
        <p:spPr>
          <a:xfrm>
            <a:off x="1412028" y="5451405"/>
            <a:ext cx="1361652" cy="82973"/>
          </a:xfrm>
          <a:prstGeom prst="rect">
            <a:avLst/>
          </a:prstGeom>
          <a:blipFill>
            <a:blip r:embed="rId49" cstate="print"/>
            <a:stretch>
              <a:fillRect/>
            </a:stretch>
          </a:blipFill>
        </p:spPr>
        <p:txBody>
          <a:bodyPr wrap="square" lIns="0" tIns="0" rIns="0" bIns="0" rtlCol="0"/>
          <a:lstStyle/>
          <a:p>
            <a:endParaRPr sz="1750"/>
          </a:p>
        </p:txBody>
      </p:sp>
      <p:sp>
        <p:nvSpPr>
          <p:cNvPr id="63" name="object 63"/>
          <p:cNvSpPr/>
          <p:nvPr/>
        </p:nvSpPr>
        <p:spPr>
          <a:xfrm>
            <a:off x="1412028" y="5518080"/>
            <a:ext cx="1361652" cy="82973"/>
          </a:xfrm>
          <a:prstGeom prst="rect">
            <a:avLst/>
          </a:prstGeom>
          <a:blipFill>
            <a:blip r:embed="rId50" cstate="print"/>
            <a:stretch>
              <a:fillRect/>
            </a:stretch>
          </a:blipFill>
        </p:spPr>
        <p:txBody>
          <a:bodyPr wrap="square" lIns="0" tIns="0" rIns="0" bIns="0" rtlCol="0"/>
          <a:lstStyle/>
          <a:p>
            <a:endParaRPr sz="1750"/>
          </a:p>
        </p:txBody>
      </p:sp>
      <p:sp>
        <p:nvSpPr>
          <p:cNvPr id="64" name="object 64"/>
          <p:cNvSpPr/>
          <p:nvPr/>
        </p:nvSpPr>
        <p:spPr>
          <a:xfrm>
            <a:off x="1412028" y="5583273"/>
            <a:ext cx="1361652" cy="82973"/>
          </a:xfrm>
          <a:prstGeom prst="rect">
            <a:avLst/>
          </a:prstGeom>
          <a:blipFill>
            <a:blip r:embed="rId51" cstate="print"/>
            <a:stretch>
              <a:fillRect/>
            </a:stretch>
          </a:blipFill>
        </p:spPr>
        <p:txBody>
          <a:bodyPr wrap="square" lIns="0" tIns="0" rIns="0" bIns="0" rtlCol="0"/>
          <a:lstStyle/>
          <a:p>
            <a:endParaRPr sz="1750"/>
          </a:p>
        </p:txBody>
      </p:sp>
      <p:sp>
        <p:nvSpPr>
          <p:cNvPr id="65" name="object 65"/>
          <p:cNvSpPr/>
          <p:nvPr/>
        </p:nvSpPr>
        <p:spPr>
          <a:xfrm>
            <a:off x="1412028" y="5649947"/>
            <a:ext cx="1361652" cy="82973"/>
          </a:xfrm>
          <a:prstGeom prst="rect">
            <a:avLst/>
          </a:prstGeom>
          <a:blipFill>
            <a:blip r:embed="rId52" cstate="print"/>
            <a:stretch>
              <a:fillRect/>
            </a:stretch>
          </a:blipFill>
        </p:spPr>
        <p:txBody>
          <a:bodyPr wrap="square" lIns="0" tIns="0" rIns="0" bIns="0" rtlCol="0"/>
          <a:lstStyle/>
          <a:p>
            <a:endParaRPr sz="1750"/>
          </a:p>
        </p:txBody>
      </p:sp>
      <p:sp>
        <p:nvSpPr>
          <p:cNvPr id="66" name="object 66"/>
          <p:cNvSpPr/>
          <p:nvPr/>
        </p:nvSpPr>
        <p:spPr>
          <a:xfrm>
            <a:off x="1412028" y="5715140"/>
            <a:ext cx="1361652" cy="82973"/>
          </a:xfrm>
          <a:prstGeom prst="rect">
            <a:avLst/>
          </a:prstGeom>
          <a:blipFill>
            <a:blip r:embed="rId53" cstate="print"/>
            <a:stretch>
              <a:fillRect/>
            </a:stretch>
          </a:blipFill>
        </p:spPr>
        <p:txBody>
          <a:bodyPr wrap="square" lIns="0" tIns="0" rIns="0" bIns="0" rtlCol="0"/>
          <a:lstStyle/>
          <a:p>
            <a:endParaRPr sz="1750"/>
          </a:p>
        </p:txBody>
      </p:sp>
      <p:sp>
        <p:nvSpPr>
          <p:cNvPr id="67" name="object 67"/>
          <p:cNvSpPr/>
          <p:nvPr/>
        </p:nvSpPr>
        <p:spPr>
          <a:xfrm>
            <a:off x="1412028" y="5798114"/>
            <a:ext cx="1361652" cy="82973"/>
          </a:xfrm>
          <a:prstGeom prst="rect">
            <a:avLst/>
          </a:prstGeom>
          <a:blipFill>
            <a:blip r:embed="rId52" cstate="print"/>
            <a:stretch>
              <a:fillRect/>
            </a:stretch>
          </a:blipFill>
        </p:spPr>
        <p:txBody>
          <a:bodyPr wrap="square" lIns="0" tIns="0" rIns="0" bIns="0" rtlCol="0"/>
          <a:lstStyle/>
          <a:p>
            <a:endParaRPr sz="1750"/>
          </a:p>
        </p:txBody>
      </p:sp>
      <p:sp>
        <p:nvSpPr>
          <p:cNvPr id="68" name="object 68"/>
          <p:cNvSpPr/>
          <p:nvPr/>
        </p:nvSpPr>
        <p:spPr>
          <a:xfrm>
            <a:off x="1412029" y="5864788"/>
            <a:ext cx="1361651" cy="81492"/>
          </a:xfrm>
          <a:prstGeom prst="rect">
            <a:avLst/>
          </a:prstGeom>
          <a:blipFill>
            <a:blip r:embed="rId54" cstate="print"/>
            <a:stretch>
              <a:fillRect/>
            </a:stretch>
          </a:blipFill>
        </p:spPr>
        <p:txBody>
          <a:bodyPr wrap="square" lIns="0" tIns="0" rIns="0" bIns="0" rtlCol="0"/>
          <a:lstStyle/>
          <a:p>
            <a:endParaRPr sz="1750"/>
          </a:p>
        </p:txBody>
      </p:sp>
      <p:sp>
        <p:nvSpPr>
          <p:cNvPr id="69" name="object 69"/>
          <p:cNvSpPr/>
          <p:nvPr/>
        </p:nvSpPr>
        <p:spPr>
          <a:xfrm>
            <a:off x="1412028" y="5929982"/>
            <a:ext cx="1361652" cy="82973"/>
          </a:xfrm>
          <a:prstGeom prst="rect">
            <a:avLst/>
          </a:prstGeom>
          <a:blipFill>
            <a:blip r:embed="rId55" cstate="print"/>
            <a:stretch>
              <a:fillRect/>
            </a:stretch>
          </a:blipFill>
        </p:spPr>
        <p:txBody>
          <a:bodyPr wrap="square" lIns="0" tIns="0" rIns="0" bIns="0" rtlCol="0"/>
          <a:lstStyle/>
          <a:p>
            <a:endParaRPr sz="1750"/>
          </a:p>
        </p:txBody>
      </p:sp>
      <p:sp>
        <p:nvSpPr>
          <p:cNvPr id="70" name="object 70"/>
          <p:cNvSpPr/>
          <p:nvPr/>
        </p:nvSpPr>
        <p:spPr>
          <a:xfrm>
            <a:off x="1412029" y="5996658"/>
            <a:ext cx="1361651" cy="81492"/>
          </a:xfrm>
          <a:prstGeom prst="rect">
            <a:avLst/>
          </a:prstGeom>
          <a:blipFill>
            <a:blip r:embed="rId56" cstate="print"/>
            <a:stretch>
              <a:fillRect/>
            </a:stretch>
          </a:blipFill>
        </p:spPr>
        <p:txBody>
          <a:bodyPr wrap="square" lIns="0" tIns="0" rIns="0" bIns="0" rtlCol="0"/>
          <a:lstStyle/>
          <a:p>
            <a:endParaRPr sz="1750"/>
          </a:p>
        </p:txBody>
      </p:sp>
      <p:sp>
        <p:nvSpPr>
          <p:cNvPr id="71" name="object 71"/>
          <p:cNvSpPr/>
          <p:nvPr/>
        </p:nvSpPr>
        <p:spPr>
          <a:xfrm>
            <a:off x="1412028" y="6061851"/>
            <a:ext cx="1361652" cy="82973"/>
          </a:xfrm>
          <a:prstGeom prst="rect">
            <a:avLst/>
          </a:prstGeom>
          <a:blipFill>
            <a:blip r:embed="rId57" cstate="print"/>
            <a:stretch>
              <a:fillRect/>
            </a:stretch>
          </a:blipFill>
        </p:spPr>
        <p:txBody>
          <a:bodyPr wrap="square" lIns="0" tIns="0" rIns="0" bIns="0" rtlCol="0"/>
          <a:lstStyle/>
          <a:p>
            <a:endParaRPr sz="1750"/>
          </a:p>
        </p:txBody>
      </p:sp>
      <p:sp>
        <p:nvSpPr>
          <p:cNvPr id="72" name="object 72"/>
          <p:cNvSpPr/>
          <p:nvPr/>
        </p:nvSpPr>
        <p:spPr>
          <a:xfrm>
            <a:off x="1412029" y="6144824"/>
            <a:ext cx="1361651" cy="81492"/>
          </a:xfrm>
          <a:prstGeom prst="rect">
            <a:avLst/>
          </a:prstGeom>
          <a:blipFill>
            <a:blip r:embed="rId58" cstate="print"/>
            <a:stretch>
              <a:fillRect/>
            </a:stretch>
          </a:blipFill>
        </p:spPr>
        <p:txBody>
          <a:bodyPr wrap="square" lIns="0" tIns="0" rIns="0" bIns="0" rtlCol="0"/>
          <a:lstStyle/>
          <a:p>
            <a:endParaRPr sz="1750"/>
          </a:p>
        </p:txBody>
      </p:sp>
      <p:sp>
        <p:nvSpPr>
          <p:cNvPr id="73" name="object 73"/>
          <p:cNvSpPr/>
          <p:nvPr/>
        </p:nvSpPr>
        <p:spPr>
          <a:xfrm>
            <a:off x="1412028" y="6202610"/>
            <a:ext cx="1361899" cy="74083"/>
          </a:xfrm>
          <a:custGeom>
            <a:avLst/>
            <a:gdLst/>
            <a:ahLst/>
            <a:cxnLst/>
            <a:rect l="l" t="t" r="r" b="b"/>
            <a:pathLst>
              <a:path w="1400810" h="76200">
                <a:moveTo>
                  <a:pt x="1400556" y="0"/>
                </a:moveTo>
                <a:lnTo>
                  <a:pt x="30479" y="0"/>
                </a:lnTo>
                <a:lnTo>
                  <a:pt x="19811" y="3048"/>
                </a:lnTo>
                <a:lnTo>
                  <a:pt x="4571" y="12192"/>
                </a:lnTo>
                <a:lnTo>
                  <a:pt x="0" y="16763"/>
                </a:lnTo>
                <a:lnTo>
                  <a:pt x="0" y="67056"/>
                </a:lnTo>
                <a:lnTo>
                  <a:pt x="4571" y="71628"/>
                </a:lnTo>
                <a:lnTo>
                  <a:pt x="12191" y="76199"/>
                </a:lnTo>
                <a:lnTo>
                  <a:pt x="1400556" y="76199"/>
                </a:lnTo>
                <a:lnTo>
                  <a:pt x="1400556" y="0"/>
                </a:lnTo>
                <a:close/>
              </a:path>
            </a:pathLst>
          </a:custGeom>
          <a:solidFill>
            <a:srgbClr val="FFFFFF"/>
          </a:solidFill>
        </p:spPr>
        <p:txBody>
          <a:bodyPr wrap="square" lIns="0" tIns="0" rIns="0" bIns="0" rtlCol="0"/>
          <a:lstStyle/>
          <a:p>
            <a:endParaRPr sz="1750"/>
          </a:p>
        </p:txBody>
      </p:sp>
      <p:sp>
        <p:nvSpPr>
          <p:cNvPr id="74" name="object 74"/>
          <p:cNvSpPr/>
          <p:nvPr/>
        </p:nvSpPr>
        <p:spPr>
          <a:xfrm>
            <a:off x="1412029" y="6287558"/>
            <a:ext cx="1379802" cy="0"/>
          </a:xfrm>
          <a:custGeom>
            <a:avLst/>
            <a:gdLst/>
            <a:ahLst/>
            <a:cxnLst/>
            <a:rect l="l" t="t" r="r" b="b"/>
            <a:pathLst>
              <a:path w="1419225">
                <a:moveTo>
                  <a:pt x="0" y="0"/>
                </a:moveTo>
                <a:lnTo>
                  <a:pt x="1418843" y="0"/>
                </a:lnTo>
              </a:path>
            </a:pathLst>
          </a:custGeom>
          <a:ln w="7620">
            <a:solidFill>
              <a:srgbClr val="000000"/>
            </a:solidFill>
          </a:ln>
        </p:spPr>
        <p:txBody>
          <a:bodyPr wrap="square" lIns="0" tIns="0" rIns="0" bIns="0" rtlCol="0"/>
          <a:lstStyle/>
          <a:p>
            <a:endParaRPr sz="1750"/>
          </a:p>
        </p:txBody>
      </p:sp>
      <p:sp>
        <p:nvSpPr>
          <p:cNvPr id="75" name="object 75"/>
          <p:cNvSpPr/>
          <p:nvPr/>
        </p:nvSpPr>
        <p:spPr>
          <a:xfrm>
            <a:off x="1412029" y="6279532"/>
            <a:ext cx="9260" cy="0"/>
          </a:xfrm>
          <a:custGeom>
            <a:avLst/>
            <a:gdLst/>
            <a:ahLst/>
            <a:cxnLst/>
            <a:rect l="l" t="t" r="r" b="b"/>
            <a:pathLst>
              <a:path w="9525">
                <a:moveTo>
                  <a:pt x="0" y="0"/>
                </a:moveTo>
                <a:lnTo>
                  <a:pt x="9143" y="0"/>
                </a:lnTo>
              </a:path>
            </a:pathLst>
          </a:custGeom>
          <a:ln w="8889">
            <a:solidFill>
              <a:srgbClr val="000000"/>
            </a:solidFill>
          </a:ln>
        </p:spPr>
        <p:txBody>
          <a:bodyPr wrap="square" lIns="0" tIns="0" rIns="0" bIns="0" rtlCol="0"/>
          <a:lstStyle/>
          <a:p>
            <a:endParaRPr sz="1750"/>
          </a:p>
        </p:txBody>
      </p:sp>
      <p:sp>
        <p:nvSpPr>
          <p:cNvPr id="76" name="object 76"/>
          <p:cNvSpPr/>
          <p:nvPr/>
        </p:nvSpPr>
        <p:spPr>
          <a:xfrm>
            <a:off x="1421658" y="4016903"/>
            <a:ext cx="0" cy="2258307"/>
          </a:xfrm>
          <a:custGeom>
            <a:avLst/>
            <a:gdLst/>
            <a:ahLst/>
            <a:cxnLst/>
            <a:rect l="l" t="t" r="r" b="b"/>
            <a:pathLst>
              <a:path h="2322829">
                <a:moveTo>
                  <a:pt x="0" y="0"/>
                </a:moveTo>
                <a:lnTo>
                  <a:pt x="0" y="2322830"/>
                </a:lnTo>
              </a:path>
            </a:pathLst>
          </a:custGeom>
          <a:ln w="19812">
            <a:solidFill>
              <a:srgbClr val="000000"/>
            </a:solidFill>
          </a:ln>
        </p:spPr>
        <p:txBody>
          <a:bodyPr wrap="square" lIns="0" tIns="0" rIns="0" bIns="0" rtlCol="0"/>
          <a:lstStyle/>
          <a:p>
            <a:endParaRPr sz="1750"/>
          </a:p>
        </p:txBody>
      </p:sp>
      <p:sp>
        <p:nvSpPr>
          <p:cNvPr id="77" name="object 77"/>
          <p:cNvSpPr/>
          <p:nvPr/>
        </p:nvSpPr>
        <p:spPr>
          <a:xfrm>
            <a:off x="1412029" y="4012583"/>
            <a:ext cx="9260" cy="0"/>
          </a:xfrm>
          <a:custGeom>
            <a:avLst/>
            <a:gdLst/>
            <a:ahLst/>
            <a:cxnLst/>
            <a:rect l="l" t="t" r="r" b="b"/>
            <a:pathLst>
              <a:path w="9525">
                <a:moveTo>
                  <a:pt x="0" y="0"/>
                </a:moveTo>
                <a:lnTo>
                  <a:pt x="9143" y="0"/>
                </a:lnTo>
              </a:path>
            </a:pathLst>
          </a:custGeom>
          <a:ln w="8889">
            <a:solidFill>
              <a:srgbClr val="000000"/>
            </a:solidFill>
          </a:ln>
        </p:spPr>
        <p:txBody>
          <a:bodyPr wrap="square" lIns="0" tIns="0" rIns="0" bIns="0" rtlCol="0"/>
          <a:lstStyle/>
          <a:p>
            <a:endParaRPr sz="1750"/>
          </a:p>
        </p:txBody>
      </p:sp>
      <p:sp>
        <p:nvSpPr>
          <p:cNvPr id="78" name="object 78"/>
          <p:cNvSpPr/>
          <p:nvPr/>
        </p:nvSpPr>
        <p:spPr>
          <a:xfrm>
            <a:off x="1412029" y="4004556"/>
            <a:ext cx="1379802" cy="0"/>
          </a:xfrm>
          <a:custGeom>
            <a:avLst/>
            <a:gdLst/>
            <a:ahLst/>
            <a:cxnLst/>
            <a:rect l="l" t="t" r="r" b="b"/>
            <a:pathLst>
              <a:path w="1419225">
                <a:moveTo>
                  <a:pt x="0" y="0"/>
                </a:moveTo>
                <a:lnTo>
                  <a:pt x="1418843" y="0"/>
                </a:lnTo>
              </a:path>
            </a:pathLst>
          </a:custGeom>
          <a:ln w="7620">
            <a:solidFill>
              <a:srgbClr val="000000"/>
            </a:solidFill>
          </a:ln>
        </p:spPr>
        <p:txBody>
          <a:bodyPr wrap="square" lIns="0" tIns="0" rIns="0" bIns="0" rtlCol="0"/>
          <a:lstStyle/>
          <a:p>
            <a:endParaRPr sz="1750"/>
          </a:p>
        </p:txBody>
      </p:sp>
      <p:sp>
        <p:nvSpPr>
          <p:cNvPr id="79" name="object 79"/>
          <p:cNvSpPr/>
          <p:nvPr/>
        </p:nvSpPr>
        <p:spPr>
          <a:xfrm>
            <a:off x="1420919" y="6279655"/>
            <a:ext cx="10495" cy="0"/>
          </a:xfrm>
          <a:custGeom>
            <a:avLst/>
            <a:gdLst/>
            <a:ahLst/>
            <a:cxnLst/>
            <a:rect l="l" t="t" r="r" b="b"/>
            <a:pathLst>
              <a:path w="10794">
                <a:moveTo>
                  <a:pt x="0" y="0"/>
                </a:moveTo>
                <a:lnTo>
                  <a:pt x="10668" y="0"/>
                </a:lnTo>
              </a:path>
            </a:pathLst>
          </a:custGeom>
          <a:ln w="9143">
            <a:solidFill>
              <a:srgbClr val="000000"/>
            </a:solidFill>
          </a:ln>
        </p:spPr>
        <p:txBody>
          <a:bodyPr wrap="square" lIns="0" tIns="0" rIns="0" bIns="0" rtlCol="0"/>
          <a:lstStyle/>
          <a:p>
            <a:endParaRPr sz="1750"/>
          </a:p>
        </p:txBody>
      </p:sp>
      <p:sp>
        <p:nvSpPr>
          <p:cNvPr id="80" name="object 80"/>
          <p:cNvSpPr/>
          <p:nvPr/>
        </p:nvSpPr>
        <p:spPr>
          <a:xfrm>
            <a:off x="1431289" y="6279655"/>
            <a:ext cx="1340908" cy="0"/>
          </a:xfrm>
          <a:custGeom>
            <a:avLst/>
            <a:gdLst/>
            <a:ahLst/>
            <a:cxnLst/>
            <a:rect l="l" t="t" r="r" b="b"/>
            <a:pathLst>
              <a:path w="1379220">
                <a:moveTo>
                  <a:pt x="0" y="0"/>
                </a:moveTo>
                <a:lnTo>
                  <a:pt x="1379219" y="0"/>
                </a:lnTo>
              </a:path>
            </a:pathLst>
          </a:custGeom>
          <a:ln w="9143">
            <a:solidFill>
              <a:srgbClr val="000000"/>
            </a:solidFill>
          </a:ln>
        </p:spPr>
        <p:txBody>
          <a:bodyPr wrap="square" lIns="0" tIns="0" rIns="0" bIns="0" rtlCol="0"/>
          <a:lstStyle/>
          <a:p>
            <a:endParaRPr sz="1750"/>
          </a:p>
        </p:txBody>
      </p:sp>
      <p:sp>
        <p:nvSpPr>
          <p:cNvPr id="81" name="object 81"/>
          <p:cNvSpPr/>
          <p:nvPr/>
        </p:nvSpPr>
        <p:spPr>
          <a:xfrm>
            <a:off x="2772199" y="6279532"/>
            <a:ext cx="10495" cy="0"/>
          </a:xfrm>
          <a:custGeom>
            <a:avLst/>
            <a:gdLst/>
            <a:ahLst/>
            <a:cxnLst/>
            <a:rect l="l" t="t" r="r" b="b"/>
            <a:pathLst>
              <a:path w="10794">
                <a:moveTo>
                  <a:pt x="0" y="0"/>
                </a:moveTo>
                <a:lnTo>
                  <a:pt x="10668" y="0"/>
                </a:lnTo>
              </a:path>
            </a:pathLst>
          </a:custGeom>
          <a:ln w="8889">
            <a:solidFill>
              <a:srgbClr val="000000"/>
            </a:solidFill>
          </a:ln>
        </p:spPr>
        <p:txBody>
          <a:bodyPr wrap="square" lIns="0" tIns="0" rIns="0" bIns="0" rtlCol="0"/>
          <a:lstStyle/>
          <a:p>
            <a:endParaRPr sz="1750"/>
          </a:p>
        </p:txBody>
      </p:sp>
      <p:sp>
        <p:nvSpPr>
          <p:cNvPr id="82" name="object 82"/>
          <p:cNvSpPr/>
          <p:nvPr/>
        </p:nvSpPr>
        <p:spPr>
          <a:xfrm>
            <a:off x="2781829" y="4016903"/>
            <a:ext cx="0" cy="2258307"/>
          </a:xfrm>
          <a:custGeom>
            <a:avLst/>
            <a:gdLst/>
            <a:ahLst/>
            <a:cxnLst/>
            <a:rect l="l" t="t" r="r" b="b"/>
            <a:pathLst>
              <a:path h="2322829">
                <a:moveTo>
                  <a:pt x="0" y="0"/>
                </a:moveTo>
                <a:lnTo>
                  <a:pt x="0" y="2322830"/>
                </a:lnTo>
              </a:path>
            </a:pathLst>
          </a:custGeom>
          <a:ln w="19812">
            <a:solidFill>
              <a:srgbClr val="000000"/>
            </a:solidFill>
          </a:ln>
        </p:spPr>
        <p:txBody>
          <a:bodyPr wrap="square" lIns="0" tIns="0" rIns="0" bIns="0" rtlCol="0"/>
          <a:lstStyle/>
          <a:p>
            <a:endParaRPr sz="1750"/>
          </a:p>
        </p:txBody>
      </p:sp>
      <p:sp>
        <p:nvSpPr>
          <p:cNvPr id="83" name="object 83"/>
          <p:cNvSpPr/>
          <p:nvPr/>
        </p:nvSpPr>
        <p:spPr>
          <a:xfrm>
            <a:off x="2772199" y="4012583"/>
            <a:ext cx="10495" cy="0"/>
          </a:xfrm>
          <a:custGeom>
            <a:avLst/>
            <a:gdLst/>
            <a:ahLst/>
            <a:cxnLst/>
            <a:rect l="l" t="t" r="r" b="b"/>
            <a:pathLst>
              <a:path w="10794">
                <a:moveTo>
                  <a:pt x="0" y="0"/>
                </a:moveTo>
                <a:lnTo>
                  <a:pt x="10668" y="0"/>
                </a:lnTo>
              </a:path>
            </a:pathLst>
          </a:custGeom>
          <a:ln w="8889">
            <a:solidFill>
              <a:srgbClr val="000000"/>
            </a:solidFill>
          </a:ln>
        </p:spPr>
        <p:txBody>
          <a:bodyPr wrap="square" lIns="0" tIns="0" rIns="0" bIns="0" rtlCol="0"/>
          <a:lstStyle/>
          <a:p>
            <a:endParaRPr sz="1750"/>
          </a:p>
        </p:txBody>
      </p:sp>
      <p:sp>
        <p:nvSpPr>
          <p:cNvPr id="84" name="object 84"/>
          <p:cNvSpPr/>
          <p:nvPr/>
        </p:nvSpPr>
        <p:spPr>
          <a:xfrm>
            <a:off x="2782571" y="6279655"/>
            <a:ext cx="9260" cy="0"/>
          </a:xfrm>
          <a:custGeom>
            <a:avLst/>
            <a:gdLst/>
            <a:ahLst/>
            <a:cxnLst/>
            <a:rect l="l" t="t" r="r" b="b"/>
            <a:pathLst>
              <a:path w="9525">
                <a:moveTo>
                  <a:pt x="0" y="0"/>
                </a:moveTo>
                <a:lnTo>
                  <a:pt x="9143" y="0"/>
                </a:lnTo>
              </a:path>
            </a:pathLst>
          </a:custGeom>
          <a:ln w="9143">
            <a:solidFill>
              <a:srgbClr val="000000"/>
            </a:solidFill>
          </a:ln>
        </p:spPr>
        <p:txBody>
          <a:bodyPr wrap="square" lIns="0" tIns="0" rIns="0" bIns="0" rtlCol="0"/>
          <a:lstStyle/>
          <a:p>
            <a:endParaRPr sz="1750"/>
          </a:p>
        </p:txBody>
      </p:sp>
      <p:sp>
        <p:nvSpPr>
          <p:cNvPr id="85" name="object 85"/>
          <p:cNvSpPr/>
          <p:nvPr/>
        </p:nvSpPr>
        <p:spPr>
          <a:xfrm>
            <a:off x="1420919" y="4012705"/>
            <a:ext cx="10495" cy="0"/>
          </a:xfrm>
          <a:custGeom>
            <a:avLst/>
            <a:gdLst/>
            <a:ahLst/>
            <a:cxnLst/>
            <a:rect l="l" t="t" r="r" b="b"/>
            <a:pathLst>
              <a:path w="10794">
                <a:moveTo>
                  <a:pt x="0" y="0"/>
                </a:moveTo>
                <a:lnTo>
                  <a:pt x="10668" y="0"/>
                </a:lnTo>
              </a:path>
            </a:pathLst>
          </a:custGeom>
          <a:ln w="9143">
            <a:solidFill>
              <a:srgbClr val="000000"/>
            </a:solidFill>
          </a:ln>
        </p:spPr>
        <p:txBody>
          <a:bodyPr wrap="square" lIns="0" tIns="0" rIns="0" bIns="0" rtlCol="0"/>
          <a:lstStyle/>
          <a:p>
            <a:endParaRPr sz="1750"/>
          </a:p>
        </p:txBody>
      </p:sp>
      <p:sp>
        <p:nvSpPr>
          <p:cNvPr id="86" name="object 86"/>
          <p:cNvSpPr/>
          <p:nvPr/>
        </p:nvSpPr>
        <p:spPr>
          <a:xfrm>
            <a:off x="1431289" y="4012705"/>
            <a:ext cx="1340908" cy="0"/>
          </a:xfrm>
          <a:custGeom>
            <a:avLst/>
            <a:gdLst/>
            <a:ahLst/>
            <a:cxnLst/>
            <a:rect l="l" t="t" r="r" b="b"/>
            <a:pathLst>
              <a:path w="1379220">
                <a:moveTo>
                  <a:pt x="0" y="0"/>
                </a:moveTo>
                <a:lnTo>
                  <a:pt x="1379219" y="0"/>
                </a:lnTo>
              </a:path>
            </a:pathLst>
          </a:custGeom>
          <a:ln w="9143">
            <a:solidFill>
              <a:srgbClr val="000000"/>
            </a:solidFill>
          </a:ln>
        </p:spPr>
        <p:txBody>
          <a:bodyPr wrap="square" lIns="0" tIns="0" rIns="0" bIns="0" rtlCol="0"/>
          <a:lstStyle/>
          <a:p>
            <a:endParaRPr sz="1750"/>
          </a:p>
        </p:txBody>
      </p:sp>
      <p:sp>
        <p:nvSpPr>
          <p:cNvPr id="87" name="object 87"/>
          <p:cNvSpPr/>
          <p:nvPr/>
        </p:nvSpPr>
        <p:spPr>
          <a:xfrm>
            <a:off x="2782571" y="4012705"/>
            <a:ext cx="9260" cy="0"/>
          </a:xfrm>
          <a:custGeom>
            <a:avLst/>
            <a:gdLst/>
            <a:ahLst/>
            <a:cxnLst/>
            <a:rect l="l" t="t" r="r" b="b"/>
            <a:pathLst>
              <a:path w="9525">
                <a:moveTo>
                  <a:pt x="0" y="0"/>
                </a:moveTo>
                <a:lnTo>
                  <a:pt x="9143" y="0"/>
                </a:lnTo>
              </a:path>
            </a:pathLst>
          </a:custGeom>
          <a:ln w="9143">
            <a:solidFill>
              <a:srgbClr val="000000"/>
            </a:solidFill>
          </a:ln>
        </p:spPr>
        <p:txBody>
          <a:bodyPr wrap="square" lIns="0" tIns="0" rIns="0" bIns="0" rtlCol="0"/>
          <a:lstStyle/>
          <a:p>
            <a:endParaRPr sz="1750"/>
          </a:p>
        </p:txBody>
      </p:sp>
      <p:sp>
        <p:nvSpPr>
          <p:cNvPr id="88" name="object 88"/>
          <p:cNvSpPr/>
          <p:nvPr/>
        </p:nvSpPr>
        <p:spPr>
          <a:xfrm>
            <a:off x="1401656" y="4330524"/>
            <a:ext cx="1381037" cy="0"/>
          </a:xfrm>
          <a:custGeom>
            <a:avLst/>
            <a:gdLst/>
            <a:ahLst/>
            <a:cxnLst/>
            <a:rect l="l" t="t" r="r" b="b"/>
            <a:pathLst>
              <a:path w="1420495">
                <a:moveTo>
                  <a:pt x="0" y="0"/>
                </a:moveTo>
                <a:lnTo>
                  <a:pt x="1420368" y="0"/>
                </a:lnTo>
              </a:path>
            </a:pathLst>
          </a:custGeom>
          <a:ln w="16763">
            <a:solidFill>
              <a:srgbClr val="000000"/>
            </a:solidFill>
          </a:ln>
        </p:spPr>
        <p:txBody>
          <a:bodyPr wrap="square" lIns="0" tIns="0" rIns="0" bIns="0" rtlCol="0"/>
          <a:lstStyle/>
          <a:p>
            <a:endParaRPr sz="1750"/>
          </a:p>
        </p:txBody>
      </p:sp>
      <p:sp>
        <p:nvSpPr>
          <p:cNvPr id="89" name="object 89"/>
          <p:cNvSpPr txBox="1"/>
          <p:nvPr/>
        </p:nvSpPr>
        <p:spPr>
          <a:xfrm>
            <a:off x="1599705" y="4380160"/>
            <a:ext cx="879740" cy="179601"/>
          </a:xfrm>
          <a:prstGeom prst="rect">
            <a:avLst/>
          </a:prstGeom>
        </p:spPr>
        <p:txBody>
          <a:bodyPr vert="horz" wrap="square" lIns="0" tIns="0" rIns="0" bIns="0" rtlCol="0">
            <a:spAutoFit/>
          </a:bodyPr>
          <a:lstStyle/>
          <a:p>
            <a:pPr marL="12347"/>
            <a:r>
              <a:rPr sz="1167" spc="68" dirty="0">
                <a:latin typeface="Times New Roman"/>
                <a:cs typeface="Times New Roman"/>
              </a:rPr>
              <a:t>Pre</a:t>
            </a:r>
            <a:r>
              <a:rPr sz="1167" spc="-198" dirty="0">
                <a:latin typeface="Times New Roman"/>
                <a:cs typeface="Times New Roman"/>
              </a:rPr>
              <a:t> </a:t>
            </a:r>
            <a:r>
              <a:rPr sz="1167" spc="-5" dirty="0">
                <a:latin typeface="Times New Roman"/>
                <a:cs typeface="Times New Roman"/>
              </a:rPr>
              <a:t>se</a:t>
            </a:r>
            <a:r>
              <a:rPr sz="1167" spc="-180" dirty="0">
                <a:latin typeface="Times New Roman"/>
                <a:cs typeface="Times New Roman"/>
              </a:rPr>
              <a:t> </a:t>
            </a:r>
            <a:r>
              <a:rPr sz="1167" dirty="0">
                <a:latin typeface="Times New Roman"/>
                <a:cs typeface="Times New Roman"/>
              </a:rPr>
              <a:t>n</a:t>
            </a:r>
            <a:r>
              <a:rPr sz="1167" spc="-122" dirty="0">
                <a:latin typeface="Times New Roman"/>
                <a:cs typeface="Times New Roman"/>
              </a:rPr>
              <a:t> </a:t>
            </a:r>
            <a:r>
              <a:rPr sz="1167" spc="24" dirty="0">
                <a:latin typeface="Times New Roman"/>
                <a:cs typeface="Times New Roman"/>
              </a:rPr>
              <a:t>tati</a:t>
            </a:r>
            <a:r>
              <a:rPr sz="1167" spc="-170" dirty="0">
                <a:latin typeface="Times New Roman"/>
                <a:cs typeface="Times New Roman"/>
              </a:rPr>
              <a:t> </a:t>
            </a:r>
            <a:r>
              <a:rPr sz="1167" spc="19" dirty="0">
                <a:latin typeface="Times New Roman"/>
                <a:cs typeface="Times New Roman"/>
              </a:rPr>
              <a:t>on</a:t>
            </a:r>
            <a:endParaRPr sz="1167">
              <a:latin typeface="Times New Roman"/>
              <a:cs typeface="Times New Roman"/>
            </a:endParaRPr>
          </a:p>
        </p:txBody>
      </p:sp>
      <p:sp>
        <p:nvSpPr>
          <p:cNvPr id="90" name="object 90"/>
          <p:cNvSpPr/>
          <p:nvPr/>
        </p:nvSpPr>
        <p:spPr>
          <a:xfrm>
            <a:off x="1401656" y="4659453"/>
            <a:ext cx="1381037" cy="0"/>
          </a:xfrm>
          <a:custGeom>
            <a:avLst/>
            <a:gdLst/>
            <a:ahLst/>
            <a:cxnLst/>
            <a:rect l="l" t="t" r="r" b="b"/>
            <a:pathLst>
              <a:path w="1420495">
                <a:moveTo>
                  <a:pt x="0" y="0"/>
                </a:moveTo>
                <a:lnTo>
                  <a:pt x="1420368" y="0"/>
                </a:lnTo>
              </a:path>
            </a:pathLst>
          </a:custGeom>
          <a:ln w="16763">
            <a:solidFill>
              <a:srgbClr val="000000"/>
            </a:solidFill>
          </a:ln>
        </p:spPr>
        <p:txBody>
          <a:bodyPr wrap="square" lIns="0" tIns="0" rIns="0" bIns="0" rtlCol="0"/>
          <a:lstStyle/>
          <a:p>
            <a:endParaRPr sz="1750"/>
          </a:p>
        </p:txBody>
      </p:sp>
      <p:sp>
        <p:nvSpPr>
          <p:cNvPr id="91" name="object 91"/>
          <p:cNvSpPr txBox="1"/>
          <p:nvPr/>
        </p:nvSpPr>
        <p:spPr>
          <a:xfrm>
            <a:off x="1599705" y="4710572"/>
            <a:ext cx="559947" cy="179601"/>
          </a:xfrm>
          <a:prstGeom prst="rect">
            <a:avLst/>
          </a:prstGeom>
        </p:spPr>
        <p:txBody>
          <a:bodyPr vert="horz" wrap="square" lIns="0" tIns="0" rIns="0" bIns="0" rtlCol="0">
            <a:spAutoFit/>
          </a:bodyPr>
          <a:lstStyle/>
          <a:p>
            <a:pPr marL="12347"/>
            <a:r>
              <a:rPr sz="1167" spc="83" dirty="0">
                <a:latin typeface="Times New Roman"/>
                <a:cs typeface="Times New Roman"/>
              </a:rPr>
              <a:t>Ses</a:t>
            </a:r>
            <a:r>
              <a:rPr sz="1167" spc="-160" dirty="0">
                <a:latin typeface="Times New Roman"/>
                <a:cs typeface="Times New Roman"/>
              </a:rPr>
              <a:t> </a:t>
            </a:r>
            <a:r>
              <a:rPr sz="1167" spc="-5" dirty="0">
                <a:latin typeface="Times New Roman"/>
                <a:cs typeface="Times New Roman"/>
              </a:rPr>
              <a:t>si</a:t>
            </a:r>
            <a:r>
              <a:rPr sz="1167" spc="-175" dirty="0">
                <a:latin typeface="Times New Roman"/>
                <a:cs typeface="Times New Roman"/>
              </a:rPr>
              <a:t> </a:t>
            </a:r>
            <a:r>
              <a:rPr sz="1167" spc="19" dirty="0">
                <a:latin typeface="Times New Roman"/>
                <a:cs typeface="Times New Roman"/>
              </a:rPr>
              <a:t>on</a:t>
            </a:r>
            <a:endParaRPr sz="1167">
              <a:latin typeface="Times New Roman"/>
              <a:cs typeface="Times New Roman"/>
            </a:endParaRPr>
          </a:p>
        </p:txBody>
      </p:sp>
      <p:sp>
        <p:nvSpPr>
          <p:cNvPr id="92" name="object 92"/>
          <p:cNvSpPr/>
          <p:nvPr/>
        </p:nvSpPr>
        <p:spPr>
          <a:xfrm>
            <a:off x="1401656" y="4989865"/>
            <a:ext cx="1381037" cy="0"/>
          </a:xfrm>
          <a:custGeom>
            <a:avLst/>
            <a:gdLst/>
            <a:ahLst/>
            <a:cxnLst/>
            <a:rect l="l" t="t" r="r" b="b"/>
            <a:pathLst>
              <a:path w="1420495">
                <a:moveTo>
                  <a:pt x="0" y="0"/>
                </a:moveTo>
                <a:lnTo>
                  <a:pt x="1420368" y="0"/>
                </a:lnTo>
              </a:path>
            </a:pathLst>
          </a:custGeom>
          <a:ln w="16763">
            <a:solidFill>
              <a:srgbClr val="000000"/>
            </a:solidFill>
          </a:ln>
        </p:spPr>
        <p:txBody>
          <a:bodyPr wrap="square" lIns="0" tIns="0" rIns="0" bIns="0" rtlCol="0"/>
          <a:lstStyle/>
          <a:p>
            <a:endParaRPr sz="1750"/>
          </a:p>
        </p:txBody>
      </p:sp>
      <p:sp>
        <p:nvSpPr>
          <p:cNvPr id="93" name="object 93"/>
          <p:cNvSpPr txBox="1"/>
          <p:nvPr/>
        </p:nvSpPr>
        <p:spPr>
          <a:xfrm>
            <a:off x="1599706" y="5039501"/>
            <a:ext cx="705644" cy="179601"/>
          </a:xfrm>
          <a:prstGeom prst="rect">
            <a:avLst/>
          </a:prstGeom>
        </p:spPr>
        <p:txBody>
          <a:bodyPr vert="horz" wrap="square" lIns="0" tIns="0" rIns="0" bIns="0" rtlCol="0">
            <a:spAutoFit/>
          </a:bodyPr>
          <a:lstStyle/>
          <a:p>
            <a:pPr marL="12347"/>
            <a:r>
              <a:rPr sz="1167" spc="58" dirty="0">
                <a:latin typeface="Times New Roman"/>
                <a:cs typeface="Times New Roman"/>
              </a:rPr>
              <a:t>Trans</a:t>
            </a:r>
            <a:r>
              <a:rPr sz="1167" spc="-151" dirty="0">
                <a:latin typeface="Times New Roman"/>
                <a:cs typeface="Times New Roman"/>
              </a:rPr>
              <a:t> </a:t>
            </a:r>
            <a:r>
              <a:rPr sz="1167" spc="19" dirty="0">
                <a:latin typeface="Times New Roman"/>
                <a:cs typeface="Times New Roman"/>
              </a:rPr>
              <a:t>po</a:t>
            </a:r>
            <a:r>
              <a:rPr sz="1167" spc="-126" dirty="0">
                <a:latin typeface="Times New Roman"/>
                <a:cs typeface="Times New Roman"/>
              </a:rPr>
              <a:t> </a:t>
            </a:r>
            <a:r>
              <a:rPr sz="1167" spc="34" dirty="0">
                <a:latin typeface="Times New Roman"/>
                <a:cs typeface="Times New Roman"/>
              </a:rPr>
              <a:t>rt</a:t>
            </a:r>
            <a:endParaRPr sz="1167">
              <a:latin typeface="Times New Roman"/>
              <a:cs typeface="Times New Roman"/>
            </a:endParaRPr>
          </a:p>
        </p:txBody>
      </p:sp>
      <p:sp>
        <p:nvSpPr>
          <p:cNvPr id="94" name="object 94"/>
          <p:cNvSpPr/>
          <p:nvPr/>
        </p:nvSpPr>
        <p:spPr>
          <a:xfrm>
            <a:off x="1401656" y="5318794"/>
            <a:ext cx="1381037" cy="0"/>
          </a:xfrm>
          <a:custGeom>
            <a:avLst/>
            <a:gdLst/>
            <a:ahLst/>
            <a:cxnLst/>
            <a:rect l="l" t="t" r="r" b="b"/>
            <a:pathLst>
              <a:path w="1420495">
                <a:moveTo>
                  <a:pt x="0" y="0"/>
                </a:moveTo>
                <a:lnTo>
                  <a:pt x="1420368" y="0"/>
                </a:lnTo>
              </a:path>
            </a:pathLst>
          </a:custGeom>
          <a:ln w="16763">
            <a:solidFill>
              <a:srgbClr val="000000"/>
            </a:solidFill>
          </a:ln>
        </p:spPr>
        <p:txBody>
          <a:bodyPr wrap="square" lIns="0" tIns="0" rIns="0" bIns="0" rtlCol="0"/>
          <a:lstStyle/>
          <a:p>
            <a:endParaRPr sz="1750"/>
          </a:p>
        </p:txBody>
      </p:sp>
      <p:sp>
        <p:nvSpPr>
          <p:cNvPr id="95" name="object 95"/>
          <p:cNvSpPr txBox="1"/>
          <p:nvPr/>
        </p:nvSpPr>
        <p:spPr>
          <a:xfrm>
            <a:off x="1599705" y="5353627"/>
            <a:ext cx="639586" cy="179601"/>
          </a:xfrm>
          <a:prstGeom prst="rect">
            <a:avLst/>
          </a:prstGeom>
        </p:spPr>
        <p:txBody>
          <a:bodyPr vert="horz" wrap="square" lIns="0" tIns="0" rIns="0" bIns="0" rtlCol="0">
            <a:spAutoFit/>
          </a:bodyPr>
          <a:lstStyle/>
          <a:p>
            <a:pPr marL="12347"/>
            <a:r>
              <a:rPr sz="1167" spc="68" dirty="0">
                <a:latin typeface="Times New Roman"/>
                <a:cs typeface="Times New Roman"/>
              </a:rPr>
              <a:t>Net</a:t>
            </a:r>
            <a:r>
              <a:rPr sz="1167" spc="-185" dirty="0">
                <a:latin typeface="Times New Roman"/>
                <a:cs typeface="Times New Roman"/>
              </a:rPr>
              <a:t> </a:t>
            </a:r>
            <a:r>
              <a:rPr sz="1167" spc="49" dirty="0">
                <a:latin typeface="Times New Roman"/>
                <a:cs typeface="Times New Roman"/>
              </a:rPr>
              <a:t>wo</a:t>
            </a:r>
            <a:r>
              <a:rPr sz="1167" spc="-151" dirty="0">
                <a:latin typeface="Times New Roman"/>
                <a:cs typeface="Times New Roman"/>
              </a:rPr>
              <a:t> </a:t>
            </a:r>
            <a:r>
              <a:rPr sz="1167" spc="44" dirty="0">
                <a:latin typeface="Times New Roman"/>
                <a:cs typeface="Times New Roman"/>
              </a:rPr>
              <a:t>rk</a:t>
            </a:r>
            <a:endParaRPr sz="1167">
              <a:latin typeface="Times New Roman"/>
              <a:cs typeface="Times New Roman"/>
            </a:endParaRPr>
          </a:p>
        </p:txBody>
      </p:sp>
      <p:sp>
        <p:nvSpPr>
          <p:cNvPr id="96" name="object 96"/>
          <p:cNvSpPr/>
          <p:nvPr/>
        </p:nvSpPr>
        <p:spPr>
          <a:xfrm>
            <a:off x="1401656" y="5616609"/>
            <a:ext cx="1381037" cy="0"/>
          </a:xfrm>
          <a:custGeom>
            <a:avLst/>
            <a:gdLst/>
            <a:ahLst/>
            <a:cxnLst/>
            <a:rect l="l" t="t" r="r" b="b"/>
            <a:pathLst>
              <a:path w="1420495">
                <a:moveTo>
                  <a:pt x="0" y="0"/>
                </a:moveTo>
                <a:lnTo>
                  <a:pt x="1420368" y="0"/>
                </a:lnTo>
              </a:path>
            </a:pathLst>
          </a:custGeom>
          <a:ln w="16763">
            <a:solidFill>
              <a:srgbClr val="000000"/>
            </a:solidFill>
          </a:ln>
        </p:spPr>
        <p:txBody>
          <a:bodyPr wrap="square" lIns="0" tIns="0" rIns="0" bIns="0" rtlCol="0"/>
          <a:lstStyle/>
          <a:p>
            <a:endParaRPr sz="1750"/>
          </a:p>
        </p:txBody>
      </p:sp>
      <p:sp>
        <p:nvSpPr>
          <p:cNvPr id="97" name="object 97"/>
          <p:cNvSpPr txBox="1"/>
          <p:nvPr/>
        </p:nvSpPr>
        <p:spPr>
          <a:xfrm>
            <a:off x="1599706" y="5682545"/>
            <a:ext cx="658724" cy="179601"/>
          </a:xfrm>
          <a:prstGeom prst="rect">
            <a:avLst/>
          </a:prstGeom>
        </p:spPr>
        <p:txBody>
          <a:bodyPr vert="horz" wrap="square" lIns="0" tIns="0" rIns="0" bIns="0" rtlCol="0">
            <a:spAutoFit/>
          </a:bodyPr>
          <a:lstStyle/>
          <a:p>
            <a:pPr marL="12347"/>
            <a:r>
              <a:rPr sz="1167" spc="68" dirty="0">
                <a:latin typeface="Times New Roman"/>
                <a:cs typeface="Times New Roman"/>
              </a:rPr>
              <a:t>Dat</a:t>
            </a:r>
            <a:r>
              <a:rPr sz="1167" spc="-160" dirty="0">
                <a:latin typeface="Times New Roman"/>
                <a:cs typeface="Times New Roman"/>
              </a:rPr>
              <a:t> </a:t>
            </a:r>
            <a:r>
              <a:rPr sz="1167" dirty="0">
                <a:latin typeface="Times New Roman"/>
                <a:cs typeface="Times New Roman"/>
              </a:rPr>
              <a:t>a</a:t>
            </a:r>
            <a:r>
              <a:rPr sz="1167" spc="78" dirty="0">
                <a:latin typeface="Times New Roman"/>
                <a:cs typeface="Times New Roman"/>
              </a:rPr>
              <a:t> </a:t>
            </a:r>
            <a:r>
              <a:rPr sz="1167" dirty="0">
                <a:latin typeface="Times New Roman"/>
                <a:cs typeface="Times New Roman"/>
              </a:rPr>
              <a:t>li</a:t>
            </a:r>
            <a:r>
              <a:rPr sz="1167" spc="-180" dirty="0">
                <a:latin typeface="Times New Roman"/>
                <a:cs typeface="Times New Roman"/>
              </a:rPr>
              <a:t> </a:t>
            </a:r>
            <a:r>
              <a:rPr sz="1167" spc="19" dirty="0">
                <a:latin typeface="Times New Roman"/>
                <a:cs typeface="Times New Roman"/>
              </a:rPr>
              <a:t>nk</a:t>
            </a:r>
            <a:endParaRPr sz="1167">
              <a:latin typeface="Times New Roman"/>
              <a:cs typeface="Times New Roman"/>
            </a:endParaRPr>
          </a:p>
        </p:txBody>
      </p:sp>
      <p:sp>
        <p:nvSpPr>
          <p:cNvPr id="98" name="object 98"/>
          <p:cNvSpPr/>
          <p:nvPr/>
        </p:nvSpPr>
        <p:spPr>
          <a:xfrm>
            <a:off x="1401656" y="5945540"/>
            <a:ext cx="1381037" cy="0"/>
          </a:xfrm>
          <a:custGeom>
            <a:avLst/>
            <a:gdLst/>
            <a:ahLst/>
            <a:cxnLst/>
            <a:rect l="l" t="t" r="r" b="b"/>
            <a:pathLst>
              <a:path w="1420495">
                <a:moveTo>
                  <a:pt x="0" y="0"/>
                </a:moveTo>
                <a:lnTo>
                  <a:pt x="1420368" y="0"/>
                </a:lnTo>
              </a:path>
            </a:pathLst>
          </a:custGeom>
          <a:ln w="16763">
            <a:solidFill>
              <a:srgbClr val="000000"/>
            </a:solidFill>
          </a:ln>
        </p:spPr>
        <p:txBody>
          <a:bodyPr wrap="square" lIns="0" tIns="0" rIns="0" bIns="0" rtlCol="0"/>
          <a:lstStyle/>
          <a:p>
            <a:endParaRPr sz="1750"/>
          </a:p>
        </p:txBody>
      </p:sp>
      <p:sp>
        <p:nvSpPr>
          <p:cNvPr id="99" name="object 99"/>
          <p:cNvSpPr txBox="1"/>
          <p:nvPr/>
        </p:nvSpPr>
        <p:spPr>
          <a:xfrm>
            <a:off x="1599706" y="6012956"/>
            <a:ext cx="606866" cy="179601"/>
          </a:xfrm>
          <a:prstGeom prst="rect">
            <a:avLst/>
          </a:prstGeom>
        </p:spPr>
        <p:txBody>
          <a:bodyPr vert="horz" wrap="square" lIns="0" tIns="0" rIns="0" bIns="0" rtlCol="0">
            <a:spAutoFit/>
          </a:bodyPr>
          <a:lstStyle/>
          <a:p>
            <a:pPr marL="12347"/>
            <a:r>
              <a:rPr sz="1167" spc="58" dirty="0">
                <a:latin typeface="Times New Roman"/>
                <a:cs typeface="Times New Roman"/>
              </a:rPr>
              <a:t>Phy</a:t>
            </a:r>
            <a:r>
              <a:rPr sz="1167" spc="-141" dirty="0">
                <a:latin typeface="Times New Roman"/>
                <a:cs typeface="Times New Roman"/>
              </a:rPr>
              <a:t> </a:t>
            </a:r>
            <a:r>
              <a:rPr sz="1167" spc="-5" dirty="0">
                <a:latin typeface="Times New Roman"/>
                <a:cs typeface="Times New Roman"/>
              </a:rPr>
              <a:t>si</a:t>
            </a:r>
            <a:r>
              <a:rPr sz="1167" spc="-165" dirty="0">
                <a:latin typeface="Times New Roman"/>
                <a:cs typeface="Times New Roman"/>
              </a:rPr>
              <a:t> </a:t>
            </a:r>
            <a:r>
              <a:rPr sz="1167" spc="19" dirty="0">
                <a:latin typeface="Times New Roman"/>
                <a:cs typeface="Times New Roman"/>
              </a:rPr>
              <a:t>cal</a:t>
            </a:r>
            <a:endParaRPr sz="1167">
              <a:latin typeface="Times New Roman"/>
              <a:cs typeface="Times New Roman"/>
            </a:endParaRPr>
          </a:p>
        </p:txBody>
      </p:sp>
      <p:sp>
        <p:nvSpPr>
          <p:cNvPr id="100" name="object 100"/>
          <p:cNvSpPr/>
          <p:nvPr/>
        </p:nvSpPr>
        <p:spPr>
          <a:xfrm>
            <a:off x="4815416" y="4000853"/>
            <a:ext cx="1361899" cy="74083"/>
          </a:xfrm>
          <a:custGeom>
            <a:avLst/>
            <a:gdLst/>
            <a:ahLst/>
            <a:cxnLst/>
            <a:rect l="l" t="t" r="r" b="b"/>
            <a:pathLst>
              <a:path w="1400810" h="76200">
                <a:moveTo>
                  <a:pt x="1400555" y="0"/>
                </a:moveTo>
                <a:lnTo>
                  <a:pt x="9651" y="0"/>
                </a:lnTo>
                <a:lnTo>
                  <a:pt x="4571" y="3047"/>
                </a:lnTo>
                <a:lnTo>
                  <a:pt x="0" y="7619"/>
                </a:lnTo>
                <a:lnTo>
                  <a:pt x="0" y="57912"/>
                </a:lnTo>
                <a:lnTo>
                  <a:pt x="4571" y="62483"/>
                </a:lnTo>
                <a:lnTo>
                  <a:pt x="19811" y="71627"/>
                </a:lnTo>
                <a:lnTo>
                  <a:pt x="30479" y="74675"/>
                </a:lnTo>
                <a:lnTo>
                  <a:pt x="41147" y="76199"/>
                </a:lnTo>
                <a:lnTo>
                  <a:pt x="1400555" y="76199"/>
                </a:lnTo>
                <a:lnTo>
                  <a:pt x="1400555" y="0"/>
                </a:lnTo>
                <a:close/>
              </a:path>
            </a:pathLst>
          </a:custGeom>
          <a:solidFill>
            <a:srgbClr val="D7E7F1"/>
          </a:solidFill>
        </p:spPr>
        <p:txBody>
          <a:bodyPr wrap="square" lIns="0" tIns="0" rIns="0" bIns="0" rtlCol="0"/>
          <a:lstStyle/>
          <a:p>
            <a:endParaRPr sz="1750"/>
          </a:p>
        </p:txBody>
      </p:sp>
      <p:sp>
        <p:nvSpPr>
          <p:cNvPr id="101" name="object 101"/>
          <p:cNvSpPr/>
          <p:nvPr/>
        </p:nvSpPr>
        <p:spPr>
          <a:xfrm>
            <a:off x="4815417" y="4067527"/>
            <a:ext cx="1361651" cy="81492"/>
          </a:xfrm>
          <a:prstGeom prst="rect">
            <a:avLst/>
          </a:prstGeom>
          <a:blipFill>
            <a:blip r:embed="rId59" cstate="print"/>
            <a:stretch>
              <a:fillRect/>
            </a:stretch>
          </a:blipFill>
        </p:spPr>
        <p:txBody>
          <a:bodyPr wrap="square" lIns="0" tIns="0" rIns="0" bIns="0" rtlCol="0"/>
          <a:lstStyle/>
          <a:p>
            <a:endParaRPr sz="1750"/>
          </a:p>
        </p:txBody>
      </p:sp>
      <p:sp>
        <p:nvSpPr>
          <p:cNvPr id="102" name="object 102"/>
          <p:cNvSpPr/>
          <p:nvPr/>
        </p:nvSpPr>
        <p:spPr>
          <a:xfrm>
            <a:off x="4815417" y="4149020"/>
            <a:ext cx="1361651" cy="82973"/>
          </a:xfrm>
          <a:prstGeom prst="rect">
            <a:avLst/>
          </a:prstGeom>
          <a:blipFill>
            <a:blip r:embed="rId60" cstate="print"/>
            <a:stretch>
              <a:fillRect/>
            </a:stretch>
          </a:blipFill>
        </p:spPr>
        <p:txBody>
          <a:bodyPr wrap="square" lIns="0" tIns="0" rIns="0" bIns="0" rtlCol="0"/>
          <a:lstStyle/>
          <a:p>
            <a:endParaRPr sz="1750"/>
          </a:p>
        </p:txBody>
      </p:sp>
      <p:sp>
        <p:nvSpPr>
          <p:cNvPr id="103" name="object 103"/>
          <p:cNvSpPr/>
          <p:nvPr/>
        </p:nvSpPr>
        <p:spPr>
          <a:xfrm>
            <a:off x="4815417" y="4215693"/>
            <a:ext cx="1361651" cy="81492"/>
          </a:xfrm>
          <a:prstGeom prst="rect">
            <a:avLst/>
          </a:prstGeom>
          <a:blipFill>
            <a:blip r:embed="rId61" cstate="print"/>
            <a:stretch>
              <a:fillRect/>
            </a:stretch>
          </a:blipFill>
        </p:spPr>
        <p:txBody>
          <a:bodyPr wrap="square" lIns="0" tIns="0" rIns="0" bIns="0" rtlCol="0"/>
          <a:lstStyle/>
          <a:p>
            <a:endParaRPr sz="1750"/>
          </a:p>
        </p:txBody>
      </p:sp>
      <p:sp>
        <p:nvSpPr>
          <p:cNvPr id="104" name="object 104"/>
          <p:cNvSpPr/>
          <p:nvPr/>
        </p:nvSpPr>
        <p:spPr>
          <a:xfrm>
            <a:off x="4815417" y="4280887"/>
            <a:ext cx="1361651" cy="82973"/>
          </a:xfrm>
          <a:prstGeom prst="rect">
            <a:avLst/>
          </a:prstGeom>
          <a:blipFill>
            <a:blip r:embed="rId62" cstate="print"/>
            <a:stretch>
              <a:fillRect/>
            </a:stretch>
          </a:blipFill>
        </p:spPr>
        <p:txBody>
          <a:bodyPr wrap="square" lIns="0" tIns="0" rIns="0" bIns="0" rtlCol="0"/>
          <a:lstStyle/>
          <a:p>
            <a:endParaRPr sz="1750"/>
          </a:p>
        </p:txBody>
      </p:sp>
      <p:sp>
        <p:nvSpPr>
          <p:cNvPr id="105" name="object 105"/>
          <p:cNvSpPr/>
          <p:nvPr/>
        </p:nvSpPr>
        <p:spPr>
          <a:xfrm>
            <a:off x="4815417" y="4347562"/>
            <a:ext cx="1361651" cy="81492"/>
          </a:xfrm>
          <a:prstGeom prst="rect">
            <a:avLst/>
          </a:prstGeom>
          <a:blipFill>
            <a:blip r:embed="rId63" cstate="print"/>
            <a:stretch>
              <a:fillRect/>
            </a:stretch>
          </a:blipFill>
        </p:spPr>
        <p:txBody>
          <a:bodyPr wrap="square" lIns="0" tIns="0" rIns="0" bIns="0" rtlCol="0"/>
          <a:lstStyle/>
          <a:p>
            <a:endParaRPr sz="1750"/>
          </a:p>
        </p:txBody>
      </p:sp>
      <p:sp>
        <p:nvSpPr>
          <p:cNvPr id="106" name="object 106"/>
          <p:cNvSpPr/>
          <p:nvPr/>
        </p:nvSpPr>
        <p:spPr>
          <a:xfrm>
            <a:off x="4815417" y="4412755"/>
            <a:ext cx="1361651" cy="82973"/>
          </a:xfrm>
          <a:prstGeom prst="rect">
            <a:avLst/>
          </a:prstGeom>
          <a:blipFill>
            <a:blip r:embed="rId64" cstate="print"/>
            <a:stretch>
              <a:fillRect/>
            </a:stretch>
          </a:blipFill>
        </p:spPr>
        <p:txBody>
          <a:bodyPr wrap="square" lIns="0" tIns="0" rIns="0" bIns="0" rtlCol="0"/>
          <a:lstStyle/>
          <a:p>
            <a:endParaRPr sz="1750"/>
          </a:p>
        </p:txBody>
      </p:sp>
      <p:sp>
        <p:nvSpPr>
          <p:cNvPr id="107" name="object 107"/>
          <p:cNvSpPr/>
          <p:nvPr/>
        </p:nvSpPr>
        <p:spPr>
          <a:xfrm>
            <a:off x="4815417" y="4495729"/>
            <a:ext cx="1361651" cy="82973"/>
          </a:xfrm>
          <a:prstGeom prst="rect">
            <a:avLst/>
          </a:prstGeom>
          <a:blipFill>
            <a:blip r:embed="rId65" cstate="print"/>
            <a:stretch>
              <a:fillRect/>
            </a:stretch>
          </a:blipFill>
        </p:spPr>
        <p:txBody>
          <a:bodyPr wrap="square" lIns="0" tIns="0" rIns="0" bIns="0" rtlCol="0"/>
          <a:lstStyle/>
          <a:p>
            <a:endParaRPr sz="1750"/>
          </a:p>
        </p:txBody>
      </p:sp>
      <p:sp>
        <p:nvSpPr>
          <p:cNvPr id="108" name="object 108"/>
          <p:cNvSpPr/>
          <p:nvPr/>
        </p:nvSpPr>
        <p:spPr>
          <a:xfrm>
            <a:off x="4815417" y="4562404"/>
            <a:ext cx="1361651" cy="81492"/>
          </a:xfrm>
          <a:prstGeom prst="rect">
            <a:avLst/>
          </a:prstGeom>
          <a:blipFill>
            <a:blip r:embed="rId66" cstate="print"/>
            <a:stretch>
              <a:fillRect/>
            </a:stretch>
          </a:blipFill>
        </p:spPr>
        <p:txBody>
          <a:bodyPr wrap="square" lIns="0" tIns="0" rIns="0" bIns="0" rtlCol="0"/>
          <a:lstStyle/>
          <a:p>
            <a:endParaRPr sz="1750"/>
          </a:p>
        </p:txBody>
      </p:sp>
      <p:sp>
        <p:nvSpPr>
          <p:cNvPr id="109" name="object 109"/>
          <p:cNvSpPr/>
          <p:nvPr/>
        </p:nvSpPr>
        <p:spPr>
          <a:xfrm>
            <a:off x="4815417" y="4627598"/>
            <a:ext cx="1361651" cy="82973"/>
          </a:xfrm>
          <a:prstGeom prst="rect">
            <a:avLst/>
          </a:prstGeom>
          <a:blipFill>
            <a:blip r:embed="rId67" cstate="print"/>
            <a:stretch>
              <a:fillRect/>
            </a:stretch>
          </a:blipFill>
        </p:spPr>
        <p:txBody>
          <a:bodyPr wrap="square" lIns="0" tIns="0" rIns="0" bIns="0" rtlCol="0"/>
          <a:lstStyle/>
          <a:p>
            <a:endParaRPr sz="1750"/>
          </a:p>
        </p:txBody>
      </p:sp>
      <p:sp>
        <p:nvSpPr>
          <p:cNvPr id="110" name="object 110"/>
          <p:cNvSpPr/>
          <p:nvPr/>
        </p:nvSpPr>
        <p:spPr>
          <a:xfrm>
            <a:off x="4815417" y="4694273"/>
            <a:ext cx="1361651" cy="81492"/>
          </a:xfrm>
          <a:prstGeom prst="rect">
            <a:avLst/>
          </a:prstGeom>
          <a:blipFill>
            <a:blip r:embed="rId68" cstate="print"/>
            <a:stretch>
              <a:fillRect/>
            </a:stretch>
          </a:blipFill>
        </p:spPr>
        <p:txBody>
          <a:bodyPr wrap="square" lIns="0" tIns="0" rIns="0" bIns="0" rtlCol="0"/>
          <a:lstStyle/>
          <a:p>
            <a:endParaRPr sz="1750"/>
          </a:p>
        </p:txBody>
      </p:sp>
      <p:sp>
        <p:nvSpPr>
          <p:cNvPr id="111" name="object 111"/>
          <p:cNvSpPr/>
          <p:nvPr/>
        </p:nvSpPr>
        <p:spPr>
          <a:xfrm>
            <a:off x="4815417" y="4775765"/>
            <a:ext cx="1361651" cy="82973"/>
          </a:xfrm>
          <a:prstGeom prst="rect">
            <a:avLst/>
          </a:prstGeom>
          <a:blipFill>
            <a:blip r:embed="rId69" cstate="print"/>
            <a:stretch>
              <a:fillRect/>
            </a:stretch>
          </a:blipFill>
        </p:spPr>
        <p:txBody>
          <a:bodyPr wrap="square" lIns="0" tIns="0" rIns="0" bIns="0" rtlCol="0"/>
          <a:lstStyle/>
          <a:p>
            <a:endParaRPr sz="1750"/>
          </a:p>
        </p:txBody>
      </p:sp>
      <p:sp>
        <p:nvSpPr>
          <p:cNvPr id="112" name="object 112"/>
          <p:cNvSpPr/>
          <p:nvPr/>
        </p:nvSpPr>
        <p:spPr>
          <a:xfrm>
            <a:off x="4815417" y="4842439"/>
            <a:ext cx="1361651" cy="81492"/>
          </a:xfrm>
          <a:prstGeom prst="rect">
            <a:avLst/>
          </a:prstGeom>
          <a:blipFill>
            <a:blip r:embed="rId70" cstate="print"/>
            <a:stretch>
              <a:fillRect/>
            </a:stretch>
          </a:blipFill>
        </p:spPr>
        <p:txBody>
          <a:bodyPr wrap="square" lIns="0" tIns="0" rIns="0" bIns="0" rtlCol="0"/>
          <a:lstStyle/>
          <a:p>
            <a:endParaRPr sz="1750"/>
          </a:p>
        </p:txBody>
      </p:sp>
      <p:sp>
        <p:nvSpPr>
          <p:cNvPr id="113" name="object 113"/>
          <p:cNvSpPr/>
          <p:nvPr/>
        </p:nvSpPr>
        <p:spPr>
          <a:xfrm>
            <a:off x="4815417" y="4907633"/>
            <a:ext cx="1361651" cy="82973"/>
          </a:xfrm>
          <a:prstGeom prst="rect">
            <a:avLst/>
          </a:prstGeom>
          <a:blipFill>
            <a:blip r:embed="rId71" cstate="print"/>
            <a:stretch>
              <a:fillRect/>
            </a:stretch>
          </a:blipFill>
        </p:spPr>
        <p:txBody>
          <a:bodyPr wrap="square" lIns="0" tIns="0" rIns="0" bIns="0" rtlCol="0"/>
          <a:lstStyle/>
          <a:p>
            <a:endParaRPr sz="1750"/>
          </a:p>
        </p:txBody>
      </p:sp>
      <p:sp>
        <p:nvSpPr>
          <p:cNvPr id="114" name="object 114"/>
          <p:cNvSpPr/>
          <p:nvPr/>
        </p:nvSpPr>
        <p:spPr>
          <a:xfrm>
            <a:off x="4815417" y="4974307"/>
            <a:ext cx="1361651" cy="81492"/>
          </a:xfrm>
          <a:prstGeom prst="rect">
            <a:avLst/>
          </a:prstGeom>
          <a:blipFill>
            <a:blip r:embed="rId72" cstate="print"/>
            <a:stretch>
              <a:fillRect/>
            </a:stretch>
          </a:blipFill>
        </p:spPr>
        <p:txBody>
          <a:bodyPr wrap="square" lIns="0" tIns="0" rIns="0" bIns="0" rtlCol="0"/>
          <a:lstStyle/>
          <a:p>
            <a:endParaRPr sz="1750"/>
          </a:p>
        </p:txBody>
      </p:sp>
      <p:sp>
        <p:nvSpPr>
          <p:cNvPr id="115" name="object 115"/>
          <p:cNvSpPr/>
          <p:nvPr/>
        </p:nvSpPr>
        <p:spPr>
          <a:xfrm>
            <a:off x="4815417" y="5039500"/>
            <a:ext cx="1361651" cy="82973"/>
          </a:xfrm>
          <a:prstGeom prst="rect">
            <a:avLst/>
          </a:prstGeom>
          <a:blipFill>
            <a:blip r:embed="rId73" cstate="print"/>
            <a:stretch>
              <a:fillRect/>
            </a:stretch>
          </a:blipFill>
        </p:spPr>
        <p:txBody>
          <a:bodyPr wrap="square" lIns="0" tIns="0" rIns="0" bIns="0" rtlCol="0"/>
          <a:lstStyle/>
          <a:p>
            <a:endParaRPr sz="1750"/>
          </a:p>
        </p:txBody>
      </p:sp>
      <p:sp>
        <p:nvSpPr>
          <p:cNvPr id="116" name="object 116"/>
          <p:cNvSpPr/>
          <p:nvPr/>
        </p:nvSpPr>
        <p:spPr>
          <a:xfrm>
            <a:off x="4815417" y="5122474"/>
            <a:ext cx="1361651" cy="82973"/>
          </a:xfrm>
          <a:prstGeom prst="rect">
            <a:avLst/>
          </a:prstGeom>
          <a:blipFill>
            <a:blip r:embed="rId74" cstate="print"/>
            <a:stretch>
              <a:fillRect/>
            </a:stretch>
          </a:blipFill>
        </p:spPr>
        <p:txBody>
          <a:bodyPr wrap="square" lIns="0" tIns="0" rIns="0" bIns="0" rtlCol="0"/>
          <a:lstStyle/>
          <a:p>
            <a:endParaRPr sz="1750"/>
          </a:p>
        </p:txBody>
      </p:sp>
      <p:sp>
        <p:nvSpPr>
          <p:cNvPr id="117" name="object 117"/>
          <p:cNvSpPr/>
          <p:nvPr/>
        </p:nvSpPr>
        <p:spPr>
          <a:xfrm>
            <a:off x="4815417" y="5187667"/>
            <a:ext cx="1361651" cy="82973"/>
          </a:xfrm>
          <a:prstGeom prst="rect">
            <a:avLst/>
          </a:prstGeom>
          <a:blipFill>
            <a:blip r:embed="rId73" cstate="print"/>
            <a:stretch>
              <a:fillRect/>
            </a:stretch>
          </a:blipFill>
        </p:spPr>
        <p:txBody>
          <a:bodyPr wrap="square" lIns="0" tIns="0" rIns="0" bIns="0" rtlCol="0"/>
          <a:lstStyle/>
          <a:p>
            <a:endParaRPr sz="1750"/>
          </a:p>
        </p:txBody>
      </p:sp>
      <p:sp>
        <p:nvSpPr>
          <p:cNvPr id="118" name="object 118"/>
          <p:cNvSpPr/>
          <p:nvPr/>
        </p:nvSpPr>
        <p:spPr>
          <a:xfrm>
            <a:off x="4815417" y="5254342"/>
            <a:ext cx="1361651" cy="82973"/>
          </a:xfrm>
          <a:prstGeom prst="rect">
            <a:avLst/>
          </a:prstGeom>
          <a:blipFill>
            <a:blip r:embed="rId75" cstate="print"/>
            <a:stretch>
              <a:fillRect/>
            </a:stretch>
          </a:blipFill>
        </p:spPr>
        <p:txBody>
          <a:bodyPr wrap="square" lIns="0" tIns="0" rIns="0" bIns="0" rtlCol="0"/>
          <a:lstStyle/>
          <a:p>
            <a:endParaRPr sz="1750"/>
          </a:p>
        </p:txBody>
      </p:sp>
      <p:sp>
        <p:nvSpPr>
          <p:cNvPr id="119" name="object 119"/>
          <p:cNvSpPr/>
          <p:nvPr/>
        </p:nvSpPr>
        <p:spPr>
          <a:xfrm>
            <a:off x="4815417" y="5319535"/>
            <a:ext cx="1361651" cy="82973"/>
          </a:xfrm>
          <a:prstGeom prst="rect">
            <a:avLst/>
          </a:prstGeom>
          <a:blipFill>
            <a:blip r:embed="rId76" cstate="print"/>
            <a:stretch>
              <a:fillRect/>
            </a:stretch>
          </a:blipFill>
        </p:spPr>
        <p:txBody>
          <a:bodyPr wrap="square" lIns="0" tIns="0" rIns="0" bIns="0" rtlCol="0"/>
          <a:lstStyle/>
          <a:p>
            <a:endParaRPr sz="1750"/>
          </a:p>
        </p:txBody>
      </p:sp>
      <p:sp>
        <p:nvSpPr>
          <p:cNvPr id="120" name="object 120"/>
          <p:cNvSpPr/>
          <p:nvPr/>
        </p:nvSpPr>
        <p:spPr>
          <a:xfrm>
            <a:off x="4815417" y="5369913"/>
            <a:ext cx="1361651" cy="81492"/>
          </a:xfrm>
          <a:prstGeom prst="rect">
            <a:avLst/>
          </a:prstGeom>
          <a:blipFill>
            <a:blip r:embed="rId77" cstate="print"/>
            <a:stretch>
              <a:fillRect/>
            </a:stretch>
          </a:blipFill>
        </p:spPr>
        <p:txBody>
          <a:bodyPr wrap="square" lIns="0" tIns="0" rIns="0" bIns="0" rtlCol="0"/>
          <a:lstStyle/>
          <a:p>
            <a:endParaRPr sz="1750"/>
          </a:p>
        </p:txBody>
      </p:sp>
      <p:sp>
        <p:nvSpPr>
          <p:cNvPr id="121" name="object 121"/>
          <p:cNvSpPr/>
          <p:nvPr/>
        </p:nvSpPr>
        <p:spPr>
          <a:xfrm>
            <a:off x="4815417" y="5451405"/>
            <a:ext cx="1361651" cy="82973"/>
          </a:xfrm>
          <a:prstGeom prst="rect">
            <a:avLst/>
          </a:prstGeom>
          <a:blipFill>
            <a:blip r:embed="rId78" cstate="print"/>
            <a:stretch>
              <a:fillRect/>
            </a:stretch>
          </a:blipFill>
        </p:spPr>
        <p:txBody>
          <a:bodyPr wrap="square" lIns="0" tIns="0" rIns="0" bIns="0" rtlCol="0"/>
          <a:lstStyle/>
          <a:p>
            <a:endParaRPr sz="1750"/>
          </a:p>
        </p:txBody>
      </p:sp>
      <p:sp>
        <p:nvSpPr>
          <p:cNvPr id="122" name="object 122"/>
          <p:cNvSpPr/>
          <p:nvPr/>
        </p:nvSpPr>
        <p:spPr>
          <a:xfrm>
            <a:off x="4815417" y="5518080"/>
            <a:ext cx="1361651" cy="82973"/>
          </a:xfrm>
          <a:prstGeom prst="rect">
            <a:avLst/>
          </a:prstGeom>
          <a:blipFill>
            <a:blip r:embed="rId79" cstate="print"/>
            <a:stretch>
              <a:fillRect/>
            </a:stretch>
          </a:blipFill>
        </p:spPr>
        <p:txBody>
          <a:bodyPr wrap="square" lIns="0" tIns="0" rIns="0" bIns="0" rtlCol="0"/>
          <a:lstStyle/>
          <a:p>
            <a:endParaRPr sz="1750"/>
          </a:p>
        </p:txBody>
      </p:sp>
      <p:sp>
        <p:nvSpPr>
          <p:cNvPr id="123" name="object 123"/>
          <p:cNvSpPr/>
          <p:nvPr/>
        </p:nvSpPr>
        <p:spPr>
          <a:xfrm>
            <a:off x="4815417" y="5583273"/>
            <a:ext cx="1361651" cy="82973"/>
          </a:xfrm>
          <a:prstGeom prst="rect">
            <a:avLst/>
          </a:prstGeom>
          <a:blipFill>
            <a:blip r:embed="rId80" cstate="print"/>
            <a:stretch>
              <a:fillRect/>
            </a:stretch>
          </a:blipFill>
        </p:spPr>
        <p:txBody>
          <a:bodyPr wrap="square" lIns="0" tIns="0" rIns="0" bIns="0" rtlCol="0"/>
          <a:lstStyle/>
          <a:p>
            <a:endParaRPr sz="1750"/>
          </a:p>
        </p:txBody>
      </p:sp>
      <p:sp>
        <p:nvSpPr>
          <p:cNvPr id="124" name="object 124"/>
          <p:cNvSpPr/>
          <p:nvPr/>
        </p:nvSpPr>
        <p:spPr>
          <a:xfrm>
            <a:off x="4815417" y="5649947"/>
            <a:ext cx="1361651" cy="82973"/>
          </a:xfrm>
          <a:prstGeom prst="rect">
            <a:avLst/>
          </a:prstGeom>
          <a:blipFill>
            <a:blip r:embed="rId81" cstate="print"/>
            <a:stretch>
              <a:fillRect/>
            </a:stretch>
          </a:blipFill>
        </p:spPr>
        <p:txBody>
          <a:bodyPr wrap="square" lIns="0" tIns="0" rIns="0" bIns="0" rtlCol="0"/>
          <a:lstStyle/>
          <a:p>
            <a:endParaRPr sz="1750"/>
          </a:p>
        </p:txBody>
      </p:sp>
      <p:sp>
        <p:nvSpPr>
          <p:cNvPr id="125" name="object 125"/>
          <p:cNvSpPr/>
          <p:nvPr/>
        </p:nvSpPr>
        <p:spPr>
          <a:xfrm>
            <a:off x="4815417" y="5715140"/>
            <a:ext cx="1361651" cy="82973"/>
          </a:xfrm>
          <a:prstGeom prst="rect">
            <a:avLst/>
          </a:prstGeom>
          <a:blipFill>
            <a:blip r:embed="rId82" cstate="print"/>
            <a:stretch>
              <a:fillRect/>
            </a:stretch>
          </a:blipFill>
        </p:spPr>
        <p:txBody>
          <a:bodyPr wrap="square" lIns="0" tIns="0" rIns="0" bIns="0" rtlCol="0"/>
          <a:lstStyle/>
          <a:p>
            <a:endParaRPr sz="1750"/>
          </a:p>
        </p:txBody>
      </p:sp>
      <p:sp>
        <p:nvSpPr>
          <p:cNvPr id="126" name="object 126"/>
          <p:cNvSpPr/>
          <p:nvPr/>
        </p:nvSpPr>
        <p:spPr>
          <a:xfrm>
            <a:off x="4815417" y="5798114"/>
            <a:ext cx="1361651" cy="82973"/>
          </a:xfrm>
          <a:prstGeom prst="rect">
            <a:avLst/>
          </a:prstGeom>
          <a:blipFill>
            <a:blip r:embed="rId81" cstate="print"/>
            <a:stretch>
              <a:fillRect/>
            </a:stretch>
          </a:blipFill>
        </p:spPr>
        <p:txBody>
          <a:bodyPr wrap="square" lIns="0" tIns="0" rIns="0" bIns="0" rtlCol="0"/>
          <a:lstStyle/>
          <a:p>
            <a:endParaRPr sz="1750"/>
          </a:p>
        </p:txBody>
      </p:sp>
      <p:sp>
        <p:nvSpPr>
          <p:cNvPr id="127" name="object 127"/>
          <p:cNvSpPr/>
          <p:nvPr/>
        </p:nvSpPr>
        <p:spPr>
          <a:xfrm>
            <a:off x="4815417" y="5864788"/>
            <a:ext cx="1361651" cy="81492"/>
          </a:xfrm>
          <a:prstGeom prst="rect">
            <a:avLst/>
          </a:prstGeom>
          <a:blipFill>
            <a:blip r:embed="rId83" cstate="print"/>
            <a:stretch>
              <a:fillRect/>
            </a:stretch>
          </a:blipFill>
        </p:spPr>
        <p:txBody>
          <a:bodyPr wrap="square" lIns="0" tIns="0" rIns="0" bIns="0" rtlCol="0"/>
          <a:lstStyle/>
          <a:p>
            <a:endParaRPr sz="1750"/>
          </a:p>
        </p:txBody>
      </p:sp>
      <p:sp>
        <p:nvSpPr>
          <p:cNvPr id="128" name="object 128"/>
          <p:cNvSpPr/>
          <p:nvPr/>
        </p:nvSpPr>
        <p:spPr>
          <a:xfrm>
            <a:off x="4815417" y="5929982"/>
            <a:ext cx="1361651" cy="82973"/>
          </a:xfrm>
          <a:prstGeom prst="rect">
            <a:avLst/>
          </a:prstGeom>
          <a:blipFill>
            <a:blip r:embed="rId84" cstate="print"/>
            <a:stretch>
              <a:fillRect/>
            </a:stretch>
          </a:blipFill>
        </p:spPr>
        <p:txBody>
          <a:bodyPr wrap="square" lIns="0" tIns="0" rIns="0" bIns="0" rtlCol="0"/>
          <a:lstStyle/>
          <a:p>
            <a:endParaRPr sz="1750"/>
          </a:p>
        </p:txBody>
      </p:sp>
      <p:sp>
        <p:nvSpPr>
          <p:cNvPr id="129" name="object 129"/>
          <p:cNvSpPr/>
          <p:nvPr/>
        </p:nvSpPr>
        <p:spPr>
          <a:xfrm>
            <a:off x="4815417" y="5996658"/>
            <a:ext cx="1361651" cy="81492"/>
          </a:xfrm>
          <a:prstGeom prst="rect">
            <a:avLst/>
          </a:prstGeom>
          <a:blipFill>
            <a:blip r:embed="rId85" cstate="print"/>
            <a:stretch>
              <a:fillRect/>
            </a:stretch>
          </a:blipFill>
        </p:spPr>
        <p:txBody>
          <a:bodyPr wrap="square" lIns="0" tIns="0" rIns="0" bIns="0" rtlCol="0"/>
          <a:lstStyle/>
          <a:p>
            <a:endParaRPr sz="1750"/>
          </a:p>
        </p:txBody>
      </p:sp>
      <p:sp>
        <p:nvSpPr>
          <p:cNvPr id="130" name="object 130"/>
          <p:cNvSpPr/>
          <p:nvPr/>
        </p:nvSpPr>
        <p:spPr>
          <a:xfrm>
            <a:off x="4815417" y="6061851"/>
            <a:ext cx="1361651" cy="82973"/>
          </a:xfrm>
          <a:prstGeom prst="rect">
            <a:avLst/>
          </a:prstGeom>
          <a:blipFill>
            <a:blip r:embed="rId86" cstate="print"/>
            <a:stretch>
              <a:fillRect/>
            </a:stretch>
          </a:blipFill>
        </p:spPr>
        <p:txBody>
          <a:bodyPr wrap="square" lIns="0" tIns="0" rIns="0" bIns="0" rtlCol="0"/>
          <a:lstStyle/>
          <a:p>
            <a:endParaRPr sz="1750"/>
          </a:p>
        </p:txBody>
      </p:sp>
      <p:sp>
        <p:nvSpPr>
          <p:cNvPr id="131" name="object 131"/>
          <p:cNvSpPr/>
          <p:nvPr/>
        </p:nvSpPr>
        <p:spPr>
          <a:xfrm>
            <a:off x="4815417" y="6144824"/>
            <a:ext cx="1361651" cy="81492"/>
          </a:xfrm>
          <a:prstGeom prst="rect">
            <a:avLst/>
          </a:prstGeom>
          <a:blipFill>
            <a:blip r:embed="rId87" cstate="print"/>
            <a:stretch>
              <a:fillRect/>
            </a:stretch>
          </a:blipFill>
        </p:spPr>
        <p:txBody>
          <a:bodyPr wrap="square" lIns="0" tIns="0" rIns="0" bIns="0" rtlCol="0"/>
          <a:lstStyle/>
          <a:p>
            <a:endParaRPr sz="1750"/>
          </a:p>
        </p:txBody>
      </p:sp>
      <p:sp>
        <p:nvSpPr>
          <p:cNvPr id="132" name="object 132"/>
          <p:cNvSpPr/>
          <p:nvPr/>
        </p:nvSpPr>
        <p:spPr>
          <a:xfrm>
            <a:off x="4815416" y="6202610"/>
            <a:ext cx="1361899" cy="74083"/>
          </a:xfrm>
          <a:custGeom>
            <a:avLst/>
            <a:gdLst/>
            <a:ahLst/>
            <a:cxnLst/>
            <a:rect l="l" t="t" r="r" b="b"/>
            <a:pathLst>
              <a:path w="1400810" h="76200">
                <a:moveTo>
                  <a:pt x="1400555" y="0"/>
                </a:moveTo>
                <a:lnTo>
                  <a:pt x="30479" y="0"/>
                </a:lnTo>
                <a:lnTo>
                  <a:pt x="19811" y="3048"/>
                </a:lnTo>
                <a:lnTo>
                  <a:pt x="4571" y="12192"/>
                </a:lnTo>
                <a:lnTo>
                  <a:pt x="0" y="16763"/>
                </a:lnTo>
                <a:lnTo>
                  <a:pt x="0" y="67056"/>
                </a:lnTo>
                <a:lnTo>
                  <a:pt x="4571" y="71628"/>
                </a:lnTo>
                <a:lnTo>
                  <a:pt x="12191" y="76199"/>
                </a:lnTo>
                <a:lnTo>
                  <a:pt x="1400555" y="76199"/>
                </a:lnTo>
                <a:lnTo>
                  <a:pt x="1400555" y="0"/>
                </a:lnTo>
                <a:close/>
              </a:path>
            </a:pathLst>
          </a:custGeom>
          <a:solidFill>
            <a:srgbClr val="FFFFFF"/>
          </a:solidFill>
        </p:spPr>
        <p:txBody>
          <a:bodyPr wrap="square" lIns="0" tIns="0" rIns="0" bIns="0" rtlCol="0"/>
          <a:lstStyle/>
          <a:p>
            <a:endParaRPr sz="1750"/>
          </a:p>
        </p:txBody>
      </p:sp>
      <p:sp>
        <p:nvSpPr>
          <p:cNvPr id="133" name="object 133"/>
          <p:cNvSpPr/>
          <p:nvPr/>
        </p:nvSpPr>
        <p:spPr>
          <a:xfrm>
            <a:off x="4815417" y="6287558"/>
            <a:ext cx="1381037" cy="0"/>
          </a:xfrm>
          <a:custGeom>
            <a:avLst/>
            <a:gdLst/>
            <a:ahLst/>
            <a:cxnLst/>
            <a:rect l="l" t="t" r="r" b="b"/>
            <a:pathLst>
              <a:path w="1420495">
                <a:moveTo>
                  <a:pt x="0" y="0"/>
                </a:moveTo>
                <a:lnTo>
                  <a:pt x="1420368" y="0"/>
                </a:lnTo>
              </a:path>
            </a:pathLst>
          </a:custGeom>
          <a:ln w="7620">
            <a:solidFill>
              <a:srgbClr val="000000"/>
            </a:solidFill>
          </a:ln>
        </p:spPr>
        <p:txBody>
          <a:bodyPr wrap="square" lIns="0" tIns="0" rIns="0" bIns="0" rtlCol="0"/>
          <a:lstStyle/>
          <a:p>
            <a:endParaRPr sz="1750"/>
          </a:p>
        </p:txBody>
      </p:sp>
      <p:sp>
        <p:nvSpPr>
          <p:cNvPr id="134" name="object 134"/>
          <p:cNvSpPr/>
          <p:nvPr/>
        </p:nvSpPr>
        <p:spPr>
          <a:xfrm>
            <a:off x="4815417" y="6279532"/>
            <a:ext cx="9260" cy="0"/>
          </a:xfrm>
          <a:custGeom>
            <a:avLst/>
            <a:gdLst/>
            <a:ahLst/>
            <a:cxnLst/>
            <a:rect l="l" t="t" r="r" b="b"/>
            <a:pathLst>
              <a:path w="9525">
                <a:moveTo>
                  <a:pt x="0" y="0"/>
                </a:moveTo>
                <a:lnTo>
                  <a:pt x="9144" y="0"/>
                </a:lnTo>
              </a:path>
            </a:pathLst>
          </a:custGeom>
          <a:ln w="8889">
            <a:solidFill>
              <a:srgbClr val="000000"/>
            </a:solidFill>
          </a:ln>
        </p:spPr>
        <p:txBody>
          <a:bodyPr wrap="square" lIns="0" tIns="0" rIns="0" bIns="0" rtlCol="0"/>
          <a:lstStyle/>
          <a:p>
            <a:endParaRPr sz="1750"/>
          </a:p>
        </p:txBody>
      </p:sp>
      <p:sp>
        <p:nvSpPr>
          <p:cNvPr id="135" name="object 135"/>
          <p:cNvSpPr/>
          <p:nvPr/>
        </p:nvSpPr>
        <p:spPr>
          <a:xfrm>
            <a:off x="4825047" y="4016903"/>
            <a:ext cx="0" cy="2258307"/>
          </a:xfrm>
          <a:custGeom>
            <a:avLst/>
            <a:gdLst/>
            <a:ahLst/>
            <a:cxnLst/>
            <a:rect l="l" t="t" r="r" b="b"/>
            <a:pathLst>
              <a:path h="2322829">
                <a:moveTo>
                  <a:pt x="0" y="0"/>
                </a:moveTo>
                <a:lnTo>
                  <a:pt x="0" y="2322830"/>
                </a:lnTo>
              </a:path>
            </a:pathLst>
          </a:custGeom>
          <a:ln w="19812">
            <a:solidFill>
              <a:srgbClr val="000000"/>
            </a:solidFill>
          </a:ln>
        </p:spPr>
        <p:txBody>
          <a:bodyPr wrap="square" lIns="0" tIns="0" rIns="0" bIns="0" rtlCol="0"/>
          <a:lstStyle/>
          <a:p>
            <a:endParaRPr sz="1750"/>
          </a:p>
        </p:txBody>
      </p:sp>
      <p:sp>
        <p:nvSpPr>
          <p:cNvPr id="136" name="object 136"/>
          <p:cNvSpPr/>
          <p:nvPr/>
        </p:nvSpPr>
        <p:spPr>
          <a:xfrm>
            <a:off x="4815417" y="4012583"/>
            <a:ext cx="9260" cy="0"/>
          </a:xfrm>
          <a:custGeom>
            <a:avLst/>
            <a:gdLst/>
            <a:ahLst/>
            <a:cxnLst/>
            <a:rect l="l" t="t" r="r" b="b"/>
            <a:pathLst>
              <a:path w="9525">
                <a:moveTo>
                  <a:pt x="0" y="0"/>
                </a:moveTo>
                <a:lnTo>
                  <a:pt x="9144" y="0"/>
                </a:lnTo>
              </a:path>
            </a:pathLst>
          </a:custGeom>
          <a:ln w="8889">
            <a:solidFill>
              <a:srgbClr val="000000"/>
            </a:solidFill>
          </a:ln>
        </p:spPr>
        <p:txBody>
          <a:bodyPr wrap="square" lIns="0" tIns="0" rIns="0" bIns="0" rtlCol="0"/>
          <a:lstStyle/>
          <a:p>
            <a:endParaRPr sz="1750"/>
          </a:p>
        </p:txBody>
      </p:sp>
      <p:sp>
        <p:nvSpPr>
          <p:cNvPr id="137" name="object 137"/>
          <p:cNvSpPr/>
          <p:nvPr/>
        </p:nvSpPr>
        <p:spPr>
          <a:xfrm>
            <a:off x="4815417" y="4004556"/>
            <a:ext cx="1381037" cy="0"/>
          </a:xfrm>
          <a:custGeom>
            <a:avLst/>
            <a:gdLst/>
            <a:ahLst/>
            <a:cxnLst/>
            <a:rect l="l" t="t" r="r" b="b"/>
            <a:pathLst>
              <a:path w="1420495">
                <a:moveTo>
                  <a:pt x="0" y="0"/>
                </a:moveTo>
                <a:lnTo>
                  <a:pt x="1420368" y="0"/>
                </a:lnTo>
              </a:path>
            </a:pathLst>
          </a:custGeom>
          <a:ln w="7620">
            <a:solidFill>
              <a:srgbClr val="000000"/>
            </a:solidFill>
          </a:ln>
        </p:spPr>
        <p:txBody>
          <a:bodyPr wrap="square" lIns="0" tIns="0" rIns="0" bIns="0" rtlCol="0"/>
          <a:lstStyle/>
          <a:p>
            <a:endParaRPr sz="1750"/>
          </a:p>
        </p:txBody>
      </p:sp>
      <p:sp>
        <p:nvSpPr>
          <p:cNvPr id="138" name="object 138"/>
          <p:cNvSpPr/>
          <p:nvPr/>
        </p:nvSpPr>
        <p:spPr>
          <a:xfrm>
            <a:off x="4824307" y="6279655"/>
            <a:ext cx="10495" cy="0"/>
          </a:xfrm>
          <a:custGeom>
            <a:avLst/>
            <a:gdLst/>
            <a:ahLst/>
            <a:cxnLst/>
            <a:rect l="l" t="t" r="r" b="b"/>
            <a:pathLst>
              <a:path w="10795">
                <a:moveTo>
                  <a:pt x="0" y="0"/>
                </a:moveTo>
                <a:lnTo>
                  <a:pt x="10667" y="0"/>
                </a:lnTo>
              </a:path>
            </a:pathLst>
          </a:custGeom>
          <a:ln w="9143">
            <a:solidFill>
              <a:srgbClr val="000000"/>
            </a:solidFill>
          </a:ln>
        </p:spPr>
        <p:txBody>
          <a:bodyPr wrap="square" lIns="0" tIns="0" rIns="0" bIns="0" rtlCol="0"/>
          <a:lstStyle/>
          <a:p>
            <a:endParaRPr sz="1750"/>
          </a:p>
        </p:txBody>
      </p:sp>
      <p:sp>
        <p:nvSpPr>
          <p:cNvPr id="139" name="object 139"/>
          <p:cNvSpPr/>
          <p:nvPr/>
        </p:nvSpPr>
        <p:spPr>
          <a:xfrm>
            <a:off x="4834678" y="6279655"/>
            <a:ext cx="1342760" cy="0"/>
          </a:xfrm>
          <a:custGeom>
            <a:avLst/>
            <a:gdLst/>
            <a:ahLst/>
            <a:cxnLst/>
            <a:rect l="l" t="t" r="r" b="b"/>
            <a:pathLst>
              <a:path w="1381125">
                <a:moveTo>
                  <a:pt x="0" y="0"/>
                </a:moveTo>
                <a:lnTo>
                  <a:pt x="1380744" y="0"/>
                </a:lnTo>
              </a:path>
            </a:pathLst>
          </a:custGeom>
          <a:ln w="9143">
            <a:solidFill>
              <a:srgbClr val="000000"/>
            </a:solidFill>
          </a:ln>
        </p:spPr>
        <p:txBody>
          <a:bodyPr wrap="square" lIns="0" tIns="0" rIns="0" bIns="0" rtlCol="0"/>
          <a:lstStyle/>
          <a:p>
            <a:endParaRPr sz="1750"/>
          </a:p>
        </p:txBody>
      </p:sp>
      <p:sp>
        <p:nvSpPr>
          <p:cNvPr id="140" name="object 140"/>
          <p:cNvSpPr/>
          <p:nvPr/>
        </p:nvSpPr>
        <p:spPr>
          <a:xfrm>
            <a:off x="6177068" y="6279532"/>
            <a:ext cx="10495" cy="0"/>
          </a:xfrm>
          <a:custGeom>
            <a:avLst/>
            <a:gdLst/>
            <a:ahLst/>
            <a:cxnLst/>
            <a:rect l="l" t="t" r="r" b="b"/>
            <a:pathLst>
              <a:path w="10795">
                <a:moveTo>
                  <a:pt x="0" y="0"/>
                </a:moveTo>
                <a:lnTo>
                  <a:pt x="10667" y="0"/>
                </a:lnTo>
              </a:path>
            </a:pathLst>
          </a:custGeom>
          <a:ln w="8889">
            <a:solidFill>
              <a:srgbClr val="000000"/>
            </a:solidFill>
          </a:ln>
        </p:spPr>
        <p:txBody>
          <a:bodyPr wrap="square" lIns="0" tIns="0" rIns="0" bIns="0" rtlCol="0"/>
          <a:lstStyle/>
          <a:p>
            <a:endParaRPr sz="1750"/>
          </a:p>
        </p:txBody>
      </p:sp>
      <p:sp>
        <p:nvSpPr>
          <p:cNvPr id="141" name="object 141"/>
          <p:cNvSpPr/>
          <p:nvPr/>
        </p:nvSpPr>
        <p:spPr>
          <a:xfrm>
            <a:off x="6186698" y="4016903"/>
            <a:ext cx="0" cy="2258307"/>
          </a:xfrm>
          <a:custGeom>
            <a:avLst/>
            <a:gdLst/>
            <a:ahLst/>
            <a:cxnLst/>
            <a:rect l="l" t="t" r="r" b="b"/>
            <a:pathLst>
              <a:path h="2322829">
                <a:moveTo>
                  <a:pt x="0" y="0"/>
                </a:moveTo>
                <a:lnTo>
                  <a:pt x="0" y="2322830"/>
                </a:lnTo>
              </a:path>
            </a:pathLst>
          </a:custGeom>
          <a:ln w="19812">
            <a:solidFill>
              <a:srgbClr val="000000"/>
            </a:solidFill>
          </a:ln>
        </p:spPr>
        <p:txBody>
          <a:bodyPr wrap="square" lIns="0" tIns="0" rIns="0" bIns="0" rtlCol="0"/>
          <a:lstStyle/>
          <a:p>
            <a:endParaRPr sz="1750"/>
          </a:p>
        </p:txBody>
      </p:sp>
      <p:sp>
        <p:nvSpPr>
          <p:cNvPr id="142" name="object 142"/>
          <p:cNvSpPr/>
          <p:nvPr/>
        </p:nvSpPr>
        <p:spPr>
          <a:xfrm>
            <a:off x="6177068" y="4012583"/>
            <a:ext cx="10495" cy="0"/>
          </a:xfrm>
          <a:custGeom>
            <a:avLst/>
            <a:gdLst/>
            <a:ahLst/>
            <a:cxnLst/>
            <a:rect l="l" t="t" r="r" b="b"/>
            <a:pathLst>
              <a:path w="10795">
                <a:moveTo>
                  <a:pt x="0" y="0"/>
                </a:moveTo>
                <a:lnTo>
                  <a:pt x="10667" y="0"/>
                </a:lnTo>
              </a:path>
            </a:pathLst>
          </a:custGeom>
          <a:ln w="8889">
            <a:solidFill>
              <a:srgbClr val="000000"/>
            </a:solidFill>
          </a:ln>
        </p:spPr>
        <p:txBody>
          <a:bodyPr wrap="square" lIns="0" tIns="0" rIns="0" bIns="0" rtlCol="0"/>
          <a:lstStyle/>
          <a:p>
            <a:endParaRPr sz="1750"/>
          </a:p>
        </p:txBody>
      </p:sp>
      <p:sp>
        <p:nvSpPr>
          <p:cNvPr id="143" name="object 143"/>
          <p:cNvSpPr/>
          <p:nvPr/>
        </p:nvSpPr>
        <p:spPr>
          <a:xfrm>
            <a:off x="6187440" y="6279655"/>
            <a:ext cx="9260" cy="0"/>
          </a:xfrm>
          <a:custGeom>
            <a:avLst/>
            <a:gdLst/>
            <a:ahLst/>
            <a:cxnLst/>
            <a:rect l="l" t="t" r="r" b="b"/>
            <a:pathLst>
              <a:path w="9525">
                <a:moveTo>
                  <a:pt x="0" y="0"/>
                </a:moveTo>
                <a:lnTo>
                  <a:pt x="9144" y="0"/>
                </a:lnTo>
              </a:path>
            </a:pathLst>
          </a:custGeom>
          <a:ln w="9143">
            <a:solidFill>
              <a:srgbClr val="000000"/>
            </a:solidFill>
          </a:ln>
        </p:spPr>
        <p:txBody>
          <a:bodyPr wrap="square" lIns="0" tIns="0" rIns="0" bIns="0" rtlCol="0"/>
          <a:lstStyle/>
          <a:p>
            <a:endParaRPr sz="1750"/>
          </a:p>
        </p:txBody>
      </p:sp>
      <p:sp>
        <p:nvSpPr>
          <p:cNvPr id="144" name="object 144"/>
          <p:cNvSpPr/>
          <p:nvPr/>
        </p:nvSpPr>
        <p:spPr>
          <a:xfrm>
            <a:off x="4824307" y="4012705"/>
            <a:ext cx="10495" cy="0"/>
          </a:xfrm>
          <a:custGeom>
            <a:avLst/>
            <a:gdLst/>
            <a:ahLst/>
            <a:cxnLst/>
            <a:rect l="l" t="t" r="r" b="b"/>
            <a:pathLst>
              <a:path w="10795">
                <a:moveTo>
                  <a:pt x="0" y="0"/>
                </a:moveTo>
                <a:lnTo>
                  <a:pt x="10667" y="0"/>
                </a:lnTo>
              </a:path>
            </a:pathLst>
          </a:custGeom>
          <a:ln w="9144">
            <a:solidFill>
              <a:srgbClr val="000000"/>
            </a:solidFill>
          </a:ln>
        </p:spPr>
        <p:txBody>
          <a:bodyPr wrap="square" lIns="0" tIns="0" rIns="0" bIns="0" rtlCol="0"/>
          <a:lstStyle/>
          <a:p>
            <a:endParaRPr sz="1750"/>
          </a:p>
        </p:txBody>
      </p:sp>
      <p:sp>
        <p:nvSpPr>
          <p:cNvPr id="145" name="object 145"/>
          <p:cNvSpPr/>
          <p:nvPr/>
        </p:nvSpPr>
        <p:spPr>
          <a:xfrm>
            <a:off x="4834678" y="4012705"/>
            <a:ext cx="1342760" cy="0"/>
          </a:xfrm>
          <a:custGeom>
            <a:avLst/>
            <a:gdLst/>
            <a:ahLst/>
            <a:cxnLst/>
            <a:rect l="l" t="t" r="r" b="b"/>
            <a:pathLst>
              <a:path w="1381125">
                <a:moveTo>
                  <a:pt x="0" y="0"/>
                </a:moveTo>
                <a:lnTo>
                  <a:pt x="1380744" y="0"/>
                </a:lnTo>
              </a:path>
            </a:pathLst>
          </a:custGeom>
          <a:ln w="9144">
            <a:solidFill>
              <a:srgbClr val="000000"/>
            </a:solidFill>
          </a:ln>
        </p:spPr>
        <p:txBody>
          <a:bodyPr wrap="square" lIns="0" tIns="0" rIns="0" bIns="0" rtlCol="0"/>
          <a:lstStyle/>
          <a:p>
            <a:endParaRPr sz="1750"/>
          </a:p>
        </p:txBody>
      </p:sp>
      <p:sp>
        <p:nvSpPr>
          <p:cNvPr id="146" name="object 146"/>
          <p:cNvSpPr/>
          <p:nvPr/>
        </p:nvSpPr>
        <p:spPr>
          <a:xfrm>
            <a:off x="6187440" y="4012705"/>
            <a:ext cx="9260" cy="0"/>
          </a:xfrm>
          <a:custGeom>
            <a:avLst/>
            <a:gdLst/>
            <a:ahLst/>
            <a:cxnLst/>
            <a:rect l="l" t="t" r="r" b="b"/>
            <a:pathLst>
              <a:path w="9525">
                <a:moveTo>
                  <a:pt x="0" y="0"/>
                </a:moveTo>
                <a:lnTo>
                  <a:pt x="9144" y="0"/>
                </a:lnTo>
              </a:path>
            </a:pathLst>
          </a:custGeom>
          <a:ln w="9144">
            <a:solidFill>
              <a:srgbClr val="000000"/>
            </a:solidFill>
          </a:ln>
        </p:spPr>
        <p:txBody>
          <a:bodyPr wrap="square" lIns="0" tIns="0" rIns="0" bIns="0" rtlCol="0"/>
          <a:lstStyle/>
          <a:p>
            <a:endParaRPr sz="1750"/>
          </a:p>
        </p:txBody>
      </p:sp>
      <p:sp>
        <p:nvSpPr>
          <p:cNvPr id="147" name="object 147"/>
          <p:cNvSpPr/>
          <p:nvPr/>
        </p:nvSpPr>
        <p:spPr>
          <a:xfrm>
            <a:off x="4805045" y="4330524"/>
            <a:ext cx="1382889" cy="0"/>
          </a:xfrm>
          <a:custGeom>
            <a:avLst/>
            <a:gdLst/>
            <a:ahLst/>
            <a:cxnLst/>
            <a:rect l="l" t="t" r="r" b="b"/>
            <a:pathLst>
              <a:path w="1422400">
                <a:moveTo>
                  <a:pt x="0" y="0"/>
                </a:moveTo>
                <a:lnTo>
                  <a:pt x="1421891" y="0"/>
                </a:lnTo>
              </a:path>
            </a:pathLst>
          </a:custGeom>
          <a:ln w="16763">
            <a:solidFill>
              <a:srgbClr val="000000"/>
            </a:solidFill>
          </a:ln>
        </p:spPr>
        <p:txBody>
          <a:bodyPr wrap="square" lIns="0" tIns="0" rIns="0" bIns="0" rtlCol="0"/>
          <a:lstStyle/>
          <a:p>
            <a:endParaRPr sz="1750"/>
          </a:p>
        </p:txBody>
      </p:sp>
      <p:sp>
        <p:nvSpPr>
          <p:cNvPr id="148" name="object 148"/>
          <p:cNvSpPr/>
          <p:nvPr/>
        </p:nvSpPr>
        <p:spPr>
          <a:xfrm>
            <a:off x="4805045" y="4659453"/>
            <a:ext cx="1382889" cy="0"/>
          </a:xfrm>
          <a:custGeom>
            <a:avLst/>
            <a:gdLst/>
            <a:ahLst/>
            <a:cxnLst/>
            <a:rect l="l" t="t" r="r" b="b"/>
            <a:pathLst>
              <a:path w="1422400">
                <a:moveTo>
                  <a:pt x="0" y="0"/>
                </a:moveTo>
                <a:lnTo>
                  <a:pt x="1421891" y="0"/>
                </a:lnTo>
              </a:path>
            </a:pathLst>
          </a:custGeom>
          <a:ln w="16763">
            <a:solidFill>
              <a:srgbClr val="000000"/>
            </a:solidFill>
          </a:ln>
        </p:spPr>
        <p:txBody>
          <a:bodyPr wrap="square" lIns="0" tIns="0" rIns="0" bIns="0" rtlCol="0"/>
          <a:lstStyle/>
          <a:p>
            <a:endParaRPr sz="1750"/>
          </a:p>
        </p:txBody>
      </p:sp>
      <p:sp>
        <p:nvSpPr>
          <p:cNvPr id="149" name="object 149"/>
          <p:cNvSpPr/>
          <p:nvPr/>
        </p:nvSpPr>
        <p:spPr>
          <a:xfrm>
            <a:off x="4805045" y="4989865"/>
            <a:ext cx="1382889" cy="0"/>
          </a:xfrm>
          <a:custGeom>
            <a:avLst/>
            <a:gdLst/>
            <a:ahLst/>
            <a:cxnLst/>
            <a:rect l="l" t="t" r="r" b="b"/>
            <a:pathLst>
              <a:path w="1422400">
                <a:moveTo>
                  <a:pt x="0" y="0"/>
                </a:moveTo>
                <a:lnTo>
                  <a:pt x="1421891" y="0"/>
                </a:lnTo>
              </a:path>
            </a:pathLst>
          </a:custGeom>
          <a:ln w="16763">
            <a:solidFill>
              <a:srgbClr val="000000"/>
            </a:solidFill>
          </a:ln>
        </p:spPr>
        <p:txBody>
          <a:bodyPr wrap="square" lIns="0" tIns="0" rIns="0" bIns="0" rtlCol="0"/>
          <a:lstStyle/>
          <a:p>
            <a:endParaRPr sz="1750"/>
          </a:p>
        </p:txBody>
      </p:sp>
      <p:sp>
        <p:nvSpPr>
          <p:cNvPr id="150" name="object 150"/>
          <p:cNvSpPr/>
          <p:nvPr/>
        </p:nvSpPr>
        <p:spPr>
          <a:xfrm>
            <a:off x="4805045" y="5318794"/>
            <a:ext cx="1382889" cy="0"/>
          </a:xfrm>
          <a:custGeom>
            <a:avLst/>
            <a:gdLst/>
            <a:ahLst/>
            <a:cxnLst/>
            <a:rect l="l" t="t" r="r" b="b"/>
            <a:pathLst>
              <a:path w="1422400">
                <a:moveTo>
                  <a:pt x="0" y="0"/>
                </a:moveTo>
                <a:lnTo>
                  <a:pt x="1421891" y="0"/>
                </a:lnTo>
              </a:path>
            </a:pathLst>
          </a:custGeom>
          <a:ln w="16763">
            <a:solidFill>
              <a:srgbClr val="000000"/>
            </a:solidFill>
          </a:ln>
        </p:spPr>
        <p:txBody>
          <a:bodyPr wrap="square" lIns="0" tIns="0" rIns="0" bIns="0" rtlCol="0"/>
          <a:lstStyle/>
          <a:p>
            <a:endParaRPr sz="1750"/>
          </a:p>
        </p:txBody>
      </p:sp>
      <p:sp>
        <p:nvSpPr>
          <p:cNvPr id="151" name="object 151"/>
          <p:cNvSpPr/>
          <p:nvPr/>
        </p:nvSpPr>
        <p:spPr>
          <a:xfrm>
            <a:off x="4805045" y="5616609"/>
            <a:ext cx="1382889" cy="0"/>
          </a:xfrm>
          <a:custGeom>
            <a:avLst/>
            <a:gdLst/>
            <a:ahLst/>
            <a:cxnLst/>
            <a:rect l="l" t="t" r="r" b="b"/>
            <a:pathLst>
              <a:path w="1422400">
                <a:moveTo>
                  <a:pt x="0" y="0"/>
                </a:moveTo>
                <a:lnTo>
                  <a:pt x="1421891" y="0"/>
                </a:lnTo>
              </a:path>
            </a:pathLst>
          </a:custGeom>
          <a:ln w="16763">
            <a:solidFill>
              <a:srgbClr val="000000"/>
            </a:solidFill>
          </a:ln>
        </p:spPr>
        <p:txBody>
          <a:bodyPr wrap="square" lIns="0" tIns="0" rIns="0" bIns="0" rtlCol="0"/>
          <a:lstStyle/>
          <a:p>
            <a:endParaRPr sz="1750"/>
          </a:p>
        </p:txBody>
      </p:sp>
      <p:sp>
        <p:nvSpPr>
          <p:cNvPr id="152" name="object 152"/>
          <p:cNvSpPr/>
          <p:nvPr/>
        </p:nvSpPr>
        <p:spPr>
          <a:xfrm>
            <a:off x="4805045" y="5945540"/>
            <a:ext cx="1382889" cy="0"/>
          </a:xfrm>
          <a:custGeom>
            <a:avLst/>
            <a:gdLst/>
            <a:ahLst/>
            <a:cxnLst/>
            <a:rect l="l" t="t" r="r" b="b"/>
            <a:pathLst>
              <a:path w="1422400">
                <a:moveTo>
                  <a:pt x="0" y="0"/>
                </a:moveTo>
                <a:lnTo>
                  <a:pt x="1421891" y="0"/>
                </a:lnTo>
              </a:path>
            </a:pathLst>
          </a:custGeom>
          <a:ln w="16763">
            <a:solidFill>
              <a:srgbClr val="000000"/>
            </a:solidFill>
          </a:ln>
        </p:spPr>
        <p:txBody>
          <a:bodyPr wrap="square" lIns="0" tIns="0" rIns="0" bIns="0" rtlCol="0"/>
          <a:lstStyle/>
          <a:p>
            <a:endParaRPr sz="1750"/>
          </a:p>
        </p:txBody>
      </p:sp>
      <p:sp>
        <p:nvSpPr>
          <p:cNvPr id="153" name="object 153"/>
          <p:cNvSpPr txBox="1"/>
          <p:nvPr/>
        </p:nvSpPr>
        <p:spPr>
          <a:xfrm>
            <a:off x="1138907" y="4067527"/>
            <a:ext cx="99395" cy="179601"/>
          </a:xfrm>
          <a:prstGeom prst="rect">
            <a:avLst/>
          </a:prstGeom>
        </p:spPr>
        <p:txBody>
          <a:bodyPr vert="horz" wrap="square" lIns="0" tIns="0" rIns="0" bIns="0" rtlCol="0">
            <a:spAutoFit/>
          </a:bodyPr>
          <a:lstStyle/>
          <a:p>
            <a:pPr marL="12347"/>
            <a:r>
              <a:rPr sz="1167" dirty="0">
                <a:latin typeface="Times New Roman"/>
                <a:cs typeface="Times New Roman"/>
              </a:rPr>
              <a:t>7</a:t>
            </a:r>
            <a:endParaRPr sz="1167">
              <a:latin typeface="Times New Roman"/>
              <a:cs typeface="Times New Roman"/>
            </a:endParaRPr>
          </a:p>
        </p:txBody>
      </p:sp>
      <p:sp>
        <p:nvSpPr>
          <p:cNvPr id="154" name="object 154"/>
          <p:cNvSpPr txBox="1"/>
          <p:nvPr/>
        </p:nvSpPr>
        <p:spPr>
          <a:xfrm>
            <a:off x="1138907" y="4380123"/>
            <a:ext cx="99395" cy="179601"/>
          </a:xfrm>
          <a:prstGeom prst="rect">
            <a:avLst/>
          </a:prstGeom>
        </p:spPr>
        <p:txBody>
          <a:bodyPr vert="horz" wrap="square" lIns="0" tIns="0" rIns="0" bIns="0" rtlCol="0">
            <a:spAutoFit/>
          </a:bodyPr>
          <a:lstStyle/>
          <a:p>
            <a:pPr marL="12347"/>
            <a:r>
              <a:rPr sz="1167" dirty="0">
                <a:latin typeface="Times New Roman"/>
                <a:cs typeface="Times New Roman"/>
              </a:rPr>
              <a:t>6</a:t>
            </a:r>
            <a:endParaRPr sz="1167">
              <a:latin typeface="Times New Roman"/>
              <a:cs typeface="Times New Roman"/>
            </a:endParaRPr>
          </a:p>
        </p:txBody>
      </p:sp>
      <p:sp>
        <p:nvSpPr>
          <p:cNvPr id="155" name="object 155"/>
          <p:cNvSpPr txBox="1"/>
          <p:nvPr/>
        </p:nvSpPr>
        <p:spPr>
          <a:xfrm>
            <a:off x="1138907" y="4710509"/>
            <a:ext cx="99395" cy="179601"/>
          </a:xfrm>
          <a:prstGeom prst="rect">
            <a:avLst/>
          </a:prstGeom>
        </p:spPr>
        <p:txBody>
          <a:bodyPr vert="horz" wrap="square" lIns="0" tIns="0" rIns="0" bIns="0" rtlCol="0">
            <a:spAutoFit/>
          </a:bodyPr>
          <a:lstStyle/>
          <a:p>
            <a:pPr marL="12347"/>
            <a:r>
              <a:rPr sz="1167" dirty="0">
                <a:latin typeface="Times New Roman"/>
                <a:cs typeface="Times New Roman"/>
              </a:rPr>
              <a:t>5</a:t>
            </a:r>
            <a:endParaRPr sz="1167">
              <a:latin typeface="Times New Roman"/>
              <a:cs typeface="Times New Roman"/>
            </a:endParaRPr>
          </a:p>
        </p:txBody>
      </p:sp>
      <p:sp>
        <p:nvSpPr>
          <p:cNvPr id="156" name="object 156"/>
          <p:cNvSpPr txBox="1"/>
          <p:nvPr/>
        </p:nvSpPr>
        <p:spPr>
          <a:xfrm>
            <a:off x="1138907" y="5039427"/>
            <a:ext cx="99395" cy="179601"/>
          </a:xfrm>
          <a:prstGeom prst="rect">
            <a:avLst/>
          </a:prstGeom>
        </p:spPr>
        <p:txBody>
          <a:bodyPr vert="horz" wrap="square" lIns="0" tIns="0" rIns="0" bIns="0" rtlCol="0">
            <a:spAutoFit/>
          </a:bodyPr>
          <a:lstStyle/>
          <a:p>
            <a:pPr marL="12347"/>
            <a:r>
              <a:rPr sz="1167" dirty="0">
                <a:latin typeface="Times New Roman"/>
                <a:cs typeface="Times New Roman"/>
              </a:rPr>
              <a:t>4</a:t>
            </a:r>
            <a:endParaRPr sz="1167">
              <a:latin typeface="Times New Roman"/>
              <a:cs typeface="Times New Roman"/>
            </a:endParaRPr>
          </a:p>
        </p:txBody>
      </p:sp>
      <p:sp>
        <p:nvSpPr>
          <p:cNvPr id="157" name="object 157"/>
          <p:cNvSpPr txBox="1"/>
          <p:nvPr/>
        </p:nvSpPr>
        <p:spPr>
          <a:xfrm>
            <a:off x="1138907" y="5353503"/>
            <a:ext cx="99395" cy="179601"/>
          </a:xfrm>
          <a:prstGeom prst="rect">
            <a:avLst/>
          </a:prstGeom>
        </p:spPr>
        <p:txBody>
          <a:bodyPr vert="horz" wrap="square" lIns="0" tIns="0" rIns="0" bIns="0" rtlCol="0">
            <a:spAutoFit/>
          </a:bodyPr>
          <a:lstStyle/>
          <a:p>
            <a:pPr marL="12347"/>
            <a:r>
              <a:rPr sz="1167" dirty="0">
                <a:latin typeface="Times New Roman"/>
                <a:cs typeface="Times New Roman"/>
              </a:rPr>
              <a:t>3</a:t>
            </a:r>
            <a:endParaRPr sz="1167">
              <a:latin typeface="Times New Roman"/>
              <a:cs typeface="Times New Roman"/>
            </a:endParaRPr>
          </a:p>
        </p:txBody>
      </p:sp>
      <p:sp>
        <p:nvSpPr>
          <p:cNvPr id="158" name="object 158"/>
          <p:cNvSpPr txBox="1"/>
          <p:nvPr/>
        </p:nvSpPr>
        <p:spPr>
          <a:xfrm>
            <a:off x="1138907" y="5682422"/>
            <a:ext cx="99395" cy="179601"/>
          </a:xfrm>
          <a:prstGeom prst="rect">
            <a:avLst/>
          </a:prstGeom>
        </p:spPr>
        <p:txBody>
          <a:bodyPr vert="horz" wrap="square" lIns="0" tIns="0" rIns="0" bIns="0" rtlCol="0">
            <a:spAutoFit/>
          </a:bodyPr>
          <a:lstStyle/>
          <a:p>
            <a:pPr marL="12347"/>
            <a:r>
              <a:rPr sz="1167" dirty="0">
                <a:latin typeface="Times New Roman"/>
                <a:cs typeface="Times New Roman"/>
              </a:rPr>
              <a:t>2</a:t>
            </a:r>
            <a:endParaRPr sz="1167">
              <a:latin typeface="Times New Roman"/>
              <a:cs typeface="Times New Roman"/>
            </a:endParaRPr>
          </a:p>
        </p:txBody>
      </p:sp>
      <p:sp>
        <p:nvSpPr>
          <p:cNvPr id="159" name="object 159"/>
          <p:cNvSpPr txBox="1"/>
          <p:nvPr/>
        </p:nvSpPr>
        <p:spPr>
          <a:xfrm>
            <a:off x="1138907" y="6012808"/>
            <a:ext cx="99395" cy="179601"/>
          </a:xfrm>
          <a:prstGeom prst="rect">
            <a:avLst/>
          </a:prstGeom>
        </p:spPr>
        <p:txBody>
          <a:bodyPr vert="horz" wrap="square" lIns="0" tIns="0" rIns="0" bIns="0" rtlCol="0">
            <a:spAutoFit/>
          </a:bodyPr>
          <a:lstStyle/>
          <a:p>
            <a:pPr marL="12347"/>
            <a:r>
              <a:rPr sz="1167" dirty="0">
                <a:latin typeface="Times New Roman"/>
                <a:cs typeface="Times New Roman"/>
              </a:rPr>
              <a:t>1</a:t>
            </a:r>
            <a:endParaRPr sz="1167">
              <a:latin typeface="Times New Roman"/>
              <a:cs typeface="Times New Roman"/>
            </a:endParaRPr>
          </a:p>
        </p:txBody>
      </p:sp>
      <p:sp>
        <p:nvSpPr>
          <p:cNvPr id="160" name="object 160"/>
          <p:cNvSpPr/>
          <p:nvPr/>
        </p:nvSpPr>
        <p:spPr>
          <a:xfrm>
            <a:off x="1412028" y="6276694"/>
            <a:ext cx="4763558" cy="329053"/>
          </a:xfrm>
          <a:custGeom>
            <a:avLst/>
            <a:gdLst/>
            <a:ahLst/>
            <a:cxnLst/>
            <a:rect l="l" t="t" r="r" b="b"/>
            <a:pathLst>
              <a:path w="4899660" h="338454">
                <a:moveTo>
                  <a:pt x="4891120" y="0"/>
                </a:moveTo>
                <a:lnTo>
                  <a:pt x="7015" y="0"/>
                </a:lnTo>
                <a:lnTo>
                  <a:pt x="3553" y="37814"/>
                </a:lnTo>
                <a:lnTo>
                  <a:pt x="740" y="80857"/>
                </a:lnTo>
                <a:lnTo>
                  <a:pt x="0" y="99746"/>
                </a:lnTo>
                <a:lnTo>
                  <a:pt x="0" y="235441"/>
                </a:lnTo>
                <a:lnTo>
                  <a:pt x="740" y="254305"/>
                </a:lnTo>
                <a:lnTo>
                  <a:pt x="3553" y="297291"/>
                </a:lnTo>
                <a:lnTo>
                  <a:pt x="7315" y="338327"/>
                </a:lnTo>
                <a:lnTo>
                  <a:pt x="4890820" y="338327"/>
                </a:lnTo>
                <a:lnTo>
                  <a:pt x="4894582" y="297291"/>
                </a:lnTo>
                <a:lnTo>
                  <a:pt x="4897395" y="254305"/>
                </a:lnTo>
                <a:lnTo>
                  <a:pt x="4899092" y="211084"/>
                </a:lnTo>
                <a:lnTo>
                  <a:pt x="4899660" y="167639"/>
                </a:lnTo>
                <a:lnTo>
                  <a:pt x="4899092" y="124135"/>
                </a:lnTo>
                <a:lnTo>
                  <a:pt x="4897395" y="80857"/>
                </a:lnTo>
                <a:lnTo>
                  <a:pt x="4894582" y="37814"/>
                </a:lnTo>
                <a:lnTo>
                  <a:pt x="4891120" y="0"/>
                </a:lnTo>
                <a:close/>
              </a:path>
            </a:pathLst>
          </a:custGeom>
          <a:solidFill>
            <a:srgbClr val="D2E1CA"/>
          </a:solidFill>
        </p:spPr>
        <p:txBody>
          <a:bodyPr wrap="square" lIns="0" tIns="0" rIns="0" bIns="0" rtlCol="0"/>
          <a:lstStyle/>
          <a:p>
            <a:endParaRPr sz="1750"/>
          </a:p>
        </p:txBody>
      </p:sp>
      <p:sp>
        <p:nvSpPr>
          <p:cNvPr id="161" name="object 161"/>
          <p:cNvSpPr/>
          <p:nvPr/>
        </p:nvSpPr>
        <p:spPr>
          <a:xfrm>
            <a:off x="1469814" y="6276693"/>
            <a:ext cx="4645024" cy="328929"/>
          </a:xfrm>
          <a:prstGeom prst="rect">
            <a:avLst/>
          </a:prstGeom>
          <a:blipFill>
            <a:blip r:embed="rId88" cstate="print"/>
            <a:stretch>
              <a:fillRect/>
            </a:stretch>
          </a:blipFill>
        </p:spPr>
        <p:txBody>
          <a:bodyPr wrap="square" lIns="0" tIns="0" rIns="0" bIns="0" rtlCol="0"/>
          <a:lstStyle/>
          <a:p>
            <a:endParaRPr sz="1750"/>
          </a:p>
        </p:txBody>
      </p:sp>
      <p:sp>
        <p:nvSpPr>
          <p:cNvPr id="162" name="object 162"/>
          <p:cNvSpPr/>
          <p:nvPr/>
        </p:nvSpPr>
        <p:spPr>
          <a:xfrm>
            <a:off x="1549822" y="6276693"/>
            <a:ext cx="4485005" cy="328929"/>
          </a:xfrm>
          <a:prstGeom prst="rect">
            <a:avLst/>
          </a:prstGeom>
          <a:blipFill>
            <a:blip r:embed="rId89" cstate="print"/>
            <a:stretch>
              <a:fillRect/>
            </a:stretch>
          </a:blipFill>
        </p:spPr>
        <p:txBody>
          <a:bodyPr wrap="square" lIns="0" tIns="0" rIns="0" bIns="0" rtlCol="0"/>
          <a:lstStyle/>
          <a:p>
            <a:endParaRPr sz="1750"/>
          </a:p>
        </p:txBody>
      </p:sp>
      <p:sp>
        <p:nvSpPr>
          <p:cNvPr id="163" name="object 163"/>
          <p:cNvSpPr/>
          <p:nvPr/>
        </p:nvSpPr>
        <p:spPr>
          <a:xfrm>
            <a:off x="1610572" y="6276693"/>
            <a:ext cx="4363507" cy="328929"/>
          </a:xfrm>
          <a:prstGeom prst="rect">
            <a:avLst/>
          </a:prstGeom>
          <a:blipFill>
            <a:blip r:embed="rId90" cstate="print"/>
            <a:stretch>
              <a:fillRect/>
            </a:stretch>
          </a:blipFill>
        </p:spPr>
        <p:txBody>
          <a:bodyPr wrap="square" lIns="0" tIns="0" rIns="0" bIns="0" rtlCol="0"/>
          <a:lstStyle/>
          <a:p>
            <a:endParaRPr sz="1750"/>
          </a:p>
        </p:txBody>
      </p:sp>
      <p:sp>
        <p:nvSpPr>
          <p:cNvPr id="164" name="object 164"/>
          <p:cNvSpPr/>
          <p:nvPr/>
        </p:nvSpPr>
        <p:spPr>
          <a:xfrm>
            <a:off x="1690582" y="6276693"/>
            <a:ext cx="4203487" cy="328929"/>
          </a:xfrm>
          <a:prstGeom prst="rect">
            <a:avLst/>
          </a:prstGeom>
          <a:blipFill>
            <a:blip r:embed="rId91" cstate="print"/>
            <a:stretch>
              <a:fillRect/>
            </a:stretch>
          </a:blipFill>
        </p:spPr>
        <p:txBody>
          <a:bodyPr wrap="square" lIns="0" tIns="0" rIns="0" bIns="0" rtlCol="0"/>
          <a:lstStyle/>
          <a:p>
            <a:endParaRPr sz="1750"/>
          </a:p>
        </p:txBody>
      </p:sp>
      <p:sp>
        <p:nvSpPr>
          <p:cNvPr id="165" name="object 165"/>
          <p:cNvSpPr/>
          <p:nvPr/>
        </p:nvSpPr>
        <p:spPr>
          <a:xfrm>
            <a:off x="1770591" y="6276693"/>
            <a:ext cx="4043468" cy="328851"/>
          </a:xfrm>
          <a:prstGeom prst="rect">
            <a:avLst/>
          </a:prstGeom>
          <a:blipFill>
            <a:blip r:embed="rId92" cstate="print"/>
            <a:stretch>
              <a:fillRect/>
            </a:stretch>
          </a:blipFill>
        </p:spPr>
        <p:txBody>
          <a:bodyPr wrap="square" lIns="0" tIns="0" rIns="0" bIns="0" rtlCol="0"/>
          <a:lstStyle/>
          <a:p>
            <a:endParaRPr sz="1750"/>
          </a:p>
        </p:txBody>
      </p:sp>
      <p:sp>
        <p:nvSpPr>
          <p:cNvPr id="166" name="object 166"/>
          <p:cNvSpPr/>
          <p:nvPr/>
        </p:nvSpPr>
        <p:spPr>
          <a:xfrm>
            <a:off x="1831341" y="6276693"/>
            <a:ext cx="3923452" cy="328929"/>
          </a:xfrm>
          <a:prstGeom prst="rect">
            <a:avLst/>
          </a:prstGeom>
          <a:blipFill>
            <a:blip r:embed="rId93" cstate="print"/>
            <a:stretch>
              <a:fillRect/>
            </a:stretch>
          </a:blipFill>
        </p:spPr>
        <p:txBody>
          <a:bodyPr wrap="square" lIns="0" tIns="0" rIns="0" bIns="0" rtlCol="0"/>
          <a:lstStyle/>
          <a:p>
            <a:endParaRPr sz="1750"/>
          </a:p>
        </p:txBody>
      </p:sp>
      <p:sp>
        <p:nvSpPr>
          <p:cNvPr id="167" name="object 167"/>
          <p:cNvSpPr/>
          <p:nvPr/>
        </p:nvSpPr>
        <p:spPr>
          <a:xfrm>
            <a:off x="1911350" y="6276693"/>
            <a:ext cx="3763433" cy="328929"/>
          </a:xfrm>
          <a:prstGeom prst="rect">
            <a:avLst/>
          </a:prstGeom>
          <a:blipFill>
            <a:blip r:embed="rId94" cstate="print"/>
            <a:stretch>
              <a:fillRect/>
            </a:stretch>
          </a:blipFill>
        </p:spPr>
        <p:txBody>
          <a:bodyPr wrap="square" lIns="0" tIns="0" rIns="0" bIns="0" rtlCol="0"/>
          <a:lstStyle/>
          <a:p>
            <a:endParaRPr sz="1750"/>
          </a:p>
        </p:txBody>
      </p:sp>
      <p:sp>
        <p:nvSpPr>
          <p:cNvPr id="168" name="object 168"/>
          <p:cNvSpPr/>
          <p:nvPr/>
        </p:nvSpPr>
        <p:spPr>
          <a:xfrm>
            <a:off x="1991361" y="6276693"/>
            <a:ext cx="3603412" cy="328929"/>
          </a:xfrm>
          <a:prstGeom prst="rect">
            <a:avLst/>
          </a:prstGeom>
          <a:blipFill>
            <a:blip r:embed="rId95" cstate="print"/>
            <a:stretch>
              <a:fillRect/>
            </a:stretch>
          </a:blipFill>
        </p:spPr>
        <p:txBody>
          <a:bodyPr wrap="square" lIns="0" tIns="0" rIns="0" bIns="0" rtlCol="0"/>
          <a:lstStyle/>
          <a:p>
            <a:endParaRPr sz="1750"/>
          </a:p>
        </p:txBody>
      </p:sp>
      <p:sp>
        <p:nvSpPr>
          <p:cNvPr id="169" name="object 169"/>
          <p:cNvSpPr/>
          <p:nvPr/>
        </p:nvSpPr>
        <p:spPr>
          <a:xfrm>
            <a:off x="2050627" y="6276693"/>
            <a:ext cx="3483398" cy="328929"/>
          </a:xfrm>
          <a:prstGeom prst="rect">
            <a:avLst/>
          </a:prstGeom>
          <a:blipFill>
            <a:blip r:embed="rId96" cstate="print"/>
            <a:stretch>
              <a:fillRect/>
            </a:stretch>
          </a:blipFill>
        </p:spPr>
        <p:txBody>
          <a:bodyPr wrap="square" lIns="0" tIns="0" rIns="0" bIns="0" rtlCol="0"/>
          <a:lstStyle/>
          <a:p>
            <a:endParaRPr sz="1750"/>
          </a:p>
        </p:txBody>
      </p:sp>
      <p:sp>
        <p:nvSpPr>
          <p:cNvPr id="170" name="object 170"/>
          <p:cNvSpPr/>
          <p:nvPr/>
        </p:nvSpPr>
        <p:spPr>
          <a:xfrm>
            <a:off x="2130636" y="6276693"/>
            <a:ext cx="3323378" cy="328929"/>
          </a:xfrm>
          <a:prstGeom prst="rect">
            <a:avLst/>
          </a:prstGeom>
          <a:blipFill>
            <a:blip r:embed="rId97" cstate="print"/>
            <a:stretch>
              <a:fillRect/>
            </a:stretch>
          </a:blipFill>
        </p:spPr>
        <p:txBody>
          <a:bodyPr wrap="square" lIns="0" tIns="0" rIns="0" bIns="0" rtlCol="0"/>
          <a:lstStyle/>
          <a:p>
            <a:endParaRPr sz="1750"/>
          </a:p>
        </p:txBody>
      </p:sp>
      <p:sp>
        <p:nvSpPr>
          <p:cNvPr id="171" name="object 171"/>
          <p:cNvSpPr/>
          <p:nvPr/>
        </p:nvSpPr>
        <p:spPr>
          <a:xfrm>
            <a:off x="2191385" y="6276693"/>
            <a:ext cx="3201881" cy="328929"/>
          </a:xfrm>
          <a:prstGeom prst="rect">
            <a:avLst/>
          </a:prstGeom>
          <a:blipFill>
            <a:blip r:embed="rId98" cstate="print"/>
            <a:stretch>
              <a:fillRect/>
            </a:stretch>
          </a:blipFill>
        </p:spPr>
        <p:txBody>
          <a:bodyPr wrap="square" lIns="0" tIns="0" rIns="0" bIns="0" rtlCol="0"/>
          <a:lstStyle/>
          <a:p>
            <a:endParaRPr sz="1750"/>
          </a:p>
        </p:txBody>
      </p:sp>
      <p:sp>
        <p:nvSpPr>
          <p:cNvPr id="172" name="object 172"/>
          <p:cNvSpPr/>
          <p:nvPr/>
        </p:nvSpPr>
        <p:spPr>
          <a:xfrm>
            <a:off x="2271395" y="6276693"/>
            <a:ext cx="3041862" cy="328929"/>
          </a:xfrm>
          <a:prstGeom prst="rect">
            <a:avLst/>
          </a:prstGeom>
          <a:blipFill>
            <a:blip r:embed="rId99" cstate="print"/>
            <a:stretch>
              <a:fillRect/>
            </a:stretch>
          </a:blipFill>
        </p:spPr>
        <p:txBody>
          <a:bodyPr wrap="square" lIns="0" tIns="0" rIns="0" bIns="0" rtlCol="0"/>
          <a:lstStyle/>
          <a:p>
            <a:endParaRPr sz="1750"/>
          </a:p>
        </p:txBody>
      </p:sp>
      <p:sp>
        <p:nvSpPr>
          <p:cNvPr id="173" name="object 173"/>
          <p:cNvSpPr/>
          <p:nvPr/>
        </p:nvSpPr>
        <p:spPr>
          <a:xfrm>
            <a:off x="2351405" y="6276693"/>
            <a:ext cx="2881841" cy="328929"/>
          </a:xfrm>
          <a:prstGeom prst="rect">
            <a:avLst/>
          </a:prstGeom>
          <a:blipFill>
            <a:blip r:embed="rId100" cstate="print"/>
            <a:stretch>
              <a:fillRect/>
            </a:stretch>
          </a:blipFill>
        </p:spPr>
        <p:txBody>
          <a:bodyPr wrap="square" lIns="0" tIns="0" rIns="0" bIns="0" rtlCol="0"/>
          <a:lstStyle/>
          <a:p>
            <a:endParaRPr sz="1750"/>
          </a:p>
        </p:txBody>
      </p:sp>
      <p:sp>
        <p:nvSpPr>
          <p:cNvPr id="174" name="object 174"/>
          <p:cNvSpPr/>
          <p:nvPr/>
        </p:nvSpPr>
        <p:spPr>
          <a:xfrm>
            <a:off x="2412153" y="6276693"/>
            <a:ext cx="2761827" cy="328929"/>
          </a:xfrm>
          <a:prstGeom prst="rect">
            <a:avLst/>
          </a:prstGeom>
          <a:blipFill>
            <a:blip r:embed="rId101" cstate="print"/>
            <a:stretch>
              <a:fillRect/>
            </a:stretch>
          </a:blipFill>
        </p:spPr>
        <p:txBody>
          <a:bodyPr wrap="square" lIns="0" tIns="0" rIns="0" bIns="0" rtlCol="0"/>
          <a:lstStyle/>
          <a:p>
            <a:endParaRPr sz="1750"/>
          </a:p>
        </p:txBody>
      </p:sp>
      <p:sp>
        <p:nvSpPr>
          <p:cNvPr id="175" name="object 175"/>
          <p:cNvSpPr/>
          <p:nvPr/>
        </p:nvSpPr>
        <p:spPr>
          <a:xfrm>
            <a:off x="2492164" y="6276693"/>
            <a:ext cx="2601806" cy="328929"/>
          </a:xfrm>
          <a:prstGeom prst="rect">
            <a:avLst/>
          </a:prstGeom>
          <a:blipFill>
            <a:blip r:embed="rId102" cstate="print"/>
            <a:stretch>
              <a:fillRect/>
            </a:stretch>
          </a:blipFill>
        </p:spPr>
        <p:txBody>
          <a:bodyPr wrap="square" lIns="0" tIns="0" rIns="0" bIns="0" rtlCol="0"/>
          <a:lstStyle/>
          <a:p>
            <a:endParaRPr sz="1750"/>
          </a:p>
        </p:txBody>
      </p:sp>
      <p:sp>
        <p:nvSpPr>
          <p:cNvPr id="176" name="object 176"/>
          <p:cNvSpPr/>
          <p:nvPr/>
        </p:nvSpPr>
        <p:spPr>
          <a:xfrm>
            <a:off x="2551429" y="6276693"/>
            <a:ext cx="2481792" cy="328929"/>
          </a:xfrm>
          <a:prstGeom prst="rect">
            <a:avLst/>
          </a:prstGeom>
          <a:blipFill>
            <a:blip r:embed="rId103" cstate="print"/>
            <a:stretch>
              <a:fillRect/>
            </a:stretch>
          </a:blipFill>
        </p:spPr>
        <p:txBody>
          <a:bodyPr wrap="square" lIns="0" tIns="0" rIns="0" bIns="0" rtlCol="0"/>
          <a:lstStyle/>
          <a:p>
            <a:endParaRPr sz="1750"/>
          </a:p>
        </p:txBody>
      </p:sp>
      <p:sp>
        <p:nvSpPr>
          <p:cNvPr id="177" name="object 177"/>
          <p:cNvSpPr/>
          <p:nvPr/>
        </p:nvSpPr>
        <p:spPr>
          <a:xfrm>
            <a:off x="2631439" y="6276693"/>
            <a:ext cx="2321772" cy="328929"/>
          </a:xfrm>
          <a:prstGeom prst="rect">
            <a:avLst/>
          </a:prstGeom>
          <a:blipFill>
            <a:blip r:embed="rId104" cstate="print"/>
            <a:stretch>
              <a:fillRect/>
            </a:stretch>
          </a:blipFill>
        </p:spPr>
        <p:txBody>
          <a:bodyPr wrap="square" lIns="0" tIns="0" rIns="0" bIns="0" rtlCol="0"/>
          <a:lstStyle/>
          <a:p>
            <a:endParaRPr sz="1750"/>
          </a:p>
        </p:txBody>
      </p:sp>
      <p:sp>
        <p:nvSpPr>
          <p:cNvPr id="178" name="object 178"/>
          <p:cNvSpPr/>
          <p:nvPr/>
        </p:nvSpPr>
        <p:spPr>
          <a:xfrm>
            <a:off x="2711450" y="6276693"/>
            <a:ext cx="2161751" cy="328929"/>
          </a:xfrm>
          <a:prstGeom prst="rect">
            <a:avLst/>
          </a:prstGeom>
          <a:blipFill>
            <a:blip r:embed="rId105" cstate="print"/>
            <a:stretch>
              <a:fillRect/>
            </a:stretch>
          </a:blipFill>
        </p:spPr>
        <p:txBody>
          <a:bodyPr wrap="square" lIns="0" tIns="0" rIns="0" bIns="0" rtlCol="0"/>
          <a:lstStyle/>
          <a:p>
            <a:endParaRPr sz="1750"/>
          </a:p>
        </p:txBody>
      </p:sp>
      <p:sp>
        <p:nvSpPr>
          <p:cNvPr id="179" name="object 179"/>
          <p:cNvSpPr/>
          <p:nvPr/>
        </p:nvSpPr>
        <p:spPr>
          <a:xfrm>
            <a:off x="2772198" y="6276693"/>
            <a:ext cx="2040255" cy="328929"/>
          </a:xfrm>
          <a:prstGeom prst="rect">
            <a:avLst/>
          </a:prstGeom>
          <a:blipFill>
            <a:blip r:embed="rId106" cstate="print"/>
            <a:stretch>
              <a:fillRect/>
            </a:stretch>
          </a:blipFill>
        </p:spPr>
        <p:txBody>
          <a:bodyPr wrap="square" lIns="0" tIns="0" rIns="0" bIns="0" rtlCol="0"/>
          <a:lstStyle/>
          <a:p>
            <a:endParaRPr sz="1750"/>
          </a:p>
        </p:txBody>
      </p:sp>
      <p:sp>
        <p:nvSpPr>
          <p:cNvPr id="180" name="object 180"/>
          <p:cNvSpPr/>
          <p:nvPr/>
        </p:nvSpPr>
        <p:spPr>
          <a:xfrm>
            <a:off x="2852209" y="6276693"/>
            <a:ext cx="1880234" cy="328929"/>
          </a:xfrm>
          <a:prstGeom prst="rect">
            <a:avLst/>
          </a:prstGeom>
          <a:blipFill>
            <a:blip r:embed="rId107" cstate="print"/>
            <a:stretch>
              <a:fillRect/>
            </a:stretch>
          </a:blipFill>
        </p:spPr>
        <p:txBody>
          <a:bodyPr wrap="square" lIns="0" tIns="0" rIns="0" bIns="0" rtlCol="0"/>
          <a:lstStyle/>
          <a:p>
            <a:endParaRPr sz="1750"/>
          </a:p>
        </p:txBody>
      </p:sp>
      <p:sp>
        <p:nvSpPr>
          <p:cNvPr id="181" name="object 181"/>
          <p:cNvSpPr/>
          <p:nvPr/>
        </p:nvSpPr>
        <p:spPr>
          <a:xfrm>
            <a:off x="2932219" y="6276693"/>
            <a:ext cx="1720214" cy="328929"/>
          </a:xfrm>
          <a:prstGeom prst="rect">
            <a:avLst/>
          </a:prstGeom>
          <a:blipFill>
            <a:blip r:embed="rId108" cstate="print"/>
            <a:stretch>
              <a:fillRect/>
            </a:stretch>
          </a:blipFill>
        </p:spPr>
        <p:txBody>
          <a:bodyPr wrap="square" lIns="0" tIns="0" rIns="0" bIns="0" rtlCol="0"/>
          <a:lstStyle/>
          <a:p>
            <a:endParaRPr sz="1750"/>
          </a:p>
        </p:txBody>
      </p:sp>
      <p:sp>
        <p:nvSpPr>
          <p:cNvPr id="182" name="object 182"/>
          <p:cNvSpPr/>
          <p:nvPr/>
        </p:nvSpPr>
        <p:spPr>
          <a:xfrm>
            <a:off x="2992966" y="6276693"/>
            <a:ext cx="1600200" cy="328929"/>
          </a:xfrm>
          <a:prstGeom prst="rect">
            <a:avLst/>
          </a:prstGeom>
          <a:blipFill>
            <a:blip r:embed="rId109" cstate="print"/>
            <a:stretch>
              <a:fillRect/>
            </a:stretch>
          </a:blipFill>
        </p:spPr>
        <p:txBody>
          <a:bodyPr wrap="square" lIns="0" tIns="0" rIns="0" bIns="0" rtlCol="0"/>
          <a:lstStyle/>
          <a:p>
            <a:endParaRPr sz="1750"/>
          </a:p>
        </p:txBody>
      </p:sp>
      <p:sp>
        <p:nvSpPr>
          <p:cNvPr id="183" name="object 183"/>
          <p:cNvSpPr/>
          <p:nvPr/>
        </p:nvSpPr>
        <p:spPr>
          <a:xfrm>
            <a:off x="3072977" y="6276693"/>
            <a:ext cx="1440179" cy="328929"/>
          </a:xfrm>
          <a:prstGeom prst="rect">
            <a:avLst/>
          </a:prstGeom>
          <a:blipFill>
            <a:blip r:embed="rId110" cstate="print"/>
            <a:stretch>
              <a:fillRect/>
            </a:stretch>
          </a:blipFill>
        </p:spPr>
        <p:txBody>
          <a:bodyPr wrap="square" lIns="0" tIns="0" rIns="0" bIns="0" rtlCol="0"/>
          <a:lstStyle/>
          <a:p>
            <a:endParaRPr sz="1750"/>
          </a:p>
        </p:txBody>
      </p:sp>
      <p:sp>
        <p:nvSpPr>
          <p:cNvPr id="184" name="object 184"/>
          <p:cNvSpPr/>
          <p:nvPr/>
        </p:nvSpPr>
        <p:spPr>
          <a:xfrm>
            <a:off x="3132242" y="6276693"/>
            <a:ext cx="1320165" cy="328929"/>
          </a:xfrm>
          <a:prstGeom prst="rect">
            <a:avLst/>
          </a:prstGeom>
          <a:blipFill>
            <a:blip r:embed="rId111" cstate="print"/>
            <a:stretch>
              <a:fillRect/>
            </a:stretch>
          </a:blipFill>
        </p:spPr>
        <p:txBody>
          <a:bodyPr wrap="square" lIns="0" tIns="0" rIns="0" bIns="0" rtlCol="0"/>
          <a:lstStyle/>
          <a:p>
            <a:endParaRPr sz="1750"/>
          </a:p>
        </p:txBody>
      </p:sp>
      <p:sp>
        <p:nvSpPr>
          <p:cNvPr id="185" name="object 185"/>
          <p:cNvSpPr/>
          <p:nvPr/>
        </p:nvSpPr>
        <p:spPr>
          <a:xfrm>
            <a:off x="3212254" y="6276693"/>
            <a:ext cx="1160144" cy="328929"/>
          </a:xfrm>
          <a:prstGeom prst="rect">
            <a:avLst/>
          </a:prstGeom>
          <a:blipFill>
            <a:blip r:embed="rId112" cstate="print"/>
            <a:stretch>
              <a:fillRect/>
            </a:stretch>
          </a:blipFill>
        </p:spPr>
        <p:txBody>
          <a:bodyPr wrap="square" lIns="0" tIns="0" rIns="0" bIns="0" rtlCol="0"/>
          <a:lstStyle/>
          <a:p>
            <a:endParaRPr sz="1750"/>
          </a:p>
        </p:txBody>
      </p:sp>
      <p:sp>
        <p:nvSpPr>
          <p:cNvPr id="186" name="object 186"/>
          <p:cNvSpPr/>
          <p:nvPr/>
        </p:nvSpPr>
        <p:spPr>
          <a:xfrm>
            <a:off x="3292263" y="6276693"/>
            <a:ext cx="1000125" cy="328929"/>
          </a:xfrm>
          <a:prstGeom prst="rect">
            <a:avLst/>
          </a:prstGeom>
          <a:blipFill>
            <a:blip r:embed="rId113" cstate="print"/>
            <a:stretch>
              <a:fillRect/>
            </a:stretch>
          </a:blipFill>
        </p:spPr>
        <p:txBody>
          <a:bodyPr wrap="square" lIns="0" tIns="0" rIns="0" bIns="0" rtlCol="0"/>
          <a:lstStyle/>
          <a:p>
            <a:endParaRPr sz="1750"/>
          </a:p>
        </p:txBody>
      </p:sp>
      <p:sp>
        <p:nvSpPr>
          <p:cNvPr id="187" name="object 187"/>
          <p:cNvSpPr/>
          <p:nvPr/>
        </p:nvSpPr>
        <p:spPr>
          <a:xfrm>
            <a:off x="3353011" y="6276693"/>
            <a:ext cx="878627" cy="328929"/>
          </a:xfrm>
          <a:prstGeom prst="rect">
            <a:avLst/>
          </a:prstGeom>
          <a:blipFill>
            <a:blip r:embed="rId114" cstate="print"/>
            <a:stretch>
              <a:fillRect/>
            </a:stretch>
          </a:blipFill>
        </p:spPr>
        <p:txBody>
          <a:bodyPr wrap="square" lIns="0" tIns="0" rIns="0" bIns="0" rtlCol="0"/>
          <a:lstStyle/>
          <a:p>
            <a:endParaRPr sz="1750"/>
          </a:p>
        </p:txBody>
      </p:sp>
      <p:sp>
        <p:nvSpPr>
          <p:cNvPr id="188" name="object 188"/>
          <p:cNvSpPr/>
          <p:nvPr/>
        </p:nvSpPr>
        <p:spPr>
          <a:xfrm>
            <a:off x="3433022" y="6276693"/>
            <a:ext cx="718607" cy="328929"/>
          </a:xfrm>
          <a:prstGeom prst="rect">
            <a:avLst/>
          </a:prstGeom>
          <a:blipFill>
            <a:blip r:embed="rId115" cstate="print"/>
            <a:stretch>
              <a:fillRect/>
            </a:stretch>
          </a:blipFill>
        </p:spPr>
        <p:txBody>
          <a:bodyPr wrap="square" lIns="0" tIns="0" rIns="0" bIns="0" rtlCol="0"/>
          <a:lstStyle/>
          <a:p>
            <a:endParaRPr sz="1750"/>
          </a:p>
        </p:txBody>
      </p:sp>
      <p:sp>
        <p:nvSpPr>
          <p:cNvPr id="189" name="object 189"/>
          <p:cNvSpPr/>
          <p:nvPr/>
        </p:nvSpPr>
        <p:spPr>
          <a:xfrm>
            <a:off x="3513031" y="6276693"/>
            <a:ext cx="558588" cy="328929"/>
          </a:xfrm>
          <a:prstGeom prst="rect">
            <a:avLst/>
          </a:prstGeom>
          <a:blipFill>
            <a:blip r:embed="rId116" cstate="print"/>
            <a:stretch>
              <a:fillRect/>
            </a:stretch>
          </a:blipFill>
        </p:spPr>
        <p:txBody>
          <a:bodyPr wrap="square" lIns="0" tIns="0" rIns="0" bIns="0" rtlCol="0"/>
          <a:lstStyle/>
          <a:p>
            <a:endParaRPr sz="1750"/>
          </a:p>
        </p:txBody>
      </p:sp>
      <p:sp>
        <p:nvSpPr>
          <p:cNvPr id="190" name="object 190"/>
          <p:cNvSpPr/>
          <p:nvPr/>
        </p:nvSpPr>
        <p:spPr>
          <a:xfrm>
            <a:off x="3572299" y="6276693"/>
            <a:ext cx="440054" cy="328929"/>
          </a:xfrm>
          <a:prstGeom prst="rect">
            <a:avLst/>
          </a:prstGeom>
          <a:blipFill>
            <a:blip r:embed="rId117" cstate="print"/>
            <a:stretch>
              <a:fillRect/>
            </a:stretch>
          </a:blipFill>
        </p:spPr>
        <p:txBody>
          <a:bodyPr wrap="square" lIns="0" tIns="0" rIns="0" bIns="0" rtlCol="0"/>
          <a:lstStyle/>
          <a:p>
            <a:endParaRPr sz="1750"/>
          </a:p>
        </p:txBody>
      </p:sp>
      <p:sp>
        <p:nvSpPr>
          <p:cNvPr id="191" name="object 191"/>
          <p:cNvSpPr/>
          <p:nvPr/>
        </p:nvSpPr>
        <p:spPr>
          <a:xfrm>
            <a:off x="3653790" y="6324106"/>
            <a:ext cx="278553" cy="229658"/>
          </a:xfrm>
          <a:prstGeom prst="rect">
            <a:avLst/>
          </a:prstGeom>
          <a:blipFill>
            <a:blip r:embed="rId118" cstate="print"/>
            <a:stretch>
              <a:fillRect/>
            </a:stretch>
          </a:blipFill>
        </p:spPr>
        <p:txBody>
          <a:bodyPr wrap="square" lIns="0" tIns="0" rIns="0" bIns="0" rtlCol="0"/>
          <a:lstStyle/>
          <a:p>
            <a:endParaRPr sz="1750"/>
          </a:p>
        </p:txBody>
      </p:sp>
      <p:sp>
        <p:nvSpPr>
          <p:cNvPr id="192" name="object 192"/>
          <p:cNvSpPr/>
          <p:nvPr/>
        </p:nvSpPr>
        <p:spPr>
          <a:xfrm>
            <a:off x="3713057" y="6374482"/>
            <a:ext cx="158662" cy="130881"/>
          </a:xfrm>
          <a:custGeom>
            <a:avLst/>
            <a:gdLst/>
            <a:ahLst/>
            <a:cxnLst/>
            <a:rect l="l" t="t" r="r" b="b"/>
            <a:pathLst>
              <a:path w="163195" h="134620">
                <a:moveTo>
                  <a:pt x="82295" y="0"/>
                </a:moveTo>
                <a:lnTo>
                  <a:pt x="50149" y="5333"/>
                </a:lnTo>
                <a:lnTo>
                  <a:pt x="24002" y="19811"/>
                </a:lnTo>
                <a:lnTo>
                  <a:pt x="6429" y="41147"/>
                </a:lnTo>
                <a:lnTo>
                  <a:pt x="0" y="67055"/>
                </a:lnTo>
                <a:lnTo>
                  <a:pt x="6429" y="92963"/>
                </a:lnTo>
                <a:lnTo>
                  <a:pt x="24002" y="114299"/>
                </a:lnTo>
                <a:lnTo>
                  <a:pt x="50149" y="128777"/>
                </a:lnTo>
                <a:lnTo>
                  <a:pt x="82295" y="134111"/>
                </a:lnTo>
                <a:lnTo>
                  <a:pt x="113561" y="128777"/>
                </a:lnTo>
                <a:lnTo>
                  <a:pt x="139255" y="114299"/>
                </a:lnTo>
                <a:lnTo>
                  <a:pt x="156662" y="92963"/>
                </a:lnTo>
                <a:lnTo>
                  <a:pt x="163067" y="67055"/>
                </a:lnTo>
                <a:lnTo>
                  <a:pt x="156662" y="41147"/>
                </a:lnTo>
                <a:lnTo>
                  <a:pt x="139255" y="19811"/>
                </a:lnTo>
                <a:lnTo>
                  <a:pt x="113561" y="5333"/>
                </a:lnTo>
                <a:lnTo>
                  <a:pt x="82295" y="0"/>
                </a:lnTo>
                <a:close/>
              </a:path>
            </a:pathLst>
          </a:custGeom>
          <a:solidFill>
            <a:srgbClr val="FFFFFF"/>
          </a:solidFill>
        </p:spPr>
        <p:txBody>
          <a:bodyPr wrap="square" lIns="0" tIns="0" rIns="0" bIns="0" rtlCol="0"/>
          <a:lstStyle/>
          <a:p>
            <a:endParaRPr sz="1750"/>
          </a:p>
        </p:txBody>
      </p:sp>
      <p:sp>
        <p:nvSpPr>
          <p:cNvPr id="193" name="object 193"/>
          <p:cNvSpPr/>
          <p:nvPr/>
        </p:nvSpPr>
        <p:spPr>
          <a:xfrm>
            <a:off x="1412028" y="6618710"/>
            <a:ext cx="4784549" cy="0"/>
          </a:xfrm>
          <a:custGeom>
            <a:avLst/>
            <a:gdLst/>
            <a:ahLst/>
            <a:cxnLst/>
            <a:rect l="l" t="t" r="r" b="b"/>
            <a:pathLst>
              <a:path w="4921250">
                <a:moveTo>
                  <a:pt x="0" y="0"/>
                </a:moveTo>
                <a:lnTo>
                  <a:pt x="4920995" y="0"/>
                </a:lnTo>
              </a:path>
            </a:pathLst>
          </a:custGeom>
          <a:ln w="7620">
            <a:solidFill>
              <a:srgbClr val="000000"/>
            </a:solidFill>
          </a:ln>
        </p:spPr>
        <p:txBody>
          <a:bodyPr wrap="square" lIns="0" tIns="0" rIns="0" bIns="0" rtlCol="0"/>
          <a:lstStyle/>
          <a:p>
            <a:endParaRPr sz="1750"/>
          </a:p>
        </p:txBody>
      </p:sp>
      <p:sp>
        <p:nvSpPr>
          <p:cNvPr id="194" name="object 194"/>
          <p:cNvSpPr/>
          <p:nvPr/>
        </p:nvSpPr>
        <p:spPr>
          <a:xfrm>
            <a:off x="1412029" y="6610068"/>
            <a:ext cx="9260" cy="0"/>
          </a:xfrm>
          <a:custGeom>
            <a:avLst/>
            <a:gdLst/>
            <a:ahLst/>
            <a:cxnLst/>
            <a:rect l="l" t="t" r="r" b="b"/>
            <a:pathLst>
              <a:path w="9525">
                <a:moveTo>
                  <a:pt x="0" y="0"/>
                </a:moveTo>
                <a:lnTo>
                  <a:pt x="9143" y="0"/>
                </a:lnTo>
              </a:path>
            </a:pathLst>
          </a:custGeom>
          <a:ln w="10159">
            <a:solidFill>
              <a:srgbClr val="000000"/>
            </a:solidFill>
          </a:ln>
        </p:spPr>
        <p:txBody>
          <a:bodyPr wrap="square" lIns="0" tIns="0" rIns="0" bIns="0" rtlCol="0"/>
          <a:lstStyle/>
          <a:p>
            <a:endParaRPr sz="1750"/>
          </a:p>
        </p:txBody>
      </p:sp>
      <p:sp>
        <p:nvSpPr>
          <p:cNvPr id="195" name="object 195"/>
          <p:cNvSpPr/>
          <p:nvPr/>
        </p:nvSpPr>
        <p:spPr>
          <a:xfrm>
            <a:off x="1421658" y="6292743"/>
            <a:ext cx="0" cy="312385"/>
          </a:xfrm>
          <a:custGeom>
            <a:avLst/>
            <a:gdLst/>
            <a:ahLst/>
            <a:cxnLst/>
            <a:rect l="l" t="t" r="r" b="b"/>
            <a:pathLst>
              <a:path h="321310">
                <a:moveTo>
                  <a:pt x="0" y="0"/>
                </a:moveTo>
                <a:lnTo>
                  <a:pt x="0" y="321310"/>
                </a:lnTo>
              </a:path>
            </a:pathLst>
          </a:custGeom>
          <a:ln w="19812">
            <a:solidFill>
              <a:srgbClr val="000000"/>
            </a:solidFill>
          </a:ln>
        </p:spPr>
        <p:txBody>
          <a:bodyPr wrap="square" lIns="0" tIns="0" rIns="0" bIns="0" rtlCol="0"/>
          <a:lstStyle/>
          <a:p>
            <a:endParaRPr sz="1750"/>
          </a:p>
        </p:txBody>
      </p:sp>
      <p:sp>
        <p:nvSpPr>
          <p:cNvPr id="196" name="object 196"/>
          <p:cNvSpPr/>
          <p:nvPr/>
        </p:nvSpPr>
        <p:spPr>
          <a:xfrm>
            <a:off x="1412029" y="6288422"/>
            <a:ext cx="9260" cy="0"/>
          </a:xfrm>
          <a:custGeom>
            <a:avLst/>
            <a:gdLst/>
            <a:ahLst/>
            <a:cxnLst/>
            <a:rect l="l" t="t" r="r" b="b"/>
            <a:pathLst>
              <a:path w="9525">
                <a:moveTo>
                  <a:pt x="0" y="0"/>
                </a:moveTo>
                <a:lnTo>
                  <a:pt x="9143" y="0"/>
                </a:lnTo>
              </a:path>
            </a:pathLst>
          </a:custGeom>
          <a:ln w="8889">
            <a:solidFill>
              <a:srgbClr val="000000"/>
            </a:solidFill>
          </a:ln>
        </p:spPr>
        <p:txBody>
          <a:bodyPr wrap="square" lIns="0" tIns="0" rIns="0" bIns="0" rtlCol="0"/>
          <a:lstStyle/>
          <a:p>
            <a:endParaRPr sz="1750"/>
          </a:p>
        </p:txBody>
      </p:sp>
      <p:sp>
        <p:nvSpPr>
          <p:cNvPr id="197" name="object 197"/>
          <p:cNvSpPr/>
          <p:nvPr/>
        </p:nvSpPr>
        <p:spPr>
          <a:xfrm>
            <a:off x="1412028" y="6280396"/>
            <a:ext cx="4784549" cy="0"/>
          </a:xfrm>
          <a:custGeom>
            <a:avLst/>
            <a:gdLst/>
            <a:ahLst/>
            <a:cxnLst/>
            <a:rect l="l" t="t" r="r" b="b"/>
            <a:pathLst>
              <a:path w="4921250">
                <a:moveTo>
                  <a:pt x="0" y="0"/>
                </a:moveTo>
                <a:lnTo>
                  <a:pt x="4920995" y="0"/>
                </a:lnTo>
              </a:path>
            </a:pathLst>
          </a:custGeom>
          <a:ln w="7620">
            <a:solidFill>
              <a:srgbClr val="000000"/>
            </a:solidFill>
          </a:ln>
        </p:spPr>
        <p:txBody>
          <a:bodyPr wrap="square" lIns="0" tIns="0" rIns="0" bIns="0" rtlCol="0"/>
          <a:lstStyle/>
          <a:p>
            <a:endParaRPr sz="1750"/>
          </a:p>
        </p:txBody>
      </p:sp>
      <p:sp>
        <p:nvSpPr>
          <p:cNvPr id="198" name="object 198"/>
          <p:cNvSpPr/>
          <p:nvPr/>
        </p:nvSpPr>
        <p:spPr>
          <a:xfrm>
            <a:off x="1420919" y="6610068"/>
            <a:ext cx="10495" cy="0"/>
          </a:xfrm>
          <a:custGeom>
            <a:avLst/>
            <a:gdLst/>
            <a:ahLst/>
            <a:cxnLst/>
            <a:rect l="l" t="t" r="r" b="b"/>
            <a:pathLst>
              <a:path w="10794">
                <a:moveTo>
                  <a:pt x="0" y="0"/>
                </a:moveTo>
                <a:lnTo>
                  <a:pt x="10668" y="0"/>
                </a:lnTo>
              </a:path>
            </a:pathLst>
          </a:custGeom>
          <a:ln w="9144">
            <a:solidFill>
              <a:srgbClr val="000000"/>
            </a:solidFill>
          </a:ln>
        </p:spPr>
        <p:txBody>
          <a:bodyPr wrap="square" lIns="0" tIns="0" rIns="0" bIns="0" rtlCol="0"/>
          <a:lstStyle/>
          <a:p>
            <a:endParaRPr sz="1750"/>
          </a:p>
        </p:txBody>
      </p:sp>
      <p:sp>
        <p:nvSpPr>
          <p:cNvPr id="199" name="object 199"/>
          <p:cNvSpPr/>
          <p:nvPr/>
        </p:nvSpPr>
        <p:spPr>
          <a:xfrm>
            <a:off x="1431289" y="6610068"/>
            <a:ext cx="4746272" cy="0"/>
          </a:xfrm>
          <a:custGeom>
            <a:avLst/>
            <a:gdLst/>
            <a:ahLst/>
            <a:cxnLst/>
            <a:rect l="l" t="t" r="r" b="b"/>
            <a:pathLst>
              <a:path w="4881880">
                <a:moveTo>
                  <a:pt x="0" y="0"/>
                </a:moveTo>
                <a:lnTo>
                  <a:pt x="4881371" y="0"/>
                </a:lnTo>
              </a:path>
            </a:pathLst>
          </a:custGeom>
          <a:ln w="9144">
            <a:solidFill>
              <a:srgbClr val="000000"/>
            </a:solidFill>
          </a:ln>
        </p:spPr>
        <p:txBody>
          <a:bodyPr wrap="square" lIns="0" tIns="0" rIns="0" bIns="0" rtlCol="0"/>
          <a:lstStyle/>
          <a:p>
            <a:endParaRPr sz="1750"/>
          </a:p>
        </p:txBody>
      </p:sp>
      <p:sp>
        <p:nvSpPr>
          <p:cNvPr id="200" name="object 200"/>
          <p:cNvSpPr/>
          <p:nvPr/>
        </p:nvSpPr>
        <p:spPr>
          <a:xfrm>
            <a:off x="6177068" y="6610068"/>
            <a:ext cx="10495" cy="0"/>
          </a:xfrm>
          <a:custGeom>
            <a:avLst/>
            <a:gdLst/>
            <a:ahLst/>
            <a:cxnLst/>
            <a:rect l="l" t="t" r="r" b="b"/>
            <a:pathLst>
              <a:path w="10795">
                <a:moveTo>
                  <a:pt x="0" y="0"/>
                </a:moveTo>
                <a:lnTo>
                  <a:pt x="10668" y="0"/>
                </a:lnTo>
              </a:path>
            </a:pathLst>
          </a:custGeom>
          <a:ln w="10159">
            <a:solidFill>
              <a:srgbClr val="000000"/>
            </a:solidFill>
          </a:ln>
        </p:spPr>
        <p:txBody>
          <a:bodyPr wrap="square" lIns="0" tIns="0" rIns="0" bIns="0" rtlCol="0"/>
          <a:lstStyle/>
          <a:p>
            <a:endParaRPr sz="1750"/>
          </a:p>
        </p:txBody>
      </p:sp>
      <p:sp>
        <p:nvSpPr>
          <p:cNvPr id="201" name="object 201"/>
          <p:cNvSpPr/>
          <p:nvPr/>
        </p:nvSpPr>
        <p:spPr>
          <a:xfrm>
            <a:off x="6186698" y="6292743"/>
            <a:ext cx="0" cy="312385"/>
          </a:xfrm>
          <a:custGeom>
            <a:avLst/>
            <a:gdLst/>
            <a:ahLst/>
            <a:cxnLst/>
            <a:rect l="l" t="t" r="r" b="b"/>
            <a:pathLst>
              <a:path h="321310">
                <a:moveTo>
                  <a:pt x="0" y="0"/>
                </a:moveTo>
                <a:lnTo>
                  <a:pt x="0" y="321310"/>
                </a:lnTo>
              </a:path>
            </a:pathLst>
          </a:custGeom>
          <a:ln w="19812">
            <a:solidFill>
              <a:srgbClr val="000000"/>
            </a:solidFill>
          </a:ln>
        </p:spPr>
        <p:txBody>
          <a:bodyPr wrap="square" lIns="0" tIns="0" rIns="0" bIns="0" rtlCol="0"/>
          <a:lstStyle/>
          <a:p>
            <a:endParaRPr sz="1750"/>
          </a:p>
        </p:txBody>
      </p:sp>
      <p:sp>
        <p:nvSpPr>
          <p:cNvPr id="202" name="object 202"/>
          <p:cNvSpPr/>
          <p:nvPr/>
        </p:nvSpPr>
        <p:spPr>
          <a:xfrm>
            <a:off x="6177068" y="6288422"/>
            <a:ext cx="10495" cy="0"/>
          </a:xfrm>
          <a:custGeom>
            <a:avLst/>
            <a:gdLst/>
            <a:ahLst/>
            <a:cxnLst/>
            <a:rect l="l" t="t" r="r" b="b"/>
            <a:pathLst>
              <a:path w="10795">
                <a:moveTo>
                  <a:pt x="0" y="0"/>
                </a:moveTo>
                <a:lnTo>
                  <a:pt x="10668" y="0"/>
                </a:lnTo>
              </a:path>
            </a:pathLst>
          </a:custGeom>
          <a:ln w="8889">
            <a:solidFill>
              <a:srgbClr val="000000"/>
            </a:solidFill>
          </a:ln>
        </p:spPr>
        <p:txBody>
          <a:bodyPr wrap="square" lIns="0" tIns="0" rIns="0" bIns="0" rtlCol="0"/>
          <a:lstStyle/>
          <a:p>
            <a:endParaRPr sz="1750"/>
          </a:p>
        </p:txBody>
      </p:sp>
      <p:sp>
        <p:nvSpPr>
          <p:cNvPr id="203" name="object 203"/>
          <p:cNvSpPr/>
          <p:nvPr/>
        </p:nvSpPr>
        <p:spPr>
          <a:xfrm>
            <a:off x="6187440" y="6610068"/>
            <a:ext cx="9260" cy="0"/>
          </a:xfrm>
          <a:custGeom>
            <a:avLst/>
            <a:gdLst/>
            <a:ahLst/>
            <a:cxnLst/>
            <a:rect l="l" t="t" r="r" b="b"/>
            <a:pathLst>
              <a:path w="9525">
                <a:moveTo>
                  <a:pt x="0" y="0"/>
                </a:moveTo>
                <a:lnTo>
                  <a:pt x="9143" y="0"/>
                </a:lnTo>
              </a:path>
            </a:pathLst>
          </a:custGeom>
          <a:ln w="9144">
            <a:solidFill>
              <a:srgbClr val="000000"/>
            </a:solidFill>
          </a:ln>
        </p:spPr>
        <p:txBody>
          <a:bodyPr wrap="square" lIns="0" tIns="0" rIns="0" bIns="0" rtlCol="0"/>
          <a:lstStyle/>
          <a:p>
            <a:endParaRPr sz="1750"/>
          </a:p>
        </p:txBody>
      </p:sp>
      <p:sp>
        <p:nvSpPr>
          <p:cNvPr id="204" name="object 204"/>
          <p:cNvSpPr/>
          <p:nvPr/>
        </p:nvSpPr>
        <p:spPr>
          <a:xfrm>
            <a:off x="1420919" y="6288545"/>
            <a:ext cx="10495" cy="0"/>
          </a:xfrm>
          <a:custGeom>
            <a:avLst/>
            <a:gdLst/>
            <a:ahLst/>
            <a:cxnLst/>
            <a:rect l="l" t="t" r="r" b="b"/>
            <a:pathLst>
              <a:path w="10794">
                <a:moveTo>
                  <a:pt x="0" y="0"/>
                </a:moveTo>
                <a:lnTo>
                  <a:pt x="10668" y="0"/>
                </a:lnTo>
              </a:path>
            </a:pathLst>
          </a:custGeom>
          <a:ln w="9143">
            <a:solidFill>
              <a:srgbClr val="000000"/>
            </a:solidFill>
          </a:ln>
        </p:spPr>
        <p:txBody>
          <a:bodyPr wrap="square" lIns="0" tIns="0" rIns="0" bIns="0" rtlCol="0"/>
          <a:lstStyle/>
          <a:p>
            <a:endParaRPr sz="1750"/>
          </a:p>
        </p:txBody>
      </p:sp>
      <p:sp>
        <p:nvSpPr>
          <p:cNvPr id="205" name="object 205"/>
          <p:cNvSpPr/>
          <p:nvPr/>
        </p:nvSpPr>
        <p:spPr>
          <a:xfrm>
            <a:off x="1431289" y="6288545"/>
            <a:ext cx="4746272" cy="0"/>
          </a:xfrm>
          <a:custGeom>
            <a:avLst/>
            <a:gdLst/>
            <a:ahLst/>
            <a:cxnLst/>
            <a:rect l="l" t="t" r="r" b="b"/>
            <a:pathLst>
              <a:path w="4881880">
                <a:moveTo>
                  <a:pt x="0" y="0"/>
                </a:moveTo>
                <a:lnTo>
                  <a:pt x="4881371" y="0"/>
                </a:lnTo>
              </a:path>
            </a:pathLst>
          </a:custGeom>
          <a:ln w="9143">
            <a:solidFill>
              <a:srgbClr val="000000"/>
            </a:solidFill>
          </a:ln>
        </p:spPr>
        <p:txBody>
          <a:bodyPr wrap="square" lIns="0" tIns="0" rIns="0" bIns="0" rtlCol="0"/>
          <a:lstStyle/>
          <a:p>
            <a:endParaRPr sz="1750"/>
          </a:p>
        </p:txBody>
      </p:sp>
      <p:sp>
        <p:nvSpPr>
          <p:cNvPr id="206" name="object 206"/>
          <p:cNvSpPr/>
          <p:nvPr/>
        </p:nvSpPr>
        <p:spPr>
          <a:xfrm>
            <a:off x="6187440" y="6288545"/>
            <a:ext cx="9260" cy="0"/>
          </a:xfrm>
          <a:custGeom>
            <a:avLst/>
            <a:gdLst/>
            <a:ahLst/>
            <a:cxnLst/>
            <a:rect l="l" t="t" r="r" b="b"/>
            <a:pathLst>
              <a:path w="9525">
                <a:moveTo>
                  <a:pt x="0" y="0"/>
                </a:moveTo>
                <a:lnTo>
                  <a:pt x="9143" y="0"/>
                </a:lnTo>
              </a:path>
            </a:pathLst>
          </a:custGeom>
          <a:ln w="9143">
            <a:solidFill>
              <a:srgbClr val="000000"/>
            </a:solidFill>
          </a:ln>
        </p:spPr>
        <p:txBody>
          <a:bodyPr wrap="square" lIns="0" tIns="0" rIns="0" bIns="0" rtlCol="0"/>
          <a:lstStyle/>
          <a:p>
            <a:endParaRPr sz="1750"/>
          </a:p>
        </p:txBody>
      </p:sp>
      <p:sp>
        <p:nvSpPr>
          <p:cNvPr id="207" name="object 207"/>
          <p:cNvSpPr txBox="1"/>
          <p:nvPr/>
        </p:nvSpPr>
        <p:spPr>
          <a:xfrm>
            <a:off x="2881336" y="6309289"/>
            <a:ext cx="1860725" cy="179601"/>
          </a:xfrm>
          <a:prstGeom prst="rect">
            <a:avLst/>
          </a:prstGeom>
        </p:spPr>
        <p:txBody>
          <a:bodyPr vert="horz" wrap="square" lIns="0" tIns="0" rIns="0" bIns="0" rtlCol="0">
            <a:spAutoFit/>
          </a:bodyPr>
          <a:lstStyle/>
          <a:p>
            <a:pPr marL="12347"/>
            <a:r>
              <a:rPr sz="1167" dirty="0">
                <a:latin typeface="Times New Roman"/>
                <a:cs typeface="Times New Roman"/>
              </a:rPr>
              <a:t>C</a:t>
            </a:r>
            <a:r>
              <a:rPr sz="1167" spc="-136" dirty="0">
                <a:latin typeface="Times New Roman"/>
                <a:cs typeface="Times New Roman"/>
              </a:rPr>
              <a:t> </a:t>
            </a:r>
            <a:r>
              <a:rPr sz="1167" dirty="0">
                <a:latin typeface="Times New Roman"/>
                <a:cs typeface="Times New Roman"/>
              </a:rPr>
              <a:t>o</a:t>
            </a:r>
            <a:r>
              <a:rPr sz="1167" spc="-87" dirty="0">
                <a:latin typeface="Times New Roman"/>
                <a:cs typeface="Times New Roman"/>
              </a:rPr>
              <a:t> </a:t>
            </a:r>
            <a:r>
              <a:rPr sz="1167" dirty="0">
                <a:latin typeface="Times New Roman"/>
                <a:cs typeface="Times New Roman"/>
              </a:rPr>
              <a:t>m</a:t>
            </a:r>
            <a:r>
              <a:rPr sz="1167" spc="-111" dirty="0">
                <a:latin typeface="Times New Roman"/>
                <a:cs typeface="Times New Roman"/>
              </a:rPr>
              <a:t> </a:t>
            </a:r>
            <a:r>
              <a:rPr sz="1167" spc="15" dirty="0">
                <a:latin typeface="Times New Roman"/>
                <a:cs typeface="Times New Roman"/>
              </a:rPr>
              <a:t>mu</a:t>
            </a:r>
            <a:r>
              <a:rPr sz="1167" spc="-87" dirty="0">
                <a:latin typeface="Times New Roman"/>
                <a:cs typeface="Times New Roman"/>
              </a:rPr>
              <a:t> </a:t>
            </a:r>
            <a:r>
              <a:rPr sz="1167" spc="34" dirty="0">
                <a:latin typeface="Times New Roman"/>
                <a:cs typeface="Times New Roman"/>
              </a:rPr>
              <a:t>nica</a:t>
            </a:r>
            <a:r>
              <a:rPr sz="1167" spc="-29" dirty="0">
                <a:latin typeface="Times New Roman"/>
                <a:cs typeface="Times New Roman"/>
              </a:rPr>
              <a:t> </a:t>
            </a:r>
            <a:r>
              <a:rPr sz="1167" dirty="0">
                <a:latin typeface="Times New Roman"/>
                <a:cs typeface="Times New Roman"/>
              </a:rPr>
              <a:t>t</a:t>
            </a:r>
            <a:r>
              <a:rPr sz="1167" spc="-156" dirty="0">
                <a:latin typeface="Times New Roman"/>
                <a:cs typeface="Times New Roman"/>
              </a:rPr>
              <a:t> </a:t>
            </a:r>
            <a:r>
              <a:rPr sz="1167" dirty="0">
                <a:latin typeface="Times New Roman"/>
                <a:cs typeface="Times New Roman"/>
              </a:rPr>
              <a:t>io</a:t>
            </a:r>
            <a:r>
              <a:rPr sz="1167" spc="-102" dirty="0">
                <a:latin typeface="Times New Roman"/>
                <a:cs typeface="Times New Roman"/>
              </a:rPr>
              <a:t> </a:t>
            </a:r>
            <a:r>
              <a:rPr sz="1167" spc="19" dirty="0">
                <a:latin typeface="Times New Roman"/>
                <a:cs typeface="Times New Roman"/>
              </a:rPr>
              <a:t>ns</a:t>
            </a:r>
            <a:r>
              <a:rPr sz="1167" spc="180" dirty="0">
                <a:latin typeface="Times New Roman"/>
                <a:cs typeface="Times New Roman"/>
              </a:rPr>
              <a:t> </a:t>
            </a:r>
            <a:r>
              <a:rPr sz="1167" dirty="0">
                <a:latin typeface="Times New Roman"/>
                <a:cs typeface="Times New Roman"/>
              </a:rPr>
              <a:t>m</a:t>
            </a:r>
            <a:r>
              <a:rPr sz="1167" spc="-97" dirty="0">
                <a:latin typeface="Times New Roman"/>
                <a:cs typeface="Times New Roman"/>
              </a:rPr>
              <a:t> </a:t>
            </a:r>
            <a:r>
              <a:rPr sz="1167" spc="63" dirty="0">
                <a:latin typeface="Times New Roman"/>
                <a:cs typeface="Times New Roman"/>
              </a:rPr>
              <a:t>edium</a:t>
            </a:r>
            <a:endParaRPr sz="1167">
              <a:latin typeface="Times New Roman"/>
              <a:cs typeface="Times New Roman"/>
            </a:endParaRPr>
          </a:p>
        </p:txBody>
      </p:sp>
      <p:sp>
        <p:nvSpPr>
          <p:cNvPr id="218" name="object 218"/>
          <p:cNvSpPr txBox="1"/>
          <p:nvPr/>
        </p:nvSpPr>
        <p:spPr>
          <a:xfrm>
            <a:off x="1098903" y="9452694"/>
            <a:ext cx="5371042" cy="425979"/>
          </a:xfrm>
          <a:prstGeom prst="rect">
            <a:avLst/>
          </a:prstGeom>
        </p:spPr>
        <p:txBody>
          <a:bodyPr vert="horz" wrap="square" lIns="0" tIns="65440" rIns="0" bIns="0" rtlCol="0">
            <a:spAutoFit/>
          </a:bodyPr>
          <a:lstStyle/>
          <a:p>
            <a:pPr marL="12347">
              <a:lnSpc>
                <a:spcPts val="1371"/>
              </a:lnSpc>
              <a:spcBef>
                <a:spcPts val="515"/>
              </a:spcBef>
              <a:tabLst>
                <a:tab pos="5123363" algn="l"/>
              </a:tabLst>
            </a:pPr>
            <a:r>
              <a:rPr sz="1167" u="heavy" dirty="0">
                <a:latin typeface="Times New Roman"/>
                <a:cs typeface="Times New Roman"/>
              </a:rPr>
              <a:t> 	</a:t>
            </a:r>
            <a:r>
              <a:rPr sz="1167" dirty="0">
                <a:latin typeface="Times New Roman"/>
                <a:cs typeface="Times New Roman"/>
              </a:rPr>
              <a:t>134</a:t>
            </a:r>
            <a:endParaRPr sz="1167">
              <a:latin typeface="Times New Roman"/>
              <a:cs typeface="Times New Roman"/>
            </a:endParaRPr>
          </a:p>
          <a:p>
            <a:pPr marL="1456939">
              <a:lnSpc>
                <a:spcPts val="1371"/>
              </a:lnSpc>
            </a:pPr>
            <a:r>
              <a:rPr sz="1167" dirty="0">
                <a:latin typeface="Times New Roman"/>
                <a:cs typeface="Times New Roman"/>
              </a:rPr>
              <a:t>© Copyright </a:t>
            </a:r>
            <a:r>
              <a:rPr sz="1167" spc="-5" dirty="0">
                <a:latin typeface="Times New Roman"/>
                <a:cs typeface="Times New Roman"/>
              </a:rPr>
              <a:t>Virtual University </a:t>
            </a:r>
            <a:r>
              <a:rPr sz="1167" dirty="0">
                <a:latin typeface="Times New Roman"/>
                <a:cs typeface="Times New Roman"/>
              </a:rPr>
              <a:t>of</a:t>
            </a:r>
            <a:r>
              <a:rPr sz="1167" spc="-78" dirty="0">
                <a:latin typeface="Times New Roman"/>
                <a:cs typeface="Times New Roman"/>
              </a:rPr>
              <a:t> </a:t>
            </a:r>
            <a:r>
              <a:rPr sz="1167" spc="-5" dirty="0">
                <a:latin typeface="Times New Roman"/>
                <a:cs typeface="Times New Roman"/>
              </a:rPr>
              <a:t>Pakistan</a:t>
            </a:r>
            <a:endParaRPr sz="1167">
              <a:latin typeface="Times New Roman"/>
              <a:cs typeface="Times New Roman"/>
            </a:endParaRPr>
          </a:p>
        </p:txBody>
      </p:sp>
      <p:sp>
        <p:nvSpPr>
          <p:cNvPr id="208" name="object 208"/>
          <p:cNvSpPr txBox="1"/>
          <p:nvPr/>
        </p:nvSpPr>
        <p:spPr>
          <a:xfrm>
            <a:off x="3302153" y="5353590"/>
            <a:ext cx="639586" cy="179601"/>
          </a:xfrm>
          <a:prstGeom prst="rect">
            <a:avLst/>
          </a:prstGeom>
        </p:spPr>
        <p:txBody>
          <a:bodyPr vert="horz" wrap="square" lIns="0" tIns="0" rIns="0" bIns="0" rtlCol="0">
            <a:spAutoFit/>
          </a:bodyPr>
          <a:lstStyle/>
          <a:p>
            <a:pPr marL="12347"/>
            <a:r>
              <a:rPr sz="1167" spc="87" dirty="0">
                <a:latin typeface="Times New Roman"/>
                <a:cs typeface="Times New Roman"/>
              </a:rPr>
              <a:t>Netwo</a:t>
            </a:r>
            <a:r>
              <a:rPr sz="1167" spc="-170" dirty="0">
                <a:latin typeface="Times New Roman"/>
                <a:cs typeface="Times New Roman"/>
              </a:rPr>
              <a:t> </a:t>
            </a:r>
            <a:r>
              <a:rPr sz="1167" spc="44" dirty="0">
                <a:latin typeface="Times New Roman"/>
                <a:cs typeface="Times New Roman"/>
              </a:rPr>
              <a:t>rk</a:t>
            </a:r>
            <a:endParaRPr sz="1167">
              <a:latin typeface="Times New Roman"/>
              <a:cs typeface="Times New Roman"/>
            </a:endParaRPr>
          </a:p>
        </p:txBody>
      </p:sp>
      <p:sp>
        <p:nvSpPr>
          <p:cNvPr id="209" name="object 209"/>
          <p:cNvSpPr txBox="1"/>
          <p:nvPr/>
        </p:nvSpPr>
        <p:spPr>
          <a:xfrm>
            <a:off x="3302153" y="5682507"/>
            <a:ext cx="658724" cy="179601"/>
          </a:xfrm>
          <a:prstGeom prst="rect">
            <a:avLst/>
          </a:prstGeom>
        </p:spPr>
        <p:txBody>
          <a:bodyPr vert="horz" wrap="square" lIns="0" tIns="0" rIns="0" bIns="0" rtlCol="0">
            <a:spAutoFit/>
          </a:bodyPr>
          <a:lstStyle/>
          <a:p>
            <a:pPr marL="12347"/>
            <a:r>
              <a:rPr sz="1167" spc="83" dirty="0">
                <a:latin typeface="Times New Roman"/>
                <a:cs typeface="Times New Roman"/>
              </a:rPr>
              <a:t>Data </a:t>
            </a:r>
            <a:r>
              <a:rPr sz="1167" dirty="0">
                <a:latin typeface="Times New Roman"/>
                <a:cs typeface="Times New Roman"/>
              </a:rPr>
              <a:t>li</a:t>
            </a:r>
            <a:r>
              <a:rPr sz="1167" spc="-175" dirty="0">
                <a:latin typeface="Times New Roman"/>
                <a:cs typeface="Times New Roman"/>
              </a:rPr>
              <a:t> </a:t>
            </a:r>
            <a:r>
              <a:rPr sz="1167" spc="19" dirty="0">
                <a:latin typeface="Times New Roman"/>
                <a:cs typeface="Times New Roman"/>
              </a:rPr>
              <a:t>nk</a:t>
            </a:r>
            <a:endParaRPr sz="1167">
              <a:latin typeface="Times New Roman"/>
              <a:cs typeface="Times New Roman"/>
            </a:endParaRPr>
          </a:p>
        </p:txBody>
      </p:sp>
      <p:sp>
        <p:nvSpPr>
          <p:cNvPr id="210" name="object 210"/>
          <p:cNvSpPr txBox="1"/>
          <p:nvPr/>
        </p:nvSpPr>
        <p:spPr>
          <a:xfrm>
            <a:off x="3302153" y="6012894"/>
            <a:ext cx="606866" cy="179601"/>
          </a:xfrm>
          <a:prstGeom prst="rect">
            <a:avLst/>
          </a:prstGeom>
        </p:spPr>
        <p:txBody>
          <a:bodyPr vert="horz" wrap="square" lIns="0" tIns="0" rIns="0" bIns="0" rtlCol="0">
            <a:spAutoFit/>
          </a:bodyPr>
          <a:lstStyle/>
          <a:p>
            <a:pPr marL="12347"/>
            <a:r>
              <a:rPr sz="1167" spc="58" dirty="0">
                <a:latin typeface="Times New Roman"/>
                <a:cs typeface="Times New Roman"/>
              </a:rPr>
              <a:t>Phy</a:t>
            </a:r>
            <a:r>
              <a:rPr sz="1167" spc="-131" dirty="0">
                <a:latin typeface="Times New Roman"/>
                <a:cs typeface="Times New Roman"/>
              </a:rPr>
              <a:t> </a:t>
            </a:r>
            <a:r>
              <a:rPr sz="1167" spc="-5" dirty="0">
                <a:latin typeface="Times New Roman"/>
                <a:cs typeface="Times New Roman"/>
              </a:rPr>
              <a:t>si</a:t>
            </a:r>
            <a:r>
              <a:rPr sz="1167" spc="-170" dirty="0">
                <a:latin typeface="Times New Roman"/>
                <a:cs typeface="Times New Roman"/>
              </a:rPr>
              <a:t> </a:t>
            </a:r>
            <a:r>
              <a:rPr sz="1167" spc="19" dirty="0">
                <a:latin typeface="Times New Roman"/>
                <a:cs typeface="Times New Roman"/>
              </a:rPr>
              <a:t>cal</a:t>
            </a:r>
            <a:endParaRPr sz="1167">
              <a:latin typeface="Times New Roman"/>
              <a:cs typeface="Times New Roman"/>
            </a:endParaRPr>
          </a:p>
        </p:txBody>
      </p:sp>
      <p:sp>
        <p:nvSpPr>
          <p:cNvPr id="211" name="object 211"/>
          <p:cNvSpPr txBox="1"/>
          <p:nvPr/>
        </p:nvSpPr>
        <p:spPr>
          <a:xfrm>
            <a:off x="5004577" y="4067466"/>
            <a:ext cx="858749" cy="179601"/>
          </a:xfrm>
          <a:prstGeom prst="rect">
            <a:avLst/>
          </a:prstGeom>
        </p:spPr>
        <p:txBody>
          <a:bodyPr vert="horz" wrap="square" lIns="0" tIns="0" rIns="0" bIns="0" rtlCol="0">
            <a:spAutoFit/>
          </a:bodyPr>
          <a:lstStyle/>
          <a:p>
            <a:pPr marL="12347"/>
            <a:r>
              <a:rPr sz="1167" spc="49" dirty="0">
                <a:latin typeface="Times New Roman"/>
                <a:cs typeface="Times New Roman"/>
              </a:rPr>
              <a:t>Ap</a:t>
            </a:r>
            <a:r>
              <a:rPr sz="1167" spc="-122" dirty="0">
                <a:latin typeface="Times New Roman"/>
                <a:cs typeface="Times New Roman"/>
              </a:rPr>
              <a:t> </a:t>
            </a:r>
            <a:r>
              <a:rPr sz="1167" spc="19" dirty="0">
                <a:latin typeface="Times New Roman"/>
                <a:cs typeface="Times New Roman"/>
              </a:rPr>
              <a:t>pl</a:t>
            </a:r>
            <a:r>
              <a:rPr sz="1167" spc="-160" dirty="0">
                <a:latin typeface="Times New Roman"/>
                <a:cs typeface="Times New Roman"/>
              </a:rPr>
              <a:t> </a:t>
            </a:r>
            <a:r>
              <a:rPr sz="1167" spc="49" dirty="0">
                <a:latin typeface="Times New Roman"/>
                <a:cs typeface="Times New Roman"/>
              </a:rPr>
              <a:t>icat</a:t>
            </a:r>
            <a:r>
              <a:rPr sz="1167" spc="-160" dirty="0">
                <a:latin typeface="Times New Roman"/>
                <a:cs typeface="Times New Roman"/>
              </a:rPr>
              <a:t> </a:t>
            </a:r>
            <a:r>
              <a:rPr sz="1167" dirty="0">
                <a:latin typeface="Times New Roman"/>
                <a:cs typeface="Times New Roman"/>
              </a:rPr>
              <a:t>io</a:t>
            </a:r>
            <a:r>
              <a:rPr sz="1167" spc="-131" dirty="0">
                <a:latin typeface="Times New Roman"/>
                <a:cs typeface="Times New Roman"/>
              </a:rPr>
              <a:t> </a:t>
            </a:r>
            <a:r>
              <a:rPr sz="1167" dirty="0">
                <a:latin typeface="Times New Roman"/>
                <a:cs typeface="Times New Roman"/>
              </a:rPr>
              <a:t>n</a:t>
            </a:r>
            <a:endParaRPr sz="1167">
              <a:latin typeface="Times New Roman"/>
              <a:cs typeface="Times New Roman"/>
            </a:endParaRPr>
          </a:p>
        </p:txBody>
      </p:sp>
      <p:sp>
        <p:nvSpPr>
          <p:cNvPr id="212" name="object 212"/>
          <p:cNvSpPr txBox="1"/>
          <p:nvPr/>
        </p:nvSpPr>
        <p:spPr>
          <a:xfrm>
            <a:off x="5004576" y="4380061"/>
            <a:ext cx="879740" cy="179601"/>
          </a:xfrm>
          <a:prstGeom prst="rect">
            <a:avLst/>
          </a:prstGeom>
        </p:spPr>
        <p:txBody>
          <a:bodyPr vert="horz" wrap="square" lIns="0" tIns="0" rIns="0" bIns="0" rtlCol="0">
            <a:spAutoFit/>
          </a:bodyPr>
          <a:lstStyle/>
          <a:p>
            <a:pPr marL="12347"/>
            <a:r>
              <a:rPr sz="1167" spc="73" dirty="0">
                <a:latin typeface="Times New Roman"/>
                <a:cs typeface="Times New Roman"/>
              </a:rPr>
              <a:t>Pre</a:t>
            </a:r>
            <a:r>
              <a:rPr sz="1167" spc="-204" dirty="0">
                <a:latin typeface="Times New Roman"/>
                <a:cs typeface="Times New Roman"/>
              </a:rPr>
              <a:t> </a:t>
            </a:r>
            <a:r>
              <a:rPr sz="1167" spc="-5" dirty="0">
                <a:latin typeface="Times New Roman"/>
                <a:cs typeface="Times New Roman"/>
              </a:rPr>
              <a:t>se</a:t>
            </a:r>
            <a:r>
              <a:rPr sz="1167" spc="-190" dirty="0">
                <a:latin typeface="Times New Roman"/>
                <a:cs typeface="Times New Roman"/>
              </a:rPr>
              <a:t> </a:t>
            </a:r>
            <a:r>
              <a:rPr sz="1167" dirty="0">
                <a:latin typeface="Times New Roman"/>
                <a:cs typeface="Times New Roman"/>
              </a:rPr>
              <a:t>n</a:t>
            </a:r>
            <a:r>
              <a:rPr sz="1167" spc="-111" dirty="0">
                <a:latin typeface="Times New Roman"/>
                <a:cs typeface="Times New Roman"/>
              </a:rPr>
              <a:t> </a:t>
            </a:r>
            <a:r>
              <a:rPr sz="1167" spc="24" dirty="0">
                <a:latin typeface="Times New Roman"/>
                <a:cs typeface="Times New Roman"/>
              </a:rPr>
              <a:t>tati</a:t>
            </a:r>
            <a:r>
              <a:rPr sz="1167" spc="-170" dirty="0">
                <a:latin typeface="Times New Roman"/>
                <a:cs typeface="Times New Roman"/>
              </a:rPr>
              <a:t> </a:t>
            </a:r>
            <a:r>
              <a:rPr sz="1167" spc="19" dirty="0">
                <a:latin typeface="Times New Roman"/>
                <a:cs typeface="Times New Roman"/>
              </a:rPr>
              <a:t>on</a:t>
            </a:r>
            <a:endParaRPr sz="1167">
              <a:latin typeface="Times New Roman"/>
              <a:cs typeface="Times New Roman"/>
            </a:endParaRPr>
          </a:p>
        </p:txBody>
      </p:sp>
      <p:sp>
        <p:nvSpPr>
          <p:cNvPr id="213" name="object 213"/>
          <p:cNvSpPr txBox="1"/>
          <p:nvPr/>
        </p:nvSpPr>
        <p:spPr>
          <a:xfrm>
            <a:off x="5004576" y="4710460"/>
            <a:ext cx="558094" cy="179601"/>
          </a:xfrm>
          <a:prstGeom prst="rect">
            <a:avLst/>
          </a:prstGeom>
        </p:spPr>
        <p:txBody>
          <a:bodyPr vert="horz" wrap="square" lIns="0" tIns="0" rIns="0" bIns="0" rtlCol="0">
            <a:spAutoFit/>
          </a:bodyPr>
          <a:lstStyle/>
          <a:p>
            <a:pPr marL="12347"/>
            <a:r>
              <a:rPr sz="1167" spc="78" dirty="0">
                <a:latin typeface="Times New Roman"/>
                <a:cs typeface="Times New Roman"/>
              </a:rPr>
              <a:t>Ses</a:t>
            </a:r>
            <a:r>
              <a:rPr sz="1167" spc="-160" dirty="0">
                <a:latin typeface="Times New Roman"/>
                <a:cs typeface="Times New Roman"/>
              </a:rPr>
              <a:t> </a:t>
            </a:r>
            <a:r>
              <a:rPr sz="1167" spc="-5" dirty="0">
                <a:latin typeface="Times New Roman"/>
                <a:cs typeface="Times New Roman"/>
              </a:rPr>
              <a:t>si</a:t>
            </a:r>
            <a:r>
              <a:rPr sz="1167" spc="-170" dirty="0">
                <a:latin typeface="Times New Roman"/>
                <a:cs typeface="Times New Roman"/>
              </a:rPr>
              <a:t> </a:t>
            </a:r>
            <a:r>
              <a:rPr sz="1167" spc="19" dirty="0">
                <a:latin typeface="Times New Roman"/>
                <a:cs typeface="Times New Roman"/>
              </a:rPr>
              <a:t>on</a:t>
            </a:r>
            <a:endParaRPr sz="1167">
              <a:latin typeface="Times New Roman"/>
              <a:cs typeface="Times New Roman"/>
            </a:endParaRPr>
          </a:p>
        </p:txBody>
      </p:sp>
      <p:sp>
        <p:nvSpPr>
          <p:cNvPr id="214" name="object 214"/>
          <p:cNvSpPr txBox="1"/>
          <p:nvPr/>
        </p:nvSpPr>
        <p:spPr>
          <a:xfrm>
            <a:off x="5004576" y="5039366"/>
            <a:ext cx="705644" cy="179601"/>
          </a:xfrm>
          <a:prstGeom prst="rect">
            <a:avLst/>
          </a:prstGeom>
        </p:spPr>
        <p:txBody>
          <a:bodyPr vert="horz" wrap="square" lIns="0" tIns="0" rIns="0" bIns="0" rtlCol="0">
            <a:spAutoFit/>
          </a:bodyPr>
          <a:lstStyle/>
          <a:p>
            <a:pPr marL="12347"/>
            <a:r>
              <a:rPr sz="1167" spc="58" dirty="0">
                <a:latin typeface="Times New Roman"/>
                <a:cs typeface="Times New Roman"/>
              </a:rPr>
              <a:t>Trans</a:t>
            </a:r>
            <a:r>
              <a:rPr sz="1167" spc="-151" dirty="0">
                <a:latin typeface="Times New Roman"/>
                <a:cs typeface="Times New Roman"/>
              </a:rPr>
              <a:t> </a:t>
            </a:r>
            <a:r>
              <a:rPr sz="1167" spc="19" dirty="0">
                <a:latin typeface="Times New Roman"/>
                <a:cs typeface="Times New Roman"/>
              </a:rPr>
              <a:t>po</a:t>
            </a:r>
            <a:r>
              <a:rPr sz="1167" spc="-126" dirty="0">
                <a:latin typeface="Times New Roman"/>
                <a:cs typeface="Times New Roman"/>
              </a:rPr>
              <a:t> </a:t>
            </a:r>
            <a:r>
              <a:rPr sz="1167" spc="34" dirty="0">
                <a:latin typeface="Times New Roman"/>
                <a:cs typeface="Times New Roman"/>
              </a:rPr>
              <a:t>rt</a:t>
            </a:r>
            <a:endParaRPr sz="1167">
              <a:latin typeface="Times New Roman"/>
              <a:cs typeface="Times New Roman"/>
            </a:endParaRPr>
          </a:p>
        </p:txBody>
      </p:sp>
      <p:sp>
        <p:nvSpPr>
          <p:cNvPr id="215" name="object 215"/>
          <p:cNvSpPr txBox="1"/>
          <p:nvPr/>
        </p:nvSpPr>
        <p:spPr>
          <a:xfrm>
            <a:off x="5004576" y="5353442"/>
            <a:ext cx="639586" cy="179601"/>
          </a:xfrm>
          <a:prstGeom prst="rect">
            <a:avLst/>
          </a:prstGeom>
        </p:spPr>
        <p:txBody>
          <a:bodyPr vert="horz" wrap="square" lIns="0" tIns="0" rIns="0" bIns="0" rtlCol="0">
            <a:spAutoFit/>
          </a:bodyPr>
          <a:lstStyle/>
          <a:p>
            <a:pPr marL="12347"/>
            <a:r>
              <a:rPr sz="1167" spc="87" dirty="0">
                <a:latin typeface="Times New Roman"/>
                <a:cs typeface="Times New Roman"/>
              </a:rPr>
              <a:t>Netwo</a:t>
            </a:r>
            <a:r>
              <a:rPr sz="1167" spc="-170" dirty="0">
                <a:latin typeface="Times New Roman"/>
                <a:cs typeface="Times New Roman"/>
              </a:rPr>
              <a:t> </a:t>
            </a:r>
            <a:r>
              <a:rPr sz="1167" spc="44" dirty="0">
                <a:latin typeface="Times New Roman"/>
                <a:cs typeface="Times New Roman"/>
              </a:rPr>
              <a:t>rk</a:t>
            </a:r>
            <a:endParaRPr sz="1167">
              <a:latin typeface="Times New Roman"/>
              <a:cs typeface="Times New Roman"/>
            </a:endParaRPr>
          </a:p>
        </p:txBody>
      </p:sp>
      <p:sp>
        <p:nvSpPr>
          <p:cNvPr id="216" name="object 216"/>
          <p:cNvSpPr txBox="1"/>
          <p:nvPr/>
        </p:nvSpPr>
        <p:spPr>
          <a:xfrm>
            <a:off x="5004577" y="5700165"/>
            <a:ext cx="658724" cy="179601"/>
          </a:xfrm>
          <a:prstGeom prst="rect">
            <a:avLst/>
          </a:prstGeom>
        </p:spPr>
        <p:txBody>
          <a:bodyPr vert="horz" wrap="square" lIns="0" tIns="0" rIns="0" bIns="0" rtlCol="0">
            <a:spAutoFit/>
          </a:bodyPr>
          <a:lstStyle/>
          <a:p>
            <a:pPr marL="12347"/>
            <a:r>
              <a:rPr sz="1167" spc="49" dirty="0">
                <a:latin typeface="Times New Roman"/>
                <a:cs typeface="Times New Roman"/>
              </a:rPr>
              <a:t>Data </a:t>
            </a:r>
            <a:r>
              <a:rPr sz="1167" dirty="0">
                <a:latin typeface="Times New Roman"/>
                <a:cs typeface="Times New Roman"/>
              </a:rPr>
              <a:t>lin</a:t>
            </a:r>
            <a:r>
              <a:rPr sz="1167" spc="34" dirty="0">
                <a:latin typeface="Times New Roman"/>
                <a:cs typeface="Times New Roman"/>
              </a:rPr>
              <a:t> </a:t>
            </a:r>
            <a:r>
              <a:rPr sz="1167" dirty="0">
                <a:latin typeface="Times New Roman"/>
                <a:cs typeface="Times New Roman"/>
              </a:rPr>
              <a:t>k</a:t>
            </a:r>
            <a:endParaRPr sz="1167">
              <a:latin typeface="Times New Roman"/>
              <a:cs typeface="Times New Roman"/>
            </a:endParaRPr>
          </a:p>
        </p:txBody>
      </p:sp>
      <p:sp>
        <p:nvSpPr>
          <p:cNvPr id="217" name="object 217"/>
          <p:cNvSpPr txBox="1"/>
          <p:nvPr/>
        </p:nvSpPr>
        <p:spPr>
          <a:xfrm>
            <a:off x="5004577" y="6012747"/>
            <a:ext cx="606866" cy="179601"/>
          </a:xfrm>
          <a:prstGeom prst="rect">
            <a:avLst/>
          </a:prstGeom>
        </p:spPr>
        <p:txBody>
          <a:bodyPr vert="horz" wrap="square" lIns="0" tIns="0" rIns="0" bIns="0" rtlCol="0">
            <a:spAutoFit/>
          </a:bodyPr>
          <a:lstStyle/>
          <a:p>
            <a:pPr marL="12347"/>
            <a:r>
              <a:rPr sz="1167" spc="58" dirty="0">
                <a:latin typeface="Times New Roman"/>
                <a:cs typeface="Times New Roman"/>
              </a:rPr>
              <a:t>Phy</a:t>
            </a:r>
            <a:r>
              <a:rPr sz="1167" spc="-131" dirty="0">
                <a:latin typeface="Times New Roman"/>
                <a:cs typeface="Times New Roman"/>
              </a:rPr>
              <a:t> </a:t>
            </a:r>
            <a:r>
              <a:rPr sz="1167" spc="-5" dirty="0">
                <a:latin typeface="Times New Roman"/>
                <a:cs typeface="Times New Roman"/>
              </a:rPr>
              <a:t>si</a:t>
            </a:r>
            <a:r>
              <a:rPr sz="1167" spc="-165" dirty="0">
                <a:latin typeface="Times New Roman"/>
                <a:cs typeface="Times New Roman"/>
              </a:rPr>
              <a:t> </a:t>
            </a:r>
            <a:r>
              <a:rPr sz="1167" spc="19" dirty="0">
                <a:latin typeface="Times New Roman"/>
                <a:cs typeface="Times New Roman"/>
              </a:rPr>
              <a:t>cal</a:t>
            </a:r>
            <a:endParaRPr sz="1167">
              <a:latin typeface="Times New Roman"/>
              <a:cs typeface="Times New Roman"/>
            </a:endParaRPr>
          </a:p>
        </p:txBody>
      </p:sp>
    </p:spTree>
    <p:extLst>
      <p:ext uri="{BB962C8B-B14F-4D97-AF65-F5344CB8AC3E}">
        <p14:creationId xmlns:p14="http://schemas.microsoft.com/office/powerpoint/2010/main" val="40313257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98903" y="886883"/>
            <a:ext cx="1971234" cy="179601"/>
          </a:xfrm>
          <a:prstGeom prst="rect">
            <a:avLst/>
          </a:prstGeom>
        </p:spPr>
        <p:txBody>
          <a:bodyPr vert="horz" wrap="square" lIns="0" tIns="0" rIns="0" bIns="0" rtlCol="0">
            <a:spAutoFit/>
          </a:bodyPr>
          <a:lstStyle/>
          <a:p>
            <a:pPr marL="12347"/>
            <a:r>
              <a:rPr sz="1167" dirty="0">
                <a:latin typeface="Times New Roman"/>
                <a:cs typeface="Times New Roman"/>
              </a:rPr>
              <a:t>CS504-Software Engineering –</a:t>
            </a:r>
            <a:r>
              <a:rPr sz="1167" spc="-107" dirty="0">
                <a:latin typeface="Times New Roman"/>
                <a:cs typeface="Times New Roman"/>
              </a:rPr>
              <a:t> </a:t>
            </a:r>
            <a:r>
              <a:rPr sz="1167" dirty="0">
                <a:latin typeface="Times New Roman"/>
                <a:cs typeface="Times New Roman"/>
              </a:rPr>
              <a:t>I</a:t>
            </a:r>
            <a:endParaRPr sz="1167">
              <a:latin typeface="Times New Roman"/>
              <a:cs typeface="Times New Roman"/>
            </a:endParaRPr>
          </a:p>
        </p:txBody>
      </p:sp>
      <p:sp>
        <p:nvSpPr>
          <p:cNvPr id="3" name="object 3"/>
          <p:cNvSpPr txBox="1"/>
          <p:nvPr/>
        </p:nvSpPr>
        <p:spPr>
          <a:xfrm>
            <a:off x="6156868" y="886883"/>
            <a:ext cx="238919" cy="179601"/>
          </a:xfrm>
          <a:prstGeom prst="rect">
            <a:avLst/>
          </a:prstGeom>
        </p:spPr>
        <p:txBody>
          <a:bodyPr vert="horz" wrap="square" lIns="0" tIns="0" rIns="0" bIns="0" rtlCol="0">
            <a:spAutoFit/>
          </a:bodyPr>
          <a:lstStyle/>
          <a:p>
            <a:pPr marL="12347"/>
            <a:r>
              <a:rPr sz="1167" spc="-5" dirty="0">
                <a:latin typeface="Times New Roman"/>
                <a:cs typeface="Times New Roman"/>
              </a:rPr>
              <a:t>VU</a:t>
            </a:r>
            <a:endParaRPr sz="1167">
              <a:latin typeface="Times New Roman"/>
              <a:cs typeface="Times New Roman"/>
            </a:endParaRPr>
          </a:p>
        </p:txBody>
      </p:sp>
      <p:sp>
        <p:nvSpPr>
          <p:cNvPr id="4" name="object 4"/>
          <p:cNvSpPr/>
          <p:nvPr/>
        </p:nvSpPr>
        <p:spPr>
          <a:xfrm>
            <a:off x="1111250" y="1055052"/>
            <a:ext cx="5270412" cy="0"/>
          </a:xfrm>
          <a:custGeom>
            <a:avLst/>
            <a:gdLst/>
            <a:ahLst/>
            <a:cxnLst/>
            <a:rect l="l" t="t" r="r" b="b"/>
            <a:pathLst>
              <a:path w="5420995">
                <a:moveTo>
                  <a:pt x="0" y="0"/>
                </a:moveTo>
                <a:lnTo>
                  <a:pt x="5420867" y="0"/>
                </a:lnTo>
              </a:path>
            </a:pathLst>
          </a:custGeom>
          <a:ln w="7620">
            <a:solidFill>
              <a:srgbClr val="000000"/>
            </a:solidFill>
          </a:ln>
        </p:spPr>
        <p:txBody>
          <a:bodyPr wrap="square" lIns="0" tIns="0" rIns="0" bIns="0" rtlCol="0"/>
          <a:lstStyle/>
          <a:p>
            <a:endParaRPr sz="1750"/>
          </a:p>
        </p:txBody>
      </p:sp>
      <p:sp>
        <p:nvSpPr>
          <p:cNvPr id="5" name="object 5"/>
          <p:cNvSpPr txBox="1"/>
          <p:nvPr/>
        </p:nvSpPr>
        <p:spPr>
          <a:xfrm>
            <a:off x="1098903" y="1335334"/>
            <a:ext cx="5359929" cy="2209535"/>
          </a:xfrm>
          <a:prstGeom prst="rect">
            <a:avLst/>
          </a:prstGeom>
        </p:spPr>
        <p:txBody>
          <a:bodyPr vert="horz" wrap="square" lIns="0" tIns="0" rIns="0" bIns="0" rtlCol="0">
            <a:spAutoFit/>
          </a:bodyPr>
          <a:lstStyle/>
          <a:p>
            <a:pPr marL="12347"/>
            <a:r>
              <a:rPr sz="972" spc="-10" dirty="0">
                <a:latin typeface="Arial"/>
                <a:cs typeface="Arial"/>
              </a:rPr>
              <a:t>8.14 </a:t>
            </a:r>
            <a:r>
              <a:rPr sz="972" b="1" spc="-5" dirty="0">
                <a:latin typeface="Arial"/>
                <a:cs typeface="Arial"/>
              </a:rPr>
              <a:t>Partitioning the</a:t>
            </a:r>
            <a:r>
              <a:rPr sz="972" b="1" spc="44" dirty="0">
                <a:latin typeface="Arial"/>
                <a:cs typeface="Arial"/>
              </a:rPr>
              <a:t> </a:t>
            </a:r>
            <a:r>
              <a:rPr sz="972" b="1" spc="-5" dirty="0">
                <a:latin typeface="Arial"/>
                <a:cs typeface="Arial"/>
              </a:rPr>
              <a:t>Architecture</a:t>
            </a:r>
            <a:endParaRPr sz="972">
              <a:latin typeface="Arial"/>
              <a:cs typeface="Arial"/>
            </a:endParaRPr>
          </a:p>
          <a:p>
            <a:pPr>
              <a:spcBef>
                <a:spcPts val="5"/>
              </a:spcBef>
            </a:pPr>
            <a:endParaRPr sz="1167">
              <a:latin typeface="Times New Roman"/>
              <a:cs typeface="Times New Roman"/>
            </a:endParaRPr>
          </a:p>
          <a:p>
            <a:pPr marL="234592" marR="4939" algn="just">
              <a:lnSpc>
                <a:spcPct val="95600"/>
              </a:lnSpc>
            </a:pPr>
            <a:r>
              <a:rPr sz="1167" spc="-5" dirty="0">
                <a:latin typeface="Times New Roman"/>
                <a:cs typeface="Times New Roman"/>
              </a:rPr>
              <a:t>Partitioning </a:t>
            </a:r>
            <a:r>
              <a:rPr sz="1167" dirty="0">
                <a:latin typeface="Times New Roman"/>
                <a:cs typeface="Times New Roman"/>
              </a:rPr>
              <a:t>of architecture is an important concept. What </a:t>
            </a:r>
            <a:r>
              <a:rPr sz="1167" spc="-5" dirty="0">
                <a:latin typeface="Times New Roman"/>
                <a:cs typeface="Times New Roman"/>
              </a:rPr>
              <a:t>we </a:t>
            </a:r>
            <a:r>
              <a:rPr sz="1167" dirty="0">
                <a:latin typeface="Times New Roman"/>
                <a:cs typeface="Times New Roman"/>
              </a:rPr>
              <a:t>basically </a:t>
            </a:r>
            <a:r>
              <a:rPr sz="1167" spc="-5" dirty="0">
                <a:latin typeface="Times New Roman"/>
                <a:cs typeface="Times New Roman"/>
              </a:rPr>
              <a:t>want </a:t>
            </a:r>
            <a:r>
              <a:rPr sz="1167" dirty="0">
                <a:latin typeface="Times New Roman"/>
                <a:cs typeface="Times New Roman"/>
              </a:rPr>
              <a:t>to do is  distribute the responsibilities to different </a:t>
            </a:r>
            <a:r>
              <a:rPr sz="1167" spc="-5" dirty="0">
                <a:latin typeface="Times New Roman"/>
                <a:cs typeface="Times New Roman"/>
              </a:rPr>
              <a:t>subsystems </a:t>
            </a:r>
            <a:r>
              <a:rPr sz="1167" spc="10" dirty="0">
                <a:latin typeface="Times New Roman"/>
                <a:cs typeface="Times New Roman"/>
              </a:rPr>
              <a:t>so </a:t>
            </a:r>
            <a:r>
              <a:rPr sz="1167" spc="5" dirty="0">
                <a:latin typeface="Times New Roman"/>
                <a:cs typeface="Times New Roman"/>
              </a:rPr>
              <a:t>that </a:t>
            </a:r>
            <a:r>
              <a:rPr sz="1167" spc="-5" dirty="0">
                <a:latin typeface="Times New Roman"/>
                <a:cs typeface="Times New Roman"/>
              </a:rPr>
              <a:t>we </a:t>
            </a:r>
            <a:r>
              <a:rPr sz="1167" dirty="0">
                <a:latin typeface="Times New Roman"/>
                <a:cs typeface="Times New Roman"/>
              </a:rPr>
              <a:t>get a </a:t>
            </a:r>
            <a:r>
              <a:rPr sz="1167" spc="-5" dirty="0">
                <a:latin typeface="Times New Roman"/>
                <a:cs typeface="Times New Roman"/>
              </a:rPr>
              <a:t>software </a:t>
            </a:r>
            <a:r>
              <a:rPr sz="1167" spc="5" dirty="0">
                <a:latin typeface="Times New Roman"/>
                <a:cs typeface="Times New Roman"/>
              </a:rPr>
              <a:t>system  </a:t>
            </a:r>
            <a:r>
              <a:rPr sz="1167" spc="-5" dirty="0">
                <a:latin typeface="Times New Roman"/>
                <a:cs typeface="Times New Roman"/>
              </a:rPr>
              <a:t>which </a:t>
            </a:r>
            <a:r>
              <a:rPr sz="1167" dirty="0">
                <a:latin typeface="Times New Roman"/>
                <a:cs typeface="Times New Roman"/>
              </a:rPr>
              <a:t>is </a:t>
            </a:r>
            <a:r>
              <a:rPr sz="1167" spc="5" dirty="0">
                <a:latin typeface="Times New Roman"/>
                <a:cs typeface="Times New Roman"/>
              </a:rPr>
              <a:t>easy </a:t>
            </a:r>
            <a:r>
              <a:rPr sz="1167" dirty="0">
                <a:latin typeface="Times New Roman"/>
                <a:cs typeface="Times New Roman"/>
              </a:rPr>
              <a:t>to maintain. </a:t>
            </a:r>
            <a:r>
              <a:rPr sz="1167" spc="-5" dirty="0">
                <a:latin typeface="Times New Roman"/>
                <a:cs typeface="Times New Roman"/>
              </a:rPr>
              <a:t>Partitioning </a:t>
            </a:r>
            <a:r>
              <a:rPr sz="1167" dirty="0">
                <a:latin typeface="Times New Roman"/>
                <a:cs typeface="Times New Roman"/>
              </a:rPr>
              <a:t>results in a </a:t>
            </a:r>
            <a:r>
              <a:rPr sz="1167" spc="-5" dirty="0">
                <a:latin typeface="Times New Roman"/>
                <a:cs typeface="Times New Roman"/>
              </a:rPr>
              <a:t>system </a:t>
            </a:r>
            <a:r>
              <a:rPr sz="1167" dirty="0">
                <a:latin typeface="Times New Roman"/>
                <a:cs typeface="Times New Roman"/>
              </a:rPr>
              <a:t>that </a:t>
            </a:r>
            <a:r>
              <a:rPr sz="1167" spc="-5" dirty="0">
                <a:latin typeface="Times New Roman"/>
                <a:cs typeface="Times New Roman"/>
              </a:rPr>
              <a:t>suffers </a:t>
            </a:r>
            <a:r>
              <a:rPr sz="1167" dirty="0">
                <a:latin typeface="Times New Roman"/>
                <a:cs typeface="Times New Roman"/>
              </a:rPr>
              <a:t>from fewer </a:t>
            </a:r>
            <a:r>
              <a:rPr sz="1167" spc="-5" dirty="0">
                <a:latin typeface="Times New Roman"/>
                <a:cs typeface="Times New Roman"/>
              </a:rPr>
              <a:t>side  </a:t>
            </a:r>
            <a:r>
              <a:rPr sz="1167" dirty="0">
                <a:latin typeface="Times New Roman"/>
                <a:cs typeface="Times New Roman"/>
              </a:rPr>
              <a:t>effects. This ultimately means that </a:t>
            </a:r>
            <a:r>
              <a:rPr sz="1167" spc="-5" dirty="0">
                <a:latin typeface="Times New Roman"/>
                <a:cs typeface="Times New Roman"/>
              </a:rPr>
              <a:t>we </a:t>
            </a:r>
            <a:r>
              <a:rPr sz="1167" dirty="0">
                <a:latin typeface="Times New Roman"/>
                <a:cs typeface="Times New Roman"/>
              </a:rPr>
              <a:t>get a system that is easier to test and extend  and hence is easier to</a:t>
            </a:r>
            <a:r>
              <a:rPr sz="1167" spc="-117" dirty="0">
                <a:latin typeface="Times New Roman"/>
                <a:cs typeface="Times New Roman"/>
              </a:rPr>
              <a:t> </a:t>
            </a:r>
            <a:r>
              <a:rPr sz="1167" dirty="0">
                <a:latin typeface="Times New Roman"/>
                <a:cs typeface="Times New Roman"/>
              </a:rPr>
              <a:t>maintain.</a:t>
            </a:r>
            <a:endParaRPr sz="1167">
              <a:latin typeface="Times New Roman"/>
              <a:cs typeface="Times New Roman"/>
            </a:endParaRPr>
          </a:p>
          <a:p>
            <a:pPr>
              <a:spcBef>
                <a:spcPts val="19"/>
              </a:spcBef>
            </a:pPr>
            <a:endParaRPr sz="1118">
              <a:latin typeface="Times New Roman"/>
              <a:cs typeface="Times New Roman"/>
            </a:endParaRPr>
          </a:p>
          <a:p>
            <a:pPr marL="234592" algn="just"/>
            <a:r>
              <a:rPr sz="1167" spc="-5" dirty="0">
                <a:latin typeface="Times New Roman"/>
                <a:cs typeface="Times New Roman"/>
              </a:rPr>
              <a:t>Partitioning </a:t>
            </a:r>
            <a:r>
              <a:rPr sz="1167" dirty="0">
                <a:latin typeface="Times New Roman"/>
                <a:cs typeface="Times New Roman"/>
              </a:rPr>
              <a:t>of an architecture may be </a:t>
            </a:r>
            <a:r>
              <a:rPr sz="1167" spc="-10" dirty="0">
                <a:latin typeface="Times New Roman"/>
                <a:cs typeface="Times New Roman"/>
              </a:rPr>
              <a:t>“</a:t>
            </a:r>
            <a:r>
              <a:rPr sz="972" spc="-10" dirty="0">
                <a:latin typeface="Arial"/>
                <a:cs typeface="Arial"/>
              </a:rPr>
              <a:t>horizontal” and/or</a:t>
            </a:r>
            <a:r>
              <a:rPr sz="972" spc="39" dirty="0">
                <a:latin typeface="Arial"/>
                <a:cs typeface="Arial"/>
              </a:rPr>
              <a:t> </a:t>
            </a:r>
            <a:r>
              <a:rPr sz="972" spc="-5" dirty="0">
                <a:latin typeface="Arial"/>
                <a:cs typeface="Arial"/>
              </a:rPr>
              <a:t>“vertical”.</a:t>
            </a:r>
            <a:endParaRPr sz="972">
              <a:latin typeface="Arial"/>
              <a:cs typeface="Arial"/>
            </a:endParaRPr>
          </a:p>
          <a:p>
            <a:pPr>
              <a:lnSpc>
                <a:spcPct val="100000"/>
              </a:lnSpc>
            </a:pPr>
            <a:endParaRPr sz="1215">
              <a:latin typeface="Times New Roman"/>
              <a:cs typeface="Times New Roman"/>
            </a:endParaRPr>
          </a:p>
          <a:p>
            <a:pPr marL="234592" marR="5556" algn="just">
              <a:lnSpc>
                <a:spcPts val="1342"/>
              </a:lnSpc>
            </a:pPr>
            <a:r>
              <a:rPr sz="1167" dirty="0">
                <a:latin typeface="Times New Roman"/>
                <a:cs typeface="Times New Roman"/>
              </a:rPr>
              <a:t>In the horizontal partitioning </a:t>
            </a:r>
            <a:r>
              <a:rPr sz="1167" spc="-5" dirty="0">
                <a:latin typeface="Times New Roman"/>
                <a:cs typeface="Times New Roman"/>
              </a:rPr>
              <a:t>we </a:t>
            </a:r>
            <a:r>
              <a:rPr sz="1167" dirty="0">
                <a:latin typeface="Times New Roman"/>
                <a:cs typeface="Times New Roman"/>
              </a:rPr>
              <a:t>define </a:t>
            </a:r>
            <a:r>
              <a:rPr sz="1167" spc="-5" dirty="0">
                <a:latin typeface="Times New Roman"/>
                <a:cs typeface="Times New Roman"/>
              </a:rPr>
              <a:t>separate </a:t>
            </a:r>
            <a:r>
              <a:rPr sz="1167" dirty="0">
                <a:latin typeface="Times New Roman"/>
                <a:cs typeface="Times New Roman"/>
              </a:rPr>
              <a:t>branches of the module hierarchy for  each major function and control modules are used to coordinate communication  between functions. This concept is depicted in the following</a:t>
            </a:r>
            <a:r>
              <a:rPr sz="1167" spc="-122" dirty="0">
                <a:latin typeface="Times New Roman"/>
                <a:cs typeface="Times New Roman"/>
              </a:rPr>
              <a:t> </a:t>
            </a:r>
            <a:r>
              <a:rPr sz="1167" dirty="0">
                <a:latin typeface="Times New Roman"/>
                <a:cs typeface="Times New Roman"/>
              </a:rPr>
              <a:t>diagram.</a:t>
            </a:r>
            <a:endParaRPr sz="1167">
              <a:latin typeface="Times New Roman"/>
              <a:cs typeface="Times New Roman"/>
            </a:endParaRPr>
          </a:p>
        </p:txBody>
      </p:sp>
      <p:sp>
        <p:nvSpPr>
          <p:cNvPr id="6" name="object 6"/>
          <p:cNvSpPr/>
          <p:nvPr/>
        </p:nvSpPr>
        <p:spPr>
          <a:xfrm>
            <a:off x="3084829" y="4056168"/>
            <a:ext cx="447587" cy="271639"/>
          </a:xfrm>
          <a:custGeom>
            <a:avLst/>
            <a:gdLst/>
            <a:ahLst/>
            <a:cxnLst/>
            <a:rect l="l" t="t" r="r" b="b"/>
            <a:pathLst>
              <a:path w="460375" h="279400">
                <a:moveTo>
                  <a:pt x="457200" y="0"/>
                </a:moveTo>
                <a:lnTo>
                  <a:pt x="3048" y="0"/>
                </a:lnTo>
                <a:lnTo>
                  <a:pt x="0" y="3048"/>
                </a:lnTo>
                <a:lnTo>
                  <a:pt x="0" y="275844"/>
                </a:lnTo>
                <a:lnTo>
                  <a:pt x="3048" y="278892"/>
                </a:lnTo>
                <a:lnTo>
                  <a:pt x="457200" y="278892"/>
                </a:lnTo>
                <a:lnTo>
                  <a:pt x="460248" y="275844"/>
                </a:lnTo>
                <a:lnTo>
                  <a:pt x="4572" y="275844"/>
                </a:lnTo>
                <a:lnTo>
                  <a:pt x="4572" y="271272"/>
                </a:lnTo>
                <a:lnTo>
                  <a:pt x="7620" y="271272"/>
                </a:lnTo>
                <a:lnTo>
                  <a:pt x="7620" y="7620"/>
                </a:lnTo>
                <a:lnTo>
                  <a:pt x="4572" y="7620"/>
                </a:lnTo>
                <a:lnTo>
                  <a:pt x="4572" y="4572"/>
                </a:lnTo>
                <a:lnTo>
                  <a:pt x="460248" y="4572"/>
                </a:lnTo>
                <a:lnTo>
                  <a:pt x="460248" y="3048"/>
                </a:lnTo>
                <a:lnTo>
                  <a:pt x="457200" y="0"/>
                </a:lnTo>
                <a:close/>
              </a:path>
              <a:path w="460375" h="279400">
                <a:moveTo>
                  <a:pt x="7620" y="271272"/>
                </a:moveTo>
                <a:lnTo>
                  <a:pt x="4572" y="271272"/>
                </a:lnTo>
                <a:lnTo>
                  <a:pt x="4572" y="275844"/>
                </a:lnTo>
                <a:lnTo>
                  <a:pt x="7620" y="275844"/>
                </a:lnTo>
                <a:lnTo>
                  <a:pt x="7620" y="271272"/>
                </a:lnTo>
                <a:close/>
              </a:path>
              <a:path w="460375" h="279400">
                <a:moveTo>
                  <a:pt x="452628" y="271272"/>
                </a:moveTo>
                <a:lnTo>
                  <a:pt x="7620" y="271272"/>
                </a:lnTo>
                <a:lnTo>
                  <a:pt x="7620" y="275844"/>
                </a:lnTo>
                <a:lnTo>
                  <a:pt x="452628" y="275844"/>
                </a:lnTo>
                <a:lnTo>
                  <a:pt x="452628" y="271272"/>
                </a:lnTo>
                <a:close/>
              </a:path>
              <a:path w="460375" h="279400">
                <a:moveTo>
                  <a:pt x="457200" y="4572"/>
                </a:moveTo>
                <a:lnTo>
                  <a:pt x="452628" y="4572"/>
                </a:lnTo>
                <a:lnTo>
                  <a:pt x="452628" y="275844"/>
                </a:lnTo>
                <a:lnTo>
                  <a:pt x="457200" y="275844"/>
                </a:lnTo>
                <a:lnTo>
                  <a:pt x="457200" y="271272"/>
                </a:lnTo>
                <a:lnTo>
                  <a:pt x="460248" y="271272"/>
                </a:lnTo>
                <a:lnTo>
                  <a:pt x="460248" y="7620"/>
                </a:lnTo>
                <a:lnTo>
                  <a:pt x="457200" y="7620"/>
                </a:lnTo>
                <a:lnTo>
                  <a:pt x="457200" y="4572"/>
                </a:lnTo>
                <a:close/>
              </a:path>
              <a:path w="460375" h="279400">
                <a:moveTo>
                  <a:pt x="460248" y="271272"/>
                </a:moveTo>
                <a:lnTo>
                  <a:pt x="457200" y="271272"/>
                </a:lnTo>
                <a:lnTo>
                  <a:pt x="457200" y="275844"/>
                </a:lnTo>
                <a:lnTo>
                  <a:pt x="460248" y="275844"/>
                </a:lnTo>
                <a:lnTo>
                  <a:pt x="460248" y="271272"/>
                </a:lnTo>
                <a:close/>
              </a:path>
              <a:path w="460375" h="279400">
                <a:moveTo>
                  <a:pt x="7620" y="4572"/>
                </a:moveTo>
                <a:lnTo>
                  <a:pt x="4572" y="4572"/>
                </a:lnTo>
                <a:lnTo>
                  <a:pt x="4572" y="7620"/>
                </a:lnTo>
                <a:lnTo>
                  <a:pt x="7620" y="7620"/>
                </a:lnTo>
                <a:lnTo>
                  <a:pt x="7620" y="4572"/>
                </a:lnTo>
                <a:close/>
              </a:path>
              <a:path w="460375" h="279400">
                <a:moveTo>
                  <a:pt x="452628" y="4572"/>
                </a:moveTo>
                <a:lnTo>
                  <a:pt x="7620" y="4572"/>
                </a:lnTo>
                <a:lnTo>
                  <a:pt x="7620" y="7620"/>
                </a:lnTo>
                <a:lnTo>
                  <a:pt x="452628" y="7620"/>
                </a:lnTo>
                <a:lnTo>
                  <a:pt x="452628" y="4572"/>
                </a:lnTo>
                <a:close/>
              </a:path>
              <a:path w="460375" h="279400">
                <a:moveTo>
                  <a:pt x="460248" y="4572"/>
                </a:moveTo>
                <a:lnTo>
                  <a:pt x="457200" y="4572"/>
                </a:lnTo>
                <a:lnTo>
                  <a:pt x="457200" y="7620"/>
                </a:lnTo>
                <a:lnTo>
                  <a:pt x="460248" y="7620"/>
                </a:lnTo>
                <a:lnTo>
                  <a:pt x="460248" y="4572"/>
                </a:lnTo>
                <a:close/>
              </a:path>
            </a:pathLst>
          </a:custGeom>
          <a:solidFill>
            <a:srgbClr val="000000"/>
          </a:solidFill>
        </p:spPr>
        <p:txBody>
          <a:bodyPr wrap="square" lIns="0" tIns="0" rIns="0" bIns="0" rtlCol="0"/>
          <a:lstStyle/>
          <a:p>
            <a:endParaRPr sz="1750"/>
          </a:p>
        </p:txBody>
      </p:sp>
      <p:sp>
        <p:nvSpPr>
          <p:cNvPr id="7" name="object 7"/>
          <p:cNvSpPr/>
          <p:nvPr/>
        </p:nvSpPr>
        <p:spPr>
          <a:xfrm>
            <a:off x="1856529" y="4582159"/>
            <a:ext cx="446352" cy="269787"/>
          </a:xfrm>
          <a:custGeom>
            <a:avLst/>
            <a:gdLst/>
            <a:ahLst/>
            <a:cxnLst/>
            <a:rect l="l" t="t" r="r" b="b"/>
            <a:pathLst>
              <a:path w="459105" h="277495">
                <a:moveTo>
                  <a:pt x="455676" y="0"/>
                </a:moveTo>
                <a:lnTo>
                  <a:pt x="3048" y="0"/>
                </a:lnTo>
                <a:lnTo>
                  <a:pt x="0" y="3048"/>
                </a:lnTo>
                <a:lnTo>
                  <a:pt x="0" y="274320"/>
                </a:lnTo>
                <a:lnTo>
                  <a:pt x="3048" y="277368"/>
                </a:lnTo>
                <a:lnTo>
                  <a:pt x="455676" y="277368"/>
                </a:lnTo>
                <a:lnTo>
                  <a:pt x="458723" y="274320"/>
                </a:lnTo>
                <a:lnTo>
                  <a:pt x="4572" y="274320"/>
                </a:lnTo>
                <a:lnTo>
                  <a:pt x="4572" y="269748"/>
                </a:lnTo>
                <a:lnTo>
                  <a:pt x="7620" y="269748"/>
                </a:lnTo>
                <a:lnTo>
                  <a:pt x="7620" y="7620"/>
                </a:lnTo>
                <a:lnTo>
                  <a:pt x="4572" y="7620"/>
                </a:lnTo>
                <a:lnTo>
                  <a:pt x="4572" y="4572"/>
                </a:lnTo>
                <a:lnTo>
                  <a:pt x="458723" y="4572"/>
                </a:lnTo>
                <a:lnTo>
                  <a:pt x="458723" y="3048"/>
                </a:lnTo>
                <a:lnTo>
                  <a:pt x="455676" y="0"/>
                </a:lnTo>
                <a:close/>
              </a:path>
              <a:path w="459105" h="277495">
                <a:moveTo>
                  <a:pt x="7620" y="269748"/>
                </a:moveTo>
                <a:lnTo>
                  <a:pt x="4572" y="269748"/>
                </a:lnTo>
                <a:lnTo>
                  <a:pt x="4572" y="274320"/>
                </a:lnTo>
                <a:lnTo>
                  <a:pt x="7620" y="274320"/>
                </a:lnTo>
                <a:lnTo>
                  <a:pt x="7620" y="269748"/>
                </a:lnTo>
                <a:close/>
              </a:path>
              <a:path w="459105" h="277495">
                <a:moveTo>
                  <a:pt x="451104" y="269748"/>
                </a:moveTo>
                <a:lnTo>
                  <a:pt x="7620" y="269748"/>
                </a:lnTo>
                <a:lnTo>
                  <a:pt x="7620" y="274320"/>
                </a:lnTo>
                <a:lnTo>
                  <a:pt x="451104" y="274320"/>
                </a:lnTo>
                <a:lnTo>
                  <a:pt x="451104" y="269748"/>
                </a:lnTo>
                <a:close/>
              </a:path>
              <a:path w="459105" h="277495">
                <a:moveTo>
                  <a:pt x="455676" y="4572"/>
                </a:moveTo>
                <a:lnTo>
                  <a:pt x="451104" y="4572"/>
                </a:lnTo>
                <a:lnTo>
                  <a:pt x="451104" y="274320"/>
                </a:lnTo>
                <a:lnTo>
                  <a:pt x="455676" y="274320"/>
                </a:lnTo>
                <a:lnTo>
                  <a:pt x="455676" y="269748"/>
                </a:lnTo>
                <a:lnTo>
                  <a:pt x="458723" y="269748"/>
                </a:lnTo>
                <a:lnTo>
                  <a:pt x="458723" y="7620"/>
                </a:lnTo>
                <a:lnTo>
                  <a:pt x="455676" y="7620"/>
                </a:lnTo>
                <a:lnTo>
                  <a:pt x="455676" y="4572"/>
                </a:lnTo>
                <a:close/>
              </a:path>
              <a:path w="459105" h="277495">
                <a:moveTo>
                  <a:pt x="458723" y="269748"/>
                </a:moveTo>
                <a:lnTo>
                  <a:pt x="455676" y="269748"/>
                </a:lnTo>
                <a:lnTo>
                  <a:pt x="455676" y="274320"/>
                </a:lnTo>
                <a:lnTo>
                  <a:pt x="458723" y="274320"/>
                </a:lnTo>
                <a:lnTo>
                  <a:pt x="458723" y="269748"/>
                </a:lnTo>
                <a:close/>
              </a:path>
              <a:path w="459105" h="277495">
                <a:moveTo>
                  <a:pt x="7620" y="4572"/>
                </a:moveTo>
                <a:lnTo>
                  <a:pt x="4572" y="4572"/>
                </a:lnTo>
                <a:lnTo>
                  <a:pt x="4572" y="7620"/>
                </a:lnTo>
                <a:lnTo>
                  <a:pt x="7620" y="7620"/>
                </a:lnTo>
                <a:lnTo>
                  <a:pt x="7620" y="4572"/>
                </a:lnTo>
                <a:close/>
              </a:path>
              <a:path w="459105" h="277495">
                <a:moveTo>
                  <a:pt x="451104" y="4572"/>
                </a:moveTo>
                <a:lnTo>
                  <a:pt x="7620" y="4572"/>
                </a:lnTo>
                <a:lnTo>
                  <a:pt x="7620" y="7620"/>
                </a:lnTo>
                <a:lnTo>
                  <a:pt x="451104" y="7620"/>
                </a:lnTo>
                <a:lnTo>
                  <a:pt x="451104" y="4572"/>
                </a:lnTo>
                <a:close/>
              </a:path>
              <a:path w="459105" h="277495">
                <a:moveTo>
                  <a:pt x="458723" y="4572"/>
                </a:moveTo>
                <a:lnTo>
                  <a:pt x="455676" y="4572"/>
                </a:lnTo>
                <a:lnTo>
                  <a:pt x="455676" y="7620"/>
                </a:lnTo>
                <a:lnTo>
                  <a:pt x="458723" y="7620"/>
                </a:lnTo>
                <a:lnTo>
                  <a:pt x="458723" y="4572"/>
                </a:lnTo>
                <a:close/>
              </a:path>
            </a:pathLst>
          </a:custGeom>
          <a:solidFill>
            <a:srgbClr val="000000"/>
          </a:solidFill>
        </p:spPr>
        <p:txBody>
          <a:bodyPr wrap="square" lIns="0" tIns="0" rIns="0" bIns="0" rtlCol="0"/>
          <a:lstStyle/>
          <a:p>
            <a:endParaRPr sz="1750"/>
          </a:p>
        </p:txBody>
      </p:sp>
      <p:sp>
        <p:nvSpPr>
          <p:cNvPr id="8" name="object 8"/>
          <p:cNvSpPr/>
          <p:nvPr/>
        </p:nvSpPr>
        <p:spPr>
          <a:xfrm>
            <a:off x="3084829" y="4582159"/>
            <a:ext cx="447587" cy="269787"/>
          </a:xfrm>
          <a:custGeom>
            <a:avLst/>
            <a:gdLst/>
            <a:ahLst/>
            <a:cxnLst/>
            <a:rect l="l" t="t" r="r" b="b"/>
            <a:pathLst>
              <a:path w="460375" h="277495">
                <a:moveTo>
                  <a:pt x="457200" y="0"/>
                </a:moveTo>
                <a:lnTo>
                  <a:pt x="3048" y="0"/>
                </a:lnTo>
                <a:lnTo>
                  <a:pt x="0" y="3048"/>
                </a:lnTo>
                <a:lnTo>
                  <a:pt x="0" y="274320"/>
                </a:lnTo>
                <a:lnTo>
                  <a:pt x="3048" y="277368"/>
                </a:lnTo>
                <a:lnTo>
                  <a:pt x="457200" y="277368"/>
                </a:lnTo>
                <a:lnTo>
                  <a:pt x="460248" y="274320"/>
                </a:lnTo>
                <a:lnTo>
                  <a:pt x="4572" y="274320"/>
                </a:lnTo>
                <a:lnTo>
                  <a:pt x="4572" y="269748"/>
                </a:lnTo>
                <a:lnTo>
                  <a:pt x="7620" y="269748"/>
                </a:lnTo>
                <a:lnTo>
                  <a:pt x="7620" y="7620"/>
                </a:lnTo>
                <a:lnTo>
                  <a:pt x="4572" y="7620"/>
                </a:lnTo>
                <a:lnTo>
                  <a:pt x="4572" y="4572"/>
                </a:lnTo>
                <a:lnTo>
                  <a:pt x="460248" y="4572"/>
                </a:lnTo>
                <a:lnTo>
                  <a:pt x="460248" y="3048"/>
                </a:lnTo>
                <a:lnTo>
                  <a:pt x="457200" y="0"/>
                </a:lnTo>
                <a:close/>
              </a:path>
              <a:path w="460375" h="277495">
                <a:moveTo>
                  <a:pt x="7620" y="269748"/>
                </a:moveTo>
                <a:lnTo>
                  <a:pt x="4572" y="269748"/>
                </a:lnTo>
                <a:lnTo>
                  <a:pt x="4572" y="274320"/>
                </a:lnTo>
                <a:lnTo>
                  <a:pt x="7620" y="274320"/>
                </a:lnTo>
                <a:lnTo>
                  <a:pt x="7620" y="269748"/>
                </a:lnTo>
                <a:close/>
              </a:path>
              <a:path w="460375" h="277495">
                <a:moveTo>
                  <a:pt x="452628" y="269748"/>
                </a:moveTo>
                <a:lnTo>
                  <a:pt x="7620" y="269748"/>
                </a:lnTo>
                <a:lnTo>
                  <a:pt x="7620" y="274320"/>
                </a:lnTo>
                <a:lnTo>
                  <a:pt x="452628" y="274320"/>
                </a:lnTo>
                <a:lnTo>
                  <a:pt x="452628" y="269748"/>
                </a:lnTo>
                <a:close/>
              </a:path>
              <a:path w="460375" h="277495">
                <a:moveTo>
                  <a:pt x="457200" y="4572"/>
                </a:moveTo>
                <a:lnTo>
                  <a:pt x="452628" y="4572"/>
                </a:lnTo>
                <a:lnTo>
                  <a:pt x="452628" y="274320"/>
                </a:lnTo>
                <a:lnTo>
                  <a:pt x="457200" y="274320"/>
                </a:lnTo>
                <a:lnTo>
                  <a:pt x="457200" y="269748"/>
                </a:lnTo>
                <a:lnTo>
                  <a:pt x="460248" y="269748"/>
                </a:lnTo>
                <a:lnTo>
                  <a:pt x="460248" y="7620"/>
                </a:lnTo>
                <a:lnTo>
                  <a:pt x="457200" y="7620"/>
                </a:lnTo>
                <a:lnTo>
                  <a:pt x="457200" y="4572"/>
                </a:lnTo>
                <a:close/>
              </a:path>
              <a:path w="460375" h="277495">
                <a:moveTo>
                  <a:pt x="460248" y="269748"/>
                </a:moveTo>
                <a:lnTo>
                  <a:pt x="457200" y="269748"/>
                </a:lnTo>
                <a:lnTo>
                  <a:pt x="457200" y="274320"/>
                </a:lnTo>
                <a:lnTo>
                  <a:pt x="460248" y="274320"/>
                </a:lnTo>
                <a:lnTo>
                  <a:pt x="460248" y="269748"/>
                </a:lnTo>
                <a:close/>
              </a:path>
              <a:path w="460375" h="277495">
                <a:moveTo>
                  <a:pt x="7620" y="4572"/>
                </a:moveTo>
                <a:lnTo>
                  <a:pt x="4572" y="4572"/>
                </a:lnTo>
                <a:lnTo>
                  <a:pt x="4572" y="7620"/>
                </a:lnTo>
                <a:lnTo>
                  <a:pt x="7620" y="7620"/>
                </a:lnTo>
                <a:lnTo>
                  <a:pt x="7620" y="4572"/>
                </a:lnTo>
                <a:close/>
              </a:path>
              <a:path w="460375" h="277495">
                <a:moveTo>
                  <a:pt x="452628" y="4572"/>
                </a:moveTo>
                <a:lnTo>
                  <a:pt x="7620" y="4572"/>
                </a:lnTo>
                <a:lnTo>
                  <a:pt x="7620" y="7620"/>
                </a:lnTo>
                <a:lnTo>
                  <a:pt x="452628" y="7620"/>
                </a:lnTo>
                <a:lnTo>
                  <a:pt x="452628" y="4572"/>
                </a:lnTo>
                <a:close/>
              </a:path>
              <a:path w="460375" h="277495">
                <a:moveTo>
                  <a:pt x="460248" y="4572"/>
                </a:moveTo>
                <a:lnTo>
                  <a:pt x="457200" y="4572"/>
                </a:lnTo>
                <a:lnTo>
                  <a:pt x="457200" y="7620"/>
                </a:lnTo>
                <a:lnTo>
                  <a:pt x="460248" y="7620"/>
                </a:lnTo>
                <a:lnTo>
                  <a:pt x="460248" y="4572"/>
                </a:lnTo>
                <a:close/>
              </a:path>
            </a:pathLst>
          </a:custGeom>
          <a:solidFill>
            <a:srgbClr val="000000"/>
          </a:solidFill>
        </p:spPr>
        <p:txBody>
          <a:bodyPr wrap="square" lIns="0" tIns="0" rIns="0" bIns="0" rtlCol="0"/>
          <a:lstStyle/>
          <a:p>
            <a:endParaRPr sz="1750"/>
          </a:p>
        </p:txBody>
      </p:sp>
      <p:sp>
        <p:nvSpPr>
          <p:cNvPr id="9" name="object 9"/>
          <p:cNvSpPr/>
          <p:nvPr/>
        </p:nvSpPr>
        <p:spPr>
          <a:xfrm>
            <a:off x="4138295" y="4582159"/>
            <a:ext cx="447587" cy="269787"/>
          </a:xfrm>
          <a:custGeom>
            <a:avLst/>
            <a:gdLst/>
            <a:ahLst/>
            <a:cxnLst/>
            <a:rect l="l" t="t" r="r" b="b"/>
            <a:pathLst>
              <a:path w="460375" h="277495">
                <a:moveTo>
                  <a:pt x="457200" y="0"/>
                </a:moveTo>
                <a:lnTo>
                  <a:pt x="3048" y="0"/>
                </a:lnTo>
                <a:lnTo>
                  <a:pt x="0" y="3048"/>
                </a:lnTo>
                <a:lnTo>
                  <a:pt x="0" y="274320"/>
                </a:lnTo>
                <a:lnTo>
                  <a:pt x="3048" y="277368"/>
                </a:lnTo>
                <a:lnTo>
                  <a:pt x="457200" y="277368"/>
                </a:lnTo>
                <a:lnTo>
                  <a:pt x="460248" y="274320"/>
                </a:lnTo>
                <a:lnTo>
                  <a:pt x="4572" y="274320"/>
                </a:lnTo>
                <a:lnTo>
                  <a:pt x="4572" y="269748"/>
                </a:lnTo>
                <a:lnTo>
                  <a:pt x="7620" y="269748"/>
                </a:lnTo>
                <a:lnTo>
                  <a:pt x="7620" y="7620"/>
                </a:lnTo>
                <a:lnTo>
                  <a:pt x="4572" y="7620"/>
                </a:lnTo>
                <a:lnTo>
                  <a:pt x="4572" y="4572"/>
                </a:lnTo>
                <a:lnTo>
                  <a:pt x="460248" y="4572"/>
                </a:lnTo>
                <a:lnTo>
                  <a:pt x="460248" y="3048"/>
                </a:lnTo>
                <a:lnTo>
                  <a:pt x="457200" y="0"/>
                </a:lnTo>
                <a:close/>
              </a:path>
              <a:path w="460375" h="277495">
                <a:moveTo>
                  <a:pt x="7620" y="269748"/>
                </a:moveTo>
                <a:lnTo>
                  <a:pt x="4572" y="269748"/>
                </a:lnTo>
                <a:lnTo>
                  <a:pt x="4572" y="274320"/>
                </a:lnTo>
                <a:lnTo>
                  <a:pt x="7620" y="274320"/>
                </a:lnTo>
                <a:lnTo>
                  <a:pt x="7620" y="269748"/>
                </a:lnTo>
                <a:close/>
              </a:path>
              <a:path w="460375" h="277495">
                <a:moveTo>
                  <a:pt x="452628" y="269748"/>
                </a:moveTo>
                <a:lnTo>
                  <a:pt x="7620" y="269748"/>
                </a:lnTo>
                <a:lnTo>
                  <a:pt x="7620" y="274320"/>
                </a:lnTo>
                <a:lnTo>
                  <a:pt x="452628" y="274320"/>
                </a:lnTo>
                <a:lnTo>
                  <a:pt x="452628" y="269748"/>
                </a:lnTo>
                <a:close/>
              </a:path>
              <a:path w="460375" h="277495">
                <a:moveTo>
                  <a:pt x="457200" y="4572"/>
                </a:moveTo>
                <a:lnTo>
                  <a:pt x="452628" y="4572"/>
                </a:lnTo>
                <a:lnTo>
                  <a:pt x="452628" y="274320"/>
                </a:lnTo>
                <a:lnTo>
                  <a:pt x="457200" y="274320"/>
                </a:lnTo>
                <a:lnTo>
                  <a:pt x="457200" y="269748"/>
                </a:lnTo>
                <a:lnTo>
                  <a:pt x="460248" y="269748"/>
                </a:lnTo>
                <a:lnTo>
                  <a:pt x="460248" y="7620"/>
                </a:lnTo>
                <a:lnTo>
                  <a:pt x="457200" y="7620"/>
                </a:lnTo>
                <a:lnTo>
                  <a:pt x="457200" y="4572"/>
                </a:lnTo>
                <a:close/>
              </a:path>
              <a:path w="460375" h="277495">
                <a:moveTo>
                  <a:pt x="460248" y="269748"/>
                </a:moveTo>
                <a:lnTo>
                  <a:pt x="457200" y="269748"/>
                </a:lnTo>
                <a:lnTo>
                  <a:pt x="457200" y="274320"/>
                </a:lnTo>
                <a:lnTo>
                  <a:pt x="460248" y="274320"/>
                </a:lnTo>
                <a:lnTo>
                  <a:pt x="460248" y="269748"/>
                </a:lnTo>
                <a:close/>
              </a:path>
              <a:path w="460375" h="277495">
                <a:moveTo>
                  <a:pt x="7620" y="4572"/>
                </a:moveTo>
                <a:lnTo>
                  <a:pt x="4572" y="4572"/>
                </a:lnTo>
                <a:lnTo>
                  <a:pt x="4572" y="7620"/>
                </a:lnTo>
                <a:lnTo>
                  <a:pt x="7620" y="7620"/>
                </a:lnTo>
                <a:lnTo>
                  <a:pt x="7620" y="4572"/>
                </a:lnTo>
                <a:close/>
              </a:path>
              <a:path w="460375" h="277495">
                <a:moveTo>
                  <a:pt x="452628" y="4572"/>
                </a:moveTo>
                <a:lnTo>
                  <a:pt x="7620" y="4572"/>
                </a:lnTo>
                <a:lnTo>
                  <a:pt x="7620" y="7620"/>
                </a:lnTo>
                <a:lnTo>
                  <a:pt x="452628" y="7620"/>
                </a:lnTo>
                <a:lnTo>
                  <a:pt x="452628" y="4572"/>
                </a:lnTo>
                <a:close/>
              </a:path>
              <a:path w="460375" h="277495">
                <a:moveTo>
                  <a:pt x="460248" y="4572"/>
                </a:moveTo>
                <a:lnTo>
                  <a:pt x="457200" y="4572"/>
                </a:lnTo>
                <a:lnTo>
                  <a:pt x="457200" y="7620"/>
                </a:lnTo>
                <a:lnTo>
                  <a:pt x="460248" y="7620"/>
                </a:lnTo>
                <a:lnTo>
                  <a:pt x="460248" y="4572"/>
                </a:lnTo>
                <a:close/>
              </a:path>
            </a:pathLst>
          </a:custGeom>
          <a:solidFill>
            <a:srgbClr val="000000"/>
          </a:solidFill>
        </p:spPr>
        <p:txBody>
          <a:bodyPr wrap="square" lIns="0" tIns="0" rIns="0" bIns="0" rtlCol="0"/>
          <a:lstStyle/>
          <a:p>
            <a:endParaRPr sz="1750"/>
          </a:p>
        </p:txBody>
      </p:sp>
      <p:sp>
        <p:nvSpPr>
          <p:cNvPr id="10" name="object 10"/>
          <p:cNvSpPr/>
          <p:nvPr/>
        </p:nvSpPr>
        <p:spPr>
          <a:xfrm>
            <a:off x="1505373" y="5020734"/>
            <a:ext cx="269787" cy="269787"/>
          </a:xfrm>
          <a:custGeom>
            <a:avLst/>
            <a:gdLst/>
            <a:ahLst/>
            <a:cxnLst/>
            <a:rect l="l" t="t" r="r" b="b"/>
            <a:pathLst>
              <a:path w="277494" h="277495">
                <a:moveTo>
                  <a:pt x="274320" y="0"/>
                </a:moveTo>
                <a:lnTo>
                  <a:pt x="3048" y="0"/>
                </a:lnTo>
                <a:lnTo>
                  <a:pt x="0" y="3048"/>
                </a:lnTo>
                <a:lnTo>
                  <a:pt x="0" y="274320"/>
                </a:lnTo>
                <a:lnTo>
                  <a:pt x="3048" y="277368"/>
                </a:lnTo>
                <a:lnTo>
                  <a:pt x="274320" y="277368"/>
                </a:lnTo>
                <a:lnTo>
                  <a:pt x="277368" y="274320"/>
                </a:lnTo>
                <a:lnTo>
                  <a:pt x="4572" y="274320"/>
                </a:lnTo>
                <a:lnTo>
                  <a:pt x="4572" y="269748"/>
                </a:lnTo>
                <a:lnTo>
                  <a:pt x="7620" y="269748"/>
                </a:lnTo>
                <a:lnTo>
                  <a:pt x="7620" y="7620"/>
                </a:lnTo>
                <a:lnTo>
                  <a:pt x="4572" y="7620"/>
                </a:lnTo>
                <a:lnTo>
                  <a:pt x="4572" y="4572"/>
                </a:lnTo>
                <a:lnTo>
                  <a:pt x="277368" y="4572"/>
                </a:lnTo>
                <a:lnTo>
                  <a:pt x="277368" y="3048"/>
                </a:lnTo>
                <a:lnTo>
                  <a:pt x="274320" y="0"/>
                </a:lnTo>
                <a:close/>
              </a:path>
              <a:path w="277494" h="277495">
                <a:moveTo>
                  <a:pt x="7620" y="269748"/>
                </a:moveTo>
                <a:lnTo>
                  <a:pt x="4572" y="269748"/>
                </a:lnTo>
                <a:lnTo>
                  <a:pt x="4572" y="274320"/>
                </a:lnTo>
                <a:lnTo>
                  <a:pt x="7620" y="274320"/>
                </a:lnTo>
                <a:lnTo>
                  <a:pt x="7620" y="269748"/>
                </a:lnTo>
                <a:close/>
              </a:path>
              <a:path w="277494" h="277495">
                <a:moveTo>
                  <a:pt x="269748" y="269748"/>
                </a:moveTo>
                <a:lnTo>
                  <a:pt x="7620" y="269748"/>
                </a:lnTo>
                <a:lnTo>
                  <a:pt x="7620" y="274320"/>
                </a:lnTo>
                <a:lnTo>
                  <a:pt x="269748" y="274320"/>
                </a:lnTo>
                <a:lnTo>
                  <a:pt x="269748" y="269748"/>
                </a:lnTo>
                <a:close/>
              </a:path>
              <a:path w="277494" h="277495">
                <a:moveTo>
                  <a:pt x="274320" y="4572"/>
                </a:moveTo>
                <a:lnTo>
                  <a:pt x="269748" y="4572"/>
                </a:lnTo>
                <a:lnTo>
                  <a:pt x="269748" y="274320"/>
                </a:lnTo>
                <a:lnTo>
                  <a:pt x="274320" y="274320"/>
                </a:lnTo>
                <a:lnTo>
                  <a:pt x="274320" y="269748"/>
                </a:lnTo>
                <a:lnTo>
                  <a:pt x="277368" y="269748"/>
                </a:lnTo>
                <a:lnTo>
                  <a:pt x="277368" y="7620"/>
                </a:lnTo>
                <a:lnTo>
                  <a:pt x="274320" y="7620"/>
                </a:lnTo>
                <a:lnTo>
                  <a:pt x="274320" y="4572"/>
                </a:lnTo>
                <a:close/>
              </a:path>
              <a:path w="277494" h="277495">
                <a:moveTo>
                  <a:pt x="277368" y="269748"/>
                </a:moveTo>
                <a:lnTo>
                  <a:pt x="274320" y="269748"/>
                </a:lnTo>
                <a:lnTo>
                  <a:pt x="274320" y="274320"/>
                </a:lnTo>
                <a:lnTo>
                  <a:pt x="277368" y="274320"/>
                </a:lnTo>
                <a:lnTo>
                  <a:pt x="277368" y="269748"/>
                </a:lnTo>
                <a:close/>
              </a:path>
              <a:path w="277494" h="277495">
                <a:moveTo>
                  <a:pt x="7620" y="4572"/>
                </a:moveTo>
                <a:lnTo>
                  <a:pt x="4572" y="4572"/>
                </a:lnTo>
                <a:lnTo>
                  <a:pt x="4572" y="7620"/>
                </a:lnTo>
                <a:lnTo>
                  <a:pt x="7620" y="7620"/>
                </a:lnTo>
                <a:lnTo>
                  <a:pt x="7620" y="4572"/>
                </a:lnTo>
                <a:close/>
              </a:path>
              <a:path w="277494" h="277495">
                <a:moveTo>
                  <a:pt x="269748" y="4572"/>
                </a:moveTo>
                <a:lnTo>
                  <a:pt x="7620" y="4572"/>
                </a:lnTo>
                <a:lnTo>
                  <a:pt x="7620" y="7620"/>
                </a:lnTo>
                <a:lnTo>
                  <a:pt x="269748" y="7620"/>
                </a:lnTo>
                <a:lnTo>
                  <a:pt x="269748" y="4572"/>
                </a:lnTo>
                <a:close/>
              </a:path>
              <a:path w="277494" h="277495">
                <a:moveTo>
                  <a:pt x="277368" y="4572"/>
                </a:moveTo>
                <a:lnTo>
                  <a:pt x="274320" y="4572"/>
                </a:lnTo>
                <a:lnTo>
                  <a:pt x="274320" y="7620"/>
                </a:lnTo>
                <a:lnTo>
                  <a:pt x="277368" y="7620"/>
                </a:lnTo>
                <a:lnTo>
                  <a:pt x="277368" y="4572"/>
                </a:lnTo>
                <a:close/>
              </a:path>
            </a:pathLst>
          </a:custGeom>
          <a:solidFill>
            <a:srgbClr val="000000"/>
          </a:solidFill>
        </p:spPr>
        <p:txBody>
          <a:bodyPr wrap="square" lIns="0" tIns="0" rIns="0" bIns="0" rtlCol="0"/>
          <a:lstStyle/>
          <a:p>
            <a:endParaRPr sz="1750"/>
          </a:p>
        </p:txBody>
      </p:sp>
      <p:sp>
        <p:nvSpPr>
          <p:cNvPr id="11" name="object 11"/>
          <p:cNvSpPr/>
          <p:nvPr/>
        </p:nvSpPr>
        <p:spPr>
          <a:xfrm>
            <a:off x="1943947" y="5020734"/>
            <a:ext cx="271639" cy="269787"/>
          </a:xfrm>
          <a:custGeom>
            <a:avLst/>
            <a:gdLst/>
            <a:ahLst/>
            <a:cxnLst/>
            <a:rect l="l" t="t" r="r" b="b"/>
            <a:pathLst>
              <a:path w="279400" h="277495">
                <a:moveTo>
                  <a:pt x="275844" y="0"/>
                </a:moveTo>
                <a:lnTo>
                  <a:pt x="3048" y="0"/>
                </a:lnTo>
                <a:lnTo>
                  <a:pt x="0" y="3048"/>
                </a:lnTo>
                <a:lnTo>
                  <a:pt x="0" y="274320"/>
                </a:lnTo>
                <a:lnTo>
                  <a:pt x="3048" y="277368"/>
                </a:lnTo>
                <a:lnTo>
                  <a:pt x="275844" y="277368"/>
                </a:lnTo>
                <a:lnTo>
                  <a:pt x="278892" y="274320"/>
                </a:lnTo>
                <a:lnTo>
                  <a:pt x="4572" y="274320"/>
                </a:lnTo>
                <a:lnTo>
                  <a:pt x="4572" y="269748"/>
                </a:lnTo>
                <a:lnTo>
                  <a:pt x="7620" y="269748"/>
                </a:lnTo>
                <a:lnTo>
                  <a:pt x="7620" y="7620"/>
                </a:lnTo>
                <a:lnTo>
                  <a:pt x="4572" y="7620"/>
                </a:lnTo>
                <a:lnTo>
                  <a:pt x="4572" y="4572"/>
                </a:lnTo>
                <a:lnTo>
                  <a:pt x="278892" y="4572"/>
                </a:lnTo>
                <a:lnTo>
                  <a:pt x="278892" y="3048"/>
                </a:lnTo>
                <a:lnTo>
                  <a:pt x="275844" y="0"/>
                </a:lnTo>
                <a:close/>
              </a:path>
              <a:path w="279400" h="277495">
                <a:moveTo>
                  <a:pt x="7620" y="269748"/>
                </a:moveTo>
                <a:lnTo>
                  <a:pt x="4572" y="269748"/>
                </a:lnTo>
                <a:lnTo>
                  <a:pt x="4572" y="274320"/>
                </a:lnTo>
                <a:lnTo>
                  <a:pt x="7620" y="274320"/>
                </a:lnTo>
                <a:lnTo>
                  <a:pt x="7620" y="269748"/>
                </a:lnTo>
                <a:close/>
              </a:path>
              <a:path w="279400" h="277495">
                <a:moveTo>
                  <a:pt x="271272" y="269748"/>
                </a:moveTo>
                <a:lnTo>
                  <a:pt x="7620" y="269748"/>
                </a:lnTo>
                <a:lnTo>
                  <a:pt x="7620" y="274320"/>
                </a:lnTo>
                <a:lnTo>
                  <a:pt x="271272" y="274320"/>
                </a:lnTo>
                <a:lnTo>
                  <a:pt x="271272" y="269748"/>
                </a:lnTo>
                <a:close/>
              </a:path>
              <a:path w="279400" h="277495">
                <a:moveTo>
                  <a:pt x="275844" y="4572"/>
                </a:moveTo>
                <a:lnTo>
                  <a:pt x="271272" y="4572"/>
                </a:lnTo>
                <a:lnTo>
                  <a:pt x="271272" y="274320"/>
                </a:lnTo>
                <a:lnTo>
                  <a:pt x="275844" y="274320"/>
                </a:lnTo>
                <a:lnTo>
                  <a:pt x="275844" y="269748"/>
                </a:lnTo>
                <a:lnTo>
                  <a:pt x="278892" y="269748"/>
                </a:lnTo>
                <a:lnTo>
                  <a:pt x="278892" y="7620"/>
                </a:lnTo>
                <a:lnTo>
                  <a:pt x="275844" y="7620"/>
                </a:lnTo>
                <a:lnTo>
                  <a:pt x="275844" y="4572"/>
                </a:lnTo>
                <a:close/>
              </a:path>
              <a:path w="279400" h="277495">
                <a:moveTo>
                  <a:pt x="278892" y="269748"/>
                </a:moveTo>
                <a:lnTo>
                  <a:pt x="275844" y="269748"/>
                </a:lnTo>
                <a:lnTo>
                  <a:pt x="275844" y="274320"/>
                </a:lnTo>
                <a:lnTo>
                  <a:pt x="278892" y="274320"/>
                </a:lnTo>
                <a:lnTo>
                  <a:pt x="278892" y="269748"/>
                </a:lnTo>
                <a:close/>
              </a:path>
              <a:path w="279400" h="277495">
                <a:moveTo>
                  <a:pt x="7620" y="4572"/>
                </a:moveTo>
                <a:lnTo>
                  <a:pt x="4572" y="4572"/>
                </a:lnTo>
                <a:lnTo>
                  <a:pt x="4572" y="7620"/>
                </a:lnTo>
                <a:lnTo>
                  <a:pt x="7620" y="7620"/>
                </a:lnTo>
                <a:lnTo>
                  <a:pt x="7620" y="4572"/>
                </a:lnTo>
                <a:close/>
              </a:path>
              <a:path w="279400" h="277495">
                <a:moveTo>
                  <a:pt x="271272" y="4572"/>
                </a:moveTo>
                <a:lnTo>
                  <a:pt x="7620" y="4572"/>
                </a:lnTo>
                <a:lnTo>
                  <a:pt x="7620" y="7620"/>
                </a:lnTo>
                <a:lnTo>
                  <a:pt x="271272" y="7620"/>
                </a:lnTo>
                <a:lnTo>
                  <a:pt x="271272" y="4572"/>
                </a:lnTo>
                <a:close/>
              </a:path>
              <a:path w="279400" h="277495">
                <a:moveTo>
                  <a:pt x="278892" y="4572"/>
                </a:moveTo>
                <a:lnTo>
                  <a:pt x="275844" y="4572"/>
                </a:lnTo>
                <a:lnTo>
                  <a:pt x="275844" y="7620"/>
                </a:lnTo>
                <a:lnTo>
                  <a:pt x="278892" y="7620"/>
                </a:lnTo>
                <a:lnTo>
                  <a:pt x="278892" y="4572"/>
                </a:lnTo>
                <a:close/>
              </a:path>
            </a:pathLst>
          </a:custGeom>
          <a:solidFill>
            <a:srgbClr val="000000"/>
          </a:solidFill>
        </p:spPr>
        <p:txBody>
          <a:bodyPr wrap="square" lIns="0" tIns="0" rIns="0" bIns="0" rtlCol="0"/>
          <a:lstStyle/>
          <a:p>
            <a:endParaRPr sz="1750"/>
          </a:p>
        </p:txBody>
      </p:sp>
      <p:sp>
        <p:nvSpPr>
          <p:cNvPr id="12" name="object 12"/>
          <p:cNvSpPr/>
          <p:nvPr/>
        </p:nvSpPr>
        <p:spPr>
          <a:xfrm>
            <a:off x="2382520" y="5020734"/>
            <a:ext cx="271639" cy="269787"/>
          </a:xfrm>
          <a:custGeom>
            <a:avLst/>
            <a:gdLst/>
            <a:ahLst/>
            <a:cxnLst/>
            <a:rect l="l" t="t" r="r" b="b"/>
            <a:pathLst>
              <a:path w="279400" h="277495">
                <a:moveTo>
                  <a:pt x="275844" y="0"/>
                </a:moveTo>
                <a:lnTo>
                  <a:pt x="3048" y="0"/>
                </a:lnTo>
                <a:lnTo>
                  <a:pt x="0" y="3048"/>
                </a:lnTo>
                <a:lnTo>
                  <a:pt x="0" y="274320"/>
                </a:lnTo>
                <a:lnTo>
                  <a:pt x="3048" y="277368"/>
                </a:lnTo>
                <a:lnTo>
                  <a:pt x="275844" y="277368"/>
                </a:lnTo>
                <a:lnTo>
                  <a:pt x="278892" y="274320"/>
                </a:lnTo>
                <a:lnTo>
                  <a:pt x="4572" y="274320"/>
                </a:lnTo>
                <a:lnTo>
                  <a:pt x="4572" y="269748"/>
                </a:lnTo>
                <a:lnTo>
                  <a:pt x="7620" y="269748"/>
                </a:lnTo>
                <a:lnTo>
                  <a:pt x="7620" y="7620"/>
                </a:lnTo>
                <a:lnTo>
                  <a:pt x="4572" y="7620"/>
                </a:lnTo>
                <a:lnTo>
                  <a:pt x="4572" y="4572"/>
                </a:lnTo>
                <a:lnTo>
                  <a:pt x="278892" y="4572"/>
                </a:lnTo>
                <a:lnTo>
                  <a:pt x="278892" y="3048"/>
                </a:lnTo>
                <a:lnTo>
                  <a:pt x="275844" y="0"/>
                </a:lnTo>
                <a:close/>
              </a:path>
              <a:path w="279400" h="277495">
                <a:moveTo>
                  <a:pt x="7620" y="269748"/>
                </a:moveTo>
                <a:lnTo>
                  <a:pt x="4572" y="269748"/>
                </a:lnTo>
                <a:lnTo>
                  <a:pt x="4572" y="274320"/>
                </a:lnTo>
                <a:lnTo>
                  <a:pt x="7620" y="274320"/>
                </a:lnTo>
                <a:lnTo>
                  <a:pt x="7620" y="269748"/>
                </a:lnTo>
                <a:close/>
              </a:path>
              <a:path w="279400" h="277495">
                <a:moveTo>
                  <a:pt x="271272" y="269748"/>
                </a:moveTo>
                <a:lnTo>
                  <a:pt x="7620" y="269748"/>
                </a:lnTo>
                <a:lnTo>
                  <a:pt x="7620" y="274320"/>
                </a:lnTo>
                <a:lnTo>
                  <a:pt x="271272" y="274320"/>
                </a:lnTo>
                <a:lnTo>
                  <a:pt x="271272" y="269748"/>
                </a:lnTo>
                <a:close/>
              </a:path>
              <a:path w="279400" h="277495">
                <a:moveTo>
                  <a:pt x="275844" y="4572"/>
                </a:moveTo>
                <a:lnTo>
                  <a:pt x="271272" y="4572"/>
                </a:lnTo>
                <a:lnTo>
                  <a:pt x="271272" y="274320"/>
                </a:lnTo>
                <a:lnTo>
                  <a:pt x="275844" y="274320"/>
                </a:lnTo>
                <a:lnTo>
                  <a:pt x="275844" y="269748"/>
                </a:lnTo>
                <a:lnTo>
                  <a:pt x="278892" y="269748"/>
                </a:lnTo>
                <a:lnTo>
                  <a:pt x="278892" y="7620"/>
                </a:lnTo>
                <a:lnTo>
                  <a:pt x="275844" y="7620"/>
                </a:lnTo>
                <a:lnTo>
                  <a:pt x="275844" y="4572"/>
                </a:lnTo>
                <a:close/>
              </a:path>
              <a:path w="279400" h="277495">
                <a:moveTo>
                  <a:pt x="278892" y="269748"/>
                </a:moveTo>
                <a:lnTo>
                  <a:pt x="275844" y="269748"/>
                </a:lnTo>
                <a:lnTo>
                  <a:pt x="275844" y="274320"/>
                </a:lnTo>
                <a:lnTo>
                  <a:pt x="278892" y="274320"/>
                </a:lnTo>
                <a:lnTo>
                  <a:pt x="278892" y="269748"/>
                </a:lnTo>
                <a:close/>
              </a:path>
              <a:path w="279400" h="277495">
                <a:moveTo>
                  <a:pt x="7620" y="4572"/>
                </a:moveTo>
                <a:lnTo>
                  <a:pt x="4572" y="4572"/>
                </a:lnTo>
                <a:lnTo>
                  <a:pt x="4572" y="7620"/>
                </a:lnTo>
                <a:lnTo>
                  <a:pt x="7620" y="7620"/>
                </a:lnTo>
                <a:lnTo>
                  <a:pt x="7620" y="4572"/>
                </a:lnTo>
                <a:close/>
              </a:path>
              <a:path w="279400" h="277495">
                <a:moveTo>
                  <a:pt x="271272" y="4572"/>
                </a:moveTo>
                <a:lnTo>
                  <a:pt x="7620" y="4572"/>
                </a:lnTo>
                <a:lnTo>
                  <a:pt x="7620" y="7620"/>
                </a:lnTo>
                <a:lnTo>
                  <a:pt x="271272" y="7620"/>
                </a:lnTo>
                <a:lnTo>
                  <a:pt x="271272" y="4572"/>
                </a:lnTo>
                <a:close/>
              </a:path>
              <a:path w="279400" h="277495">
                <a:moveTo>
                  <a:pt x="278892" y="4572"/>
                </a:moveTo>
                <a:lnTo>
                  <a:pt x="275844" y="4572"/>
                </a:lnTo>
                <a:lnTo>
                  <a:pt x="275844" y="7620"/>
                </a:lnTo>
                <a:lnTo>
                  <a:pt x="278892" y="7620"/>
                </a:lnTo>
                <a:lnTo>
                  <a:pt x="278892" y="4572"/>
                </a:lnTo>
                <a:close/>
              </a:path>
            </a:pathLst>
          </a:custGeom>
          <a:solidFill>
            <a:srgbClr val="000000"/>
          </a:solidFill>
        </p:spPr>
        <p:txBody>
          <a:bodyPr wrap="square" lIns="0" tIns="0" rIns="0" bIns="0" rtlCol="0"/>
          <a:lstStyle/>
          <a:p>
            <a:endParaRPr sz="1750"/>
          </a:p>
        </p:txBody>
      </p:sp>
      <p:sp>
        <p:nvSpPr>
          <p:cNvPr id="13" name="object 13"/>
          <p:cNvSpPr/>
          <p:nvPr/>
        </p:nvSpPr>
        <p:spPr>
          <a:xfrm>
            <a:off x="2909992" y="5020734"/>
            <a:ext cx="271639" cy="269787"/>
          </a:xfrm>
          <a:custGeom>
            <a:avLst/>
            <a:gdLst/>
            <a:ahLst/>
            <a:cxnLst/>
            <a:rect l="l" t="t" r="r" b="b"/>
            <a:pathLst>
              <a:path w="279400" h="277495">
                <a:moveTo>
                  <a:pt x="275844" y="0"/>
                </a:moveTo>
                <a:lnTo>
                  <a:pt x="3048" y="0"/>
                </a:lnTo>
                <a:lnTo>
                  <a:pt x="0" y="3048"/>
                </a:lnTo>
                <a:lnTo>
                  <a:pt x="0" y="274320"/>
                </a:lnTo>
                <a:lnTo>
                  <a:pt x="3048" y="277368"/>
                </a:lnTo>
                <a:lnTo>
                  <a:pt x="275844" y="277368"/>
                </a:lnTo>
                <a:lnTo>
                  <a:pt x="278892" y="274320"/>
                </a:lnTo>
                <a:lnTo>
                  <a:pt x="4572" y="274320"/>
                </a:lnTo>
                <a:lnTo>
                  <a:pt x="4572" y="269748"/>
                </a:lnTo>
                <a:lnTo>
                  <a:pt x="7620" y="269748"/>
                </a:lnTo>
                <a:lnTo>
                  <a:pt x="7620" y="7620"/>
                </a:lnTo>
                <a:lnTo>
                  <a:pt x="4572" y="7620"/>
                </a:lnTo>
                <a:lnTo>
                  <a:pt x="4572" y="4572"/>
                </a:lnTo>
                <a:lnTo>
                  <a:pt x="278892" y="4572"/>
                </a:lnTo>
                <a:lnTo>
                  <a:pt x="278892" y="3048"/>
                </a:lnTo>
                <a:lnTo>
                  <a:pt x="275844" y="0"/>
                </a:lnTo>
                <a:close/>
              </a:path>
              <a:path w="279400" h="277495">
                <a:moveTo>
                  <a:pt x="7620" y="269748"/>
                </a:moveTo>
                <a:lnTo>
                  <a:pt x="4572" y="269748"/>
                </a:lnTo>
                <a:lnTo>
                  <a:pt x="4572" y="274320"/>
                </a:lnTo>
                <a:lnTo>
                  <a:pt x="7620" y="274320"/>
                </a:lnTo>
                <a:lnTo>
                  <a:pt x="7620" y="269748"/>
                </a:lnTo>
                <a:close/>
              </a:path>
              <a:path w="279400" h="277495">
                <a:moveTo>
                  <a:pt x="271272" y="269748"/>
                </a:moveTo>
                <a:lnTo>
                  <a:pt x="7620" y="269748"/>
                </a:lnTo>
                <a:lnTo>
                  <a:pt x="7620" y="274320"/>
                </a:lnTo>
                <a:lnTo>
                  <a:pt x="271272" y="274320"/>
                </a:lnTo>
                <a:lnTo>
                  <a:pt x="271272" y="269748"/>
                </a:lnTo>
                <a:close/>
              </a:path>
              <a:path w="279400" h="277495">
                <a:moveTo>
                  <a:pt x="275844" y="4572"/>
                </a:moveTo>
                <a:lnTo>
                  <a:pt x="271272" y="4572"/>
                </a:lnTo>
                <a:lnTo>
                  <a:pt x="271272" y="274320"/>
                </a:lnTo>
                <a:lnTo>
                  <a:pt x="275844" y="274320"/>
                </a:lnTo>
                <a:lnTo>
                  <a:pt x="275844" y="269748"/>
                </a:lnTo>
                <a:lnTo>
                  <a:pt x="278892" y="269748"/>
                </a:lnTo>
                <a:lnTo>
                  <a:pt x="278892" y="7620"/>
                </a:lnTo>
                <a:lnTo>
                  <a:pt x="275844" y="7620"/>
                </a:lnTo>
                <a:lnTo>
                  <a:pt x="275844" y="4572"/>
                </a:lnTo>
                <a:close/>
              </a:path>
              <a:path w="279400" h="277495">
                <a:moveTo>
                  <a:pt x="278892" y="269748"/>
                </a:moveTo>
                <a:lnTo>
                  <a:pt x="275844" y="269748"/>
                </a:lnTo>
                <a:lnTo>
                  <a:pt x="275844" y="274320"/>
                </a:lnTo>
                <a:lnTo>
                  <a:pt x="278892" y="274320"/>
                </a:lnTo>
                <a:lnTo>
                  <a:pt x="278892" y="269748"/>
                </a:lnTo>
                <a:close/>
              </a:path>
              <a:path w="279400" h="277495">
                <a:moveTo>
                  <a:pt x="7620" y="4572"/>
                </a:moveTo>
                <a:lnTo>
                  <a:pt x="4572" y="4572"/>
                </a:lnTo>
                <a:lnTo>
                  <a:pt x="4572" y="7620"/>
                </a:lnTo>
                <a:lnTo>
                  <a:pt x="7620" y="7620"/>
                </a:lnTo>
                <a:lnTo>
                  <a:pt x="7620" y="4572"/>
                </a:lnTo>
                <a:close/>
              </a:path>
              <a:path w="279400" h="277495">
                <a:moveTo>
                  <a:pt x="271272" y="4572"/>
                </a:moveTo>
                <a:lnTo>
                  <a:pt x="7620" y="4572"/>
                </a:lnTo>
                <a:lnTo>
                  <a:pt x="7620" y="7620"/>
                </a:lnTo>
                <a:lnTo>
                  <a:pt x="271272" y="7620"/>
                </a:lnTo>
                <a:lnTo>
                  <a:pt x="271272" y="4572"/>
                </a:lnTo>
                <a:close/>
              </a:path>
              <a:path w="279400" h="277495">
                <a:moveTo>
                  <a:pt x="278892" y="4572"/>
                </a:moveTo>
                <a:lnTo>
                  <a:pt x="275844" y="4572"/>
                </a:lnTo>
                <a:lnTo>
                  <a:pt x="275844" y="7620"/>
                </a:lnTo>
                <a:lnTo>
                  <a:pt x="278892" y="7620"/>
                </a:lnTo>
                <a:lnTo>
                  <a:pt x="278892" y="4572"/>
                </a:lnTo>
                <a:close/>
              </a:path>
            </a:pathLst>
          </a:custGeom>
          <a:solidFill>
            <a:srgbClr val="000000"/>
          </a:solidFill>
        </p:spPr>
        <p:txBody>
          <a:bodyPr wrap="square" lIns="0" tIns="0" rIns="0" bIns="0" rtlCol="0"/>
          <a:lstStyle/>
          <a:p>
            <a:endParaRPr sz="1750"/>
          </a:p>
        </p:txBody>
      </p:sp>
      <p:sp>
        <p:nvSpPr>
          <p:cNvPr id="14" name="object 14"/>
          <p:cNvSpPr/>
          <p:nvPr/>
        </p:nvSpPr>
        <p:spPr>
          <a:xfrm>
            <a:off x="3435984" y="5020734"/>
            <a:ext cx="271639" cy="269787"/>
          </a:xfrm>
          <a:custGeom>
            <a:avLst/>
            <a:gdLst/>
            <a:ahLst/>
            <a:cxnLst/>
            <a:rect l="l" t="t" r="r" b="b"/>
            <a:pathLst>
              <a:path w="279400" h="277495">
                <a:moveTo>
                  <a:pt x="275844" y="0"/>
                </a:moveTo>
                <a:lnTo>
                  <a:pt x="3048" y="0"/>
                </a:lnTo>
                <a:lnTo>
                  <a:pt x="0" y="3048"/>
                </a:lnTo>
                <a:lnTo>
                  <a:pt x="0" y="274320"/>
                </a:lnTo>
                <a:lnTo>
                  <a:pt x="3048" y="277368"/>
                </a:lnTo>
                <a:lnTo>
                  <a:pt x="275844" y="277368"/>
                </a:lnTo>
                <a:lnTo>
                  <a:pt x="278892" y="274320"/>
                </a:lnTo>
                <a:lnTo>
                  <a:pt x="4572" y="274320"/>
                </a:lnTo>
                <a:lnTo>
                  <a:pt x="4572" y="269748"/>
                </a:lnTo>
                <a:lnTo>
                  <a:pt x="7620" y="269748"/>
                </a:lnTo>
                <a:lnTo>
                  <a:pt x="7620" y="7620"/>
                </a:lnTo>
                <a:lnTo>
                  <a:pt x="4572" y="7620"/>
                </a:lnTo>
                <a:lnTo>
                  <a:pt x="4572" y="4572"/>
                </a:lnTo>
                <a:lnTo>
                  <a:pt x="278892" y="4572"/>
                </a:lnTo>
                <a:lnTo>
                  <a:pt x="278892" y="3048"/>
                </a:lnTo>
                <a:lnTo>
                  <a:pt x="275844" y="0"/>
                </a:lnTo>
                <a:close/>
              </a:path>
              <a:path w="279400" h="277495">
                <a:moveTo>
                  <a:pt x="7620" y="269748"/>
                </a:moveTo>
                <a:lnTo>
                  <a:pt x="4572" y="269748"/>
                </a:lnTo>
                <a:lnTo>
                  <a:pt x="4572" y="274320"/>
                </a:lnTo>
                <a:lnTo>
                  <a:pt x="7620" y="274320"/>
                </a:lnTo>
                <a:lnTo>
                  <a:pt x="7620" y="269748"/>
                </a:lnTo>
                <a:close/>
              </a:path>
              <a:path w="279400" h="277495">
                <a:moveTo>
                  <a:pt x="271272" y="269748"/>
                </a:moveTo>
                <a:lnTo>
                  <a:pt x="7620" y="269748"/>
                </a:lnTo>
                <a:lnTo>
                  <a:pt x="7620" y="274320"/>
                </a:lnTo>
                <a:lnTo>
                  <a:pt x="271272" y="274320"/>
                </a:lnTo>
                <a:lnTo>
                  <a:pt x="271272" y="269748"/>
                </a:lnTo>
                <a:close/>
              </a:path>
              <a:path w="279400" h="277495">
                <a:moveTo>
                  <a:pt x="275844" y="4572"/>
                </a:moveTo>
                <a:lnTo>
                  <a:pt x="271272" y="4572"/>
                </a:lnTo>
                <a:lnTo>
                  <a:pt x="271272" y="274320"/>
                </a:lnTo>
                <a:lnTo>
                  <a:pt x="275844" y="274320"/>
                </a:lnTo>
                <a:lnTo>
                  <a:pt x="275844" y="269748"/>
                </a:lnTo>
                <a:lnTo>
                  <a:pt x="278892" y="269748"/>
                </a:lnTo>
                <a:lnTo>
                  <a:pt x="278892" y="7620"/>
                </a:lnTo>
                <a:lnTo>
                  <a:pt x="275844" y="7620"/>
                </a:lnTo>
                <a:lnTo>
                  <a:pt x="275844" y="4572"/>
                </a:lnTo>
                <a:close/>
              </a:path>
              <a:path w="279400" h="277495">
                <a:moveTo>
                  <a:pt x="278892" y="269748"/>
                </a:moveTo>
                <a:lnTo>
                  <a:pt x="275844" y="269748"/>
                </a:lnTo>
                <a:lnTo>
                  <a:pt x="275844" y="274320"/>
                </a:lnTo>
                <a:lnTo>
                  <a:pt x="278892" y="274320"/>
                </a:lnTo>
                <a:lnTo>
                  <a:pt x="278892" y="269748"/>
                </a:lnTo>
                <a:close/>
              </a:path>
              <a:path w="279400" h="277495">
                <a:moveTo>
                  <a:pt x="7620" y="4572"/>
                </a:moveTo>
                <a:lnTo>
                  <a:pt x="4572" y="4572"/>
                </a:lnTo>
                <a:lnTo>
                  <a:pt x="4572" y="7620"/>
                </a:lnTo>
                <a:lnTo>
                  <a:pt x="7620" y="7620"/>
                </a:lnTo>
                <a:lnTo>
                  <a:pt x="7620" y="4572"/>
                </a:lnTo>
                <a:close/>
              </a:path>
              <a:path w="279400" h="277495">
                <a:moveTo>
                  <a:pt x="271272" y="4572"/>
                </a:moveTo>
                <a:lnTo>
                  <a:pt x="7620" y="4572"/>
                </a:lnTo>
                <a:lnTo>
                  <a:pt x="7620" y="7620"/>
                </a:lnTo>
                <a:lnTo>
                  <a:pt x="271272" y="7620"/>
                </a:lnTo>
                <a:lnTo>
                  <a:pt x="271272" y="4572"/>
                </a:lnTo>
                <a:close/>
              </a:path>
              <a:path w="279400" h="277495">
                <a:moveTo>
                  <a:pt x="278892" y="4572"/>
                </a:moveTo>
                <a:lnTo>
                  <a:pt x="275844" y="4572"/>
                </a:lnTo>
                <a:lnTo>
                  <a:pt x="275844" y="7620"/>
                </a:lnTo>
                <a:lnTo>
                  <a:pt x="278892" y="7620"/>
                </a:lnTo>
                <a:lnTo>
                  <a:pt x="278892" y="4572"/>
                </a:lnTo>
                <a:close/>
              </a:path>
            </a:pathLst>
          </a:custGeom>
          <a:solidFill>
            <a:srgbClr val="000000"/>
          </a:solidFill>
        </p:spPr>
        <p:txBody>
          <a:bodyPr wrap="square" lIns="0" tIns="0" rIns="0" bIns="0" rtlCol="0"/>
          <a:lstStyle/>
          <a:p>
            <a:endParaRPr sz="1750"/>
          </a:p>
        </p:txBody>
      </p:sp>
      <p:sp>
        <p:nvSpPr>
          <p:cNvPr id="15" name="object 15"/>
          <p:cNvSpPr/>
          <p:nvPr/>
        </p:nvSpPr>
        <p:spPr>
          <a:xfrm>
            <a:off x="3963458" y="5020734"/>
            <a:ext cx="271639" cy="269787"/>
          </a:xfrm>
          <a:custGeom>
            <a:avLst/>
            <a:gdLst/>
            <a:ahLst/>
            <a:cxnLst/>
            <a:rect l="l" t="t" r="r" b="b"/>
            <a:pathLst>
              <a:path w="279400" h="277495">
                <a:moveTo>
                  <a:pt x="275844" y="0"/>
                </a:moveTo>
                <a:lnTo>
                  <a:pt x="3048" y="0"/>
                </a:lnTo>
                <a:lnTo>
                  <a:pt x="0" y="3048"/>
                </a:lnTo>
                <a:lnTo>
                  <a:pt x="0" y="274320"/>
                </a:lnTo>
                <a:lnTo>
                  <a:pt x="3048" y="277368"/>
                </a:lnTo>
                <a:lnTo>
                  <a:pt x="275844" y="277368"/>
                </a:lnTo>
                <a:lnTo>
                  <a:pt x="278892" y="274320"/>
                </a:lnTo>
                <a:lnTo>
                  <a:pt x="4572" y="274320"/>
                </a:lnTo>
                <a:lnTo>
                  <a:pt x="4572" y="269748"/>
                </a:lnTo>
                <a:lnTo>
                  <a:pt x="7620" y="269748"/>
                </a:lnTo>
                <a:lnTo>
                  <a:pt x="7620" y="7620"/>
                </a:lnTo>
                <a:lnTo>
                  <a:pt x="4572" y="7620"/>
                </a:lnTo>
                <a:lnTo>
                  <a:pt x="4572" y="4572"/>
                </a:lnTo>
                <a:lnTo>
                  <a:pt x="278892" y="4572"/>
                </a:lnTo>
                <a:lnTo>
                  <a:pt x="278892" y="3048"/>
                </a:lnTo>
                <a:lnTo>
                  <a:pt x="275844" y="0"/>
                </a:lnTo>
                <a:close/>
              </a:path>
              <a:path w="279400" h="277495">
                <a:moveTo>
                  <a:pt x="7620" y="269748"/>
                </a:moveTo>
                <a:lnTo>
                  <a:pt x="4572" y="269748"/>
                </a:lnTo>
                <a:lnTo>
                  <a:pt x="4572" y="274320"/>
                </a:lnTo>
                <a:lnTo>
                  <a:pt x="7620" y="274320"/>
                </a:lnTo>
                <a:lnTo>
                  <a:pt x="7620" y="269748"/>
                </a:lnTo>
                <a:close/>
              </a:path>
              <a:path w="279400" h="277495">
                <a:moveTo>
                  <a:pt x="271272" y="269748"/>
                </a:moveTo>
                <a:lnTo>
                  <a:pt x="7620" y="269748"/>
                </a:lnTo>
                <a:lnTo>
                  <a:pt x="7620" y="274320"/>
                </a:lnTo>
                <a:lnTo>
                  <a:pt x="271272" y="274320"/>
                </a:lnTo>
                <a:lnTo>
                  <a:pt x="271272" y="269748"/>
                </a:lnTo>
                <a:close/>
              </a:path>
              <a:path w="279400" h="277495">
                <a:moveTo>
                  <a:pt x="275844" y="4572"/>
                </a:moveTo>
                <a:lnTo>
                  <a:pt x="271272" y="4572"/>
                </a:lnTo>
                <a:lnTo>
                  <a:pt x="271272" y="274320"/>
                </a:lnTo>
                <a:lnTo>
                  <a:pt x="275844" y="274320"/>
                </a:lnTo>
                <a:lnTo>
                  <a:pt x="275844" y="269748"/>
                </a:lnTo>
                <a:lnTo>
                  <a:pt x="278892" y="269748"/>
                </a:lnTo>
                <a:lnTo>
                  <a:pt x="278892" y="7620"/>
                </a:lnTo>
                <a:lnTo>
                  <a:pt x="275844" y="7620"/>
                </a:lnTo>
                <a:lnTo>
                  <a:pt x="275844" y="4572"/>
                </a:lnTo>
                <a:close/>
              </a:path>
              <a:path w="279400" h="277495">
                <a:moveTo>
                  <a:pt x="278892" y="269748"/>
                </a:moveTo>
                <a:lnTo>
                  <a:pt x="275844" y="269748"/>
                </a:lnTo>
                <a:lnTo>
                  <a:pt x="275844" y="274320"/>
                </a:lnTo>
                <a:lnTo>
                  <a:pt x="278892" y="274320"/>
                </a:lnTo>
                <a:lnTo>
                  <a:pt x="278892" y="269748"/>
                </a:lnTo>
                <a:close/>
              </a:path>
              <a:path w="279400" h="277495">
                <a:moveTo>
                  <a:pt x="7620" y="4572"/>
                </a:moveTo>
                <a:lnTo>
                  <a:pt x="4572" y="4572"/>
                </a:lnTo>
                <a:lnTo>
                  <a:pt x="4572" y="7620"/>
                </a:lnTo>
                <a:lnTo>
                  <a:pt x="7620" y="7620"/>
                </a:lnTo>
                <a:lnTo>
                  <a:pt x="7620" y="4572"/>
                </a:lnTo>
                <a:close/>
              </a:path>
              <a:path w="279400" h="277495">
                <a:moveTo>
                  <a:pt x="271272" y="4572"/>
                </a:moveTo>
                <a:lnTo>
                  <a:pt x="7620" y="4572"/>
                </a:lnTo>
                <a:lnTo>
                  <a:pt x="7620" y="7620"/>
                </a:lnTo>
                <a:lnTo>
                  <a:pt x="271272" y="7620"/>
                </a:lnTo>
                <a:lnTo>
                  <a:pt x="271272" y="4572"/>
                </a:lnTo>
                <a:close/>
              </a:path>
              <a:path w="279400" h="277495">
                <a:moveTo>
                  <a:pt x="278892" y="4572"/>
                </a:moveTo>
                <a:lnTo>
                  <a:pt x="275844" y="4572"/>
                </a:lnTo>
                <a:lnTo>
                  <a:pt x="275844" y="7620"/>
                </a:lnTo>
                <a:lnTo>
                  <a:pt x="278892" y="7620"/>
                </a:lnTo>
                <a:lnTo>
                  <a:pt x="278892" y="4572"/>
                </a:lnTo>
                <a:close/>
              </a:path>
            </a:pathLst>
          </a:custGeom>
          <a:solidFill>
            <a:srgbClr val="000000"/>
          </a:solidFill>
        </p:spPr>
        <p:txBody>
          <a:bodyPr wrap="square" lIns="0" tIns="0" rIns="0" bIns="0" rtlCol="0"/>
          <a:lstStyle/>
          <a:p>
            <a:endParaRPr sz="1750"/>
          </a:p>
        </p:txBody>
      </p:sp>
      <p:sp>
        <p:nvSpPr>
          <p:cNvPr id="16" name="object 16"/>
          <p:cNvSpPr/>
          <p:nvPr/>
        </p:nvSpPr>
        <p:spPr>
          <a:xfrm>
            <a:off x="4490932" y="5020734"/>
            <a:ext cx="269787" cy="269787"/>
          </a:xfrm>
          <a:custGeom>
            <a:avLst/>
            <a:gdLst/>
            <a:ahLst/>
            <a:cxnLst/>
            <a:rect l="l" t="t" r="r" b="b"/>
            <a:pathLst>
              <a:path w="277495" h="277495">
                <a:moveTo>
                  <a:pt x="274320" y="0"/>
                </a:moveTo>
                <a:lnTo>
                  <a:pt x="3048" y="0"/>
                </a:lnTo>
                <a:lnTo>
                  <a:pt x="0" y="3048"/>
                </a:lnTo>
                <a:lnTo>
                  <a:pt x="0" y="274320"/>
                </a:lnTo>
                <a:lnTo>
                  <a:pt x="3048" y="277368"/>
                </a:lnTo>
                <a:lnTo>
                  <a:pt x="274320" y="277368"/>
                </a:lnTo>
                <a:lnTo>
                  <a:pt x="277368" y="274320"/>
                </a:lnTo>
                <a:lnTo>
                  <a:pt x="4572" y="274320"/>
                </a:lnTo>
                <a:lnTo>
                  <a:pt x="4572" y="269748"/>
                </a:lnTo>
                <a:lnTo>
                  <a:pt x="7620" y="269748"/>
                </a:lnTo>
                <a:lnTo>
                  <a:pt x="7620" y="7620"/>
                </a:lnTo>
                <a:lnTo>
                  <a:pt x="4572" y="7620"/>
                </a:lnTo>
                <a:lnTo>
                  <a:pt x="4572" y="4572"/>
                </a:lnTo>
                <a:lnTo>
                  <a:pt x="277368" y="4572"/>
                </a:lnTo>
                <a:lnTo>
                  <a:pt x="277368" y="3048"/>
                </a:lnTo>
                <a:lnTo>
                  <a:pt x="274320" y="0"/>
                </a:lnTo>
                <a:close/>
              </a:path>
              <a:path w="277495" h="277495">
                <a:moveTo>
                  <a:pt x="7620" y="269748"/>
                </a:moveTo>
                <a:lnTo>
                  <a:pt x="4572" y="269748"/>
                </a:lnTo>
                <a:lnTo>
                  <a:pt x="4572" y="274320"/>
                </a:lnTo>
                <a:lnTo>
                  <a:pt x="7620" y="274320"/>
                </a:lnTo>
                <a:lnTo>
                  <a:pt x="7620" y="269748"/>
                </a:lnTo>
                <a:close/>
              </a:path>
              <a:path w="277495" h="277495">
                <a:moveTo>
                  <a:pt x="269748" y="269748"/>
                </a:moveTo>
                <a:lnTo>
                  <a:pt x="7620" y="269748"/>
                </a:lnTo>
                <a:lnTo>
                  <a:pt x="7620" y="274320"/>
                </a:lnTo>
                <a:lnTo>
                  <a:pt x="269748" y="274320"/>
                </a:lnTo>
                <a:lnTo>
                  <a:pt x="269748" y="269748"/>
                </a:lnTo>
                <a:close/>
              </a:path>
              <a:path w="277495" h="277495">
                <a:moveTo>
                  <a:pt x="274320" y="4572"/>
                </a:moveTo>
                <a:lnTo>
                  <a:pt x="269748" y="4572"/>
                </a:lnTo>
                <a:lnTo>
                  <a:pt x="269748" y="274320"/>
                </a:lnTo>
                <a:lnTo>
                  <a:pt x="274320" y="274320"/>
                </a:lnTo>
                <a:lnTo>
                  <a:pt x="274320" y="269748"/>
                </a:lnTo>
                <a:lnTo>
                  <a:pt x="277368" y="269748"/>
                </a:lnTo>
                <a:lnTo>
                  <a:pt x="277368" y="7620"/>
                </a:lnTo>
                <a:lnTo>
                  <a:pt x="274320" y="7620"/>
                </a:lnTo>
                <a:lnTo>
                  <a:pt x="274320" y="4572"/>
                </a:lnTo>
                <a:close/>
              </a:path>
              <a:path w="277495" h="277495">
                <a:moveTo>
                  <a:pt x="277368" y="269748"/>
                </a:moveTo>
                <a:lnTo>
                  <a:pt x="274320" y="269748"/>
                </a:lnTo>
                <a:lnTo>
                  <a:pt x="274320" y="274320"/>
                </a:lnTo>
                <a:lnTo>
                  <a:pt x="277368" y="274320"/>
                </a:lnTo>
                <a:lnTo>
                  <a:pt x="277368" y="269748"/>
                </a:lnTo>
                <a:close/>
              </a:path>
              <a:path w="277495" h="277495">
                <a:moveTo>
                  <a:pt x="7620" y="4572"/>
                </a:moveTo>
                <a:lnTo>
                  <a:pt x="4572" y="4572"/>
                </a:lnTo>
                <a:lnTo>
                  <a:pt x="4572" y="7620"/>
                </a:lnTo>
                <a:lnTo>
                  <a:pt x="7620" y="7620"/>
                </a:lnTo>
                <a:lnTo>
                  <a:pt x="7620" y="4572"/>
                </a:lnTo>
                <a:close/>
              </a:path>
              <a:path w="277495" h="277495">
                <a:moveTo>
                  <a:pt x="269748" y="4572"/>
                </a:moveTo>
                <a:lnTo>
                  <a:pt x="7620" y="4572"/>
                </a:lnTo>
                <a:lnTo>
                  <a:pt x="7620" y="7620"/>
                </a:lnTo>
                <a:lnTo>
                  <a:pt x="269748" y="7620"/>
                </a:lnTo>
                <a:lnTo>
                  <a:pt x="269748" y="4572"/>
                </a:lnTo>
                <a:close/>
              </a:path>
              <a:path w="277495" h="277495">
                <a:moveTo>
                  <a:pt x="277368" y="4572"/>
                </a:moveTo>
                <a:lnTo>
                  <a:pt x="274320" y="4572"/>
                </a:lnTo>
                <a:lnTo>
                  <a:pt x="274320" y="7620"/>
                </a:lnTo>
                <a:lnTo>
                  <a:pt x="277368" y="7620"/>
                </a:lnTo>
                <a:lnTo>
                  <a:pt x="277368" y="4572"/>
                </a:lnTo>
                <a:close/>
              </a:path>
            </a:pathLst>
          </a:custGeom>
          <a:solidFill>
            <a:srgbClr val="000000"/>
          </a:solidFill>
        </p:spPr>
        <p:txBody>
          <a:bodyPr wrap="square" lIns="0" tIns="0" rIns="0" bIns="0" rtlCol="0"/>
          <a:lstStyle/>
          <a:p>
            <a:endParaRPr sz="1750"/>
          </a:p>
        </p:txBody>
      </p:sp>
      <p:sp>
        <p:nvSpPr>
          <p:cNvPr id="17" name="object 17"/>
          <p:cNvSpPr/>
          <p:nvPr/>
        </p:nvSpPr>
        <p:spPr>
          <a:xfrm>
            <a:off x="2118783" y="4319904"/>
            <a:ext cx="1237192" cy="269787"/>
          </a:xfrm>
          <a:custGeom>
            <a:avLst/>
            <a:gdLst/>
            <a:ahLst/>
            <a:cxnLst/>
            <a:rect l="l" t="t" r="r" b="b"/>
            <a:pathLst>
              <a:path w="1272539" h="277495">
                <a:moveTo>
                  <a:pt x="1269491" y="0"/>
                </a:moveTo>
                <a:lnTo>
                  <a:pt x="1267967" y="0"/>
                </a:lnTo>
                <a:lnTo>
                  <a:pt x="3047" y="269748"/>
                </a:lnTo>
                <a:lnTo>
                  <a:pt x="0" y="272796"/>
                </a:lnTo>
                <a:lnTo>
                  <a:pt x="0" y="274320"/>
                </a:lnTo>
                <a:lnTo>
                  <a:pt x="3047" y="277368"/>
                </a:lnTo>
                <a:lnTo>
                  <a:pt x="4571" y="277368"/>
                </a:lnTo>
                <a:lnTo>
                  <a:pt x="1269491" y="7620"/>
                </a:lnTo>
                <a:lnTo>
                  <a:pt x="1272539" y="4572"/>
                </a:lnTo>
                <a:lnTo>
                  <a:pt x="1272539" y="3048"/>
                </a:lnTo>
                <a:lnTo>
                  <a:pt x="1269491" y="0"/>
                </a:lnTo>
                <a:close/>
              </a:path>
            </a:pathLst>
          </a:custGeom>
          <a:solidFill>
            <a:srgbClr val="000000"/>
          </a:solidFill>
        </p:spPr>
        <p:txBody>
          <a:bodyPr wrap="square" lIns="0" tIns="0" rIns="0" bIns="0" rtlCol="0"/>
          <a:lstStyle/>
          <a:p>
            <a:endParaRPr sz="1750"/>
          </a:p>
        </p:txBody>
      </p:sp>
      <p:sp>
        <p:nvSpPr>
          <p:cNvPr id="18" name="object 18"/>
          <p:cNvSpPr/>
          <p:nvPr/>
        </p:nvSpPr>
        <p:spPr>
          <a:xfrm>
            <a:off x="3352271" y="4319904"/>
            <a:ext cx="0" cy="269787"/>
          </a:xfrm>
          <a:custGeom>
            <a:avLst/>
            <a:gdLst/>
            <a:ahLst/>
            <a:cxnLst/>
            <a:rect l="l" t="t" r="r" b="b"/>
            <a:pathLst>
              <a:path h="277495">
                <a:moveTo>
                  <a:pt x="0" y="0"/>
                </a:moveTo>
                <a:lnTo>
                  <a:pt x="0" y="277368"/>
                </a:lnTo>
              </a:path>
            </a:pathLst>
          </a:custGeom>
          <a:ln w="7620">
            <a:solidFill>
              <a:srgbClr val="000000"/>
            </a:solidFill>
          </a:ln>
        </p:spPr>
        <p:txBody>
          <a:bodyPr wrap="square" lIns="0" tIns="0" rIns="0" bIns="0" rtlCol="0"/>
          <a:lstStyle/>
          <a:p>
            <a:endParaRPr sz="1750"/>
          </a:p>
        </p:txBody>
      </p:sp>
      <p:sp>
        <p:nvSpPr>
          <p:cNvPr id="19" name="object 19"/>
          <p:cNvSpPr/>
          <p:nvPr/>
        </p:nvSpPr>
        <p:spPr>
          <a:xfrm>
            <a:off x="3348567" y="4319904"/>
            <a:ext cx="1061244" cy="269787"/>
          </a:xfrm>
          <a:custGeom>
            <a:avLst/>
            <a:gdLst/>
            <a:ahLst/>
            <a:cxnLst/>
            <a:rect l="l" t="t" r="r" b="b"/>
            <a:pathLst>
              <a:path w="1091564" h="277495">
                <a:moveTo>
                  <a:pt x="4572" y="0"/>
                </a:moveTo>
                <a:lnTo>
                  <a:pt x="3048" y="0"/>
                </a:lnTo>
                <a:lnTo>
                  <a:pt x="0" y="3048"/>
                </a:lnTo>
                <a:lnTo>
                  <a:pt x="0" y="4572"/>
                </a:lnTo>
                <a:lnTo>
                  <a:pt x="3048" y="7620"/>
                </a:lnTo>
                <a:lnTo>
                  <a:pt x="1086612" y="277368"/>
                </a:lnTo>
                <a:lnTo>
                  <a:pt x="1088136" y="277368"/>
                </a:lnTo>
                <a:lnTo>
                  <a:pt x="1091184" y="274320"/>
                </a:lnTo>
                <a:lnTo>
                  <a:pt x="1091184" y="272796"/>
                </a:lnTo>
                <a:lnTo>
                  <a:pt x="1088136" y="269748"/>
                </a:lnTo>
                <a:lnTo>
                  <a:pt x="4572" y="0"/>
                </a:lnTo>
                <a:close/>
              </a:path>
            </a:pathLst>
          </a:custGeom>
          <a:solidFill>
            <a:srgbClr val="000000"/>
          </a:solidFill>
        </p:spPr>
        <p:txBody>
          <a:bodyPr wrap="square" lIns="0" tIns="0" rIns="0" bIns="0" rtlCol="0"/>
          <a:lstStyle/>
          <a:p>
            <a:endParaRPr sz="1750"/>
          </a:p>
        </p:txBody>
      </p:sp>
      <p:sp>
        <p:nvSpPr>
          <p:cNvPr id="20" name="object 20"/>
          <p:cNvSpPr/>
          <p:nvPr/>
        </p:nvSpPr>
        <p:spPr>
          <a:xfrm>
            <a:off x="1680210" y="4844415"/>
            <a:ext cx="358687" cy="183974"/>
          </a:xfrm>
          <a:custGeom>
            <a:avLst/>
            <a:gdLst/>
            <a:ahLst/>
            <a:cxnLst/>
            <a:rect l="l" t="t" r="r" b="b"/>
            <a:pathLst>
              <a:path w="368935" h="189229">
                <a:moveTo>
                  <a:pt x="365760" y="0"/>
                </a:moveTo>
                <a:lnTo>
                  <a:pt x="364236" y="0"/>
                </a:lnTo>
                <a:lnTo>
                  <a:pt x="362712" y="1524"/>
                </a:lnTo>
                <a:lnTo>
                  <a:pt x="1524" y="182880"/>
                </a:lnTo>
                <a:lnTo>
                  <a:pt x="0" y="184404"/>
                </a:lnTo>
                <a:lnTo>
                  <a:pt x="0" y="185928"/>
                </a:lnTo>
                <a:lnTo>
                  <a:pt x="3048" y="188976"/>
                </a:lnTo>
                <a:lnTo>
                  <a:pt x="6096" y="188976"/>
                </a:lnTo>
                <a:lnTo>
                  <a:pt x="367284" y="7620"/>
                </a:lnTo>
                <a:lnTo>
                  <a:pt x="367284" y="6096"/>
                </a:lnTo>
                <a:lnTo>
                  <a:pt x="368808" y="4572"/>
                </a:lnTo>
                <a:lnTo>
                  <a:pt x="368808" y="3048"/>
                </a:lnTo>
                <a:lnTo>
                  <a:pt x="365760" y="0"/>
                </a:lnTo>
                <a:close/>
              </a:path>
            </a:pathLst>
          </a:custGeom>
          <a:solidFill>
            <a:srgbClr val="000000"/>
          </a:solidFill>
        </p:spPr>
        <p:txBody>
          <a:bodyPr wrap="square" lIns="0" tIns="0" rIns="0" bIns="0" rtlCol="0"/>
          <a:lstStyle/>
          <a:p>
            <a:endParaRPr sz="1750"/>
          </a:p>
        </p:txBody>
      </p:sp>
      <p:sp>
        <p:nvSpPr>
          <p:cNvPr id="21" name="object 21"/>
          <p:cNvSpPr/>
          <p:nvPr/>
        </p:nvSpPr>
        <p:spPr>
          <a:xfrm>
            <a:off x="2035069" y="4844415"/>
            <a:ext cx="0" cy="183974"/>
          </a:xfrm>
          <a:custGeom>
            <a:avLst/>
            <a:gdLst/>
            <a:ahLst/>
            <a:cxnLst/>
            <a:rect l="l" t="t" r="r" b="b"/>
            <a:pathLst>
              <a:path h="189229">
                <a:moveTo>
                  <a:pt x="0" y="0"/>
                </a:moveTo>
                <a:lnTo>
                  <a:pt x="0" y="188975"/>
                </a:lnTo>
              </a:path>
            </a:pathLst>
          </a:custGeom>
          <a:ln w="7619">
            <a:solidFill>
              <a:srgbClr val="000000"/>
            </a:solidFill>
          </a:ln>
        </p:spPr>
        <p:txBody>
          <a:bodyPr wrap="square" lIns="0" tIns="0" rIns="0" bIns="0" rtlCol="0"/>
          <a:lstStyle/>
          <a:p>
            <a:endParaRPr sz="1750"/>
          </a:p>
        </p:txBody>
      </p:sp>
      <p:sp>
        <p:nvSpPr>
          <p:cNvPr id="22" name="object 22"/>
          <p:cNvSpPr/>
          <p:nvPr/>
        </p:nvSpPr>
        <p:spPr>
          <a:xfrm>
            <a:off x="2031366" y="4844415"/>
            <a:ext cx="535252" cy="183974"/>
          </a:xfrm>
          <a:custGeom>
            <a:avLst/>
            <a:gdLst/>
            <a:ahLst/>
            <a:cxnLst/>
            <a:rect l="l" t="t" r="r" b="b"/>
            <a:pathLst>
              <a:path w="550544" h="189229">
                <a:moveTo>
                  <a:pt x="4572" y="0"/>
                </a:moveTo>
                <a:lnTo>
                  <a:pt x="3048" y="0"/>
                </a:lnTo>
                <a:lnTo>
                  <a:pt x="0" y="3048"/>
                </a:lnTo>
                <a:lnTo>
                  <a:pt x="0" y="4572"/>
                </a:lnTo>
                <a:lnTo>
                  <a:pt x="3048" y="7620"/>
                </a:lnTo>
                <a:lnTo>
                  <a:pt x="545592" y="188976"/>
                </a:lnTo>
                <a:lnTo>
                  <a:pt x="547116" y="188976"/>
                </a:lnTo>
                <a:lnTo>
                  <a:pt x="550164" y="185928"/>
                </a:lnTo>
                <a:lnTo>
                  <a:pt x="550164" y="184404"/>
                </a:lnTo>
                <a:lnTo>
                  <a:pt x="547116" y="181356"/>
                </a:lnTo>
                <a:lnTo>
                  <a:pt x="4572" y="0"/>
                </a:lnTo>
                <a:close/>
              </a:path>
            </a:pathLst>
          </a:custGeom>
          <a:solidFill>
            <a:srgbClr val="000000"/>
          </a:solidFill>
        </p:spPr>
        <p:txBody>
          <a:bodyPr wrap="square" lIns="0" tIns="0" rIns="0" bIns="0" rtlCol="0"/>
          <a:lstStyle/>
          <a:p>
            <a:endParaRPr sz="1750"/>
          </a:p>
        </p:txBody>
      </p:sp>
      <p:sp>
        <p:nvSpPr>
          <p:cNvPr id="23" name="object 23"/>
          <p:cNvSpPr/>
          <p:nvPr/>
        </p:nvSpPr>
        <p:spPr>
          <a:xfrm>
            <a:off x="3084829" y="4844415"/>
            <a:ext cx="271639" cy="183974"/>
          </a:xfrm>
          <a:custGeom>
            <a:avLst/>
            <a:gdLst/>
            <a:ahLst/>
            <a:cxnLst/>
            <a:rect l="l" t="t" r="r" b="b"/>
            <a:pathLst>
              <a:path w="279400" h="189229">
                <a:moveTo>
                  <a:pt x="275844" y="0"/>
                </a:moveTo>
                <a:lnTo>
                  <a:pt x="274320" y="0"/>
                </a:lnTo>
                <a:lnTo>
                  <a:pt x="272796" y="1524"/>
                </a:lnTo>
                <a:lnTo>
                  <a:pt x="1524" y="182880"/>
                </a:lnTo>
                <a:lnTo>
                  <a:pt x="0" y="184404"/>
                </a:lnTo>
                <a:lnTo>
                  <a:pt x="0" y="185928"/>
                </a:lnTo>
                <a:lnTo>
                  <a:pt x="3048" y="188976"/>
                </a:lnTo>
                <a:lnTo>
                  <a:pt x="6096" y="188976"/>
                </a:lnTo>
                <a:lnTo>
                  <a:pt x="277368" y="7620"/>
                </a:lnTo>
                <a:lnTo>
                  <a:pt x="277368" y="6096"/>
                </a:lnTo>
                <a:lnTo>
                  <a:pt x="278892" y="4572"/>
                </a:lnTo>
                <a:lnTo>
                  <a:pt x="278892" y="3048"/>
                </a:lnTo>
                <a:lnTo>
                  <a:pt x="275844" y="0"/>
                </a:lnTo>
                <a:close/>
              </a:path>
            </a:pathLst>
          </a:custGeom>
          <a:solidFill>
            <a:srgbClr val="000000"/>
          </a:solidFill>
        </p:spPr>
        <p:txBody>
          <a:bodyPr wrap="square" lIns="0" tIns="0" rIns="0" bIns="0" rtlCol="0"/>
          <a:lstStyle/>
          <a:p>
            <a:endParaRPr sz="1750"/>
          </a:p>
        </p:txBody>
      </p:sp>
      <p:sp>
        <p:nvSpPr>
          <p:cNvPr id="24" name="object 24"/>
          <p:cNvSpPr/>
          <p:nvPr/>
        </p:nvSpPr>
        <p:spPr>
          <a:xfrm>
            <a:off x="3348567" y="4844415"/>
            <a:ext cx="271639" cy="183974"/>
          </a:xfrm>
          <a:custGeom>
            <a:avLst/>
            <a:gdLst/>
            <a:ahLst/>
            <a:cxnLst/>
            <a:rect l="l" t="t" r="r" b="b"/>
            <a:pathLst>
              <a:path w="279400" h="189229">
                <a:moveTo>
                  <a:pt x="4572" y="0"/>
                </a:moveTo>
                <a:lnTo>
                  <a:pt x="3048" y="0"/>
                </a:lnTo>
                <a:lnTo>
                  <a:pt x="0" y="3048"/>
                </a:lnTo>
                <a:lnTo>
                  <a:pt x="0" y="4572"/>
                </a:lnTo>
                <a:lnTo>
                  <a:pt x="1524" y="6096"/>
                </a:lnTo>
                <a:lnTo>
                  <a:pt x="1524" y="7620"/>
                </a:lnTo>
                <a:lnTo>
                  <a:pt x="272796" y="188976"/>
                </a:lnTo>
                <a:lnTo>
                  <a:pt x="275844" y="188976"/>
                </a:lnTo>
                <a:lnTo>
                  <a:pt x="278892" y="185928"/>
                </a:lnTo>
                <a:lnTo>
                  <a:pt x="278892" y="184404"/>
                </a:lnTo>
                <a:lnTo>
                  <a:pt x="277368" y="182880"/>
                </a:lnTo>
                <a:lnTo>
                  <a:pt x="6096" y="1524"/>
                </a:lnTo>
                <a:lnTo>
                  <a:pt x="4572" y="0"/>
                </a:lnTo>
                <a:close/>
              </a:path>
            </a:pathLst>
          </a:custGeom>
          <a:solidFill>
            <a:srgbClr val="000000"/>
          </a:solidFill>
        </p:spPr>
        <p:txBody>
          <a:bodyPr wrap="square" lIns="0" tIns="0" rIns="0" bIns="0" rtlCol="0"/>
          <a:lstStyle/>
          <a:p>
            <a:endParaRPr sz="1750"/>
          </a:p>
        </p:txBody>
      </p:sp>
      <p:sp>
        <p:nvSpPr>
          <p:cNvPr id="25" name="object 25"/>
          <p:cNvSpPr/>
          <p:nvPr/>
        </p:nvSpPr>
        <p:spPr>
          <a:xfrm>
            <a:off x="4138295" y="4844415"/>
            <a:ext cx="271639" cy="183974"/>
          </a:xfrm>
          <a:custGeom>
            <a:avLst/>
            <a:gdLst/>
            <a:ahLst/>
            <a:cxnLst/>
            <a:rect l="l" t="t" r="r" b="b"/>
            <a:pathLst>
              <a:path w="279400" h="189229">
                <a:moveTo>
                  <a:pt x="275843" y="0"/>
                </a:moveTo>
                <a:lnTo>
                  <a:pt x="274319" y="0"/>
                </a:lnTo>
                <a:lnTo>
                  <a:pt x="272795" y="1524"/>
                </a:lnTo>
                <a:lnTo>
                  <a:pt x="1523" y="182880"/>
                </a:lnTo>
                <a:lnTo>
                  <a:pt x="0" y="184404"/>
                </a:lnTo>
                <a:lnTo>
                  <a:pt x="0" y="185928"/>
                </a:lnTo>
                <a:lnTo>
                  <a:pt x="3047" y="188976"/>
                </a:lnTo>
                <a:lnTo>
                  <a:pt x="6095" y="188976"/>
                </a:lnTo>
                <a:lnTo>
                  <a:pt x="277367" y="7620"/>
                </a:lnTo>
                <a:lnTo>
                  <a:pt x="277367" y="6096"/>
                </a:lnTo>
                <a:lnTo>
                  <a:pt x="278891" y="4572"/>
                </a:lnTo>
                <a:lnTo>
                  <a:pt x="278891" y="3048"/>
                </a:lnTo>
                <a:lnTo>
                  <a:pt x="275843" y="0"/>
                </a:lnTo>
                <a:close/>
              </a:path>
            </a:pathLst>
          </a:custGeom>
          <a:solidFill>
            <a:srgbClr val="000000"/>
          </a:solidFill>
        </p:spPr>
        <p:txBody>
          <a:bodyPr wrap="square" lIns="0" tIns="0" rIns="0" bIns="0" rtlCol="0"/>
          <a:lstStyle/>
          <a:p>
            <a:endParaRPr sz="1750"/>
          </a:p>
        </p:txBody>
      </p:sp>
      <p:sp>
        <p:nvSpPr>
          <p:cNvPr id="26" name="object 26"/>
          <p:cNvSpPr/>
          <p:nvPr/>
        </p:nvSpPr>
        <p:spPr>
          <a:xfrm>
            <a:off x="4402031" y="4844415"/>
            <a:ext cx="271639" cy="183974"/>
          </a:xfrm>
          <a:custGeom>
            <a:avLst/>
            <a:gdLst/>
            <a:ahLst/>
            <a:cxnLst/>
            <a:rect l="l" t="t" r="r" b="b"/>
            <a:pathLst>
              <a:path w="279400" h="189229">
                <a:moveTo>
                  <a:pt x="4572" y="0"/>
                </a:moveTo>
                <a:lnTo>
                  <a:pt x="3048" y="0"/>
                </a:lnTo>
                <a:lnTo>
                  <a:pt x="0" y="3048"/>
                </a:lnTo>
                <a:lnTo>
                  <a:pt x="0" y="4572"/>
                </a:lnTo>
                <a:lnTo>
                  <a:pt x="1524" y="6096"/>
                </a:lnTo>
                <a:lnTo>
                  <a:pt x="1524" y="7620"/>
                </a:lnTo>
                <a:lnTo>
                  <a:pt x="272796" y="188976"/>
                </a:lnTo>
                <a:lnTo>
                  <a:pt x="275844" y="188976"/>
                </a:lnTo>
                <a:lnTo>
                  <a:pt x="278892" y="185928"/>
                </a:lnTo>
                <a:lnTo>
                  <a:pt x="278892" y="184404"/>
                </a:lnTo>
                <a:lnTo>
                  <a:pt x="277368" y="182880"/>
                </a:lnTo>
                <a:lnTo>
                  <a:pt x="6096" y="1524"/>
                </a:lnTo>
                <a:lnTo>
                  <a:pt x="4572" y="0"/>
                </a:lnTo>
                <a:close/>
              </a:path>
            </a:pathLst>
          </a:custGeom>
          <a:solidFill>
            <a:srgbClr val="000000"/>
          </a:solidFill>
        </p:spPr>
        <p:txBody>
          <a:bodyPr wrap="square" lIns="0" tIns="0" rIns="0" bIns="0" rtlCol="0"/>
          <a:lstStyle/>
          <a:p>
            <a:endParaRPr sz="1750"/>
          </a:p>
        </p:txBody>
      </p:sp>
      <p:sp>
        <p:nvSpPr>
          <p:cNvPr id="27" name="object 27"/>
          <p:cNvSpPr/>
          <p:nvPr/>
        </p:nvSpPr>
        <p:spPr>
          <a:xfrm>
            <a:off x="2738119" y="4148032"/>
            <a:ext cx="87665" cy="1402027"/>
          </a:xfrm>
          <a:custGeom>
            <a:avLst/>
            <a:gdLst/>
            <a:ahLst/>
            <a:cxnLst/>
            <a:rect l="l" t="t" r="r" b="b"/>
            <a:pathLst>
              <a:path w="90169" h="1442085">
                <a:moveTo>
                  <a:pt x="0" y="0"/>
                </a:moveTo>
                <a:lnTo>
                  <a:pt x="89916" y="0"/>
                </a:lnTo>
                <a:lnTo>
                  <a:pt x="89916" y="1441703"/>
                </a:lnTo>
                <a:lnTo>
                  <a:pt x="0" y="1441703"/>
                </a:lnTo>
                <a:lnTo>
                  <a:pt x="0" y="0"/>
                </a:lnTo>
                <a:close/>
              </a:path>
            </a:pathLst>
          </a:custGeom>
          <a:solidFill>
            <a:srgbClr val="C0C0C0"/>
          </a:solidFill>
        </p:spPr>
        <p:txBody>
          <a:bodyPr wrap="square" lIns="0" tIns="0" rIns="0" bIns="0" rtlCol="0"/>
          <a:lstStyle/>
          <a:p>
            <a:endParaRPr sz="1750"/>
          </a:p>
        </p:txBody>
      </p:sp>
      <p:sp>
        <p:nvSpPr>
          <p:cNvPr id="28" name="object 28"/>
          <p:cNvSpPr/>
          <p:nvPr/>
        </p:nvSpPr>
        <p:spPr>
          <a:xfrm>
            <a:off x="2733674" y="4145068"/>
            <a:ext cx="96308" cy="1407583"/>
          </a:xfrm>
          <a:custGeom>
            <a:avLst/>
            <a:gdLst/>
            <a:ahLst/>
            <a:cxnLst/>
            <a:rect l="l" t="t" r="r" b="b"/>
            <a:pathLst>
              <a:path w="99060" h="1447800">
                <a:moveTo>
                  <a:pt x="96012" y="0"/>
                </a:moveTo>
                <a:lnTo>
                  <a:pt x="3048" y="0"/>
                </a:lnTo>
                <a:lnTo>
                  <a:pt x="0" y="3047"/>
                </a:lnTo>
                <a:lnTo>
                  <a:pt x="0" y="1444752"/>
                </a:lnTo>
                <a:lnTo>
                  <a:pt x="3048" y="1447799"/>
                </a:lnTo>
                <a:lnTo>
                  <a:pt x="96012" y="1447799"/>
                </a:lnTo>
                <a:lnTo>
                  <a:pt x="99060" y="1444752"/>
                </a:lnTo>
                <a:lnTo>
                  <a:pt x="4572" y="1444752"/>
                </a:lnTo>
                <a:lnTo>
                  <a:pt x="4572" y="1440180"/>
                </a:lnTo>
                <a:lnTo>
                  <a:pt x="7620" y="1440180"/>
                </a:lnTo>
                <a:lnTo>
                  <a:pt x="7620" y="7619"/>
                </a:lnTo>
                <a:lnTo>
                  <a:pt x="4572" y="7619"/>
                </a:lnTo>
                <a:lnTo>
                  <a:pt x="4572" y="4571"/>
                </a:lnTo>
                <a:lnTo>
                  <a:pt x="99060" y="4571"/>
                </a:lnTo>
                <a:lnTo>
                  <a:pt x="99060" y="3047"/>
                </a:lnTo>
                <a:lnTo>
                  <a:pt x="96012" y="0"/>
                </a:lnTo>
                <a:close/>
              </a:path>
              <a:path w="99060" h="1447800">
                <a:moveTo>
                  <a:pt x="7620" y="1440180"/>
                </a:moveTo>
                <a:lnTo>
                  <a:pt x="4572" y="1440180"/>
                </a:lnTo>
                <a:lnTo>
                  <a:pt x="4572" y="1444752"/>
                </a:lnTo>
                <a:lnTo>
                  <a:pt x="7620" y="1444752"/>
                </a:lnTo>
                <a:lnTo>
                  <a:pt x="7620" y="1440180"/>
                </a:lnTo>
                <a:close/>
              </a:path>
              <a:path w="99060" h="1447800">
                <a:moveTo>
                  <a:pt x="91440" y="1440180"/>
                </a:moveTo>
                <a:lnTo>
                  <a:pt x="7620" y="1440180"/>
                </a:lnTo>
                <a:lnTo>
                  <a:pt x="7620" y="1444752"/>
                </a:lnTo>
                <a:lnTo>
                  <a:pt x="91440" y="1444752"/>
                </a:lnTo>
                <a:lnTo>
                  <a:pt x="91440" y="1440180"/>
                </a:lnTo>
                <a:close/>
              </a:path>
              <a:path w="99060" h="1447800">
                <a:moveTo>
                  <a:pt x="96012" y="4571"/>
                </a:moveTo>
                <a:lnTo>
                  <a:pt x="91440" y="4571"/>
                </a:lnTo>
                <a:lnTo>
                  <a:pt x="91440" y="1444752"/>
                </a:lnTo>
                <a:lnTo>
                  <a:pt x="96012" y="1444752"/>
                </a:lnTo>
                <a:lnTo>
                  <a:pt x="96012" y="1440180"/>
                </a:lnTo>
                <a:lnTo>
                  <a:pt x="99060" y="1440180"/>
                </a:lnTo>
                <a:lnTo>
                  <a:pt x="99060" y="7619"/>
                </a:lnTo>
                <a:lnTo>
                  <a:pt x="96012" y="7619"/>
                </a:lnTo>
                <a:lnTo>
                  <a:pt x="96012" y="4571"/>
                </a:lnTo>
                <a:close/>
              </a:path>
              <a:path w="99060" h="1447800">
                <a:moveTo>
                  <a:pt x="99060" y="1440180"/>
                </a:moveTo>
                <a:lnTo>
                  <a:pt x="96012" y="1440180"/>
                </a:lnTo>
                <a:lnTo>
                  <a:pt x="96012" y="1444752"/>
                </a:lnTo>
                <a:lnTo>
                  <a:pt x="99060" y="1444752"/>
                </a:lnTo>
                <a:lnTo>
                  <a:pt x="99060" y="1440180"/>
                </a:lnTo>
                <a:close/>
              </a:path>
              <a:path w="99060" h="1447800">
                <a:moveTo>
                  <a:pt x="7620" y="4571"/>
                </a:moveTo>
                <a:lnTo>
                  <a:pt x="4572" y="4571"/>
                </a:lnTo>
                <a:lnTo>
                  <a:pt x="4572" y="7619"/>
                </a:lnTo>
                <a:lnTo>
                  <a:pt x="7620" y="7619"/>
                </a:lnTo>
                <a:lnTo>
                  <a:pt x="7620" y="4571"/>
                </a:lnTo>
                <a:close/>
              </a:path>
              <a:path w="99060" h="1447800">
                <a:moveTo>
                  <a:pt x="91440" y="4571"/>
                </a:moveTo>
                <a:lnTo>
                  <a:pt x="7620" y="4571"/>
                </a:lnTo>
                <a:lnTo>
                  <a:pt x="7620" y="7619"/>
                </a:lnTo>
                <a:lnTo>
                  <a:pt x="91440" y="7619"/>
                </a:lnTo>
                <a:lnTo>
                  <a:pt x="91440" y="4571"/>
                </a:lnTo>
                <a:close/>
              </a:path>
              <a:path w="99060" h="1447800">
                <a:moveTo>
                  <a:pt x="99060" y="4571"/>
                </a:moveTo>
                <a:lnTo>
                  <a:pt x="96012" y="4571"/>
                </a:lnTo>
                <a:lnTo>
                  <a:pt x="96012" y="7619"/>
                </a:lnTo>
                <a:lnTo>
                  <a:pt x="99060" y="7619"/>
                </a:lnTo>
                <a:lnTo>
                  <a:pt x="99060" y="4571"/>
                </a:lnTo>
                <a:close/>
              </a:path>
            </a:pathLst>
          </a:custGeom>
          <a:solidFill>
            <a:srgbClr val="000000"/>
          </a:solidFill>
        </p:spPr>
        <p:txBody>
          <a:bodyPr wrap="square" lIns="0" tIns="0" rIns="0" bIns="0" rtlCol="0"/>
          <a:lstStyle/>
          <a:p>
            <a:endParaRPr sz="1750"/>
          </a:p>
        </p:txBody>
      </p:sp>
      <p:sp>
        <p:nvSpPr>
          <p:cNvPr id="29" name="object 29"/>
          <p:cNvSpPr/>
          <p:nvPr/>
        </p:nvSpPr>
        <p:spPr>
          <a:xfrm>
            <a:off x="3791584" y="4148032"/>
            <a:ext cx="88900" cy="1402027"/>
          </a:xfrm>
          <a:custGeom>
            <a:avLst/>
            <a:gdLst/>
            <a:ahLst/>
            <a:cxnLst/>
            <a:rect l="l" t="t" r="r" b="b"/>
            <a:pathLst>
              <a:path w="91439" h="1442085">
                <a:moveTo>
                  <a:pt x="0" y="0"/>
                </a:moveTo>
                <a:lnTo>
                  <a:pt x="91439" y="0"/>
                </a:lnTo>
                <a:lnTo>
                  <a:pt x="91439" y="1441703"/>
                </a:lnTo>
                <a:lnTo>
                  <a:pt x="0" y="1441703"/>
                </a:lnTo>
                <a:lnTo>
                  <a:pt x="0" y="0"/>
                </a:lnTo>
                <a:close/>
              </a:path>
            </a:pathLst>
          </a:custGeom>
          <a:solidFill>
            <a:srgbClr val="C0C0C0"/>
          </a:solidFill>
        </p:spPr>
        <p:txBody>
          <a:bodyPr wrap="square" lIns="0" tIns="0" rIns="0" bIns="0" rtlCol="0"/>
          <a:lstStyle/>
          <a:p>
            <a:endParaRPr sz="1750"/>
          </a:p>
        </p:txBody>
      </p:sp>
      <p:sp>
        <p:nvSpPr>
          <p:cNvPr id="30" name="object 30"/>
          <p:cNvSpPr/>
          <p:nvPr/>
        </p:nvSpPr>
        <p:spPr>
          <a:xfrm>
            <a:off x="3787140" y="4145068"/>
            <a:ext cx="96308" cy="1407583"/>
          </a:xfrm>
          <a:custGeom>
            <a:avLst/>
            <a:gdLst/>
            <a:ahLst/>
            <a:cxnLst/>
            <a:rect l="l" t="t" r="r" b="b"/>
            <a:pathLst>
              <a:path w="99060" h="1447800">
                <a:moveTo>
                  <a:pt x="96012" y="0"/>
                </a:moveTo>
                <a:lnTo>
                  <a:pt x="3048" y="0"/>
                </a:lnTo>
                <a:lnTo>
                  <a:pt x="0" y="3047"/>
                </a:lnTo>
                <a:lnTo>
                  <a:pt x="0" y="1444752"/>
                </a:lnTo>
                <a:lnTo>
                  <a:pt x="3048" y="1447799"/>
                </a:lnTo>
                <a:lnTo>
                  <a:pt x="96012" y="1447799"/>
                </a:lnTo>
                <a:lnTo>
                  <a:pt x="99060" y="1444752"/>
                </a:lnTo>
                <a:lnTo>
                  <a:pt x="4572" y="1444752"/>
                </a:lnTo>
                <a:lnTo>
                  <a:pt x="4572" y="1440180"/>
                </a:lnTo>
                <a:lnTo>
                  <a:pt x="7620" y="1440180"/>
                </a:lnTo>
                <a:lnTo>
                  <a:pt x="7620" y="7619"/>
                </a:lnTo>
                <a:lnTo>
                  <a:pt x="4572" y="7619"/>
                </a:lnTo>
                <a:lnTo>
                  <a:pt x="4572" y="4571"/>
                </a:lnTo>
                <a:lnTo>
                  <a:pt x="99060" y="4571"/>
                </a:lnTo>
                <a:lnTo>
                  <a:pt x="99060" y="3047"/>
                </a:lnTo>
                <a:lnTo>
                  <a:pt x="96012" y="0"/>
                </a:lnTo>
                <a:close/>
              </a:path>
              <a:path w="99060" h="1447800">
                <a:moveTo>
                  <a:pt x="7620" y="1440180"/>
                </a:moveTo>
                <a:lnTo>
                  <a:pt x="4572" y="1440180"/>
                </a:lnTo>
                <a:lnTo>
                  <a:pt x="4572" y="1444752"/>
                </a:lnTo>
                <a:lnTo>
                  <a:pt x="7620" y="1444752"/>
                </a:lnTo>
                <a:lnTo>
                  <a:pt x="7620" y="1440180"/>
                </a:lnTo>
                <a:close/>
              </a:path>
              <a:path w="99060" h="1447800">
                <a:moveTo>
                  <a:pt x="91440" y="1440180"/>
                </a:moveTo>
                <a:lnTo>
                  <a:pt x="7620" y="1440180"/>
                </a:lnTo>
                <a:lnTo>
                  <a:pt x="7620" y="1444752"/>
                </a:lnTo>
                <a:lnTo>
                  <a:pt x="91440" y="1444752"/>
                </a:lnTo>
                <a:lnTo>
                  <a:pt x="91440" y="1440180"/>
                </a:lnTo>
                <a:close/>
              </a:path>
              <a:path w="99060" h="1447800">
                <a:moveTo>
                  <a:pt x="96012" y="4571"/>
                </a:moveTo>
                <a:lnTo>
                  <a:pt x="91440" y="4571"/>
                </a:lnTo>
                <a:lnTo>
                  <a:pt x="91440" y="1444752"/>
                </a:lnTo>
                <a:lnTo>
                  <a:pt x="96012" y="1444752"/>
                </a:lnTo>
                <a:lnTo>
                  <a:pt x="96012" y="1440180"/>
                </a:lnTo>
                <a:lnTo>
                  <a:pt x="99060" y="1440180"/>
                </a:lnTo>
                <a:lnTo>
                  <a:pt x="99060" y="7619"/>
                </a:lnTo>
                <a:lnTo>
                  <a:pt x="96012" y="7619"/>
                </a:lnTo>
                <a:lnTo>
                  <a:pt x="96012" y="4571"/>
                </a:lnTo>
                <a:close/>
              </a:path>
              <a:path w="99060" h="1447800">
                <a:moveTo>
                  <a:pt x="99060" y="1440180"/>
                </a:moveTo>
                <a:lnTo>
                  <a:pt x="96012" y="1440180"/>
                </a:lnTo>
                <a:lnTo>
                  <a:pt x="96012" y="1444752"/>
                </a:lnTo>
                <a:lnTo>
                  <a:pt x="99060" y="1444752"/>
                </a:lnTo>
                <a:lnTo>
                  <a:pt x="99060" y="1440180"/>
                </a:lnTo>
                <a:close/>
              </a:path>
              <a:path w="99060" h="1447800">
                <a:moveTo>
                  <a:pt x="7620" y="4571"/>
                </a:moveTo>
                <a:lnTo>
                  <a:pt x="4572" y="4571"/>
                </a:lnTo>
                <a:lnTo>
                  <a:pt x="4572" y="7619"/>
                </a:lnTo>
                <a:lnTo>
                  <a:pt x="7620" y="7619"/>
                </a:lnTo>
                <a:lnTo>
                  <a:pt x="7620" y="4571"/>
                </a:lnTo>
                <a:close/>
              </a:path>
              <a:path w="99060" h="1447800">
                <a:moveTo>
                  <a:pt x="91440" y="4571"/>
                </a:moveTo>
                <a:lnTo>
                  <a:pt x="7620" y="4571"/>
                </a:lnTo>
                <a:lnTo>
                  <a:pt x="7620" y="7619"/>
                </a:lnTo>
                <a:lnTo>
                  <a:pt x="91440" y="7619"/>
                </a:lnTo>
                <a:lnTo>
                  <a:pt x="91440" y="4571"/>
                </a:lnTo>
                <a:close/>
              </a:path>
              <a:path w="99060" h="1447800">
                <a:moveTo>
                  <a:pt x="99060" y="4571"/>
                </a:moveTo>
                <a:lnTo>
                  <a:pt x="96012" y="4571"/>
                </a:lnTo>
                <a:lnTo>
                  <a:pt x="96012" y="7619"/>
                </a:lnTo>
                <a:lnTo>
                  <a:pt x="99060" y="7619"/>
                </a:lnTo>
                <a:lnTo>
                  <a:pt x="99060" y="4571"/>
                </a:lnTo>
                <a:close/>
              </a:path>
            </a:pathLst>
          </a:custGeom>
          <a:solidFill>
            <a:srgbClr val="000000"/>
          </a:solidFill>
        </p:spPr>
        <p:txBody>
          <a:bodyPr wrap="square" lIns="0" tIns="0" rIns="0" bIns="0" rtlCol="0"/>
          <a:lstStyle/>
          <a:p>
            <a:endParaRPr sz="1750"/>
          </a:p>
        </p:txBody>
      </p:sp>
      <p:sp>
        <p:nvSpPr>
          <p:cNvPr id="31" name="object 31"/>
          <p:cNvSpPr txBox="1"/>
          <p:nvPr/>
        </p:nvSpPr>
        <p:spPr>
          <a:xfrm>
            <a:off x="1830845" y="5488693"/>
            <a:ext cx="514879" cy="142218"/>
          </a:xfrm>
          <a:prstGeom prst="rect">
            <a:avLst/>
          </a:prstGeom>
        </p:spPr>
        <p:txBody>
          <a:bodyPr vert="horz" wrap="square" lIns="0" tIns="0" rIns="0" bIns="0" rtlCol="0">
            <a:spAutoFit/>
          </a:bodyPr>
          <a:lstStyle/>
          <a:p>
            <a:pPr marL="12347"/>
            <a:r>
              <a:rPr sz="924" spc="-10" dirty="0">
                <a:latin typeface="Times New Roman"/>
                <a:cs typeface="Times New Roman"/>
              </a:rPr>
              <a:t>Partition</a:t>
            </a:r>
            <a:r>
              <a:rPr sz="924" spc="-63" dirty="0">
                <a:latin typeface="Times New Roman"/>
                <a:cs typeface="Times New Roman"/>
              </a:rPr>
              <a:t> </a:t>
            </a:r>
            <a:r>
              <a:rPr sz="924" spc="-5" dirty="0">
                <a:latin typeface="Times New Roman"/>
                <a:cs typeface="Times New Roman"/>
              </a:rPr>
              <a:t>1</a:t>
            </a:r>
            <a:endParaRPr sz="924">
              <a:latin typeface="Times New Roman"/>
              <a:cs typeface="Times New Roman"/>
            </a:endParaRPr>
          </a:p>
        </p:txBody>
      </p:sp>
      <p:sp>
        <p:nvSpPr>
          <p:cNvPr id="35" name="object 35"/>
          <p:cNvSpPr txBox="1"/>
          <p:nvPr/>
        </p:nvSpPr>
        <p:spPr>
          <a:xfrm>
            <a:off x="1098903" y="9452694"/>
            <a:ext cx="5371042" cy="425979"/>
          </a:xfrm>
          <a:prstGeom prst="rect">
            <a:avLst/>
          </a:prstGeom>
        </p:spPr>
        <p:txBody>
          <a:bodyPr vert="horz" wrap="square" lIns="0" tIns="65440" rIns="0" bIns="0" rtlCol="0">
            <a:spAutoFit/>
          </a:bodyPr>
          <a:lstStyle/>
          <a:p>
            <a:pPr marL="12347">
              <a:lnSpc>
                <a:spcPts val="1371"/>
              </a:lnSpc>
              <a:spcBef>
                <a:spcPts val="515"/>
              </a:spcBef>
              <a:tabLst>
                <a:tab pos="5123363" algn="l"/>
              </a:tabLst>
            </a:pPr>
            <a:r>
              <a:rPr sz="1167" u="heavy" dirty="0">
                <a:latin typeface="Times New Roman"/>
                <a:cs typeface="Times New Roman"/>
              </a:rPr>
              <a:t> 	</a:t>
            </a:r>
            <a:r>
              <a:rPr sz="1167" dirty="0">
                <a:latin typeface="Times New Roman"/>
                <a:cs typeface="Times New Roman"/>
              </a:rPr>
              <a:t>135</a:t>
            </a:r>
            <a:endParaRPr sz="1167">
              <a:latin typeface="Times New Roman"/>
              <a:cs typeface="Times New Roman"/>
            </a:endParaRPr>
          </a:p>
          <a:p>
            <a:pPr marL="1456939">
              <a:lnSpc>
                <a:spcPts val="1371"/>
              </a:lnSpc>
            </a:pPr>
            <a:r>
              <a:rPr sz="1167" dirty="0">
                <a:latin typeface="Times New Roman"/>
                <a:cs typeface="Times New Roman"/>
              </a:rPr>
              <a:t>© Copyright </a:t>
            </a:r>
            <a:r>
              <a:rPr sz="1167" spc="-5" dirty="0">
                <a:latin typeface="Times New Roman"/>
                <a:cs typeface="Times New Roman"/>
              </a:rPr>
              <a:t>Virtual University </a:t>
            </a:r>
            <a:r>
              <a:rPr sz="1167" dirty="0">
                <a:latin typeface="Times New Roman"/>
                <a:cs typeface="Times New Roman"/>
              </a:rPr>
              <a:t>of</a:t>
            </a:r>
            <a:r>
              <a:rPr sz="1167" spc="-78" dirty="0">
                <a:latin typeface="Times New Roman"/>
                <a:cs typeface="Times New Roman"/>
              </a:rPr>
              <a:t> </a:t>
            </a:r>
            <a:r>
              <a:rPr sz="1167" spc="-5" dirty="0">
                <a:latin typeface="Times New Roman"/>
                <a:cs typeface="Times New Roman"/>
              </a:rPr>
              <a:t>Pakistan</a:t>
            </a:r>
            <a:endParaRPr sz="1167">
              <a:latin typeface="Times New Roman"/>
              <a:cs typeface="Times New Roman"/>
            </a:endParaRPr>
          </a:p>
        </p:txBody>
      </p:sp>
      <p:sp>
        <p:nvSpPr>
          <p:cNvPr id="32" name="object 32"/>
          <p:cNvSpPr txBox="1"/>
          <p:nvPr/>
        </p:nvSpPr>
        <p:spPr>
          <a:xfrm>
            <a:off x="3148048" y="5488693"/>
            <a:ext cx="514879" cy="142218"/>
          </a:xfrm>
          <a:prstGeom prst="rect">
            <a:avLst/>
          </a:prstGeom>
        </p:spPr>
        <p:txBody>
          <a:bodyPr vert="horz" wrap="square" lIns="0" tIns="0" rIns="0" bIns="0" rtlCol="0">
            <a:spAutoFit/>
          </a:bodyPr>
          <a:lstStyle/>
          <a:p>
            <a:pPr marL="12347"/>
            <a:r>
              <a:rPr sz="924" spc="-10" dirty="0">
                <a:latin typeface="Times New Roman"/>
                <a:cs typeface="Times New Roman"/>
              </a:rPr>
              <a:t>Partition</a:t>
            </a:r>
            <a:r>
              <a:rPr sz="924" spc="-63" dirty="0">
                <a:latin typeface="Times New Roman"/>
                <a:cs typeface="Times New Roman"/>
              </a:rPr>
              <a:t> </a:t>
            </a:r>
            <a:r>
              <a:rPr sz="924" spc="-5" dirty="0">
                <a:latin typeface="Times New Roman"/>
                <a:cs typeface="Times New Roman"/>
              </a:rPr>
              <a:t>2</a:t>
            </a:r>
            <a:endParaRPr sz="924">
              <a:latin typeface="Times New Roman"/>
              <a:cs typeface="Times New Roman"/>
            </a:endParaRPr>
          </a:p>
        </p:txBody>
      </p:sp>
      <p:sp>
        <p:nvSpPr>
          <p:cNvPr id="33" name="object 33"/>
          <p:cNvSpPr txBox="1"/>
          <p:nvPr/>
        </p:nvSpPr>
        <p:spPr>
          <a:xfrm>
            <a:off x="4201512" y="5488693"/>
            <a:ext cx="514879" cy="142218"/>
          </a:xfrm>
          <a:prstGeom prst="rect">
            <a:avLst/>
          </a:prstGeom>
        </p:spPr>
        <p:txBody>
          <a:bodyPr vert="horz" wrap="square" lIns="0" tIns="0" rIns="0" bIns="0" rtlCol="0">
            <a:spAutoFit/>
          </a:bodyPr>
          <a:lstStyle/>
          <a:p>
            <a:pPr marL="12347"/>
            <a:r>
              <a:rPr sz="924" spc="-10" dirty="0">
                <a:latin typeface="Times New Roman"/>
                <a:cs typeface="Times New Roman"/>
              </a:rPr>
              <a:t>Partition</a:t>
            </a:r>
            <a:r>
              <a:rPr sz="924" spc="-63" dirty="0">
                <a:latin typeface="Times New Roman"/>
                <a:cs typeface="Times New Roman"/>
              </a:rPr>
              <a:t> </a:t>
            </a:r>
            <a:r>
              <a:rPr sz="924" spc="-5" dirty="0">
                <a:latin typeface="Times New Roman"/>
                <a:cs typeface="Times New Roman"/>
              </a:rPr>
              <a:t>3</a:t>
            </a:r>
            <a:endParaRPr sz="924">
              <a:latin typeface="Times New Roman"/>
              <a:cs typeface="Times New Roman"/>
            </a:endParaRPr>
          </a:p>
        </p:txBody>
      </p:sp>
      <p:sp>
        <p:nvSpPr>
          <p:cNvPr id="34" name="object 34"/>
          <p:cNvSpPr txBox="1"/>
          <p:nvPr/>
        </p:nvSpPr>
        <p:spPr>
          <a:xfrm>
            <a:off x="1321153" y="6256442"/>
            <a:ext cx="5137062" cy="833562"/>
          </a:xfrm>
          <a:prstGeom prst="rect">
            <a:avLst/>
          </a:prstGeom>
        </p:spPr>
        <p:txBody>
          <a:bodyPr vert="horz" wrap="square" lIns="0" tIns="0" rIns="0" bIns="0" rtlCol="0">
            <a:spAutoFit/>
          </a:bodyPr>
          <a:lstStyle/>
          <a:p>
            <a:pPr marL="12347" marR="4939" algn="just">
              <a:lnSpc>
                <a:spcPts val="1342"/>
              </a:lnSpc>
            </a:pPr>
            <a:r>
              <a:rPr sz="1167" spc="-5" dirty="0">
                <a:latin typeface="Times New Roman"/>
                <a:cs typeface="Times New Roman"/>
              </a:rPr>
              <a:t>Vertical </a:t>
            </a:r>
            <a:r>
              <a:rPr sz="1167" dirty="0">
                <a:latin typeface="Times New Roman"/>
                <a:cs typeface="Times New Roman"/>
              </a:rPr>
              <a:t>partitioning divides the application from a decision making perspective. The  architecture is partitioned in horizontal layers </a:t>
            </a:r>
            <a:r>
              <a:rPr sz="1167" spc="-5" dirty="0">
                <a:latin typeface="Times New Roman"/>
                <a:cs typeface="Times New Roman"/>
              </a:rPr>
              <a:t>so </a:t>
            </a:r>
            <a:r>
              <a:rPr sz="1167" dirty="0">
                <a:latin typeface="Times New Roman"/>
                <a:cs typeface="Times New Roman"/>
              </a:rPr>
              <a:t>that decision making and </a:t>
            </a:r>
            <a:r>
              <a:rPr sz="1167" spc="-5" dirty="0">
                <a:latin typeface="Times New Roman"/>
                <a:cs typeface="Times New Roman"/>
              </a:rPr>
              <a:t>work </a:t>
            </a:r>
            <a:r>
              <a:rPr sz="1167" dirty="0">
                <a:latin typeface="Times New Roman"/>
                <a:cs typeface="Times New Roman"/>
              </a:rPr>
              <a:t>are  </a:t>
            </a:r>
            <a:r>
              <a:rPr sz="1167" spc="-5" dirty="0">
                <a:latin typeface="Times New Roman"/>
                <a:cs typeface="Times New Roman"/>
              </a:rPr>
              <a:t>stratified with </a:t>
            </a:r>
            <a:r>
              <a:rPr sz="1167" dirty="0">
                <a:latin typeface="Times New Roman"/>
                <a:cs typeface="Times New Roman"/>
              </a:rPr>
              <a:t>the decision making modules residing at the top of the hierarchy and  </a:t>
            </a:r>
            <a:r>
              <a:rPr sz="1167" spc="-5" dirty="0">
                <a:latin typeface="Times New Roman"/>
                <a:cs typeface="Times New Roman"/>
              </a:rPr>
              <a:t>worker </a:t>
            </a:r>
            <a:r>
              <a:rPr sz="1167" dirty="0">
                <a:latin typeface="Times New Roman"/>
                <a:cs typeface="Times New Roman"/>
              </a:rPr>
              <a:t>coming at the bottom. This partitioning is also known as factoring and the  general model is depicted in the following</a:t>
            </a:r>
            <a:r>
              <a:rPr sz="1167" spc="-117" dirty="0">
                <a:latin typeface="Times New Roman"/>
                <a:cs typeface="Times New Roman"/>
              </a:rPr>
              <a:t> </a:t>
            </a:r>
            <a:r>
              <a:rPr sz="1167" dirty="0">
                <a:latin typeface="Times New Roman"/>
                <a:cs typeface="Times New Roman"/>
              </a:rPr>
              <a:t>diagram.</a:t>
            </a:r>
            <a:endParaRPr sz="1167">
              <a:latin typeface="Times New Roman"/>
              <a:cs typeface="Times New Roman"/>
            </a:endParaRPr>
          </a:p>
        </p:txBody>
      </p:sp>
    </p:spTree>
    <p:extLst>
      <p:ext uri="{BB962C8B-B14F-4D97-AF65-F5344CB8AC3E}">
        <p14:creationId xmlns:p14="http://schemas.microsoft.com/office/powerpoint/2010/main" val="10933569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98903" y="886883"/>
            <a:ext cx="1971234" cy="179601"/>
          </a:xfrm>
          <a:prstGeom prst="rect">
            <a:avLst/>
          </a:prstGeom>
        </p:spPr>
        <p:txBody>
          <a:bodyPr vert="horz" wrap="square" lIns="0" tIns="0" rIns="0" bIns="0" rtlCol="0">
            <a:spAutoFit/>
          </a:bodyPr>
          <a:lstStyle/>
          <a:p>
            <a:pPr marL="12347"/>
            <a:r>
              <a:rPr sz="1167" dirty="0">
                <a:latin typeface="Times New Roman"/>
                <a:cs typeface="Times New Roman"/>
              </a:rPr>
              <a:t>CS504-Software Engineering –</a:t>
            </a:r>
            <a:r>
              <a:rPr sz="1167" spc="-107" dirty="0">
                <a:latin typeface="Times New Roman"/>
                <a:cs typeface="Times New Roman"/>
              </a:rPr>
              <a:t> </a:t>
            </a:r>
            <a:r>
              <a:rPr sz="1167" dirty="0">
                <a:latin typeface="Times New Roman"/>
                <a:cs typeface="Times New Roman"/>
              </a:rPr>
              <a:t>I</a:t>
            </a:r>
            <a:endParaRPr sz="1167">
              <a:latin typeface="Times New Roman"/>
              <a:cs typeface="Times New Roman"/>
            </a:endParaRPr>
          </a:p>
        </p:txBody>
      </p:sp>
      <p:sp>
        <p:nvSpPr>
          <p:cNvPr id="3" name="object 3"/>
          <p:cNvSpPr txBox="1"/>
          <p:nvPr/>
        </p:nvSpPr>
        <p:spPr>
          <a:xfrm>
            <a:off x="6156868" y="886883"/>
            <a:ext cx="238919" cy="179601"/>
          </a:xfrm>
          <a:prstGeom prst="rect">
            <a:avLst/>
          </a:prstGeom>
        </p:spPr>
        <p:txBody>
          <a:bodyPr vert="horz" wrap="square" lIns="0" tIns="0" rIns="0" bIns="0" rtlCol="0">
            <a:spAutoFit/>
          </a:bodyPr>
          <a:lstStyle/>
          <a:p>
            <a:pPr marL="12347"/>
            <a:r>
              <a:rPr sz="1167" spc="-5" dirty="0">
                <a:latin typeface="Times New Roman"/>
                <a:cs typeface="Times New Roman"/>
              </a:rPr>
              <a:t>VU</a:t>
            </a:r>
            <a:endParaRPr sz="1167">
              <a:latin typeface="Times New Roman"/>
              <a:cs typeface="Times New Roman"/>
            </a:endParaRPr>
          </a:p>
        </p:txBody>
      </p:sp>
      <p:sp>
        <p:nvSpPr>
          <p:cNvPr id="4" name="object 4"/>
          <p:cNvSpPr/>
          <p:nvPr/>
        </p:nvSpPr>
        <p:spPr>
          <a:xfrm>
            <a:off x="1111250" y="1055052"/>
            <a:ext cx="5270412" cy="0"/>
          </a:xfrm>
          <a:custGeom>
            <a:avLst/>
            <a:gdLst/>
            <a:ahLst/>
            <a:cxnLst/>
            <a:rect l="l" t="t" r="r" b="b"/>
            <a:pathLst>
              <a:path w="5420995">
                <a:moveTo>
                  <a:pt x="0" y="0"/>
                </a:moveTo>
                <a:lnTo>
                  <a:pt x="5420867" y="0"/>
                </a:lnTo>
              </a:path>
            </a:pathLst>
          </a:custGeom>
          <a:ln w="7620">
            <a:solidFill>
              <a:srgbClr val="000000"/>
            </a:solidFill>
          </a:ln>
        </p:spPr>
        <p:txBody>
          <a:bodyPr wrap="square" lIns="0" tIns="0" rIns="0" bIns="0" rtlCol="0"/>
          <a:lstStyle/>
          <a:p>
            <a:endParaRPr sz="1750"/>
          </a:p>
        </p:txBody>
      </p:sp>
      <p:sp>
        <p:nvSpPr>
          <p:cNvPr id="5" name="object 5"/>
          <p:cNvSpPr/>
          <p:nvPr/>
        </p:nvSpPr>
        <p:spPr>
          <a:xfrm>
            <a:off x="2972223" y="1669204"/>
            <a:ext cx="414867" cy="251882"/>
          </a:xfrm>
          <a:custGeom>
            <a:avLst/>
            <a:gdLst/>
            <a:ahLst/>
            <a:cxnLst/>
            <a:rect l="l" t="t" r="r" b="b"/>
            <a:pathLst>
              <a:path w="426720" h="259080">
                <a:moveTo>
                  <a:pt x="425195" y="0"/>
                </a:moveTo>
                <a:lnTo>
                  <a:pt x="0" y="0"/>
                </a:lnTo>
                <a:lnTo>
                  <a:pt x="0" y="257555"/>
                </a:lnTo>
                <a:lnTo>
                  <a:pt x="1524" y="259079"/>
                </a:lnTo>
                <a:lnTo>
                  <a:pt x="422148" y="259079"/>
                </a:lnTo>
                <a:lnTo>
                  <a:pt x="423672" y="257555"/>
                </a:lnTo>
                <a:lnTo>
                  <a:pt x="425195" y="257555"/>
                </a:lnTo>
                <a:lnTo>
                  <a:pt x="425195" y="256031"/>
                </a:lnTo>
                <a:lnTo>
                  <a:pt x="3048" y="256031"/>
                </a:lnTo>
                <a:lnTo>
                  <a:pt x="3048" y="252983"/>
                </a:lnTo>
                <a:lnTo>
                  <a:pt x="6096" y="252983"/>
                </a:lnTo>
                <a:lnTo>
                  <a:pt x="6096" y="6095"/>
                </a:lnTo>
                <a:lnTo>
                  <a:pt x="3048" y="6095"/>
                </a:lnTo>
                <a:lnTo>
                  <a:pt x="3048" y="3047"/>
                </a:lnTo>
                <a:lnTo>
                  <a:pt x="426720" y="3047"/>
                </a:lnTo>
                <a:lnTo>
                  <a:pt x="426720" y="1523"/>
                </a:lnTo>
                <a:lnTo>
                  <a:pt x="425195" y="0"/>
                </a:lnTo>
                <a:close/>
              </a:path>
              <a:path w="426720" h="259080">
                <a:moveTo>
                  <a:pt x="6096" y="252983"/>
                </a:moveTo>
                <a:lnTo>
                  <a:pt x="3048" y="252983"/>
                </a:lnTo>
                <a:lnTo>
                  <a:pt x="3048" y="256031"/>
                </a:lnTo>
                <a:lnTo>
                  <a:pt x="6096" y="256031"/>
                </a:lnTo>
                <a:lnTo>
                  <a:pt x="6096" y="252983"/>
                </a:lnTo>
                <a:close/>
              </a:path>
              <a:path w="426720" h="259080">
                <a:moveTo>
                  <a:pt x="420623" y="252983"/>
                </a:moveTo>
                <a:lnTo>
                  <a:pt x="6096" y="252983"/>
                </a:lnTo>
                <a:lnTo>
                  <a:pt x="6096" y="256031"/>
                </a:lnTo>
                <a:lnTo>
                  <a:pt x="420623" y="256031"/>
                </a:lnTo>
                <a:lnTo>
                  <a:pt x="420623" y="252983"/>
                </a:lnTo>
                <a:close/>
              </a:path>
              <a:path w="426720" h="259080">
                <a:moveTo>
                  <a:pt x="423672" y="3047"/>
                </a:moveTo>
                <a:lnTo>
                  <a:pt x="420623" y="3047"/>
                </a:lnTo>
                <a:lnTo>
                  <a:pt x="420623" y="256031"/>
                </a:lnTo>
                <a:lnTo>
                  <a:pt x="423672" y="256031"/>
                </a:lnTo>
                <a:lnTo>
                  <a:pt x="423672" y="252983"/>
                </a:lnTo>
                <a:lnTo>
                  <a:pt x="426720" y="252983"/>
                </a:lnTo>
                <a:lnTo>
                  <a:pt x="426720" y="6095"/>
                </a:lnTo>
                <a:lnTo>
                  <a:pt x="423672" y="6095"/>
                </a:lnTo>
                <a:lnTo>
                  <a:pt x="423672" y="3047"/>
                </a:lnTo>
                <a:close/>
              </a:path>
              <a:path w="426720" h="259080">
                <a:moveTo>
                  <a:pt x="426720" y="252983"/>
                </a:moveTo>
                <a:lnTo>
                  <a:pt x="423672" y="252983"/>
                </a:lnTo>
                <a:lnTo>
                  <a:pt x="423672" y="256031"/>
                </a:lnTo>
                <a:lnTo>
                  <a:pt x="425195" y="256031"/>
                </a:lnTo>
                <a:lnTo>
                  <a:pt x="426720" y="254507"/>
                </a:lnTo>
                <a:lnTo>
                  <a:pt x="426720" y="252983"/>
                </a:lnTo>
                <a:close/>
              </a:path>
              <a:path w="426720" h="259080">
                <a:moveTo>
                  <a:pt x="6096" y="3047"/>
                </a:moveTo>
                <a:lnTo>
                  <a:pt x="3048" y="3047"/>
                </a:lnTo>
                <a:lnTo>
                  <a:pt x="3048" y="6095"/>
                </a:lnTo>
                <a:lnTo>
                  <a:pt x="6096" y="6095"/>
                </a:lnTo>
                <a:lnTo>
                  <a:pt x="6096" y="3047"/>
                </a:lnTo>
                <a:close/>
              </a:path>
              <a:path w="426720" h="259080">
                <a:moveTo>
                  <a:pt x="420623" y="3047"/>
                </a:moveTo>
                <a:lnTo>
                  <a:pt x="6096" y="3047"/>
                </a:lnTo>
                <a:lnTo>
                  <a:pt x="6096" y="6095"/>
                </a:lnTo>
                <a:lnTo>
                  <a:pt x="420623" y="6095"/>
                </a:lnTo>
                <a:lnTo>
                  <a:pt x="420623" y="3047"/>
                </a:lnTo>
                <a:close/>
              </a:path>
              <a:path w="426720" h="259080">
                <a:moveTo>
                  <a:pt x="426720" y="3047"/>
                </a:moveTo>
                <a:lnTo>
                  <a:pt x="423672" y="3047"/>
                </a:lnTo>
                <a:lnTo>
                  <a:pt x="423672" y="6095"/>
                </a:lnTo>
                <a:lnTo>
                  <a:pt x="426720" y="6095"/>
                </a:lnTo>
                <a:lnTo>
                  <a:pt x="426720" y="3047"/>
                </a:lnTo>
                <a:close/>
              </a:path>
            </a:pathLst>
          </a:custGeom>
          <a:solidFill>
            <a:srgbClr val="000000"/>
          </a:solidFill>
        </p:spPr>
        <p:txBody>
          <a:bodyPr wrap="square" lIns="0" tIns="0" rIns="0" bIns="0" rtlCol="0"/>
          <a:lstStyle/>
          <a:p>
            <a:endParaRPr sz="1750"/>
          </a:p>
        </p:txBody>
      </p:sp>
      <p:sp>
        <p:nvSpPr>
          <p:cNvPr id="6" name="object 6"/>
          <p:cNvSpPr/>
          <p:nvPr/>
        </p:nvSpPr>
        <p:spPr>
          <a:xfrm>
            <a:off x="1822450" y="2159636"/>
            <a:ext cx="416719" cy="251882"/>
          </a:xfrm>
          <a:custGeom>
            <a:avLst/>
            <a:gdLst/>
            <a:ahLst/>
            <a:cxnLst/>
            <a:rect l="l" t="t" r="r" b="b"/>
            <a:pathLst>
              <a:path w="428625" h="259080">
                <a:moveTo>
                  <a:pt x="426720" y="0"/>
                </a:moveTo>
                <a:lnTo>
                  <a:pt x="0" y="0"/>
                </a:lnTo>
                <a:lnTo>
                  <a:pt x="0" y="257555"/>
                </a:lnTo>
                <a:lnTo>
                  <a:pt x="1524" y="259079"/>
                </a:lnTo>
                <a:lnTo>
                  <a:pt x="423672" y="259079"/>
                </a:lnTo>
                <a:lnTo>
                  <a:pt x="425195" y="257555"/>
                </a:lnTo>
                <a:lnTo>
                  <a:pt x="426720" y="257555"/>
                </a:lnTo>
                <a:lnTo>
                  <a:pt x="426720" y="256031"/>
                </a:lnTo>
                <a:lnTo>
                  <a:pt x="3048" y="256031"/>
                </a:lnTo>
                <a:lnTo>
                  <a:pt x="3048" y="252983"/>
                </a:lnTo>
                <a:lnTo>
                  <a:pt x="6096" y="252983"/>
                </a:lnTo>
                <a:lnTo>
                  <a:pt x="6096" y="6095"/>
                </a:lnTo>
                <a:lnTo>
                  <a:pt x="3048" y="6095"/>
                </a:lnTo>
                <a:lnTo>
                  <a:pt x="3048" y="3047"/>
                </a:lnTo>
                <a:lnTo>
                  <a:pt x="428244" y="3047"/>
                </a:lnTo>
                <a:lnTo>
                  <a:pt x="428244" y="1523"/>
                </a:lnTo>
                <a:lnTo>
                  <a:pt x="426720" y="0"/>
                </a:lnTo>
                <a:close/>
              </a:path>
              <a:path w="428625" h="259080">
                <a:moveTo>
                  <a:pt x="6096" y="252983"/>
                </a:moveTo>
                <a:lnTo>
                  <a:pt x="3048" y="252983"/>
                </a:lnTo>
                <a:lnTo>
                  <a:pt x="3048" y="256031"/>
                </a:lnTo>
                <a:lnTo>
                  <a:pt x="6096" y="256031"/>
                </a:lnTo>
                <a:lnTo>
                  <a:pt x="6096" y="252983"/>
                </a:lnTo>
                <a:close/>
              </a:path>
              <a:path w="428625" h="259080">
                <a:moveTo>
                  <a:pt x="422148" y="252983"/>
                </a:moveTo>
                <a:lnTo>
                  <a:pt x="6096" y="252983"/>
                </a:lnTo>
                <a:lnTo>
                  <a:pt x="6096" y="256031"/>
                </a:lnTo>
                <a:lnTo>
                  <a:pt x="422148" y="256031"/>
                </a:lnTo>
                <a:lnTo>
                  <a:pt x="422148" y="252983"/>
                </a:lnTo>
                <a:close/>
              </a:path>
              <a:path w="428625" h="259080">
                <a:moveTo>
                  <a:pt x="425195" y="3047"/>
                </a:moveTo>
                <a:lnTo>
                  <a:pt x="422148" y="3047"/>
                </a:lnTo>
                <a:lnTo>
                  <a:pt x="422148" y="256031"/>
                </a:lnTo>
                <a:lnTo>
                  <a:pt x="425195" y="256031"/>
                </a:lnTo>
                <a:lnTo>
                  <a:pt x="425195" y="252983"/>
                </a:lnTo>
                <a:lnTo>
                  <a:pt x="428244" y="252983"/>
                </a:lnTo>
                <a:lnTo>
                  <a:pt x="428244" y="6095"/>
                </a:lnTo>
                <a:lnTo>
                  <a:pt x="425195" y="6095"/>
                </a:lnTo>
                <a:lnTo>
                  <a:pt x="425195" y="3047"/>
                </a:lnTo>
                <a:close/>
              </a:path>
              <a:path w="428625" h="259080">
                <a:moveTo>
                  <a:pt x="428244" y="252983"/>
                </a:moveTo>
                <a:lnTo>
                  <a:pt x="425195" y="252983"/>
                </a:lnTo>
                <a:lnTo>
                  <a:pt x="425195" y="256031"/>
                </a:lnTo>
                <a:lnTo>
                  <a:pt x="426720" y="256031"/>
                </a:lnTo>
                <a:lnTo>
                  <a:pt x="428244" y="254507"/>
                </a:lnTo>
                <a:lnTo>
                  <a:pt x="428244" y="252983"/>
                </a:lnTo>
                <a:close/>
              </a:path>
              <a:path w="428625" h="259080">
                <a:moveTo>
                  <a:pt x="6096" y="3047"/>
                </a:moveTo>
                <a:lnTo>
                  <a:pt x="3048" y="3047"/>
                </a:lnTo>
                <a:lnTo>
                  <a:pt x="3048" y="6095"/>
                </a:lnTo>
                <a:lnTo>
                  <a:pt x="6096" y="6095"/>
                </a:lnTo>
                <a:lnTo>
                  <a:pt x="6096" y="3047"/>
                </a:lnTo>
                <a:close/>
              </a:path>
              <a:path w="428625" h="259080">
                <a:moveTo>
                  <a:pt x="422148" y="3047"/>
                </a:moveTo>
                <a:lnTo>
                  <a:pt x="6096" y="3047"/>
                </a:lnTo>
                <a:lnTo>
                  <a:pt x="6096" y="6095"/>
                </a:lnTo>
                <a:lnTo>
                  <a:pt x="422148" y="6095"/>
                </a:lnTo>
                <a:lnTo>
                  <a:pt x="422148" y="3047"/>
                </a:lnTo>
                <a:close/>
              </a:path>
              <a:path w="428625" h="259080">
                <a:moveTo>
                  <a:pt x="428244" y="3047"/>
                </a:moveTo>
                <a:lnTo>
                  <a:pt x="425195" y="3047"/>
                </a:lnTo>
                <a:lnTo>
                  <a:pt x="425195" y="6095"/>
                </a:lnTo>
                <a:lnTo>
                  <a:pt x="428244" y="6095"/>
                </a:lnTo>
                <a:lnTo>
                  <a:pt x="428244" y="3047"/>
                </a:lnTo>
                <a:close/>
              </a:path>
            </a:pathLst>
          </a:custGeom>
          <a:solidFill>
            <a:srgbClr val="000000"/>
          </a:solidFill>
        </p:spPr>
        <p:txBody>
          <a:bodyPr wrap="square" lIns="0" tIns="0" rIns="0" bIns="0" rtlCol="0"/>
          <a:lstStyle/>
          <a:p>
            <a:endParaRPr sz="1750"/>
          </a:p>
        </p:txBody>
      </p:sp>
      <p:sp>
        <p:nvSpPr>
          <p:cNvPr id="7" name="object 7"/>
          <p:cNvSpPr/>
          <p:nvPr/>
        </p:nvSpPr>
        <p:spPr>
          <a:xfrm>
            <a:off x="2972223" y="2159636"/>
            <a:ext cx="414867" cy="251882"/>
          </a:xfrm>
          <a:custGeom>
            <a:avLst/>
            <a:gdLst/>
            <a:ahLst/>
            <a:cxnLst/>
            <a:rect l="l" t="t" r="r" b="b"/>
            <a:pathLst>
              <a:path w="426720" h="259080">
                <a:moveTo>
                  <a:pt x="425195" y="0"/>
                </a:moveTo>
                <a:lnTo>
                  <a:pt x="0" y="0"/>
                </a:lnTo>
                <a:lnTo>
                  <a:pt x="0" y="257555"/>
                </a:lnTo>
                <a:lnTo>
                  <a:pt x="1524" y="259079"/>
                </a:lnTo>
                <a:lnTo>
                  <a:pt x="422148" y="259079"/>
                </a:lnTo>
                <a:lnTo>
                  <a:pt x="423672" y="257555"/>
                </a:lnTo>
                <a:lnTo>
                  <a:pt x="425195" y="257555"/>
                </a:lnTo>
                <a:lnTo>
                  <a:pt x="425195" y="256031"/>
                </a:lnTo>
                <a:lnTo>
                  <a:pt x="3048" y="256031"/>
                </a:lnTo>
                <a:lnTo>
                  <a:pt x="3048" y="252983"/>
                </a:lnTo>
                <a:lnTo>
                  <a:pt x="6096" y="252983"/>
                </a:lnTo>
                <a:lnTo>
                  <a:pt x="6096" y="6095"/>
                </a:lnTo>
                <a:lnTo>
                  <a:pt x="3048" y="6095"/>
                </a:lnTo>
                <a:lnTo>
                  <a:pt x="3048" y="3047"/>
                </a:lnTo>
                <a:lnTo>
                  <a:pt x="426720" y="3047"/>
                </a:lnTo>
                <a:lnTo>
                  <a:pt x="426720" y="1523"/>
                </a:lnTo>
                <a:lnTo>
                  <a:pt x="425195" y="0"/>
                </a:lnTo>
                <a:close/>
              </a:path>
              <a:path w="426720" h="259080">
                <a:moveTo>
                  <a:pt x="6096" y="252983"/>
                </a:moveTo>
                <a:lnTo>
                  <a:pt x="3048" y="252983"/>
                </a:lnTo>
                <a:lnTo>
                  <a:pt x="3048" y="256031"/>
                </a:lnTo>
                <a:lnTo>
                  <a:pt x="6096" y="256031"/>
                </a:lnTo>
                <a:lnTo>
                  <a:pt x="6096" y="252983"/>
                </a:lnTo>
                <a:close/>
              </a:path>
              <a:path w="426720" h="259080">
                <a:moveTo>
                  <a:pt x="420623" y="252983"/>
                </a:moveTo>
                <a:lnTo>
                  <a:pt x="6096" y="252983"/>
                </a:lnTo>
                <a:lnTo>
                  <a:pt x="6096" y="256031"/>
                </a:lnTo>
                <a:lnTo>
                  <a:pt x="420623" y="256031"/>
                </a:lnTo>
                <a:lnTo>
                  <a:pt x="420623" y="252983"/>
                </a:lnTo>
                <a:close/>
              </a:path>
              <a:path w="426720" h="259080">
                <a:moveTo>
                  <a:pt x="423672" y="3047"/>
                </a:moveTo>
                <a:lnTo>
                  <a:pt x="420623" y="3047"/>
                </a:lnTo>
                <a:lnTo>
                  <a:pt x="420623" y="256031"/>
                </a:lnTo>
                <a:lnTo>
                  <a:pt x="423672" y="256031"/>
                </a:lnTo>
                <a:lnTo>
                  <a:pt x="423672" y="252983"/>
                </a:lnTo>
                <a:lnTo>
                  <a:pt x="426720" y="252983"/>
                </a:lnTo>
                <a:lnTo>
                  <a:pt x="426720" y="6095"/>
                </a:lnTo>
                <a:lnTo>
                  <a:pt x="423672" y="6095"/>
                </a:lnTo>
                <a:lnTo>
                  <a:pt x="423672" y="3047"/>
                </a:lnTo>
                <a:close/>
              </a:path>
              <a:path w="426720" h="259080">
                <a:moveTo>
                  <a:pt x="426720" y="252983"/>
                </a:moveTo>
                <a:lnTo>
                  <a:pt x="423672" y="252983"/>
                </a:lnTo>
                <a:lnTo>
                  <a:pt x="423672" y="256031"/>
                </a:lnTo>
                <a:lnTo>
                  <a:pt x="425195" y="256031"/>
                </a:lnTo>
                <a:lnTo>
                  <a:pt x="426720" y="254507"/>
                </a:lnTo>
                <a:lnTo>
                  <a:pt x="426720" y="252983"/>
                </a:lnTo>
                <a:close/>
              </a:path>
              <a:path w="426720" h="259080">
                <a:moveTo>
                  <a:pt x="6096" y="3047"/>
                </a:moveTo>
                <a:lnTo>
                  <a:pt x="3048" y="3047"/>
                </a:lnTo>
                <a:lnTo>
                  <a:pt x="3048" y="6095"/>
                </a:lnTo>
                <a:lnTo>
                  <a:pt x="6096" y="6095"/>
                </a:lnTo>
                <a:lnTo>
                  <a:pt x="6096" y="3047"/>
                </a:lnTo>
                <a:close/>
              </a:path>
              <a:path w="426720" h="259080">
                <a:moveTo>
                  <a:pt x="420623" y="3047"/>
                </a:moveTo>
                <a:lnTo>
                  <a:pt x="6096" y="3047"/>
                </a:lnTo>
                <a:lnTo>
                  <a:pt x="6096" y="6095"/>
                </a:lnTo>
                <a:lnTo>
                  <a:pt x="420623" y="6095"/>
                </a:lnTo>
                <a:lnTo>
                  <a:pt x="420623" y="3047"/>
                </a:lnTo>
                <a:close/>
              </a:path>
              <a:path w="426720" h="259080">
                <a:moveTo>
                  <a:pt x="426720" y="3047"/>
                </a:moveTo>
                <a:lnTo>
                  <a:pt x="423672" y="3047"/>
                </a:lnTo>
                <a:lnTo>
                  <a:pt x="423672" y="6095"/>
                </a:lnTo>
                <a:lnTo>
                  <a:pt x="426720" y="6095"/>
                </a:lnTo>
                <a:lnTo>
                  <a:pt x="426720" y="3047"/>
                </a:lnTo>
                <a:close/>
              </a:path>
            </a:pathLst>
          </a:custGeom>
          <a:solidFill>
            <a:srgbClr val="000000"/>
          </a:solidFill>
        </p:spPr>
        <p:txBody>
          <a:bodyPr wrap="square" lIns="0" tIns="0" rIns="0" bIns="0" rtlCol="0"/>
          <a:lstStyle/>
          <a:p>
            <a:endParaRPr sz="1750"/>
          </a:p>
        </p:txBody>
      </p:sp>
      <p:sp>
        <p:nvSpPr>
          <p:cNvPr id="8" name="object 8"/>
          <p:cNvSpPr/>
          <p:nvPr/>
        </p:nvSpPr>
        <p:spPr>
          <a:xfrm>
            <a:off x="3956049" y="2159636"/>
            <a:ext cx="416719" cy="251882"/>
          </a:xfrm>
          <a:custGeom>
            <a:avLst/>
            <a:gdLst/>
            <a:ahLst/>
            <a:cxnLst/>
            <a:rect l="l" t="t" r="r" b="b"/>
            <a:pathLst>
              <a:path w="428625" h="259080">
                <a:moveTo>
                  <a:pt x="426720" y="0"/>
                </a:moveTo>
                <a:lnTo>
                  <a:pt x="0" y="0"/>
                </a:lnTo>
                <a:lnTo>
                  <a:pt x="0" y="257555"/>
                </a:lnTo>
                <a:lnTo>
                  <a:pt x="1524" y="259079"/>
                </a:lnTo>
                <a:lnTo>
                  <a:pt x="423672" y="259079"/>
                </a:lnTo>
                <a:lnTo>
                  <a:pt x="425195" y="257555"/>
                </a:lnTo>
                <a:lnTo>
                  <a:pt x="426720" y="257555"/>
                </a:lnTo>
                <a:lnTo>
                  <a:pt x="426720" y="256031"/>
                </a:lnTo>
                <a:lnTo>
                  <a:pt x="3048" y="256031"/>
                </a:lnTo>
                <a:lnTo>
                  <a:pt x="3048" y="252983"/>
                </a:lnTo>
                <a:lnTo>
                  <a:pt x="6096" y="252983"/>
                </a:lnTo>
                <a:lnTo>
                  <a:pt x="6096" y="6095"/>
                </a:lnTo>
                <a:lnTo>
                  <a:pt x="3048" y="6095"/>
                </a:lnTo>
                <a:lnTo>
                  <a:pt x="3048" y="3047"/>
                </a:lnTo>
                <a:lnTo>
                  <a:pt x="428244" y="3047"/>
                </a:lnTo>
                <a:lnTo>
                  <a:pt x="428244" y="1523"/>
                </a:lnTo>
                <a:lnTo>
                  <a:pt x="426720" y="0"/>
                </a:lnTo>
                <a:close/>
              </a:path>
              <a:path w="428625" h="259080">
                <a:moveTo>
                  <a:pt x="6096" y="252983"/>
                </a:moveTo>
                <a:lnTo>
                  <a:pt x="3048" y="252983"/>
                </a:lnTo>
                <a:lnTo>
                  <a:pt x="3048" y="256031"/>
                </a:lnTo>
                <a:lnTo>
                  <a:pt x="6096" y="256031"/>
                </a:lnTo>
                <a:lnTo>
                  <a:pt x="6096" y="252983"/>
                </a:lnTo>
                <a:close/>
              </a:path>
              <a:path w="428625" h="259080">
                <a:moveTo>
                  <a:pt x="422148" y="252983"/>
                </a:moveTo>
                <a:lnTo>
                  <a:pt x="6096" y="252983"/>
                </a:lnTo>
                <a:lnTo>
                  <a:pt x="6096" y="256031"/>
                </a:lnTo>
                <a:lnTo>
                  <a:pt x="422148" y="256031"/>
                </a:lnTo>
                <a:lnTo>
                  <a:pt x="422148" y="252983"/>
                </a:lnTo>
                <a:close/>
              </a:path>
              <a:path w="428625" h="259080">
                <a:moveTo>
                  <a:pt x="425195" y="3047"/>
                </a:moveTo>
                <a:lnTo>
                  <a:pt x="422148" y="3047"/>
                </a:lnTo>
                <a:lnTo>
                  <a:pt x="422148" y="256031"/>
                </a:lnTo>
                <a:lnTo>
                  <a:pt x="425195" y="256031"/>
                </a:lnTo>
                <a:lnTo>
                  <a:pt x="425195" y="252983"/>
                </a:lnTo>
                <a:lnTo>
                  <a:pt x="428244" y="252983"/>
                </a:lnTo>
                <a:lnTo>
                  <a:pt x="428244" y="6095"/>
                </a:lnTo>
                <a:lnTo>
                  <a:pt x="425195" y="6095"/>
                </a:lnTo>
                <a:lnTo>
                  <a:pt x="425195" y="3047"/>
                </a:lnTo>
                <a:close/>
              </a:path>
              <a:path w="428625" h="259080">
                <a:moveTo>
                  <a:pt x="428244" y="252983"/>
                </a:moveTo>
                <a:lnTo>
                  <a:pt x="425195" y="252983"/>
                </a:lnTo>
                <a:lnTo>
                  <a:pt x="425195" y="256031"/>
                </a:lnTo>
                <a:lnTo>
                  <a:pt x="426720" y="256031"/>
                </a:lnTo>
                <a:lnTo>
                  <a:pt x="428244" y="254507"/>
                </a:lnTo>
                <a:lnTo>
                  <a:pt x="428244" y="252983"/>
                </a:lnTo>
                <a:close/>
              </a:path>
              <a:path w="428625" h="259080">
                <a:moveTo>
                  <a:pt x="6096" y="3047"/>
                </a:moveTo>
                <a:lnTo>
                  <a:pt x="3048" y="3047"/>
                </a:lnTo>
                <a:lnTo>
                  <a:pt x="3048" y="6095"/>
                </a:lnTo>
                <a:lnTo>
                  <a:pt x="6096" y="6095"/>
                </a:lnTo>
                <a:lnTo>
                  <a:pt x="6096" y="3047"/>
                </a:lnTo>
                <a:close/>
              </a:path>
              <a:path w="428625" h="259080">
                <a:moveTo>
                  <a:pt x="422148" y="3047"/>
                </a:moveTo>
                <a:lnTo>
                  <a:pt x="6096" y="3047"/>
                </a:lnTo>
                <a:lnTo>
                  <a:pt x="6096" y="6095"/>
                </a:lnTo>
                <a:lnTo>
                  <a:pt x="422148" y="6095"/>
                </a:lnTo>
                <a:lnTo>
                  <a:pt x="422148" y="3047"/>
                </a:lnTo>
                <a:close/>
              </a:path>
              <a:path w="428625" h="259080">
                <a:moveTo>
                  <a:pt x="428244" y="3047"/>
                </a:moveTo>
                <a:lnTo>
                  <a:pt x="425195" y="3047"/>
                </a:lnTo>
                <a:lnTo>
                  <a:pt x="425195" y="6095"/>
                </a:lnTo>
                <a:lnTo>
                  <a:pt x="428244" y="6095"/>
                </a:lnTo>
                <a:lnTo>
                  <a:pt x="428244" y="3047"/>
                </a:lnTo>
                <a:close/>
              </a:path>
            </a:pathLst>
          </a:custGeom>
          <a:solidFill>
            <a:srgbClr val="000000"/>
          </a:solidFill>
        </p:spPr>
        <p:txBody>
          <a:bodyPr wrap="square" lIns="0" tIns="0" rIns="0" bIns="0" rtlCol="0"/>
          <a:lstStyle/>
          <a:p>
            <a:endParaRPr sz="1750"/>
          </a:p>
        </p:txBody>
      </p:sp>
      <p:sp>
        <p:nvSpPr>
          <p:cNvPr id="9" name="object 9"/>
          <p:cNvSpPr/>
          <p:nvPr/>
        </p:nvSpPr>
        <p:spPr>
          <a:xfrm>
            <a:off x="1495002" y="2733041"/>
            <a:ext cx="251882" cy="251882"/>
          </a:xfrm>
          <a:custGeom>
            <a:avLst/>
            <a:gdLst/>
            <a:ahLst/>
            <a:cxnLst/>
            <a:rect l="l" t="t" r="r" b="b"/>
            <a:pathLst>
              <a:path w="259080" h="259080">
                <a:moveTo>
                  <a:pt x="257556" y="0"/>
                </a:moveTo>
                <a:lnTo>
                  <a:pt x="0" y="0"/>
                </a:lnTo>
                <a:lnTo>
                  <a:pt x="0" y="257555"/>
                </a:lnTo>
                <a:lnTo>
                  <a:pt x="1524" y="259079"/>
                </a:lnTo>
                <a:lnTo>
                  <a:pt x="254508" y="259079"/>
                </a:lnTo>
                <a:lnTo>
                  <a:pt x="256032" y="257555"/>
                </a:lnTo>
                <a:lnTo>
                  <a:pt x="257556" y="257555"/>
                </a:lnTo>
                <a:lnTo>
                  <a:pt x="257556" y="256031"/>
                </a:lnTo>
                <a:lnTo>
                  <a:pt x="3048" y="256031"/>
                </a:lnTo>
                <a:lnTo>
                  <a:pt x="3048" y="252983"/>
                </a:lnTo>
                <a:lnTo>
                  <a:pt x="6096" y="252983"/>
                </a:lnTo>
                <a:lnTo>
                  <a:pt x="6096" y="6095"/>
                </a:lnTo>
                <a:lnTo>
                  <a:pt x="3048" y="6095"/>
                </a:lnTo>
                <a:lnTo>
                  <a:pt x="3048" y="3047"/>
                </a:lnTo>
                <a:lnTo>
                  <a:pt x="259079" y="3047"/>
                </a:lnTo>
                <a:lnTo>
                  <a:pt x="259079" y="1523"/>
                </a:lnTo>
                <a:lnTo>
                  <a:pt x="257556" y="0"/>
                </a:lnTo>
                <a:close/>
              </a:path>
              <a:path w="259080" h="259080">
                <a:moveTo>
                  <a:pt x="6096" y="252983"/>
                </a:moveTo>
                <a:lnTo>
                  <a:pt x="3048" y="252983"/>
                </a:lnTo>
                <a:lnTo>
                  <a:pt x="3048" y="256031"/>
                </a:lnTo>
                <a:lnTo>
                  <a:pt x="6096" y="256031"/>
                </a:lnTo>
                <a:lnTo>
                  <a:pt x="6096" y="252983"/>
                </a:lnTo>
                <a:close/>
              </a:path>
              <a:path w="259080" h="259080">
                <a:moveTo>
                  <a:pt x="252984" y="252983"/>
                </a:moveTo>
                <a:lnTo>
                  <a:pt x="6096" y="252983"/>
                </a:lnTo>
                <a:lnTo>
                  <a:pt x="6096" y="256031"/>
                </a:lnTo>
                <a:lnTo>
                  <a:pt x="252984" y="256031"/>
                </a:lnTo>
                <a:lnTo>
                  <a:pt x="252984" y="252983"/>
                </a:lnTo>
                <a:close/>
              </a:path>
              <a:path w="259080" h="259080">
                <a:moveTo>
                  <a:pt x="256032" y="3047"/>
                </a:moveTo>
                <a:lnTo>
                  <a:pt x="252984" y="3047"/>
                </a:lnTo>
                <a:lnTo>
                  <a:pt x="252984" y="256031"/>
                </a:lnTo>
                <a:lnTo>
                  <a:pt x="256032" y="256031"/>
                </a:lnTo>
                <a:lnTo>
                  <a:pt x="256032" y="252983"/>
                </a:lnTo>
                <a:lnTo>
                  <a:pt x="259079" y="252983"/>
                </a:lnTo>
                <a:lnTo>
                  <a:pt x="259079" y="6095"/>
                </a:lnTo>
                <a:lnTo>
                  <a:pt x="256032" y="6095"/>
                </a:lnTo>
                <a:lnTo>
                  <a:pt x="256032" y="3047"/>
                </a:lnTo>
                <a:close/>
              </a:path>
              <a:path w="259080" h="259080">
                <a:moveTo>
                  <a:pt x="259079" y="252983"/>
                </a:moveTo>
                <a:lnTo>
                  <a:pt x="256032" y="252983"/>
                </a:lnTo>
                <a:lnTo>
                  <a:pt x="256032" y="256031"/>
                </a:lnTo>
                <a:lnTo>
                  <a:pt x="257556" y="256031"/>
                </a:lnTo>
                <a:lnTo>
                  <a:pt x="259079" y="254507"/>
                </a:lnTo>
                <a:lnTo>
                  <a:pt x="259079" y="252983"/>
                </a:lnTo>
                <a:close/>
              </a:path>
              <a:path w="259080" h="259080">
                <a:moveTo>
                  <a:pt x="6096" y="3047"/>
                </a:moveTo>
                <a:lnTo>
                  <a:pt x="3048" y="3047"/>
                </a:lnTo>
                <a:lnTo>
                  <a:pt x="3048" y="6095"/>
                </a:lnTo>
                <a:lnTo>
                  <a:pt x="6096" y="6095"/>
                </a:lnTo>
                <a:lnTo>
                  <a:pt x="6096" y="3047"/>
                </a:lnTo>
                <a:close/>
              </a:path>
              <a:path w="259080" h="259080">
                <a:moveTo>
                  <a:pt x="252984" y="3047"/>
                </a:moveTo>
                <a:lnTo>
                  <a:pt x="6096" y="3047"/>
                </a:lnTo>
                <a:lnTo>
                  <a:pt x="6096" y="6095"/>
                </a:lnTo>
                <a:lnTo>
                  <a:pt x="252984" y="6095"/>
                </a:lnTo>
                <a:lnTo>
                  <a:pt x="252984" y="3047"/>
                </a:lnTo>
                <a:close/>
              </a:path>
              <a:path w="259080" h="259080">
                <a:moveTo>
                  <a:pt x="259079" y="3047"/>
                </a:moveTo>
                <a:lnTo>
                  <a:pt x="256032" y="3047"/>
                </a:lnTo>
                <a:lnTo>
                  <a:pt x="256032" y="6095"/>
                </a:lnTo>
                <a:lnTo>
                  <a:pt x="259079" y="6095"/>
                </a:lnTo>
                <a:lnTo>
                  <a:pt x="259079" y="3047"/>
                </a:lnTo>
                <a:close/>
              </a:path>
            </a:pathLst>
          </a:custGeom>
          <a:solidFill>
            <a:srgbClr val="000000"/>
          </a:solidFill>
        </p:spPr>
        <p:txBody>
          <a:bodyPr wrap="square" lIns="0" tIns="0" rIns="0" bIns="0" rtlCol="0"/>
          <a:lstStyle/>
          <a:p>
            <a:endParaRPr sz="1750"/>
          </a:p>
        </p:txBody>
      </p:sp>
      <p:sp>
        <p:nvSpPr>
          <p:cNvPr id="10" name="object 10"/>
          <p:cNvSpPr/>
          <p:nvPr/>
        </p:nvSpPr>
        <p:spPr>
          <a:xfrm>
            <a:off x="1905424" y="2733041"/>
            <a:ext cx="251882" cy="251882"/>
          </a:xfrm>
          <a:custGeom>
            <a:avLst/>
            <a:gdLst/>
            <a:ahLst/>
            <a:cxnLst/>
            <a:rect l="l" t="t" r="r" b="b"/>
            <a:pathLst>
              <a:path w="259080" h="259080">
                <a:moveTo>
                  <a:pt x="257556" y="0"/>
                </a:moveTo>
                <a:lnTo>
                  <a:pt x="0" y="0"/>
                </a:lnTo>
                <a:lnTo>
                  <a:pt x="0" y="257555"/>
                </a:lnTo>
                <a:lnTo>
                  <a:pt x="1524" y="259079"/>
                </a:lnTo>
                <a:lnTo>
                  <a:pt x="254508" y="259079"/>
                </a:lnTo>
                <a:lnTo>
                  <a:pt x="256032" y="257555"/>
                </a:lnTo>
                <a:lnTo>
                  <a:pt x="257556" y="257555"/>
                </a:lnTo>
                <a:lnTo>
                  <a:pt x="257556" y="256031"/>
                </a:lnTo>
                <a:lnTo>
                  <a:pt x="3048" y="256031"/>
                </a:lnTo>
                <a:lnTo>
                  <a:pt x="3048" y="252983"/>
                </a:lnTo>
                <a:lnTo>
                  <a:pt x="6096" y="252983"/>
                </a:lnTo>
                <a:lnTo>
                  <a:pt x="6096" y="6095"/>
                </a:lnTo>
                <a:lnTo>
                  <a:pt x="3048" y="6095"/>
                </a:lnTo>
                <a:lnTo>
                  <a:pt x="3048" y="3047"/>
                </a:lnTo>
                <a:lnTo>
                  <a:pt x="259079" y="3047"/>
                </a:lnTo>
                <a:lnTo>
                  <a:pt x="259079" y="1523"/>
                </a:lnTo>
                <a:lnTo>
                  <a:pt x="257556" y="0"/>
                </a:lnTo>
                <a:close/>
              </a:path>
              <a:path w="259080" h="259080">
                <a:moveTo>
                  <a:pt x="6096" y="252983"/>
                </a:moveTo>
                <a:lnTo>
                  <a:pt x="3048" y="252983"/>
                </a:lnTo>
                <a:lnTo>
                  <a:pt x="3048" y="256031"/>
                </a:lnTo>
                <a:lnTo>
                  <a:pt x="6096" y="256031"/>
                </a:lnTo>
                <a:lnTo>
                  <a:pt x="6096" y="252983"/>
                </a:lnTo>
                <a:close/>
              </a:path>
              <a:path w="259080" h="259080">
                <a:moveTo>
                  <a:pt x="252984" y="252983"/>
                </a:moveTo>
                <a:lnTo>
                  <a:pt x="6096" y="252983"/>
                </a:lnTo>
                <a:lnTo>
                  <a:pt x="6096" y="256031"/>
                </a:lnTo>
                <a:lnTo>
                  <a:pt x="252984" y="256031"/>
                </a:lnTo>
                <a:lnTo>
                  <a:pt x="252984" y="252983"/>
                </a:lnTo>
                <a:close/>
              </a:path>
              <a:path w="259080" h="259080">
                <a:moveTo>
                  <a:pt x="256032" y="3047"/>
                </a:moveTo>
                <a:lnTo>
                  <a:pt x="252984" y="3047"/>
                </a:lnTo>
                <a:lnTo>
                  <a:pt x="252984" y="256031"/>
                </a:lnTo>
                <a:lnTo>
                  <a:pt x="256032" y="256031"/>
                </a:lnTo>
                <a:lnTo>
                  <a:pt x="256032" y="252983"/>
                </a:lnTo>
                <a:lnTo>
                  <a:pt x="259079" y="252983"/>
                </a:lnTo>
                <a:lnTo>
                  <a:pt x="259079" y="6095"/>
                </a:lnTo>
                <a:lnTo>
                  <a:pt x="256032" y="6095"/>
                </a:lnTo>
                <a:lnTo>
                  <a:pt x="256032" y="3047"/>
                </a:lnTo>
                <a:close/>
              </a:path>
              <a:path w="259080" h="259080">
                <a:moveTo>
                  <a:pt x="259079" y="252983"/>
                </a:moveTo>
                <a:lnTo>
                  <a:pt x="256032" y="252983"/>
                </a:lnTo>
                <a:lnTo>
                  <a:pt x="256032" y="256031"/>
                </a:lnTo>
                <a:lnTo>
                  <a:pt x="257556" y="256031"/>
                </a:lnTo>
                <a:lnTo>
                  <a:pt x="259079" y="254507"/>
                </a:lnTo>
                <a:lnTo>
                  <a:pt x="259079" y="252983"/>
                </a:lnTo>
                <a:close/>
              </a:path>
              <a:path w="259080" h="259080">
                <a:moveTo>
                  <a:pt x="6096" y="3047"/>
                </a:moveTo>
                <a:lnTo>
                  <a:pt x="3048" y="3047"/>
                </a:lnTo>
                <a:lnTo>
                  <a:pt x="3048" y="6095"/>
                </a:lnTo>
                <a:lnTo>
                  <a:pt x="6096" y="6095"/>
                </a:lnTo>
                <a:lnTo>
                  <a:pt x="6096" y="3047"/>
                </a:lnTo>
                <a:close/>
              </a:path>
              <a:path w="259080" h="259080">
                <a:moveTo>
                  <a:pt x="252984" y="3047"/>
                </a:moveTo>
                <a:lnTo>
                  <a:pt x="6096" y="3047"/>
                </a:lnTo>
                <a:lnTo>
                  <a:pt x="6096" y="6095"/>
                </a:lnTo>
                <a:lnTo>
                  <a:pt x="252984" y="6095"/>
                </a:lnTo>
                <a:lnTo>
                  <a:pt x="252984" y="3047"/>
                </a:lnTo>
                <a:close/>
              </a:path>
              <a:path w="259080" h="259080">
                <a:moveTo>
                  <a:pt x="259079" y="3047"/>
                </a:moveTo>
                <a:lnTo>
                  <a:pt x="256032" y="3047"/>
                </a:lnTo>
                <a:lnTo>
                  <a:pt x="256032" y="6095"/>
                </a:lnTo>
                <a:lnTo>
                  <a:pt x="259079" y="6095"/>
                </a:lnTo>
                <a:lnTo>
                  <a:pt x="259079" y="3047"/>
                </a:lnTo>
                <a:close/>
              </a:path>
            </a:pathLst>
          </a:custGeom>
          <a:solidFill>
            <a:srgbClr val="000000"/>
          </a:solidFill>
        </p:spPr>
        <p:txBody>
          <a:bodyPr wrap="square" lIns="0" tIns="0" rIns="0" bIns="0" rtlCol="0"/>
          <a:lstStyle/>
          <a:p>
            <a:endParaRPr sz="1750"/>
          </a:p>
        </p:txBody>
      </p:sp>
      <p:sp>
        <p:nvSpPr>
          <p:cNvPr id="11" name="object 11"/>
          <p:cNvSpPr/>
          <p:nvPr/>
        </p:nvSpPr>
        <p:spPr>
          <a:xfrm>
            <a:off x="2315845" y="2733041"/>
            <a:ext cx="251882" cy="251882"/>
          </a:xfrm>
          <a:custGeom>
            <a:avLst/>
            <a:gdLst/>
            <a:ahLst/>
            <a:cxnLst/>
            <a:rect l="l" t="t" r="r" b="b"/>
            <a:pathLst>
              <a:path w="259080" h="259080">
                <a:moveTo>
                  <a:pt x="257556" y="0"/>
                </a:moveTo>
                <a:lnTo>
                  <a:pt x="0" y="0"/>
                </a:lnTo>
                <a:lnTo>
                  <a:pt x="0" y="257555"/>
                </a:lnTo>
                <a:lnTo>
                  <a:pt x="1524" y="259079"/>
                </a:lnTo>
                <a:lnTo>
                  <a:pt x="254508" y="259079"/>
                </a:lnTo>
                <a:lnTo>
                  <a:pt x="256032" y="257555"/>
                </a:lnTo>
                <a:lnTo>
                  <a:pt x="257556" y="257555"/>
                </a:lnTo>
                <a:lnTo>
                  <a:pt x="257556" y="256031"/>
                </a:lnTo>
                <a:lnTo>
                  <a:pt x="3048" y="256031"/>
                </a:lnTo>
                <a:lnTo>
                  <a:pt x="3048" y="252983"/>
                </a:lnTo>
                <a:lnTo>
                  <a:pt x="6096" y="252983"/>
                </a:lnTo>
                <a:lnTo>
                  <a:pt x="6096" y="6095"/>
                </a:lnTo>
                <a:lnTo>
                  <a:pt x="3048" y="6095"/>
                </a:lnTo>
                <a:lnTo>
                  <a:pt x="3048" y="3047"/>
                </a:lnTo>
                <a:lnTo>
                  <a:pt x="259079" y="3047"/>
                </a:lnTo>
                <a:lnTo>
                  <a:pt x="259079" y="1523"/>
                </a:lnTo>
                <a:lnTo>
                  <a:pt x="257556" y="0"/>
                </a:lnTo>
                <a:close/>
              </a:path>
              <a:path w="259080" h="259080">
                <a:moveTo>
                  <a:pt x="6096" y="252983"/>
                </a:moveTo>
                <a:lnTo>
                  <a:pt x="3048" y="252983"/>
                </a:lnTo>
                <a:lnTo>
                  <a:pt x="3048" y="256031"/>
                </a:lnTo>
                <a:lnTo>
                  <a:pt x="6096" y="256031"/>
                </a:lnTo>
                <a:lnTo>
                  <a:pt x="6096" y="252983"/>
                </a:lnTo>
                <a:close/>
              </a:path>
              <a:path w="259080" h="259080">
                <a:moveTo>
                  <a:pt x="252984" y="252983"/>
                </a:moveTo>
                <a:lnTo>
                  <a:pt x="6096" y="252983"/>
                </a:lnTo>
                <a:lnTo>
                  <a:pt x="6096" y="256031"/>
                </a:lnTo>
                <a:lnTo>
                  <a:pt x="252984" y="256031"/>
                </a:lnTo>
                <a:lnTo>
                  <a:pt x="252984" y="252983"/>
                </a:lnTo>
                <a:close/>
              </a:path>
              <a:path w="259080" h="259080">
                <a:moveTo>
                  <a:pt x="256032" y="3047"/>
                </a:moveTo>
                <a:lnTo>
                  <a:pt x="252984" y="3047"/>
                </a:lnTo>
                <a:lnTo>
                  <a:pt x="252984" y="256031"/>
                </a:lnTo>
                <a:lnTo>
                  <a:pt x="256032" y="256031"/>
                </a:lnTo>
                <a:lnTo>
                  <a:pt x="256032" y="252983"/>
                </a:lnTo>
                <a:lnTo>
                  <a:pt x="259079" y="252983"/>
                </a:lnTo>
                <a:lnTo>
                  <a:pt x="259079" y="6095"/>
                </a:lnTo>
                <a:lnTo>
                  <a:pt x="256032" y="6095"/>
                </a:lnTo>
                <a:lnTo>
                  <a:pt x="256032" y="3047"/>
                </a:lnTo>
                <a:close/>
              </a:path>
              <a:path w="259080" h="259080">
                <a:moveTo>
                  <a:pt x="259079" y="252983"/>
                </a:moveTo>
                <a:lnTo>
                  <a:pt x="256032" y="252983"/>
                </a:lnTo>
                <a:lnTo>
                  <a:pt x="256032" y="256031"/>
                </a:lnTo>
                <a:lnTo>
                  <a:pt x="257556" y="256031"/>
                </a:lnTo>
                <a:lnTo>
                  <a:pt x="259079" y="254507"/>
                </a:lnTo>
                <a:lnTo>
                  <a:pt x="259079" y="252983"/>
                </a:lnTo>
                <a:close/>
              </a:path>
              <a:path w="259080" h="259080">
                <a:moveTo>
                  <a:pt x="6096" y="3047"/>
                </a:moveTo>
                <a:lnTo>
                  <a:pt x="3048" y="3047"/>
                </a:lnTo>
                <a:lnTo>
                  <a:pt x="3048" y="6095"/>
                </a:lnTo>
                <a:lnTo>
                  <a:pt x="6096" y="6095"/>
                </a:lnTo>
                <a:lnTo>
                  <a:pt x="6096" y="3047"/>
                </a:lnTo>
                <a:close/>
              </a:path>
              <a:path w="259080" h="259080">
                <a:moveTo>
                  <a:pt x="252984" y="3047"/>
                </a:moveTo>
                <a:lnTo>
                  <a:pt x="6096" y="3047"/>
                </a:lnTo>
                <a:lnTo>
                  <a:pt x="6096" y="6095"/>
                </a:lnTo>
                <a:lnTo>
                  <a:pt x="252984" y="6095"/>
                </a:lnTo>
                <a:lnTo>
                  <a:pt x="252984" y="3047"/>
                </a:lnTo>
                <a:close/>
              </a:path>
              <a:path w="259080" h="259080">
                <a:moveTo>
                  <a:pt x="259079" y="3047"/>
                </a:moveTo>
                <a:lnTo>
                  <a:pt x="256032" y="3047"/>
                </a:lnTo>
                <a:lnTo>
                  <a:pt x="256032" y="6095"/>
                </a:lnTo>
                <a:lnTo>
                  <a:pt x="259079" y="6095"/>
                </a:lnTo>
                <a:lnTo>
                  <a:pt x="259079" y="3047"/>
                </a:lnTo>
                <a:close/>
              </a:path>
            </a:pathLst>
          </a:custGeom>
          <a:solidFill>
            <a:srgbClr val="000000"/>
          </a:solidFill>
        </p:spPr>
        <p:txBody>
          <a:bodyPr wrap="square" lIns="0" tIns="0" rIns="0" bIns="0" rtlCol="0"/>
          <a:lstStyle/>
          <a:p>
            <a:endParaRPr sz="1750"/>
          </a:p>
        </p:txBody>
      </p:sp>
      <p:sp>
        <p:nvSpPr>
          <p:cNvPr id="12" name="object 12"/>
          <p:cNvSpPr/>
          <p:nvPr/>
        </p:nvSpPr>
        <p:spPr>
          <a:xfrm>
            <a:off x="2807758" y="2733041"/>
            <a:ext cx="251882" cy="251882"/>
          </a:xfrm>
          <a:custGeom>
            <a:avLst/>
            <a:gdLst/>
            <a:ahLst/>
            <a:cxnLst/>
            <a:rect l="l" t="t" r="r" b="b"/>
            <a:pathLst>
              <a:path w="259080" h="259080">
                <a:moveTo>
                  <a:pt x="257556" y="0"/>
                </a:moveTo>
                <a:lnTo>
                  <a:pt x="0" y="0"/>
                </a:lnTo>
                <a:lnTo>
                  <a:pt x="0" y="257555"/>
                </a:lnTo>
                <a:lnTo>
                  <a:pt x="1524" y="259079"/>
                </a:lnTo>
                <a:lnTo>
                  <a:pt x="254508" y="259079"/>
                </a:lnTo>
                <a:lnTo>
                  <a:pt x="256032" y="257555"/>
                </a:lnTo>
                <a:lnTo>
                  <a:pt x="257556" y="257555"/>
                </a:lnTo>
                <a:lnTo>
                  <a:pt x="257556" y="256031"/>
                </a:lnTo>
                <a:lnTo>
                  <a:pt x="3048" y="256031"/>
                </a:lnTo>
                <a:lnTo>
                  <a:pt x="3048" y="252983"/>
                </a:lnTo>
                <a:lnTo>
                  <a:pt x="6096" y="252983"/>
                </a:lnTo>
                <a:lnTo>
                  <a:pt x="6096" y="6095"/>
                </a:lnTo>
                <a:lnTo>
                  <a:pt x="3048" y="6095"/>
                </a:lnTo>
                <a:lnTo>
                  <a:pt x="3048" y="3047"/>
                </a:lnTo>
                <a:lnTo>
                  <a:pt x="259079" y="3047"/>
                </a:lnTo>
                <a:lnTo>
                  <a:pt x="259079" y="1523"/>
                </a:lnTo>
                <a:lnTo>
                  <a:pt x="257556" y="0"/>
                </a:lnTo>
                <a:close/>
              </a:path>
              <a:path w="259080" h="259080">
                <a:moveTo>
                  <a:pt x="6096" y="252983"/>
                </a:moveTo>
                <a:lnTo>
                  <a:pt x="3048" y="252983"/>
                </a:lnTo>
                <a:lnTo>
                  <a:pt x="3048" y="256031"/>
                </a:lnTo>
                <a:lnTo>
                  <a:pt x="6096" y="256031"/>
                </a:lnTo>
                <a:lnTo>
                  <a:pt x="6096" y="252983"/>
                </a:lnTo>
                <a:close/>
              </a:path>
              <a:path w="259080" h="259080">
                <a:moveTo>
                  <a:pt x="252984" y="252983"/>
                </a:moveTo>
                <a:lnTo>
                  <a:pt x="6096" y="252983"/>
                </a:lnTo>
                <a:lnTo>
                  <a:pt x="6096" y="256031"/>
                </a:lnTo>
                <a:lnTo>
                  <a:pt x="252984" y="256031"/>
                </a:lnTo>
                <a:lnTo>
                  <a:pt x="252984" y="252983"/>
                </a:lnTo>
                <a:close/>
              </a:path>
              <a:path w="259080" h="259080">
                <a:moveTo>
                  <a:pt x="256032" y="3047"/>
                </a:moveTo>
                <a:lnTo>
                  <a:pt x="252984" y="3047"/>
                </a:lnTo>
                <a:lnTo>
                  <a:pt x="252984" y="256031"/>
                </a:lnTo>
                <a:lnTo>
                  <a:pt x="256032" y="256031"/>
                </a:lnTo>
                <a:lnTo>
                  <a:pt x="256032" y="252983"/>
                </a:lnTo>
                <a:lnTo>
                  <a:pt x="259079" y="252983"/>
                </a:lnTo>
                <a:lnTo>
                  <a:pt x="259079" y="6095"/>
                </a:lnTo>
                <a:lnTo>
                  <a:pt x="256032" y="6095"/>
                </a:lnTo>
                <a:lnTo>
                  <a:pt x="256032" y="3047"/>
                </a:lnTo>
                <a:close/>
              </a:path>
              <a:path w="259080" h="259080">
                <a:moveTo>
                  <a:pt x="259079" y="252983"/>
                </a:moveTo>
                <a:lnTo>
                  <a:pt x="256032" y="252983"/>
                </a:lnTo>
                <a:lnTo>
                  <a:pt x="256032" y="256031"/>
                </a:lnTo>
                <a:lnTo>
                  <a:pt x="257556" y="256031"/>
                </a:lnTo>
                <a:lnTo>
                  <a:pt x="259079" y="254507"/>
                </a:lnTo>
                <a:lnTo>
                  <a:pt x="259079" y="252983"/>
                </a:lnTo>
                <a:close/>
              </a:path>
              <a:path w="259080" h="259080">
                <a:moveTo>
                  <a:pt x="6096" y="3047"/>
                </a:moveTo>
                <a:lnTo>
                  <a:pt x="3048" y="3047"/>
                </a:lnTo>
                <a:lnTo>
                  <a:pt x="3048" y="6095"/>
                </a:lnTo>
                <a:lnTo>
                  <a:pt x="6096" y="6095"/>
                </a:lnTo>
                <a:lnTo>
                  <a:pt x="6096" y="3047"/>
                </a:lnTo>
                <a:close/>
              </a:path>
              <a:path w="259080" h="259080">
                <a:moveTo>
                  <a:pt x="252984" y="3047"/>
                </a:moveTo>
                <a:lnTo>
                  <a:pt x="6096" y="3047"/>
                </a:lnTo>
                <a:lnTo>
                  <a:pt x="6096" y="6095"/>
                </a:lnTo>
                <a:lnTo>
                  <a:pt x="252984" y="6095"/>
                </a:lnTo>
                <a:lnTo>
                  <a:pt x="252984" y="3047"/>
                </a:lnTo>
                <a:close/>
              </a:path>
              <a:path w="259080" h="259080">
                <a:moveTo>
                  <a:pt x="259079" y="3047"/>
                </a:moveTo>
                <a:lnTo>
                  <a:pt x="256032" y="3047"/>
                </a:lnTo>
                <a:lnTo>
                  <a:pt x="256032" y="6095"/>
                </a:lnTo>
                <a:lnTo>
                  <a:pt x="259079" y="6095"/>
                </a:lnTo>
                <a:lnTo>
                  <a:pt x="259079" y="3047"/>
                </a:lnTo>
                <a:close/>
              </a:path>
            </a:pathLst>
          </a:custGeom>
          <a:solidFill>
            <a:srgbClr val="000000"/>
          </a:solidFill>
        </p:spPr>
        <p:txBody>
          <a:bodyPr wrap="square" lIns="0" tIns="0" rIns="0" bIns="0" rtlCol="0"/>
          <a:lstStyle/>
          <a:p>
            <a:endParaRPr sz="1750"/>
          </a:p>
        </p:txBody>
      </p:sp>
      <p:sp>
        <p:nvSpPr>
          <p:cNvPr id="13" name="object 13"/>
          <p:cNvSpPr/>
          <p:nvPr/>
        </p:nvSpPr>
        <p:spPr>
          <a:xfrm>
            <a:off x="3299671" y="2733041"/>
            <a:ext cx="251882" cy="251882"/>
          </a:xfrm>
          <a:custGeom>
            <a:avLst/>
            <a:gdLst/>
            <a:ahLst/>
            <a:cxnLst/>
            <a:rect l="l" t="t" r="r" b="b"/>
            <a:pathLst>
              <a:path w="259079" h="259080">
                <a:moveTo>
                  <a:pt x="257556" y="0"/>
                </a:moveTo>
                <a:lnTo>
                  <a:pt x="0" y="0"/>
                </a:lnTo>
                <a:lnTo>
                  <a:pt x="0" y="257555"/>
                </a:lnTo>
                <a:lnTo>
                  <a:pt x="1524" y="259079"/>
                </a:lnTo>
                <a:lnTo>
                  <a:pt x="254508" y="259079"/>
                </a:lnTo>
                <a:lnTo>
                  <a:pt x="256032" y="257555"/>
                </a:lnTo>
                <a:lnTo>
                  <a:pt x="257556" y="257555"/>
                </a:lnTo>
                <a:lnTo>
                  <a:pt x="257556" y="256031"/>
                </a:lnTo>
                <a:lnTo>
                  <a:pt x="3048" y="256031"/>
                </a:lnTo>
                <a:lnTo>
                  <a:pt x="3048" y="252983"/>
                </a:lnTo>
                <a:lnTo>
                  <a:pt x="6096" y="252983"/>
                </a:lnTo>
                <a:lnTo>
                  <a:pt x="6096" y="6095"/>
                </a:lnTo>
                <a:lnTo>
                  <a:pt x="3048" y="6095"/>
                </a:lnTo>
                <a:lnTo>
                  <a:pt x="3048" y="3047"/>
                </a:lnTo>
                <a:lnTo>
                  <a:pt x="259079" y="3047"/>
                </a:lnTo>
                <a:lnTo>
                  <a:pt x="259079" y="1523"/>
                </a:lnTo>
                <a:lnTo>
                  <a:pt x="257556" y="0"/>
                </a:lnTo>
                <a:close/>
              </a:path>
              <a:path w="259079" h="259080">
                <a:moveTo>
                  <a:pt x="6096" y="252983"/>
                </a:moveTo>
                <a:lnTo>
                  <a:pt x="3048" y="252983"/>
                </a:lnTo>
                <a:lnTo>
                  <a:pt x="3048" y="256031"/>
                </a:lnTo>
                <a:lnTo>
                  <a:pt x="6096" y="256031"/>
                </a:lnTo>
                <a:lnTo>
                  <a:pt x="6096" y="252983"/>
                </a:lnTo>
                <a:close/>
              </a:path>
              <a:path w="259079" h="259080">
                <a:moveTo>
                  <a:pt x="252984" y="252983"/>
                </a:moveTo>
                <a:lnTo>
                  <a:pt x="6096" y="252983"/>
                </a:lnTo>
                <a:lnTo>
                  <a:pt x="6096" y="256031"/>
                </a:lnTo>
                <a:lnTo>
                  <a:pt x="252984" y="256031"/>
                </a:lnTo>
                <a:lnTo>
                  <a:pt x="252984" y="252983"/>
                </a:lnTo>
                <a:close/>
              </a:path>
              <a:path w="259079" h="259080">
                <a:moveTo>
                  <a:pt x="256032" y="3047"/>
                </a:moveTo>
                <a:lnTo>
                  <a:pt x="252984" y="3047"/>
                </a:lnTo>
                <a:lnTo>
                  <a:pt x="252984" y="256031"/>
                </a:lnTo>
                <a:lnTo>
                  <a:pt x="256032" y="256031"/>
                </a:lnTo>
                <a:lnTo>
                  <a:pt x="256032" y="252983"/>
                </a:lnTo>
                <a:lnTo>
                  <a:pt x="259079" y="252983"/>
                </a:lnTo>
                <a:lnTo>
                  <a:pt x="259079" y="6095"/>
                </a:lnTo>
                <a:lnTo>
                  <a:pt x="256032" y="6095"/>
                </a:lnTo>
                <a:lnTo>
                  <a:pt x="256032" y="3047"/>
                </a:lnTo>
                <a:close/>
              </a:path>
              <a:path w="259079" h="259080">
                <a:moveTo>
                  <a:pt x="259079" y="252983"/>
                </a:moveTo>
                <a:lnTo>
                  <a:pt x="256032" y="252983"/>
                </a:lnTo>
                <a:lnTo>
                  <a:pt x="256032" y="256031"/>
                </a:lnTo>
                <a:lnTo>
                  <a:pt x="257556" y="256031"/>
                </a:lnTo>
                <a:lnTo>
                  <a:pt x="259079" y="254507"/>
                </a:lnTo>
                <a:lnTo>
                  <a:pt x="259079" y="252983"/>
                </a:lnTo>
                <a:close/>
              </a:path>
              <a:path w="259079" h="259080">
                <a:moveTo>
                  <a:pt x="6096" y="3047"/>
                </a:moveTo>
                <a:lnTo>
                  <a:pt x="3048" y="3047"/>
                </a:lnTo>
                <a:lnTo>
                  <a:pt x="3048" y="6095"/>
                </a:lnTo>
                <a:lnTo>
                  <a:pt x="6096" y="6095"/>
                </a:lnTo>
                <a:lnTo>
                  <a:pt x="6096" y="3047"/>
                </a:lnTo>
                <a:close/>
              </a:path>
              <a:path w="259079" h="259080">
                <a:moveTo>
                  <a:pt x="252984" y="3047"/>
                </a:moveTo>
                <a:lnTo>
                  <a:pt x="6096" y="3047"/>
                </a:lnTo>
                <a:lnTo>
                  <a:pt x="6096" y="6095"/>
                </a:lnTo>
                <a:lnTo>
                  <a:pt x="252984" y="6095"/>
                </a:lnTo>
                <a:lnTo>
                  <a:pt x="252984" y="3047"/>
                </a:lnTo>
                <a:close/>
              </a:path>
              <a:path w="259079" h="259080">
                <a:moveTo>
                  <a:pt x="259079" y="3047"/>
                </a:moveTo>
                <a:lnTo>
                  <a:pt x="256032" y="3047"/>
                </a:lnTo>
                <a:lnTo>
                  <a:pt x="256032" y="6095"/>
                </a:lnTo>
                <a:lnTo>
                  <a:pt x="259079" y="6095"/>
                </a:lnTo>
                <a:lnTo>
                  <a:pt x="259079" y="3047"/>
                </a:lnTo>
                <a:close/>
              </a:path>
            </a:pathLst>
          </a:custGeom>
          <a:solidFill>
            <a:srgbClr val="000000"/>
          </a:solidFill>
        </p:spPr>
        <p:txBody>
          <a:bodyPr wrap="square" lIns="0" tIns="0" rIns="0" bIns="0" rtlCol="0"/>
          <a:lstStyle/>
          <a:p>
            <a:endParaRPr sz="1750"/>
          </a:p>
        </p:txBody>
      </p:sp>
      <p:sp>
        <p:nvSpPr>
          <p:cNvPr id="14" name="object 14"/>
          <p:cNvSpPr/>
          <p:nvPr/>
        </p:nvSpPr>
        <p:spPr>
          <a:xfrm>
            <a:off x="3791585" y="2733041"/>
            <a:ext cx="251882" cy="251882"/>
          </a:xfrm>
          <a:custGeom>
            <a:avLst/>
            <a:gdLst/>
            <a:ahLst/>
            <a:cxnLst/>
            <a:rect l="l" t="t" r="r" b="b"/>
            <a:pathLst>
              <a:path w="259079" h="259080">
                <a:moveTo>
                  <a:pt x="257556" y="0"/>
                </a:moveTo>
                <a:lnTo>
                  <a:pt x="0" y="0"/>
                </a:lnTo>
                <a:lnTo>
                  <a:pt x="0" y="257555"/>
                </a:lnTo>
                <a:lnTo>
                  <a:pt x="1524" y="259079"/>
                </a:lnTo>
                <a:lnTo>
                  <a:pt x="254508" y="259079"/>
                </a:lnTo>
                <a:lnTo>
                  <a:pt x="256032" y="257555"/>
                </a:lnTo>
                <a:lnTo>
                  <a:pt x="257556" y="257555"/>
                </a:lnTo>
                <a:lnTo>
                  <a:pt x="257556" y="256031"/>
                </a:lnTo>
                <a:lnTo>
                  <a:pt x="3048" y="256031"/>
                </a:lnTo>
                <a:lnTo>
                  <a:pt x="3048" y="252983"/>
                </a:lnTo>
                <a:lnTo>
                  <a:pt x="6096" y="252983"/>
                </a:lnTo>
                <a:lnTo>
                  <a:pt x="6096" y="6095"/>
                </a:lnTo>
                <a:lnTo>
                  <a:pt x="3048" y="6095"/>
                </a:lnTo>
                <a:lnTo>
                  <a:pt x="3048" y="3047"/>
                </a:lnTo>
                <a:lnTo>
                  <a:pt x="259079" y="3047"/>
                </a:lnTo>
                <a:lnTo>
                  <a:pt x="259079" y="1523"/>
                </a:lnTo>
                <a:lnTo>
                  <a:pt x="257556" y="0"/>
                </a:lnTo>
                <a:close/>
              </a:path>
              <a:path w="259079" h="259080">
                <a:moveTo>
                  <a:pt x="6096" y="252983"/>
                </a:moveTo>
                <a:lnTo>
                  <a:pt x="3048" y="252983"/>
                </a:lnTo>
                <a:lnTo>
                  <a:pt x="3048" y="256031"/>
                </a:lnTo>
                <a:lnTo>
                  <a:pt x="6096" y="256031"/>
                </a:lnTo>
                <a:lnTo>
                  <a:pt x="6096" y="252983"/>
                </a:lnTo>
                <a:close/>
              </a:path>
              <a:path w="259079" h="259080">
                <a:moveTo>
                  <a:pt x="252984" y="252983"/>
                </a:moveTo>
                <a:lnTo>
                  <a:pt x="6096" y="252983"/>
                </a:lnTo>
                <a:lnTo>
                  <a:pt x="6096" y="256031"/>
                </a:lnTo>
                <a:lnTo>
                  <a:pt x="252984" y="256031"/>
                </a:lnTo>
                <a:lnTo>
                  <a:pt x="252984" y="252983"/>
                </a:lnTo>
                <a:close/>
              </a:path>
              <a:path w="259079" h="259080">
                <a:moveTo>
                  <a:pt x="256032" y="3047"/>
                </a:moveTo>
                <a:lnTo>
                  <a:pt x="252984" y="3047"/>
                </a:lnTo>
                <a:lnTo>
                  <a:pt x="252984" y="256031"/>
                </a:lnTo>
                <a:lnTo>
                  <a:pt x="256032" y="256031"/>
                </a:lnTo>
                <a:lnTo>
                  <a:pt x="256032" y="252983"/>
                </a:lnTo>
                <a:lnTo>
                  <a:pt x="259079" y="252983"/>
                </a:lnTo>
                <a:lnTo>
                  <a:pt x="259079" y="6095"/>
                </a:lnTo>
                <a:lnTo>
                  <a:pt x="256032" y="6095"/>
                </a:lnTo>
                <a:lnTo>
                  <a:pt x="256032" y="3047"/>
                </a:lnTo>
                <a:close/>
              </a:path>
              <a:path w="259079" h="259080">
                <a:moveTo>
                  <a:pt x="259079" y="252983"/>
                </a:moveTo>
                <a:lnTo>
                  <a:pt x="256032" y="252983"/>
                </a:lnTo>
                <a:lnTo>
                  <a:pt x="256032" y="256031"/>
                </a:lnTo>
                <a:lnTo>
                  <a:pt x="257556" y="256031"/>
                </a:lnTo>
                <a:lnTo>
                  <a:pt x="259079" y="254507"/>
                </a:lnTo>
                <a:lnTo>
                  <a:pt x="259079" y="252983"/>
                </a:lnTo>
                <a:close/>
              </a:path>
              <a:path w="259079" h="259080">
                <a:moveTo>
                  <a:pt x="6096" y="3047"/>
                </a:moveTo>
                <a:lnTo>
                  <a:pt x="3048" y="3047"/>
                </a:lnTo>
                <a:lnTo>
                  <a:pt x="3048" y="6095"/>
                </a:lnTo>
                <a:lnTo>
                  <a:pt x="6096" y="6095"/>
                </a:lnTo>
                <a:lnTo>
                  <a:pt x="6096" y="3047"/>
                </a:lnTo>
                <a:close/>
              </a:path>
              <a:path w="259079" h="259080">
                <a:moveTo>
                  <a:pt x="252984" y="3047"/>
                </a:moveTo>
                <a:lnTo>
                  <a:pt x="6096" y="3047"/>
                </a:lnTo>
                <a:lnTo>
                  <a:pt x="6096" y="6095"/>
                </a:lnTo>
                <a:lnTo>
                  <a:pt x="252984" y="6095"/>
                </a:lnTo>
                <a:lnTo>
                  <a:pt x="252984" y="3047"/>
                </a:lnTo>
                <a:close/>
              </a:path>
              <a:path w="259079" h="259080">
                <a:moveTo>
                  <a:pt x="259079" y="3047"/>
                </a:moveTo>
                <a:lnTo>
                  <a:pt x="256032" y="3047"/>
                </a:lnTo>
                <a:lnTo>
                  <a:pt x="256032" y="6095"/>
                </a:lnTo>
                <a:lnTo>
                  <a:pt x="259079" y="6095"/>
                </a:lnTo>
                <a:lnTo>
                  <a:pt x="259079" y="3047"/>
                </a:lnTo>
                <a:close/>
              </a:path>
            </a:pathLst>
          </a:custGeom>
          <a:solidFill>
            <a:srgbClr val="000000"/>
          </a:solidFill>
        </p:spPr>
        <p:txBody>
          <a:bodyPr wrap="square" lIns="0" tIns="0" rIns="0" bIns="0" rtlCol="0"/>
          <a:lstStyle/>
          <a:p>
            <a:endParaRPr sz="1750"/>
          </a:p>
        </p:txBody>
      </p:sp>
      <p:sp>
        <p:nvSpPr>
          <p:cNvPr id="15" name="object 15"/>
          <p:cNvSpPr/>
          <p:nvPr/>
        </p:nvSpPr>
        <p:spPr>
          <a:xfrm>
            <a:off x="4284981" y="2733041"/>
            <a:ext cx="251882" cy="251882"/>
          </a:xfrm>
          <a:custGeom>
            <a:avLst/>
            <a:gdLst/>
            <a:ahLst/>
            <a:cxnLst/>
            <a:rect l="l" t="t" r="r" b="b"/>
            <a:pathLst>
              <a:path w="259079" h="259080">
                <a:moveTo>
                  <a:pt x="257556" y="0"/>
                </a:moveTo>
                <a:lnTo>
                  <a:pt x="0" y="0"/>
                </a:lnTo>
                <a:lnTo>
                  <a:pt x="0" y="257555"/>
                </a:lnTo>
                <a:lnTo>
                  <a:pt x="1524" y="259079"/>
                </a:lnTo>
                <a:lnTo>
                  <a:pt x="254508" y="259079"/>
                </a:lnTo>
                <a:lnTo>
                  <a:pt x="256032" y="257555"/>
                </a:lnTo>
                <a:lnTo>
                  <a:pt x="257556" y="257555"/>
                </a:lnTo>
                <a:lnTo>
                  <a:pt x="257556" y="256031"/>
                </a:lnTo>
                <a:lnTo>
                  <a:pt x="3048" y="256031"/>
                </a:lnTo>
                <a:lnTo>
                  <a:pt x="3048" y="252983"/>
                </a:lnTo>
                <a:lnTo>
                  <a:pt x="6096" y="252983"/>
                </a:lnTo>
                <a:lnTo>
                  <a:pt x="6096" y="6095"/>
                </a:lnTo>
                <a:lnTo>
                  <a:pt x="3048" y="6095"/>
                </a:lnTo>
                <a:lnTo>
                  <a:pt x="3048" y="3047"/>
                </a:lnTo>
                <a:lnTo>
                  <a:pt x="259079" y="3047"/>
                </a:lnTo>
                <a:lnTo>
                  <a:pt x="259079" y="1523"/>
                </a:lnTo>
                <a:lnTo>
                  <a:pt x="257556" y="0"/>
                </a:lnTo>
                <a:close/>
              </a:path>
              <a:path w="259079" h="259080">
                <a:moveTo>
                  <a:pt x="6096" y="252983"/>
                </a:moveTo>
                <a:lnTo>
                  <a:pt x="3048" y="252983"/>
                </a:lnTo>
                <a:lnTo>
                  <a:pt x="3048" y="256031"/>
                </a:lnTo>
                <a:lnTo>
                  <a:pt x="6096" y="256031"/>
                </a:lnTo>
                <a:lnTo>
                  <a:pt x="6096" y="252983"/>
                </a:lnTo>
                <a:close/>
              </a:path>
              <a:path w="259079" h="259080">
                <a:moveTo>
                  <a:pt x="252984" y="252983"/>
                </a:moveTo>
                <a:lnTo>
                  <a:pt x="6096" y="252983"/>
                </a:lnTo>
                <a:lnTo>
                  <a:pt x="6096" y="256031"/>
                </a:lnTo>
                <a:lnTo>
                  <a:pt x="252984" y="256031"/>
                </a:lnTo>
                <a:lnTo>
                  <a:pt x="252984" y="252983"/>
                </a:lnTo>
                <a:close/>
              </a:path>
              <a:path w="259079" h="259080">
                <a:moveTo>
                  <a:pt x="256032" y="3047"/>
                </a:moveTo>
                <a:lnTo>
                  <a:pt x="252984" y="3047"/>
                </a:lnTo>
                <a:lnTo>
                  <a:pt x="252984" y="256031"/>
                </a:lnTo>
                <a:lnTo>
                  <a:pt x="256032" y="256031"/>
                </a:lnTo>
                <a:lnTo>
                  <a:pt x="256032" y="252983"/>
                </a:lnTo>
                <a:lnTo>
                  <a:pt x="259079" y="252983"/>
                </a:lnTo>
                <a:lnTo>
                  <a:pt x="259079" y="6095"/>
                </a:lnTo>
                <a:lnTo>
                  <a:pt x="256032" y="6095"/>
                </a:lnTo>
                <a:lnTo>
                  <a:pt x="256032" y="3047"/>
                </a:lnTo>
                <a:close/>
              </a:path>
              <a:path w="259079" h="259080">
                <a:moveTo>
                  <a:pt x="259079" y="252983"/>
                </a:moveTo>
                <a:lnTo>
                  <a:pt x="256032" y="252983"/>
                </a:lnTo>
                <a:lnTo>
                  <a:pt x="256032" y="256031"/>
                </a:lnTo>
                <a:lnTo>
                  <a:pt x="257556" y="256031"/>
                </a:lnTo>
                <a:lnTo>
                  <a:pt x="259079" y="254507"/>
                </a:lnTo>
                <a:lnTo>
                  <a:pt x="259079" y="252983"/>
                </a:lnTo>
                <a:close/>
              </a:path>
              <a:path w="259079" h="259080">
                <a:moveTo>
                  <a:pt x="6096" y="3047"/>
                </a:moveTo>
                <a:lnTo>
                  <a:pt x="3048" y="3047"/>
                </a:lnTo>
                <a:lnTo>
                  <a:pt x="3048" y="6095"/>
                </a:lnTo>
                <a:lnTo>
                  <a:pt x="6096" y="6095"/>
                </a:lnTo>
                <a:lnTo>
                  <a:pt x="6096" y="3047"/>
                </a:lnTo>
                <a:close/>
              </a:path>
              <a:path w="259079" h="259080">
                <a:moveTo>
                  <a:pt x="252984" y="3047"/>
                </a:moveTo>
                <a:lnTo>
                  <a:pt x="6096" y="3047"/>
                </a:lnTo>
                <a:lnTo>
                  <a:pt x="6096" y="6095"/>
                </a:lnTo>
                <a:lnTo>
                  <a:pt x="252984" y="6095"/>
                </a:lnTo>
                <a:lnTo>
                  <a:pt x="252984" y="3047"/>
                </a:lnTo>
                <a:close/>
              </a:path>
              <a:path w="259079" h="259080">
                <a:moveTo>
                  <a:pt x="259079" y="3047"/>
                </a:moveTo>
                <a:lnTo>
                  <a:pt x="256032" y="3047"/>
                </a:lnTo>
                <a:lnTo>
                  <a:pt x="256032" y="6095"/>
                </a:lnTo>
                <a:lnTo>
                  <a:pt x="259079" y="6095"/>
                </a:lnTo>
                <a:lnTo>
                  <a:pt x="259079" y="3047"/>
                </a:lnTo>
                <a:close/>
              </a:path>
            </a:pathLst>
          </a:custGeom>
          <a:solidFill>
            <a:srgbClr val="000000"/>
          </a:solidFill>
        </p:spPr>
        <p:txBody>
          <a:bodyPr wrap="square" lIns="0" tIns="0" rIns="0" bIns="0" rtlCol="0"/>
          <a:lstStyle/>
          <a:p>
            <a:endParaRPr sz="1750"/>
          </a:p>
        </p:txBody>
      </p:sp>
      <p:sp>
        <p:nvSpPr>
          <p:cNvPr id="16" name="object 16"/>
          <p:cNvSpPr/>
          <p:nvPr/>
        </p:nvSpPr>
        <p:spPr>
          <a:xfrm>
            <a:off x="2068407" y="1915160"/>
            <a:ext cx="1154465" cy="250649"/>
          </a:xfrm>
          <a:custGeom>
            <a:avLst/>
            <a:gdLst/>
            <a:ahLst/>
            <a:cxnLst/>
            <a:rect l="l" t="t" r="r" b="b"/>
            <a:pathLst>
              <a:path w="1187450" h="257810">
                <a:moveTo>
                  <a:pt x="1187196" y="0"/>
                </a:moveTo>
                <a:lnTo>
                  <a:pt x="1184148" y="0"/>
                </a:lnTo>
                <a:lnTo>
                  <a:pt x="1524" y="251460"/>
                </a:lnTo>
                <a:lnTo>
                  <a:pt x="0" y="251460"/>
                </a:lnTo>
                <a:lnTo>
                  <a:pt x="0" y="256032"/>
                </a:lnTo>
                <a:lnTo>
                  <a:pt x="1524" y="256032"/>
                </a:lnTo>
                <a:lnTo>
                  <a:pt x="3048" y="257556"/>
                </a:lnTo>
                <a:lnTo>
                  <a:pt x="1185672" y="6096"/>
                </a:lnTo>
                <a:lnTo>
                  <a:pt x="1187196" y="4572"/>
                </a:lnTo>
                <a:lnTo>
                  <a:pt x="1187196" y="0"/>
                </a:lnTo>
                <a:close/>
              </a:path>
            </a:pathLst>
          </a:custGeom>
          <a:solidFill>
            <a:srgbClr val="000000"/>
          </a:solidFill>
        </p:spPr>
        <p:txBody>
          <a:bodyPr wrap="square" lIns="0" tIns="0" rIns="0" bIns="0" rtlCol="0"/>
          <a:lstStyle/>
          <a:p>
            <a:endParaRPr sz="1750"/>
          </a:p>
        </p:txBody>
      </p:sp>
      <p:sp>
        <p:nvSpPr>
          <p:cNvPr id="17" name="object 17"/>
          <p:cNvSpPr/>
          <p:nvPr/>
        </p:nvSpPr>
        <p:spPr>
          <a:xfrm>
            <a:off x="3221143" y="1915161"/>
            <a:ext cx="0" cy="84578"/>
          </a:xfrm>
          <a:custGeom>
            <a:avLst/>
            <a:gdLst/>
            <a:ahLst/>
            <a:cxnLst/>
            <a:rect l="l" t="t" r="r" b="b"/>
            <a:pathLst>
              <a:path h="86994">
                <a:moveTo>
                  <a:pt x="0" y="0"/>
                </a:moveTo>
                <a:lnTo>
                  <a:pt x="0" y="86867"/>
                </a:lnTo>
              </a:path>
            </a:pathLst>
          </a:custGeom>
          <a:ln w="6096">
            <a:solidFill>
              <a:srgbClr val="000000"/>
            </a:solidFill>
          </a:ln>
        </p:spPr>
        <p:txBody>
          <a:bodyPr wrap="square" lIns="0" tIns="0" rIns="0" bIns="0" rtlCol="0"/>
          <a:lstStyle/>
          <a:p>
            <a:endParaRPr sz="1750"/>
          </a:p>
        </p:txBody>
      </p:sp>
      <p:sp>
        <p:nvSpPr>
          <p:cNvPr id="18" name="object 18"/>
          <p:cNvSpPr/>
          <p:nvPr/>
        </p:nvSpPr>
        <p:spPr>
          <a:xfrm>
            <a:off x="3221143" y="2081107"/>
            <a:ext cx="0" cy="83344"/>
          </a:xfrm>
          <a:custGeom>
            <a:avLst/>
            <a:gdLst/>
            <a:ahLst/>
            <a:cxnLst/>
            <a:rect l="l" t="t" r="r" b="b"/>
            <a:pathLst>
              <a:path h="85725">
                <a:moveTo>
                  <a:pt x="0" y="0"/>
                </a:moveTo>
                <a:lnTo>
                  <a:pt x="0" y="85344"/>
                </a:lnTo>
              </a:path>
            </a:pathLst>
          </a:custGeom>
          <a:ln w="6096">
            <a:solidFill>
              <a:srgbClr val="000000"/>
            </a:solidFill>
          </a:ln>
        </p:spPr>
        <p:txBody>
          <a:bodyPr wrap="square" lIns="0" tIns="0" rIns="0" bIns="0" rtlCol="0"/>
          <a:lstStyle/>
          <a:p>
            <a:endParaRPr sz="1750"/>
          </a:p>
        </p:txBody>
      </p:sp>
      <p:sp>
        <p:nvSpPr>
          <p:cNvPr id="19" name="object 19"/>
          <p:cNvSpPr/>
          <p:nvPr/>
        </p:nvSpPr>
        <p:spPr>
          <a:xfrm>
            <a:off x="3218181" y="1915160"/>
            <a:ext cx="988395" cy="250649"/>
          </a:xfrm>
          <a:custGeom>
            <a:avLst/>
            <a:gdLst/>
            <a:ahLst/>
            <a:cxnLst/>
            <a:rect l="l" t="t" r="r" b="b"/>
            <a:pathLst>
              <a:path w="1016635" h="257810">
                <a:moveTo>
                  <a:pt x="3048" y="0"/>
                </a:moveTo>
                <a:lnTo>
                  <a:pt x="0" y="0"/>
                </a:lnTo>
                <a:lnTo>
                  <a:pt x="0" y="4572"/>
                </a:lnTo>
                <a:lnTo>
                  <a:pt x="1524" y="6096"/>
                </a:lnTo>
                <a:lnTo>
                  <a:pt x="1013460" y="257556"/>
                </a:lnTo>
                <a:lnTo>
                  <a:pt x="1014984" y="256032"/>
                </a:lnTo>
                <a:lnTo>
                  <a:pt x="1016508" y="256032"/>
                </a:lnTo>
                <a:lnTo>
                  <a:pt x="1016508" y="251460"/>
                </a:lnTo>
                <a:lnTo>
                  <a:pt x="1014984" y="251460"/>
                </a:lnTo>
                <a:lnTo>
                  <a:pt x="3048" y="0"/>
                </a:lnTo>
                <a:close/>
              </a:path>
            </a:pathLst>
          </a:custGeom>
          <a:solidFill>
            <a:srgbClr val="000000"/>
          </a:solidFill>
        </p:spPr>
        <p:txBody>
          <a:bodyPr wrap="square" lIns="0" tIns="0" rIns="0" bIns="0" rtlCol="0"/>
          <a:lstStyle/>
          <a:p>
            <a:endParaRPr sz="1750"/>
          </a:p>
        </p:txBody>
      </p:sp>
      <p:sp>
        <p:nvSpPr>
          <p:cNvPr id="20" name="object 20"/>
          <p:cNvSpPr/>
          <p:nvPr/>
        </p:nvSpPr>
        <p:spPr>
          <a:xfrm>
            <a:off x="1659466" y="2405592"/>
            <a:ext cx="332140" cy="332140"/>
          </a:xfrm>
          <a:custGeom>
            <a:avLst/>
            <a:gdLst/>
            <a:ahLst/>
            <a:cxnLst/>
            <a:rect l="l" t="t" r="r" b="b"/>
            <a:pathLst>
              <a:path w="341630" h="341630">
                <a:moveTo>
                  <a:pt x="341375" y="0"/>
                </a:moveTo>
                <a:lnTo>
                  <a:pt x="336803" y="0"/>
                </a:lnTo>
                <a:lnTo>
                  <a:pt x="0" y="336804"/>
                </a:lnTo>
                <a:lnTo>
                  <a:pt x="0" y="341376"/>
                </a:lnTo>
                <a:lnTo>
                  <a:pt x="4571" y="341376"/>
                </a:lnTo>
                <a:lnTo>
                  <a:pt x="341375" y="4572"/>
                </a:lnTo>
                <a:lnTo>
                  <a:pt x="341375" y="0"/>
                </a:lnTo>
                <a:close/>
              </a:path>
            </a:pathLst>
          </a:custGeom>
          <a:solidFill>
            <a:srgbClr val="000000"/>
          </a:solidFill>
        </p:spPr>
        <p:txBody>
          <a:bodyPr wrap="square" lIns="0" tIns="0" rIns="0" bIns="0" rtlCol="0"/>
          <a:lstStyle/>
          <a:p>
            <a:endParaRPr sz="1750"/>
          </a:p>
        </p:txBody>
      </p:sp>
      <p:sp>
        <p:nvSpPr>
          <p:cNvPr id="21" name="object 21"/>
          <p:cNvSpPr/>
          <p:nvPr/>
        </p:nvSpPr>
        <p:spPr>
          <a:xfrm>
            <a:off x="1989878" y="2405592"/>
            <a:ext cx="0" cy="166070"/>
          </a:xfrm>
          <a:custGeom>
            <a:avLst/>
            <a:gdLst/>
            <a:ahLst/>
            <a:cxnLst/>
            <a:rect l="l" t="t" r="r" b="b"/>
            <a:pathLst>
              <a:path h="170814">
                <a:moveTo>
                  <a:pt x="0" y="0"/>
                </a:moveTo>
                <a:lnTo>
                  <a:pt x="0" y="170688"/>
                </a:lnTo>
              </a:path>
            </a:pathLst>
          </a:custGeom>
          <a:ln w="6095">
            <a:solidFill>
              <a:srgbClr val="000000"/>
            </a:solidFill>
          </a:ln>
        </p:spPr>
        <p:txBody>
          <a:bodyPr wrap="square" lIns="0" tIns="0" rIns="0" bIns="0" rtlCol="0"/>
          <a:lstStyle/>
          <a:p>
            <a:endParaRPr sz="1750"/>
          </a:p>
        </p:txBody>
      </p:sp>
      <p:sp>
        <p:nvSpPr>
          <p:cNvPr id="22" name="object 22"/>
          <p:cNvSpPr/>
          <p:nvPr/>
        </p:nvSpPr>
        <p:spPr>
          <a:xfrm>
            <a:off x="1989878" y="2654512"/>
            <a:ext cx="0" cy="83344"/>
          </a:xfrm>
          <a:custGeom>
            <a:avLst/>
            <a:gdLst/>
            <a:ahLst/>
            <a:cxnLst/>
            <a:rect l="l" t="t" r="r" b="b"/>
            <a:pathLst>
              <a:path h="85725">
                <a:moveTo>
                  <a:pt x="0" y="0"/>
                </a:moveTo>
                <a:lnTo>
                  <a:pt x="0" y="85343"/>
                </a:lnTo>
              </a:path>
            </a:pathLst>
          </a:custGeom>
          <a:ln w="6095">
            <a:solidFill>
              <a:srgbClr val="000000"/>
            </a:solidFill>
          </a:ln>
        </p:spPr>
        <p:txBody>
          <a:bodyPr wrap="square" lIns="0" tIns="0" rIns="0" bIns="0" rtlCol="0"/>
          <a:lstStyle/>
          <a:p>
            <a:endParaRPr sz="1750"/>
          </a:p>
        </p:txBody>
      </p:sp>
      <p:sp>
        <p:nvSpPr>
          <p:cNvPr id="23" name="object 23"/>
          <p:cNvSpPr/>
          <p:nvPr/>
        </p:nvSpPr>
        <p:spPr>
          <a:xfrm>
            <a:off x="1986914" y="2405592"/>
            <a:ext cx="496358" cy="332140"/>
          </a:xfrm>
          <a:custGeom>
            <a:avLst/>
            <a:gdLst/>
            <a:ahLst/>
            <a:cxnLst/>
            <a:rect l="l" t="t" r="r" b="b"/>
            <a:pathLst>
              <a:path w="510539" h="341630">
                <a:moveTo>
                  <a:pt x="4572" y="0"/>
                </a:moveTo>
                <a:lnTo>
                  <a:pt x="0" y="0"/>
                </a:lnTo>
                <a:lnTo>
                  <a:pt x="0" y="4572"/>
                </a:lnTo>
                <a:lnTo>
                  <a:pt x="505968" y="341376"/>
                </a:lnTo>
                <a:lnTo>
                  <a:pt x="510540" y="341376"/>
                </a:lnTo>
                <a:lnTo>
                  <a:pt x="510540" y="336804"/>
                </a:lnTo>
                <a:lnTo>
                  <a:pt x="4572" y="0"/>
                </a:lnTo>
                <a:close/>
              </a:path>
            </a:pathLst>
          </a:custGeom>
          <a:solidFill>
            <a:srgbClr val="000000"/>
          </a:solidFill>
        </p:spPr>
        <p:txBody>
          <a:bodyPr wrap="square" lIns="0" tIns="0" rIns="0" bIns="0" rtlCol="0"/>
          <a:lstStyle/>
          <a:p>
            <a:endParaRPr sz="1750"/>
          </a:p>
        </p:txBody>
      </p:sp>
      <p:sp>
        <p:nvSpPr>
          <p:cNvPr id="24" name="object 24"/>
          <p:cNvSpPr/>
          <p:nvPr/>
        </p:nvSpPr>
        <p:spPr>
          <a:xfrm>
            <a:off x="2889250" y="2405592"/>
            <a:ext cx="333375" cy="332140"/>
          </a:xfrm>
          <a:custGeom>
            <a:avLst/>
            <a:gdLst/>
            <a:ahLst/>
            <a:cxnLst/>
            <a:rect l="l" t="t" r="r" b="b"/>
            <a:pathLst>
              <a:path w="342900" h="341630">
                <a:moveTo>
                  <a:pt x="342900" y="0"/>
                </a:moveTo>
                <a:lnTo>
                  <a:pt x="338328" y="0"/>
                </a:lnTo>
                <a:lnTo>
                  <a:pt x="0" y="336804"/>
                </a:lnTo>
                <a:lnTo>
                  <a:pt x="0" y="341376"/>
                </a:lnTo>
                <a:lnTo>
                  <a:pt x="4571" y="341376"/>
                </a:lnTo>
                <a:lnTo>
                  <a:pt x="342900" y="4572"/>
                </a:lnTo>
                <a:lnTo>
                  <a:pt x="342900" y="0"/>
                </a:lnTo>
                <a:close/>
              </a:path>
            </a:pathLst>
          </a:custGeom>
          <a:solidFill>
            <a:srgbClr val="000000"/>
          </a:solidFill>
        </p:spPr>
        <p:txBody>
          <a:bodyPr wrap="square" lIns="0" tIns="0" rIns="0" bIns="0" rtlCol="0"/>
          <a:lstStyle/>
          <a:p>
            <a:endParaRPr sz="1750"/>
          </a:p>
        </p:txBody>
      </p:sp>
      <p:sp>
        <p:nvSpPr>
          <p:cNvPr id="25" name="object 25"/>
          <p:cNvSpPr/>
          <p:nvPr/>
        </p:nvSpPr>
        <p:spPr>
          <a:xfrm>
            <a:off x="3218180" y="2405592"/>
            <a:ext cx="250649" cy="332140"/>
          </a:xfrm>
          <a:custGeom>
            <a:avLst/>
            <a:gdLst/>
            <a:ahLst/>
            <a:cxnLst/>
            <a:rect l="l" t="t" r="r" b="b"/>
            <a:pathLst>
              <a:path w="257810" h="341630">
                <a:moveTo>
                  <a:pt x="4572" y="0"/>
                </a:moveTo>
                <a:lnTo>
                  <a:pt x="0" y="0"/>
                </a:lnTo>
                <a:lnTo>
                  <a:pt x="0" y="4572"/>
                </a:lnTo>
                <a:lnTo>
                  <a:pt x="252984" y="341376"/>
                </a:lnTo>
                <a:lnTo>
                  <a:pt x="257556" y="341376"/>
                </a:lnTo>
                <a:lnTo>
                  <a:pt x="257556" y="336804"/>
                </a:lnTo>
                <a:lnTo>
                  <a:pt x="4572" y="0"/>
                </a:lnTo>
                <a:close/>
              </a:path>
            </a:pathLst>
          </a:custGeom>
          <a:solidFill>
            <a:srgbClr val="000000"/>
          </a:solidFill>
        </p:spPr>
        <p:txBody>
          <a:bodyPr wrap="square" lIns="0" tIns="0" rIns="0" bIns="0" rtlCol="0"/>
          <a:lstStyle/>
          <a:p>
            <a:endParaRPr sz="1750"/>
          </a:p>
        </p:txBody>
      </p:sp>
      <p:sp>
        <p:nvSpPr>
          <p:cNvPr id="26" name="object 26"/>
          <p:cNvSpPr/>
          <p:nvPr/>
        </p:nvSpPr>
        <p:spPr>
          <a:xfrm>
            <a:off x="3874558" y="2405592"/>
            <a:ext cx="332140" cy="332140"/>
          </a:xfrm>
          <a:custGeom>
            <a:avLst/>
            <a:gdLst/>
            <a:ahLst/>
            <a:cxnLst/>
            <a:rect l="l" t="t" r="r" b="b"/>
            <a:pathLst>
              <a:path w="341629" h="341630">
                <a:moveTo>
                  <a:pt x="341375" y="0"/>
                </a:moveTo>
                <a:lnTo>
                  <a:pt x="336803" y="0"/>
                </a:lnTo>
                <a:lnTo>
                  <a:pt x="0" y="336804"/>
                </a:lnTo>
                <a:lnTo>
                  <a:pt x="0" y="341376"/>
                </a:lnTo>
                <a:lnTo>
                  <a:pt x="4571" y="341376"/>
                </a:lnTo>
                <a:lnTo>
                  <a:pt x="341375" y="4572"/>
                </a:lnTo>
                <a:lnTo>
                  <a:pt x="341375" y="0"/>
                </a:lnTo>
                <a:close/>
              </a:path>
            </a:pathLst>
          </a:custGeom>
          <a:solidFill>
            <a:srgbClr val="000000"/>
          </a:solidFill>
        </p:spPr>
        <p:txBody>
          <a:bodyPr wrap="square" lIns="0" tIns="0" rIns="0" bIns="0" rtlCol="0"/>
          <a:lstStyle/>
          <a:p>
            <a:endParaRPr sz="1750"/>
          </a:p>
        </p:txBody>
      </p:sp>
      <p:sp>
        <p:nvSpPr>
          <p:cNvPr id="27" name="object 27"/>
          <p:cNvSpPr/>
          <p:nvPr/>
        </p:nvSpPr>
        <p:spPr>
          <a:xfrm>
            <a:off x="4202006" y="2405592"/>
            <a:ext cx="250649" cy="332140"/>
          </a:xfrm>
          <a:custGeom>
            <a:avLst/>
            <a:gdLst/>
            <a:ahLst/>
            <a:cxnLst/>
            <a:rect l="l" t="t" r="r" b="b"/>
            <a:pathLst>
              <a:path w="257810" h="341630">
                <a:moveTo>
                  <a:pt x="4572" y="0"/>
                </a:moveTo>
                <a:lnTo>
                  <a:pt x="0" y="0"/>
                </a:lnTo>
                <a:lnTo>
                  <a:pt x="0" y="4572"/>
                </a:lnTo>
                <a:lnTo>
                  <a:pt x="252984" y="341376"/>
                </a:lnTo>
                <a:lnTo>
                  <a:pt x="257556" y="341376"/>
                </a:lnTo>
                <a:lnTo>
                  <a:pt x="257556" y="336804"/>
                </a:lnTo>
                <a:lnTo>
                  <a:pt x="4572" y="0"/>
                </a:lnTo>
                <a:close/>
              </a:path>
            </a:pathLst>
          </a:custGeom>
          <a:solidFill>
            <a:srgbClr val="000000"/>
          </a:solidFill>
        </p:spPr>
        <p:txBody>
          <a:bodyPr wrap="square" lIns="0" tIns="0" rIns="0" bIns="0" rtlCol="0"/>
          <a:lstStyle/>
          <a:p>
            <a:endParaRPr sz="1750"/>
          </a:p>
        </p:txBody>
      </p:sp>
      <p:sp>
        <p:nvSpPr>
          <p:cNvPr id="28" name="object 28"/>
          <p:cNvSpPr/>
          <p:nvPr/>
        </p:nvSpPr>
        <p:spPr>
          <a:xfrm>
            <a:off x="2235835" y="1999614"/>
            <a:ext cx="1887890" cy="81492"/>
          </a:xfrm>
          <a:custGeom>
            <a:avLst/>
            <a:gdLst/>
            <a:ahLst/>
            <a:cxnLst/>
            <a:rect l="l" t="t" r="r" b="b"/>
            <a:pathLst>
              <a:path w="1941829" h="83819">
                <a:moveTo>
                  <a:pt x="0" y="0"/>
                </a:moveTo>
                <a:lnTo>
                  <a:pt x="1941576" y="0"/>
                </a:lnTo>
                <a:lnTo>
                  <a:pt x="1941576" y="83820"/>
                </a:lnTo>
                <a:lnTo>
                  <a:pt x="0" y="83820"/>
                </a:lnTo>
                <a:lnTo>
                  <a:pt x="0" y="0"/>
                </a:lnTo>
                <a:close/>
              </a:path>
            </a:pathLst>
          </a:custGeom>
          <a:solidFill>
            <a:srgbClr val="C0C0C0"/>
          </a:solidFill>
        </p:spPr>
        <p:txBody>
          <a:bodyPr wrap="square" lIns="0" tIns="0" rIns="0" bIns="0" rtlCol="0"/>
          <a:lstStyle/>
          <a:p>
            <a:endParaRPr sz="1750"/>
          </a:p>
        </p:txBody>
      </p:sp>
      <p:sp>
        <p:nvSpPr>
          <p:cNvPr id="29" name="object 29"/>
          <p:cNvSpPr/>
          <p:nvPr/>
        </p:nvSpPr>
        <p:spPr>
          <a:xfrm>
            <a:off x="2232871" y="1996652"/>
            <a:ext cx="1894064" cy="87665"/>
          </a:xfrm>
          <a:custGeom>
            <a:avLst/>
            <a:gdLst/>
            <a:ahLst/>
            <a:cxnLst/>
            <a:rect l="l" t="t" r="r" b="b"/>
            <a:pathLst>
              <a:path w="1948179" h="90169">
                <a:moveTo>
                  <a:pt x="1946148" y="0"/>
                </a:moveTo>
                <a:lnTo>
                  <a:pt x="0" y="0"/>
                </a:lnTo>
                <a:lnTo>
                  <a:pt x="0" y="88392"/>
                </a:lnTo>
                <a:lnTo>
                  <a:pt x="1524" y="89916"/>
                </a:lnTo>
                <a:lnTo>
                  <a:pt x="1943100" y="89916"/>
                </a:lnTo>
                <a:lnTo>
                  <a:pt x="1944624" y="88392"/>
                </a:lnTo>
                <a:lnTo>
                  <a:pt x="1946148" y="88392"/>
                </a:lnTo>
                <a:lnTo>
                  <a:pt x="1946148" y="86868"/>
                </a:lnTo>
                <a:lnTo>
                  <a:pt x="3048" y="86868"/>
                </a:lnTo>
                <a:lnTo>
                  <a:pt x="3048" y="83820"/>
                </a:lnTo>
                <a:lnTo>
                  <a:pt x="6096" y="83820"/>
                </a:lnTo>
                <a:lnTo>
                  <a:pt x="6096" y="6096"/>
                </a:lnTo>
                <a:lnTo>
                  <a:pt x="3048" y="6096"/>
                </a:lnTo>
                <a:lnTo>
                  <a:pt x="3048" y="3048"/>
                </a:lnTo>
                <a:lnTo>
                  <a:pt x="1947672" y="3048"/>
                </a:lnTo>
                <a:lnTo>
                  <a:pt x="1947672" y="1524"/>
                </a:lnTo>
                <a:lnTo>
                  <a:pt x="1946148" y="0"/>
                </a:lnTo>
                <a:close/>
              </a:path>
              <a:path w="1948179" h="90169">
                <a:moveTo>
                  <a:pt x="6096" y="83820"/>
                </a:moveTo>
                <a:lnTo>
                  <a:pt x="3048" y="83820"/>
                </a:lnTo>
                <a:lnTo>
                  <a:pt x="3048" y="86868"/>
                </a:lnTo>
                <a:lnTo>
                  <a:pt x="6096" y="86868"/>
                </a:lnTo>
                <a:lnTo>
                  <a:pt x="6096" y="83820"/>
                </a:lnTo>
                <a:close/>
              </a:path>
              <a:path w="1948179" h="90169">
                <a:moveTo>
                  <a:pt x="1941576" y="83820"/>
                </a:moveTo>
                <a:lnTo>
                  <a:pt x="6096" y="83820"/>
                </a:lnTo>
                <a:lnTo>
                  <a:pt x="6096" y="86868"/>
                </a:lnTo>
                <a:lnTo>
                  <a:pt x="1941576" y="86868"/>
                </a:lnTo>
                <a:lnTo>
                  <a:pt x="1941576" y="83820"/>
                </a:lnTo>
                <a:close/>
              </a:path>
              <a:path w="1948179" h="90169">
                <a:moveTo>
                  <a:pt x="1944624" y="3048"/>
                </a:moveTo>
                <a:lnTo>
                  <a:pt x="1941576" y="3048"/>
                </a:lnTo>
                <a:lnTo>
                  <a:pt x="1941576" y="86868"/>
                </a:lnTo>
                <a:lnTo>
                  <a:pt x="1944624" y="86868"/>
                </a:lnTo>
                <a:lnTo>
                  <a:pt x="1944624" y="83820"/>
                </a:lnTo>
                <a:lnTo>
                  <a:pt x="1947672" y="83820"/>
                </a:lnTo>
                <a:lnTo>
                  <a:pt x="1947672" y="6096"/>
                </a:lnTo>
                <a:lnTo>
                  <a:pt x="1944624" y="6096"/>
                </a:lnTo>
                <a:lnTo>
                  <a:pt x="1944624" y="3048"/>
                </a:lnTo>
                <a:close/>
              </a:path>
              <a:path w="1948179" h="90169">
                <a:moveTo>
                  <a:pt x="1947672" y="83820"/>
                </a:moveTo>
                <a:lnTo>
                  <a:pt x="1944624" y="83820"/>
                </a:lnTo>
                <a:lnTo>
                  <a:pt x="1944624" y="86868"/>
                </a:lnTo>
                <a:lnTo>
                  <a:pt x="1946148" y="86868"/>
                </a:lnTo>
                <a:lnTo>
                  <a:pt x="1947672" y="85344"/>
                </a:lnTo>
                <a:lnTo>
                  <a:pt x="1947672" y="83820"/>
                </a:lnTo>
                <a:close/>
              </a:path>
              <a:path w="1948179" h="90169">
                <a:moveTo>
                  <a:pt x="6096" y="3048"/>
                </a:moveTo>
                <a:lnTo>
                  <a:pt x="3048" y="3048"/>
                </a:lnTo>
                <a:lnTo>
                  <a:pt x="3048" y="6096"/>
                </a:lnTo>
                <a:lnTo>
                  <a:pt x="6096" y="6096"/>
                </a:lnTo>
                <a:lnTo>
                  <a:pt x="6096" y="3048"/>
                </a:lnTo>
                <a:close/>
              </a:path>
              <a:path w="1948179" h="90169">
                <a:moveTo>
                  <a:pt x="1941576" y="3048"/>
                </a:moveTo>
                <a:lnTo>
                  <a:pt x="6096" y="3048"/>
                </a:lnTo>
                <a:lnTo>
                  <a:pt x="6096" y="6096"/>
                </a:lnTo>
                <a:lnTo>
                  <a:pt x="1941576" y="6096"/>
                </a:lnTo>
                <a:lnTo>
                  <a:pt x="1941576" y="3048"/>
                </a:lnTo>
                <a:close/>
              </a:path>
              <a:path w="1948179" h="90169">
                <a:moveTo>
                  <a:pt x="1947672" y="3048"/>
                </a:moveTo>
                <a:lnTo>
                  <a:pt x="1944624" y="3048"/>
                </a:lnTo>
                <a:lnTo>
                  <a:pt x="1944624" y="6096"/>
                </a:lnTo>
                <a:lnTo>
                  <a:pt x="1947672" y="6096"/>
                </a:lnTo>
                <a:lnTo>
                  <a:pt x="1947672" y="3048"/>
                </a:lnTo>
                <a:close/>
              </a:path>
            </a:pathLst>
          </a:custGeom>
          <a:solidFill>
            <a:srgbClr val="000000"/>
          </a:solidFill>
        </p:spPr>
        <p:txBody>
          <a:bodyPr wrap="square" lIns="0" tIns="0" rIns="0" bIns="0" rtlCol="0"/>
          <a:lstStyle/>
          <a:p>
            <a:endParaRPr sz="1750"/>
          </a:p>
        </p:txBody>
      </p:sp>
      <p:sp>
        <p:nvSpPr>
          <p:cNvPr id="30" name="object 30"/>
          <p:cNvSpPr/>
          <p:nvPr/>
        </p:nvSpPr>
        <p:spPr>
          <a:xfrm>
            <a:off x="1579456" y="2571539"/>
            <a:ext cx="2954690" cy="83344"/>
          </a:xfrm>
          <a:custGeom>
            <a:avLst/>
            <a:gdLst/>
            <a:ahLst/>
            <a:cxnLst/>
            <a:rect l="l" t="t" r="r" b="b"/>
            <a:pathLst>
              <a:path w="3039110" h="85725">
                <a:moveTo>
                  <a:pt x="0" y="0"/>
                </a:moveTo>
                <a:lnTo>
                  <a:pt x="3038855" y="0"/>
                </a:lnTo>
                <a:lnTo>
                  <a:pt x="3038855" y="85344"/>
                </a:lnTo>
                <a:lnTo>
                  <a:pt x="0" y="85344"/>
                </a:lnTo>
                <a:lnTo>
                  <a:pt x="0" y="0"/>
                </a:lnTo>
                <a:close/>
              </a:path>
            </a:pathLst>
          </a:custGeom>
          <a:solidFill>
            <a:srgbClr val="C0C0C0"/>
          </a:solidFill>
        </p:spPr>
        <p:txBody>
          <a:bodyPr wrap="square" lIns="0" tIns="0" rIns="0" bIns="0" rtlCol="0"/>
          <a:lstStyle/>
          <a:p>
            <a:endParaRPr sz="1750"/>
          </a:p>
        </p:txBody>
      </p:sp>
      <p:sp>
        <p:nvSpPr>
          <p:cNvPr id="31" name="object 31"/>
          <p:cNvSpPr/>
          <p:nvPr/>
        </p:nvSpPr>
        <p:spPr>
          <a:xfrm>
            <a:off x="1576493" y="2568575"/>
            <a:ext cx="2960864" cy="88900"/>
          </a:xfrm>
          <a:custGeom>
            <a:avLst/>
            <a:gdLst/>
            <a:ahLst/>
            <a:cxnLst/>
            <a:rect l="l" t="t" r="r" b="b"/>
            <a:pathLst>
              <a:path w="3045460" h="91439">
                <a:moveTo>
                  <a:pt x="3043428" y="0"/>
                </a:moveTo>
                <a:lnTo>
                  <a:pt x="0" y="0"/>
                </a:lnTo>
                <a:lnTo>
                  <a:pt x="0" y="89916"/>
                </a:lnTo>
                <a:lnTo>
                  <a:pt x="1524" y="91440"/>
                </a:lnTo>
                <a:lnTo>
                  <a:pt x="3040380" y="91440"/>
                </a:lnTo>
                <a:lnTo>
                  <a:pt x="3041904" y="89916"/>
                </a:lnTo>
                <a:lnTo>
                  <a:pt x="3043428" y="89916"/>
                </a:lnTo>
                <a:lnTo>
                  <a:pt x="3043428" y="88392"/>
                </a:lnTo>
                <a:lnTo>
                  <a:pt x="3048" y="88392"/>
                </a:lnTo>
                <a:lnTo>
                  <a:pt x="3048" y="85344"/>
                </a:lnTo>
                <a:lnTo>
                  <a:pt x="6096" y="85344"/>
                </a:lnTo>
                <a:lnTo>
                  <a:pt x="6096" y="6096"/>
                </a:lnTo>
                <a:lnTo>
                  <a:pt x="3048" y="6096"/>
                </a:lnTo>
                <a:lnTo>
                  <a:pt x="3048" y="3048"/>
                </a:lnTo>
                <a:lnTo>
                  <a:pt x="3044952" y="3048"/>
                </a:lnTo>
                <a:lnTo>
                  <a:pt x="3044952" y="1524"/>
                </a:lnTo>
                <a:lnTo>
                  <a:pt x="3043428" y="0"/>
                </a:lnTo>
                <a:close/>
              </a:path>
              <a:path w="3045460" h="91439">
                <a:moveTo>
                  <a:pt x="6096" y="85344"/>
                </a:moveTo>
                <a:lnTo>
                  <a:pt x="3048" y="85344"/>
                </a:lnTo>
                <a:lnTo>
                  <a:pt x="3048" y="88392"/>
                </a:lnTo>
                <a:lnTo>
                  <a:pt x="6096" y="88392"/>
                </a:lnTo>
                <a:lnTo>
                  <a:pt x="6096" y="85344"/>
                </a:lnTo>
                <a:close/>
              </a:path>
              <a:path w="3045460" h="91439">
                <a:moveTo>
                  <a:pt x="3038856" y="85344"/>
                </a:moveTo>
                <a:lnTo>
                  <a:pt x="6096" y="85344"/>
                </a:lnTo>
                <a:lnTo>
                  <a:pt x="6096" y="88392"/>
                </a:lnTo>
                <a:lnTo>
                  <a:pt x="3038856" y="88392"/>
                </a:lnTo>
                <a:lnTo>
                  <a:pt x="3038856" y="85344"/>
                </a:lnTo>
                <a:close/>
              </a:path>
              <a:path w="3045460" h="91439">
                <a:moveTo>
                  <a:pt x="3041904" y="3048"/>
                </a:moveTo>
                <a:lnTo>
                  <a:pt x="3038856" y="3048"/>
                </a:lnTo>
                <a:lnTo>
                  <a:pt x="3038856" y="88392"/>
                </a:lnTo>
                <a:lnTo>
                  <a:pt x="3041904" y="88392"/>
                </a:lnTo>
                <a:lnTo>
                  <a:pt x="3041904" y="85344"/>
                </a:lnTo>
                <a:lnTo>
                  <a:pt x="3044952" y="85344"/>
                </a:lnTo>
                <a:lnTo>
                  <a:pt x="3044952" y="6096"/>
                </a:lnTo>
                <a:lnTo>
                  <a:pt x="3041904" y="6096"/>
                </a:lnTo>
                <a:lnTo>
                  <a:pt x="3041904" y="3048"/>
                </a:lnTo>
                <a:close/>
              </a:path>
              <a:path w="3045460" h="91439">
                <a:moveTo>
                  <a:pt x="3044952" y="85344"/>
                </a:moveTo>
                <a:lnTo>
                  <a:pt x="3041904" y="85344"/>
                </a:lnTo>
                <a:lnTo>
                  <a:pt x="3041904" y="88392"/>
                </a:lnTo>
                <a:lnTo>
                  <a:pt x="3043428" y="88392"/>
                </a:lnTo>
                <a:lnTo>
                  <a:pt x="3044952" y="86868"/>
                </a:lnTo>
                <a:lnTo>
                  <a:pt x="3044952" y="85344"/>
                </a:lnTo>
                <a:close/>
              </a:path>
              <a:path w="3045460" h="91439">
                <a:moveTo>
                  <a:pt x="6096" y="3048"/>
                </a:moveTo>
                <a:lnTo>
                  <a:pt x="3048" y="3048"/>
                </a:lnTo>
                <a:lnTo>
                  <a:pt x="3048" y="6096"/>
                </a:lnTo>
                <a:lnTo>
                  <a:pt x="6096" y="6096"/>
                </a:lnTo>
                <a:lnTo>
                  <a:pt x="6096" y="3048"/>
                </a:lnTo>
                <a:close/>
              </a:path>
              <a:path w="3045460" h="91439">
                <a:moveTo>
                  <a:pt x="3038856" y="3048"/>
                </a:moveTo>
                <a:lnTo>
                  <a:pt x="6096" y="3048"/>
                </a:lnTo>
                <a:lnTo>
                  <a:pt x="6096" y="6096"/>
                </a:lnTo>
                <a:lnTo>
                  <a:pt x="3038856" y="6096"/>
                </a:lnTo>
                <a:lnTo>
                  <a:pt x="3038856" y="3048"/>
                </a:lnTo>
                <a:close/>
              </a:path>
              <a:path w="3045460" h="91439">
                <a:moveTo>
                  <a:pt x="3044952" y="3048"/>
                </a:moveTo>
                <a:lnTo>
                  <a:pt x="3041904" y="3048"/>
                </a:lnTo>
                <a:lnTo>
                  <a:pt x="3041904" y="6096"/>
                </a:lnTo>
                <a:lnTo>
                  <a:pt x="3044952" y="6096"/>
                </a:lnTo>
                <a:lnTo>
                  <a:pt x="3044952" y="3048"/>
                </a:lnTo>
                <a:close/>
              </a:path>
            </a:pathLst>
          </a:custGeom>
          <a:solidFill>
            <a:srgbClr val="000000"/>
          </a:solidFill>
        </p:spPr>
        <p:txBody>
          <a:bodyPr wrap="square" lIns="0" tIns="0" rIns="0" bIns="0" rtlCol="0"/>
          <a:lstStyle/>
          <a:p>
            <a:endParaRPr sz="1750"/>
          </a:p>
        </p:txBody>
      </p:sp>
      <p:sp>
        <p:nvSpPr>
          <p:cNvPr id="32" name="object 32"/>
          <p:cNvSpPr txBox="1"/>
          <p:nvPr/>
        </p:nvSpPr>
        <p:spPr>
          <a:xfrm>
            <a:off x="2139021" y="1531596"/>
            <a:ext cx="767380" cy="259302"/>
          </a:xfrm>
          <a:prstGeom prst="rect">
            <a:avLst/>
          </a:prstGeom>
        </p:spPr>
        <p:txBody>
          <a:bodyPr vert="horz" wrap="square" lIns="0" tIns="0" rIns="0" bIns="0" rtlCol="0">
            <a:spAutoFit/>
          </a:bodyPr>
          <a:lstStyle/>
          <a:p>
            <a:pPr marL="12347" marR="4939" indent="81490">
              <a:lnSpc>
                <a:spcPct val="102400"/>
              </a:lnSpc>
            </a:pPr>
            <a:r>
              <a:rPr sz="826" spc="15" dirty="0">
                <a:latin typeface="Times New Roman"/>
                <a:cs typeface="Times New Roman"/>
              </a:rPr>
              <a:t>Top </a:t>
            </a:r>
            <a:r>
              <a:rPr sz="826" spc="5" dirty="0">
                <a:latin typeface="Times New Roman"/>
                <a:cs typeface="Times New Roman"/>
              </a:rPr>
              <a:t>Partition  </a:t>
            </a:r>
            <a:r>
              <a:rPr sz="826" spc="10" dirty="0">
                <a:latin typeface="Times New Roman"/>
                <a:cs typeface="Times New Roman"/>
              </a:rPr>
              <a:t>Decision</a:t>
            </a:r>
            <a:r>
              <a:rPr sz="826" spc="-73" dirty="0">
                <a:latin typeface="Times New Roman"/>
                <a:cs typeface="Times New Roman"/>
              </a:rPr>
              <a:t> </a:t>
            </a:r>
            <a:r>
              <a:rPr sz="826" spc="10" dirty="0">
                <a:latin typeface="Times New Roman"/>
                <a:cs typeface="Times New Roman"/>
              </a:rPr>
              <a:t>Makers</a:t>
            </a:r>
            <a:endParaRPr sz="826">
              <a:latin typeface="Times New Roman"/>
              <a:cs typeface="Times New Roman"/>
            </a:endParaRPr>
          </a:p>
        </p:txBody>
      </p:sp>
      <p:sp>
        <p:nvSpPr>
          <p:cNvPr id="35" name="object 35"/>
          <p:cNvSpPr txBox="1"/>
          <p:nvPr/>
        </p:nvSpPr>
        <p:spPr>
          <a:xfrm>
            <a:off x="1098903" y="9452694"/>
            <a:ext cx="5371042" cy="425979"/>
          </a:xfrm>
          <a:prstGeom prst="rect">
            <a:avLst/>
          </a:prstGeom>
        </p:spPr>
        <p:txBody>
          <a:bodyPr vert="horz" wrap="square" lIns="0" tIns="65440" rIns="0" bIns="0" rtlCol="0">
            <a:spAutoFit/>
          </a:bodyPr>
          <a:lstStyle/>
          <a:p>
            <a:pPr marL="12347">
              <a:lnSpc>
                <a:spcPts val="1371"/>
              </a:lnSpc>
              <a:spcBef>
                <a:spcPts val="515"/>
              </a:spcBef>
              <a:tabLst>
                <a:tab pos="5123363" algn="l"/>
              </a:tabLst>
            </a:pPr>
            <a:r>
              <a:rPr sz="1167" u="heavy" dirty="0">
                <a:latin typeface="Times New Roman"/>
                <a:cs typeface="Times New Roman"/>
              </a:rPr>
              <a:t> 	</a:t>
            </a:r>
            <a:r>
              <a:rPr sz="1167" dirty="0">
                <a:latin typeface="Times New Roman"/>
                <a:cs typeface="Times New Roman"/>
              </a:rPr>
              <a:t>136</a:t>
            </a:r>
            <a:endParaRPr sz="1167">
              <a:latin typeface="Times New Roman"/>
              <a:cs typeface="Times New Roman"/>
            </a:endParaRPr>
          </a:p>
          <a:p>
            <a:pPr marL="1456939">
              <a:lnSpc>
                <a:spcPts val="1371"/>
              </a:lnSpc>
            </a:pPr>
            <a:r>
              <a:rPr sz="1167" dirty="0">
                <a:latin typeface="Times New Roman"/>
                <a:cs typeface="Times New Roman"/>
              </a:rPr>
              <a:t>© Copyright </a:t>
            </a:r>
            <a:r>
              <a:rPr sz="1167" spc="-5" dirty="0">
                <a:latin typeface="Times New Roman"/>
                <a:cs typeface="Times New Roman"/>
              </a:rPr>
              <a:t>Virtual University </a:t>
            </a:r>
            <a:r>
              <a:rPr sz="1167" dirty="0">
                <a:latin typeface="Times New Roman"/>
                <a:cs typeface="Times New Roman"/>
              </a:rPr>
              <a:t>of</a:t>
            </a:r>
            <a:r>
              <a:rPr sz="1167" spc="-78" dirty="0">
                <a:latin typeface="Times New Roman"/>
                <a:cs typeface="Times New Roman"/>
              </a:rPr>
              <a:t> </a:t>
            </a:r>
            <a:r>
              <a:rPr sz="1167" spc="-5" dirty="0">
                <a:latin typeface="Times New Roman"/>
                <a:cs typeface="Times New Roman"/>
              </a:rPr>
              <a:t>Pakistan</a:t>
            </a:r>
            <a:endParaRPr sz="1167">
              <a:latin typeface="Times New Roman"/>
              <a:cs typeface="Times New Roman"/>
            </a:endParaRPr>
          </a:p>
        </p:txBody>
      </p:sp>
      <p:sp>
        <p:nvSpPr>
          <p:cNvPr id="33" name="object 33"/>
          <p:cNvSpPr txBox="1"/>
          <p:nvPr/>
        </p:nvSpPr>
        <p:spPr>
          <a:xfrm>
            <a:off x="3293251" y="3084479"/>
            <a:ext cx="755033" cy="261738"/>
          </a:xfrm>
          <a:prstGeom prst="rect">
            <a:avLst/>
          </a:prstGeom>
        </p:spPr>
        <p:txBody>
          <a:bodyPr vert="horz" wrap="square" lIns="0" tIns="0" rIns="0" bIns="0" rtlCol="0">
            <a:spAutoFit/>
          </a:bodyPr>
          <a:lstStyle/>
          <a:p>
            <a:pPr marL="190143" marR="4939" indent="-178413">
              <a:lnSpc>
                <a:spcPct val="103499"/>
              </a:lnSpc>
            </a:pPr>
            <a:r>
              <a:rPr sz="826" spc="15" dirty="0">
                <a:latin typeface="Times New Roman"/>
                <a:cs typeface="Times New Roman"/>
              </a:rPr>
              <a:t>Bottom</a:t>
            </a:r>
            <a:r>
              <a:rPr sz="826" spc="-44" dirty="0">
                <a:latin typeface="Times New Roman"/>
                <a:cs typeface="Times New Roman"/>
              </a:rPr>
              <a:t> </a:t>
            </a:r>
            <a:r>
              <a:rPr sz="826" spc="5" dirty="0">
                <a:latin typeface="Times New Roman"/>
                <a:cs typeface="Times New Roman"/>
              </a:rPr>
              <a:t>Partition  </a:t>
            </a:r>
            <a:r>
              <a:rPr sz="826" spc="15" dirty="0">
                <a:latin typeface="Times New Roman"/>
                <a:cs typeface="Times New Roman"/>
              </a:rPr>
              <a:t>Workers</a:t>
            </a:r>
            <a:endParaRPr sz="826">
              <a:latin typeface="Times New Roman"/>
              <a:cs typeface="Times New Roman"/>
            </a:endParaRPr>
          </a:p>
        </p:txBody>
      </p:sp>
      <p:sp>
        <p:nvSpPr>
          <p:cNvPr id="34" name="object 34"/>
          <p:cNvSpPr txBox="1"/>
          <p:nvPr/>
        </p:nvSpPr>
        <p:spPr>
          <a:xfrm>
            <a:off x="1098903" y="3725262"/>
            <a:ext cx="5361781" cy="3347948"/>
          </a:xfrm>
          <a:prstGeom prst="rect">
            <a:avLst/>
          </a:prstGeom>
        </p:spPr>
        <p:txBody>
          <a:bodyPr vert="horz" wrap="square" lIns="0" tIns="0" rIns="0" bIns="0" rtlCol="0">
            <a:spAutoFit/>
          </a:bodyPr>
          <a:lstStyle/>
          <a:p>
            <a:pPr marL="285832" lvl="1" indent="-273485">
              <a:buAutoNum type="arabicPeriod" startAt="15"/>
              <a:tabLst>
                <a:tab pos="286449" algn="l"/>
              </a:tabLst>
            </a:pPr>
            <a:r>
              <a:rPr sz="972" b="1" spc="-10" dirty="0">
                <a:latin typeface="Arial"/>
                <a:cs typeface="Arial"/>
              </a:rPr>
              <a:t>Analyzing Architecture</a:t>
            </a:r>
            <a:r>
              <a:rPr sz="972" b="1" spc="44" dirty="0">
                <a:latin typeface="Arial"/>
                <a:cs typeface="Arial"/>
              </a:rPr>
              <a:t> </a:t>
            </a:r>
            <a:r>
              <a:rPr sz="972" b="1" spc="-5" dirty="0">
                <a:latin typeface="Arial"/>
                <a:cs typeface="Arial"/>
              </a:rPr>
              <a:t>design</a:t>
            </a:r>
            <a:endParaRPr sz="972">
              <a:latin typeface="Arial"/>
              <a:cs typeface="Arial"/>
            </a:endParaRPr>
          </a:p>
          <a:p>
            <a:pPr lvl="1">
              <a:spcBef>
                <a:spcPts val="39"/>
              </a:spcBef>
              <a:buFont typeface="Arial"/>
              <a:buAutoNum type="arabicPeriod" startAt="15"/>
            </a:pPr>
            <a:endParaRPr sz="1167">
              <a:latin typeface="Times New Roman"/>
              <a:cs typeface="Times New Roman"/>
            </a:endParaRPr>
          </a:p>
          <a:p>
            <a:pPr marL="234592" marR="4939" algn="just">
              <a:lnSpc>
                <a:spcPts val="1342"/>
              </a:lnSpc>
            </a:pPr>
            <a:r>
              <a:rPr sz="1167" dirty="0">
                <a:latin typeface="Times New Roman"/>
                <a:cs typeface="Times New Roman"/>
              </a:rPr>
              <a:t>In a given </a:t>
            </a:r>
            <a:r>
              <a:rPr sz="1167" spc="-5" dirty="0">
                <a:latin typeface="Times New Roman"/>
                <a:cs typeface="Times New Roman"/>
              </a:rPr>
              <a:t>system, </a:t>
            </a:r>
            <a:r>
              <a:rPr sz="1167" dirty="0">
                <a:latin typeface="Times New Roman"/>
                <a:cs typeface="Times New Roman"/>
              </a:rPr>
              <a:t>the required characteristics may conflict. Trade-offs </a:t>
            </a:r>
            <a:r>
              <a:rPr sz="1167" spc="-5" dirty="0">
                <a:latin typeface="Times New Roman"/>
                <a:cs typeface="Times New Roman"/>
              </a:rPr>
              <a:t>seek </a:t>
            </a:r>
            <a:r>
              <a:rPr sz="1167" dirty="0">
                <a:latin typeface="Times New Roman"/>
                <a:cs typeface="Times New Roman"/>
              </a:rPr>
              <a:t>optimal  combinations of properties based on cost/benefit analysis. </a:t>
            </a:r>
            <a:r>
              <a:rPr sz="1167" spc="-5" dirty="0">
                <a:latin typeface="Times New Roman"/>
                <a:cs typeface="Times New Roman"/>
              </a:rPr>
              <a:t>So </a:t>
            </a:r>
            <a:r>
              <a:rPr sz="1167" dirty="0">
                <a:latin typeface="Times New Roman"/>
                <a:cs typeface="Times New Roman"/>
              </a:rPr>
              <a:t>the analysis requires an  understanding of </a:t>
            </a:r>
            <a:r>
              <a:rPr sz="1167" spc="-5" dirty="0">
                <a:latin typeface="Times New Roman"/>
                <a:cs typeface="Times New Roman"/>
              </a:rPr>
              <a:t>what </a:t>
            </a:r>
            <a:r>
              <a:rPr sz="1167" dirty="0">
                <a:latin typeface="Times New Roman"/>
                <a:cs typeface="Times New Roman"/>
              </a:rPr>
              <a:t>is required and the relative priority of the attributes has to be  established. The following </a:t>
            </a:r>
            <a:r>
              <a:rPr sz="1167" spc="-5" dirty="0">
                <a:latin typeface="Times New Roman"/>
                <a:cs typeface="Times New Roman"/>
              </a:rPr>
              <a:t>sequence </a:t>
            </a:r>
            <a:r>
              <a:rPr sz="1167" dirty="0">
                <a:latin typeface="Times New Roman"/>
                <a:cs typeface="Times New Roman"/>
              </a:rPr>
              <a:t>of </a:t>
            </a:r>
            <a:r>
              <a:rPr sz="1167" spc="-5" dirty="0">
                <a:latin typeface="Times New Roman"/>
                <a:cs typeface="Times New Roman"/>
              </a:rPr>
              <a:t>steps </a:t>
            </a:r>
            <a:r>
              <a:rPr sz="1167" dirty="0">
                <a:latin typeface="Times New Roman"/>
                <a:cs typeface="Times New Roman"/>
              </a:rPr>
              <a:t>provides a guideline for performing  architectural</a:t>
            </a:r>
            <a:r>
              <a:rPr sz="1167" spc="-102" dirty="0">
                <a:latin typeface="Times New Roman"/>
                <a:cs typeface="Times New Roman"/>
              </a:rPr>
              <a:t> </a:t>
            </a:r>
            <a:r>
              <a:rPr sz="1167" dirty="0">
                <a:latin typeface="Times New Roman"/>
                <a:cs typeface="Times New Roman"/>
              </a:rPr>
              <a:t>analysis.</a:t>
            </a:r>
            <a:endParaRPr sz="1167">
              <a:latin typeface="Times New Roman"/>
              <a:cs typeface="Times New Roman"/>
            </a:endParaRPr>
          </a:p>
          <a:p>
            <a:pPr>
              <a:spcBef>
                <a:spcPts val="39"/>
              </a:spcBef>
            </a:pPr>
            <a:endParaRPr sz="1069">
              <a:latin typeface="Times New Roman"/>
              <a:cs typeface="Times New Roman"/>
            </a:endParaRPr>
          </a:p>
          <a:p>
            <a:pPr marL="456837" lvl="2" indent="-222245" algn="just">
              <a:lnSpc>
                <a:spcPts val="1371"/>
              </a:lnSpc>
              <a:buAutoNum type="arabicPeriod"/>
              <a:tabLst>
                <a:tab pos="456837" algn="l"/>
              </a:tabLst>
            </a:pPr>
            <a:r>
              <a:rPr sz="1167" dirty="0">
                <a:latin typeface="Times New Roman"/>
                <a:cs typeface="Times New Roman"/>
              </a:rPr>
              <a:t>Collect</a:t>
            </a:r>
            <a:r>
              <a:rPr sz="1167" spc="-97" dirty="0">
                <a:latin typeface="Times New Roman"/>
                <a:cs typeface="Times New Roman"/>
              </a:rPr>
              <a:t> </a:t>
            </a:r>
            <a:r>
              <a:rPr sz="1167" spc="-5" dirty="0">
                <a:latin typeface="Times New Roman"/>
                <a:cs typeface="Times New Roman"/>
              </a:rPr>
              <a:t>scenarios.</a:t>
            </a:r>
            <a:endParaRPr sz="1167">
              <a:latin typeface="Times New Roman"/>
              <a:cs typeface="Times New Roman"/>
            </a:endParaRPr>
          </a:p>
          <a:p>
            <a:pPr marL="456837" lvl="2" indent="-222245" algn="just">
              <a:lnSpc>
                <a:spcPts val="1342"/>
              </a:lnSpc>
              <a:buAutoNum type="arabicPeriod"/>
              <a:tabLst>
                <a:tab pos="456837" algn="l"/>
              </a:tabLst>
            </a:pPr>
            <a:r>
              <a:rPr sz="1167" dirty="0">
                <a:latin typeface="Times New Roman"/>
                <a:cs typeface="Times New Roman"/>
              </a:rPr>
              <a:t>Elicit requirements, constraints, and environment</a:t>
            </a:r>
            <a:r>
              <a:rPr sz="1167" spc="-117" dirty="0">
                <a:latin typeface="Times New Roman"/>
                <a:cs typeface="Times New Roman"/>
              </a:rPr>
              <a:t> </a:t>
            </a:r>
            <a:r>
              <a:rPr sz="1167" dirty="0">
                <a:latin typeface="Times New Roman"/>
                <a:cs typeface="Times New Roman"/>
              </a:rPr>
              <a:t>description.</a:t>
            </a:r>
            <a:endParaRPr sz="1167">
              <a:latin typeface="Times New Roman"/>
              <a:cs typeface="Times New Roman"/>
            </a:endParaRPr>
          </a:p>
          <a:p>
            <a:pPr marL="456837" marR="7408" lvl="2" indent="-222245" algn="just">
              <a:lnSpc>
                <a:spcPts val="1342"/>
              </a:lnSpc>
              <a:spcBef>
                <a:spcPts val="63"/>
              </a:spcBef>
              <a:buAutoNum type="arabicPeriod"/>
              <a:tabLst>
                <a:tab pos="456837" algn="l"/>
              </a:tabLst>
            </a:pPr>
            <a:r>
              <a:rPr sz="1167" spc="-5" dirty="0">
                <a:latin typeface="Times New Roman"/>
                <a:cs typeface="Times New Roman"/>
              </a:rPr>
              <a:t>Describe </a:t>
            </a:r>
            <a:r>
              <a:rPr sz="1167" dirty="0">
                <a:latin typeface="Times New Roman"/>
                <a:cs typeface="Times New Roman"/>
              </a:rPr>
              <a:t>the architectural </a:t>
            </a:r>
            <a:r>
              <a:rPr sz="1167" spc="-5" dirty="0">
                <a:latin typeface="Times New Roman"/>
                <a:cs typeface="Times New Roman"/>
              </a:rPr>
              <a:t>styles/patterns </a:t>
            </a:r>
            <a:r>
              <a:rPr sz="1167" dirty="0">
                <a:latin typeface="Times New Roman"/>
                <a:cs typeface="Times New Roman"/>
              </a:rPr>
              <a:t>that have been chosen to address the  </a:t>
            </a:r>
            <a:r>
              <a:rPr sz="1167" spc="-5" dirty="0">
                <a:latin typeface="Times New Roman"/>
                <a:cs typeface="Times New Roman"/>
              </a:rPr>
              <a:t>scenarios </a:t>
            </a:r>
            <a:r>
              <a:rPr sz="1167" dirty="0">
                <a:latin typeface="Times New Roman"/>
                <a:cs typeface="Times New Roman"/>
              </a:rPr>
              <a:t>and requirements. These views include module view, process view, and  data flow</a:t>
            </a:r>
            <a:r>
              <a:rPr sz="1167" spc="-97" dirty="0">
                <a:latin typeface="Times New Roman"/>
                <a:cs typeface="Times New Roman"/>
              </a:rPr>
              <a:t> </a:t>
            </a:r>
            <a:r>
              <a:rPr sz="1167" dirty="0">
                <a:latin typeface="Times New Roman"/>
                <a:cs typeface="Times New Roman"/>
              </a:rPr>
              <a:t>view.</a:t>
            </a:r>
            <a:endParaRPr sz="1167">
              <a:latin typeface="Times New Roman"/>
              <a:cs typeface="Times New Roman"/>
            </a:endParaRPr>
          </a:p>
          <a:p>
            <a:pPr marL="456837" lvl="2" indent="-222245" algn="just">
              <a:lnSpc>
                <a:spcPts val="1278"/>
              </a:lnSpc>
              <a:buAutoNum type="arabicPeriod"/>
              <a:tabLst>
                <a:tab pos="456837" algn="l"/>
              </a:tabLst>
            </a:pPr>
            <a:r>
              <a:rPr sz="1167" dirty="0">
                <a:latin typeface="Times New Roman"/>
                <a:cs typeface="Times New Roman"/>
              </a:rPr>
              <a:t>Evaluate quality attributes by considered each attribute in</a:t>
            </a:r>
            <a:r>
              <a:rPr sz="1167" spc="-126" dirty="0">
                <a:latin typeface="Times New Roman"/>
                <a:cs typeface="Times New Roman"/>
              </a:rPr>
              <a:t> </a:t>
            </a:r>
            <a:r>
              <a:rPr sz="1167" dirty="0">
                <a:latin typeface="Times New Roman"/>
                <a:cs typeface="Times New Roman"/>
              </a:rPr>
              <a:t>isolation.</a:t>
            </a:r>
            <a:endParaRPr sz="1167">
              <a:latin typeface="Times New Roman"/>
              <a:cs typeface="Times New Roman"/>
            </a:endParaRPr>
          </a:p>
          <a:p>
            <a:pPr marL="456837" marR="8643" lvl="2" indent="-222245">
              <a:lnSpc>
                <a:spcPts val="1332"/>
              </a:lnSpc>
              <a:spcBef>
                <a:spcPts val="73"/>
              </a:spcBef>
              <a:buAutoNum type="arabicPeriod"/>
              <a:tabLst>
                <a:tab pos="456837" algn="l"/>
              </a:tabLst>
            </a:pPr>
            <a:r>
              <a:rPr sz="1167" dirty="0">
                <a:latin typeface="Times New Roman"/>
                <a:cs typeface="Times New Roman"/>
              </a:rPr>
              <a:t>Identify the </a:t>
            </a:r>
            <a:r>
              <a:rPr sz="1167" spc="-5" dirty="0">
                <a:latin typeface="Times New Roman"/>
                <a:cs typeface="Times New Roman"/>
              </a:rPr>
              <a:t>sensitivity </a:t>
            </a:r>
            <a:r>
              <a:rPr sz="1167" dirty="0">
                <a:latin typeface="Times New Roman"/>
                <a:cs typeface="Times New Roman"/>
              </a:rPr>
              <a:t>of quality attributes to various architectural attributes for a  </a:t>
            </a:r>
            <a:r>
              <a:rPr sz="1167" spc="-5" dirty="0">
                <a:latin typeface="Times New Roman"/>
                <a:cs typeface="Times New Roman"/>
              </a:rPr>
              <a:t>specific </a:t>
            </a:r>
            <a:r>
              <a:rPr sz="1167" dirty="0">
                <a:latin typeface="Times New Roman"/>
                <a:cs typeface="Times New Roman"/>
              </a:rPr>
              <a:t>architectural</a:t>
            </a:r>
            <a:r>
              <a:rPr sz="1167" spc="-92" dirty="0">
                <a:latin typeface="Times New Roman"/>
                <a:cs typeface="Times New Roman"/>
              </a:rPr>
              <a:t> </a:t>
            </a:r>
            <a:r>
              <a:rPr sz="1167" spc="-5" dirty="0">
                <a:latin typeface="Times New Roman"/>
                <a:cs typeface="Times New Roman"/>
              </a:rPr>
              <a:t>style.</a:t>
            </a:r>
            <a:endParaRPr sz="1167">
              <a:latin typeface="Times New Roman"/>
              <a:cs typeface="Times New Roman"/>
            </a:endParaRPr>
          </a:p>
          <a:p>
            <a:pPr marL="234592" marR="7408">
              <a:lnSpc>
                <a:spcPts val="2100"/>
              </a:lnSpc>
              <a:spcBef>
                <a:spcPts val="758"/>
              </a:spcBef>
            </a:pPr>
            <a:r>
              <a:rPr sz="1167" dirty="0">
                <a:latin typeface="Times New Roman"/>
                <a:cs typeface="Times New Roman"/>
              </a:rPr>
              <a:t>Critique candidate architectures (developed in </a:t>
            </a:r>
            <a:r>
              <a:rPr sz="1167" spc="-5" dirty="0">
                <a:latin typeface="Times New Roman"/>
                <a:cs typeface="Times New Roman"/>
              </a:rPr>
              <a:t>step </a:t>
            </a:r>
            <a:r>
              <a:rPr sz="1167" dirty="0">
                <a:latin typeface="Times New Roman"/>
                <a:cs typeface="Times New Roman"/>
              </a:rPr>
              <a:t>3) using the </a:t>
            </a:r>
            <a:r>
              <a:rPr sz="1167" spc="-5" dirty="0">
                <a:latin typeface="Times New Roman"/>
                <a:cs typeface="Times New Roman"/>
              </a:rPr>
              <a:t>sensitivity </a:t>
            </a:r>
            <a:r>
              <a:rPr sz="1167" dirty="0">
                <a:latin typeface="Times New Roman"/>
                <a:cs typeface="Times New Roman"/>
              </a:rPr>
              <a:t>analysis  conducted in </a:t>
            </a:r>
            <a:r>
              <a:rPr sz="1167" spc="-5" dirty="0">
                <a:latin typeface="Times New Roman"/>
                <a:cs typeface="Times New Roman"/>
              </a:rPr>
              <a:t>step</a:t>
            </a:r>
            <a:r>
              <a:rPr sz="1167" spc="-102" dirty="0">
                <a:latin typeface="Times New Roman"/>
                <a:cs typeface="Times New Roman"/>
              </a:rPr>
              <a:t> </a:t>
            </a:r>
            <a:r>
              <a:rPr sz="1167" spc="-5" dirty="0">
                <a:latin typeface="Times New Roman"/>
                <a:cs typeface="Times New Roman"/>
              </a:rPr>
              <a:t>5</a:t>
            </a:r>
            <a:r>
              <a:rPr sz="1944" b="1" spc="-5" dirty="0">
                <a:latin typeface="Times New Roman"/>
                <a:cs typeface="Times New Roman"/>
              </a:rPr>
              <a:t>.</a:t>
            </a:r>
            <a:endParaRPr sz="1944">
              <a:latin typeface="Times New Roman"/>
              <a:cs typeface="Times New Roman"/>
            </a:endParaRPr>
          </a:p>
        </p:txBody>
      </p:sp>
    </p:spTree>
    <p:extLst>
      <p:ext uri="{BB962C8B-B14F-4D97-AF65-F5344CB8AC3E}">
        <p14:creationId xmlns:p14="http://schemas.microsoft.com/office/powerpoint/2010/main" val="3123261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98903" y="886883"/>
            <a:ext cx="1971234" cy="179601"/>
          </a:xfrm>
          <a:prstGeom prst="rect">
            <a:avLst/>
          </a:prstGeom>
        </p:spPr>
        <p:txBody>
          <a:bodyPr vert="horz" wrap="square" lIns="0" tIns="0" rIns="0" bIns="0" rtlCol="0">
            <a:spAutoFit/>
          </a:bodyPr>
          <a:lstStyle/>
          <a:p>
            <a:pPr marL="12347"/>
            <a:r>
              <a:rPr sz="1167" dirty="0">
                <a:latin typeface="Times New Roman"/>
                <a:cs typeface="Times New Roman"/>
              </a:rPr>
              <a:t>CS504-Software Engineering –</a:t>
            </a:r>
            <a:r>
              <a:rPr sz="1167" spc="-107" dirty="0">
                <a:latin typeface="Times New Roman"/>
                <a:cs typeface="Times New Roman"/>
              </a:rPr>
              <a:t> </a:t>
            </a:r>
            <a:r>
              <a:rPr sz="1167" dirty="0">
                <a:latin typeface="Times New Roman"/>
                <a:cs typeface="Times New Roman"/>
              </a:rPr>
              <a:t>I</a:t>
            </a:r>
            <a:endParaRPr sz="1167">
              <a:latin typeface="Times New Roman"/>
              <a:cs typeface="Times New Roman"/>
            </a:endParaRPr>
          </a:p>
        </p:txBody>
      </p:sp>
      <p:sp>
        <p:nvSpPr>
          <p:cNvPr id="3" name="object 3"/>
          <p:cNvSpPr txBox="1"/>
          <p:nvPr/>
        </p:nvSpPr>
        <p:spPr>
          <a:xfrm>
            <a:off x="6156868" y="886883"/>
            <a:ext cx="238919" cy="179601"/>
          </a:xfrm>
          <a:prstGeom prst="rect">
            <a:avLst/>
          </a:prstGeom>
        </p:spPr>
        <p:txBody>
          <a:bodyPr vert="horz" wrap="square" lIns="0" tIns="0" rIns="0" bIns="0" rtlCol="0">
            <a:spAutoFit/>
          </a:bodyPr>
          <a:lstStyle/>
          <a:p>
            <a:pPr marL="12347"/>
            <a:r>
              <a:rPr sz="1167" spc="-5" dirty="0">
                <a:latin typeface="Times New Roman"/>
                <a:cs typeface="Times New Roman"/>
              </a:rPr>
              <a:t>VU</a:t>
            </a:r>
            <a:endParaRPr sz="1167">
              <a:latin typeface="Times New Roman"/>
              <a:cs typeface="Times New Roman"/>
            </a:endParaRPr>
          </a:p>
        </p:txBody>
      </p:sp>
      <p:sp>
        <p:nvSpPr>
          <p:cNvPr id="4" name="object 4"/>
          <p:cNvSpPr/>
          <p:nvPr/>
        </p:nvSpPr>
        <p:spPr>
          <a:xfrm>
            <a:off x="1111250" y="1055052"/>
            <a:ext cx="5270412" cy="0"/>
          </a:xfrm>
          <a:custGeom>
            <a:avLst/>
            <a:gdLst/>
            <a:ahLst/>
            <a:cxnLst/>
            <a:rect l="l" t="t" r="r" b="b"/>
            <a:pathLst>
              <a:path w="5420995">
                <a:moveTo>
                  <a:pt x="0" y="0"/>
                </a:moveTo>
                <a:lnTo>
                  <a:pt x="5420867" y="0"/>
                </a:lnTo>
              </a:path>
            </a:pathLst>
          </a:custGeom>
          <a:ln w="7620">
            <a:solidFill>
              <a:srgbClr val="000000"/>
            </a:solidFill>
          </a:ln>
        </p:spPr>
        <p:txBody>
          <a:bodyPr wrap="square" lIns="0" tIns="0" rIns="0" bIns="0" rtlCol="0"/>
          <a:lstStyle/>
          <a:p>
            <a:endParaRPr sz="1750"/>
          </a:p>
        </p:txBody>
      </p:sp>
      <p:sp>
        <p:nvSpPr>
          <p:cNvPr id="5" name="object 5"/>
          <p:cNvSpPr txBox="1"/>
          <p:nvPr/>
        </p:nvSpPr>
        <p:spPr>
          <a:xfrm>
            <a:off x="1098903" y="4034437"/>
            <a:ext cx="5359312" cy="1248162"/>
          </a:xfrm>
          <a:prstGeom prst="rect">
            <a:avLst/>
          </a:prstGeom>
        </p:spPr>
        <p:txBody>
          <a:bodyPr vert="horz" wrap="square" lIns="0" tIns="0" rIns="0" bIns="0" rtlCol="0">
            <a:spAutoFit/>
          </a:bodyPr>
          <a:lstStyle/>
          <a:p>
            <a:pPr marL="12347" algn="just"/>
            <a:r>
              <a:rPr sz="1361" spc="-5" dirty="0">
                <a:latin typeface="Times New Roman"/>
                <a:cs typeface="Times New Roman"/>
              </a:rPr>
              <a:t>Sequence diagrams </a:t>
            </a:r>
            <a:r>
              <a:rPr sz="1361" dirty="0">
                <a:latin typeface="Times New Roman"/>
                <a:cs typeface="Times New Roman"/>
              </a:rPr>
              <a:t>and logical</a:t>
            </a:r>
            <a:r>
              <a:rPr sz="1361" spc="-24" dirty="0">
                <a:latin typeface="Times New Roman"/>
                <a:cs typeface="Times New Roman"/>
              </a:rPr>
              <a:t> </a:t>
            </a:r>
            <a:r>
              <a:rPr sz="1361" dirty="0">
                <a:latin typeface="Times New Roman"/>
                <a:cs typeface="Times New Roman"/>
              </a:rPr>
              <a:t>complexity</a:t>
            </a:r>
            <a:endParaRPr sz="1361">
              <a:latin typeface="Times New Roman"/>
              <a:cs typeface="Times New Roman"/>
            </a:endParaRPr>
          </a:p>
          <a:p>
            <a:pPr marL="12347" marR="4939" algn="just">
              <a:lnSpc>
                <a:spcPts val="1342"/>
              </a:lnSpc>
              <a:spcBef>
                <a:spcPts val="321"/>
              </a:spcBef>
            </a:pPr>
            <a:r>
              <a:rPr sz="1167" dirty="0">
                <a:latin typeface="Times New Roman"/>
                <a:cs typeface="Times New Roman"/>
              </a:rPr>
              <a:t>It is important to judiciously use the </a:t>
            </a:r>
            <a:r>
              <a:rPr sz="1167" spc="-5" dirty="0">
                <a:latin typeface="Times New Roman"/>
                <a:cs typeface="Times New Roman"/>
              </a:rPr>
              <a:t>sequence </a:t>
            </a:r>
            <a:r>
              <a:rPr sz="1167" dirty="0">
                <a:latin typeface="Times New Roman"/>
                <a:cs typeface="Times New Roman"/>
              </a:rPr>
              <a:t>diagrams </a:t>
            </a:r>
            <a:r>
              <a:rPr sz="1167" spc="-5" dirty="0">
                <a:latin typeface="Times New Roman"/>
                <a:cs typeface="Times New Roman"/>
              </a:rPr>
              <a:t>where </a:t>
            </a:r>
            <a:r>
              <a:rPr sz="1167" dirty="0">
                <a:latin typeface="Times New Roman"/>
                <a:cs typeface="Times New Roman"/>
              </a:rPr>
              <a:t>they actually add value.  The golden principle is to keep it </a:t>
            </a:r>
            <a:r>
              <a:rPr sz="1167" spc="-5" dirty="0">
                <a:latin typeface="Times New Roman"/>
                <a:cs typeface="Times New Roman"/>
              </a:rPr>
              <a:t>small </a:t>
            </a:r>
            <a:r>
              <a:rPr sz="1167" dirty="0">
                <a:latin typeface="Times New Roman"/>
                <a:cs typeface="Times New Roman"/>
              </a:rPr>
              <a:t>and </a:t>
            </a:r>
            <a:r>
              <a:rPr sz="1167" spc="-5" dirty="0">
                <a:latin typeface="Times New Roman"/>
                <a:cs typeface="Times New Roman"/>
              </a:rPr>
              <a:t>simple. </a:t>
            </a:r>
            <a:r>
              <a:rPr sz="1167" dirty="0">
                <a:latin typeface="Times New Roman"/>
                <a:cs typeface="Times New Roman"/>
              </a:rPr>
              <a:t>It is important to understand that the  diagrams are meant to make things clear. Therefore, in order to keep them </a:t>
            </a:r>
            <a:r>
              <a:rPr sz="1167" spc="-5" dirty="0">
                <a:latin typeface="Times New Roman"/>
                <a:cs typeface="Times New Roman"/>
              </a:rPr>
              <a:t>simple, special  </a:t>
            </a:r>
            <a:r>
              <a:rPr sz="1167" dirty="0">
                <a:latin typeface="Times New Roman"/>
                <a:cs typeface="Times New Roman"/>
              </a:rPr>
              <a:t>attentions </a:t>
            </a:r>
            <a:r>
              <a:rPr sz="1167" spc="-5" dirty="0">
                <a:latin typeface="Times New Roman"/>
                <a:cs typeface="Times New Roman"/>
              </a:rPr>
              <a:t>should </a:t>
            </a:r>
            <a:r>
              <a:rPr sz="1167" dirty="0">
                <a:latin typeface="Times New Roman"/>
                <a:cs typeface="Times New Roman"/>
              </a:rPr>
              <a:t>be paid to the conditional logic. If it is </a:t>
            </a:r>
            <a:r>
              <a:rPr sz="1167" spc="-5" dirty="0">
                <a:latin typeface="Times New Roman"/>
                <a:cs typeface="Times New Roman"/>
              </a:rPr>
              <a:t>simple </a:t>
            </a:r>
            <a:r>
              <a:rPr sz="1167" dirty="0">
                <a:latin typeface="Times New Roman"/>
                <a:cs typeface="Times New Roman"/>
              </a:rPr>
              <a:t>then there is no harm in  adding it to the diagram. </a:t>
            </a:r>
            <a:r>
              <a:rPr sz="1167" spc="-5" dirty="0">
                <a:latin typeface="Times New Roman"/>
                <a:cs typeface="Times New Roman"/>
              </a:rPr>
              <a:t>On </a:t>
            </a:r>
            <a:r>
              <a:rPr sz="1167" dirty="0">
                <a:latin typeface="Times New Roman"/>
                <a:cs typeface="Times New Roman"/>
              </a:rPr>
              <a:t>the other hand if the logic is complex then </a:t>
            </a:r>
            <a:r>
              <a:rPr sz="1167" spc="-5" dirty="0">
                <a:latin typeface="Times New Roman"/>
                <a:cs typeface="Times New Roman"/>
              </a:rPr>
              <a:t>we should </a:t>
            </a:r>
            <a:r>
              <a:rPr sz="1167" dirty="0">
                <a:latin typeface="Times New Roman"/>
                <a:cs typeface="Times New Roman"/>
              </a:rPr>
              <a:t>draw  </a:t>
            </a:r>
            <a:r>
              <a:rPr sz="1167" spc="-5" dirty="0">
                <a:latin typeface="Times New Roman"/>
                <a:cs typeface="Times New Roman"/>
              </a:rPr>
              <a:t>separate </a:t>
            </a:r>
            <a:r>
              <a:rPr sz="1167" dirty="0">
                <a:latin typeface="Times New Roman"/>
                <a:cs typeface="Times New Roman"/>
              </a:rPr>
              <a:t>diagrams like flow</a:t>
            </a:r>
            <a:r>
              <a:rPr sz="1167" spc="-92" dirty="0">
                <a:latin typeface="Times New Roman"/>
                <a:cs typeface="Times New Roman"/>
              </a:rPr>
              <a:t> </a:t>
            </a:r>
            <a:r>
              <a:rPr sz="1167" dirty="0">
                <a:latin typeface="Times New Roman"/>
                <a:cs typeface="Times New Roman"/>
              </a:rPr>
              <a:t>charts.</a:t>
            </a:r>
            <a:endParaRPr sz="1167">
              <a:latin typeface="Times New Roman"/>
              <a:cs typeface="Times New Roman"/>
            </a:endParaRPr>
          </a:p>
        </p:txBody>
      </p:sp>
      <p:sp>
        <p:nvSpPr>
          <p:cNvPr id="6" name="object 6"/>
          <p:cNvSpPr/>
          <p:nvPr/>
        </p:nvSpPr>
        <p:spPr>
          <a:xfrm>
            <a:off x="2592917" y="1736212"/>
            <a:ext cx="1992842" cy="1373628"/>
          </a:xfrm>
          <a:custGeom>
            <a:avLst/>
            <a:gdLst/>
            <a:ahLst/>
            <a:cxnLst/>
            <a:rect l="l" t="t" r="r" b="b"/>
            <a:pathLst>
              <a:path w="2049779" h="1412875">
                <a:moveTo>
                  <a:pt x="2048256" y="0"/>
                </a:moveTo>
                <a:lnTo>
                  <a:pt x="0" y="0"/>
                </a:lnTo>
                <a:lnTo>
                  <a:pt x="0" y="1411223"/>
                </a:lnTo>
                <a:lnTo>
                  <a:pt x="1524" y="1412748"/>
                </a:lnTo>
                <a:lnTo>
                  <a:pt x="2045208" y="1412748"/>
                </a:lnTo>
                <a:lnTo>
                  <a:pt x="2046732" y="1411223"/>
                </a:lnTo>
                <a:lnTo>
                  <a:pt x="2048256" y="1411223"/>
                </a:lnTo>
                <a:lnTo>
                  <a:pt x="2048256" y="1409700"/>
                </a:lnTo>
                <a:lnTo>
                  <a:pt x="3048" y="1409700"/>
                </a:lnTo>
                <a:lnTo>
                  <a:pt x="3048" y="1406652"/>
                </a:lnTo>
                <a:lnTo>
                  <a:pt x="6096" y="1406652"/>
                </a:lnTo>
                <a:lnTo>
                  <a:pt x="6096" y="6095"/>
                </a:lnTo>
                <a:lnTo>
                  <a:pt x="3048" y="6095"/>
                </a:lnTo>
                <a:lnTo>
                  <a:pt x="3048" y="3047"/>
                </a:lnTo>
                <a:lnTo>
                  <a:pt x="2049780" y="3047"/>
                </a:lnTo>
                <a:lnTo>
                  <a:pt x="2049780" y="1523"/>
                </a:lnTo>
                <a:lnTo>
                  <a:pt x="2048256" y="0"/>
                </a:lnTo>
                <a:close/>
              </a:path>
              <a:path w="2049779" h="1412875">
                <a:moveTo>
                  <a:pt x="6096" y="1406652"/>
                </a:moveTo>
                <a:lnTo>
                  <a:pt x="3048" y="1406652"/>
                </a:lnTo>
                <a:lnTo>
                  <a:pt x="3048" y="1409700"/>
                </a:lnTo>
                <a:lnTo>
                  <a:pt x="6096" y="1409700"/>
                </a:lnTo>
                <a:lnTo>
                  <a:pt x="6096" y="1406652"/>
                </a:lnTo>
                <a:close/>
              </a:path>
              <a:path w="2049779" h="1412875">
                <a:moveTo>
                  <a:pt x="2043683" y="1406652"/>
                </a:moveTo>
                <a:lnTo>
                  <a:pt x="6096" y="1406652"/>
                </a:lnTo>
                <a:lnTo>
                  <a:pt x="6096" y="1409700"/>
                </a:lnTo>
                <a:lnTo>
                  <a:pt x="2043683" y="1409700"/>
                </a:lnTo>
                <a:lnTo>
                  <a:pt x="2043683" y="1406652"/>
                </a:lnTo>
                <a:close/>
              </a:path>
              <a:path w="2049779" h="1412875">
                <a:moveTo>
                  <a:pt x="2046732" y="3047"/>
                </a:moveTo>
                <a:lnTo>
                  <a:pt x="2043683" y="3047"/>
                </a:lnTo>
                <a:lnTo>
                  <a:pt x="2043683" y="1409700"/>
                </a:lnTo>
                <a:lnTo>
                  <a:pt x="2046732" y="1409700"/>
                </a:lnTo>
                <a:lnTo>
                  <a:pt x="2046732" y="1406652"/>
                </a:lnTo>
                <a:lnTo>
                  <a:pt x="2049780" y="1406652"/>
                </a:lnTo>
                <a:lnTo>
                  <a:pt x="2049780" y="6095"/>
                </a:lnTo>
                <a:lnTo>
                  <a:pt x="2046732" y="6095"/>
                </a:lnTo>
                <a:lnTo>
                  <a:pt x="2046732" y="3047"/>
                </a:lnTo>
                <a:close/>
              </a:path>
              <a:path w="2049779" h="1412875">
                <a:moveTo>
                  <a:pt x="2049780" y="1406652"/>
                </a:moveTo>
                <a:lnTo>
                  <a:pt x="2046732" y="1406652"/>
                </a:lnTo>
                <a:lnTo>
                  <a:pt x="2046732" y="1409700"/>
                </a:lnTo>
                <a:lnTo>
                  <a:pt x="2048256" y="1409700"/>
                </a:lnTo>
                <a:lnTo>
                  <a:pt x="2049780" y="1408176"/>
                </a:lnTo>
                <a:lnTo>
                  <a:pt x="2049780" y="1406652"/>
                </a:lnTo>
                <a:close/>
              </a:path>
              <a:path w="2049779" h="1412875">
                <a:moveTo>
                  <a:pt x="6096" y="3047"/>
                </a:moveTo>
                <a:lnTo>
                  <a:pt x="3048" y="3047"/>
                </a:lnTo>
                <a:lnTo>
                  <a:pt x="3048" y="6095"/>
                </a:lnTo>
                <a:lnTo>
                  <a:pt x="6096" y="6095"/>
                </a:lnTo>
                <a:lnTo>
                  <a:pt x="6096" y="3047"/>
                </a:lnTo>
                <a:close/>
              </a:path>
              <a:path w="2049779" h="1412875">
                <a:moveTo>
                  <a:pt x="2043683" y="3047"/>
                </a:moveTo>
                <a:lnTo>
                  <a:pt x="6096" y="3047"/>
                </a:lnTo>
                <a:lnTo>
                  <a:pt x="6096" y="6095"/>
                </a:lnTo>
                <a:lnTo>
                  <a:pt x="2043683" y="6095"/>
                </a:lnTo>
                <a:lnTo>
                  <a:pt x="2043683" y="3047"/>
                </a:lnTo>
                <a:close/>
              </a:path>
              <a:path w="2049779" h="1412875">
                <a:moveTo>
                  <a:pt x="2049780" y="3047"/>
                </a:moveTo>
                <a:lnTo>
                  <a:pt x="2046732" y="3047"/>
                </a:lnTo>
                <a:lnTo>
                  <a:pt x="2046732" y="6095"/>
                </a:lnTo>
                <a:lnTo>
                  <a:pt x="2049780" y="6095"/>
                </a:lnTo>
                <a:lnTo>
                  <a:pt x="2049780" y="3047"/>
                </a:lnTo>
                <a:close/>
              </a:path>
            </a:pathLst>
          </a:custGeom>
          <a:solidFill>
            <a:srgbClr val="333399"/>
          </a:solidFill>
        </p:spPr>
        <p:txBody>
          <a:bodyPr wrap="square" lIns="0" tIns="0" rIns="0" bIns="0" rtlCol="0"/>
          <a:lstStyle/>
          <a:p>
            <a:endParaRPr sz="1750"/>
          </a:p>
        </p:txBody>
      </p:sp>
      <p:sp>
        <p:nvSpPr>
          <p:cNvPr id="7" name="object 7"/>
          <p:cNvSpPr/>
          <p:nvPr/>
        </p:nvSpPr>
        <p:spPr>
          <a:xfrm>
            <a:off x="2791460" y="1876970"/>
            <a:ext cx="1506855" cy="1074948"/>
          </a:xfrm>
          <a:prstGeom prst="rect">
            <a:avLst/>
          </a:prstGeom>
          <a:blipFill>
            <a:blip r:embed="rId2" cstate="print"/>
            <a:stretch>
              <a:fillRect/>
            </a:stretch>
          </a:blipFill>
        </p:spPr>
        <p:txBody>
          <a:bodyPr wrap="square" lIns="0" tIns="0" rIns="0" bIns="0" rtlCol="0"/>
          <a:lstStyle/>
          <a:p>
            <a:endParaRPr sz="1750"/>
          </a:p>
        </p:txBody>
      </p:sp>
      <p:sp>
        <p:nvSpPr>
          <p:cNvPr id="8" name="object 8"/>
          <p:cNvSpPr/>
          <p:nvPr/>
        </p:nvSpPr>
        <p:spPr>
          <a:xfrm>
            <a:off x="2592917" y="1736212"/>
            <a:ext cx="1992842" cy="1373628"/>
          </a:xfrm>
          <a:custGeom>
            <a:avLst/>
            <a:gdLst/>
            <a:ahLst/>
            <a:cxnLst/>
            <a:rect l="l" t="t" r="r" b="b"/>
            <a:pathLst>
              <a:path w="2049779" h="1412875">
                <a:moveTo>
                  <a:pt x="2048256" y="0"/>
                </a:moveTo>
                <a:lnTo>
                  <a:pt x="0" y="0"/>
                </a:lnTo>
                <a:lnTo>
                  <a:pt x="0" y="1411223"/>
                </a:lnTo>
                <a:lnTo>
                  <a:pt x="1524" y="1412748"/>
                </a:lnTo>
                <a:lnTo>
                  <a:pt x="2045208" y="1412748"/>
                </a:lnTo>
                <a:lnTo>
                  <a:pt x="2046732" y="1411223"/>
                </a:lnTo>
                <a:lnTo>
                  <a:pt x="2048256" y="1411223"/>
                </a:lnTo>
                <a:lnTo>
                  <a:pt x="2048256" y="1409700"/>
                </a:lnTo>
                <a:lnTo>
                  <a:pt x="3048" y="1409700"/>
                </a:lnTo>
                <a:lnTo>
                  <a:pt x="3048" y="1406652"/>
                </a:lnTo>
                <a:lnTo>
                  <a:pt x="6096" y="1406652"/>
                </a:lnTo>
                <a:lnTo>
                  <a:pt x="6096" y="6095"/>
                </a:lnTo>
                <a:lnTo>
                  <a:pt x="3048" y="6095"/>
                </a:lnTo>
                <a:lnTo>
                  <a:pt x="3048" y="3047"/>
                </a:lnTo>
                <a:lnTo>
                  <a:pt x="2049780" y="3047"/>
                </a:lnTo>
                <a:lnTo>
                  <a:pt x="2049780" y="1523"/>
                </a:lnTo>
                <a:lnTo>
                  <a:pt x="2048256" y="0"/>
                </a:lnTo>
                <a:close/>
              </a:path>
              <a:path w="2049779" h="1412875">
                <a:moveTo>
                  <a:pt x="6096" y="1406652"/>
                </a:moveTo>
                <a:lnTo>
                  <a:pt x="3048" y="1406652"/>
                </a:lnTo>
                <a:lnTo>
                  <a:pt x="3048" y="1409700"/>
                </a:lnTo>
                <a:lnTo>
                  <a:pt x="6096" y="1409700"/>
                </a:lnTo>
                <a:lnTo>
                  <a:pt x="6096" y="1406652"/>
                </a:lnTo>
                <a:close/>
              </a:path>
              <a:path w="2049779" h="1412875">
                <a:moveTo>
                  <a:pt x="2043683" y="1406652"/>
                </a:moveTo>
                <a:lnTo>
                  <a:pt x="6096" y="1406652"/>
                </a:lnTo>
                <a:lnTo>
                  <a:pt x="6096" y="1409700"/>
                </a:lnTo>
                <a:lnTo>
                  <a:pt x="2043683" y="1409700"/>
                </a:lnTo>
                <a:lnTo>
                  <a:pt x="2043683" y="1406652"/>
                </a:lnTo>
                <a:close/>
              </a:path>
              <a:path w="2049779" h="1412875">
                <a:moveTo>
                  <a:pt x="2046732" y="3047"/>
                </a:moveTo>
                <a:lnTo>
                  <a:pt x="2043683" y="3047"/>
                </a:lnTo>
                <a:lnTo>
                  <a:pt x="2043683" y="1409700"/>
                </a:lnTo>
                <a:lnTo>
                  <a:pt x="2046732" y="1409700"/>
                </a:lnTo>
                <a:lnTo>
                  <a:pt x="2046732" y="1406652"/>
                </a:lnTo>
                <a:lnTo>
                  <a:pt x="2049780" y="1406652"/>
                </a:lnTo>
                <a:lnTo>
                  <a:pt x="2049780" y="6095"/>
                </a:lnTo>
                <a:lnTo>
                  <a:pt x="2046732" y="6095"/>
                </a:lnTo>
                <a:lnTo>
                  <a:pt x="2046732" y="3047"/>
                </a:lnTo>
                <a:close/>
              </a:path>
              <a:path w="2049779" h="1412875">
                <a:moveTo>
                  <a:pt x="2049780" y="1406652"/>
                </a:moveTo>
                <a:lnTo>
                  <a:pt x="2046732" y="1406652"/>
                </a:lnTo>
                <a:lnTo>
                  <a:pt x="2046732" y="1409700"/>
                </a:lnTo>
                <a:lnTo>
                  <a:pt x="2048256" y="1409700"/>
                </a:lnTo>
                <a:lnTo>
                  <a:pt x="2049780" y="1408176"/>
                </a:lnTo>
                <a:lnTo>
                  <a:pt x="2049780" y="1406652"/>
                </a:lnTo>
                <a:close/>
              </a:path>
              <a:path w="2049779" h="1412875">
                <a:moveTo>
                  <a:pt x="6096" y="3047"/>
                </a:moveTo>
                <a:lnTo>
                  <a:pt x="3048" y="3047"/>
                </a:lnTo>
                <a:lnTo>
                  <a:pt x="3048" y="6095"/>
                </a:lnTo>
                <a:lnTo>
                  <a:pt x="6096" y="6095"/>
                </a:lnTo>
                <a:lnTo>
                  <a:pt x="6096" y="3047"/>
                </a:lnTo>
                <a:close/>
              </a:path>
              <a:path w="2049779" h="1412875">
                <a:moveTo>
                  <a:pt x="2043683" y="3047"/>
                </a:moveTo>
                <a:lnTo>
                  <a:pt x="6096" y="3047"/>
                </a:lnTo>
                <a:lnTo>
                  <a:pt x="6096" y="6095"/>
                </a:lnTo>
                <a:lnTo>
                  <a:pt x="2043683" y="6095"/>
                </a:lnTo>
                <a:lnTo>
                  <a:pt x="2043683" y="3047"/>
                </a:lnTo>
                <a:close/>
              </a:path>
              <a:path w="2049779" h="1412875">
                <a:moveTo>
                  <a:pt x="2049780" y="3047"/>
                </a:moveTo>
                <a:lnTo>
                  <a:pt x="2046732" y="3047"/>
                </a:lnTo>
                <a:lnTo>
                  <a:pt x="2046732" y="6095"/>
                </a:lnTo>
                <a:lnTo>
                  <a:pt x="2049780" y="6095"/>
                </a:lnTo>
                <a:lnTo>
                  <a:pt x="2049780" y="3047"/>
                </a:lnTo>
                <a:close/>
              </a:path>
            </a:pathLst>
          </a:custGeom>
          <a:solidFill>
            <a:srgbClr val="333399"/>
          </a:solidFill>
        </p:spPr>
        <p:txBody>
          <a:bodyPr wrap="square" lIns="0" tIns="0" rIns="0" bIns="0" rtlCol="0"/>
          <a:lstStyle/>
          <a:p>
            <a:endParaRPr sz="1750"/>
          </a:p>
        </p:txBody>
      </p:sp>
      <p:sp>
        <p:nvSpPr>
          <p:cNvPr id="9" name="object 9"/>
          <p:cNvSpPr/>
          <p:nvPr/>
        </p:nvSpPr>
        <p:spPr>
          <a:xfrm>
            <a:off x="2791460" y="1876970"/>
            <a:ext cx="1506855" cy="1074948"/>
          </a:xfrm>
          <a:prstGeom prst="rect">
            <a:avLst/>
          </a:prstGeom>
          <a:blipFill>
            <a:blip r:embed="rId3" cstate="print"/>
            <a:stretch>
              <a:fillRect/>
            </a:stretch>
          </a:blipFill>
        </p:spPr>
        <p:txBody>
          <a:bodyPr wrap="square" lIns="0" tIns="0" rIns="0" bIns="0" rtlCol="0"/>
          <a:lstStyle/>
          <a:p>
            <a:endParaRPr sz="1750"/>
          </a:p>
        </p:txBody>
      </p:sp>
      <p:sp>
        <p:nvSpPr>
          <p:cNvPr id="10" name="object 10"/>
          <p:cNvSpPr txBox="1"/>
          <p:nvPr/>
        </p:nvSpPr>
        <p:spPr>
          <a:xfrm>
            <a:off x="2936170" y="1911554"/>
            <a:ext cx="201877" cy="209416"/>
          </a:xfrm>
          <a:prstGeom prst="rect">
            <a:avLst/>
          </a:prstGeom>
        </p:spPr>
        <p:txBody>
          <a:bodyPr vert="horz" wrap="square" lIns="0" tIns="0" rIns="0" bIns="0" rtlCol="0">
            <a:spAutoFit/>
          </a:bodyPr>
          <a:lstStyle/>
          <a:p>
            <a:pPr marL="12347"/>
            <a:r>
              <a:rPr sz="1361" spc="10" dirty="0">
                <a:latin typeface="Times New Roman"/>
                <a:cs typeface="Times New Roman"/>
              </a:rPr>
              <a:t>:A</a:t>
            </a:r>
            <a:endParaRPr sz="1361">
              <a:latin typeface="Times New Roman"/>
              <a:cs typeface="Times New Roman"/>
            </a:endParaRPr>
          </a:p>
        </p:txBody>
      </p:sp>
      <p:sp>
        <p:nvSpPr>
          <p:cNvPr id="13" name="object 13"/>
          <p:cNvSpPr txBox="1">
            <a:spLocks noGrp="1"/>
          </p:cNvSpPr>
          <p:nvPr>
            <p:ph type="sldNum" sz="quarter" idx="7"/>
          </p:nvPr>
        </p:nvSpPr>
        <p:spPr>
          <a:xfrm>
            <a:off x="6216086" y="10069713"/>
            <a:ext cx="271639" cy="7214493"/>
          </a:xfrm>
          <a:prstGeom prst="rect">
            <a:avLst/>
          </a:prstGeom>
        </p:spPr>
        <p:txBody>
          <a:bodyPr vert="horz" wrap="square" lIns="0" tIns="32720" rIns="0" bIns="0" rtlCol="0">
            <a:spAutoFit/>
          </a:bodyPr>
          <a:lstStyle/>
          <a:p>
            <a:pPr marL="12347">
              <a:lnSpc>
                <a:spcPts val="1371"/>
              </a:lnSpc>
              <a:spcBef>
                <a:spcPts val="258"/>
              </a:spcBef>
              <a:tabLst>
                <a:tab pos="5123363" algn="l"/>
              </a:tabLst>
            </a:pPr>
            <a:r>
              <a:rPr u="heavy" dirty="0"/>
              <a:t> 	</a:t>
            </a:r>
            <a:r>
              <a:rPr dirty="0"/>
              <a:t>110</a:t>
            </a:r>
          </a:p>
          <a:p>
            <a:pPr marL="1456939">
              <a:lnSpc>
                <a:spcPts val="1371"/>
              </a:lnSpc>
            </a:pPr>
            <a:r>
              <a:rPr dirty="0"/>
              <a:t>© Copyright </a:t>
            </a:r>
            <a:r>
              <a:rPr spc="-5" dirty="0"/>
              <a:t>Virtual University </a:t>
            </a:r>
            <a:r>
              <a:rPr dirty="0"/>
              <a:t>of</a:t>
            </a:r>
            <a:r>
              <a:rPr spc="-78" dirty="0"/>
              <a:t> </a:t>
            </a:r>
            <a:r>
              <a:rPr spc="-5" dirty="0"/>
              <a:t>Pakistan</a:t>
            </a:r>
          </a:p>
        </p:txBody>
      </p:sp>
      <p:sp>
        <p:nvSpPr>
          <p:cNvPr id="11" name="object 11"/>
          <p:cNvSpPr txBox="1"/>
          <p:nvPr/>
        </p:nvSpPr>
        <p:spPr>
          <a:xfrm>
            <a:off x="3957038" y="1911554"/>
            <a:ext cx="191999" cy="209416"/>
          </a:xfrm>
          <a:prstGeom prst="rect">
            <a:avLst/>
          </a:prstGeom>
        </p:spPr>
        <p:txBody>
          <a:bodyPr vert="horz" wrap="square" lIns="0" tIns="0" rIns="0" bIns="0" rtlCol="0">
            <a:spAutoFit/>
          </a:bodyPr>
          <a:lstStyle/>
          <a:p>
            <a:pPr marL="12347"/>
            <a:r>
              <a:rPr sz="1361" spc="10" dirty="0">
                <a:latin typeface="Times New Roman"/>
                <a:cs typeface="Times New Roman"/>
              </a:rPr>
              <a:t>:B</a:t>
            </a:r>
            <a:endParaRPr sz="1361">
              <a:latin typeface="Times New Roman"/>
              <a:cs typeface="Times New Roman"/>
            </a:endParaRPr>
          </a:p>
        </p:txBody>
      </p:sp>
      <p:sp>
        <p:nvSpPr>
          <p:cNvPr id="12" name="object 12"/>
          <p:cNvSpPr txBox="1"/>
          <p:nvPr/>
        </p:nvSpPr>
        <p:spPr>
          <a:xfrm>
            <a:off x="3121378" y="2237755"/>
            <a:ext cx="895791" cy="157094"/>
          </a:xfrm>
          <a:prstGeom prst="rect">
            <a:avLst/>
          </a:prstGeom>
        </p:spPr>
        <p:txBody>
          <a:bodyPr vert="horz" wrap="square" lIns="0" tIns="0" rIns="0" bIns="0" rtlCol="0">
            <a:spAutoFit/>
          </a:bodyPr>
          <a:lstStyle/>
          <a:p>
            <a:pPr marL="12347"/>
            <a:r>
              <a:rPr sz="1021" spc="5" dirty="0">
                <a:latin typeface="Courier New"/>
                <a:cs typeface="Courier New"/>
              </a:rPr>
              <a:t>&lt;&lt;destroy&gt;&gt;</a:t>
            </a:r>
            <a:endParaRPr sz="1021">
              <a:latin typeface="Courier New"/>
              <a:cs typeface="Courier New"/>
            </a:endParaRPr>
          </a:p>
        </p:txBody>
      </p:sp>
    </p:spTree>
    <p:extLst>
      <p:ext uri="{BB962C8B-B14F-4D97-AF65-F5344CB8AC3E}">
        <p14:creationId xmlns:p14="http://schemas.microsoft.com/office/powerpoint/2010/main" val="163378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98903" y="886883"/>
            <a:ext cx="1971234" cy="179601"/>
          </a:xfrm>
          <a:prstGeom prst="rect">
            <a:avLst/>
          </a:prstGeom>
        </p:spPr>
        <p:txBody>
          <a:bodyPr vert="horz" wrap="square" lIns="0" tIns="0" rIns="0" bIns="0" rtlCol="0">
            <a:spAutoFit/>
          </a:bodyPr>
          <a:lstStyle/>
          <a:p>
            <a:pPr marL="12347"/>
            <a:r>
              <a:rPr sz="1167" dirty="0">
                <a:latin typeface="Times New Roman"/>
                <a:cs typeface="Times New Roman"/>
              </a:rPr>
              <a:t>CS504-Software Engineering –</a:t>
            </a:r>
            <a:r>
              <a:rPr sz="1167" spc="-107" dirty="0">
                <a:latin typeface="Times New Roman"/>
                <a:cs typeface="Times New Roman"/>
              </a:rPr>
              <a:t> </a:t>
            </a:r>
            <a:r>
              <a:rPr sz="1167" dirty="0">
                <a:latin typeface="Times New Roman"/>
                <a:cs typeface="Times New Roman"/>
              </a:rPr>
              <a:t>I</a:t>
            </a:r>
            <a:endParaRPr sz="1167">
              <a:latin typeface="Times New Roman"/>
              <a:cs typeface="Times New Roman"/>
            </a:endParaRPr>
          </a:p>
        </p:txBody>
      </p:sp>
      <p:sp>
        <p:nvSpPr>
          <p:cNvPr id="3" name="object 3"/>
          <p:cNvSpPr txBox="1"/>
          <p:nvPr/>
        </p:nvSpPr>
        <p:spPr>
          <a:xfrm>
            <a:off x="6156868" y="886883"/>
            <a:ext cx="238919" cy="179601"/>
          </a:xfrm>
          <a:prstGeom prst="rect">
            <a:avLst/>
          </a:prstGeom>
        </p:spPr>
        <p:txBody>
          <a:bodyPr vert="horz" wrap="square" lIns="0" tIns="0" rIns="0" bIns="0" rtlCol="0">
            <a:spAutoFit/>
          </a:bodyPr>
          <a:lstStyle/>
          <a:p>
            <a:pPr marL="12347"/>
            <a:r>
              <a:rPr sz="1167" spc="-5" dirty="0">
                <a:latin typeface="Times New Roman"/>
                <a:cs typeface="Times New Roman"/>
              </a:rPr>
              <a:t>VU</a:t>
            </a:r>
            <a:endParaRPr sz="1167">
              <a:latin typeface="Times New Roman"/>
              <a:cs typeface="Times New Roman"/>
            </a:endParaRPr>
          </a:p>
        </p:txBody>
      </p:sp>
      <p:sp>
        <p:nvSpPr>
          <p:cNvPr id="4" name="object 4"/>
          <p:cNvSpPr/>
          <p:nvPr/>
        </p:nvSpPr>
        <p:spPr>
          <a:xfrm>
            <a:off x="1111250" y="1055052"/>
            <a:ext cx="5270412" cy="0"/>
          </a:xfrm>
          <a:custGeom>
            <a:avLst/>
            <a:gdLst/>
            <a:ahLst/>
            <a:cxnLst/>
            <a:rect l="l" t="t" r="r" b="b"/>
            <a:pathLst>
              <a:path w="5420995">
                <a:moveTo>
                  <a:pt x="0" y="0"/>
                </a:moveTo>
                <a:lnTo>
                  <a:pt x="5420867" y="0"/>
                </a:lnTo>
              </a:path>
            </a:pathLst>
          </a:custGeom>
          <a:ln w="7620">
            <a:solidFill>
              <a:srgbClr val="000000"/>
            </a:solidFill>
          </a:ln>
        </p:spPr>
        <p:txBody>
          <a:bodyPr wrap="square" lIns="0" tIns="0" rIns="0" bIns="0" rtlCol="0"/>
          <a:lstStyle/>
          <a:p>
            <a:endParaRPr sz="1750"/>
          </a:p>
        </p:txBody>
      </p:sp>
      <p:sp>
        <p:nvSpPr>
          <p:cNvPr id="5" name="object 5"/>
          <p:cNvSpPr txBox="1"/>
          <p:nvPr/>
        </p:nvSpPr>
        <p:spPr>
          <a:xfrm>
            <a:off x="1098903" y="8703663"/>
            <a:ext cx="3756025" cy="239425"/>
          </a:xfrm>
          <a:prstGeom prst="rect">
            <a:avLst/>
          </a:prstGeom>
        </p:spPr>
        <p:txBody>
          <a:bodyPr vert="horz" wrap="square" lIns="0" tIns="0" rIns="0" bIns="0" rtlCol="0">
            <a:spAutoFit/>
          </a:bodyPr>
          <a:lstStyle/>
          <a:p>
            <a:pPr marL="12347"/>
            <a:r>
              <a:rPr sz="1556" spc="-5" dirty="0">
                <a:latin typeface="Times New Roman"/>
                <a:cs typeface="Times New Roman"/>
              </a:rPr>
              <a:t>Comparing sequence &amp; collaboration</a:t>
            </a:r>
            <a:r>
              <a:rPr sz="1556" spc="29" dirty="0">
                <a:latin typeface="Times New Roman"/>
                <a:cs typeface="Times New Roman"/>
              </a:rPr>
              <a:t> </a:t>
            </a:r>
            <a:r>
              <a:rPr sz="1556" dirty="0">
                <a:latin typeface="Times New Roman"/>
                <a:cs typeface="Times New Roman"/>
              </a:rPr>
              <a:t>diagrams</a:t>
            </a:r>
            <a:endParaRPr sz="1556">
              <a:latin typeface="Times New Roman"/>
              <a:cs typeface="Times New Roman"/>
            </a:endParaRPr>
          </a:p>
        </p:txBody>
      </p:sp>
      <p:sp>
        <p:nvSpPr>
          <p:cNvPr id="6" name="object 6"/>
          <p:cNvSpPr/>
          <p:nvPr/>
        </p:nvSpPr>
        <p:spPr>
          <a:xfrm>
            <a:off x="2114339" y="4353983"/>
            <a:ext cx="1705769" cy="200025"/>
          </a:xfrm>
          <a:custGeom>
            <a:avLst/>
            <a:gdLst/>
            <a:ahLst/>
            <a:cxnLst/>
            <a:rect l="l" t="t" r="r" b="b"/>
            <a:pathLst>
              <a:path w="1754504" h="205739">
                <a:moveTo>
                  <a:pt x="0" y="0"/>
                </a:moveTo>
                <a:lnTo>
                  <a:pt x="1754124" y="0"/>
                </a:lnTo>
                <a:lnTo>
                  <a:pt x="1754124" y="205739"/>
                </a:lnTo>
                <a:lnTo>
                  <a:pt x="0" y="205739"/>
                </a:lnTo>
                <a:lnTo>
                  <a:pt x="0" y="0"/>
                </a:lnTo>
                <a:close/>
              </a:path>
            </a:pathLst>
          </a:custGeom>
          <a:solidFill>
            <a:srgbClr val="FFE36E"/>
          </a:solidFill>
        </p:spPr>
        <p:txBody>
          <a:bodyPr wrap="square" lIns="0" tIns="0" rIns="0" bIns="0" rtlCol="0"/>
          <a:lstStyle/>
          <a:p>
            <a:endParaRPr sz="1750"/>
          </a:p>
        </p:txBody>
      </p:sp>
      <p:sp>
        <p:nvSpPr>
          <p:cNvPr id="7" name="object 7"/>
          <p:cNvSpPr/>
          <p:nvPr/>
        </p:nvSpPr>
        <p:spPr>
          <a:xfrm>
            <a:off x="2111375" y="4351019"/>
            <a:ext cx="1711325" cy="206199"/>
          </a:xfrm>
          <a:custGeom>
            <a:avLst/>
            <a:gdLst/>
            <a:ahLst/>
            <a:cxnLst/>
            <a:rect l="l" t="t" r="r" b="b"/>
            <a:pathLst>
              <a:path w="1760220" h="212089">
                <a:moveTo>
                  <a:pt x="1758695" y="0"/>
                </a:moveTo>
                <a:lnTo>
                  <a:pt x="0" y="0"/>
                </a:lnTo>
                <a:lnTo>
                  <a:pt x="0" y="210311"/>
                </a:lnTo>
                <a:lnTo>
                  <a:pt x="1524" y="211835"/>
                </a:lnTo>
                <a:lnTo>
                  <a:pt x="1755648" y="211835"/>
                </a:lnTo>
                <a:lnTo>
                  <a:pt x="1757172" y="210311"/>
                </a:lnTo>
                <a:lnTo>
                  <a:pt x="1758695" y="210311"/>
                </a:lnTo>
                <a:lnTo>
                  <a:pt x="1758695" y="208787"/>
                </a:lnTo>
                <a:lnTo>
                  <a:pt x="3048" y="208787"/>
                </a:lnTo>
                <a:lnTo>
                  <a:pt x="3048" y="205739"/>
                </a:lnTo>
                <a:lnTo>
                  <a:pt x="6096" y="205739"/>
                </a:lnTo>
                <a:lnTo>
                  <a:pt x="6096" y="6095"/>
                </a:lnTo>
                <a:lnTo>
                  <a:pt x="3048" y="6095"/>
                </a:lnTo>
                <a:lnTo>
                  <a:pt x="3048" y="3047"/>
                </a:lnTo>
                <a:lnTo>
                  <a:pt x="1760220" y="3047"/>
                </a:lnTo>
                <a:lnTo>
                  <a:pt x="1760220" y="1523"/>
                </a:lnTo>
                <a:lnTo>
                  <a:pt x="1758695" y="0"/>
                </a:lnTo>
                <a:close/>
              </a:path>
              <a:path w="1760220" h="212089">
                <a:moveTo>
                  <a:pt x="6096" y="205739"/>
                </a:moveTo>
                <a:lnTo>
                  <a:pt x="3048" y="205739"/>
                </a:lnTo>
                <a:lnTo>
                  <a:pt x="3048" y="208787"/>
                </a:lnTo>
                <a:lnTo>
                  <a:pt x="6096" y="208787"/>
                </a:lnTo>
                <a:lnTo>
                  <a:pt x="6096" y="205739"/>
                </a:lnTo>
                <a:close/>
              </a:path>
              <a:path w="1760220" h="212089">
                <a:moveTo>
                  <a:pt x="1754124" y="205739"/>
                </a:moveTo>
                <a:lnTo>
                  <a:pt x="6096" y="205739"/>
                </a:lnTo>
                <a:lnTo>
                  <a:pt x="6096" y="208787"/>
                </a:lnTo>
                <a:lnTo>
                  <a:pt x="1754124" y="208787"/>
                </a:lnTo>
                <a:lnTo>
                  <a:pt x="1754124" y="205739"/>
                </a:lnTo>
                <a:close/>
              </a:path>
              <a:path w="1760220" h="212089">
                <a:moveTo>
                  <a:pt x="1757172" y="3047"/>
                </a:moveTo>
                <a:lnTo>
                  <a:pt x="1754124" y="3047"/>
                </a:lnTo>
                <a:lnTo>
                  <a:pt x="1754124" y="208787"/>
                </a:lnTo>
                <a:lnTo>
                  <a:pt x="1757172" y="208787"/>
                </a:lnTo>
                <a:lnTo>
                  <a:pt x="1757172" y="205739"/>
                </a:lnTo>
                <a:lnTo>
                  <a:pt x="1760220" y="205739"/>
                </a:lnTo>
                <a:lnTo>
                  <a:pt x="1760220" y="6095"/>
                </a:lnTo>
                <a:lnTo>
                  <a:pt x="1757172" y="6095"/>
                </a:lnTo>
                <a:lnTo>
                  <a:pt x="1757172" y="3047"/>
                </a:lnTo>
                <a:close/>
              </a:path>
              <a:path w="1760220" h="212089">
                <a:moveTo>
                  <a:pt x="1760220" y="205739"/>
                </a:moveTo>
                <a:lnTo>
                  <a:pt x="1757172" y="205739"/>
                </a:lnTo>
                <a:lnTo>
                  <a:pt x="1757172" y="208787"/>
                </a:lnTo>
                <a:lnTo>
                  <a:pt x="1758695" y="208787"/>
                </a:lnTo>
                <a:lnTo>
                  <a:pt x="1760220" y="207263"/>
                </a:lnTo>
                <a:lnTo>
                  <a:pt x="1760220" y="205739"/>
                </a:lnTo>
                <a:close/>
              </a:path>
              <a:path w="1760220" h="212089">
                <a:moveTo>
                  <a:pt x="6096" y="3047"/>
                </a:moveTo>
                <a:lnTo>
                  <a:pt x="3048" y="3047"/>
                </a:lnTo>
                <a:lnTo>
                  <a:pt x="3048" y="6095"/>
                </a:lnTo>
                <a:lnTo>
                  <a:pt x="6096" y="6095"/>
                </a:lnTo>
                <a:lnTo>
                  <a:pt x="6096" y="3047"/>
                </a:lnTo>
                <a:close/>
              </a:path>
              <a:path w="1760220" h="212089">
                <a:moveTo>
                  <a:pt x="1754124" y="3047"/>
                </a:moveTo>
                <a:lnTo>
                  <a:pt x="6096" y="3047"/>
                </a:lnTo>
                <a:lnTo>
                  <a:pt x="6096" y="6095"/>
                </a:lnTo>
                <a:lnTo>
                  <a:pt x="1754124" y="6095"/>
                </a:lnTo>
                <a:lnTo>
                  <a:pt x="1754124" y="3047"/>
                </a:lnTo>
                <a:close/>
              </a:path>
              <a:path w="1760220" h="212089">
                <a:moveTo>
                  <a:pt x="1760220" y="3047"/>
                </a:moveTo>
                <a:lnTo>
                  <a:pt x="1757172" y="3047"/>
                </a:lnTo>
                <a:lnTo>
                  <a:pt x="1757172" y="6095"/>
                </a:lnTo>
                <a:lnTo>
                  <a:pt x="1760220" y="6095"/>
                </a:lnTo>
                <a:lnTo>
                  <a:pt x="1760220" y="3047"/>
                </a:lnTo>
                <a:close/>
              </a:path>
            </a:pathLst>
          </a:custGeom>
          <a:solidFill>
            <a:srgbClr val="009999"/>
          </a:solidFill>
        </p:spPr>
        <p:txBody>
          <a:bodyPr wrap="square" lIns="0" tIns="0" rIns="0" bIns="0" rtlCol="0"/>
          <a:lstStyle/>
          <a:p>
            <a:endParaRPr sz="1750"/>
          </a:p>
        </p:txBody>
      </p:sp>
      <p:sp>
        <p:nvSpPr>
          <p:cNvPr id="8" name="object 8"/>
          <p:cNvSpPr/>
          <p:nvPr/>
        </p:nvSpPr>
        <p:spPr>
          <a:xfrm>
            <a:off x="2271395" y="4517707"/>
            <a:ext cx="1390297" cy="0"/>
          </a:xfrm>
          <a:custGeom>
            <a:avLst/>
            <a:gdLst/>
            <a:ahLst/>
            <a:cxnLst/>
            <a:rect l="l" t="t" r="r" b="b"/>
            <a:pathLst>
              <a:path w="1430020">
                <a:moveTo>
                  <a:pt x="0" y="0"/>
                </a:moveTo>
                <a:lnTo>
                  <a:pt x="1429511" y="0"/>
                </a:lnTo>
              </a:path>
            </a:pathLst>
          </a:custGeom>
          <a:ln w="4572">
            <a:solidFill>
              <a:srgbClr val="009999"/>
            </a:solidFill>
          </a:ln>
        </p:spPr>
        <p:txBody>
          <a:bodyPr wrap="square" lIns="0" tIns="0" rIns="0" bIns="0" rtlCol="0"/>
          <a:lstStyle/>
          <a:p>
            <a:endParaRPr sz="1750"/>
          </a:p>
        </p:txBody>
      </p:sp>
      <p:sp>
        <p:nvSpPr>
          <p:cNvPr id="9" name="object 9"/>
          <p:cNvSpPr/>
          <p:nvPr/>
        </p:nvSpPr>
        <p:spPr>
          <a:xfrm>
            <a:off x="3034453" y="5528945"/>
            <a:ext cx="2113227" cy="200025"/>
          </a:xfrm>
          <a:custGeom>
            <a:avLst/>
            <a:gdLst/>
            <a:ahLst/>
            <a:cxnLst/>
            <a:rect l="l" t="t" r="r" b="b"/>
            <a:pathLst>
              <a:path w="2173604" h="205739">
                <a:moveTo>
                  <a:pt x="0" y="0"/>
                </a:moveTo>
                <a:lnTo>
                  <a:pt x="2173224" y="0"/>
                </a:lnTo>
                <a:lnTo>
                  <a:pt x="2173224" y="205739"/>
                </a:lnTo>
                <a:lnTo>
                  <a:pt x="0" y="205739"/>
                </a:lnTo>
                <a:lnTo>
                  <a:pt x="0" y="0"/>
                </a:lnTo>
                <a:close/>
              </a:path>
            </a:pathLst>
          </a:custGeom>
          <a:solidFill>
            <a:srgbClr val="FFE36E"/>
          </a:solidFill>
        </p:spPr>
        <p:txBody>
          <a:bodyPr wrap="square" lIns="0" tIns="0" rIns="0" bIns="0" rtlCol="0"/>
          <a:lstStyle/>
          <a:p>
            <a:endParaRPr sz="1750"/>
          </a:p>
        </p:txBody>
      </p:sp>
      <p:sp>
        <p:nvSpPr>
          <p:cNvPr id="10" name="object 10"/>
          <p:cNvSpPr/>
          <p:nvPr/>
        </p:nvSpPr>
        <p:spPr>
          <a:xfrm>
            <a:off x="3031490" y="5525981"/>
            <a:ext cx="2118783" cy="206199"/>
          </a:xfrm>
          <a:custGeom>
            <a:avLst/>
            <a:gdLst/>
            <a:ahLst/>
            <a:cxnLst/>
            <a:rect l="l" t="t" r="r" b="b"/>
            <a:pathLst>
              <a:path w="2179320" h="212089">
                <a:moveTo>
                  <a:pt x="2177796" y="0"/>
                </a:moveTo>
                <a:lnTo>
                  <a:pt x="0" y="0"/>
                </a:lnTo>
                <a:lnTo>
                  <a:pt x="0" y="210311"/>
                </a:lnTo>
                <a:lnTo>
                  <a:pt x="1524" y="211835"/>
                </a:lnTo>
                <a:lnTo>
                  <a:pt x="2174748" y="211835"/>
                </a:lnTo>
                <a:lnTo>
                  <a:pt x="2176272" y="210311"/>
                </a:lnTo>
                <a:lnTo>
                  <a:pt x="2177796" y="210311"/>
                </a:lnTo>
                <a:lnTo>
                  <a:pt x="2177796" y="208787"/>
                </a:lnTo>
                <a:lnTo>
                  <a:pt x="3048" y="208787"/>
                </a:lnTo>
                <a:lnTo>
                  <a:pt x="3048" y="205739"/>
                </a:lnTo>
                <a:lnTo>
                  <a:pt x="6096" y="205739"/>
                </a:lnTo>
                <a:lnTo>
                  <a:pt x="6096" y="6095"/>
                </a:lnTo>
                <a:lnTo>
                  <a:pt x="3048" y="6095"/>
                </a:lnTo>
                <a:lnTo>
                  <a:pt x="3048" y="3047"/>
                </a:lnTo>
                <a:lnTo>
                  <a:pt x="2179320" y="3047"/>
                </a:lnTo>
                <a:lnTo>
                  <a:pt x="2179320" y="1523"/>
                </a:lnTo>
                <a:lnTo>
                  <a:pt x="2177796" y="0"/>
                </a:lnTo>
                <a:close/>
              </a:path>
              <a:path w="2179320" h="212089">
                <a:moveTo>
                  <a:pt x="6096" y="205739"/>
                </a:moveTo>
                <a:lnTo>
                  <a:pt x="3048" y="205739"/>
                </a:lnTo>
                <a:lnTo>
                  <a:pt x="3048" y="208787"/>
                </a:lnTo>
                <a:lnTo>
                  <a:pt x="6096" y="208787"/>
                </a:lnTo>
                <a:lnTo>
                  <a:pt x="6096" y="205739"/>
                </a:lnTo>
                <a:close/>
              </a:path>
              <a:path w="2179320" h="212089">
                <a:moveTo>
                  <a:pt x="2173224" y="205739"/>
                </a:moveTo>
                <a:lnTo>
                  <a:pt x="6096" y="205739"/>
                </a:lnTo>
                <a:lnTo>
                  <a:pt x="6096" y="208787"/>
                </a:lnTo>
                <a:lnTo>
                  <a:pt x="2173224" y="208787"/>
                </a:lnTo>
                <a:lnTo>
                  <a:pt x="2173224" y="205739"/>
                </a:lnTo>
                <a:close/>
              </a:path>
              <a:path w="2179320" h="212089">
                <a:moveTo>
                  <a:pt x="2176272" y="3047"/>
                </a:moveTo>
                <a:lnTo>
                  <a:pt x="2173224" y="3047"/>
                </a:lnTo>
                <a:lnTo>
                  <a:pt x="2173224" y="208787"/>
                </a:lnTo>
                <a:lnTo>
                  <a:pt x="2176272" y="208787"/>
                </a:lnTo>
                <a:lnTo>
                  <a:pt x="2176272" y="205739"/>
                </a:lnTo>
                <a:lnTo>
                  <a:pt x="2179320" y="205739"/>
                </a:lnTo>
                <a:lnTo>
                  <a:pt x="2179320" y="6095"/>
                </a:lnTo>
                <a:lnTo>
                  <a:pt x="2176272" y="6095"/>
                </a:lnTo>
                <a:lnTo>
                  <a:pt x="2176272" y="3047"/>
                </a:lnTo>
                <a:close/>
              </a:path>
              <a:path w="2179320" h="212089">
                <a:moveTo>
                  <a:pt x="2179320" y="205739"/>
                </a:moveTo>
                <a:lnTo>
                  <a:pt x="2176272" y="205739"/>
                </a:lnTo>
                <a:lnTo>
                  <a:pt x="2176272" y="208787"/>
                </a:lnTo>
                <a:lnTo>
                  <a:pt x="2177796" y="208787"/>
                </a:lnTo>
                <a:lnTo>
                  <a:pt x="2179320" y="207263"/>
                </a:lnTo>
                <a:lnTo>
                  <a:pt x="2179320" y="205739"/>
                </a:lnTo>
                <a:close/>
              </a:path>
              <a:path w="2179320" h="212089">
                <a:moveTo>
                  <a:pt x="6096" y="3047"/>
                </a:moveTo>
                <a:lnTo>
                  <a:pt x="3048" y="3047"/>
                </a:lnTo>
                <a:lnTo>
                  <a:pt x="3048" y="6095"/>
                </a:lnTo>
                <a:lnTo>
                  <a:pt x="6096" y="6095"/>
                </a:lnTo>
                <a:lnTo>
                  <a:pt x="6096" y="3047"/>
                </a:lnTo>
                <a:close/>
              </a:path>
              <a:path w="2179320" h="212089">
                <a:moveTo>
                  <a:pt x="2173224" y="3047"/>
                </a:moveTo>
                <a:lnTo>
                  <a:pt x="6096" y="3047"/>
                </a:lnTo>
                <a:lnTo>
                  <a:pt x="6096" y="6095"/>
                </a:lnTo>
                <a:lnTo>
                  <a:pt x="2173224" y="6095"/>
                </a:lnTo>
                <a:lnTo>
                  <a:pt x="2173224" y="3047"/>
                </a:lnTo>
                <a:close/>
              </a:path>
              <a:path w="2179320" h="212089">
                <a:moveTo>
                  <a:pt x="2179320" y="3047"/>
                </a:moveTo>
                <a:lnTo>
                  <a:pt x="2176272" y="3047"/>
                </a:lnTo>
                <a:lnTo>
                  <a:pt x="2176272" y="6095"/>
                </a:lnTo>
                <a:lnTo>
                  <a:pt x="2179320" y="6095"/>
                </a:lnTo>
                <a:lnTo>
                  <a:pt x="2179320" y="3047"/>
                </a:lnTo>
                <a:close/>
              </a:path>
            </a:pathLst>
          </a:custGeom>
          <a:solidFill>
            <a:srgbClr val="009999"/>
          </a:solidFill>
        </p:spPr>
        <p:txBody>
          <a:bodyPr wrap="square" lIns="0" tIns="0" rIns="0" bIns="0" rtlCol="0"/>
          <a:lstStyle/>
          <a:p>
            <a:endParaRPr sz="1750"/>
          </a:p>
        </p:txBody>
      </p:sp>
      <p:sp>
        <p:nvSpPr>
          <p:cNvPr id="11" name="object 11"/>
          <p:cNvSpPr txBox="1"/>
          <p:nvPr/>
        </p:nvSpPr>
        <p:spPr>
          <a:xfrm>
            <a:off x="3034453" y="5545984"/>
            <a:ext cx="2113227" cy="157094"/>
          </a:xfrm>
          <a:prstGeom prst="rect">
            <a:avLst/>
          </a:prstGeom>
        </p:spPr>
        <p:txBody>
          <a:bodyPr vert="horz" wrap="square" lIns="0" tIns="0" rIns="0" bIns="0" rtlCol="0">
            <a:spAutoFit/>
          </a:bodyPr>
          <a:lstStyle/>
          <a:p>
            <a:pPr marL="50005"/>
            <a:r>
              <a:rPr sz="1021" spc="-5" dirty="0">
                <a:solidFill>
                  <a:srgbClr val="009999"/>
                </a:solidFill>
                <a:latin typeface="Times New Roman"/>
                <a:cs typeface="Times New Roman"/>
              </a:rPr>
              <a:t>Math </a:t>
            </a:r>
            <a:r>
              <a:rPr sz="1021" dirty="0">
                <a:solidFill>
                  <a:srgbClr val="009999"/>
                </a:solidFill>
                <a:latin typeface="Times New Roman"/>
                <a:cs typeface="Times New Roman"/>
              </a:rPr>
              <a:t>101 - </a:t>
            </a:r>
            <a:r>
              <a:rPr sz="1021" spc="-5" dirty="0">
                <a:solidFill>
                  <a:srgbClr val="009999"/>
                </a:solidFill>
                <a:latin typeface="Times New Roman"/>
                <a:cs typeface="Times New Roman"/>
              </a:rPr>
              <a:t>Section </a:t>
            </a:r>
            <a:r>
              <a:rPr sz="1021" dirty="0">
                <a:solidFill>
                  <a:srgbClr val="009999"/>
                </a:solidFill>
                <a:latin typeface="Times New Roman"/>
                <a:cs typeface="Times New Roman"/>
              </a:rPr>
              <a:t>1 :</a:t>
            </a:r>
            <a:r>
              <a:rPr sz="1021" spc="-39" dirty="0">
                <a:solidFill>
                  <a:srgbClr val="009999"/>
                </a:solidFill>
                <a:latin typeface="Times New Roman"/>
                <a:cs typeface="Times New Roman"/>
              </a:rPr>
              <a:t> </a:t>
            </a:r>
            <a:r>
              <a:rPr sz="1021" dirty="0">
                <a:solidFill>
                  <a:srgbClr val="009999"/>
                </a:solidFill>
                <a:latin typeface="Times New Roman"/>
                <a:cs typeface="Times New Roman"/>
              </a:rPr>
              <a:t>CourseOffering</a:t>
            </a:r>
            <a:endParaRPr sz="1021">
              <a:latin typeface="Times New Roman"/>
              <a:cs typeface="Times New Roman"/>
            </a:endParaRPr>
          </a:p>
        </p:txBody>
      </p:sp>
      <p:sp>
        <p:nvSpPr>
          <p:cNvPr id="12" name="object 12"/>
          <p:cNvSpPr/>
          <p:nvPr/>
        </p:nvSpPr>
        <p:spPr>
          <a:xfrm>
            <a:off x="3084829" y="5692668"/>
            <a:ext cx="2012597" cy="0"/>
          </a:xfrm>
          <a:custGeom>
            <a:avLst/>
            <a:gdLst/>
            <a:ahLst/>
            <a:cxnLst/>
            <a:rect l="l" t="t" r="r" b="b"/>
            <a:pathLst>
              <a:path w="2070100">
                <a:moveTo>
                  <a:pt x="0" y="0"/>
                </a:moveTo>
                <a:lnTo>
                  <a:pt x="2069592" y="0"/>
                </a:lnTo>
              </a:path>
            </a:pathLst>
          </a:custGeom>
          <a:ln w="4572">
            <a:solidFill>
              <a:srgbClr val="009999"/>
            </a:solidFill>
          </a:ln>
        </p:spPr>
        <p:txBody>
          <a:bodyPr wrap="square" lIns="0" tIns="0" rIns="0" bIns="0" rtlCol="0"/>
          <a:lstStyle/>
          <a:p>
            <a:endParaRPr sz="1750"/>
          </a:p>
        </p:txBody>
      </p:sp>
      <p:sp>
        <p:nvSpPr>
          <p:cNvPr id="13" name="object 13"/>
          <p:cNvSpPr/>
          <p:nvPr/>
        </p:nvSpPr>
        <p:spPr>
          <a:xfrm>
            <a:off x="2948517" y="4554007"/>
            <a:ext cx="767997" cy="973578"/>
          </a:xfrm>
          <a:custGeom>
            <a:avLst/>
            <a:gdLst/>
            <a:ahLst/>
            <a:cxnLst/>
            <a:rect l="l" t="t" r="r" b="b"/>
            <a:pathLst>
              <a:path w="789939" h="1001395">
                <a:moveTo>
                  <a:pt x="6095" y="0"/>
                </a:moveTo>
                <a:lnTo>
                  <a:pt x="1523" y="1524"/>
                </a:lnTo>
                <a:lnTo>
                  <a:pt x="0" y="6096"/>
                </a:lnTo>
                <a:lnTo>
                  <a:pt x="1523" y="9144"/>
                </a:lnTo>
                <a:lnTo>
                  <a:pt x="780288" y="999744"/>
                </a:lnTo>
                <a:lnTo>
                  <a:pt x="784860" y="1001268"/>
                </a:lnTo>
                <a:lnTo>
                  <a:pt x="787908" y="999744"/>
                </a:lnTo>
                <a:lnTo>
                  <a:pt x="789432" y="996696"/>
                </a:lnTo>
                <a:lnTo>
                  <a:pt x="787908" y="992124"/>
                </a:lnTo>
                <a:lnTo>
                  <a:pt x="9143" y="1524"/>
                </a:lnTo>
                <a:lnTo>
                  <a:pt x="6095" y="0"/>
                </a:lnTo>
                <a:close/>
              </a:path>
            </a:pathLst>
          </a:custGeom>
          <a:solidFill>
            <a:srgbClr val="009999"/>
          </a:solidFill>
        </p:spPr>
        <p:txBody>
          <a:bodyPr wrap="square" lIns="0" tIns="0" rIns="0" bIns="0" rtlCol="0"/>
          <a:lstStyle/>
          <a:p>
            <a:endParaRPr sz="1750"/>
          </a:p>
        </p:txBody>
      </p:sp>
      <p:sp>
        <p:nvSpPr>
          <p:cNvPr id="14" name="object 14"/>
          <p:cNvSpPr/>
          <p:nvPr/>
        </p:nvSpPr>
        <p:spPr>
          <a:xfrm>
            <a:off x="3410796" y="4875529"/>
            <a:ext cx="235832" cy="296333"/>
          </a:xfrm>
          <a:custGeom>
            <a:avLst/>
            <a:gdLst/>
            <a:ahLst/>
            <a:cxnLst/>
            <a:rect l="l" t="t" r="r" b="b"/>
            <a:pathLst>
              <a:path w="242570" h="304800">
                <a:moveTo>
                  <a:pt x="195072" y="271272"/>
                </a:moveTo>
                <a:lnTo>
                  <a:pt x="242316" y="304800"/>
                </a:lnTo>
                <a:lnTo>
                  <a:pt x="233426" y="281940"/>
                </a:lnTo>
                <a:lnTo>
                  <a:pt x="217932" y="281940"/>
                </a:lnTo>
                <a:lnTo>
                  <a:pt x="212540" y="275153"/>
                </a:lnTo>
                <a:lnTo>
                  <a:pt x="195072" y="271272"/>
                </a:lnTo>
                <a:close/>
              </a:path>
              <a:path w="242570" h="304800">
                <a:moveTo>
                  <a:pt x="212540" y="275153"/>
                </a:moveTo>
                <a:lnTo>
                  <a:pt x="217932" y="281940"/>
                </a:lnTo>
                <a:lnTo>
                  <a:pt x="223418" y="277368"/>
                </a:lnTo>
                <a:lnTo>
                  <a:pt x="222504" y="277368"/>
                </a:lnTo>
                <a:lnTo>
                  <a:pt x="212540" y="275153"/>
                </a:lnTo>
                <a:close/>
              </a:path>
              <a:path w="242570" h="304800">
                <a:moveTo>
                  <a:pt x="220980" y="249936"/>
                </a:moveTo>
                <a:lnTo>
                  <a:pt x="221978" y="267903"/>
                </a:lnTo>
                <a:lnTo>
                  <a:pt x="227076" y="274320"/>
                </a:lnTo>
                <a:lnTo>
                  <a:pt x="217932" y="281940"/>
                </a:lnTo>
                <a:lnTo>
                  <a:pt x="233426" y="281940"/>
                </a:lnTo>
                <a:lnTo>
                  <a:pt x="220980" y="249936"/>
                </a:lnTo>
                <a:close/>
              </a:path>
              <a:path w="242570" h="304800">
                <a:moveTo>
                  <a:pt x="9144" y="0"/>
                </a:moveTo>
                <a:lnTo>
                  <a:pt x="0" y="7620"/>
                </a:lnTo>
                <a:lnTo>
                  <a:pt x="212540" y="275153"/>
                </a:lnTo>
                <a:lnTo>
                  <a:pt x="222504" y="277368"/>
                </a:lnTo>
                <a:lnTo>
                  <a:pt x="221978" y="267903"/>
                </a:lnTo>
                <a:lnTo>
                  <a:pt x="9144" y="0"/>
                </a:lnTo>
                <a:close/>
              </a:path>
              <a:path w="242570" h="304800">
                <a:moveTo>
                  <a:pt x="221978" y="267903"/>
                </a:moveTo>
                <a:lnTo>
                  <a:pt x="222504" y="277368"/>
                </a:lnTo>
                <a:lnTo>
                  <a:pt x="223418" y="277368"/>
                </a:lnTo>
                <a:lnTo>
                  <a:pt x="227076" y="274320"/>
                </a:lnTo>
                <a:lnTo>
                  <a:pt x="221978" y="267903"/>
                </a:lnTo>
                <a:close/>
              </a:path>
            </a:pathLst>
          </a:custGeom>
          <a:solidFill>
            <a:srgbClr val="009999"/>
          </a:solidFill>
        </p:spPr>
        <p:txBody>
          <a:bodyPr wrap="square" lIns="0" tIns="0" rIns="0" bIns="0" rtlCol="0"/>
          <a:lstStyle/>
          <a:p>
            <a:endParaRPr sz="1750"/>
          </a:p>
        </p:txBody>
      </p:sp>
      <p:sp>
        <p:nvSpPr>
          <p:cNvPr id="15" name="object 15"/>
          <p:cNvSpPr/>
          <p:nvPr/>
        </p:nvSpPr>
        <p:spPr>
          <a:xfrm>
            <a:off x="3410796" y="4875529"/>
            <a:ext cx="221014" cy="274108"/>
          </a:xfrm>
          <a:custGeom>
            <a:avLst/>
            <a:gdLst/>
            <a:ahLst/>
            <a:cxnLst/>
            <a:rect l="l" t="t" r="r" b="b"/>
            <a:pathLst>
              <a:path w="227329" h="281939">
                <a:moveTo>
                  <a:pt x="9144" y="0"/>
                </a:moveTo>
                <a:lnTo>
                  <a:pt x="227076" y="274320"/>
                </a:lnTo>
                <a:lnTo>
                  <a:pt x="217932" y="281940"/>
                </a:lnTo>
                <a:lnTo>
                  <a:pt x="0" y="7620"/>
                </a:lnTo>
                <a:lnTo>
                  <a:pt x="9144" y="0"/>
                </a:lnTo>
                <a:close/>
              </a:path>
            </a:pathLst>
          </a:custGeom>
          <a:ln w="3175">
            <a:solidFill>
              <a:srgbClr val="009999"/>
            </a:solidFill>
          </a:ln>
        </p:spPr>
        <p:txBody>
          <a:bodyPr wrap="square" lIns="0" tIns="0" rIns="0" bIns="0" rtlCol="0"/>
          <a:lstStyle/>
          <a:p>
            <a:endParaRPr sz="1750"/>
          </a:p>
        </p:txBody>
      </p:sp>
      <p:sp>
        <p:nvSpPr>
          <p:cNvPr id="16" name="object 16"/>
          <p:cNvSpPr/>
          <p:nvPr/>
        </p:nvSpPr>
        <p:spPr>
          <a:xfrm>
            <a:off x="3600451" y="5118523"/>
            <a:ext cx="46302" cy="53709"/>
          </a:xfrm>
          <a:custGeom>
            <a:avLst/>
            <a:gdLst/>
            <a:ahLst/>
            <a:cxnLst/>
            <a:rect l="l" t="t" r="r" b="b"/>
            <a:pathLst>
              <a:path w="47625" h="55245">
                <a:moveTo>
                  <a:pt x="27432" y="27431"/>
                </a:moveTo>
                <a:lnTo>
                  <a:pt x="25908" y="0"/>
                </a:lnTo>
                <a:lnTo>
                  <a:pt x="47244" y="54863"/>
                </a:lnTo>
                <a:lnTo>
                  <a:pt x="0" y="21335"/>
                </a:lnTo>
                <a:lnTo>
                  <a:pt x="27432" y="27431"/>
                </a:lnTo>
                <a:close/>
              </a:path>
            </a:pathLst>
          </a:custGeom>
          <a:ln w="3175">
            <a:solidFill>
              <a:srgbClr val="009999"/>
            </a:solidFill>
          </a:ln>
        </p:spPr>
        <p:txBody>
          <a:bodyPr wrap="square" lIns="0" tIns="0" rIns="0" bIns="0" rtlCol="0"/>
          <a:lstStyle/>
          <a:p>
            <a:endParaRPr sz="1750"/>
          </a:p>
        </p:txBody>
      </p:sp>
      <p:sp>
        <p:nvSpPr>
          <p:cNvPr id="17" name="object 17"/>
          <p:cNvSpPr txBox="1"/>
          <p:nvPr/>
        </p:nvSpPr>
        <p:spPr>
          <a:xfrm>
            <a:off x="1098903" y="1646471"/>
            <a:ext cx="5359929" cy="3330663"/>
          </a:xfrm>
          <a:prstGeom prst="rect">
            <a:avLst/>
          </a:prstGeom>
        </p:spPr>
        <p:txBody>
          <a:bodyPr vert="horz" wrap="square" lIns="0" tIns="0" rIns="0" bIns="0" rtlCol="0">
            <a:spAutoFit/>
          </a:bodyPr>
          <a:lstStyle/>
          <a:p>
            <a:pPr marL="12347" algn="just"/>
            <a:r>
              <a:rPr sz="1556" spc="-5" dirty="0">
                <a:latin typeface="Times New Roman"/>
                <a:cs typeface="Times New Roman"/>
              </a:rPr>
              <a:t>Collaboration</a:t>
            </a:r>
            <a:r>
              <a:rPr sz="1556" spc="-44" dirty="0">
                <a:latin typeface="Times New Roman"/>
                <a:cs typeface="Times New Roman"/>
              </a:rPr>
              <a:t> </a:t>
            </a:r>
            <a:r>
              <a:rPr sz="1556" dirty="0">
                <a:latin typeface="Times New Roman"/>
                <a:cs typeface="Times New Roman"/>
              </a:rPr>
              <a:t>diagrams</a:t>
            </a:r>
            <a:endParaRPr sz="1556">
              <a:latin typeface="Times New Roman"/>
              <a:cs typeface="Times New Roman"/>
            </a:endParaRPr>
          </a:p>
          <a:p>
            <a:pPr marL="12347" marR="6173" algn="just">
              <a:lnSpc>
                <a:spcPts val="1342"/>
              </a:lnSpc>
              <a:spcBef>
                <a:spcPts val="331"/>
              </a:spcBef>
            </a:pPr>
            <a:r>
              <a:rPr sz="1167" dirty="0">
                <a:latin typeface="Times New Roman"/>
                <a:cs typeface="Times New Roman"/>
              </a:rPr>
              <a:t>Collaboration diagrams can also be used to depict the dynamic behaviour of a system.  They </a:t>
            </a:r>
            <a:r>
              <a:rPr sz="1167" spc="-5" dirty="0">
                <a:latin typeface="Times New Roman"/>
                <a:cs typeface="Times New Roman"/>
              </a:rPr>
              <a:t>show </a:t>
            </a:r>
            <a:r>
              <a:rPr sz="1167" dirty="0">
                <a:latin typeface="Times New Roman"/>
                <a:cs typeface="Times New Roman"/>
              </a:rPr>
              <a:t>how objects interact </a:t>
            </a:r>
            <a:r>
              <a:rPr sz="1167" spc="-5" dirty="0">
                <a:latin typeface="Times New Roman"/>
                <a:cs typeface="Times New Roman"/>
              </a:rPr>
              <a:t>with </a:t>
            </a:r>
            <a:r>
              <a:rPr sz="1167" dirty="0">
                <a:latin typeface="Times New Roman"/>
                <a:cs typeface="Times New Roman"/>
              </a:rPr>
              <a:t>respect to organizational units (boundaries!).  </a:t>
            </a:r>
            <a:r>
              <a:rPr sz="1167" spc="-5" dirty="0">
                <a:latin typeface="Times New Roman"/>
                <a:cs typeface="Times New Roman"/>
              </a:rPr>
              <a:t>Since </a:t>
            </a:r>
            <a:r>
              <a:rPr sz="1167" dirty="0">
                <a:latin typeface="Times New Roman"/>
                <a:cs typeface="Times New Roman"/>
              </a:rPr>
              <a:t>a boundary </a:t>
            </a:r>
            <a:r>
              <a:rPr sz="1167" spc="-5" dirty="0">
                <a:latin typeface="Times New Roman"/>
                <a:cs typeface="Times New Roman"/>
              </a:rPr>
              <a:t>shapes </a:t>
            </a:r>
            <a:r>
              <a:rPr sz="1167" dirty="0">
                <a:latin typeface="Times New Roman"/>
                <a:cs typeface="Times New Roman"/>
              </a:rPr>
              <a:t>communication between </a:t>
            </a:r>
            <a:r>
              <a:rPr sz="1167" spc="-5" dirty="0">
                <a:latin typeface="Times New Roman"/>
                <a:cs typeface="Times New Roman"/>
              </a:rPr>
              <a:t>system </a:t>
            </a:r>
            <a:r>
              <a:rPr sz="1167" dirty="0">
                <a:latin typeface="Times New Roman"/>
                <a:cs typeface="Times New Roman"/>
              </a:rPr>
              <a:t>and outside </a:t>
            </a:r>
            <a:r>
              <a:rPr sz="1167" spc="-5" dirty="0">
                <a:latin typeface="Times New Roman"/>
                <a:cs typeface="Times New Roman"/>
              </a:rPr>
              <a:t>world </a:t>
            </a:r>
            <a:r>
              <a:rPr sz="1167" dirty="0">
                <a:latin typeface="Times New Roman"/>
                <a:cs typeface="Times New Roman"/>
              </a:rPr>
              <a:t>e.g. user  interface or other </a:t>
            </a:r>
            <a:r>
              <a:rPr sz="1167" spc="-5" dirty="0">
                <a:latin typeface="Times New Roman"/>
                <a:cs typeface="Times New Roman"/>
              </a:rPr>
              <a:t>system, </a:t>
            </a:r>
            <a:r>
              <a:rPr sz="1167" dirty="0">
                <a:latin typeface="Times New Roman"/>
                <a:cs typeface="Times New Roman"/>
              </a:rPr>
              <a:t>collaboration diagrams can be used to </a:t>
            </a:r>
            <a:r>
              <a:rPr sz="1167" spc="-5" dirty="0">
                <a:latin typeface="Times New Roman"/>
                <a:cs typeface="Times New Roman"/>
              </a:rPr>
              <a:t>show </a:t>
            </a:r>
            <a:r>
              <a:rPr sz="1167" dirty="0">
                <a:latin typeface="Times New Roman"/>
                <a:cs typeface="Times New Roman"/>
              </a:rPr>
              <a:t>this aspect of the  </a:t>
            </a:r>
            <a:r>
              <a:rPr sz="1167" spc="-5" dirty="0">
                <a:latin typeface="Times New Roman"/>
                <a:cs typeface="Times New Roman"/>
              </a:rPr>
              <a:t>system. </a:t>
            </a:r>
            <a:r>
              <a:rPr sz="1167" dirty="0">
                <a:latin typeface="Times New Roman"/>
                <a:cs typeface="Times New Roman"/>
              </a:rPr>
              <a:t>The </a:t>
            </a:r>
            <a:r>
              <a:rPr sz="1167" spc="-5" dirty="0">
                <a:latin typeface="Times New Roman"/>
                <a:cs typeface="Times New Roman"/>
              </a:rPr>
              <a:t>sequence </a:t>
            </a:r>
            <a:r>
              <a:rPr sz="1167" dirty="0">
                <a:latin typeface="Times New Roman"/>
                <a:cs typeface="Times New Roman"/>
              </a:rPr>
              <a:t>of messages determined by numbering </a:t>
            </a:r>
            <a:r>
              <a:rPr sz="1167" spc="-5" dirty="0">
                <a:latin typeface="Times New Roman"/>
                <a:cs typeface="Times New Roman"/>
              </a:rPr>
              <a:t>such </a:t>
            </a:r>
            <a:r>
              <a:rPr sz="1167" dirty="0">
                <a:latin typeface="Times New Roman"/>
                <a:cs typeface="Times New Roman"/>
              </a:rPr>
              <a:t>as 1, 2, 3, 4, … This  </a:t>
            </a:r>
            <a:r>
              <a:rPr sz="1167" spc="-5" dirty="0">
                <a:latin typeface="Times New Roman"/>
                <a:cs typeface="Times New Roman"/>
              </a:rPr>
              <a:t>shows which </a:t>
            </a:r>
            <a:r>
              <a:rPr sz="1167" dirty="0">
                <a:latin typeface="Times New Roman"/>
                <a:cs typeface="Times New Roman"/>
              </a:rPr>
              <a:t>operation calls </a:t>
            </a:r>
            <a:r>
              <a:rPr sz="1167" spc="-5" dirty="0">
                <a:latin typeface="Times New Roman"/>
                <a:cs typeface="Times New Roman"/>
              </a:rPr>
              <a:t>which </a:t>
            </a:r>
            <a:r>
              <a:rPr sz="1167" dirty="0">
                <a:latin typeface="Times New Roman"/>
                <a:cs typeface="Times New Roman"/>
              </a:rPr>
              <a:t>other</a:t>
            </a:r>
            <a:r>
              <a:rPr sz="1167" spc="-73" dirty="0">
                <a:latin typeface="Times New Roman"/>
                <a:cs typeface="Times New Roman"/>
              </a:rPr>
              <a:t> </a:t>
            </a:r>
            <a:r>
              <a:rPr sz="1167" dirty="0">
                <a:latin typeface="Times New Roman"/>
                <a:cs typeface="Times New Roman"/>
              </a:rPr>
              <a:t>operation.</a:t>
            </a:r>
            <a:endParaRPr sz="1167">
              <a:latin typeface="Times New Roman"/>
              <a:cs typeface="Times New Roman"/>
            </a:endParaRPr>
          </a:p>
          <a:p>
            <a:pPr>
              <a:lnSpc>
                <a:spcPct val="100000"/>
              </a:lnSpc>
            </a:pPr>
            <a:endParaRPr sz="1167">
              <a:latin typeface="Times New Roman"/>
              <a:cs typeface="Times New Roman"/>
            </a:endParaRPr>
          </a:p>
          <a:p>
            <a:pPr marL="12347" marR="4939" algn="just">
              <a:lnSpc>
                <a:spcPts val="1342"/>
              </a:lnSpc>
            </a:pPr>
            <a:r>
              <a:rPr sz="1167" dirty="0">
                <a:latin typeface="Times New Roman"/>
                <a:cs typeface="Times New Roman"/>
              </a:rPr>
              <a:t>Collaboration diagrams have basically two </a:t>
            </a:r>
            <a:r>
              <a:rPr sz="1167" spc="5" dirty="0">
                <a:latin typeface="Times New Roman"/>
                <a:cs typeface="Times New Roman"/>
              </a:rPr>
              <a:t>types </a:t>
            </a:r>
            <a:r>
              <a:rPr sz="1167" dirty="0">
                <a:latin typeface="Times New Roman"/>
                <a:cs typeface="Times New Roman"/>
              </a:rPr>
              <a:t>of components: objects and messages.  </a:t>
            </a:r>
            <a:r>
              <a:rPr sz="1167" spc="-5" dirty="0">
                <a:latin typeface="Times New Roman"/>
                <a:cs typeface="Times New Roman"/>
              </a:rPr>
              <a:t>Objects </a:t>
            </a:r>
            <a:r>
              <a:rPr sz="1167" dirty="0">
                <a:latin typeface="Times New Roman"/>
                <a:cs typeface="Times New Roman"/>
              </a:rPr>
              <a:t>exchange messages among each-other. Collaboration diagrams can also </a:t>
            </a:r>
            <a:r>
              <a:rPr sz="1167" spc="-5" dirty="0">
                <a:latin typeface="Times New Roman"/>
                <a:cs typeface="Times New Roman"/>
              </a:rPr>
              <a:t>show  synchronous, </a:t>
            </a:r>
            <a:r>
              <a:rPr sz="1167" dirty="0">
                <a:latin typeface="Times New Roman"/>
                <a:cs typeface="Times New Roman"/>
              </a:rPr>
              <a:t>asynchronous, create, and destroy message using the </a:t>
            </a:r>
            <a:r>
              <a:rPr sz="1167" spc="-5" dirty="0">
                <a:latin typeface="Times New Roman"/>
                <a:cs typeface="Times New Roman"/>
              </a:rPr>
              <a:t>same </a:t>
            </a:r>
            <a:r>
              <a:rPr sz="1167" dirty="0">
                <a:latin typeface="Times New Roman"/>
                <a:cs typeface="Times New Roman"/>
              </a:rPr>
              <a:t>notation as used  in </a:t>
            </a:r>
            <a:r>
              <a:rPr sz="1167" spc="-5" dirty="0">
                <a:latin typeface="Times New Roman"/>
                <a:cs typeface="Times New Roman"/>
              </a:rPr>
              <a:t>sequence </a:t>
            </a:r>
            <a:r>
              <a:rPr sz="1167" dirty="0">
                <a:latin typeface="Times New Roman"/>
                <a:cs typeface="Times New Roman"/>
              </a:rPr>
              <a:t>diagrams. </a:t>
            </a:r>
            <a:r>
              <a:rPr sz="1167" spc="-5" dirty="0">
                <a:latin typeface="Times New Roman"/>
                <a:cs typeface="Times New Roman"/>
              </a:rPr>
              <a:t>Messages </a:t>
            </a:r>
            <a:r>
              <a:rPr sz="1167" dirty="0">
                <a:latin typeface="Times New Roman"/>
                <a:cs typeface="Times New Roman"/>
              </a:rPr>
              <a:t>are numbered and can have</a:t>
            </a:r>
            <a:r>
              <a:rPr sz="1167" spc="-97" dirty="0">
                <a:latin typeface="Times New Roman"/>
                <a:cs typeface="Times New Roman"/>
              </a:rPr>
              <a:t> </a:t>
            </a:r>
            <a:r>
              <a:rPr sz="1167" dirty="0">
                <a:latin typeface="Times New Roman"/>
                <a:cs typeface="Times New Roman"/>
              </a:rPr>
              <a:t>loops</a:t>
            </a:r>
            <a:endParaRPr sz="1167">
              <a:latin typeface="Times New Roman"/>
              <a:cs typeface="Times New Roman"/>
            </a:endParaRPr>
          </a:p>
          <a:p>
            <a:pPr>
              <a:spcBef>
                <a:spcPts val="15"/>
              </a:spcBef>
            </a:pPr>
            <a:endParaRPr sz="1069">
              <a:latin typeface="Times New Roman"/>
              <a:cs typeface="Times New Roman"/>
            </a:endParaRPr>
          </a:p>
          <a:p>
            <a:pPr marL="12347" algn="just">
              <a:spcBef>
                <a:spcPts val="5"/>
              </a:spcBef>
            </a:pPr>
            <a:r>
              <a:rPr sz="1167" dirty="0">
                <a:latin typeface="Times New Roman"/>
                <a:cs typeface="Times New Roman"/>
              </a:rPr>
              <a:t>The following diagrams illustrate the use of collaboration</a:t>
            </a:r>
            <a:r>
              <a:rPr sz="1167" spc="-117" dirty="0">
                <a:latin typeface="Times New Roman"/>
                <a:cs typeface="Times New Roman"/>
              </a:rPr>
              <a:t> </a:t>
            </a:r>
            <a:r>
              <a:rPr sz="1167" dirty="0">
                <a:latin typeface="Times New Roman"/>
                <a:cs typeface="Times New Roman"/>
              </a:rPr>
              <a:t>diagrams.</a:t>
            </a:r>
            <a:endParaRPr sz="1167">
              <a:latin typeface="Times New Roman"/>
              <a:cs typeface="Times New Roman"/>
            </a:endParaRPr>
          </a:p>
          <a:p>
            <a:pPr>
              <a:lnSpc>
                <a:spcPct val="100000"/>
              </a:lnSpc>
            </a:pPr>
            <a:endParaRPr sz="1604">
              <a:latin typeface="Times New Roman"/>
              <a:cs typeface="Times New Roman"/>
            </a:endParaRPr>
          </a:p>
          <a:p>
            <a:pPr marL="1172342">
              <a:spcBef>
                <a:spcPts val="5"/>
              </a:spcBef>
            </a:pPr>
            <a:r>
              <a:rPr sz="1021" dirty="0">
                <a:solidFill>
                  <a:srgbClr val="009999"/>
                </a:solidFill>
                <a:latin typeface="Times New Roman"/>
                <a:cs typeface="Times New Roman"/>
              </a:rPr>
              <a:t>:</a:t>
            </a:r>
            <a:r>
              <a:rPr sz="1021" spc="-68" dirty="0">
                <a:solidFill>
                  <a:srgbClr val="009999"/>
                </a:solidFill>
                <a:latin typeface="Times New Roman"/>
                <a:cs typeface="Times New Roman"/>
              </a:rPr>
              <a:t> </a:t>
            </a:r>
            <a:r>
              <a:rPr sz="1021" spc="-5" dirty="0">
                <a:solidFill>
                  <a:srgbClr val="009999"/>
                </a:solidFill>
                <a:latin typeface="Times New Roman"/>
                <a:cs typeface="Times New Roman"/>
              </a:rPr>
              <a:t>ProfessorCourseManager</a:t>
            </a:r>
            <a:endParaRPr sz="1021">
              <a:latin typeface="Times New Roman"/>
              <a:cs typeface="Times New Roman"/>
            </a:endParaRPr>
          </a:p>
          <a:p>
            <a:pPr>
              <a:lnSpc>
                <a:spcPct val="100000"/>
              </a:lnSpc>
            </a:pPr>
            <a:endParaRPr sz="972">
              <a:latin typeface="Times New Roman"/>
              <a:cs typeface="Times New Roman"/>
            </a:endParaRPr>
          </a:p>
          <a:p>
            <a:pPr>
              <a:spcBef>
                <a:spcPts val="44"/>
              </a:spcBef>
            </a:pPr>
            <a:endParaRPr sz="924">
              <a:latin typeface="Times New Roman"/>
              <a:cs typeface="Times New Roman"/>
            </a:endParaRPr>
          </a:p>
          <a:p>
            <a:pPr marL="2671260">
              <a:spcBef>
                <a:spcPts val="5"/>
              </a:spcBef>
            </a:pPr>
            <a:r>
              <a:rPr sz="1021" dirty="0">
                <a:solidFill>
                  <a:srgbClr val="009999"/>
                </a:solidFill>
                <a:latin typeface="Times New Roman"/>
                <a:cs typeface="Times New Roman"/>
              </a:rPr>
              <a:t>1 : </a:t>
            </a:r>
            <a:r>
              <a:rPr sz="1021" spc="-5" dirty="0">
                <a:solidFill>
                  <a:srgbClr val="009999"/>
                </a:solidFill>
                <a:latin typeface="Times New Roman"/>
                <a:cs typeface="Times New Roman"/>
              </a:rPr>
              <a:t>Add </a:t>
            </a:r>
            <a:r>
              <a:rPr sz="1021" dirty="0">
                <a:solidFill>
                  <a:srgbClr val="009999"/>
                </a:solidFill>
                <a:latin typeface="Times New Roman"/>
                <a:cs typeface="Times New Roman"/>
              </a:rPr>
              <a:t>professor</a:t>
            </a:r>
            <a:r>
              <a:rPr sz="1021" spc="-58" dirty="0">
                <a:solidFill>
                  <a:srgbClr val="009999"/>
                </a:solidFill>
                <a:latin typeface="Times New Roman"/>
                <a:cs typeface="Times New Roman"/>
              </a:rPr>
              <a:t> </a:t>
            </a:r>
            <a:r>
              <a:rPr sz="1021" dirty="0">
                <a:solidFill>
                  <a:srgbClr val="009999"/>
                </a:solidFill>
                <a:latin typeface="Times New Roman"/>
                <a:cs typeface="Times New Roman"/>
              </a:rPr>
              <a:t>(Professor)</a:t>
            </a:r>
            <a:endParaRPr sz="1021">
              <a:latin typeface="Times New Roman"/>
              <a:cs typeface="Times New Roman"/>
            </a:endParaRPr>
          </a:p>
        </p:txBody>
      </p:sp>
      <p:sp>
        <p:nvSpPr>
          <p:cNvPr id="18" name="object 18"/>
          <p:cNvSpPr/>
          <p:nvPr/>
        </p:nvSpPr>
        <p:spPr>
          <a:xfrm>
            <a:off x="1780964" y="6652049"/>
            <a:ext cx="223731" cy="416347"/>
          </a:xfrm>
          <a:prstGeom prst="rect">
            <a:avLst/>
          </a:prstGeom>
          <a:blipFill>
            <a:blip r:embed="rId2" cstate="print"/>
            <a:stretch>
              <a:fillRect/>
            </a:stretch>
          </a:blipFill>
        </p:spPr>
        <p:txBody>
          <a:bodyPr wrap="square" lIns="0" tIns="0" rIns="0" bIns="0" rtlCol="0"/>
          <a:lstStyle/>
          <a:p>
            <a:endParaRPr sz="1750"/>
          </a:p>
        </p:txBody>
      </p:sp>
      <p:sp>
        <p:nvSpPr>
          <p:cNvPr id="19" name="object 19"/>
          <p:cNvSpPr txBox="1"/>
          <p:nvPr/>
        </p:nvSpPr>
        <p:spPr>
          <a:xfrm>
            <a:off x="1587853" y="7107168"/>
            <a:ext cx="632178" cy="172035"/>
          </a:xfrm>
          <a:prstGeom prst="rect">
            <a:avLst/>
          </a:prstGeom>
        </p:spPr>
        <p:txBody>
          <a:bodyPr vert="horz" wrap="square" lIns="0" tIns="0" rIns="0" bIns="0" rtlCol="0">
            <a:spAutoFit/>
          </a:bodyPr>
          <a:lstStyle/>
          <a:p>
            <a:pPr marL="12347"/>
            <a:r>
              <a:rPr sz="1118" u="sng" spc="5" dirty="0">
                <a:solidFill>
                  <a:srgbClr val="009999"/>
                </a:solidFill>
                <a:latin typeface="Times New Roman"/>
                <a:cs typeface="Times New Roman"/>
              </a:rPr>
              <a:t>:</a:t>
            </a:r>
            <a:r>
              <a:rPr sz="1118" u="sng" spc="-58" dirty="0">
                <a:solidFill>
                  <a:srgbClr val="009999"/>
                </a:solidFill>
                <a:latin typeface="Times New Roman"/>
                <a:cs typeface="Times New Roman"/>
              </a:rPr>
              <a:t> </a:t>
            </a:r>
            <a:r>
              <a:rPr sz="1118" u="sng" spc="5" dirty="0">
                <a:solidFill>
                  <a:srgbClr val="009999"/>
                </a:solidFill>
                <a:latin typeface="Times New Roman"/>
                <a:cs typeface="Times New Roman"/>
              </a:rPr>
              <a:t>Registrar</a:t>
            </a:r>
            <a:endParaRPr sz="1118">
              <a:latin typeface="Times New Roman"/>
              <a:cs typeface="Times New Roman"/>
            </a:endParaRPr>
          </a:p>
        </p:txBody>
      </p:sp>
      <p:sp>
        <p:nvSpPr>
          <p:cNvPr id="20" name="object 20"/>
          <p:cNvSpPr/>
          <p:nvPr/>
        </p:nvSpPr>
        <p:spPr>
          <a:xfrm>
            <a:off x="3646382" y="6386829"/>
            <a:ext cx="1773678" cy="350044"/>
          </a:xfrm>
          <a:custGeom>
            <a:avLst/>
            <a:gdLst/>
            <a:ahLst/>
            <a:cxnLst/>
            <a:rect l="l" t="t" r="r" b="b"/>
            <a:pathLst>
              <a:path w="1824354" h="360045">
                <a:moveTo>
                  <a:pt x="0" y="0"/>
                </a:moveTo>
                <a:lnTo>
                  <a:pt x="1824227" y="0"/>
                </a:lnTo>
                <a:lnTo>
                  <a:pt x="1824227" y="359663"/>
                </a:lnTo>
                <a:lnTo>
                  <a:pt x="0" y="359663"/>
                </a:lnTo>
                <a:lnTo>
                  <a:pt x="0" y="0"/>
                </a:lnTo>
                <a:close/>
              </a:path>
            </a:pathLst>
          </a:custGeom>
          <a:solidFill>
            <a:srgbClr val="FFE36E"/>
          </a:solidFill>
        </p:spPr>
        <p:txBody>
          <a:bodyPr wrap="square" lIns="0" tIns="0" rIns="0" bIns="0" rtlCol="0"/>
          <a:lstStyle/>
          <a:p>
            <a:endParaRPr sz="1750"/>
          </a:p>
        </p:txBody>
      </p:sp>
      <p:sp>
        <p:nvSpPr>
          <p:cNvPr id="21" name="object 21"/>
          <p:cNvSpPr/>
          <p:nvPr/>
        </p:nvSpPr>
        <p:spPr>
          <a:xfrm>
            <a:off x="3643418" y="6383867"/>
            <a:ext cx="1779852" cy="355600"/>
          </a:xfrm>
          <a:custGeom>
            <a:avLst/>
            <a:gdLst/>
            <a:ahLst/>
            <a:cxnLst/>
            <a:rect l="l" t="t" r="r" b="b"/>
            <a:pathLst>
              <a:path w="1830704" h="365760">
                <a:moveTo>
                  <a:pt x="1828800" y="0"/>
                </a:moveTo>
                <a:lnTo>
                  <a:pt x="0" y="0"/>
                </a:lnTo>
                <a:lnTo>
                  <a:pt x="0" y="364235"/>
                </a:lnTo>
                <a:lnTo>
                  <a:pt x="1524" y="365759"/>
                </a:lnTo>
                <a:lnTo>
                  <a:pt x="1825752" y="365759"/>
                </a:lnTo>
                <a:lnTo>
                  <a:pt x="1827276" y="364235"/>
                </a:lnTo>
                <a:lnTo>
                  <a:pt x="1828800" y="364235"/>
                </a:lnTo>
                <a:lnTo>
                  <a:pt x="1828800" y="362712"/>
                </a:lnTo>
                <a:lnTo>
                  <a:pt x="3048" y="362712"/>
                </a:lnTo>
                <a:lnTo>
                  <a:pt x="3048" y="359663"/>
                </a:lnTo>
                <a:lnTo>
                  <a:pt x="6096" y="359663"/>
                </a:lnTo>
                <a:lnTo>
                  <a:pt x="6096" y="6095"/>
                </a:lnTo>
                <a:lnTo>
                  <a:pt x="3048" y="6095"/>
                </a:lnTo>
                <a:lnTo>
                  <a:pt x="3048" y="3047"/>
                </a:lnTo>
                <a:lnTo>
                  <a:pt x="1830324" y="3047"/>
                </a:lnTo>
                <a:lnTo>
                  <a:pt x="1830324" y="1523"/>
                </a:lnTo>
                <a:lnTo>
                  <a:pt x="1828800" y="0"/>
                </a:lnTo>
                <a:close/>
              </a:path>
              <a:path w="1830704" h="365760">
                <a:moveTo>
                  <a:pt x="6096" y="359663"/>
                </a:moveTo>
                <a:lnTo>
                  <a:pt x="3048" y="359663"/>
                </a:lnTo>
                <a:lnTo>
                  <a:pt x="3048" y="362712"/>
                </a:lnTo>
                <a:lnTo>
                  <a:pt x="6096" y="362712"/>
                </a:lnTo>
                <a:lnTo>
                  <a:pt x="6096" y="359663"/>
                </a:lnTo>
                <a:close/>
              </a:path>
              <a:path w="1830704" h="365760">
                <a:moveTo>
                  <a:pt x="1824227" y="359663"/>
                </a:moveTo>
                <a:lnTo>
                  <a:pt x="6096" y="359663"/>
                </a:lnTo>
                <a:lnTo>
                  <a:pt x="6096" y="362712"/>
                </a:lnTo>
                <a:lnTo>
                  <a:pt x="1824227" y="362712"/>
                </a:lnTo>
                <a:lnTo>
                  <a:pt x="1824227" y="359663"/>
                </a:lnTo>
                <a:close/>
              </a:path>
              <a:path w="1830704" h="365760">
                <a:moveTo>
                  <a:pt x="1827276" y="3047"/>
                </a:moveTo>
                <a:lnTo>
                  <a:pt x="1824227" y="3047"/>
                </a:lnTo>
                <a:lnTo>
                  <a:pt x="1824227" y="362712"/>
                </a:lnTo>
                <a:lnTo>
                  <a:pt x="1827276" y="362712"/>
                </a:lnTo>
                <a:lnTo>
                  <a:pt x="1827276" y="359663"/>
                </a:lnTo>
                <a:lnTo>
                  <a:pt x="1830324" y="359663"/>
                </a:lnTo>
                <a:lnTo>
                  <a:pt x="1830324" y="6095"/>
                </a:lnTo>
                <a:lnTo>
                  <a:pt x="1827276" y="6095"/>
                </a:lnTo>
                <a:lnTo>
                  <a:pt x="1827276" y="3047"/>
                </a:lnTo>
                <a:close/>
              </a:path>
              <a:path w="1830704" h="365760">
                <a:moveTo>
                  <a:pt x="1830324" y="359663"/>
                </a:moveTo>
                <a:lnTo>
                  <a:pt x="1827276" y="359663"/>
                </a:lnTo>
                <a:lnTo>
                  <a:pt x="1827276" y="362712"/>
                </a:lnTo>
                <a:lnTo>
                  <a:pt x="1828800" y="362712"/>
                </a:lnTo>
                <a:lnTo>
                  <a:pt x="1830324" y="361188"/>
                </a:lnTo>
                <a:lnTo>
                  <a:pt x="1830324" y="359663"/>
                </a:lnTo>
                <a:close/>
              </a:path>
              <a:path w="1830704" h="365760">
                <a:moveTo>
                  <a:pt x="6096" y="3047"/>
                </a:moveTo>
                <a:lnTo>
                  <a:pt x="3048" y="3047"/>
                </a:lnTo>
                <a:lnTo>
                  <a:pt x="3048" y="6095"/>
                </a:lnTo>
                <a:lnTo>
                  <a:pt x="6096" y="6095"/>
                </a:lnTo>
                <a:lnTo>
                  <a:pt x="6096" y="3047"/>
                </a:lnTo>
                <a:close/>
              </a:path>
              <a:path w="1830704" h="365760">
                <a:moveTo>
                  <a:pt x="1824227" y="3047"/>
                </a:moveTo>
                <a:lnTo>
                  <a:pt x="6096" y="3047"/>
                </a:lnTo>
                <a:lnTo>
                  <a:pt x="6096" y="6095"/>
                </a:lnTo>
                <a:lnTo>
                  <a:pt x="1824227" y="6095"/>
                </a:lnTo>
                <a:lnTo>
                  <a:pt x="1824227" y="3047"/>
                </a:lnTo>
                <a:close/>
              </a:path>
              <a:path w="1830704" h="365760">
                <a:moveTo>
                  <a:pt x="1830324" y="3047"/>
                </a:moveTo>
                <a:lnTo>
                  <a:pt x="1827276" y="3047"/>
                </a:lnTo>
                <a:lnTo>
                  <a:pt x="1827276" y="6095"/>
                </a:lnTo>
                <a:lnTo>
                  <a:pt x="1830324" y="6095"/>
                </a:lnTo>
                <a:lnTo>
                  <a:pt x="1830324" y="3047"/>
                </a:lnTo>
                <a:close/>
              </a:path>
            </a:pathLst>
          </a:custGeom>
          <a:solidFill>
            <a:srgbClr val="009999"/>
          </a:solidFill>
        </p:spPr>
        <p:txBody>
          <a:bodyPr wrap="square" lIns="0" tIns="0" rIns="0" bIns="0" rtlCol="0"/>
          <a:lstStyle/>
          <a:p>
            <a:endParaRPr sz="1750"/>
          </a:p>
        </p:txBody>
      </p:sp>
      <p:sp>
        <p:nvSpPr>
          <p:cNvPr id="22" name="object 22"/>
          <p:cNvSpPr txBox="1"/>
          <p:nvPr/>
        </p:nvSpPr>
        <p:spPr>
          <a:xfrm>
            <a:off x="3754050" y="6385596"/>
            <a:ext cx="1556367" cy="172035"/>
          </a:xfrm>
          <a:prstGeom prst="rect">
            <a:avLst/>
          </a:prstGeom>
        </p:spPr>
        <p:txBody>
          <a:bodyPr vert="horz" wrap="square" lIns="0" tIns="0" rIns="0" bIns="0" rtlCol="0">
            <a:spAutoFit/>
          </a:bodyPr>
          <a:lstStyle/>
          <a:p>
            <a:pPr marL="12347"/>
            <a:r>
              <a:rPr sz="1118" spc="5" dirty="0">
                <a:solidFill>
                  <a:srgbClr val="009999"/>
                </a:solidFill>
                <a:latin typeface="Times New Roman"/>
                <a:cs typeface="Times New Roman"/>
              </a:rPr>
              <a:t>course </a:t>
            </a:r>
            <a:r>
              <a:rPr sz="1118" spc="10" dirty="0">
                <a:solidFill>
                  <a:srgbClr val="009999"/>
                </a:solidFill>
                <a:latin typeface="Times New Roman"/>
                <a:cs typeface="Times New Roman"/>
              </a:rPr>
              <a:t>form </a:t>
            </a:r>
            <a:r>
              <a:rPr sz="1118" spc="5" dirty="0">
                <a:solidFill>
                  <a:srgbClr val="009999"/>
                </a:solidFill>
                <a:latin typeface="Times New Roman"/>
                <a:cs typeface="Times New Roman"/>
              </a:rPr>
              <a:t>:</a:t>
            </a:r>
            <a:r>
              <a:rPr sz="1118" spc="-63" dirty="0">
                <a:solidFill>
                  <a:srgbClr val="009999"/>
                </a:solidFill>
                <a:latin typeface="Times New Roman"/>
                <a:cs typeface="Times New Roman"/>
              </a:rPr>
              <a:t> </a:t>
            </a:r>
            <a:r>
              <a:rPr sz="1118" spc="10" dirty="0">
                <a:solidFill>
                  <a:srgbClr val="009999"/>
                </a:solidFill>
                <a:latin typeface="Times New Roman"/>
                <a:cs typeface="Times New Roman"/>
              </a:rPr>
              <a:t>CourseForm</a:t>
            </a:r>
            <a:endParaRPr sz="1118">
              <a:latin typeface="Times New Roman"/>
              <a:cs typeface="Times New Roman"/>
            </a:endParaRPr>
          </a:p>
        </p:txBody>
      </p:sp>
      <p:sp>
        <p:nvSpPr>
          <p:cNvPr id="23" name="object 23"/>
          <p:cNvSpPr/>
          <p:nvPr/>
        </p:nvSpPr>
        <p:spPr>
          <a:xfrm>
            <a:off x="3766396" y="6546850"/>
            <a:ext cx="1531056" cy="0"/>
          </a:xfrm>
          <a:custGeom>
            <a:avLst/>
            <a:gdLst/>
            <a:ahLst/>
            <a:cxnLst/>
            <a:rect l="l" t="t" r="r" b="b"/>
            <a:pathLst>
              <a:path w="1574800">
                <a:moveTo>
                  <a:pt x="0" y="0"/>
                </a:moveTo>
                <a:lnTo>
                  <a:pt x="1574291" y="0"/>
                </a:lnTo>
              </a:path>
            </a:pathLst>
          </a:custGeom>
          <a:ln w="6096">
            <a:solidFill>
              <a:srgbClr val="009999"/>
            </a:solidFill>
          </a:ln>
        </p:spPr>
        <p:txBody>
          <a:bodyPr wrap="square" lIns="0" tIns="0" rIns="0" bIns="0" rtlCol="0"/>
          <a:lstStyle/>
          <a:p>
            <a:endParaRPr sz="1750"/>
          </a:p>
        </p:txBody>
      </p:sp>
      <p:sp>
        <p:nvSpPr>
          <p:cNvPr id="24" name="object 24"/>
          <p:cNvSpPr/>
          <p:nvPr/>
        </p:nvSpPr>
        <p:spPr>
          <a:xfrm>
            <a:off x="3518959" y="7791450"/>
            <a:ext cx="2027413" cy="355600"/>
          </a:xfrm>
          <a:custGeom>
            <a:avLst/>
            <a:gdLst/>
            <a:ahLst/>
            <a:cxnLst/>
            <a:rect l="l" t="t" r="r" b="b"/>
            <a:pathLst>
              <a:path w="2085339" h="365759">
                <a:moveTo>
                  <a:pt x="0" y="0"/>
                </a:moveTo>
                <a:lnTo>
                  <a:pt x="2084831" y="0"/>
                </a:lnTo>
                <a:lnTo>
                  <a:pt x="2084831" y="365760"/>
                </a:lnTo>
                <a:lnTo>
                  <a:pt x="0" y="365760"/>
                </a:lnTo>
                <a:lnTo>
                  <a:pt x="0" y="0"/>
                </a:lnTo>
                <a:close/>
              </a:path>
            </a:pathLst>
          </a:custGeom>
          <a:solidFill>
            <a:srgbClr val="FFE36E"/>
          </a:solidFill>
        </p:spPr>
        <p:txBody>
          <a:bodyPr wrap="square" lIns="0" tIns="0" rIns="0" bIns="0" rtlCol="0"/>
          <a:lstStyle/>
          <a:p>
            <a:endParaRPr sz="1750"/>
          </a:p>
        </p:txBody>
      </p:sp>
      <p:sp>
        <p:nvSpPr>
          <p:cNvPr id="25" name="object 25"/>
          <p:cNvSpPr/>
          <p:nvPr/>
        </p:nvSpPr>
        <p:spPr>
          <a:xfrm>
            <a:off x="3515996" y="7788487"/>
            <a:ext cx="2032970" cy="363008"/>
          </a:xfrm>
          <a:custGeom>
            <a:avLst/>
            <a:gdLst/>
            <a:ahLst/>
            <a:cxnLst/>
            <a:rect l="l" t="t" r="r" b="b"/>
            <a:pathLst>
              <a:path w="2091054" h="373379">
                <a:moveTo>
                  <a:pt x="2089404" y="0"/>
                </a:moveTo>
                <a:lnTo>
                  <a:pt x="0" y="0"/>
                </a:lnTo>
                <a:lnTo>
                  <a:pt x="0" y="371856"/>
                </a:lnTo>
                <a:lnTo>
                  <a:pt x="1524" y="373380"/>
                </a:lnTo>
                <a:lnTo>
                  <a:pt x="2086356" y="373380"/>
                </a:lnTo>
                <a:lnTo>
                  <a:pt x="2087880" y="371856"/>
                </a:lnTo>
                <a:lnTo>
                  <a:pt x="2089404" y="371856"/>
                </a:lnTo>
                <a:lnTo>
                  <a:pt x="2089404" y="370332"/>
                </a:lnTo>
                <a:lnTo>
                  <a:pt x="3048" y="370332"/>
                </a:lnTo>
                <a:lnTo>
                  <a:pt x="3048" y="367284"/>
                </a:lnTo>
                <a:lnTo>
                  <a:pt x="6096" y="367284"/>
                </a:lnTo>
                <a:lnTo>
                  <a:pt x="6096" y="6096"/>
                </a:lnTo>
                <a:lnTo>
                  <a:pt x="3048" y="6096"/>
                </a:lnTo>
                <a:lnTo>
                  <a:pt x="3048" y="3048"/>
                </a:lnTo>
                <a:lnTo>
                  <a:pt x="2090927" y="3048"/>
                </a:lnTo>
                <a:lnTo>
                  <a:pt x="2090927" y="1524"/>
                </a:lnTo>
                <a:lnTo>
                  <a:pt x="2089404" y="0"/>
                </a:lnTo>
                <a:close/>
              </a:path>
              <a:path w="2091054" h="373379">
                <a:moveTo>
                  <a:pt x="6096" y="367284"/>
                </a:moveTo>
                <a:lnTo>
                  <a:pt x="3048" y="367284"/>
                </a:lnTo>
                <a:lnTo>
                  <a:pt x="3048" y="370332"/>
                </a:lnTo>
                <a:lnTo>
                  <a:pt x="6096" y="370332"/>
                </a:lnTo>
                <a:lnTo>
                  <a:pt x="6096" y="367284"/>
                </a:lnTo>
                <a:close/>
              </a:path>
              <a:path w="2091054" h="373379">
                <a:moveTo>
                  <a:pt x="2084832" y="367284"/>
                </a:moveTo>
                <a:lnTo>
                  <a:pt x="6096" y="367284"/>
                </a:lnTo>
                <a:lnTo>
                  <a:pt x="6096" y="370332"/>
                </a:lnTo>
                <a:lnTo>
                  <a:pt x="2084832" y="370332"/>
                </a:lnTo>
                <a:lnTo>
                  <a:pt x="2084832" y="367284"/>
                </a:lnTo>
                <a:close/>
              </a:path>
              <a:path w="2091054" h="373379">
                <a:moveTo>
                  <a:pt x="2087880" y="3048"/>
                </a:moveTo>
                <a:lnTo>
                  <a:pt x="2084832" y="3048"/>
                </a:lnTo>
                <a:lnTo>
                  <a:pt x="2084832" y="370332"/>
                </a:lnTo>
                <a:lnTo>
                  <a:pt x="2087880" y="370332"/>
                </a:lnTo>
                <a:lnTo>
                  <a:pt x="2087880" y="367284"/>
                </a:lnTo>
                <a:lnTo>
                  <a:pt x="2090927" y="367284"/>
                </a:lnTo>
                <a:lnTo>
                  <a:pt x="2090927" y="6096"/>
                </a:lnTo>
                <a:lnTo>
                  <a:pt x="2087880" y="6096"/>
                </a:lnTo>
                <a:lnTo>
                  <a:pt x="2087880" y="3048"/>
                </a:lnTo>
                <a:close/>
              </a:path>
              <a:path w="2091054" h="373379">
                <a:moveTo>
                  <a:pt x="2090927" y="367284"/>
                </a:moveTo>
                <a:lnTo>
                  <a:pt x="2087880" y="367284"/>
                </a:lnTo>
                <a:lnTo>
                  <a:pt x="2087880" y="370332"/>
                </a:lnTo>
                <a:lnTo>
                  <a:pt x="2089404" y="370332"/>
                </a:lnTo>
                <a:lnTo>
                  <a:pt x="2090927" y="368808"/>
                </a:lnTo>
                <a:lnTo>
                  <a:pt x="2090927" y="367284"/>
                </a:lnTo>
                <a:close/>
              </a:path>
              <a:path w="2091054" h="373379">
                <a:moveTo>
                  <a:pt x="6096" y="3048"/>
                </a:moveTo>
                <a:lnTo>
                  <a:pt x="3048" y="3048"/>
                </a:lnTo>
                <a:lnTo>
                  <a:pt x="3048" y="6096"/>
                </a:lnTo>
                <a:lnTo>
                  <a:pt x="6096" y="6096"/>
                </a:lnTo>
                <a:lnTo>
                  <a:pt x="6096" y="3048"/>
                </a:lnTo>
                <a:close/>
              </a:path>
              <a:path w="2091054" h="373379">
                <a:moveTo>
                  <a:pt x="2084832" y="3048"/>
                </a:moveTo>
                <a:lnTo>
                  <a:pt x="6096" y="3048"/>
                </a:lnTo>
                <a:lnTo>
                  <a:pt x="6096" y="6096"/>
                </a:lnTo>
                <a:lnTo>
                  <a:pt x="2084832" y="6096"/>
                </a:lnTo>
                <a:lnTo>
                  <a:pt x="2084832" y="3048"/>
                </a:lnTo>
                <a:close/>
              </a:path>
              <a:path w="2091054" h="373379">
                <a:moveTo>
                  <a:pt x="2090927" y="3048"/>
                </a:moveTo>
                <a:lnTo>
                  <a:pt x="2087880" y="3048"/>
                </a:lnTo>
                <a:lnTo>
                  <a:pt x="2087880" y="6096"/>
                </a:lnTo>
                <a:lnTo>
                  <a:pt x="2090927" y="6096"/>
                </a:lnTo>
                <a:lnTo>
                  <a:pt x="2090927" y="3048"/>
                </a:lnTo>
                <a:close/>
              </a:path>
            </a:pathLst>
          </a:custGeom>
          <a:solidFill>
            <a:srgbClr val="009999"/>
          </a:solidFill>
        </p:spPr>
        <p:txBody>
          <a:bodyPr wrap="square" lIns="0" tIns="0" rIns="0" bIns="0" rtlCol="0"/>
          <a:lstStyle/>
          <a:p>
            <a:endParaRPr sz="1750"/>
          </a:p>
        </p:txBody>
      </p:sp>
      <p:sp>
        <p:nvSpPr>
          <p:cNvPr id="26" name="object 26"/>
          <p:cNvSpPr txBox="1"/>
          <p:nvPr/>
        </p:nvSpPr>
        <p:spPr>
          <a:xfrm>
            <a:off x="3528836" y="7794661"/>
            <a:ext cx="2008892" cy="172035"/>
          </a:xfrm>
          <a:prstGeom prst="rect">
            <a:avLst/>
          </a:prstGeom>
        </p:spPr>
        <p:txBody>
          <a:bodyPr vert="horz" wrap="square" lIns="0" tIns="0" rIns="0" bIns="0" rtlCol="0">
            <a:spAutoFit/>
          </a:bodyPr>
          <a:lstStyle/>
          <a:p>
            <a:pPr marL="12347"/>
            <a:r>
              <a:rPr sz="1118" spc="10" dirty="0">
                <a:solidFill>
                  <a:srgbClr val="009999"/>
                </a:solidFill>
                <a:latin typeface="Times New Roman"/>
                <a:cs typeface="Times New Roman"/>
              </a:rPr>
              <a:t>theManager </a:t>
            </a:r>
            <a:r>
              <a:rPr sz="1118" spc="5" dirty="0">
                <a:solidFill>
                  <a:srgbClr val="009999"/>
                </a:solidFill>
                <a:latin typeface="Times New Roman"/>
                <a:cs typeface="Times New Roman"/>
              </a:rPr>
              <a:t>:</a:t>
            </a:r>
            <a:r>
              <a:rPr sz="1118" spc="-97" dirty="0">
                <a:solidFill>
                  <a:srgbClr val="009999"/>
                </a:solidFill>
                <a:latin typeface="Times New Roman"/>
                <a:cs typeface="Times New Roman"/>
              </a:rPr>
              <a:t> </a:t>
            </a:r>
            <a:r>
              <a:rPr sz="1118" spc="10" dirty="0">
                <a:solidFill>
                  <a:srgbClr val="009999"/>
                </a:solidFill>
                <a:latin typeface="Times New Roman"/>
                <a:cs typeface="Times New Roman"/>
              </a:rPr>
              <a:t>CurriculumManager</a:t>
            </a:r>
            <a:endParaRPr sz="1118">
              <a:latin typeface="Times New Roman"/>
              <a:cs typeface="Times New Roman"/>
            </a:endParaRPr>
          </a:p>
        </p:txBody>
      </p:sp>
      <p:sp>
        <p:nvSpPr>
          <p:cNvPr id="27" name="object 27"/>
          <p:cNvSpPr/>
          <p:nvPr/>
        </p:nvSpPr>
        <p:spPr>
          <a:xfrm>
            <a:off x="3541182" y="7955915"/>
            <a:ext cx="1982964" cy="0"/>
          </a:xfrm>
          <a:custGeom>
            <a:avLst/>
            <a:gdLst/>
            <a:ahLst/>
            <a:cxnLst/>
            <a:rect l="l" t="t" r="r" b="b"/>
            <a:pathLst>
              <a:path w="2039620">
                <a:moveTo>
                  <a:pt x="0" y="0"/>
                </a:moveTo>
                <a:lnTo>
                  <a:pt x="2039112" y="0"/>
                </a:lnTo>
              </a:path>
            </a:pathLst>
          </a:custGeom>
          <a:ln w="6095">
            <a:solidFill>
              <a:srgbClr val="009999"/>
            </a:solidFill>
          </a:ln>
        </p:spPr>
        <p:txBody>
          <a:bodyPr wrap="square" lIns="0" tIns="0" rIns="0" bIns="0" rtlCol="0"/>
          <a:lstStyle/>
          <a:p>
            <a:endParaRPr sz="1750"/>
          </a:p>
        </p:txBody>
      </p:sp>
      <p:sp>
        <p:nvSpPr>
          <p:cNvPr id="28" name="object 28"/>
          <p:cNvSpPr/>
          <p:nvPr/>
        </p:nvSpPr>
        <p:spPr>
          <a:xfrm>
            <a:off x="1557232" y="7791450"/>
            <a:ext cx="1076060" cy="361774"/>
          </a:xfrm>
          <a:custGeom>
            <a:avLst/>
            <a:gdLst/>
            <a:ahLst/>
            <a:cxnLst/>
            <a:rect l="l" t="t" r="r" b="b"/>
            <a:pathLst>
              <a:path w="1106805" h="372109">
                <a:moveTo>
                  <a:pt x="0" y="0"/>
                </a:moveTo>
                <a:lnTo>
                  <a:pt x="1106424" y="0"/>
                </a:lnTo>
                <a:lnTo>
                  <a:pt x="1106424" y="371856"/>
                </a:lnTo>
                <a:lnTo>
                  <a:pt x="0" y="371856"/>
                </a:lnTo>
                <a:lnTo>
                  <a:pt x="0" y="0"/>
                </a:lnTo>
                <a:close/>
              </a:path>
            </a:pathLst>
          </a:custGeom>
          <a:solidFill>
            <a:srgbClr val="FFE36E"/>
          </a:solidFill>
        </p:spPr>
        <p:txBody>
          <a:bodyPr wrap="square" lIns="0" tIns="0" rIns="0" bIns="0" rtlCol="0"/>
          <a:lstStyle/>
          <a:p>
            <a:endParaRPr sz="1750"/>
          </a:p>
        </p:txBody>
      </p:sp>
      <p:sp>
        <p:nvSpPr>
          <p:cNvPr id="29" name="object 29"/>
          <p:cNvSpPr/>
          <p:nvPr/>
        </p:nvSpPr>
        <p:spPr>
          <a:xfrm>
            <a:off x="1554267" y="7788487"/>
            <a:ext cx="1081617" cy="367947"/>
          </a:xfrm>
          <a:custGeom>
            <a:avLst/>
            <a:gdLst/>
            <a:ahLst/>
            <a:cxnLst/>
            <a:rect l="l" t="t" r="r" b="b"/>
            <a:pathLst>
              <a:path w="1112520" h="378459">
                <a:moveTo>
                  <a:pt x="1110996" y="0"/>
                </a:moveTo>
                <a:lnTo>
                  <a:pt x="0" y="0"/>
                </a:lnTo>
                <a:lnTo>
                  <a:pt x="0" y="376428"/>
                </a:lnTo>
                <a:lnTo>
                  <a:pt x="1524" y="377952"/>
                </a:lnTo>
                <a:lnTo>
                  <a:pt x="1107948" y="377952"/>
                </a:lnTo>
                <a:lnTo>
                  <a:pt x="1109472" y="376428"/>
                </a:lnTo>
                <a:lnTo>
                  <a:pt x="1110996" y="376428"/>
                </a:lnTo>
                <a:lnTo>
                  <a:pt x="1110996" y="374904"/>
                </a:lnTo>
                <a:lnTo>
                  <a:pt x="3048" y="374904"/>
                </a:lnTo>
                <a:lnTo>
                  <a:pt x="3048" y="371856"/>
                </a:lnTo>
                <a:lnTo>
                  <a:pt x="6096" y="371856"/>
                </a:lnTo>
                <a:lnTo>
                  <a:pt x="6096" y="6096"/>
                </a:lnTo>
                <a:lnTo>
                  <a:pt x="3048" y="6096"/>
                </a:lnTo>
                <a:lnTo>
                  <a:pt x="3048" y="3048"/>
                </a:lnTo>
                <a:lnTo>
                  <a:pt x="1112520" y="3048"/>
                </a:lnTo>
                <a:lnTo>
                  <a:pt x="1112520" y="1524"/>
                </a:lnTo>
                <a:lnTo>
                  <a:pt x="1110996" y="0"/>
                </a:lnTo>
                <a:close/>
              </a:path>
              <a:path w="1112520" h="378459">
                <a:moveTo>
                  <a:pt x="6096" y="371856"/>
                </a:moveTo>
                <a:lnTo>
                  <a:pt x="3048" y="371856"/>
                </a:lnTo>
                <a:lnTo>
                  <a:pt x="3048" y="374904"/>
                </a:lnTo>
                <a:lnTo>
                  <a:pt x="6096" y="374904"/>
                </a:lnTo>
                <a:lnTo>
                  <a:pt x="6096" y="371856"/>
                </a:lnTo>
                <a:close/>
              </a:path>
              <a:path w="1112520" h="378459">
                <a:moveTo>
                  <a:pt x="1106424" y="371856"/>
                </a:moveTo>
                <a:lnTo>
                  <a:pt x="6096" y="371856"/>
                </a:lnTo>
                <a:lnTo>
                  <a:pt x="6096" y="374904"/>
                </a:lnTo>
                <a:lnTo>
                  <a:pt x="1106424" y="374904"/>
                </a:lnTo>
                <a:lnTo>
                  <a:pt x="1106424" y="371856"/>
                </a:lnTo>
                <a:close/>
              </a:path>
              <a:path w="1112520" h="378459">
                <a:moveTo>
                  <a:pt x="1109472" y="3048"/>
                </a:moveTo>
                <a:lnTo>
                  <a:pt x="1106424" y="3048"/>
                </a:lnTo>
                <a:lnTo>
                  <a:pt x="1106424" y="374904"/>
                </a:lnTo>
                <a:lnTo>
                  <a:pt x="1109472" y="374904"/>
                </a:lnTo>
                <a:lnTo>
                  <a:pt x="1109472" y="371856"/>
                </a:lnTo>
                <a:lnTo>
                  <a:pt x="1112520" y="371856"/>
                </a:lnTo>
                <a:lnTo>
                  <a:pt x="1112520" y="6096"/>
                </a:lnTo>
                <a:lnTo>
                  <a:pt x="1109472" y="6096"/>
                </a:lnTo>
                <a:lnTo>
                  <a:pt x="1109472" y="3048"/>
                </a:lnTo>
                <a:close/>
              </a:path>
              <a:path w="1112520" h="378459">
                <a:moveTo>
                  <a:pt x="1112520" y="371856"/>
                </a:moveTo>
                <a:lnTo>
                  <a:pt x="1109472" y="371856"/>
                </a:lnTo>
                <a:lnTo>
                  <a:pt x="1109472" y="374904"/>
                </a:lnTo>
                <a:lnTo>
                  <a:pt x="1110996" y="374904"/>
                </a:lnTo>
                <a:lnTo>
                  <a:pt x="1112520" y="373380"/>
                </a:lnTo>
                <a:lnTo>
                  <a:pt x="1112520" y="371856"/>
                </a:lnTo>
                <a:close/>
              </a:path>
              <a:path w="1112520" h="378459">
                <a:moveTo>
                  <a:pt x="6096" y="3048"/>
                </a:moveTo>
                <a:lnTo>
                  <a:pt x="3048" y="3048"/>
                </a:lnTo>
                <a:lnTo>
                  <a:pt x="3048" y="6096"/>
                </a:lnTo>
                <a:lnTo>
                  <a:pt x="6096" y="6096"/>
                </a:lnTo>
                <a:lnTo>
                  <a:pt x="6096" y="3048"/>
                </a:lnTo>
                <a:close/>
              </a:path>
              <a:path w="1112520" h="378459">
                <a:moveTo>
                  <a:pt x="1106424" y="3048"/>
                </a:moveTo>
                <a:lnTo>
                  <a:pt x="6096" y="3048"/>
                </a:lnTo>
                <a:lnTo>
                  <a:pt x="6096" y="6096"/>
                </a:lnTo>
                <a:lnTo>
                  <a:pt x="1106424" y="6096"/>
                </a:lnTo>
                <a:lnTo>
                  <a:pt x="1106424" y="3048"/>
                </a:lnTo>
                <a:close/>
              </a:path>
              <a:path w="1112520" h="378459">
                <a:moveTo>
                  <a:pt x="1112520" y="3048"/>
                </a:moveTo>
                <a:lnTo>
                  <a:pt x="1109472" y="3048"/>
                </a:lnTo>
                <a:lnTo>
                  <a:pt x="1109472" y="6096"/>
                </a:lnTo>
                <a:lnTo>
                  <a:pt x="1112520" y="6096"/>
                </a:lnTo>
                <a:lnTo>
                  <a:pt x="1112520" y="3048"/>
                </a:lnTo>
                <a:close/>
              </a:path>
            </a:pathLst>
          </a:custGeom>
          <a:solidFill>
            <a:srgbClr val="009999"/>
          </a:solidFill>
        </p:spPr>
        <p:txBody>
          <a:bodyPr wrap="square" lIns="0" tIns="0" rIns="0" bIns="0" rtlCol="0"/>
          <a:lstStyle/>
          <a:p>
            <a:endParaRPr sz="1750"/>
          </a:p>
        </p:txBody>
      </p:sp>
      <p:sp>
        <p:nvSpPr>
          <p:cNvPr id="30" name="object 30"/>
          <p:cNvSpPr txBox="1"/>
          <p:nvPr/>
        </p:nvSpPr>
        <p:spPr>
          <a:xfrm>
            <a:off x="1584890" y="7797612"/>
            <a:ext cx="1021115" cy="172035"/>
          </a:xfrm>
          <a:prstGeom prst="rect">
            <a:avLst/>
          </a:prstGeom>
        </p:spPr>
        <p:txBody>
          <a:bodyPr vert="horz" wrap="square" lIns="0" tIns="0" rIns="0" bIns="0" rtlCol="0">
            <a:spAutoFit/>
          </a:bodyPr>
          <a:lstStyle/>
          <a:p>
            <a:pPr marL="12347"/>
            <a:r>
              <a:rPr sz="1118" spc="10" dirty="0">
                <a:solidFill>
                  <a:srgbClr val="009999"/>
                </a:solidFill>
                <a:latin typeface="Times New Roman"/>
                <a:cs typeface="Times New Roman"/>
              </a:rPr>
              <a:t>aCourse </a:t>
            </a:r>
            <a:r>
              <a:rPr sz="1118" spc="5" dirty="0">
                <a:solidFill>
                  <a:srgbClr val="009999"/>
                </a:solidFill>
                <a:latin typeface="Times New Roman"/>
                <a:cs typeface="Times New Roman"/>
              </a:rPr>
              <a:t>:</a:t>
            </a:r>
            <a:r>
              <a:rPr sz="1118" spc="-102" dirty="0">
                <a:solidFill>
                  <a:srgbClr val="009999"/>
                </a:solidFill>
                <a:latin typeface="Times New Roman"/>
                <a:cs typeface="Times New Roman"/>
              </a:rPr>
              <a:t> </a:t>
            </a:r>
            <a:r>
              <a:rPr sz="1118" spc="10" dirty="0">
                <a:solidFill>
                  <a:srgbClr val="009999"/>
                </a:solidFill>
                <a:latin typeface="Times New Roman"/>
                <a:cs typeface="Times New Roman"/>
              </a:rPr>
              <a:t>Course</a:t>
            </a:r>
            <a:endParaRPr sz="1118">
              <a:latin typeface="Times New Roman"/>
              <a:cs typeface="Times New Roman"/>
            </a:endParaRPr>
          </a:p>
        </p:txBody>
      </p:sp>
      <p:sp>
        <p:nvSpPr>
          <p:cNvPr id="31" name="object 31"/>
          <p:cNvSpPr/>
          <p:nvPr/>
        </p:nvSpPr>
        <p:spPr>
          <a:xfrm>
            <a:off x="1597237" y="7958138"/>
            <a:ext cx="995803" cy="0"/>
          </a:xfrm>
          <a:custGeom>
            <a:avLst/>
            <a:gdLst/>
            <a:ahLst/>
            <a:cxnLst/>
            <a:rect l="l" t="t" r="r" b="b"/>
            <a:pathLst>
              <a:path w="1024255">
                <a:moveTo>
                  <a:pt x="0" y="0"/>
                </a:moveTo>
                <a:lnTo>
                  <a:pt x="1024127" y="0"/>
                </a:lnTo>
              </a:path>
            </a:pathLst>
          </a:custGeom>
          <a:ln w="4572">
            <a:solidFill>
              <a:srgbClr val="009999"/>
            </a:solidFill>
          </a:ln>
        </p:spPr>
        <p:txBody>
          <a:bodyPr wrap="square" lIns="0" tIns="0" rIns="0" bIns="0" rtlCol="0"/>
          <a:lstStyle/>
          <a:p>
            <a:endParaRPr sz="1750"/>
          </a:p>
        </p:txBody>
      </p:sp>
      <p:sp>
        <p:nvSpPr>
          <p:cNvPr id="32" name="object 32"/>
          <p:cNvSpPr/>
          <p:nvPr/>
        </p:nvSpPr>
        <p:spPr>
          <a:xfrm>
            <a:off x="2613659" y="7930727"/>
            <a:ext cx="911225" cy="0"/>
          </a:xfrm>
          <a:custGeom>
            <a:avLst/>
            <a:gdLst/>
            <a:ahLst/>
            <a:cxnLst/>
            <a:rect l="l" t="t" r="r" b="b"/>
            <a:pathLst>
              <a:path w="937260">
                <a:moveTo>
                  <a:pt x="0" y="0"/>
                </a:moveTo>
                <a:lnTo>
                  <a:pt x="937260" y="0"/>
                </a:lnTo>
              </a:path>
            </a:pathLst>
          </a:custGeom>
          <a:ln w="12192">
            <a:solidFill>
              <a:srgbClr val="009999"/>
            </a:solidFill>
          </a:ln>
        </p:spPr>
        <p:txBody>
          <a:bodyPr wrap="square" lIns="0" tIns="0" rIns="0" bIns="0" rtlCol="0"/>
          <a:lstStyle/>
          <a:p>
            <a:endParaRPr sz="1750"/>
          </a:p>
        </p:txBody>
      </p:sp>
      <p:sp>
        <p:nvSpPr>
          <p:cNvPr id="33" name="object 33"/>
          <p:cNvSpPr/>
          <p:nvPr/>
        </p:nvSpPr>
        <p:spPr>
          <a:xfrm>
            <a:off x="2861099" y="8044815"/>
            <a:ext cx="387085" cy="37042"/>
          </a:xfrm>
          <a:custGeom>
            <a:avLst/>
            <a:gdLst/>
            <a:ahLst/>
            <a:cxnLst/>
            <a:rect l="l" t="t" r="r" b="b"/>
            <a:pathLst>
              <a:path w="398145" h="38100">
                <a:moveTo>
                  <a:pt x="62483" y="0"/>
                </a:moveTo>
                <a:lnTo>
                  <a:pt x="0" y="18288"/>
                </a:lnTo>
                <a:lnTo>
                  <a:pt x="62483" y="38100"/>
                </a:lnTo>
                <a:lnTo>
                  <a:pt x="47478" y="25908"/>
                </a:lnTo>
                <a:lnTo>
                  <a:pt x="38099" y="25908"/>
                </a:lnTo>
                <a:lnTo>
                  <a:pt x="38099" y="12192"/>
                </a:lnTo>
                <a:lnTo>
                  <a:pt x="46227" y="12192"/>
                </a:lnTo>
                <a:lnTo>
                  <a:pt x="62483" y="0"/>
                </a:lnTo>
                <a:close/>
              </a:path>
              <a:path w="398145" h="38100">
                <a:moveTo>
                  <a:pt x="38099" y="18288"/>
                </a:moveTo>
                <a:lnTo>
                  <a:pt x="38099" y="25908"/>
                </a:lnTo>
                <a:lnTo>
                  <a:pt x="47478" y="25908"/>
                </a:lnTo>
                <a:lnTo>
                  <a:pt x="38099" y="18288"/>
                </a:lnTo>
                <a:close/>
              </a:path>
              <a:path w="398145" h="38100">
                <a:moveTo>
                  <a:pt x="397763" y="12192"/>
                </a:moveTo>
                <a:lnTo>
                  <a:pt x="46227" y="12192"/>
                </a:lnTo>
                <a:lnTo>
                  <a:pt x="38099" y="18288"/>
                </a:lnTo>
                <a:lnTo>
                  <a:pt x="47478" y="25908"/>
                </a:lnTo>
                <a:lnTo>
                  <a:pt x="397763" y="25908"/>
                </a:lnTo>
                <a:lnTo>
                  <a:pt x="397763" y="12192"/>
                </a:lnTo>
                <a:close/>
              </a:path>
              <a:path w="398145" h="38100">
                <a:moveTo>
                  <a:pt x="46227" y="12192"/>
                </a:moveTo>
                <a:lnTo>
                  <a:pt x="38099" y="12192"/>
                </a:lnTo>
                <a:lnTo>
                  <a:pt x="38099" y="18288"/>
                </a:lnTo>
                <a:lnTo>
                  <a:pt x="46227" y="12192"/>
                </a:lnTo>
                <a:close/>
              </a:path>
            </a:pathLst>
          </a:custGeom>
          <a:solidFill>
            <a:srgbClr val="009999"/>
          </a:solidFill>
        </p:spPr>
        <p:txBody>
          <a:bodyPr wrap="square" lIns="0" tIns="0" rIns="0" bIns="0" rtlCol="0"/>
          <a:lstStyle/>
          <a:p>
            <a:endParaRPr sz="1750"/>
          </a:p>
        </p:txBody>
      </p:sp>
      <p:sp>
        <p:nvSpPr>
          <p:cNvPr id="34" name="object 34"/>
          <p:cNvSpPr/>
          <p:nvPr/>
        </p:nvSpPr>
        <p:spPr>
          <a:xfrm>
            <a:off x="2897400" y="8063336"/>
            <a:ext cx="351278" cy="0"/>
          </a:xfrm>
          <a:custGeom>
            <a:avLst/>
            <a:gdLst/>
            <a:ahLst/>
            <a:cxnLst/>
            <a:rect l="l" t="t" r="r" b="b"/>
            <a:pathLst>
              <a:path w="361314">
                <a:moveTo>
                  <a:pt x="0" y="0"/>
                </a:moveTo>
                <a:lnTo>
                  <a:pt x="361188" y="0"/>
                </a:lnTo>
              </a:path>
            </a:pathLst>
          </a:custGeom>
          <a:ln w="15240">
            <a:solidFill>
              <a:srgbClr val="009999"/>
            </a:solidFill>
          </a:ln>
        </p:spPr>
        <p:txBody>
          <a:bodyPr wrap="square" lIns="0" tIns="0" rIns="0" bIns="0" rtlCol="0"/>
          <a:lstStyle/>
          <a:p>
            <a:endParaRPr sz="1750"/>
          </a:p>
        </p:txBody>
      </p:sp>
      <p:sp>
        <p:nvSpPr>
          <p:cNvPr id="35" name="object 35"/>
          <p:cNvSpPr/>
          <p:nvPr/>
        </p:nvSpPr>
        <p:spPr>
          <a:xfrm>
            <a:off x="2861099" y="8044815"/>
            <a:ext cx="61119" cy="37042"/>
          </a:xfrm>
          <a:custGeom>
            <a:avLst/>
            <a:gdLst/>
            <a:ahLst/>
            <a:cxnLst/>
            <a:rect l="l" t="t" r="r" b="b"/>
            <a:pathLst>
              <a:path w="62864" h="38100">
                <a:moveTo>
                  <a:pt x="38099" y="18288"/>
                </a:moveTo>
                <a:lnTo>
                  <a:pt x="62483" y="38100"/>
                </a:lnTo>
                <a:lnTo>
                  <a:pt x="0" y="18288"/>
                </a:lnTo>
                <a:lnTo>
                  <a:pt x="62483" y="0"/>
                </a:lnTo>
                <a:lnTo>
                  <a:pt x="38099" y="18288"/>
                </a:lnTo>
                <a:close/>
              </a:path>
            </a:pathLst>
          </a:custGeom>
          <a:ln w="3175">
            <a:solidFill>
              <a:srgbClr val="009999"/>
            </a:solidFill>
          </a:ln>
        </p:spPr>
        <p:txBody>
          <a:bodyPr wrap="square" lIns="0" tIns="0" rIns="0" bIns="0" rtlCol="0"/>
          <a:lstStyle/>
          <a:p>
            <a:endParaRPr sz="1750"/>
          </a:p>
        </p:txBody>
      </p:sp>
      <p:sp>
        <p:nvSpPr>
          <p:cNvPr id="36" name="object 36"/>
          <p:cNvSpPr txBox="1"/>
          <p:nvPr/>
        </p:nvSpPr>
        <p:spPr>
          <a:xfrm>
            <a:off x="2728736" y="8096426"/>
            <a:ext cx="737747" cy="142218"/>
          </a:xfrm>
          <a:prstGeom prst="rect">
            <a:avLst/>
          </a:prstGeom>
        </p:spPr>
        <p:txBody>
          <a:bodyPr vert="horz" wrap="square" lIns="0" tIns="0" rIns="0" bIns="0" rtlCol="0">
            <a:spAutoFit/>
          </a:bodyPr>
          <a:lstStyle/>
          <a:p>
            <a:pPr marL="12347"/>
            <a:r>
              <a:rPr sz="924" spc="10" dirty="0">
                <a:solidFill>
                  <a:srgbClr val="009999"/>
                </a:solidFill>
                <a:latin typeface="Times New Roman"/>
                <a:cs typeface="Times New Roman"/>
              </a:rPr>
              <a:t>4 </a:t>
            </a:r>
            <a:r>
              <a:rPr sz="924" spc="5" dirty="0">
                <a:solidFill>
                  <a:srgbClr val="009999"/>
                </a:solidFill>
                <a:latin typeface="Times New Roman"/>
                <a:cs typeface="Times New Roman"/>
              </a:rPr>
              <a:t>:</a:t>
            </a:r>
            <a:r>
              <a:rPr sz="924" spc="-83" dirty="0">
                <a:solidFill>
                  <a:srgbClr val="009999"/>
                </a:solidFill>
                <a:latin typeface="Times New Roman"/>
                <a:cs typeface="Times New Roman"/>
              </a:rPr>
              <a:t> </a:t>
            </a:r>
            <a:r>
              <a:rPr sz="924" spc="10" dirty="0">
                <a:solidFill>
                  <a:srgbClr val="009999"/>
                </a:solidFill>
                <a:latin typeface="Times New Roman"/>
                <a:cs typeface="Times New Roman"/>
              </a:rPr>
              <a:t>&lt;&lt;create&gt;&gt;</a:t>
            </a:r>
            <a:endParaRPr sz="924">
              <a:latin typeface="Times New Roman"/>
              <a:cs typeface="Times New Roman"/>
            </a:endParaRPr>
          </a:p>
        </p:txBody>
      </p:sp>
      <p:sp>
        <p:nvSpPr>
          <p:cNvPr id="37" name="object 37"/>
          <p:cNvSpPr/>
          <p:nvPr/>
        </p:nvSpPr>
        <p:spPr>
          <a:xfrm>
            <a:off x="4526492" y="6729095"/>
            <a:ext cx="0" cy="1068652"/>
          </a:xfrm>
          <a:custGeom>
            <a:avLst/>
            <a:gdLst/>
            <a:ahLst/>
            <a:cxnLst/>
            <a:rect l="l" t="t" r="r" b="b"/>
            <a:pathLst>
              <a:path h="1099184">
                <a:moveTo>
                  <a:pt x="0" y="0"/>
                </a:moveTo>
                <a:lnTo>
                  <a:pt x="0" y="1098804"/>
                </a:lnTo>
              </a:path>
            </a:pathLst>
          </a:custGeom>
          <a:ln w="12191">
            <a:solidFill>
              <a:srgbClr val="009999"/>
            </a:solidFill>
          </a:ln>
        </p:spPr>
        <p:txBody>
          <a:bodyPr wrap="square" lIns="0" tIns="0" rIns="0" bIns="0" rtlCol="0"/>
          <a:lstStyle/>
          <a:p>
            <a:endParaRPr sz="1750"/>
          </a:p>
        </p:txBody>
      </p:sp>
      <p:sp>
        <p:nvSpPr>
          <p:cNvPr id="38" name="object 38"/>
          <p:cNvSpPr/>
          <p:nvPr/>
        </p:nvSpPr>
        <p:spPr>
          <a:xfrm>
            <a:off x="4628727" y="7056543"/>
            <a:ext cx="37042" cy="385233"/>
          </a:xfrm>
          <a:custGeom>
            <a:avLst/>
            <a:gdLst/>
            <a:ahLst/>
            <a:cxnLst/>
            <a:rect l="l" t="t" r="r" b="b"/>
            <a:pathLst>
              <a:path w="38100" h="396240">
                <a:moveTo>
                  <a:pt x="0" y="333756"/>
                </a:moveTo>
                <a:lnTo>
                  <a:pt x="18288" y="396240"/>
                </a:lnTo>
                <a:lnTo>
                  <a:pt x="30368" y="358140"/>
                </a:lnTo>
                <a:lnTo>
                  <a:pt x="12192" y="358140"/>
                </a:lnTo>
                <a:lnTo>
                  <a:pt x="12192" y="350012"/>
                </a:lnTo>
                <a:lnTo>
                  <a:pt x="0" y="333756"/>
                </a:lnTo>
                <a:close/>
              </a:path>
              <a:path w="38100" h="396240">
                <a:moveTo>
                  <a:pt x="12192" y="350012"/>
                </a:moveTo>
                <a:lnTo>
                  <a:pt x="12192" y="358140"/>
                </a:lnTo>
                <a:lnTo>
                  <a:pt x="18288" y="358140"/>
                </a:lnTo>
                <a:lnTo>
                  <a:pt x="12192" y="350012"/>
                </a:lnTo>
                <a:close/>
              </a:path>
              <a:path w="38100" h="396240">
                <a:moveTo>
                  <a:pt x="24384" y="0"/>
                </a:moveTo>
                <a:lnTo>
                  <a:pt x="12192" y="0"/>
                </a:lnTo>
                <a:lnTo>
                  <a:pt x="12192" y="350012"/>
                </a:lnTo>
                <a:lnTo>
                  <a:pt x="18288" y="358140"/>
                </a:lnTo>
                <a:lnTo>
                  <a:pt x="24384" y="350637"/>
                </a:lnTo>
                <a:lnTo>
                  <a:pt x="24384" y="0"/>
                </a:lnTo>
                <a:close/>
              </a:path>
              <a:path w="38100" h="396240">
                <a:moveTo>
                  <a:pt x="24384" y="350637"/>
                </a:moveTo>
                <a:lnTo>
                  <a:pt x="18288" y="358140"/>
                </a:lnTo>
                <a:lnTo>
                  <a:pt x="24384" y="358140"/>
                </a:lnTo>
                <a:lnTo>
                  <a:pt x="24384" y="350637"/>
                </a:lnTo>
                <a:close/>
              </a:path>
              <a:path w="38100" h="396240">
                <a:moveTo>
                  <a:pt x="38100" y="333756"/>
                </a:moveTo>
                <a:lnTo>
                  <a:pt x="24384" y="350637"/>
                </a:lnTo>
                <a:lnTo>
                  <a:pt x="24384" y="358140"/>
                </a:lnTo>
                <a:lnTo>
                  <a:pt x="30368" y="358140"/>
                </a:lnTo>
                <a:lnTo>
                  <a:pt x="38100" y="333756"/>
                </a:lnTo>
                <a:close/>
              </a:path>
            </a:pathLst>
          </a:custGeom>
          <a:solidFill>
            <a:srgbClr val="009999"/>
          </a:solidFill>
        </p:spPr>
        <p:txBody>
          <a:bodyPr wrap="square" lIns="0" tIns="0" rIns="0" bIns="0" rtlCol="0"/>
          <a:lstStyle/>
          <a:p>
            <a:endParaRPr sz="1750"/>
          </a:p>
        </p:txBody>
      </p:sp>
      <p:sp>
        <p:nvSpPr>
          <p:cNvPr id="39" name="object 39"/>
          <p:cNvSpPr/>
          <p:nvPr/>
        </p:nvSpPr>
        <p:spPr>
          <a:xfrm>
            <a:off x="4646507" y="7055802"/>
            <a:ext cx="0" cy="350044"/>
          </a:xfrm>
          <a:custGeom>
            <a:avLst/>
            <a:gdLst/>
            <a:ahLst/>
            <a:cxnLst/>
            <a:rect l="l" t="t" r="r" b="b"/>
            <a:pathLst>
              <a:path h="360045">
                <a:moveTo>
                  <a:pt x="0" y="0"/>
                </a:moveTo>
                <a:lnTo>
                  <a:pt x="0" y="359663"/>
                </a:lnTo>
              </a:path>
            </a:pathLst>
          </a:custGeom>
          <a:ln w="13715">
            <a:solidFill>
              <a:srgbClr val="009999"/>
            </a:solidFill>
          </a:ln>
        </p:spPr>
        <p:txBody>
          <a:bodyPr wrap="square" lIns="0" tIns="0" rIns="0" bIns="0" rtlCol="0"/>
          <a:lstStyle/>
          <a:p>
            <a:endParaRPr sz="1750"/>
          </a:p>
        </p:txBody>
      </p:sp>
      <p:sp>
        <p:nvSpPr>
          <p:cNvPr id="40" name="object 40"/>
          <p:cNvSpPr/>
          <p:nvPr/>
        </p:nvSpPr>
        <p:spPr>
          <a:xfrm>
            <a:off x="4628727" y="7381029"/>
            <a:ext cx="37042" cy="61119"/>
          </a:xfrm>
          <a:custGeom>
            <a:avLst/>
            <a:gdLst/>
            <a:ahLst/>
            <a:cxnLst/>
            <a:rect l="l" t="t" r="r" b="b"/>
            <a:pathLst>
              <a:path w="38100" h="62865">
                <a:moveTo>
                  <a:pt x="18288" y="24384"/>
                </a:moveTo>
                <a:lnTo>
                  <a:pt x="38100" y="0"/>
                </a:lnTo>
                <a:lnTo>
                  <a:pt x="18288" y="62484"/>
                </a:lnTo>
                <a:lnTo>
                  <a:pt x="0" y="0"/>
                </a:lnTo>
                <a:lnTo>
                  <a:pt x="18288" y="24384"/>
                </a:lnTo>
                <a:close/>
              </a:path>
            </a:pathLst>
          </a:custGeom>
          <a:ln w="3175">
            <a:solidFill>
              <a:srgbClr val="009999"/>
            </a:solidFill>
          </a:ln>
        </p:spPr>
        <p:txBody>
          <a:bodyPr wrap="square" lIns="0" tIns="0" rIns="0" bIns="0" rtlCol="0"/>
          <a:lstStyle/>
          <a:p>
            <a:endParaRPr sz="1750"/>
          </a:p>
        </p:txBody>
      </p:sp>
      <p:sp>
        <p:nvSpPr>
          <p:cNvPr id="41" name="object 41"/>
          <p:cNvSpPr txBox="1"/>
          <p:nvPr/>
        </p:nvSpPr>
        <p:spPr>
          <a:xfrm>
            <a:off x="4743803" y="7167421"/>
            <a:ext cx="699470" cy="142218"/>
          </a:xfrm>
          <a:prstGeom prst="rect">
            <a:avLst/>
          </a:prstGeom>
        </p:spPr>
        <p:txBody>
          <a:bodyPr vert="horz" wrap="square" lIns="0" tIns="0" rIns="0" bIns="0" rtlCol="0">
            <a:spAutoFit/>
          </a:bodyPr>
          <a:lstStyle/>
          <a:p>
            <a:pPr marL="12347"/>
            <a:r>
              <a:rPr sz="924" spc="10" dirty="0">
                <a:solidFill>
                  <a:srgbClr val="009999"/>
                </a:solidFill>
                <a:latin typeface="Times New Roman"/>
                <a:cs typeface="Times New Roman"/>
              </a:rPr>
              <a:t>3 </a:t>
            </a:r>
            <a:r>
              <a:rPr sz="924" spc="5" dirty="0">
                <a:solidFill>
                  <a:srgbClr val="009999"/>
                </a:solidFill>
                <a:latin typeface="Times New Roman"/>
                <a:cs typeface="Times New Roman"/>
              </a:rPr>
              <a:t>: </a:t>
            </a:r>
            <a:r>
              <a:rPr sz="924" spc="10" dirty="0">
                <a:solidFill>
                  <a:srgbClr val="009999"/>
                </a:solidFill>
                <a:latin typeface="Times New Roman"/>
                <a:cs typeface="Times New Roman"/>
              </a:rPr>
              <a:t>add</a:t>
            </a:r>
            <a:r>
              <a:rPr sz="924" spc="-68" dirty="0">
                <a:solidFill>
                  <a:srgbClr val="009999"/>
                </a:solidFill>
                <a:latin typeface="Times New Roman"/>
                <a:cs typeface="Times New Roman"/>
              </a:rPr>
              <a:t> </a:t>
            </a:r>
            <a:r>
              <a:rPr sz="924" spc="10" dirty="0">
                <a:solidFill>
                  <a:srgbClr val="009999"/>
                </a:solidFill>
                <a:latin typeface="Times New Roman"/>
                <a:cs typeface="Times New Roman"/>
              </a:rPr>
              <a:t>course</a:t>
            </a:r>
            <a:endParaRPr sz="924">
              <a:latin typeface="Times New Roman"/>
              <a:cs typeface="Times New Roman"/>
            </a:endParaRPr>
          </a:p>
        </p:txBody>
      </p:sp>
      <p:sp>
        <p:nvSpPr>
          <p:cNvPr id="42" name="object 42"/>
          <p:cNvSpPr/>
          <p:nvPr/>
        </p:nvSpPr>
        <p:spPr>
          <a:xfrm>
            <a:off x="2101004" y="6543886"/>
            <a:ext cx="1551428" cy="283369"/>
          </a:xfrm>
          <a:custGeom>
            <a:avLst/>
            <a:gdLst/>
            <a:ahLst/>
            <a:cxnLst/>
            <a:rect l="l" t="t" r="r" b="b"/>
            <a:pathLst>
              <a:path w="1595754" h="291465">
                <a:moveTo>
                  <a:pt x="1589532" y="0"/>
                </a:moveTo>
                <a:lnTo>
                  <a:pt x="7619" y="278891"/>
                </a:lnTo>
                <a:lnTo>
                  <a:pt x="3047" y="280415"/>
                </a:lnTo>
                <a:lnTo>
                  <a:pt x="0" y="284987"/>
                </a:lnTo>
                <a:lnTo>
                  <a:pt x="3047" y="288035"/>
                </a:lnTo>
                <a:lnTo>
                  <a:pt x="7619" y="291083"/>
                </a:lnTo>
                <a:lnTo>
                  <a:pt x="1589532" y="12191"/>
                </a:lnTo>
                <a:lnTo>
                  <a:pt x="1595628" y="6095"/>
                </a:lnTo>
                <a:lnTo>
                  <a:pt x="1592580" y="1523"/>
                </a:lnTo>
                <a:lnTo>
                  <a:pt x="1589532" y="0"/>
                </a:lnTo>
                <a:close/>
              </a:path>
            </a:pathLst>
          </a:custGeom>
          <a:solidFill>
            <a:srgbClr val="009999"/>
          </a:solidFill>
        </p:spPr>
        <p:txBody>
          <a:bodyPr wrap="square" lIns="0" tIns="0" rIns="0" bIns="0" rtlCol="0"/>
          <a:lstStyle/>
          <a:p>
            <a:endParaRPr sz="1750"/>
          </a:p>
        </p:txBody>
      </p:sp>
      <p:sp>
        <p:nvSpPr>
          <p:cNvPr id="43" name="object 43"/>
          <p:cNvSpPr txBox="1"/>
          <p:nvPr/>
        </p:nvSpPr>
        <p:spPr>
          <a:xfrm>
            <a:off x="2211633" y="6367403"/>
            <a:ext cx="881592" cy="293029"/>
          </a:xfrm>
          <a:prstGeom prst="rect">
            <a:avLst/>
          </a:prstGeom>
        </p:spPr>
        <p:txBody>
          <a:bodyPr vert="horz" wrap="square" lIns="0" tIns="0" rIns="0" bIns="0" rtlCol="0">
            <a:spAutoFit/>
          </a:bodyPr>
          <a:lstStyle/>
          <a:p>
            <a:pPr marL="182735" marR="4939" indent="-171005">
              <a:lnSpc>
                <a:spcPct val="103099"/>
              </a:lnSpc>
            </a:pPr>
            <a:r>
              <a:rPr sz="924" spc="10" dirty="0">
                <a:solidFill>
                  <a:srgbClr val="009999"/>
                </a:solidFill>
                <a:latin typeface="Times New Roman"/>
                <a:cs typeface="Times New Roman"/>
              </a:rPr>
              <a:t>1 </a:t>
            </a:r>
            <a:r>
              <a:rPr sz="924" spc="5" dirty="0">
                <a:solidFill>
                  <a:srgbClr val="009999"/>
                </a:solidFill>
                <a:latin typeface="Times New Roman"/>
                <a:cs typeface="Times New Roman"/>
              </a:rPr>
              <a:t>: set course</a:t>
            </a:r>
            <a:r>
              <a:rPr sz="924" spc="-58" dirty="0">
                <a:solidFill>
                  <a:srgbClr val="009999"/>
                </a:solidFill>
                <a:latin typeface="Times New Roman"/>
                <a:cs typeface="Times New Roman"/>
              </a:rPr>
              <a:t> </a:t>
            </a:r>
            <a:r>
              <a:rPr sz="924" spc="10" dirty="0">
                <a:solidFill>
                  <a:srgbClr val="009999"/>
                </a:solidFill>
                <a:latin typeface="Times New Roman"/>
                <a:cs typeface="Times New Roman"/>
              </a:rPr>
              <a:t>info  2 </a:t>
            </a:r>
            <a:r>
              <a:rPr sz="924" spc="5" dirty="0">
                <a:solidFill>
                  <a:srgbClr val="009999"/>
                </a:solidFill>
                <a:latin typeface="Times New Roman"/>
                <a:cs typeface="Times New Roman"/>
              </a:rPr>
              <a:t>:</a:t>
            </a:r>
            <a:r>
              <a:rPr sz="924" spc="-78" dirty="0">
                <a:solidFill>
                  <a:srgbClr val="009999"/>
                </a:solidFill>
                <a:latin typeface="Times New Roman"/>
                <a:cs typeface="Times New Roman"/>
              </a:rPr>
              <a:t> </a:t>
            </a:r>
            <a:r>
              <a:rPr sz="924" spc="10" dirty="0">
                <a:solidFill>
                  <a:srgbClr val="009999"/>
                </a:solidFill>
                <a:latin typeface="Times New Roman"/>
                <a:cs typeface="Times New Roman"/>
              </a:rPr>
              <a:t>process</a:t>
            </a:r>
            <a:endParaRPr sz="924">
              <a:latin typeface="Times New Roman"/>
              <a:cs typeface="Times New Roman"/>
            </a:endParaRPr>
          </a:p>
        </p:txBody>
      </p:sp>
      <p:sp>
        <p:nvSpPr>
          <p:cNvPr id="44" name="object 44"/>
          <p:cNvSpPr/>
          <p:nvPr/>
        </p:nvSpPr>
        <p:spPr>
          <a:xfrm>
            <a:off x="2523279" y="6748356"/>
            <a:ext cx="416719" cy="90752"/>
          </a:xfrm>
          <a:custGeom>
            <a:avLst/>
            <a:gdLst/>
            <a:ahLst/>
            <a:cxnLst/>
            <a:rect l="l" t="t" r="r" b="b"/>
            <a:pathLst>
              <a:path w="428625" h="93345">
                <a:moveTo>
                  <a:pt x="382385" y="9074"/>
                </a:moveTo>
                <a:lnTo>
                  <a:pt x="0" y="80772"/>
                </a:lnTo>
                <a:lnTo>
                  <a:pt x="1524" y="92964"/>
                </a:lnTo>
                <a:lnTo>
                  <a:pt x="384455" y="21443"/>
                </a:lnTo>
                <a:lnTo>
                  <a:pt x="391668" y="13716"/>
                </a:lnTo>
                <a:lnTo>
                  <a:pt x="382385" y="9074"/>
                </a:lnTo>
                <a:close/>
              </a:path>
              <a:path w="428625" h="93345">
                <a:moveTo>
                  <a:pt x="428244" y="7620"/>
                </a:moveTo>
                <a:lnTo>
                  <a:pt x="390144" y="7620"/>
                </a:lnTo>
                <a:lnTo>
                  <a:pt x="393192" y="19812"/>
                </a:lnTo>
                <a:lnTo>
                  <a:pt x="384455" y="21443"/>
                </a:lnTo>
                <a:lnTo>
                  <a:pt x="370332" y="36576"/>
                </a:lnTo>
                <a:lnTo>
                  <a:pt x="428244" y="7620"/>
                </a:lnTo>
                <a:close/>
              </a:path>
              <a:path w="428625" h="93345">
                <a:moveTo>
                  <a:pt x="391668" y="13716"/>
                </a:moveTo>
                <a:lnTo>
                  <a:pt x="384455" y="21443"/>
                </a:lnTo>
                <a:lnTo>
                  <a:pt x="393192" y="19812"/>
                </a:lnTo>
                <a:lnTo>
                  <a:pt x="391668" y="13716"/>
                </a:lnTo>
                <a:close/>
              </a:path>
              <a:path w="428625" h="93345">
                <a:moveTo>
                  <a:pt x="390144" y="7620"/>
                </a:moveTo>
                <a:lnTo>
                  <a:pt x="382385" y="9074"/>
                </a:lnTo>
                <a:lnTo>
                  <a:pt x="391668" y="13716"/>
                </a:lnTo>
                <a:lnTo>
                  <a:pt x="390144" y="7620"/>
                </a:lnTo>
                <a:close/>
              </a:path>
              <a:path w="428625" h="93345">
                <a:moveTo>
                  <a:pt x="364236" y="0"/>
                </a:moveTo>
                <a:lnTo>
                  <a:pt x="382385" y="9074"/>
                </a:lnTo>
                <a:lnTo>
                  <a:pt x="390144" y="7620"/>
                </a:lnTo>
                <a:lnTo>
                  <a:pt x="428244" y="7620"/>
                </a:lnTo>
                <a:lnTo>
                  <a:pt x="364236" y="0"/>
                </a:lnTo>
                <a:close/>
              </a:path>
            </a:pathLst>
          </a:custGeom>
          <a:solidFill>
            <a:srgbClr val="009999"/>
          </a:solidFill>
        </p:spPr>
        <p:txBody>
          <a:bodyPr wrap="square" lIns="0" tIns="0" rIns="0" bIns="0" rtlCol="0"/>
          <a:lstStyle/>
          <a:p>
            <a:endParaRPr sz="1750"/>
          </a:p>
        </p:txBody>
      </p:sp>
      <p:sp>
        <p:nvSpPr>
          <p:cNvPr id="45" name="object 45"/>
          <p:cNvSpPr/>
          <p:nvPr/>
        </p:nvSpPr>
        <p:spPr>
          <a:xfrm>
            <a:off x="2523278" y="6755764"/>
            <a:ext cx="382764" cy="83344"/>
          </a:xfrm>
          <a:custGeom>
            <a:avLst/>
            <a:gdLst/>
            <a:ahLst/>
            <a:cxnLst/>
            <a:rect l="l" t="t" r="r" b="b"/>
            <a:pathLst>
              <a:path w="393700" h="85725">
                <a:moveTo>
                  <a:pt x="0" y="73151"/>
                </a:moveTo>
                <a:lnTo>
                  <a:pt x="390144" y="0"/>
                </a:lnTo>
                <a:lnTo>
                  <a:pt x="393192" y="12191"/>
                </a:lnTo>
                <a:lnTo>
                  <a:pt x="1524" y="85343"/>
                </a:lnTo>
                <a:lnTo>
                  <a:pt x="0" y="73151"/>
                </a:lnTo>
                <a:close/>
              </a:path>
            </a:pathLst>
          </a:custGeom>
          <a:ln w="3175">
            <a:solidFill>
              <a:srgbClr val="009999"/>
            </a:solidFill>
          </a:ln>
        </p:spPr>
        <p:txBody>
          <a:bodyPr wrap="square" lIns="0" tIns="0" rIns="0" bIns="0" rtlCol="0"/>
          <a:lstStyle/>
          <a:p>
            <a:endParaRPr sz="1750"/>
          </a:p>
        </p:txBody>
      </p:sp>
      <p:sp>
        <p:nvSpPr>
          <p:cNvPr id="46" name="object 46"/>
          <p:cNvSpPr/>
          <p:nvPr/>
        </p:nvSpPr>
        <p:spPr>
          <a:xfrm>
            <a:off x="2877396" y="6748356"/>
            <a:ext cx="62353" cy="35807"/>
          </a:xfrm>
          <a:custGeom>
            <a:avLst/>
            <a:gdLst/>
            <a:ahLst/>
            <a:cxnLst/>
            <a:rect l="l" t="t" r="r" b="b"/>
            <a:pathLst>
              <a:path w="64135" h="36829">
                <a:moveTo>
                  <a:pt x="27431" y="13716"/>
                </a:moveTo>
                <a:lnTo>
                  <a:pt x="0" y="0"/>
                </a:lnTo>
                <a:lnTo>
                  <a:pt x="64007" y="7620"/>
                </a:lnTo>
                <a:lnTo>
                  <a:pt x="6095" y="36576"/>
                </a:lnTo>
                <a:lnTo>
                  <a:pt x="27431" y="13716"/>
                </a:lnTo>
                <a:close/>
              </a:path>
            </a:pathLst>
          </a:custGeom>
          <a:ln w="3175">
            <a:solidFill>
              <a:srgbClr val="009999"/>
            </a:solidFill>
          </a:ln>
        </p:spPr>
        <p:txBody>
          <a:bodyPr wrap="square" lIns="0" tIns="0" rIns="0" bIns="0" rtlCol="0"/>
          <a:lstStyle/>
          <a:p>
            <a:endParaRPr sz="1750"/>
          </a:p>
        </p:txBody>
      </p:sp>
      <p:sp>
        <p:nvSpPr>
          <p:cNvPr id="47" name="object 47"/>
          <p:cNvSpPr txBox="1">
            <a:spLocks noGrp="1"/>
          </p:cNvSpPr>
          <p:nvPr>
            <p:ph type="sldNum" sz="quarter" idx="7"/>
          </p:nvPr>
        </p:nvSpPr>
        <p:spPr>
          <a:xfrm>
            <a:off x="6216086" y="10069713"/>
            <a:ext cx="271639" cy="7214493"/>
          </a:xfrm>
          <a:prstGeom prst="rect">
            <a:avLst/>
          </a:prstGeom>
        </p:spPr>
        <p:txBody>
          <a:bodyPr vert="horz" wrap="square" lIns="0" tIns="32720" rIns="0" bIns="0" rtlCol="0">
            <a:spAutoFit/>
          </a:bodyPr>
          <a:lstStyle/>
          <a:p>
            <a:pPr marL="12347">
              <a:lnSpc>
                <a:spcPts val="1371"/>
              </a:lnSpc>
              <a:spcBef>
                <a:spcPts val="258"/>
              </a:spcBef>
              <a:tabLst>
                <a:tab pos="5123363" algn="l"/>
              </a:tabLst>
            </a:pPr>
            <a:r>
              <a:rPr u="heavy" dirty="0"/>
              <a:t> 	</a:t>
            </a:r>
            <a:r>
              <a:rPr dirty="0"/>
              <a:t>111</a:t>
            </a:r>
          </a:p>
          <a:p>
            <a:pPr marL="1456939">
              <a:lnSpc>
                <a:spcPts val="1371"/>
              </a:lnSpc>
            </a:pPr>
            <a:r>
              <a:rPr dirty="0"/>
              <a:t>© Copyright </a:t>
            </a:r>
            <a:r>
              <a:rPr spc="-5" dirty="0"/>
              <a:t>Virtual University </a:t>
            </a:r>
            <a:r>
              <a:rPr dirty="0"/>
              <a:t>of</a:t>
            </a:r>
            <a:r>
              <a:rPr spc="-78" dirty="0"/>
              <a:t> </a:t>
            </a:r>
            <a:r>
              <a:rPr spc="-5" dirty="0"/>
              <a:t>Pakistan</a:t>
            </a:r>
          </a:p>
        </p:txBody>
      </p:sp>
    </p:spTree>
    <p:extLst>
      <p:ext uri="{BB962C8B-B14F-4D97-AF65-F5344CB8AC3E}">
        <p14:creationId xmlns:p14="http://schemas.microsoft.com/office/powerpoint/2010/main" val="3530322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11250" y="1055052"/>
            <a:ext cx="5270412" cy="0"/>
          </a:xfrm>
          <a:custGeom>
            <a:avLst/>
            <a:gdLst/>
            <a:ahLst/>
            <a:cxnLst/>
            <a:rect l="l" t="t" r="r" b="b"/>
            <a:pathLst>
              <a:path w="5420995">
                <a:moveTo>
                  <a:pt x="0" y="0"/>
                </a:moveTo>
                <a:lnTo>
                  <a:pt x="5420867" y="0"/>
                </a:lnTo>
              </a:path>
            </a:pathLst>
          </a:custGeom>
          <a:ln w="7620">
            <a:solidFill>
              <a:srgbClr val="000000"/>
            </a:solidFill>
          </a:ln>
        </p:spPr>
        <p:txBody>
          <a:bodyPr wrap="square" lIns="0" tIns="0" rIns="0" bIns="0" rtlCol="0"/>
          <a:lstStyle/>
          <a:p>
            <a:endParaRPr sz="1750"/>
          </a:p>
        </p:txBody>
      </p:sp>
      <p:sp>
        <p:nvSpPr>
          <p:cNvPr id="3" name="object 3"/>
          <p:cNvSpPr txBox="1"/>
          <p:nvPr/>
        </p:nvSpPr>
        <p:spPr>
          <a:xfrm>
            <a:off x="1098903" y="886883"/>
            <a:ext cx="5359312" cy="1602052"/>
          </a:xfrm>
          <a:prstGeom prst="rect">
            <a:avLst/>
          </a:prstGeom>
        </p:spPr>
        <p:txBody>
          <a:bodyPr vert="horz" wrap="square" lIns="0" tIns="0" rIns="0" bIns="0" rtlCol="0">
            <a:spAutoFit/>
          </a:bodyPr>
          <a:lstStyle/>
          <a:p>
            <a:pPr marL="12347" algn="just">
              <a:tabLst>
                <a:tab pos="5069654" algn="l"/>
              </a:tabLst>
            </a:pPr>
            <a:r>
              <a:rPr sz="1167" dirty="0">
                <a:latin typeface="Times New Roman"/>
                <a:cs typeface="Times New Roman"/>
              </a:rPr>
              <a:t>CS504-Software Engineering</a:t>
            </a:r>
            <a:r>
              <a:rPr sz="1167" spc="-10" dirty="0">
                <a:latin typeface="Times New Roman"/>
                <a:cs typeface="Times New Roman"/>
              </a:rPr>
              <a:t> </a:t>
            </a:r>
            <a:r>
              <a:rPr sz="1167" dirty="0">
                <a:latin typeface="Times New Roman"/>
                <a:cs typeface="Times New Roman"/>
              </a:rPr>
              <a:t>– I	</a:t>
            </a:r>
            <a:r>
              <a:rPr sz="1167" spc="-5" dirty="0">
                <a:latin typeface="Times New Roman"/>
                <a:cs typeface="Times New Roman"/>
              </a:rPr>
              <a:t>VU</a:t>
            </a:r>
            <a:endParaRPr sz="1167">
              <a:latin typeface="Times New Roman"/>
              <a:cs typeface="Times New Roman"/>
            </a:endParaRPr>
          </a:p>
          <a:p>
            <a:pPr>
              <a:lnSpc>
                <a:spcPct val="100000"/>
              </a:lnSpc>
            </a:pPr>
            <a:endParaRPr sz="1167">
              <a:latin typeface="Times New Roman"/>
              <a:cs typeface="Times New Roman"/>
            </a:endParaRPr>
          </a:p>
          <a:p>
            <a:pPr marL="12347" marR="4939" algn="just">
              <a:lnSpc>
                <a:spcPct val="95600"/>
              </a:lnSpc>
              <a:spcBef>
                <a:spcPts val="817"/>
              </a:spcBef>
            </a:pPr>
            <a:r>
              <a:rPr sz="1167" spc="-5" dirty="0">
                <a:latin typeface="Times New Roman"/>
                <a:cs typeface="Times New Roman"/>
              </a:rPr>
              <a:t>Sequence </a:t>
            </a:r>
            <a:r>
              <a:rPr sz="1167" dirty="0">
                <a:latin typeface="Times New Roman"/>
                <a:cs typeface="Times New Roman"/>
              </a:rPr>
              <a:t>diagrams are best to </a:t>
            </a:r>
            <a:r>
              <a:rPr sz="1167" spc="-5" dirty="0">
                <a:latin typeface="Times New Roman"/>
                <a:cs typeface="Times New Roman"/>
              </a:rPr>
              <a:t>see </a:t>
            </a:r>
            <a:r>
              <a:rPr sz="1167" dirty="0">
                <a:latin typeface="Times New Roman"/>
                <a:cs typeface="Times New Roman"/>
              </a:rPr>
              <a:t>the flow of time. </a:t>
            </a:r>
            <a:r>
              <a:rPr sz="1167" spc="-5" dirty="0">
                <a:latin typeface="Times New Roman"/>
                <a:cs typeface="Times New Roman"/>
              </a:rPr>
              <a:t>On </a:t>
            </a:r>
            <a:r>
              <a:rPr sz="1167" dirty="0">
                <a:latin typeface="Times New Roman"/>
                <a:cs typeface="Times New Roman"/>
              </a:rPr>
              <a:t>the other hand, </a:t>
            </a:r>
            <a:r>
              <a:rPr sz="1167" spc="-5" dirty="0">
                <a:latin typeface="Times New Roman"/>
                <a:cs typeface="Times New Roman"/>
              </a:rPr>
              <a:t>static </a:t>
            </a:r>
            <a:r>
              <a:rPr sz="1167" dirty="0">
                <a:latin typeface="Times New Roman"/>
                <a:cs typeface="Times New Roman"/>
              </a:rPr>
              <a:t>object  connections are best represented by collaboration diagrams. </a:t>
            </a:r>
            <a:r>
              <a:rPr sz="1167" spc="-5" dirty="0">
                <a:latin typeface="Times New Roman"/>
                <a:cs typeface="Times New Roman"/>
              </a:rPr>
              <a:t>Sequence </a:t>
            </a:r>
            <a:r>
              <a:rPr sz="1167" dirty="0">
                <a:latin typeface="Times New Roman"/>
                <a:cs typeface="Times New Roman"/>
              </a:rPr>
              <a:t>of messages is  more difficult to understand in collaboration diagrams than in the case of </a:t>
            </a:r>
            <a:r>
              <a:rPr sz="1167" spc="-5" dirty="0">
                <a:latin typeface="Times New Roman"/>
                <a:cs typeface="Times New Roman"/>
              </a:rPr>
              <a:t>sequence  </a:t>
            </a:r>
            <a:r>
              <a:rPr sz="1167" dirty="0">
                <a:latin typeface="Times New Roman"/>
                <a:cs typeface="Times New Roman"/>
              </a:rPr>
              <a:t>diagrams. </a:t>
            </a:r>
            <a:r>
              <a:rPr sz="1167" spc="-5" dirty="0">
                <a:latin typeface="Times New Roman"/>
                <a:cs typeface="Times New Roman"/>
              </a:rPr>
              <a:t>On </a:t>
            </a:r>
            <a:r>
              <a:rPr sz="1167" dirty="0">
                <a:latin typeface="Times New Roman"/>
                <a:cs typeface="Times New Roman"/>
              </a:rPr>
              <a:t>the other hand, object organization </a:t>
            </a:r>
            <a:r>
              <a:rPr sz="1167" spc="-5" dirty="0">
                <a:latin typeface="Times New Roman"/>
                <a:cs typeface="Times New Roman"/>
              </a:rPr>
              <a:t>with </a:t>
            </a:r>
            <a:r>
              <a:rPr sz="1167" dirty="0">
                <a:latin typeface="Times New Roman"/>
                <a:cs typeface="Times New Roman"/>
              </a:rPr>
              <a:t>control flow is best </a:t>
            </a:r>
            <a:r>
              <a:rPr sz="1167" spc="-5" dirty="0">
                <a:latin typeface="Times New Roman"/>
                <a:cs typeface="Times New Roman"/>
              </a:rPr>
              <a:t>seen </a:t>
            </a:r>
            <a:r>
              <a:rPr sz="1167" dirty="0">
                <a:latin typeface="Times New Roman"/>
                <a:cs typeface="Times New Roman"/>
              </a:rPr>
              <a:t>through  collaboration diagrams. It may be noted that complex control is difficult to express  anyway but collaboration diagrams can become very complex very</a:t>
            </a:r>
            <a:r>
              <a:rPr sz="1167" spc="-92" dirty="0">
                <a:latin typeface="Times New Roman"/>
                <a:cs typeface="Times New Roman"/>
              </a:rPr>
              <a:t> </a:t>
            </a:r>
            <a:r>
              <a:rPr sz="1167" spc="-5" dirty="0">
                <a:latin typeface="Times New Roman"/>
                <a:cs typeface="Times New Roman"/>
              </a:rPr>
              <a:t>quickly</a:t>
            </a:r>
            <a:r>
              <a:rPr sz="1944" b="1" spc="-5" dirty="0">
                <a:solidFill>
                  <a:srgbClr val="FF0000"/>
                </a:solidFill>
                <a:latin typeface="Times New Roman"/>
                <a:cs typeface="Times New Roman"/>
              </a:rPr>
              <a:t>.</a:t>
            </a:r>
            <a:endParaRPr sz="1944">
              <a:latin typeface="Times New Roman"/>
              <a:cs typeface="Times New Roman"/>
            </a:endParaRPr>
          </a:p>
        </p:txBody>
      </p:sp>
      <p:sp>
        <p:nvSpPr>
          <p:cNvPr id="4" name="object 4"/>
          <p:cNvSpPr txBox="1"/>
          <p:nvPr/>
        </p:nvSpPr>
        <p:spPr>
          <a:xfrm>
            <a:off x="1098903" y="3476849"/>
            <a:ext cx="4728369" cy="269304"/>
          </a:xfrm>
          <a:prstGeom prst="rect">
            <a:avLst/>
          </a:prstGeom>
        </p:spPr>
        <p:txBody>
          <a:bodyPr vert="horz" wrap="square" lIns="0" tIns="0" rIns="0" bIns="0" rtlCol="0">
            <a:spAutoFit/>
          </a:bodyPr>
          <a:lstStyle/>
          <a:p>
            <a:pPr marL="12347"/>
            <a:r>
              <a:rPr sz="1750" dirty="0">
                <a:latin typeface="Times New Roman"/>
                <a:cs typeface="Times New Roman"/>
              </a:rPr>
              <a:t>Evaluating the </a:t>
            </a:r>
            <a:r>
              <a:rPr sz="1750" spc="-5" dirty="0">
                <a:latin typeface="Times New Roman"/>
                <a:cs typeface="Times New Roman"/>
              </a:rPr>
              <a:t>Quality </a:t>
            </a:r>
            <a:r>
              <a:rPr sz="1750" dirty="0">
                <a:latin typeface="Times New Roman"/>
                <a:cs typeface="Times New Roman"/>
              </a:rPr>
              <a:t>of an </a:t>
            </a:r>
            <a:r>
              <a:rPr sz="1750" spc="-5" dirty="0">
                <a:latin typeface="Times New Roman"/>
                <a:cs typeface="Times New Roman"/>
              </a:rPr>
              <a:t>Object-Oriented</a:t>
            </a:r>
            <a:r>
              <a:rPr sz="1750" spc="-87" dirty="0">
                <a:latin typeface="Times New Roman"/>
                <a:cs typeface="Times New Roman"/>
              </a:rPr>
              <a:t> </a:t>
            </a:r>
            <a:r>
              <a:rPr sz="1750" spc="-5" dirty="0">
                <a:latin typeface="Times New Roman"/>
                <a:cs typeface="Times New Roman"/>
              </a:rPr>
              <a:t>Design</a:t>
            </a:r>
            <a:endParaRPr sz="1750">
              <a:latin typeface="Times New Roman"/>
              <a:cs typeface="Times New Roman"/>
            </a:endParaRPr>
          </a:p>
        </p:txBody>
      </p:sp>
      <p:sp>
        <p:nvSpPr>
          <p:cNvPr id="5" name="object 5"/>
          <p:cNvSpPr txBox="1"/>
          <p:nvPr/>
        </p:nvSpPr>
        <p:spPr>
          <a:xfrm>
            <a:off x="1098903" y="3956897"/>
            <a:ext cx="5358077" cy="2222500"/>
          </a:xfrm>
          <a:prstGeom prst="rect">
            <a:avLst/>
          </a:prstGeom>
        </p:spPr>
        <p:txBody>
          <a:bodyPr vert="horz" wrap="square" lIns="0" tIns="0" rIns="0" bIns="0" rtlCol="0">
            <a:spAutoFit/>
          </a:bodyPr>
          <a:lstStyle/>
          <a:p>
            <a:pPr marL="12347" marR="4939" algn="just">
              <a:lnSpc>
                <a:spcPts val="1342"/>
              </a:lnSpc>
            </a:pPr>
            <a:r>
              <a:rPr sz="1167" spc="-5" dirty="0">
                <a:latin typeface="Times New Roman"/>
                <a:cs typeface="Times New Roman"/>
              </a:rPr>
              <a:t>Judging </a:t>
            </a:r>
            <a:r>
              <a:rPr sz="1167" dirty="0">
                <a:latin typeface="Times New Roman"/>
                <a:cs typeface="Times New Roman"/>
              </a:rPr>
              <a:t>the quality of a design is difficult. We can however look at certain object-  oriented design attributes to estimate its quality. </a:t>
            </a:r>
            <a:r>
              <a:rPr sz="1167" spc="10" dirty="0">
                <a:latin typeface="Times New Roman"/>
                <a:cs typeface="Times New Roman"/>
              </a:rPr>
              <a:t>The </a:t>
            </a:r>
            <a:r>
              <a:rPr sz="1167" dirty="0">
                <a:latin typeface="Times New Roman"/>
                <a:cs typeface="Times New Roman"/>
              </a:rPr>
              <a:t>idea is to analyze the basic principle  of encapsulation and delegation to judge </a:t>
            </a:r>
            <a:r>
              <a:rPr sz="1167" spc="-5" dirty="0">
                <a:latin typeface="Times New Roman"/>
                <a:cs typeface="Times New Roman"/>
              </a:rPr>
              <a:t>whether </a:t>
            </a:r>
            <a:r>
              <a:rPr sz="1167" dirty="0">
                <a:latin typeface="Times New Roman"/>
                <a:cs typeface="Times New Roman"/>
              </a:rPr>
              <a:t>the control is centralized or distributed,  hence judging the coupling and cohesion in a design. This </a:t>
            </a:r>
            <a:r>
              <a:rPr sz="1167" spc="-5" dirty="0">
                <a:latin typeface="Times New Roman"/>
                <a:cs typeface="Times New Roman"/>
              </a:rPr>
              <a:t>will </a:t>
            </a:r>
            <a:r>
              <a:rPr sz="1167" dirty="0">
                <a:latin typeface="Times New Roman"/>
                <a:cs typeface="Times New Roman"/>
              </a:rPr>
              <a:t>tell us how maintainable a  design</a:t>
            </a:r>
            <a:r>
              <a:rPr sz="1167" spc="-97" dirty="0">
                <a:latin typeface="Times New Roman"/>
                <a:cs typeface="Times New Roman"/>
              </a:rPr>
              <a:t> </a:t>
            </a:r>
            <a:r>
              <a:rPr sz="1167" dirty="0">
                <a:latin typeface="Times New Roman"/>
                <a:cs typeface="Times New Roman"/>
              </a:rPr>
              <a:t>is.</a:t>
            </a:r>
            <a:endParaRPr sz="1167">
              <a:latin typeface="Times New Roman"/>
              <a:cs typeface="Times New Roman"/>
            </a:endParaRPr>
          </a:p>
          <a:p>
            <a:pPr>
              <a:lnSpc>
                <a:spcPct val="100000"/>
              </a:lnSpc>
            </a:pPr>
            <a:endParaRPr sz="1167">
              <a:latin typeface="Times New Roman"/>
              <a:cs typeface="Times New Roman"/>
            </a:endParaRPr>
          </a:p>
          <a:p>
            <a:pPr marL="12347" marR="4939" algn="just">
              <a:lnSpc>
                <a:spcPts val="1342"/>
              </a:lnSpc>
            </a:pPr>
            <a:r>
              <a:rPr sz="1167" spc="-5" dirty="0">
                <a:latin typeface="Times New Roman"/>
                <a:cs typeface="Times New Roman"/>
              </a:rPr>
              <a:t>You </a:t>
            </a:r>
            <a:r>
              <a:rPr sz="1167" spc="10" dirty="0">
                <a:latin typeface="Times New Roman"/>
                <a:cs typeface="Times New Roman"/>
              </a:rPr>
              <a:t>may </a:t>
            </a:r>
            <a:r>
              <a:rPr sz="1167" dirty="0">
                <a:latin typeface="Times New Roman"/>
                <a:cs typeface="Times New Roman"/>
              </a:rPr>
              <a:t>also recall our earlier discussion of coupling and cohesion. It can be </a:t>
            </a:r>
            <a:r>
              <a:rPr sz="1167" spc="5" dirty="0">
                <a:latin typeface="Times New Roman"/>
                <a:cs typeface="Times New Roman"/>
              </a:rPr>
              <a:t>easy </a:t>
            </a:r>
            <a:r>
              <a:rPr sz="1167" dirty="0">
                <a:latin typeface="Times New Roman"/>
                <a:cs typeface="Times New Roman"/>
              </a:rPr>
              <a:t>to </a:t>
            </a:r>
            <a:r>
              <a:rPr sz="1167" spc="-5" dirty="0">
                <a:latin typeface="Times New Roman"/>
                <a:cs typeface="Times New Roman"/>
              </a:rPr>
              <a:t>see  </a:t>
            </a:r>
            <a:r>
              <a:rPr sz="1167" dirty="0">
                <a:latin typeface="Times New Roman"/>
                <a:cs typeface="Times New Roman"/>
              </a:rPr>
              <a:t>that </a:t>
            </a:r>
            <a:r>
              <a:rPr sz="1167" spc="-5" dirty="0">
                <a:latin typeface="Times New Roman"/>
                <a:cs typeface="Times New Roman"/>
              </a:rPr>
              <a:t>OO </a:t>
            </a:r>
            <a:r>
              <a:rPr sz="1167" dirty="0">
                <a:latin typeface="Times New Roman"/>
                <a:cs typeface="Times New Roman"/>
              </a:rPr>
              <a:t>design yield more cohesive and loosely coupled</a:t>
            </a:r>
            <a:r>
              <a:rPr sz="1167" spc="-117" dirty="0">
                <a:latin typeface="Times New Roman"/>
                <a:cs typeface="Times New Roman"/>
              </a:rPr>
              <a:t> </a:t>
            </a:r>
            <a:r>
              <a:rPr sz="1167" spc="-5" dirty="0">
                <a:latin typeface="Times New Roman"/>
                <a:cs typeface="Times New Roman"/>
              </a:rPr>
              <a:t>systems.</a:t>
            </a:r>
            <a:endParaRPr sz="1167">
              <a:latin typeface="Times New Roman"/>
              <a:cs typeface="Times New Roman"/>
            </a:endParaRPr>
          </a:p>
          <a:p>
            <a:pPr>
              <a:lnSpc>
                <a:spcPct val="100000"/>
              </a:lnSpc>
            </a:pPr>
            <a:endParaRPr sz="1167">
              <a:latin typeface="Times New Roman"/>
              <a:cs typeface="Times New Roman"/>
            </a:endParaRPr>
          </a:p>
          <a:p>
            <a:pPr marL="12347" marR="4939" algn="just">
              <a:lnSpc>
                <a:spcPts val="1342"/>
              </a:lnSpc>
            </a:pPr>
            <a:r>
              <a:rPr sz="1167" dirty="0">
                <a:latin typeface="Times New Roman"/>
                <a:cs typeface="Times New Roman"/>
              </a:rPr>
              <a:t>The issue of centralized versus distributed control can be illustrated </a:t>
            </a:r>
            <a:r>
              <a:rPr sz="1167" spc="-5" dirty="0">
                <a:latin typeface="Times New Roman"/>
                <a:cs typeface="Times New Roman"/>
              </a:rPr>
              <a:t>with </a:t>
            </a:r>
            <a:r>
              <a:rPr sz="1167" dirty="0">
                <a:latin typeface="Times New Roman"/>
                <a:cs typeface="Times New Roman"/>
              </a:rPr>
              <a:t>the help of the  following</a:t>
            </a:r>
            <a:r>
              <a:rPr sz="1167" spc="-97" dirty="0">
                <a:latin typeface="Times New Roman"/>
                <a:cs typeface="Times New Roman"/>
              </a:rPr>
              <a:t> </a:t>
            </a:r>
            <a:r>
              <a:rPr sz="1167" dirty="0">
                <a:latin typeface="Times New Roman"/>
                <a:cs typeface="Times New Roman"/>
              </a:rPr>
              <a:t>example.</a:t>
            </a:r>
            <a:endParaRPr sz="1167">
              <a:latin typeface="Times New Roman"/>
              <a:cs typeface="Times New Roman"/>
            </a:endParaRPr>
          </a:p>
          <a:p>
            <a:pPr>
              <a:spcBef>
                <a:spcPts val="15"/>
              </a:spcBef>
            </a:pPr>
            <a:endParaRPr sz="1069">
              <a:latin typeface="Times New Roman"/>
              <a:cs typeface="Times New Roman"/>
            </a:endParaRPr>
          </a:p>
          <a:p>
            <a:pPr marL="12347" algn="just">
              <a:spcBef>
                <a:spcPts val="5"/>
              </a:spcBef>
            </a:pPr>
            <a:r>
              <a:rPr sz="1167" dirty="0">
                <a:latin typeface="Times New Roman"/>
                <a:cs typeface="Times New Roman"/>
              </a:rPr>
              <a:t>Consider a heat regulatory </a:t>
            </a:r>
            <a:r>
              <a:rPr sz="1167" spc="-5" dirty="0">
                <a:latin typeface="Times New Roman"/>
                <a:cs typeface="Times New Roman"/>
              </a:rPr>
              <a:t>system </a:t>
            </a:r>
            <a:r>
              <a:rPr sz="1167" dirty="0">
                <a:latin typeface="Times New Roman"/>
                <a:cs typeface="Times New Roman"/>
              </a:rPr>
              <a:t>for a room as </a:t>
            </a:r>
            <a:r>
              <a:rPr sz="1167" spc="-5" dirty="0">
                <a:latin typeface="Times New Roman"/>
                <a:cs typeface="Times New Roman"/>
              </a:rPr>
              <a:t>shown</a:t>
            </a:r>
            <a:r>
              <a:rPr sz="1167" spc="-87" dirty="0">
                <a:latin typeface="Times New Roman"/>
                <a:cs typeface="Times New Roman"/>
              </a:rPr>
              <a:t> </a:t>
            </a:r>
            <a:r>
              <a:rPr sz="1167" dirty="0">
                <a:latin typeface="Times New Roman"/>
                <a:cs typeface="Times New Roman"/>
              </a:rPr>
              <a:t>below.</a:t>
            </a:r>
            <a:endParaRPr sz="1167">
              <a:latin typeface="Times New Roman"/>
              <a:cs typeface="Times New Roman"/>
            </a:endParaRPr>
          </a:p>
        </p:txBody>
      </p:sp>
      <p:sp>
        <p:nvSpPr>
          <p:cNvPr id="6" name="object 6"/>
          <p:cNvSpPr txBox="1"/>
          <p:nvPr/>
        </p:nvSpPr>
        <p:spPr>
          <a:xfrm>
            <a:off x="1098903" y="8216689"/>
            <a:ext cx="5360547" cy="666849"/>
          </a:xfrm>
          <a:prstGeom prst="rect">
            <a:avLst/>
          </a:prstGeom>
        </p:spPr>
        <p:txBody>
          <a:bodyPr vert="horz" wrap="square" lIns="0" tIns="0" rIns="0" bIns="0" rtlCol="0">
            <a:spAutoFit/>
          </a:bodyPr>
          <a:lstStyle/>
          <a:p>
            <a:pPr marL="12347" marR="4939" algn="just">
              <a:lnSpc>
                <a:spcPts val="1342"/>
              </a:lnSpc>
            </a:pPr>
            <a:r>
              <a:rPr sz="1167" dirty="0">
                <a:latin typeface="Times New Roman"/>
                <a:cs typeface="Times New Roman"/>
              </a:rPr>
              <a:t>In this case, the room is not encapsulated as one entity and three different objects namely  </a:t>
            </a:r>
            <a:r>
              <a:rPr sz="1167" i="1" spc="-5" dirty="0">
                <a:latin typeface="Times New Roman"/>
                <a:cs typeface="Times New Roman"/>
              </a:rPr>
              <a:t>Desired Temp, </a:t>
            </a:r>
            <a:r>
              <a:rPr sz="1167" i="1" dirty="0">
                <a:latin typeface="Times New Roman"/>
                <a:cs typeface="Times New Roman"/>
              </a:rPr>
              <a:t>Actual </a:t>
            </a:r>
            <a:r>
              <a:rPr sz="1167" i="1" spc="-5" dirty="0">
                <a:latin typeface="Times New Roman"/>
                <a:cs typeface="Times New Roman"/>
              </a:rPr>
              <a:t>Temp, </a:t>
            </a:r>
            <a:r>
              <a:rPr sz="1167" dirty="0">
                <a:latin typeface="Times New Roman"/>
                <a:cs typeface="Times New Roman"/>
              </a:rPr>
              <a:t>and </a:t>
            </a:r>
            <a:r>
              <a:rPr sz="1167" i="1" spc="-5" dirty="0">
                <a:latin typeface="Times New Roman"/>
                <a:cs typeface="Times New Roman"/>
              </a:rPr>
              <a:t>Occupancy </a:t>
            </a:r>
            <a:r>
              <a:rPr sz="1167" dirty="0">
                <a:latin typeface="Times New Roman"/>
                <a:cs typeface="Times New Roman"/>
              </a:rPr>
              <a:t>maintain necessary information about a  room. </a:t>
            </a:r>
            <a:r>
              <a:rPr sz="1167" spc="-15" dirty="0">
                <a:latin typeface="Times New Roman"/>
                <a:cs typeface="Times New Roman"/>
              </a:rPr>
              <a:t>In </a:t>
            </a:r>
            <a:r>
              <a:rPr sz="1167" dirty="0">
                <a:latin typeface="Times New Roman"/>
                <a:cs typeface="Times New Roman"/>
              </a:rPr>
              <a:t>this case the </a:t>
            </a:r>
            <a:r>
              <a:rPr sz="1167" spc="-5" dirty="0">
                <a:latin typeface="Times New Roman"/>
                <a:cs typeface="Times New Roman"/>
              </a:rPr>
              <a:t>Heat Flow </a:t>
            </a:r>
            <a:r>
              <a:rPr sz="1167" dirty="0">
                <a:latin typeface="Times New Roman"/>
                <a:cs typeface="Times New Roman"/>
              </a:rPr>
              <a:t>Regulator has to communicate </a:t>
            </a:r>
            <a:r>
              <a:rPr sz="1167" spc="-5" dirty="0">
                <a:latin typeface="Times New Roman"/>
                <a:cs typeface="Times New Roman"/>
              </a:rPr>
              <a:t>with </a:t>
            </a:r>
            <a:r>
              <a:rPr sz="1167" dirty="0">
                <a:latin typeface="Times New Roman"/>
                <a:cs typeface="Times New Roman"/>
              </a:rPr>
              <a:t>three different  objects.</a:t>
            </a:r>
            <a:endParaRPr sz="1167">
              <a:latin typeface="Times New Roman"/>
              <a:cs typeface="Times New Roman"/>
            </a:endParaRPr>
          </a:p>
        </p:txBody>
      </p:sp>
      <p:sp>
        <p:nvSpPr>
          <p:cNvPr id="7" name="object 7"/>
          <p:cNvSpPr/>
          <p:nvPr/>
        </p:nvSpPr>
        <p:spPr>
          <a:xfrm>
            <a:off x="4848014" y="6960234"/>
            <a:ext cx="810595" cy="363008"/>
          </a:xfrm>
          <a:custGeom>
            <a:avLst/>
            <a:gdLst/>
            <a:ahLst/>
            <a:cxnLst/>
            <a:rect l="l" t="t" r="r" b="b"/>
            <a:pathLst>
              <a:path w="833754" h="373379">
                <a:moveTo>
                  <a:pt x="832104" y="0"/>
                </a:moveTo>
                <a:lnTo>
                  <a:pt x="0" y="0"/>
                </a:lnTo>
                <a:lnTo>
                  <a:pt x="0" y="371855"/>
                </a:lnTo>
                <a:lnTo>
                  <a:pt x="1524" y="373379"/>
                </a:lnTo>
                <a:lnTo>
                  <a:pt x="829056" y="373379"/>
                </a:lnTo>
                <a:lnTo>
                  <a:pt x="830580" y="371855"/>
                </a:lnTo>
                <a:lnTo>
                  <a:pt x="832104" y="371855"/>
                </a:lnTo>
                <a:lnTo>
                  <a:pt x="832104" y="370331"/>
                </a:lnTo>
                <a:lnTo>
                  <a:pt x="3048" y="370331"/>
                </a:lnTo>
                <a:lnTo>
                  <a:pt x="3048" y="367283"/>
                </a:lnTo>
                <a:lnTo>
                  <a:pt x="6096" y="367283"/>
                </a:lnTo>
                <a:lnTo>
                  <a:pt x="6096" y="6095"/>
                </a:lnTo>
                <a:lnTo>
                  <a:pt x="3048" y="6095"/>
                </a:lnTo>
                <a:lnTo>
                  <a:pt x="3048" y="3047"/>
                </a:lnTo>
                <a:lnTo>
                  <a:pt x="833628" y="3047"/>
                </a:lnTo>
                <a:lnTo>
                  <a:pt x="833628" y="1523"/>
                </a:lnTo>
                <a:lnTo>
                  <a:pt x="832104" y="0"/>
                </a:lnTo>
                <a:close/>
              </a:path>
              <a:path w="833754" h="373379">
                <a:moveTo>
                  <a:pt x="6096" y="367283"/>
                </a:moveTo>
                <a:lnTo>
                  <a:pt x="3048" y="367283"/>
                </a:lnTo>
                <a:lnTo>
                  <a:pt x="3048" y="370331"/>
                </a:lnTo>
                <a:lnTo>
                  <a:pt x="6096" y="370331"/>
                </a:lnTo>
                <a:lnTo>
                  <a:pt x="6096" y="367283"/>
                </a:lnTo>
                <a:close/>
              </a:path>
              <a:path w="833754" h="373379">
                <a:moveTo>
                  <a:pt x="827532" y="367283"/>
                </a:moveTo>
                <a:lnTo>
                  <a:pt x="6096" y="367283"/>
                </a:lnTo>
                <a:lnTo>
                  <a:pt x="6096" y="370331"/>
                </a:lnTo>
                <a:lnTo>
                  <a:pt x="827532" y="370331"/>
                </a:lnTo>
                <a:lnTo>
                  <a:pt x="827532" y="367283"/>
                </a:lnTo>
                <a:close/>
              </a:path>
              <a:path w="833754" h="373379">
                <a:moveTo>
                  <a:pt x="830580" y="3047"/>
                </a:moveTo>
                <a:lnTo>
                  <a:pt x="827532" y="3047"/>
                </a:lnTo>
                <a:lnTo>
                  <a:pt x="827532" y="370331"/>
                </a:lnTo>
                <a:lnTo>
                  <a:pt x="830580" y="370331"/>
                </a:lnTo>
                <a:lnTo>
                  <a:pt x="830580" y="367283"/>
                </a:lnTo>
                <a:lnTo>
                  <a:pt x="833628" y="367283"/>
                </a:lnTo>
                <a:lnTo>
                  <a:pt x="833628" y="6095"/>
                </a:lnTo>
                <a:lnTo>
                  <a:pt x="830580" y="6095"/>
                </a:lnTo>
                <a:lnTo>
                  <a:pt x="830580" y="3047"/>
                </a:lnTo>
                <a:close/>
              </a:path>
              <a:path w="833754" h="373379">
                <a:moveTo>
                  <a:pt x="833628" y="367283"/>
                </a:moveTo>
                <a:lnTo>
                  <a:pt x="830580" y="367283"/>
                </a:lnTo>
                <a:lnTo>
                  <a:pt x="830580" y="370331"/>
                </a:lnTo>
                <a:lnTo>
                  <a:pt x="832104" y="370331"/>
                </a:lnTo>
                <a:lnTo>
                  <a:pt x="833628" y="368807"/>
                </a:lnTo>
                <a:lnTo>
                  <a:pt x="833628" y="367283"/>
                </a:lnTo>
                <a:close/>
              </a:path>
              <a:path w="833754" h="373379">
                <a:moveTo>
                  <a:pt x="6096" y="3047"/>
                </a:moveTo>
                <a:lnTo>
                  <a:pt x="3048" y="3047"/>
                </a:lnTo>
                <a:lnTo>
                  <a:pt x="3048" y="6095"/>
                </a:lnTo>
                <a:lnTo>
                  <a:pt x="6096" y="6095"/>
                </a:lnTo>
                <a:lnTo>
                  <a:pt x="6096" y="3047"/>
                </a:lnTo>
                <a:close/>
              </a:path>
              <a:path w="833754" h="373379">
                <a:moveTo>
                  <a:pt x="827532" y="3047"/>
                </a:moveTo>
                <a:lnTo>
                  <a:pt x="6096" y="3047"/>
                </a:lnTo>
                <a:lnTo>
                  <a:pt x="6096" y="6095"/>
                </a:lnTo>
                <a:lnTo>
                  <a:pt x="827532" y="6095"/>
                </a:lnTo>
                <a:lnTo>
                  <a:pt x="827532" y="3047"/>
                </a:lnTo>
                <a:close/>
              </a:path>
              <a:path w="833754" h="373379">
                <a:moveTo>
                  <a:pt x="833628" y="3047"/>
                </a:moveTo>
                <a:lnTo>
                  <a:pt x="830580" y="3047"/>
                </a:lnTo>
                <a:lnTo>
                  <a:pt x="830580" y="6095"/>
                </a:lnTo>
                <a:lnTo>
                  <a:pt x="833628" y="6095"/>
                </a:lnTo>
                <a:lnTo>
                  <a:pt x="833628" y="3047"/>
                </a:lnTo>
                <a:close/>
              </a:path>
            </a:pathLst>
          </a:custGeom>
          <a:solidFill>
            <a:srgbClr val="000000"/>
          </a:solidFill>
        </p:spPr>
        <p:txBody>
          <a:bodyPr wrap="square" lIns="0" tIns="0" rIns="0" bIns="0" rtlCol="0"/>
          <a:lstStyle/>
          <a:p>
            <a:endParaRPr sz="1750"/>
          </a:p>
        </p:txBody>
      </p:sp>
      <p:sp>
        <p:nvSpPr>
          <p:cNvPr id="8" name="object 8"/>
          <p:cNvSpPr txBox="1"/>
          <p:nvPr/>
        </p:nvSpPr>
        <p:spPr>
          <a:xfrm>
            <a:off x="4849495" y="6963198"/>
            <a:ext cx="806274" cy="256213"/>
          </a:xfrm>
          <a:prstGeom prst="rect">
            <a:avLst/>
          </a:prstGeom>
          <a:solidFill>
            <a:srgbClr val="BADFE2"/>
          </a:solidFill>
        </p:spPr>
        <p:txBody>
          <a:bodyPr vert="horz" wrap="square" lIns="0" tIns="98160" rIns="0" bIns="0" rtlCol="0">
            <a:spAutoFit/>
          </a:bodyPr>
          <a:lstStyle/>
          <a:p>
            <a:pPr marL="141990">
              <a:spcBef>
                <a:spcPts val="773"/>
              </a:spcBef>
            </a:pPr>
            <a:r>
              <a:rPr sz="1021" b="1" spc="19" dirty="0">
                <a:latin typeface="Arial"/>
                <a:cs typeface="Arial"/>
              </a:rPr>
              <a:t>Furnace</a:t>
            </a:r>
            <a:endParaRPr sz="1021">
              <a:latin typeface="Arial"/>
              <a:cs typeface="Arial"/>
            </a:endParaRPr>
          </a:p>
        </p:txBody>
      </p:sp>
      <p:sp>
        <p:nvSpPr>
          <p:cNvPr id="9" name="object 9"/>
          <p:cNvSpPr/>
          <p:nvPr/>
        </p:nvSpPr>
        <p:spPr>
          <a:xfrm>
            <a:off x="3729356" y="6960234"/>
            <a:ext cx="810595" cy="363008"/>
          </a:xfrm>
          <a:custGeom>
            <a:avLst/>
            <a:gdLst/>
            <a:ahLst/>
            <a:cxnLst/>
            <a:rect l="l" t="t" r="r" b="b"/>
            <a:pathLst>
              <a:path w="833754" h="373379">
                <a:moveTo>
                  <a:pt x="832104" y="0"/>
                </a:moveTo>
                <a:lnTo>
                  <a:pt x="0" y="0"/>
                </a:lnTo>
                <a:lnTo>
                  <a:pt x="0" y="371855"/>
                </a:lnTo>
                <a:lnTo>
                  <a:pt x="1524" y="373379"/>
                </a:lnTo>
                <a:lnTo>
                  <a:pt x="829056" y="373379"/>
                </a:lnTo>
                <a:lnTo>
                  <a:pt x="830580" y="371855"/>
                </a:lnTo>
                <a:lnTo>
                  <a:pt x="832104" y="371855"/>
                </a:lnTo>
                <a:lnTo>
                  <a:pt x="832104" y="370331"/>
                </a:lnTo>
                <a:lnTo>
                  <a:pt x="3048" y="370331"/>
                </a:lnTo>
                <a:lnTo>
                  <a:pt x="3048" y="367283"/>
                </a:lnTo>
                <a:lnTo>
                  <a:pt x="6096" y="367283"/>
                </a:lnTo>
                <a:lnTo>
                  <a:pt x="6096" y="6095"/>
                </a:lnTo>
                <a:lnTo>
                  <a:pt x="3048" y="6095"/>
                </a:lnTo>
                <a:lnTo>
                  <a:pt x="3048" y="3047"/>
                </a:lnTo>
                <a:lnTo>
                  <a:pt x="833628" y="3047"/>
                </a:lnTo>
                <a:lnTo>
                  <a:pt x="833628" y="1523"/>
                </a:lnTo>
                <a:lnTo>
                  <a:pt x="832104" y="0"/>
                </a:lnTo>
                <a:close/>
              </a:path>
              <a:path w="833754" h="373379">
                <a:moveTo>
                  <a:pt x="6096" y="367283"/>
                </a:moveTo>
                <a:lnTo>
                  <a:pt x="3048" y="367283"/>
                </a:lnTo>
                <a:lnTo>
                  <a:pt x="3048" y="370331"/>
                </a:lnTo>
                <a:lnTo>
                  <a:pt x="6096" y="370331"/>
                </a:lnTo>
                <a:lnTo>
                  <a:pt x="6096" y="367283"/>
                </a:lnTo>
                <a:close/>
              </a:path>
              <a:path w="833754" h="373379">
                <a:moveTo>
                  <a:pt x="827532" y="367283"/>
                </a:moveTo>
                <a:lnTo>
                  <a:pt x="6096" y="367283"/>
                </a:lnTo>
                <a:lnTo>
                  <a:pt x="6096" y="370331"/>
                </a:lnTo>
                <a:lnTo>
                  <a:pt x="827532" y="370331"/>
                </a:lnTo>
                <a:lnTo>
                  <a:pt x="827532" y="367283"/>
                </a:lnTo>
                <a:close/>
              </a:path>
              <a:path w="833754" h="373379">
                <a:moveTo>
                  <a:pt x="830580" y="3047"/>
                </a:moveTo>
                <a:lnTo>
                  <a:pt x="827532" y="3047"/>
                </a:lnTo>
                <a:lnTo>
                  <a:pt x="827532" y="370331"/>
                </a:lnTo>
                <a:lnTo>
                  <a:pt x="830580" y="370331"/>
                </a:lnTo>
                <a:lnTo>
                  <a:pt x="830580" y="367283"/>
                </a:lnTo>
                <a:lnTo>
                  <a:pt x="833628" y="367283"/>
                </a:lnTo>
                <a:lnTo>
                  <a:pt x="833628" y="6095"/>
                </a:lnTo>
                <a:lnTo>
                  <a:pt x="830580" y="6095"/>
                </a:lnTo>
                <a:lnTo>
                  <a:pt x="830580" y="3047"/>
                </a:lnTo>
                <a:close/>
              </a:path>
              <a:path w="833754" h="373379">
                <a:moveTo>
                  <a:pt x="833628" y="367283"/>
                </a:moveTo>
                <a:lnTo>
                  <a:pt x="830580" y="367283"/>
                </a:lnTo>
                <a:lnTo>
                  <a:pt x="830580" y="370331"/>
                </a:lnTo>
                <a:lnTo>
                  <a:pt x="832104" y="370331"/>
                </a:lnTo>
                <a:lnTo>
                  <a:pt x="833628" y="368807"/>
                </a:lnTo>
                <a:lnTo>
                  <a:pt x="833628" y="367283"/>
                </a:lnTo>
                <a:close/>
              </a:path>
              <a:path w="833754" h="373379">
                <a:moveTo>
                  <a:pt x="6096" y="3047"/>
                </a:moveTo>
                <a:lnTo>
                  <a:pt x="3048" y="3047"/>
                </a:lnTo>
                <a:lnTo>
                  <a:pt x="3048" y="6095"/>
                </a:lnTo>
                <a:lnTo>
                  <a:pt x="6096" y="6095"/>
                </a:lnTo>
                <a:lnTo>
                  <a:pt x="6096" y="3047"/>
                </a:lnTo>
                <a:close/>
              </a:path>
              <a:path w="833754" h="373379">
                <a:moveTo>
                  <a:pt x="827532" y="3047"/>
                </a:moveTo>
                <a:lnTo>
                  <a:pt x="6096" y="3047"/>
                </a:lnTo>
                <a:lnTo>
                  <a:pt x="6096" y="6095"/>
                </a:lnTo>
                <a:lnTo>
                  <a:pt x="827532" y="6095"/>
                </a:lnTo>
                <a:lnTo>
                  <a:pt x="827532" y="3047"/>
                </a:lnTo>
                <a:close/>
              </a:path>
              <a:path w="833754" h="373379">
                <a:moveTo>
                  <a:pt x="833628" y="3047"/>
                </a:moveTo>
                <a:lnTo>
                  <a:pt x="830580" y="3047"/>
                </a:lnTo>
                <a:lnTo>
                  <a:pt x="830580" y="6095"/>
                </a:lnTo>
                <a:lnTo>
                  <a:pt x="833628" y="6095"/>
                </a:lnTo>
                <a:lnTo>
                  <a:pt x="833628" y="3047"/>
                </a:lnTo>
                <a:close/>
              </a:path>
            </a:pathLst>
          </a:custGeom>
          <a:solidFill>
            <a:srgbClr val="000000"/>
          </a:solidFill>
        </p:spPr>
        <p:txBody>
          <a:bodyPr wrap="square" lIns="0" tIns="0" rIns="0" bIns="0" rtlCol="0"/>
          <a:lstStyle/>
          <a:p>
            <a:endParaRPr sz="1750"/>
          </a:p>
        </p:txBody>
      </p:sp>
      <p:sp>
        <p:nvSpPr>
          <p:cNvPr id="10" name="object 10"/>
          <p:cNvSpPr txBox="1"/>
          <p:nvPr/>
        </p:nvSpPr>
        <p:spPr>
          <a:xfrm>
            <a:off x="3732317" y="6963198"/>
            <a:ext cx="805039" cy="338016"/>
          </a:xfrm>
          <a:prstGeom prst="rect">
            <a:avLst/>
          </a:prstGeom>
          <a:solidFill>
            <a:srgbClr val="BADFE2"/>
          </a:solidFill>
        </p:spPr>
        <p:txBody>
          <a:bodyPr vert="horz" wrap="square" lIns="0" tIns="14199" rIns="0" bIns="0" rtlCol="0">
            <a:spAutoFit/>
          </a:bodyPr>
          <a:lstStyle/>
          <a:p>
            <a:pPr marL="88898" marR="82107" indent="-22842">
              <a:lnSpc>
                <a:spcPct val="102800"/>
              </a:lnSpc>
              <a:spcBef>
                <a:spcPts val="112"/>
              </a:spcBef>
            </a:pPr>
            <a:r>
              <a:rPr sz="1021" b="1" spc="15" dirty="0">
                <a:latin typeface="Arial"/>
                <a:cs typeface="Arial"/>
              </a:rPr>
              <a:t>Heat </a:t>
            </a:r>
            <a:r>
              <a:rPr sz="1021" b="1" spc="19" dirty="0">
                <a:latin typeface="Arial"/>
                <a:cs typeface="Arial"/>
              </a:rPr>
              <a:t>Flow  </a:t>
            </a:r>
            <a:r>
              <a:rPr sz="1021" b="1" spc="10" dirty="0">
                <a:latin typeface="Arial"/>
                <a:cs typeface="Arial"/>
              </a:rPr>
              <a:t>Regulator</a:t>
            </a:r>
            <a:endParaRPr sz="1021">
              <a:latin typeface="Arial"/>
              <a:cs typeface="Arial"/>
            </a:endParaRPr>
          </a:p>
        </p:txBody>
      </p:sp>
      <p:sp>
        <p:nvSpPr>
          <p:cNvPr id="11" name="object 11"/>
          <p:cNvSpPr/>
          <p:nvPr/>
        </p:nvSpPr>
        <p:spPr>
          <a:xfrm>
            <a:off x="1717252" y="6468321"/>
            <a:ext cx="810595" cy="363008"/>
          </a:xfrm>
          <a:custGeom>
            <a:avLst/>
            <a:gdLst/>
            <a:ahLst/>
            <a:cxnLst/>
            <a:rect l="l" t="t" r="r" b="b"/>
            <a:pathLst>
              <a:path w="833755" h="373379">
                <a:moveTo>
                  <a:pt x="832104" y="0"/>
                </a:moveTo>
                <a:lnTo>
                  <a:pt x="0" y="0"/>
                </a:lnTo>
                <a:lnTo>
                  <a:pt x="0" y="371856"/>
                </a:lnTo>
                <a:lnTo>
                  <a:pt x="1524" y="373380"/>
                </a:lnTo>
                <a:lnTo>
                  <a:pt x="829056" y="373380"/>
                </a:lnTo>
                <a:lnTo>
                  <a:pt x="830580" y="371856"/>
                </a:lnTo>
                <a:lnTo>
                  <a:pt x="832104" y="371856"/>
                </a:lnTo>
                <a:lnTo>
                  <a:pt x="832104" y="370332"/>
                </a:lnTo>
                <a:lnTo>
                  <a:pt x="3048" y="370332"/>
                </a:lnTo>
                <a:lnTo>
                  <a:pt x="3048" y="367284"/>
                </a:lnTo>
                <a:lnTo>
                  <a:pt x="6096" y="367284"/>
                </a:lnTo>
                <a:lnTo>
                  <a:pt x="6096" y="6096"/>
                </a:lnTo>
                <a:lnTo>
                  <a:pt x="3048" y="6096"/>
                </a:lnTo>
                <a:lnTo>
                  <a:pt x="3048" y="3048"/>
                </a:lnTo>
                <a:lnTo>
                  <a:pt x="833628" y="3048"/>
                </a:lnTo>
                <a:lnTo>
                  <a:pt x="833628" y="1524"/>
                </a:lnTo>
                <a:lnTo>
                  <a:pt x="832104" y="0"/>
                </a:lnTo>
                <a:close/>
              </a:path>
              <a:path w="833755" h="373379">
                <a:moveTo>
                  <a:pt x="6096" y="367284"/>
                </a:moveTo>
                <a:lnTo>
                  <a:pt x="3048" y="367284"/>
                </a:lnTo>
                <a:lnTo>
                  <a:pt x="3048" y="370332"/>
                </a:lnTo>
                <a:lnTo>
                  <a:pt x="6096" y="370332"/>
                </a:lnTo>
                <a:lnTo>
                  <a:pt x="6096" y="367284"/>
                </a:lnTo>
                <a:close/>
              </a:path>
              <a:path w="833755" h="373379">
                <a:moveTo>
                  <a:pt x="827532" y="367284"/>
                </a:moveTo>
                <a:lnTo>
                  <a:pt x="6096" y="367284"/>
                </a:lnTo>
                <a:lnTo>
                  <a:pt x="6096" y="370332"/>
                </a:lnTo>
                <a:lnTo>
                  <a:pt x="827532" y="370332"/>
                </a:lnTo>
                <a:lnTo>
                  <a:pt x="827532" y="367284"/>
                </a:lnTo>
                <a:close/>
              </a:path>
              <a:path w="833755" h="373379">
                <a:moveTo>
                  <a:pt x="830580" y="3048"/>
                </a:moveTo>
                <a:lnTo>
                  <a:pt x="827532" y="3048"/>
                </a:lnTo>
                <a:lnTo>
                  <a:pt x="827532" y="370332"/>
                </a:lnTo>
                <a:lnTo>
                  <a:pt x="830580" y="370332"/>
                </a:lnTo>
                <a:lnTo>
                  <a:pt x="830580" y="367284"/>
                </a:lnTo>
                <a:lnTo>
                  <a:pt x="833628" y="367284"/>
                </a:lnTo>
                <a:lnTo>
                  <a:pt x="833628" y="6096"/>
                </a:lnTo>
                <a:lnTo>
                  <a:pt x="830580" y="6096"/>
                </a:lnTo>
                <a:lnTo>
                  <a:pt x="830580" y="3048"/>
                </a:lnTo>
                <a:close/>
              </a:path>
              <a:path w="833755" h="373379">
                <a:moveTo>
                  <a:pt x="833628" y="367284"/>
                </a:moveTo>
                <a:lnTo>
                  <a:pt x="830580" y="367284"/>
                </a:lnTo>
                <a:lnTo>
                  <a:pt x="830580" y="370332"/>
                </a:lnTo>
                <a:lnTo>
                  <a:pt x="832104" y="370332"/>
                </a:lnTo>
                <a:lnTo>
                  <a:pt x="833628" y="368808"/>
                </a:lnTo>
                <a:lnTo>
                  <a:pt x="833628" y="367284"/>
                </a:lnTo>
                <a:close/>
              </a:path>
              <a:path w="833755" h="373379">
                <a:moveTo>
                  <a:pt x="6096" y="3048"/>
                </a:moveTo>
                <a:lnTo>
                  <a:pt x="3048" y="3048"/>
                </a:lnTo>
                <a:lnTo>
                  <a:pt x="3048" y="6096"/>
                </a:lnTo>
                <a:lnTo>
                  <a:pt x="6096" y="6096"/>
                </a:lnTo>
                <a:lnTo>
                  <a:pt x="6096" y="3048"/>
                </a:lnTo>
                <a:close/>
              </a:path>
              <a:path w="833755" h="373379">
                <a:moveTo>
                  <a:pt x="827532" y="3048"/>
                </a:moveTo>
                <a:lnTo>
                  <a:pt x="6096" y="3048"/>
                </a:lnTo>
                <a:lnTo>
                  <a:pt x="6096" y="6096"/>
                </a:lnTo>
                <a:lnTo>
                  <a:pt x="827532" y="6096"/>
                </a:lnTo>
                <a:lnTo>
                  <a:pt x="827532" y="3048"/>
                </a:lnTo>
                <a:close/>
              </a:path>
              <a:path w="833755" h="373379">
                <a:moveTo>
                  <a:pt x="833628" y="3048"/>
                </a:moveTo>
                <a:lnTo>
                  <a:pt x="830580" y="3048"/>
                </a:lnTo>
                <a:lnTo>
                  <a:pt x="830580" y="6096"/>
                </a:lnTo>
                <a:lnTo>
                  <a:pt x="833628" y="6096"/>
                </a:lnTo>
                <a:lnTo>
                  <a:pt x="833628" y="3048"/>
                </a:lnTo>
                <a:close/>
              </a:path>
            </a:pathLst>
          </a:custGeom>
          <a:solidFill>
            <a:srgbClr val="000000"/>
          </a:solidFill>
        </p:spPr>
        <p:txBody>
          <a:bodyPr wrap="square" lIns="0" tIns="0" rIns="0" bIns="0" rtlCol="0"/>
          <a:lstStyle/>
          <a:p>
            <a:endParaRPr sz="1750"/>
          </a:p>
        </p:txBody>
      </p:sp>
      <p:sp>
        <p:nvSpPr>
          <p:cNvPr id="12" name="object 12"/>
          <p:cNvSpPr txBox="1"/>
          <p:nvPr/>
        </p:nvSpPr>
        <p:spPr>
          <a:xfrm>
            <a:off x="1720215" y="6471284"/>
            <a:ext cx="805039" cy="339224"/>
          </a:xfrm>
          <a:prstGeom prst="rect">
            <a:avLst/>
          </a:prstGeom>
          <a:solidFill>
            <a:srgbClr val="BADFE2"/>
          </a:solidFill>
        </p:spPr>
        <p:txBody>
          <a:bodyPr vert="horz" wrap="square" lIns="0" tIns="12347" rIns="0" bIns="0" rtlCol="0">
            <a:spAutoFit/>
          </a:bodyPr>
          <a:lstStyle/>
          <a:p>
            <a:pPr marL="223480" marR="149398" indent="-68526">
              <a:lnSpc>
                <a:spcPct val="103800"/>
              </a:lnSpc>
              <a:spcBef>
                <a:spcPts val="97"/>
              </a:spcBef>
            </a:pPr>
            <a:r>
              <a:rPr sz="1021" b="1" spc="10" dirty="0">
                <a:latin typeface="Arial"/>
                <a:cs typeface="Arial"/>
              </a:rPr>
              <a:t>Desired  </a:t>
            </a:r>
            <a:r>
              <a:rPr sz="1021" b="1" spc="19" dirty="0">
                <a:latin typeface="Arial"/>
                <a:cs typeface="Arial"/>
              </a:rPr>
              <a:t>Temp</a:t>
            </a:r>
            <a:endParaRPr sz="1021">
              <a:latin typeface="Arial"/>
              <a:cs typeface="Arial"/>
            </a:endParaRPr>
          </a:p>
        </p:txBody>
      </p:sp>
      <p:sp>
        <p:nvSpPr>
          <p:cNvPr id="13" name="object 13"/>
          <p:cNvSpPr/>
          <p:nvPr/>
        </p:nvSpPr>
        <p:spPr>
          <a:xfrm>
            <a:off x="1717252" y="6960234"/>
            <a:ext cx="810595" cy="363008"/>
          </a:xfrm>
          <a:custGeom>
            <a:avLst/>
            <a:gdLst/>
            <a:ahLst/>
            <a:cxnLst/>
            <a:rect l="l" t="t" r="r" b="b"/>
            <a:pathLst>
              <a:path w="833755" h="373379">
                <a:moveTo>
                  <a:pt x="832104" y="0"/>
                </a:moveTo>
                <a:lnTo>
                  <a:pt x="0" y="0"/>
                </a:lnTo>
                <a:lnTo>
                  <a:pt x="0" y="371855"/>
                </a:lnTo>
                <a:lnTo>
                  <a:pt x="1524" y="373379"/>
                </a:lnTo>
                <a:lnTo>
                  <a:pt x="829056" y="373379"/>
                </a:lnTo>
                <a:lnTo>
                  <a:pt x="830580" y="371855"/>
                </a:lnTo>
                <a:lnTo>
                  <a:pt x="832104" y="371855"/>
                </a:lnTo>
                <a:lnTo>
                  <a:pt x="832104" y="370331"/>
                </a:lnTo>
                <a:lnTo>
                  <a:pt x="3048" y="370331"/>
                </a:lnTo>
                <a:lnTo>
                  <a:pt x="3048" y="367283"/>
                </a:lnTo>
                <a:lnTo>
                  <a:pt x="6096" y="367283"/>
                </a:lnTo>
                <a:lnTo>
                  <a:pt x="6096" y="6095"/>
                </a:lnTo>
                <a:lnTo>
                  <a:pt x="3048" y="6095"/>
                </a:lnTo>
                <a:lnTo>
                  <a:pt x="3048" y="3047"/>
                </a:lnTo>
                <a:lnTo>
                  <a:pt x="833628" y="3047"/>
                </a:lnTo>
                <a:lnTo>
                  <a:pt x="833628" y="1523"/>
                </a:lnTo>
                <a:lnTo>
                  <a:pt x="832104" y="0"/>
                </a:lnTo>
                <a:close/>
              </a:path>
              <a:path w="833755" h="373379">
                <a:moveTo>
                  <a:pt x="6096" y="367283"/>
                </a:moveTo>
                <a:lnTo>
                  <a:pt x="3048" y="367283"/>
                </a:lnTo>
                <a:lnTo>
                  <a:pt x="3048" y="370331"/>
                </a:lnTo>
                <a:lnTo>
                  <a:pt x="6096" y="370331"/>
                </a:lnTo>
                <a:lnTo>
                  <a:pt x="6096" y="367283"/>
                </a:lnTo>
                <a:close/>
              </a:path>
              <a:path w="833755" h="373379">
                <a:moveTo>
                  <a:pt x="827532" y="367283"/>
                </a:moveTo>
                <a:lnTo>
                  <a:pt x="6096" y="367283"/>
                </a:lnTo>
                <a:lnTo>
                  <a:pt x="6096" y="370331"/>
                </a:lnTo>
                <a:lnTo>
                  <a:pt x="827532" y="370331"/>
                </a:lnTo>
                <a:lnTo>
                  <a:pt x="827532" y="367283"/>
                </a:lnTo>
                <a:close/>
              </a:path>
              <a:path w="833755" h="373379">
                <a:moveTo>
                  <a:pt x="830580" y="3047"/>
                </a:moveTo>
                <a:lnTo>
                  <a:pt x="827532" y="3047"/>
                </a:lnTo>
                <a:lnTo>
                  <a:pt x="827532" y="370331"/>
                </a:lnTo>
                <a:lnTo>
                  <a:pt x="830580" y="370331"/>
                </a:lnTo>
                <a:lnTo>
                  <a:pt x="830580" y="367283"/>
                </a:lnTo>
                <a:lnTo>
                  <a:pt x="833628" y="367283"/>
                </a:lnTo>
                <a:lnTo>
                  <a:pt x="833628" y="6095"/>
                </a:lnTo>
                <a:lnTo>
                  <a:pt x="830580" y="6095"/>
                </a:lnTo>
                <a:lnTo>
                  <a:pt x="830580" y="3047"/>
                </a:lnTo>
                <a:close/>
              </a:path>
              <a:path w="833755" h="373379">
                <a:moveTo>
                  <a:pt x="833628" y="367283"/>
                </a:moveTo>
                <a:lnTo>
                  <a:pt x="830580" y="367283"/>
                </a:lnTo>
                <a:lnTo>
                  <a:pt x="830580" y="370331"/>
                </a:lnTo>
                <a:lnTo>
                  <a:pt x="832104" y="370331"/>
                </a:lnTo>
                <a:lnTo>
                  <a:pt x="833628" y="368807"/>
                </a:lnTo>
                <a:lnTo>
                  <a:pt x="833628" y="367283"/>
                </a:lnTo>
                <a:close/>
              </a:path>
              <a:path w="833755" h="373379">
                <a:moveTo>
                  <a:pt x="6096" y="3047"/>
                </a:moveTo>
                <a:lnTo>
                  <a:pt x="3048" y="3047"/>
                </a:lnTo>
                <a:lnTo>
                  <a:pt x="3048" y="6095"/>
                </a:lnTo>
                <a:lnTo>
                  <a:pt x="6096" y="6095"/>
                </a:lnTo>
                <a:lnTo>
                  <a:pt x="6096" y="3047"/>
                </a:lnTo>
                <a:close/>
              </a:path>
              <a:path w="833755" h="373379">
                <a:moveTo>
                  <a:pt x="827532" y="3047"/>
                </a:moveTo>
                <a:lnTo>
                  <a:pt x="6096" y="3047"/>
                </a:lnTo>
                <a:lnTo>
                  <a:pt x="6096" y="6095"/>
                </a:lnTo>
                <a:lnTo>
                  <a:pt x="827532" y="6095"/>
                </a:lnTo>
                <a:lnTo>
                  <a:pt x="827532" y="3047"/>
                </a:lnTo>
                <a:close/>
              </a:path>
              <a:path w="833755" h="373379">
                <a:moveTo>
                  <a:pt x="833628" y="3047"/>
                </a:moveTo>
                <a:lnTo>
                  <a:pt x="830580" y="3047"/>
                </a:lnTo>
                <a:lnTo>
                  <a:pt x="830580" y="6095"/>
                </a:lnTo>
                <a:lnTo>
                  <a:pt x="833628" y="6095"/>
                </a:lnTo>
                <a:lnTo>
                  <a:pt x="833628" y="3047"/>
                </a:lnTo>
                <a:close/>
              </a:path>
            </a:pathLst>
          </a:custGeom>
          <a:solidFill>
            <a:srgbClr val="000000"/>
          </a:solidFill>
        </p:spPr>
        <p:txBody>
          <a:bodyPr wrap="square" lIns="0" tIns="0" rIns="0" bIns="0" rtlCol="0"/>
          <a:lstStyle/>
          <a:p>
            <a:endParaRPr sz="1750"/>
          </a:p>
        </p:txBody>
      </p:sp>
      <p:sp>
        <p:nvSpPr>
          <p:cNvPr id="14" name="object 14"/>
          <p:cNvSpPr txBox="1"/>
          <p:nvPr/>
        </p:nvSpPr>
        <p:spPr>
          <a:xfrm>
            <a:off x="1720215" y="6963198"/>
            <a:ext cx="805039" cy="338016"/>
          </a:xfrm>
          <a:prstGeom prst="rect">
            <a:avLst/>
          </a:prstGeom>
          <a:solidFill>
            <a:srgbClr val="BADFE2"/>
          </a:solidFill>
        </p:spPr>
        <p:txBody>
          <a:bodyPr vert="horz" wrap="square" lIns="0" tIns="14199" rIns="0" bIns="0" rtlCol="0">
            <a:spAutoFit/>
          </a:bodyPr>
          <a:lstStyle/>
          <a:p>
            <a:pPr marL="223480" marR="190143" indent="-27163">
              <a:lnSpc>
                <a:spcPct val="102800"/>
              </a:lnSpc>
              <a:spcBef>
                <a:spcPts val="112"/>
              </a:spcBef>
            </a:pPr>
            <a:r>
              <a:rPr sz="1021" b="1" spc="10" dirty="0">
                <a:latin typeface="Arial"/>
                <a:cs typeface="Arial"/>
              </a:rPr>
              <a:t>Actual  </a:t>
            </a:r>
            <a:r>
              <a:rPr sz="1021" b="1" spc="19" dirty="0">
                <a:latin typeface="Arial"/>
                <a:cs typeface="Arial"/>
              </a:rPr>
              <a:t>Temp</a:t>
            </a:r>
            <a:endParaRPr sz="1021">
              <a:latin typeface="Arial"/>
              <a:cs typeface="Arial"/>
            </a:endParaRPr>
          </a:p>
        </p:txBody>
      </p:sp>
      <p:sp>
        <p:nvSpPr>
          <p:cNvPr id="15" name="object 15"/>
          <p:cNvSpPr/>
          <p:nvPr/>
        </p:nvSpPr>
        <p:spPr>
          <a:xfrm>
            <a:off x="1717252" y="7450667"/>
            <a:ext cx="810595" cy="364860"/>
          </a:xfrm>
          <a:custGeom>
            <a:avLst/>
            <a:gdLst/>
            <a:ahLst/>
            <a:cxnLst/>
            <a:rect l="l" t="t" r="r" b="b"/>
            <a:pathLst>
              <a:path w="833755" h="375284">
                <a:moveTo>
                  <a:pt x="832104" y="0"/>
                </a:moveTo>
                <a:lnTo>
                  <a:pt x="0" y="0"/>
                </a:lnTo>
                <a:lnTo>
                  <a:pt x="0" y="373380"/>
                </a:lnTo>
                <a:lnTo>
                  <a:pt x="1524" y="374904"/>
                </a:lnTo>
                <a:lnTo>
                  <a:pt x="829056" y="374904"/>
                </a:lnTo>
                <a:lnTo>
                  <a:pt x="830580" y="373380"/>
                </a:lnTo>
                <a:lnTo>
                  <a:pt x="832104" y="373380"/>
                </a:lnTo>
                <a:lnTo>
                  <a:pt x="832104" y="371856"/>
                </a:lnTo>
                <a:lnTo>
                  <a:pt x="3048" y="371856"/>
                </a:lnTo>
                <a:lnTo>
                  <a:pt x="3048" y="368808"/>
                </a:lnTo>
                <a:lnTo>
                  <a:pt x="6096" y="368808"/>
                </a:lnTo>
                <a:lnTo>
                  <a:pt x="6096" y="6096"/>
                </a:lnTo>
                <a:lnTo>
                  <a:pt x="3048" y="6096"/>
                </a:lnTo>
                <a:lnTo>
                  <a:pt x="3048" y="3048"/>
                </a:lnTo>
                <a:lnTo>
                  <a:pt x="833628" y="3048"/>
                </a:lnTo>
                <a:lnTo>
                  <a:pt x="833628" y="1524"/>
                </a:lnTo>
                <a:lnTo>
                  <a:pt x="832104" y="0"/>
                </a:lnTo>
                <a:close/>
              </a:path>
              <a:path w="833755" h="375284">
                <a:moveTo>
                  <a:pt x="6096" y="368808"/>
                </a:moveTo>
                <a:lnTo>
                  <a:pt x="3048" y="368808"/>
                </a:lnTo>
                <a:lnTo>
                  <a:pt x="3048" y="371856"/>
                </a:lnTo>
                <a:lnTo>
                  <a:pt x="6096" y="371856"/>
                </a:lnTo>
                <a:lnTo>
                  <a:pt x="6096" y="368808"/>
                </a:lnTo>
                <a:close/>
              </a:path>
              <a:path w="833755" h="375284">
                <a:moveTo>
                  <a:pt x="827532" y="368808"/>
                </a:moveTo>
                <a:lnTo>
                  <a:pt x="6096" y="368808"/>
                </a:lnTo>
                <a:lnTo>
                  <a:pt x="6096" y="371856"/>
                </a:lnTo>
                <a:lnTo>
                  <a:pt x="827532" y="371856"/>
                </a:lnTo>
                <a:lnTo>
                  <a:pt x="827532" y="368808"/>
                </a:lnTo>
                <a:close/>
              </a:path>
              <a:path w="833755" h="375284">
                <a:moveTo>
                  <a:pt x="830580" y="3048"/>
                </a:moveTo>
                <a:lnTo>
                  <a:pt x="827532" y="3048"/>
                </a:lnTo>
                <a:lnTo>
                  <a:pt x="827532" y="371856"/>
                </a:lnTo>
                <a:lnTo>
                  <a:pt x="830580" y="371856"/>
                </a:lnTo>
                <a:lnTo>
                  <a:pt x="830580" y="368808"/>
                </a:lnTo>
                <a:lnTo>
                  <a:pt x="833628" y="368808"/>
                </a:lnTo>
                <a:lnTo>
                  <a:pt x="833628" y="6096"/>
                </a:lnTo>
                <a:lnTo>
                  <a:pt x="830580" y="6096"/>
                </a:lnTo>
                <a:lnTo>
                  <a:pt x="830580" y="3048"/>
                </a:lnTo>
                <a:close/>
              </a:path>
              <a:path w="833755" h="375284">
                <a:moveTo>
                  <a:pt x="833628" y="368808"/>
                </a:moveTo>
                <a:lnTo>
                  <a:pt x="830580" y="368808"/>
                </a:lnTo>
                <a:lnTo>
                  <a:pt x="830580" y="371856"/>
                </a:lnTo>
                <a:lnTo>
                  <a:pt x="832104" y="371856"/>
                </a:lnTo>
                <a:lnTo>
                  <a:pt x="833628" y="370332"/>
                </a:lnTo>
                <a:lnTo>
                  <a:pt x="833628" y="368808"/>
                </a:lnTo>
                <a:close/>
              </a:path>
              <a:path w="833755" h="375284">
                <a:moveTo>
                  <a:pt x="6096" y="3048"/>
                </a:moveTo>
                <a:lnTo>
                  <a:pt x="3048" y="3048"/>
                </a:lnTo>
                <a:lnTo>
                  <a:pt x="3048" y="6096"/>
                </a:lnTo>
                <a:lnTo>
                  <a:pt x="6096" y="6096"/>
                </a:lnTo>
                <a:lnTo>
                  <a:pt x="6096" y="3048"/>
                </a:lnTo>
                <a:close/>
              </a:path>
              <a:path w="833755" h="375284">
                <a:moveTo>
                  <a:pt x="827532" y="3048"/>
                </a:moveTo>
                <a:lnTo>
                  <a:pt x="6096" y="3048"/>
                </a:lnTo>
                <a:lnTo>
                  <a:pt x="6096" y="6096"/>
                </a:lnTo>
                <a:lnTo>
                  <a:pt x="827532" y="6096"/>
                </a:lnTo>
                <a:lnTo>
                  <a:pt x="827532" y="3048"/>
                </a:lnTo>
                <a:close/>
              </a:path>
              <a:path w="833755" h="375284">
                <a:moveTo>
                  <a:pt x="833628" y="3048"/>
                </a:moveTo>
                <a:lnTo>
                  <a:pt x="830580" y="3048"/>
                </a:lnTo>
                <a:lnTo>
                  <a:pt x="830580" y="6096"/>
                </a:lnTo>
                <a:lnTo>
                  <a:pt x="833628" y="6096"/>
                </a:lnTo>
                <a:lnTo>
                  <a:pt x="833628" y="3048"/>
                </a:lnTo>
                <a:close/>
              </a:path>
            </a:pathLst>
          </a:custGeom>
          <a:solidFill>
            <a:srgbClr val="000000"/>
          </a:solidFill>
        </p:spPr>
        <p:txBody>
          <a:bodyPr wrap="square" lIns="0" tIns="0" rIns="0" bIns="0" rtlCol="0"/>
          <a:lstStyle/>
          <a:p>
            <a:endParaRPr sz="1750"/>
          </a:p>
        </p:txBody>
      </p:sp>
      <p:sp>
        <p:nvSpPr>
          <p:cNvPr id="16" name="object 16"/>
          <p:cNvSpPr txBox="1"/>
          <p:nvPr/>
        </p:nvSpPr>
        <p:spPr>
          <a:xfrm>
            <a:off x="1720215" y="7453630"/>
            <a:ext cx="805039" cy="258084"/>
          </a:xfrm>
          <a:prstGeom prst="rect">
            <a:avLst/>
          </a:prstGeom>
          <a:solidFill>
            <a:srgbClr val="BADFE2"/>
          </a:solidFill>
        </p:spPr>
        <p:txBody>
          <a:bodyPr vert="horz" wrap="square" lIns="0" tIns="100013" rIns="0" bIns="0" rtlCol="0">
            <a:spAutoFit/>
          </a:bodyPr>
          <a:lstStyle/>
          <a:p>
            <a:pPr marL="41362">
              <a:spcBef>
                <a:spcPts val="787"/>
              </a:spcBef>
            </a:pPr>
            <a:r>
              <a:rPr sz="1021" b="1" spc="19" dirty="0">
                <a:latin typeface="Arial"/>
                <a:cs typeface="Arial"/>
              </a:rPr>
              <a:t>Occupancy</a:t>
            </a:r>
            <a:endParaRPr sz="1021">
              <a:latin typeface="Arial"/>
              <a:cs typeface="Arial"/>
            </a:endParaRPr>
          </a:p>
        </p:txBody>
      </p:sp>
      <p:sp>
        <p:nvSpPr>
          <p:cNvPr id="17" name="object 17"/>
          <p:cNvSpPr/>
          <p:nvPr/>
        </p:nvSpPr>
        <p:spPr>
          <a:xfrm>
            <a:off x="4530936" y="7102476"/>
            <a:ext cx="325967" cy="77170"/>
          </a:xfrm>
          <a:custGeom>
            <a:avLst/>
            <a:gdLst/>
            <a:ahLst/>
            <a:cxnLst/>
            <a:rect l="l" t="t" r="r" b="b"/>
            <a:pathLst>
              <a:path w="335279" h="79375">
                <a:moveTo>
                  <a:pt x="105156" y="1523"/>
                </a:moveTo>
                <a:lnTo>
                  <a:pt x="97536" y="1523"/>
                </a:lnTo>
                <a:lnTo>
                  <a:pt x="22860" y="30694"/>
                </a:lnTo>
                <a:lnTo>
                  <a:pt x="22860" y="48553"/>
                </a:lnTo>
                <a:lnTo>
                  <a:pt x="97536" y="77723"/>
                </a:lnTo>
                <a:lnTo>
                  <a:pt x="99060" y="79247"/>
                </a:lnTo>
                <a:lnTo>
                  <a:pt x="103632" y="79247"/>
                </a:lnTo>
                <a:lnTo>
                  <a:pt x="105156" y="77723"/>
                </a:lnTo>
                <a:lnTo>
                  <a:pt x="105156" y="76199"/>
                </a:lnTo>
                <a:lnTo>
                  <a:pt x="106680" y="76199"/>
                </a:lnTo>
                <a:lnTo>
                  <a:pt x="109728" y="73151"/>
                </a:lnTo>
                <a:lnTo>
                  <a:pt x="109728" y="67055"/>
                </a:lnTo>
                <a:lnTo>
                  <a:pt x="108204" y="67055"/>
                </a:lnTo>
                <a:lnTo>
                  <a:pt x="108204" y="65531"/>
                </a:lnTo>
                <a:lnTo>
                  <a:pt x="105156" y="62483"/>
                </a:lnTo>
                <a:lnTo>
                  <a:pt x="103632" y="62483"/>
                </a:lnTo>
                <a:lnTo>
                  <a:pt x="65532" y="47243"/>
                </a:lnTo>
                <a:lnTo>
                  <a:pt x="27432" y="47243"/>
                </a:lnTo>
                <a:lnTo>
                  <a:pt x="27432" y="32003"/>
                </a:lnTo>
                <a:lnTo>
                  <a:pt x="67537" y="32003"/>
                </a:lnTo>
                <a:lnTo>
                  <a:pt x="103632" y="18287"/>
                </a:lnTo>
                <a:lnTo>
                  <a:pt x="105156" y="16763"/>
                </a:lnTo>
                <a:lnTo>
                  <a:pt x="106680" y="16763"/>
                </a:lnTo>
                <a:lnTo>
                  <a:pt x="108204" y="13715"/>
                </a:lnTo>
                <a:lnTo>
                  <a:pt x="109728" y="12191"/>
                </a:lnTo>
                <a:lnTo>
                  <a:pt x="109728" y="7619"/>
                </a:lnTo>
                <a:lnTo>
                  <a:pt x="108204" y="4571"/>
                </a:lnTo>
                <a:lnTo>
                  <a:pt x="106680" y="3047"/>
                </a:lnTo>
                <a:lnTo>
                  <a:pt x="105156" y="3047"/>
                </a:lnTo>
                <a:lnTo>
                  <a:pt x="105156" y="1523"/>
                </a:lnTo>
                <a:close/>
              </a:path>
              <a:path w="335279" h="79375">
                <a:moveTo>
                  <a:pt x="287918" y="39819"/>
                </a:moveTo>
                <a:lnTo>
                  <a:pt x="230124" y="62483"/>
                </a:lnTo>
                <a:lnTo>
                  <a:pt x="228600" y="62483"/>
                </a:lnTo>
                <a:lnTo>
                  <a:pt x="227076" y="64007"/>
                </a:lnTo>
                <a:lnTo>
                  <a:pt x="227076" y="65531"/>
                </a:lnTo>
                <a:lnTo>
                  <a:pt x="225552" y="67055"/>
                </a:lnTo>
                <a:lnTo>
                  <a:pt x="224028" y="67055"/>
                </a:lnTo>
                <a:lnTo>
                  <a:pt x="224028" y="71627"/>
                </a:lnTo>
                <a:lnTo>
                  <a:pt x="227076" y="74675"/>
                </a:lnTo>
                <a:lnTo>
                  <a:pt x="227076" y="76199"/>
                </a:lnTo>
                <a:lnTo>
                  <a:pt x="228600" y="76199"/>
                </a:lnTo>
                <a:lnTo>
                  <a:pt x="231648" y="79247"/>
                </a:lnTo>
                <a:lnTo>
                  <a:pt x="234696" y="79247"/>
                </a:lnTo>
                <a:lnTo>
                  <a:pt x="236220" y="77723"/>
                </a:lnTo>
                <a:lnTo>
                  <a:pt x="311505" y="48767"/>
                </a:lnTo>
                <a:lnTo>
                  <a:pt x="310896" y="48767"/>
                </a:lnTo>
                <a:lnTo>
                  <a:pt x="310896" y="47243"/>
                </a:lnTo>
                <a:lnTo>
                  <a:pt x="307848" y="47243"/>
                </a:lnTo>
                <a:lnTo>
                  <a:pt x="287918" y="39819"/>
                </a:lnTo>
                <a:close/>
              </a:path>
              <a:path w="335279" h="79375">
                <a:moveTo>
                  <a:pt x="22860" y="48553"/>
                </a:moveTo>
                <a:lnTo>
                  <a:pt x="22860" y="48767"/>
                </a:lnTo>
                <a:lnTo>
                  <a:pt x="23408" y="48767"/>
                </a:lnTo>
                <a:lnTo>
                  <a:pt x="22860" y="48553"/>
                </a:lnTo>
                <a:close/>
              </a:path>
              <a:path w="335279" h="79375">
                <a:moveTo>
                  <a:pt x="262849" y="30479"/>
                </a:moveTo>
                <a:lnTo>
                  <a:pt x="71547" y="30479"/>
                </a:lnTo>
                <a:lnTo>
                  <a:pt x="46970" y="39819"/>
                </a:lnTo>
                <a:lnTo>
                  <a:pt x="69342" y="48767"/>
                </a:lnTo>
                <a:lnTo>
                  <a:pt x="265099" y="48767"/>
                </a:lnTo>
                <a:lnTo>
                  <a:pt x="287918" y="39819"/>
                </a:lnTo>
                <a:lnTo>
                  <a:pt x="262849" y="30479"/>
                </a:lnTo>
                <a:close/>
              </a:path>
              <a:path w="335279" h="79375">
                <a:moveTo>
                  <a:pt x="311505" y="30479"/>
                </a:moveTo>
                <a:lnTo>
                  <a:pt x="310896" y="30479"/>
                </a:lnTo>
                <a:lnTo>
                  <a:pt x="310896" y="48767"/>
                </a:lnTo>
                <a:lnTo>
                  <a:pt x="311505" y="48767"/>
                </a:lnTo>
                <a:lnTo>
                  <a:pt x="335280" y="39623"/>
                </a:lnTo>
                <a:lnTo>
                  <a:pt x="311505" y="30479"/>
                </a:lnTo>
                <a:close/>
              </a:path>
              <a:path w="335279" h="79375">
                <a:moveTo>
                  <a:pt x="22860" y="30694"/>
                </a:moveTo>
                <a:lnTo>
                  <a:pt x="0" y="39623"/>
                </a:lnTo>
                <a:lnTo>
                  <a:pt x="22860" y="48553"/>
                </a:lnTo>
                <a:lnTo>
                  <a:pt x="22860" y="30694"/>
                </a:lnTo>
                <a:close/>
              </a:path>
              <a:path w="335279" h="79375">
                <a:moveTo>
                  <a:pt x="27432" y="32003"/>
                </a:moveTo>
                <a:lnTo>
                  <a:pt x="27432" y="47243"/>
                </a:lnTo>
                <a:lnTo>
                  <a:pt x="46970" y="39819"/>
                </a:lnTo>
                <a:lnTo>
                  <a:pt x="27432" y="32003"/>
                </a:lnTo>
                <a:close/>
              </a:path>
              <a:path w="335279" h="79375">
                <a:moveTo>
                  <a:pt x="46970" y="39819"/>
                </a:moveTo>
                <a:lnTo>
                  <a:pt x="27432" y="47243"/>
                </a:lnTo>
                <a:lnTo>
                  <a:pt x="65532" y="47243"/>
                </a:lnTo>
                <a:lnTo>
                  <a:pt x="46970" y="39819"/>
                </a:lnTo>
                <a:close/>
              </a:path>
              <a:path w="335279" h="79375">
                <a:moveTo>
                  <a:pt x="307848" y="32003"/>
                </a:moveTo>
                <a:lnTo>
                  <a:pt x="287918" y="39819"/>
                </a:lnTo>
                <a:lnTo>
                  <a:pt x="307848" y="47243"/>
                </a:lnTo>
                <a:lnTo>
                  <a:pt x="307848" y="32003"/>
                </a:lnTo>
                <a:close/>
              </a:path>
              <a:path w="335279" h="79375">
                <a:moveTo>
                  <a:pt x="310896" y="32003"/>
                </a:moveTo>
                <a:lnTo>
                  <a:pt x="307848" y="32003"/>
                </a:lnTo>
                <a:lnTo>
                  <a:pt x="307848" y="47243"/>
                </a:lnTo>
                <a:lnTo>
                  <a:pt x="310896" y="47243"/>
                </a:lnTo>
                <a:lnTo>
                  <a:pt x="310896" y="32003"/>
                </a:lnTo>
                <a:close/>
              </a:path>
              <a:path w="335279" h="79375">
                <a:moveTo>
                  <a:pt x="67537" y="32003"/>
                </a:moveTo>
                <a:lnTo>
                  <a:pt x="27432" y="32003"/>
                </a:lnTo>
                <a:lnTo>
                  <a:pt x="46970" y="39819"/>
                </a:lnTo>
                <a:lnTo>
                  <a:pt x="67537" y="32003"/>
                </a:lnTo>
                <a:close/>
              </a:path>
              <a:path w="335279" h="79375">
                <a:moveTo>
                  <a:pt x="236220" y="1523"/>
                </a:moveTo>
                <a:lnTo>
                  <a:pt x="230124" y="1523"/>
                </a:lnTo>
                <a:lnTo>
                  <a:pt x="228600" y="3047"/>
                </a:lnTo>
                <a:lnTo>
                  <a:pt x="227076" y="3047"/>
                </a:lnTo>
                <a:lnTo>
                  <a:pt x="227076" y="4571"/>
                </a:lnTo>
                <a:lnTo>
                  <a:pt x="225552" y="7619"/>
                </a:lnTo>
                <a:lnTo>
                  <a:pt x="224028" y="7619"/>
                </a:lnTo>
                <a:lnTo>
                  <a:pt x="224028" y="12191"/>
                </a:lnTo>
                <a:lnTo>
                  <a:pt x="225552" y="13715"/>
                </a:lnTo>
                <a:lnTo>
                  <a:pt x="227076" y="13715"/>
                </a:lnTo>
                <a:lnTo>
                  <a:pt x="227076" y="16763"/>
                </a:lnTo>
                <a:lnTo>
                  <a:pt x="228600" y="16763"/>
                </a:lnTo>
                <a:lnTo>
                  <a:pt x="230124" y="18287"/>
                </a:lnTo>
                <a:lnTo>
                  <a:pt x="287918" y="39819"/>
                </a:lnTo>
                <a:lnTo>
                  <a:pt x="307848" y="32003"/>
                </a:lnTo>
                <a:lnTo>
                  <a:pt x="310896" y="32003"/>
                </a:lnTo>
                <a:lnTo>
                  <a:pt x="310896" y="30479"/>
                </a:lnTo>
                <a:lnTo>
                  <a:pt x="311505" y="30479"/>
                </a:lnTo>
                <a:lnTo>
                  <a:pt x="236220" y="1523"/>
                </a:lnTo>
                <a:close/>
              </a:path>
              <a:path w="335279" h="79375">
                <a:moveTo>
                  <a:pt x="23408" y="30479"/>
                </a:moveTo>
                <a:lnTo>
                  <a:pt x="22860" y="30479"/>
                </a:lnTo>
                <a:lnTo>
                  <a:pt x="22860" y="30694"/>
                </a:lnTo>
                <a:lnTo>
                  <a:pt x="23408" y="30479"/>
                </a:lnTo>
                <a:close/>
              </a:path>
              <a:path w="335279" h="79375">
                <a:moveTo>
                  <a:pt x="100584" y="0"/>
                </a:moveTo>
                <a:lnTo>
                  <a:pt x="99060" y="1523"/>
                </a:lnTo>
                <a:lnTo>
                  <a:pt x="103632" y="1523"/>
                </a:lnTo>
                <a:lnTo>
                  <a:pt x="100584" y="0"/>
                </a:lnTo>
                <a:close/>
              </a:path>
              <a:path w="335279" h="79375">
                <a:moveTo>
                  <a:pt x="233172" y="0"/>
                </a:moveTo>
                <a:lnTo>
                  <a:pt x="231648" y="1523"/>
                </a:lnTo>
                <a:lnTo>
                  <a:pt x="234696" y="1523"/>
                </a:lnTo>
                <a:lnTo>
                  <a:pt x="233172" y="0"/>
                </a:lnTo>
                <a:close/>
              </a:path>
            </a:pathLst>
          </a:custGeom>
          <a:solidFill>
            <a:srgbClr val="000000"/>
          </a:solidFill>
        </p:spPr>
        <p:txBody>
          <a:bodyPr wrap="square" lIns="0" tIns="0" rIns="0" bIns="0" rtlCol="0"/>
          <a:lstStyle/>
          <a:p>
            <a:endParaRPr sz="1750"/>
          </a:p>
        </p:txBody>
      </p:sp>
      <p:sp>
        <p:nvSpPr>
          <p:cNvPr id="18" name="object 18"/>
          <p:cNvSpPr/>
          <p:nvPr/>
        </p:nvSpPr>
        <p:spPr>
          <a:xfrm>
            <a:off x="4553162" y="7132108"/>
            <a:ext cx="280282" cy="17903"/>
          </a:xfrm>
          <a:custGeom>
            <a:avLst/>
            <a:gdLst/>
            <a:ahLst/>
            <a:cxnLst/>
            <a:rect l="l" t="t" r="r" b="b"/>
            <a:pathLst>
              <a:path w="288289" h="18415">
                <a:moveTo>
                  <a:pt x="288036" y="18287"/>
                </a:moveTo>
                <a:lnTo>
                  <a:pt x="0" y="18287"/>
                </a:lnTo>
                <a:lnTo>
                  <a:pt x="0" y="0"/>
                </a:lnTo>
                <a:lnTo>
                  <a:pt x="288036" y="0"/>
                </a:lnTo>
                <a:lnTo>
                  <a:pt x="288036" y="18287"/>
                </a:lnTo>
                <a:close/>
              </a:path>
            </a:pathLst>
          </a:custGeom>
          <a:ln w="3175">
            <a:solidFill>
              <a:srgbClr val="000000"/>
            </a:solidFill>
          </a:ln>
        </p:spPr>
        <p:txBody>
          <a:bodyPr wrap="square" lIns="0" tIns="0" rIns="0" bIns="0" rtlCol="0"/>
          <a:lstStyle/>
          <a:p>
            <a:endParaRPr sz="1750"/>
          </a:p>
        </p:txBody>
      </p:sp>
      <p:sp>
        <p:nvSpPr>
          <p:cNvPr id="19" name="object 19"/>
          <p:cNvSpPr/>
          <p:nvPr/>
        </p:nvSpPr>
        <p:spPr>
          <a:xfrm>
            <a:off x="4748741" y="7102476"/>
            <a:ext cx="108656" cy="77170"/>
          </a:xfrm>
          <a:custGeom>
            <a:avLst/>
            <a:gdLst/>
            <a:ahLst/>
            <a:cxnLst/>
            <a:rect l="l" t="t" r="r" b="b"/>
            <a:pathLst>
              <a:path w="111760" h="79375">
                <a:moveTo>
                  <a:pt x="12191" y="1523"/>
                </a:moveTo>
                <a:lnTo>
                  <a:pt x="111251" y="39623"/>
                </a:lnTo>
                <a:lnTo>
                  <a:pt x="12191" y="77723"/>
                </a:lnTo>
                <a:lnTo>
                  <a:pt x="10667" y="79247"/>
                </a:lnTo>
                <a:lnTo>
                  <a:pt x="9143" y="79247"/>
                </a:lnTo>
                <a:lnTo>
                  <a:pt x="7619" y="79247"/>
                </a:lnTo>
                <a:lnTo>
                  <a:pt x="6095" y="77723"/>
                </a:lnTo>
                <a:lnTo>
                  <a:pt x="4571" y="76199"/>
                </a:lnTo>
                <a:lnTo>
                  <a:pt x="3047" y="76199"/>
                </a:lnTo>
                <a:lnTo>
                  <a:pt x="3047" y="74675"/>
                </a:lnTo>
                <a:lnTo>
                  <a:pt x="1523" y="73151"/>
                </a:lnTo>
                <a:lnTo>
                  <a:pt x="0" y="71627"/>
                </a:lnTo>
                <a:lnTo>
                  <a:pt x="0" y="70103"/>
                </a:lnTo>
                <a:lnTo>
                  <a:pt x="0" y="67055"/>
                </a:lnTo>
                <a:lnTo>
                  <a:pt x="1523" y="67055"/>
                </a:lnTo>
                <a:lnTo>
                  <a:pt x="3047" y="65531"/>
                </a:lnTo>
                <a:lnTo>
                  <a:pt x="3047" y="64007"/>
                </a:lnTo>
                <a:lnTo>
                  <a:pt x="4571" y="62483"/>
                </a:lnTo>
                <a:lnTo>
                  <a:pt x="6095" y="62483"/>
                </a:lnTo>
                <a:lnTo>
                  <a:pt x="83819" y="32003"/>
                </a:lnTo>
                <a:lnTo>
                  <a:pt x="83819" y="47243"/>
                </a:lnTo>
                <a:lnTo>
                  <a:pt x="6095" y="18287"/>
                </a:lnTo>
                <a:lnTo>
                  <a:pt x="4571" y="16763"/>
                </a:lnTo>
                <a:lnTo>
                  <a:pt x="3047" y="16763"/>
                </a:lnTo>
                <a:lnTo>
                  <a:pt x="3047" y="13715"/>
                </a:lnTo>
                <a:lnTo>
                  <a:pt x="1523" y="13715"/>
                </a:lnTo>
                <a:lnTo>
                  <a:pt x="0" y="12191"/>
                </a:lnTo>
                <a:lnTo>
                  <a:pt x="0" y="9143"/>
                </a:lnTo>
                <a:lnTo>
                  <a:pt x="0" y="7619"/>
                </a:lnTo>
                <a:lnTo>
                  <a:pt x="1523" y="7619"/>
                </a:lnTo>
                <a:lnTo>
                  <a:pt x="3047" y="4571"/>
                </a:lnTo>
                <a:lnTo>
                  <a:pt x="3047" y="3047"/>
                </a:lnTo>
                <a:lnTo>
                  <a:pt x="4571" y="3047"/>
                </a:lnTo>
                <a:lnTo>
                  <a:pt x="6095" y="1523"/>
                </a:lnTo>
                <a:lnTo>
                  <a:pt x="7619" y="1523"/>
                </a:lnTo>
                <a:lnTo>
                  <a:pt x="9143" y="0"/>
                </a:lnTo>
                <a:lnTo>
                  <a:pt x="10667" y="1523"/>
                </a:lnTo>
                <a:lnTo>
                  <a:pt x="12191" y="1523"/>
                </a:lnTo>
                <a:close/>
              </a:path>
            </a:pathLst>
          </a:custGeom>
          <a:ln w="3175">
            <a:solidFill>
              <a:srgbClr val="000000"/>
            </a:solidFill>
          </a:ln>
        </p:spPr>
        <p:txBody>
          <a:bodyPr wrap="square" lIns="0" tIns="0" rIns="0" bIns="0" rtlCol="0"/>
          <a:lstStyle/>
          <a:p>
            <a:endParaRPr sz="1750"/>
          </a:p>
        </p:txBody>
      </p:sp>
      <p:sp>
        <p:nvSpPr>
          <p:cNvPr id="20" name="object 20"/>
          <p:cNvSpPr/>
          <p:nvPr/>
        </p:nvSpPr>
        <p:spPr>
          <a:xfrm>
            <a:off x="4530936" y="7102476"/>
            <a:ext cx="106803" cy="77170"/>
          </a:xfrm>
          <a:custGeom>
            <a:avLst/>
            <a:gdLst/>
            <a:ahLst/>
            <a:cxnLst/>
            <a:rect l="l" t="t" r="r" b="b"/>
            <a:pathLst>
              <a:path w="109854" h="79375">
                <a:moveTo>
                  <a:pt x="97536" y="77723"/>
                </a:moveTo>
                <a:lnTo>
                  <a:pt x="0" y="39623"/>
                </a:lnTo>
                <a:lnTo>
                  <a:pt x="97536" y="1523"/>
                </a:lnTo>
                <a:lnTo>
                  <a:pt x="99060" y="1523"/>
                </a:lnTo>
                <a:lnTo>
                  <a:pt x="100584" y="0"/>
                </a:lnTo>
                <a:lnTo>
                  <a:pt x="103632" y="1523"/>
                </a:lnTo>
                <a:lnTo>
                  <a:pt x="105156" y="1523"/>
                </a:lnTo>
                <a:lnTo>
                  <a:pt x="105156" y="3047"/>
                </a:lnTo>
                <a:lnTo>
                  <a:pt x="106680" y="3047"/>
                </a:lnTo>
                <a:lnTo>
                  <a:pt x="108204" y="4571"/>
                </a:lnTo>
                <a:lnTo>
                  <a:pt x="109728" y="7619"/>
                </a:lnTo>
                <a:lnTo>
                  <a:pt x="109728" y="9143"/>
                </a:lnTo>
                <a:lnTo>
                  <a:pt x="109728" y="12191"/>
                </a:lnTo>
                <a:lnTo>
                  <a:pt x="108204" y="13715"/>
                </a:lnTo>
                <a:lnTo>
                  <a:pt x="106680" y="16763"/>
                </a:lnTo>
                <a:lnTo>
                  <a:pt x="105156" y="16763"/>
                </a:lnTo>
                <a:lnTo>
                  <a:pt x="103632" y="18287"/>
                </a:lnTo>
                <a:lnTo>
                  <a:pt x="27432" y="47243"/>
                </a:lnTo>
                <a:lnTo>
                  <a:pt x="27432" y="32003"/>
                </a:lnTo>
                <a:lnTo>
                  <a:pt x="103632" y="62483"/>
                </a:lnTo>
                <a:lnTo>
                  <a:pt x="105156" y="62483"/>
                </a:lnTo>
                <a:lnTo>
                  <a:pt x="106680" y="64007"/>
                </a:lnTo>
                <a:lnTo>
                  <a:pt x="108204" y="65531"/>
                </a:lnTo>
                <a:lnTo>
                  <a:pt x="108204" y="67055"/>
                </a:lnTo>
                <a:lnTo>
                  <a:pt x="109728" y="67055"/>
                </a:lnTo>
                <a:lnTo>
                  <a:pt x="109728" y="70103"/>
                </a:lnTo>
                <a:lnTo>
                  <a:pt x="109728" y="71627"/>
                </a:lnTo>
                <a:lnTo>
                  <a:pt x="109728" y="73151"/>
                </a:lnTo>
                <a:lnTo>
                  <a:pt x="108204" y="74675"/>
                </a:lnTo>
                <a:lnTo>
                  <a:pt x="106680" y="76199"/>
                </a:lnTo>
                <a:lnTo>
                  <a:pt x="105156" y="76199"/>
                </a:lnTo>
                <a:lnTo>
                  <a:pt x="105156" y="77723"/>
                </a:lnTo>
                <a:lnTo>
                  <a:pt x="103632" y="79247"/>
                </a:lnTo>
                <a:lnTo>
                  <a:pt x="100584" y="79247"/>
                </a:lnTo>
                <a:lnTo>
                  <a:pt x="99060" y="79247"/>
                </a:lnTo>
                <a:lnTo>
                  <a:pt x="97536" y="77723"/>
                </a:lnTo>
                <a:close/>
              </a:path>
            </a:pathLst>
          </a:custGeom>
          <a:ln w="3175">
            <a:solidFill>
              <a:srgbClr val="000000"/>
            </a:solidFill>
          </a:ln>
        </p:spPr>
        <p:txBody>
          <a:bodyPr wrap="square" lIns="0" tIns="0" rIns="0" bIns="0" rtlCol="0"/>
          <a:lstStyle/>
          <a:p>
            <a:endParaRPr sz="1750"/>
          </a:p>
        </p:txBody>
      </p:sp>
      <p:sp>
        <p:nvSpPr>
          <p:cNvPr id="21" name="object 21"/>
          <p:cNvSpPr/>
          <p:nvPr/>
        </p:nvSpPr>
        <p:spPr>
          <a:xfrm>
            <a:off x="2524760" y="6629824"/>
            <a:ext cx="1210645" cy="429682"/>
          </a:xfrm>
          <a:custGeom>
            <a:avLst/>
            <a:gdLst/>
            <a:ahLst/>
            <a:cxnLst/>
            <a:rect l="l" t="t" r="r" b="b"/>
            <a:pathLst>
              <a:path w="1245235" h="441959">
                <a:moveTo>
                  <a:pt x="50164" y="28900"/>
                </a:moveTo>
                <a:lnTo>
                  <a:pt x="33942" y="32030"/>
                </a:lnTo>
                <a:lnTo>
                  <a:pt x="44653" y="43840"/>
                </a:lnTo>
                <a:lnTo>
                  <a:pt x="1239012" y="441960"/>
                </a:lnTo>
                <a:lnTo>
                  <a:pt x="1245108" y="426720"/>
                </a:lnTo>
                <a:lnTo>
                  <a:pt x="50164" y="28900"/>
                </a:lnTo>
                <a:close/>
              </a:path>
              <a:path w="1245235" h="441959">
                <a:moveTo>
                  <a:pt x="103631" y="0"/>
                </a:moveTo>
                <a:lnTo>
                  <a:pt x="102108" y="1524"/>
                </a:lnTo>
                <a:lnTo>
                  <a:pt x="0" y="19812"/>
                </a:lnTo>
                <a:lnTo>
                  <a:pt x="70103" y="97536"/>
                </a:lnTo>
                <a:lnTo>
                  <a:pt x="71628" y="97536"/>
                </a:lnTo>
                <a:lnTo>
                  <a:pt x="73152" y="99060"/>
                </a:lnTo>
                <a:lnTo>
                  <a:pt x="80772" y="99060"/>
                </a:lnTo>
                <a:lnTo>
                  <a:pt x="82296" y="97536"/>
                </a:lnTo>
                <a:lnTo>
                  <a:pt x="82296" y="96012"/>
                </a:lnTo>
                <a:lnTo>
                  <a:pt x="85343" y="92964"/>
                </a:lnTo>
                <a:lnTo>
                  <a:pt x="85343" y="89916"/>
                </a:lnTo>
                <a:lnTo>
                  <a:pt x="83820" y="88392"/>
                </a:lnTo>
                <a:lnTo>
                  <a:pt x="83820" y="86868"/>
                </a:lnTo>
                <a:lnTo>
                  <a:pt x="82296" y="85344"/>
                </a:lnTo>
                <a:lnTo>
                  <a:pt x="44653" y="43840"/>
                </a:lnTo>
                <a:lnTo>
                  <a:pt x="13715" y="33528"/>
                </a:lnTo>
                <a:lnTo>
                  <a:pt x="18287" y="18288"/>
                </a:lnTo>
                <a:lnTo>
                  <a:pt x="105156" y="18288"/>
                </a:lnTo>
                <a:lnTo>
                  <a:pt x="106680" y="16764"/>
                </a:lnTo>
                <a:lnTo>
                  <a:pt x="108203" y="16764"/>
                </a:lnTo>
                <a:lnTo>
                  <a:pt x="111252" y="13716"/>
                </a:lnTo>
                <a:lnTo>
                  <a:pt x="111252" y="10668"/>
                </a:lnTo>
                <a:lnTo>
                  <a:pt x="112775" y="9144"/>
                </a:lnTo>
                <a:lnTo>
                  <a:pt x="111252" y="7620"/>
                </a:lnTo>
                <a:lnTo>
                  <a:pt x="111252" y="4572"/>
                </a:lnTo>
                <a:lnTo>
                  <a:pt x="108203" y="1524"/>
                </a:lnTo>
                <a:lnTo>
                  <a:pt x="105156" y="1524"/>
                </a:lnTo>
                <a:lnTo>
                  <a:pt x="103631" y="0"/>
                </a:lnTo>
                <a:close/>
              </a:path>
              <a:path w="1245235" h="441959">
                <a:moveTo>
                  <a:pt x="33942" y="32030"/>
                </a:moveTo>
                <a:lnTo>
                  <a:pt x="18287" y="35052"/>
                </a:lnTo>
                <a:lnTo>
                  <a:pt x="44653" y="43840"/>
                </a:lnTo>
                <a:lnTo>
                  <a:pt x="33942" y="32030"/>
                </a:lnTo>
                <a:close/>
              </a:path>
              <a:path w="1245235" h="441959">
                <a:moveTo>
                  <a:pt x="18287" y="18288"/>
                </a:moveTo>
                <a:lnTo>
                  <a:pt x="13715" y="33528"/>
                </a:lnTo>
                <a:lnTo>
                  <a:pt x="18287" y="35052"/>
                </a:lnTo>
                <a:lnTo>
                  <a:pt x="22859" y="19812"/>
                </a:lnTo>
                <a:lnTo>
                  <a:pt x="18287" y="18288"/>
                </a:lnTo>
                <a:close/>
              </a:path>
              <a:path w="1245235" h="441959">
                <a:moveTo>
                  <a:pt x="22859" y="19812"/>
                </a:moveTo>
                <a:lnTo>
                  <a:pt x="18287" y="35052"/>
                </a:lnTo>
                <a:lnTo>
                  <a:pt x="33942" y="32030"/>
                </a:lnTo>
                <a:lnTo>
                  <a:pt x="22859" y="19812"/>
                </a:lnTo>
                <a:close/>
              </a:path>
              <a:path w="1245235" h="441959">
                <a:moveTo>
                  <a:pt x="22865" y="19812"/>
                </a:moveTo>
                <a:lnTo>
                  <a:pt x="33942" y="32030"/>
                </a:lnTo>
                <a:lnTo>
                  <a:pt x="50164" y="28900"/>
                </a:lnTo>
                <a:lnTo>
                  <a:pt x="22865" y="19812"/>
                </a:lnTo>
                <a:close/>
              </a:path>
              <a:path w="1245235" h="441959">
                <a:moveTo>
                  <a:pt x="105156" y="18288"/>
                </a:moveTo>
                <a:lnTo>
                  <a:pt x="18287" y="18288"/>
                </a:lnTo>
                <a:lnTo>
                  <a:pt x="50164" y="28900"/>
                </a:lnTo>
                <a:lnTo>
                  <a:pt x="105156" y="18288"/>
                </a:lnTo>
                <a:close/>
              </a:path>
            </a:pathLst>
          </a:custGeom>
          <a:solidFill>
            <a:srgbClr val="000000"/>
          </a:solidFill>
        </p:spPr>
        <p:txBody>
          <a:bodyPr wrap="square" lIns="0" tIns="0" rIns="0" bIns="0" rtlCol="0"/>
          <a:lstStyle/>
          <a:p>
            <a:endParaRPr sz="1750"/>
          </a:p>
        </p:txBody>
      </p:sp>
      <p:sp>
        <p:nvSpPr>
          <p:cNvPr id="22" name="object 22"/>
          <p:cNvSpPr/>
          <p:nvPr/>
        </p:nvSpPr>
        <p:spPr>
          <a:xfrm>
            <a:off x="2538094" y="6647602"/>
            <a:ext cx="1197681" cy="412397"/>
          </a:xfrm>
          <a:custGeom>
            <a:avLst/>
            <a:gdLst/>
            <a:ahLst/>
            <a:cxnLst/>
            <a:rect l="l" t="t" r="r" b="b"/>
            <a:pathLst>
              <a:path w="1231900" h="424179">
                <a:moveTo>
                  <a:pt x="1225296" y="423672"/>
                </a:moveTo>
                <a:lnTo>
                  <a:pt x="0" y="15240"/>
                </a:lnTo>
                <a:lnTo>
                  <a:pt x="4572" y="0"/>
                </a:lnTo>
                <a:lnTo>
                  <a:pt x="1231392" y="408432"/>
                </a:lnTo>
                <a:lnTo>
                  <a:pt x="1225296" y="423672"/>
                </a:lnTo>
                <a:close/>
              </a:path>
            </a:pathLst>
          </a:custGeom>
          <a:ln w="3175">
            <a:solidFill>
              <a:srgbClr val="000000"/>
            </a:solidFill>
          </a:ln>
        </p:spPr>
        <p:txBody>
          <a:bodyPr wrap="square" lIns="0" tIns="0" rIns="0" bIns="0" rtlCol="0"/>
          <a:lstStyle/>
          <a:p>
            <a:endParaRPr sz="1750"/>
          </a:p>
        </p:txBody>
      </p:sp>
      <p:sp>
        <p:nvSpPr>
          <p:cNvPr id="23" name="object 23"/>
          <p:cNvSpPr/>
          <p:nvPr/>
        </p:nvSpPr>
        <p:spPr>
          <a:xfrm>
            <a:off x="2524759" y="6629824"/>
            <a:ext cx="109890" cy="96308"/>
          </a:xfrm>
          <a:custGeom>
            <a:avLst/>
            <a:gdLst/>
            <a:ahLst/>
            <a:cxnLst/>
            <a:rect l="l" t="t" r="r" b="b"/>
            <a:pathLst>
              <a:path w="113030" h="99060">
                <a:moveTo>
                  <a:pt x="70103" y="97536"/>
                </a:moveTo>
                <a:lnTo>
                  <a:pt x="0" y="19812"/>
                </a:lnTo>
                <a:lnTo>
                  <a:pt x="102108" y="1524"/>
                </a:lnTo>
                <a:lnTo>
                  <a:pt x="103631" y="0"/>
                </a:lnTo>
                <a:lnTo>
                  <a:pt x="105156" y="1524"/>
                </a:lnTo>
                <a:lnTo>
                  <a:pt x="106680" y="1524"/>
                </a:lnTo>
                <a:lnTo>
                  <a:pt x="108203" y="1524"/>
                </a:lnTo>
                <a:lnTo>
                  <a:pt x="109728" y="3048"/>
                </a:lnTo>
                <a:lnTo>
                  <a:pt x="111252" y="4572"/>
                </a:lnTo>
                <a:lnTo>
                  <a:pt x="111252" y="6096"/>
                </a:lnTo>
                <a:lnTo>
                  <a:pt x="111252" y="7620"/>
                </a:lnTo>
                <a:lnTo>
                  <a:pt x="112775" y="9144"/>
                </a:lnTo>
                <a:lnTo>
                  <a:pt x="111252" y="10668"/>
                </a:lnTo>
                <a:lnTo>
                  <a:pt x="111252" y="12192"/>
                </a:lnTo>
                <a:lnTo>
                  <a:pt x="111252" y="13716"/>
                </a:lnTo>
                <a:lnTo>
                  <a:pt x="109728" y="15240"/>
                </a:lnTo>
                <a:lnTo>
                  <a:pt x="108203" y="16764"/>
                </a:lnTo>
                <a:lnTo>
                  <a:pt x="106680" y="16764"/>
                </a:lnTo>
                <a:lnTo>
                  <a:pt x="105156" y="18288"/>
                </a:lnTo>
                <a:lnTo>
                  <a:pt x="18287" y="35052"/>
                </a:lnTo>
                <a:lnTo>
                  <a:pt x="22859" y="19812"/>
                </a:lnTo>
                <a:lnTo>
                  <a:pt x="82296" y="85344"/>
                </a:lnTo>
                <a:lnTo>
                  <a:pt x="83820" y="86868"/>
                </a:lnTo>
                <a:lnTo>
                  <a:pt x="83820" y="88392"/>
                </a:lnTo>
                <a:lnTo>
                  <a:pt x="85343" y="89916"/>
                </a:lnTo>
                <a:lnTo>
                  <a:pt x="85343" y="91440"/>
                </a:lnTo>
                <a:lnTo>
                  <a:pt x="85343" y="92964"/>
                </a:lnTo>
                <a:lnTo>
                  <a:pt x="83820" y="94488"/>
                </a:lnTo>
                <a:lnTo>
                  <a:pt x="82296" y="96012"/>
                </a:lnTo>
                <a:lnTo>
                  <a:pt x="82296" y="97536"/>
                </a:lnTo>
                <a:lnTo>
                  <a:pt x="80772" y="99060"/>
                </a:lnTo>
                <a:lnTo>
                  <a:pt x="79248" y="99060"/>
                </a:lnTo>
                <a:lnTo>
                  <a:pt x="77724" y="99060"/>
                </a:lnTo>
                <a:lnTo>
                  <a:pt x="76200" y="99060"/>
                </a:lnTo>
                <a:lnTo>
                  <a:pt x="73152" y="99060"/>
                </a:lnTo>
                <a:lnTo>
                  <a:pt x="71628" y="97536"/>
                </a:lnTo>
                <a:lnTo>
                  <a:pt x="70103" y="97536"/>
                </a:lnTo>
                <a:close/>
              </a:path>
            </a:pathLst>
          </a:custGeom>
          <a:ln w="3175">
            <a:solidFill>
              <a:srgbClr val="000000"/>
            </a:solidFill>
          </a:ln>
        </p:spPr>
        <p:txBody>
          <a:bodyPr wrap="square" lIns="0" tIns="0" rIns="0" bIns="0" rtlCol="0"/>
          <a:lstStyle/>
          <a:p>
            <a:endParaRPr sz="1750"/>
          </a:p>
        </p:txBody>
      </p:sp>
      <p:sp>
        <p:nvSpPr>
          <p:cNvPr id="24" name="object 24"/>
          <p:cNvSpPr/>
          <p:nvPr/>
        </p:nvSpPr>
        <p:spPr>
          <a:xfrm>
            <a:off x="2524759" y="7090621"/>
            <a:ext cx="1207558" cy="101246"/>
          </a:xfrm>
          <a:custGeom>
            <a:avLst/>
            <a:gdLst/>
            <a:ahLst/>
            <a:cxnLst/>
            <a:rect l="l" t="t" r="r" b="b"/>
            <a:pathLst>
              <a:path w="1242060" h="104140">
                <a:moveTo>
                  <a:pt x="96012" y="102107"/>
                </a:moveTo>
                <a:lnTo>
                  <a:pt x="91440" y="102107"/>
                </a:lnTo>
                <a:lnTo>
                  <a:pt x="94488" y="103631"/>
                </a:lnTo>
                <a:lnTo>
                  <a:pt x="96012" y="102107"/>
                </a:lnTo>
                <a:close/>
              </a:path>
              <a:path w="1242060" h="104140">
                <a:moveTo>
                  <a:pt x="99060" y="1523"/>
                </a:moveTo>
                <a:lnTo>
                  <a:pt x="89916" y="1523"/>
                </a:lnTo>
                <a:lnTo>
                  <a:pt x="0" y="51815"/>
                </a:lnTo>
                <a:lnTo>
                  <a:pt x="89916" y="102107"/>
                </a:lnTo>
                <a:lnTo>
                  <a:pt x="99060" y="102107"/>
                </a:lnTo>
                <a:lnTo>
                  <a:pt x="102108" y="100583"/>
                </a:lnTo>
                <a:lnTo>
                  <a:pt x="102108" y="99059"/>
                </a:lnTo>
                <a:lnTo>
                  <a:pt x="103632" y="97535"/>
                </a:lnTo>
                <a:lnTo>
                  <a:pt x="103632" y="92963"/>
                </a:lnTo>
                <a:lnTo>
                  <a:pt x="102108" y="91439"/>
                </a:lnTo>
                <a:lnTo>
                  <a:pt x="102108" y="89915"/>
                </a:lnTo>
                <a:lnTo>
                  <a:pt x="99060" y="86867"/>
                </a:lnTo>
                <a:lnTo>
                  <a:pt x="51870" y="60959"/>
                </a:lnTo>
                <a:lnTo>
                  <a:pt x="16764" y="60959"/>
                </a:lnTo>
                <a:lnTo>
                  <a:pt x="16764" y="42671"/>
                </a:lnTo>
                <a:lnTo>
                  <a:pt x="51870" y="42671"/>
                </a:lnTo>
                <a:lnTo>
                  <a:pt x="99060" y="16763"/>
                </a:lnTo>
                <a:lnTo>
                  <a:pt x="102108" y="13715"/>
                </a:lnTo>
                <a:lnTo>
                  <a:pt x="102108" y="12191"/>
                </a:lnTo>
                <a:lnTo>
                  <a:pt x="103632" y="10667"/>
                </a:lnTo>
                <a:lnTo>
                  <a:pt x="103632" y="6095"/>
                </a:lnTo>
                <a:lnTo>
                  <a:pt x="102108" y="4571"/>
                </a:lnTo>
                <a:lnTo>
                  <a:pt x="102108" y="3047"/>
                </a:lnTo>
                <a:lnTo>
                  <a:pt x="99060" y="1523"/>
                </a:lnTo>
                <a:close/>
              </a:path>
              <a:path w="1242060" h="104140">
                <a:moveTo>
                  <a:pt x="51870" y="42671"/>
                </a:moveTo>
                <a:lnTo>
                  <a:pt x="16764" y="42671"/>
                </a:lnTo>
                <a:lnTo>
                  <a:pt x="16764" y="60959"/>
                </a:lnTo>
                <a:lnTo>
                  <a:pt x="51870" y="60959"/>
                </a:lnTo>
                <a:lnTo>
                  <a:pt x="49094" y="59435"/>
                </a:lnTo>
                <a:lnTo>
                  <a:pt x="21336" y="59435"/>
                </a:lnTo>
                <a:lnTo>
                  <a:pt x="21336" y="44195"/>
                </a:lnTo>
                <a:lnTo>
                  <a:pt x="49094" y="44195"/>
                </a:lnTo>
                <a:lnTo>
                  <a:pt x="51870" y="42671"/>
                </a:lnTo>
                <a:close/>
              </a:path>
              <a:path w="1242060" h="104140">
                <a:moveTo>
                  <a:pt x="1242060" y="42671"/>
                </a:moveTo>
                <a:lnTo>
                  <a:pt x="51870" y="42671"/>
                </a:lnTo>
                <a:lnTo>
                  <a:pt x="35215" y="51815"/>
                </a:lnTo>
                <a:lnTo>
                  <a:pt x="51870" y="60959"/>
                </a:lnTo>
                <a:lnTo>
                  <a:pt x="1242060" y="60959"/>
                </a:lnTo>
                <a:lnTo>
                  <a:pt x="1242060" y="42671"/>
                </a:lnTo>
                <a:close/>
              </a:path>
              <a:path w="1242060" h="104140">
                <a:moveTo>
                  <a:pt x="21336" y="44195"/>
                </a:moveTo>
                <a:lnTo>
                  <a:pt x="21336" y="59435"/>
                </a:lnTo>
                <a:lnTo>
                  <a:pt x="35215" y="51815"/>
                </a:lnTo>
                <a:lnTo>
                  <a:pt x="21336" y="44195"/>
                </a:lnTo>
                <a:close/>
              </a:path>
              <a:path w="1242060" h="104140">
                <a:moveTo>
                  <a:pt x="35215" y="51815"/>
                </a:moveTo>
                <a:lnTo>
                  <a:pt x="21336" y="59435"/>
                </a:lnTo>
                <a:lnTo>
                  <a:pt x="49094" y="59435"/>
                </a:lnTo>
                <a:lnTo>
                  <a:pt x="35215" y="51815"/>
                </a:lnTo>
                <a:close/>
              </a:path>
              <a:path w="1242060" h="104140">
                <a:moveTo>
                  <a:pt x="49094" y="44195"/>
                </a:moveTo>
                <a:lnTo>
                  <a:pt x="21336" y="44195"/>
                </a:lnTo>
                <a:lnTo>
                  <a:pt x="35215" y="51815"/>
                </a:lnTo>
                <a:lnTo>
                  <a:pt x="49094" y="44195"/>
                </a:lnTo>
                <a:close/>
              </a:path>
              <a:path w="1242060" h="104140">
                <a:moveTo>
                  <a:pt x="94488" y="0"/>
                </a:moveTo>
                <a:lnTo>
                  <a:pt x="91440" y="1523"/>
                </a:lnTo>
                <a:lnTo>
                  <a:pt x="96012" y="1523"/>
                </a:lnTo>
                <a:lnTo>
                  <a:pt x="94488" y="0"/>
                </a:lnTo>
                <a:close/>
              </a:path>
            </a:pathLst>
          </a:custGeom>
          <a:solidFill>
            <a:srgbClr val="000000"/>
          </a:solidFill>
        </p:spPr>
        <p:txBody>
          <a:bodyPr wrap="square" lIns="0" tIns="0" rIns="0" bIns="0" rtlCol="0"/>
          <a:lstStyle/>
          <a:p>
            <a:endParaRPr sz="1750"/>
          </a:p>
        </p:txBody>
      </p:sp>
      <p:sp>
        <p:nvSpPr>
          <p:cNvPr id="25" name="object 25"/>
          <p:cNvSpPr/>
          <p:nvPr/>
        </p:nvSpPr>
        <p:spPr>
          <a:xfrm>
            <a:off x="2541058" y="7132108"/>
            <a:ext cx="1191507" cy="17903"/>
          </a:xfrm>
          <a:custGeom>
            <a:avLst/>
            <a:gdLst/>
            <a:ahLst/>
            <a:cxnLst/>
            <a:rect l="l" t="t" r="r" b="b"/>
            <a:pathLst>
              <a:path w="1225550" h="18415">
                <a:moveTo>
                  <a:pt x="1225296" y="18287"/>
                </a:moveTo>
                <a:lnTo>
                  <a:pt x="0" y="18287"/>
                </a:lnTo>
                <a:lnTo>
                  <a:pt x="0" y="0"/>
                </a:lnTo>
                <a:lnTo>
                  <a:pt x="1225296" y="0"/>
                </a:lnTo>
                <a:lnTo>
                  <a:pt x="1225296" y="18287"/>
                </a:lnTo>
                <a:close/>
              </a:path>
            </a:pathLst>
          </a:custGeom>
          <a:ln w="3175">
            <a:solidFill>
              <a:srgbClr val="000000"/>
            </a:solidFill>
          </a:ln>
        </p:spPr>
        <p:txBody>
          <a:bodyPr wrap="square" lIns="0" tIns="0" rIns="0" bIns="0" rtlCol="0"/>
          <a:lstStyle/>
          <a:p>
            <a:endParaRPr sz="1750"/>
          </a:p>
        </p:txBody>
      </p:sp>
      <p:sp>
        <p:nvSpPr>
          <p:cNvPr id="26" name="object 26"/>
          <p:cNvSpPr/>
          <p:nvPr/>
        </p:nvSpPr>
        <p:spPr>
          <a:xfrm>
            <a:off x="2524760" y="7090621"/>
            <a:ext cx="101246" cy="101246"/>
          </a:xfrm>
          <a:custGeom>
            <a:avLst/>
            <a:gdLst/>
            <a:ahLst/>
            <a:cxnLst/>
            <a:rect l="l" t="t" r="r" b="b"/>
            <a:pathLst>
              <a:path w="104139" h="104140">
                <a:moveTo>
                  <a:pt x="89916" y="102107"/>
                </a:moveTo>
                <a:lnTo>
                  <a:pt x="0" y="51815"/>
                </a:lnTo>
                <a:lnTo>
                  <a:pt x="89916" y="1523"/>
                </a:lnTo>
                <a:lnTo>
                  <a:pt x="91440" y="1523"/>
                </a:lnTo>
                <a:lnTo>
                  <a:pt x="94488" y="0"/>
                </a:lnTo>
                <a:lnTo>
                  <a:pt x="96012" y="1523"/>
                </a:lnTo>
                <a:lnTo>
                  <a:pt x="99060" y="1523"/>
                </a:lnTo>
                <a:lnTo>
                  <a:pt x="102108" y="3047"/>
                </a:lnTo>
                <a:lnTo>
                  <a:pt x="102108" y="4571"/>
                </a:lnTo>
                <a:lnTo>
                  <a:pt x="103632" y="6095"/>
                </a:lnTo>
                <a:lnTo>
                  <a:pt x="103632" y="7619"/>
                </a:lnTo>
                <a:lnTo>
                  <a:pt x="103632" y="9143"/>
                </a:lnTo>
                <a:lnTo>
                  <a:pt x="103632" y="10667"/>
                </a:lnTo>
                <a:lnTo>
                  <a:pt x="102108" y="12191"/>
                </a:lnTo>
                <a:lnTo>
                  <a:pt x="102108" y="13715"/>
                </a:lnTo>
                <a:lnTo>
                  <a:pt x="100584" y="15239"/>
                </a:lnTo>
                <a:lnTo>
                  <a:pt x="99060" y="16763"/>
                </a:lnTo>
                <a:lnTo>
                  <a:pt x="21336" y="59435"/>
                </a:lnTo>
                <a:lnTo>
                  <a:pt x="21336" y="44195"/>
                </a:lnTo>
                <a:lnTo>
                  <a:pt x="99060" y="86867"/>
                </a:lnTo>
                <a:lnTo>
                  <a:pt x="100584" y="88391"/>
                </a:lnTo>
                <a:lnTo>
                  <a:pt x="102108" y="89915"/>
                </a:lnTo>
                <a:lnTo>
                  <a:pt x="102108" y="91439"/>
                </a:lnTo>
                <a:lnTo>
                  <a:pt x="103632" y="92963"/>
                </a:lnTo>
                <a:lnTo>
                  <a:pt x="103632" y="94487"/>
                </a:lnTo>
                <a:lnTo>
                  <a:pt x="103632" y="96011"/>
                </a:lnTo>
                <a:lnTo>
                  <a:pt x="103632" y="97535"/>
                </a:lnTo>
                <a:lnTo>
                  <a:pt x="102108" y="99059"/>
                </a:lnTo>
                <a:lnTo>
                  <a:pt x="102108" y="100583"/>
                </a:lnTo>
                <a:lnTo>
                  <a:pt x="99060" y="102107"/>
                </a:lnTo>
                <a:lnTo>
                  <a:pt x="96012" y="102107"/>
                </a:lnTo>
                <a:lnTo>
                  <a:pt x="94488" y="103631"/>
                </a:lnTo>
                <a:lnTo>
                  <a:pt x="91440" y="102107"/>
                </a:lnTo>
                <a:lnTo>
                  <a:pt x="89916" y="102107"/>
                </a:lnTo>
                <a:close/>
              </a:path>
            </a:pathLst>
          </a:custGeom>
          <a:ln w="3175">
            <a:solidFill>
              <a:srgbClr val="000000"/>
            </a:solidFill>
          </a:ln>
        </p:spPr>
        <p:txBody>
          <a:bodyPr wrap="square" lIns="0" tIns="0" rIns="0" bIns="0" rtlCol="0"/>
          <a:lstStyle/>
          <a:p>
            <a:endParaRPr sz="1750"/>
          </a:p>
        </p:txBody>
      </p:sp>
      <p:sp>
        <p:nvSpPr>
          <p:cNvPr id="27" name="object 27"/>
          <p:cNvSpPr/>
          <p:nvPr/>
        </p:nvSpPr>
        <p:spPr>
          <a:xfrm>
            <a:off x="2524760" y="7266941"/>
            <a:ext cx="1209410" cy="388320"/>
          </a:xfrm>
          <a:custGeom>
            <a:avLst/>
            <a:gdLst/>
            <a:ahLst/>
            <a:cxnLst/>
            <a:rect l="l" t="t" r="r" b="b"/>
            <a:pathLst>
              <a:path w="1243964" h="399415">
                <a:moveTo>
                  <a:pt x="80772" y="298704"/>
                </a:moveTo>
                <a:lnTo>
                  <a:pt x="76200" y="298704"/>
                </a:lnTo>
                <a:lnTo>
                  <a:pt x="73152" y="301752"/>
                </a:lnTo>
                <a:lnTo>
                  <a:pt x="71628" y="301752"/>
                </a:lnTo>
                <a:lnTo>
                  <a:pt x="0" y="376428"/>
                </a:lnTo>
                <a:lnTo>
                  <a:pt x="102108" y="399288"/>
                </a:lnTo>
                <a:lnTo>
                  <a:pt x="106680" y="399288"/>
                </a:lnTo>
                <a:lnTo>
                  <a:pt x="108204" y="397764"/>
                </a:lnTo>
                <a:lnTo>
                  <a:pt x="108204" y="396240"/>
                </a:lnTo>
                <a:lnTo>
                  <a:pt x="109728" y="396240"/>
                </a:lnTo>
                <a:lnTo>
                  <a:pt x="111252" y="394716"/>
                </a:lnTo>
                <a:lnTo>
                  <a:pt x="111252" y="385572"/>
                </a:lnTo>
                <a:lnTo>
                  <a:pt x="109728" y="385572"/>
                </a:lnTo>
                <a:lnTo>
                  <a:pt x="106680" y="382524"/>
                </a:lnTo>
                <a:lnTo>
                  <a:pt x="105156" y="382524"/>
                </a:lnTo>
                <a:lnTo>
                  <a:pt x="91791" y="379476"/>
                </a:lnTo>
                <a:lnTo>
                  <a:pt x="18288" y="379476"/>
                </a:lnTo>
                <a:lnTo>
                  <a:pt x="13716" y="362712"/>
                </a:lnTo>
                <a:lnTo>
                  <a:pt x="47499" y="352711"/>
                </a:lnTo>
                <a:lnTo>
                  <a:pt x="85344" y="313944"/>
                </a:lnTo>
                <a:lnTo>
                  <a:pt x="85344" y="312420"/>
                </a:lnTo>
                <a:lnTo>
                  <a:pt x="86868" y="310896"/>
                </a:lnTo>
                <a:lnTo>
                  <a:pt x="86868" y="304800"/>
                </a:lnTo>
                <a:lnTo>
                  <a:pt x="85344" y="303276"/>
                </a:lnTo>
                <a:lnTo>
                  <a:pt x="85344" y="301752"/>
                </a:lnTo>
                <a:lnTo>
                  <a:pt x="82296" y="300228"/>
                </a:lnTo>
                <a:lnTo>
                  <a:pt x="80772" y="298704"/>
                </a:lnTo>
                <a:close/>
              </a:path>
              <a:path w="1243964" h="399415">
                <a:moveTo>
                  <a:pt x="47499" y="352711"/>
                </a:moveTo>
                <a:lnTo>
                  <a:pt x="13716" y="362712"/>
                </a:lnTo>
                <a:lnTo>
                  <a:pt x="18288" y="379476"/>
                </a:lnTo>
                <a:lnTo>
                  <a:pt x="23436" y="377952"/>
                </a:lnTo>
                <a:lnTo>
                  <a:pt x="22860" y="377952"/>
                </a:lnTo>
                <a:lnTo>
                  <a:pt x="18288" y="362712"/>
                </a:lnTo>
                <a:lnTo>
                  <a:pt x="37737" y="362712"/>
                </a:lnTo>
                <a:lnTo>
                  <a:pt x="47499" y="352711"/>
                </a:lnTo>
                <a:close/>
              </a:path>
              <a:path w="1243964" h="399415">
                <a:moveTo>
                  <a:pt x="50274" y="370007"/>
                </a:moveTo>
                <a:lnTo>
                  <a:pt x="18288" y="379476"/>
                </a:lnTo>
                <a:lnTo>
                  <a:pt x="91791" y="379476"/>
                </a:lnTo>
                <a:lnTo>
                  <a:pt x="50274" y="370007"/>
                </a:lnTo>
                <a:close/>
              </a:path>
              <a:path w="1243964" h="399415">
                <a:moveTo>
                  <a:pt x="18288" y="362712"/>
                </a:moveTo>
                <a:lnTo>
                  <a:pt x="22860" y="377952"/>
                </a:lnTo>
                <a:lnTo>
                  <a:pt x="34195" y="366340"/>
                </a:lnTo>
                <a:lnTo>
                  <a:pt x="18288" y="362712"/>
                </a:lnTo>
                <a:close/>
              </a:path>
              <a:path w="1243964" h="399415">
                <a:moveTo>
                  <a:pt x="34195" y="366340"/>
                </a:moveTo>
                <a:lnTo>
                  <a:pt x="22860" y="377952"/>
                </a:lnTo>
                <a:lnTo>
                  <a:pt x="23436" y="377952"/>
                </a:lnTo>
                <a:lnTo>
                  <a:pt x="50274" y="370007"/>
                </a:lnTo>
                <a:lnTo>
                  <a:pt x="34195" y="366340"/>
                </a:lnTo>
                <a:close/>
              </a:path>
              <a:path w="1243964" h="399415">
                <a:moveTo>
                  <a:pt x="1239012" y="0"/>
                </a:moveTo>
                <a:lnTo>
                  <a:pt x="47499" y="352711"/>
                </a:lnTo>
                <a:lnTo>
                  <a:pt x="34195" y="366340"/>
                </a:lnTo>
                <a:lnTo>
                  <a:pt x="50274" y="370007"/>
                </a:lnTo>
                <a:lnTo>
                  <a:pt x="1243584" y="16764"/>
                </a:lnTo>
                <a:lnTo>
                  <a:pt x="1239012" y="0"/>
                </a:lnTo>
                <a:close/>
              </a:path>
              <a:path w="1243964" h="399415">
                <a:moveTo>
                  <a:pt x="37737" y="362712"/>
                </a:moveTo>
                <a:lnTo>
                  <a:pt x="18288" y="362712"/>
                </a:lnTo>
                <a:lnTo>
                  <a:pt x="34195" y="366340"/>
                </a:lnTo>
                <a:lnTo>
                  <a:pt x="37737" y="362712"/>
                </a:lnTo>
                <a:close/>
              </a:path>
            </a:pathLst>
          </a:custGeom>
          <a:solidFill>
            <a:srgbClr val="000000"/>
          </a:solidFill>
        </p:spPr>
        <p:txBody>
          <a:bodyPr wrap="square" lIns="0" tIns="0" rIns="0" bIns="0" rtlCol="0"/>
          <a:lstStyle/>
          <a:p>
            <a:endParaRPr sz="1750"/>
          </a:p>
        </p:txBody>
      </p:sp>
      <p:sp>
        <p:nvSpPr>
          <p:cNvPr id="28" name="object 28"/>
          <p:cNvSpPr/>
          <p:nvPr/>
        </p:nvSpPr>
        <p:spPr>
          <a:xfrm>
            <a:off x="2538095" y="7266940"/>
            <a:ext cx="1195828" cy="369182"/>
          </a:xfrm>
          <a:custGeom>
            <a:avLst/>
            <a:gdLst/>
            <a:ahLst/>
            <a:cxnLst/>
            <a:rect l="l" t="t" r="r" b="b"/>
            <a:pathLst>
              <a:path w="1229995" h="379729">
                <a:moveTo>
                  <a:pt x="1229868" y="16764"/>
                </a:moveTo>
                <a:lnTo>
                  <a:pt x="4571" y="379476"/>
                </a:lnTo>
                <a:lnTo>
                  <a:pt x="0" y="362712"/>
                </a:lnTo>
                <a:lnTo>
                  <a:pt x="1225296" y="0"/>
                </a:lnTo>
                <a:lnTo>
                  <a:pt x="1229868" y="16764"/>
                </a:lnTo>
                <a:close/>
              </a:path>
            </a:pathLst>
          </a:custGeom>
          <a:ln w="3175">
            <a:solidFill>
              <a:srgbClr val="000000"/>
            </a:solidFill>
          </a:ln>
        </p:spPr>
        <p:txBody>
          <a:bodyPr wrap="square" lIns="0" tIns="0" rIns="0" bIns="0" rtlCol="0"/>
          <a:lstStyle/>
          <a:p>
            <a:endParaRPr sz="1750"/>
          </a:p>
        </p:txBody>
      </p:sp>
      <p:sp>
        <p:nvSpPr>
          <p:cNvPr id="29" name="object 29"/>
          <p:cNvSpPr/>
          <p:nvPr/>
        </p:nvSpPr>
        <p:spPr>
          <a:xfrm>
            <a:off x="2524759" y="7557346"/>
            <a:ext cx="108656" cy="98160"/>
          </a:xfrm>
          <a:custGeom>
            <a:avLst/>
            <a:gdLst/>
            <a:ahLst/>
            <a:cxnLst/>
            <a:rect l="l" t="t" r="r" b="b"/>
            <a:pathLst>
              <a:path w="111760" h="100965">
                <a:moveTo>
                  <a:pt x="102108" y="100584"/>
                </a:moveTo>
                <a:lnTo>
                  <a:pt x="0" y="77724"/>
                </a:lnTo>
                <a:lnTo>
                  <a:pt x="71628" y="3048"/>
                </a:lnTo>
                <a:lnTo>
                  <a:pt x="73152" y="3048"/>
                </a:lnTo>
                <a:lnTo>
                  <a:pt x="74676" y="1524"/>
                </a:lnTo>
                <a:lnTo>
                  <a:pt x="76200" y="0"/>
                </a:lnTo>
                <a:lnTo>
                  <a:pt x="77724" y="0"/>
                </a:lnTo>
                <a:lnTo>
                  <a:pt x="80772" y="0"/>
                </a:lnTo>
                <a:lnTo>
                  <a:pt x="82296" y="1524"/>
                </a:lnTo>
                <a:lnTo>
                  <a:pt x="85344" y="3048"/>
                </a:lnTo>
                <a:lnTo>
                  <a:pt x="85344" y="4572"/>
                </a:lnTo>
                <a:lnTo>
                  <a:pt x="86868" y="6096"/>
                </a:lnTo>
                <a:lnTo>
                  <a:pt x="86868" y="7620"/>
                </a:lnTo>
                <a:lnTo>
                  <a:pt x="86868" y="9144"/>
                </a:lnTo>
                <a:lnTo>
                  <a:pt x="86868" y="10668"/>
                </a:lnTo>
                <a:lnTo>
                  <a:pt x="86868" y="12192"/>
                </a:lnTo>
                <a:lnTo>
                  <a:pt x="85344" y="13716"/>
                </a:lnTo>
                <a:lnTo>
                  <a:pt x="85344" y="15240"/>
                </a:lnTo>
                <a:lnTo>
                  <a:pt x="22860" y="79248"/>
                </a:lnTo>
                <a:lnTo>
                  <a:pt x="18288" y="64008"/>
                </a:lnTo>
                <a:lnTo>
                  <a:pt x="105156" y="83820"/>
                </a:lnTo>
                <a:lnTo>
                  <a:pt x="106680" y="83820"/>
                </a:lnTo>
                <a:lnTo>
                  <a:pt x="108204" y="85344"/>
                </a:lnTo>
                <a:lnTo>
                  <a:pt x="109728" y="86868"/>
                </a:lnTo>
                <a:lnTo>
                  <a:pt x="111252" y="86868"/>
                </a:lnTo>
                <a:lnTo>
                  <a:pt x="111252" y="88392"/>
                </a:lnTo>
                <a:lnTo>
                  <a:pt x="111252" y="91440"/>
                </a:lnTo>
                <a:lnTo>
                  <a:pt x="111252" y="92964"/>
                </a:lnTo>
                <a:lnTo>
                  <a:pt x="111252" y="96012"/>
                </a:lnTo>
                <a:lnTo>
                  <a:pt x="109728" y="97536"/>
                </a:lnTo>
                <a:lnTo>
                  <a:pt x="108204" y="97536"/>
                </a:lnTo>
                <a:lnTo>
                  <a:pt x="108204" y="99060"/>
                </a:lnTo>
                <a:lnTo>
                  <a:pt x="106680" y="100584"/>
                </a:lnTo>
                <a:lnTo>
                  <a:pt x="103632" y="100584"/>
                </a:lnTo>
                <a:lnTo>
                  <a:pt x="102108" y="100584"/>
                </a:lnTo>
                <a:close/>
              </a:path>
            </a:pathLst>
          </a:custGeom>
          <a:ln w="3175">
            <a:solidFill>
              <a:srgbClr val="000000"/>
            </a:solidFill>
          </a:ln>
        </p:spPr>
        <p:txBody>
          <a:bodyPr wrap="square" lIns="0" tIns="0" rIns="0" bIns="0" rtlCol="0"/>
          <a:lstStyle/>
          <a:p>
            <a:endParaRPr sz="1750"/>
          </a:p>
        </p:txBody>
      </p:sp>
      <p:sp>
        <p:nvSpPr>
          <p:cNvPr id="30" name="object 30"/>
          <p:cNvSpPr txBox="1"/>
          <p:nvPr/>
        </p:nvSpPr>
        <p:spPr>
          <a:xfrm rot="1080000">
            <a:off x="2748322" y="6702764"/>
            <a:ext cx="884482" cy="141064"/>
          </a:xfrm>
          <a:prstGeom prst="rect">
            <a:avLst/>
          </a:prstGeom>
        </p:spPr>
        <p:txBody>
          <a:bodyPr vert="horz" wrap="square" lIns="0" tIns="0" rIns="0" bIns="0" rtlCol="0">
            <a:spAutoFit/>
          </a:bodyPr>
          <a:lstStyle/>
          <a:p>
            <a:pPr>
              <a:lnSpc>
                <a:spcPts val="1055"/>
              </a:lnSpc>
            </a:pPr>
            <a:r>
              <a:rPr sz="1531" spc="7" baseline="2645" dirty="0">
                <a:latin typeface="Arial"/>
                <a:cs typeface="Arial"/>
              </a:rPr>
              <a:t>desired</a:t>
            </a:r>
            <a:r>
              <a:rPr sz="1021" spc="5" dirty="0">
                <a:latin typeface="Arial"/>
                <a:cs typeface="Arial"/>
              </a:rPr>
              <a:t>Temp()</a:t>
            </a:r>
            <a:endParaRPr sz="1021">
              <a:latin typeface="Arial"/>
              <a:cs typeface="Arial"/>
            </a:endParaRPr>
          </a:p>
        </p:txBody>
      </p:sp>
      <p:sp>
        <p:nvSpPr>
          <p:cNvPr id="33" name="object 33"/>
          <p:cNvSpPr txBox="1">
            <a:spLocks noGrp="1"/>
          </p:cNvSpPr>
          <p:nvPr>
            <p:ph type="sldNum" sz="quarter" idx="7"/>
          </p:nvPr>
        </p:nvSpPr>
        <p:spPr>
          <a:xfrm>
            <a:off x="6216086" y="10069713"/>
            <a:ext cx="271639" cy="7214493"/>
          </a:xfrm>
          <a:prstGeom prst="rect">
            <a:avLst/>
          </a:prstGeom>
        </p:spPr>
        <p:txBody>
          <a:bodyPr vert="horz" wrap="square" lIns="0" tIns="32720" rIns="0" bIns="0" rtlCol="0">
            <a:spAutoFit/>
          </a:bodyPr>
          <a:lstStyle/>
          <a:p>
            <a:pPr marL="12347">
              <a:lnSpc>
                <a:spcPts val="1371"/>
              </a:lnSpc>
              <a:spcBef>
                <a:spcPts val="258"/>
              </a:spcBef>
              <a:tabLst>
                <a:tab pos="5123363" algn="l"/>
              </a:tabLst>
            </a:pPr>
            <a:r>
              <a:rPr u="heavy" dirty="0"/>
              <a:t> 	</a:t>
            </a:r>
            <a:r>
              <a:rPr dirty="0"/>
              <a:t>112</a:t>
            </a:r>
          </a:p>
          <a:p>
            <a:pPr marL="1456939">
              <a:lnSpc>
                <a:spcPts val="1371"/>
              </a:lnSpc>
            </a:pPr>
            <a:r>
              <a:rPr dirty="0"/>
              <a:t>© Copyright </a:t>
            </a:r>
            <a:r>
              <a:rPr spc="-5" dirty="0"/>
              <a:t>Virtual University </a:t>
            </a:r>
            <a:r>
              <a:rPr dirty="0"/>
              <a:t>of</a:t>
            </a:r>
            <a:r>
              <a:rPr spc="-78" dirty="0"/>
              <a:t> </a:t>
            </a:r>
            <a:r>
              <a:rPr spc="-5" dirty="0"/>
              <a:t>Pakistan</a:t>
            </a:r>
          </a:p>
        </p:txBody>
      </p:sp>
      <p:sp>
        <p:nvSpPr>
          <p:cNvPr id="31" name="object 31"/>
          <p:cNvSpPr txBox="1"/>
          <p:nvPr/>
        </p:nvSpPr>
        <p:spPr>
          <a:xfrm rot="20700000">
            <a:off x="2710249" y="7455236"/>
            <a:ext cx="1000574" cy="141064"/>
          </a:xfrm>
          <a:prstGeom prst="rect">
            <a:avLst/>
          </a:prstGeom>
        </p:spPr>
        <p:txBody>
          <a:bodyPr vert="horz" wrap="square" lIns="0" tIns="0" rIns="0" bIns="0" rtlCol="0">
            <a:spAutoFit/>
          </a:bodyPr>
          <a:lstStyle/>
          <a:p>
            <a:pPr>
              <a:lnSpc>
                <a:spcPts val="1055"/>
              </a:lnSpc>
            </a:pPr>
            <a:r>
              <a:rPr sz="1021" dirty="0">
                <a:latin typeface="Arial"/>
                <a:cs typeface="Arial"/>
              </a:rPr>
              <a:t>anyo</a:t>
            </a:r>
            <a:r>
              <a:rPr sz="1531" baseline="2645" dirty="0">
                <a:latin typeface="Arial"/>
                <a:cs typeface="Arial"/>
              </a:rPr>
              <a:t>nePres</a:t>
            </a:r>
            <a:r>
              <a:rPr sz="1531" baseline="5291" dirty="0">
                <a:latin typeface="Arial"/>
                <a:cs typeface="Arial"/>
              </a:rPr>
              <a:t>ent()</a:t>
            </a:r>
            <a:endParaRPr sz="1531" baseline="5291">
              <a:latin typeface="Arial"/>
              <a:cs typeface="Arial"/>
            </a:endParaRPr>
          </a:p>
        </p:txBody>
      </p:sp>
      <p:sp>
        <p:nvSpPr>
          <p:cNvPr id="32" name="object 32"/>
          <p:cNvSpPr txBox="1"/>
          <p:nvPr/>
        </p:nvSpPr>
        <p:spPr>
          <a:xfrm>
            <a:off x="2745035" y="6972829"/>
            <a:ext cx="814299" cy="157094"/>
          </a:xfrm>
          <a:prstGeom prst="rect">
            <a:avLst/>
          </a:prstGeom>
        </p:spPr>
        <p:txBody>
          <a:bodyPr vert="horz" wrap="square" lIns="0" tIns="0" rIns="0" bIns="0" rtlCol="0">
            <a:spAutoFit/>
          </a:bodyPr>
          <a:lstStyle/>
          <a:p>
            <a:pPr marL="12347"/>
            <a:r>
              <a:rPr sz="1021" spc="10" dirty="0">
                <a:latin typeface="Arial"/>
                <a:cs typeface="Arial"/>
              </a:rPr>
              <a:t>actualTemp()</a:t>
            </a:r>
            <a:endParaRPr sz="1021">
              <a:latin typeface="Arial"/>
              <a:cs typeface="Arial"/>
            </a:endParaRPr>
          </a:p>
        </p:txBody>
      </p:sp>
    </p:spTree>
    <p:extLst>
      <p:ext uri="{BB962C8B-B14F-4D97-AF65-F5344CB8AC3E}">
        <p14:creationId xmlns:p14="http://schemas.microsoft.com/office/powerpoint/2010/main" val="1012919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11250" y="1055052"/>
            <a:ext cx="5270412" cy="0"/>
          </a:xfrm>
          <a:custGeom>
            <a:avLst/>
            <a:gdLst/>
            <a:ahLst/>
            <a:cxnLst/>
            <a:rect l="l" t="t" r="r" b="b"/>
            <a:pathLst>
              <a:path w="5420995">
                <a:moveTo>
                  <a:pt x="0" y="0"/>
                </a:moveTo>
                <a:lnTo>
                  <a:pt x="5420867" y="0"/>
                </a:lnTo>
              </a:path>
            </a:pathLst>
          </a:custGeom>
          <a:ln w="7620">
            <a:solidFill>
              <a:srgbClr val="000000"/>
            </a:solidFill>
          </a:ln>
        </p:spPr>
        <p:txBody>
          <a:bodyPr wrap="square" lIns="0" tIns="0" rIns="0" bIns="0" rtlCol="0"/>
          <a:lstStyle/>
          <a:p>
            <a:endParaRPr sz="1750"/>
          </a:p>
        </p:txBody>
      </p:sp>
      <p:sp>
        <p:nvSpPr>
          <p:cNvPr id="3" name="object 3"/>
          <p:cNvSpPr txBox="1"/>
          <p:nvPr/>
        </p:nvSpPr>
        <p:spPr>
          <a:xfrm>
            <a:off x="1098903" y="7306945"/>
            <a:ext cx="5359312" cy="1680012"/>
          </a:xfrm>
          <a:prstGeom prst="rect">
            <a:avLst/>
          </a:prstGeom>
        </p:spPr>
        <p:txBody>
          <a:bodyPr vert="horz" wrap="square" lIns="0" tIns="0" rIns="0" bIns="0" rtlCol="0">
            <a:spAutoFit/>
          </a:bodyPr>
          <a:lstStyle/>
          <a:p>
            <a:pPr marL="12347" marR="4939" algn="just">
              <a:lnSpc>
                <a:spcPts val="1342"/>
              </a:lnSpc>
            </a:pPr>
            <a:r>
              <a:rPr sz="1167" dirty="0">
                <a:latin typeface="Times New Roman"/>
                <a:cs typeface="Times New Roman"/>
              </a:rPr>
              <a:t>By doing that </a:t>
            </a:r>
            <a:r>
              <a:rPr sz="1167" spc="-5" dirty="0">
                <a:latin typeface="Times New Roman"/>
                <a:cs typeface="Times New Roman"/>
              </a:rPr>
              <a:t>we </a:t>
            </a:r>
            <a:r>
              <a:rPr sz="1167" dirty="0">
                <a:latin typeface="Times New Roman"/>
                <a:cs typeface="Times New Roman"/>
              </a:rPr>
              <a:t>reduce coupling even further because now </a:t>
            </a:r>
            <a:r>
              <a:rPr sz="1167" spc="-5" dirty="0">
                <a:latin typeface="Times New Roman"/>
                <a:cs typeface="Times New Roman"/>
              </a:rPr>
              <a:t>we </a:t>
            </a:r>
            <a:r>
              <a:rPr sz="1167" dirty="0">
                <a:latin typeface="Times New Roman"/>
                <a:cs typeface="Times New Roman"/>
              </a:rPr>
              <a:t>have made Room more  cohesive by putting the function </a:t>
            </a:r>
            <a:r>
              <a:rPr sz="1167" spc="-5" dirty="0">
                <a:latin typeface="Times New Roman"/>
                <a:cs typeface="Times New Roman"/>
              </a:rPr>
              <a:t>with </a:t>
            </a:r>
            <a:r>
              <a:rPr sz="1167" dirty="0">
                <a:latin typeface="Times New Roman"/>
                <a:cs typeface="Times New Roman"/>
              </a:rPr>
              <a:t>the related data and have thus reduced the number  and types of messages being </a:t>
            </a:r>
            <a:r>
              <a:rPr sz="1167" spc="-5" dirty="0">
                <a:latin typeface="Times New Roman"/>
                <a:cs typeface="Times New Roman"/>
              </a:rPr>
              <a:t>sent </a:t>
            </a:r>
            <a:r>
              <a:rPr sz="1167" dirty="0">
                <a:latin typeface="Times New Roman"/>
                <a:cs typeface="Times New Roman"/>
              </a:rPr>
              <a:t>from the regulator to the</a:t>
            </a:r>
            <a:r>
              <a:rPr sz="1167" spc="-117" dirty="0">
                <a:latin typeface="Times New Roman"/>
                <a:cs typeface="Times New Roman"/>
              </a:rPr>
              <a:t> </a:t>
            </a:r>
            <a:r>
              <a:rPr sz="1167" dirty="0">
                <a:latin typeface="Times New Roman"/>
                <a:cs typeface="Times New Roman"/>
              </a:rPr>
              <a:t>room.</a:t>
            </a:r>
            <a:endParaRPr sz="1167">
              <a:latin typeface="Times New Roman"/>
              <a:cs typeface="Times New Roman"/>
            </a:endParaRPr>
          </a:p>
          <a:p>
            <a:pPr>
              <a:lnSpc>
                <a:spcPct val="100000"/>
              </a:lnSpc>
            </a:pPr>
            <a:endParaRPr sz="1167">
              <a:latin typeface="Times New Roman"/>
              <a:cs typeface="Times New Roman"/>
            </a:endParaRPr>
          </a:p>
          <a:p>
            <a:pPr marL="12347" marR="4939" algn="just">
              <a:lnSpc>
                <a:spcPts val="1342"/>
              </a:lnSpc>
            </a:pPr>
            <a:r>
              <a:rPr sz="1167" dirty="0">
                <a:latin typeface="Times New Roman"/>
                <a:cs typeface="Times New Roman"/>
              </a:rPr>
              <a:t>That is, </a:t>
            </a:r>
            <a:r>
              <a:rPr sz="1167" spc="-5" dirty="0">
                <a:latin typeface="Times New Roman"/>
                <a:cs typeface="Times New Roman"/>
              </a:rPr>
              <a:t>we </a:t>
            </a:r>
            <a:r>
              <a:rPr sz="1167" dirty="0">
                <a:latin typeface="Times New Roman"/>
                <a:cs typeface="Times New Roman"/>
              </a:rPr>
              <a:t>can reduce the coupling of a system by minimizing the number of messages  in the protocol of a class. The problem </a:t>
            </a:r>
            <a:r>
              <a:rPr sz="1167" spc="-5" dirty="0">
                <a:latin typeface="Times New Roman"/>
                <a:cs typeface="Times New Roman"/>
              </a:rPr>
              <a:t>with </a:t>
            </a:r>
            <a:r>
              <a:rPr sz="1167" dirty="0">
                <a:latin typeface="Times New Roman"/>
                <a:cs typeface="Times New Roman"/>
              </a:rPr>
              <a:t>large public interfaces is that you can never  find </a:t>
            </a:r>
            <a:r>
              <a:rPr sz="1167" spc="-5" dirty="0">
                <a:latin typeface="Times New Roman"/>
                <a:cs typeface="Times New Roman"/>
              </a:rPr>
              <a:t>what </a:t>
            </a:r>
            <a:r>
              <a:rPr sz="1167" dirty="0">
                <a:latin typeface="Times New Roman"/>
                <a:cs typeface="Times New Roman"/>
              </a:rPr>
              <a:t>you are looking for…smaller public interfaces make a class easier to  understand and modify. This can be further elaborated </a:t>
            </a:r>
            <a:r>
              <a:rPr sz="1167" spc="-5" dirty="0">
                <a:latin typeface="Times New Roman"/>
                <a:cs typeface="Times New Roman"/>
              </a:rPr>
              <a:t>with </a:t>
            </a:r>
            <a:r>
              <a:rPr sz="1167" dirty="0">
                <a:latin typeface="Times New Roman"/>
                <a:cs typeface="Times New Roman"/>
              </a:rPr>
              <a:t>the help of the following  example. </a:t>
            </a:r>
            <a:r>
              <a:rPr sz="1167" spc="-5" dirty="0">
                <a:latin typeface="Times New Roman"/>
                <a:cs typeface="Times New Roman"/>
              </a:rPr>
              <a:t>Suppose we </a:t>
            </a:r>
            <a:r>
              <a:rPr sz="1167" dirty="0">
                <a:latin typeface="Times New Roman"/>
                <a:cs typeface="Times New Roman"/>
              </a:rPr>
              <a:t>have two functions defined for </a:t>
            </a:r>
            <a:r>
              <a:rPr sz="1167" spc="-5" dirty="0">
                <a:latin typeface="Times New Roman"/>
                <a:cs typeface="Times New Roman"/>
              </a:rPr>
              <a:t>setting </a:t>
            </a:r>
            <a:r>
              <a:rPr sz="1167" dirty="0">
                <a:latin typeface="Times New Roman"/>
                <a:cs typeface="Times New Roman"/>
              </a:rPr>
              <a:t>the desired temperature in  the</a:t>
            </a:r>
            <a:r>
              <a:rPr sz="1167" spc="-102" dirty="0">
                <a:latin typeface="Times New Roman"/>
                <a:cs typeface="Times New Roman"/>
              </a:rPr>
              <a:t> </a:t>
            </a:r>
            <a:r>
              <a:rPr sz="1167" dirty="0">
                <a:latin typeface="Times New Roman"/>
                <a:cs typeface="Times New Roman"/>
              </a:rPr>
              <a:t>room:</a:t>
            </a:r>
            <a:endParaRPr sz="1167">
              <a:latin typeface="Times New Roman"/>
              <a:cs typeface="Times New Roman"/>
            </a:endParaRPr>
          </a:p>
        </p:txBody>
      </p:sp>
      <p:sp>
        <p:nvSpPr>
          <p:cNvPr id="4" name="object 4"/>
          <p:cNvSpPr/>
          <p:nvPr/>
        </p:nvSpPr>
        <p:spPr>
          <a:xfrm>
            <a:off x="1718733" y="1998134"/>
            <a:ext cx="951353" cy="1499570"/>
          </a:xfrm>
          <a:custGeom>
            <a:avLst/>
            <a:gdLst/>
            <a:ahLst/>
            <a:cxnLst/>
            <a:rect l="l" t="t" r="r" b="b"/>
            <a:pathLst>
              <a:path w="978535" h="1542414">
                <a:moveTo>
                  <a:pt x="0" y="0"/>
                </a:moveTo>
                <a:lnTo>
                  <a:pt x="978408" y="0"/>
                </a:lnTo>
                <a:lnTo>
                  <a:pt x="978408" y="1542288"/>
                </a:lnTo>
                <a:lnTo>
                  <a:pt x="0" y="1542288"/>
                </a:lnTo>
                <a:lnTo>
                  <a:pt x="0" y="0"/>
                </a:lnTo>
                <a:close/>
              </a:path>
            </a:pathLst>
          </a:custGeom>
          <a:solidFill>
            <a:srgbClr val="333399"/>
          </a:solidFill>
        </p:spPr>
        <p:txBody>
          <a:bodyPr wrap="square" lIns="0" tIns="0" rIns="0" bIns="0" rtlCol="0"/>
          <a:lstStyle/>
          <a:p>
            <a:endParaRPr sz="1750"/>
          </a:p>
        </p:txBody>
      </p:sp>
      <p:sp>
        <p:nvSpPr>
          <p:cNvPr id="5" name="object 5"/>
          <p:cNvSpPr/>
          <p:nvPr/>
        </p:nvSpPr>
        <p:spPr>
          <a:xfrm>
            <a:off x="1715770" y="1995169"/>
            <a:ext cx="955675" cy="1503892"/>
          </a:xfrm>
          <a:custGeom>
            <a:avLst/>
            <a:gdLst/>
            <a:ahLst/>
            <a:cxnLst/>
            <a:rect l="l" t="t" r="r" b="b"/>
            <a:pathLst>
              <a:path w="982980" h="1546860">
                <a:moveTo>
                  <a:pt x="981456" y="0"/>
                </a:moveTo>
                <a:lnTo>
                  <a:pt x="1524" y="0"/>
                </a:lnTo>
                <a:lnTo>
                  <a:pt x="0" y="1524"/>
                </a:lnTo>
                <a:lnTo>
                  <a:pt x="0" y="1545336"/>
                </a:lnTo>
                <a:lnTo>
                  <a:pt x="1524" y="1546860"/>
                </a:lnTo>
                <a:lnTo>
                  <a:pt x="981456" y="1546860"/>
                </a:lnTo>
                <a:lnTo>
                  <a:pt x="982980" y="1545336"/>
                </a:lnTo>
                <a:lnTo>
                  <a:pt x="3048" y="1545336"/>
                </a:lnTo>
                <a:lnTo>
                  <a:pt x="3048" y="1542288"/>
                </a:lnTo>
                <a:lnTo>
                  <a:pt x="4572" y="1542288"/>
                </a:lnTo>
                <a:lnTo>
                  <a:pt x="4572" y="4572"/>
                </a:lnTo>
                <a:lnTo>
                  <a:pt x="3048" y="4572"/>
                </a:lnTo>
                <a:lnTo>
                  <a:pt x="3048" y="3048"/>
                </a:lnTo>
                <a:lnTo>
                  <a:pt x="982980" y="3048"/>
                </a:lnTo>
                <a:lnTo>
                  <a:pt x="982980" y="1524"/>
                </a:lnTo>
                <a:lnTo>
                  <a:pt x="981456" y="0"/>
                </a:lnTo>
                <a:close/>
              </a:path>
              <a:path w="982980" h="1546860">
                <a:moveTo>
                  <a:pt x="4572" y="1542288"/>
                </a:moveTo>
                <a:lnTo>
                  <a:pt x="3048" y="1542288"/>
                </a:lnTo>
                <a:lnTo>
                  <a:pt x="3048" y="1545336"/>
                </a:lnTo>
                <a:lnTo>
                  <a:pt x="4572" y="1545336"/>
                </a:lnTo>
                <a:lnTo>
                  <a:pt x="4572" y="1542288"/>
                </a:lnTo>
                <a:close/>
              </a:path>
              <a:path w="982980" h="1546860">
                <a:moveTo>
                  <a:pt x="978408" y="1542288"/>
                </a:moveTo>
                <a:lnTo>
                  <a:pt x="4572" y="1542288"/>
                </a:lnTo>
                <a:lnTo>
                  <a:pt x="4572" y="1545336"/>
                </a:lnTo>
                <a:lnTo>
                  <a:pt x="978408" y="1545336"/>
                </a:lnTo>
                <a:lnTo>
                  <a:pt x="978408" y="1542288"/>
                </a:lnTo>
                <a:close/>
              </a:path>
              <a:path w="982980" h="1546860">
                <a:moveTo>
                  <a:pt x="981456" y="3048"/>
                </a:moveTo>
                <a:lnTo>
                  <a:pt x="978408" y="3048"/>
                </a:lnTo>
                <a:lnTo>
                  <a:pt x="978408" y="1545336"/>
                </a:lnTo>
                <a:lnTo>
                  <a:pt x="981456" y="1545336"/>
                </a:lnTo>
                <a:lnTo>
                  <a:pt x="981456" y="1542288"/>
                </a:lnTo>
                <a:lnTo>
                  <a:pt x="982980" y="1542288"/>
                </a:lnTo>
                <a:lnTo>
                  <a:pt x="982980" y="4572"/>
                </a:lnTo>
                <a:lnTo>
                  <a:pt x="981456" y="4572"/>
                </a:lnTo>
                <a:lnTo>
                  <a:pt x="981456" y="3048"/>
                </a:lnTo>
                <a:close/>
              </a:path>
              <a:path w="982980" h="1546860">
                <a:moveTo>
                  <a:pt x="982980" y="1542288"/>
                </a:moveTo>
                <a:lnTo>
                  <a:pt x="981456" y="1542288"/>
                </a:lnTo>
                <a:lnTo>
                  <a:pt x="981456" y="1545336"/>
                </a:lnTo>
                <a:lnTo>
                  <a:pt x="982980" y="1545336"/>
                </a:lnTo>
                <a:lnTo>
                  <a:pt x="982980" y="1542288"/>
                </a:lnTo>
                <a:close/>
              </a:path>
              <a:path w="982980" h="1546860">
                <a:moveTo>
                  <a:pt x="4572" y="3048"/>
                </a:moveTo>
                <a:lnTo>
                  <a:pt x="3048" y="3048"/>
                </a:lnTo>
                <a:lnTo>
                  <a:pt x="3048" y="4572"/>
                </a:lnTo>
                <a:lnTo>
                  <a:pt x="4572" y="4572"/>
                </a:lnTo>
                <a:lnTo>
                  <a:pt x="4572" y="3048"/>
                </a:lnTo>
                <a:close/>
              </a:path>
              <a:path w="982980" h="1546860">
                <a:moveTo>
                  <a:pt x="978408" y="3048"/>
                </a:moveTo>
                <a:lnTo>
                  <a:pt x="4572" y="3048"/>
                </a:lnTo>
                <a:lnTo>
                  <a:pt x="4572" y="4572"/>
                </a:lnTo>
                <a:lnTo>
                  <a:pt x="978408" y="4572"/>
                </a:lnTo>
                <a:lnTo>
                  <a:pt x="978408" y="3048"/>
                </a:lnTo>
                <a:close/>
              </a:path>
              <a:path w="982980" h="1546860">
                <a:moveTo>
                  <a:pt x="982980" y="3048"/>
                </a:moveTo>
                <a:lnTo>
                  <a:pt x="981456" y="3048"/>
                </a:lnTo>
                <a:lnTo>
                  <a:pt x="981456" y="4572"/>
                </a:lnTo>
                <a:lnTo>
                  <a:pt x="982980" y="4572"/>
                </a:lnTo>
                <a:lnTo>
                  <a:pt x="982980" y="3048"/>
                </a:lnTo>
                <a:close/>
              </a:path>
            </a:pathLst>
          </a:custGeom>
          <a:solidFill>
            <a:srgbClr val="000000"/>
          </a:solidFill>
        </p:spPr>
        <p:txBody>
          <a:bodyPr wrap="square" lIns="0" tIns="0" rIns="0" bIns="0" rtlCol="0"/>
          <a:lstStyle/>
          <a:p>
            <a:endParaRPr sz="1750"/>
          </a:p>
        </p:txBody>
      </p:sp>
      <p:sp>
        <p:nvSpPr>
          <p:cNvPr id="6" name="object 6"/>
          <p:cNvSpPr/>
          <p:nvPr/>
        </p:nvSpPr>
        <p:spPr>
          <a:xfrm>
            <a:off x="1862455" y="2251499"/>
            <a:ext cx="662428" cy="298185"/>
          </a:xfrm>
          <a:custGeom>
            <a:avLst/>
            <a:gdLst/>
            <a:ahLst/>
            <a:cxnLst/>
            <a:rect l="l" t="t" r="r" b="b"/>
            <a:pathLst>
              <a:path w="681355" h="306705">
                <a:moveTo>
                  <a:pt x="679704" y="0"/>
                </a:moveTo>
                <a:lnTo>
                  <a:pt x="1524" y="0"/>
                </a:lnTo>
                <a:lnTo>
                  <a:pt x="0" y="1523"/>
                </a:lnTo>
                <a:lnTo>
                  <a:pt x="0" y="304799"/>
                </a:lnTo>
                <a:lnTo>
                  <a:pt x="1524" y="306323"/>
                </a:lnTo>
                <a:lnTo>
                  <a:pt x="679704" y="306323"/>
                </a:lnTo>
                <a:lnTo>
                  <a:pt x="681228" y="304799"/>
                </a:lnTo>
                <a:lnTo>
                  <a:pt x="3048" y="304799"/>
                </a:lnTo>
                <a:lnTo>
                  <a:pt x="3048" y="301751"/>
                </a:lnTo>
                <a:lnTo>
                  <a:pt x="4572" y="301752"/>
                </a:lnTo>
                <a:lnTo>
                  <a:pt x="4572" y="4571"/>
                </a:lnTo>
                <a:lnTo>
                  <a:pt x="3048" y="4571"/>
                </a:lnTo>
                <a:lnTo>
                  <a:pt x="3048" y="3047"/>
                </a:lnTo>
                <a:lnTo>
                  <a:pt x="681228" y="3047"/>
                </a:lnTo>
                <a:lnTo>
                  <a:pt x="681228" y="1523"/>
                </a:lnTo>
                <a:lnTo>
                  <a:pt x="679704" y="0"/>
                </a:lnTo>
                <a:close/>
              </a:path>
              <a:path w="681355" h="306705">
                <a:moveTo>
                  <a:pt x="4572" y="301752"/>
                </a:moveTo>
                <a:lnTo>
                  <a:pt x="3048" y="301751"/>
                </a:lnTo>
                <a:lnTo>
                  <a:pt x="3048" y="304799"/>
                </a:lnTo>
                <a:lnTo>
                  <a:pt x="4572" y="304799"/>
                </a:lnTo>
                <a:lnTo>
                  <a:pt x="4572" y="301752"/>
                </a:lnTo>
                <a:close/>
              </a:path>
              <a:path w="681355" h="306705">
                <a:moveTo>
                  <a:pt x="676656" y="301752"/>
                </a:moveTo>
                <a:lnTo>
                  <a:pt x="4572" y="301752"/>
                </a:lnTo>
                <a:lnTo>
                  <a:pt x="4572" y="304799"/>
                </a:lnTo>
                <a:lnTo>
                  <a:pt x="676656" y="304799"/>
                </a:lnTo>
                <a:lnTo>
                  <a:pt x="676656" y="301752"/>
                </a:lnTo>
                <a:close/>
              </a:path>
              <a:path w="681355" h="306705">
                <a:moveTo>
                  <a:pt x="679704" y="3047"/>
                </a:moveTo>
                <a:lnTo>
                  <a:pt x="676656" y="3047"/>
                </a:lnTo>
                <a:lnTo>
                  <a:pt x="676656" y="304799"/>
                </a:lnTo>
                <a:lnTo>
                  <a:pt x="679704" y="304799"/>
                </a:lnTo>
                <a:lnTo>
                  <a:pt x="679704" y="301751"/>
                </a:lnTo>
                <a:lnTo>
                  <a:pt x="681228" y="301752"/>
                </a:lnTo>
                <a:lnTo>
                  <a:pt x="681228" y="4571"/>
                </a:lnTo>
                <a:lnTo>
                  <a:pt x="679704" y="4571"/>
                </a:lnTo>
                <a:lnTo>
                  <a:pt x="679704" y="3047"/>
                </a:lnTo>
                <a:close/>
              </a:path>
              <a:path w="681355" h="306705">
                <a:moveTo>
                  <a:pt x="681228" y="301752"/>
                </a:moveTo>
                <a:lnTo>
                  <a:pt x="679704" y="301751"/>
                </a:lnTo>
                <a:lnTo>
                  <a:pt x="679704" y="304799"/>
                </a:lnTo>
                <a:lnTo>
                  <a:pt x="681228" y="304799"/>
                </a:lnTo>
                <a:lnTo>
                  <a:pt x="681228" y="301752"/>
                </a:lnTo>
                <a:close/>
              </a:path>
              <a:path w="681355" h="306705">
                <a:moveTo>
                  <a:pt x="4572" y="3047"/>
                </a:moveTo>
                <a:lnTo>
                  <a:pt x="3048" y="3047"/>
                </a:lnTo>
                <a:lnTo>
                  <a:pt x="3048" y="4571"/>
                </a:lnTo>
                <a:lnTo>
                  <a:pt x="4572" y="4571"/>
                </a:lnTo>
                <a:lnTo>
                  <a:pt x="4572" y="3047"/>
                </a:lnTo>
                <a:close/>
              </a:path>
              <a:path w="681355" h="306705">
                <a:moveTo>
                  <a:pt x="676656" y="3047"/>
                </a:moveTo>
                <a:lnTo>
                  <a:pt x="4572" y="3047"/>
                </a:lnTo>
                <a:lnTo>
                  <a:pt x="4572" y="4571"/>
                </a:lnTo>
                <a:lnTo>
                  <a:pt x="676656" y="4571"/>
                </a:lnTo>
                <a:lnTo>
                  <a:pt x="676656" y="3047"/>
                </a:lnTo>
                <a:close/>
              </a:path>
              <a:path w="681355" h="306705">
                <a:moveTo>
                  <a:pt x="681228" y="3047"/>
                </a:moveTo>
                <a:lnTo>
                  <a:pt x="679704" y="3047"/>
                </a:lnTo>
                <a:lnTo>
                  <a:pt x="679704" y="4571"/>
                </a:lnTo>
                <a:lnTo>
                  <a:pt x="681228" y="4571"/>
                </a:lnTo>
                <a:lnTo>
                  <a:pt x="681228" y="3047"/>
                </a:lnTo>
                <a:close/>
              </a:path>
            </a:pathLst>
          </a:custGeom>
          <a:solidFill>
            <a:srgbClr val="000000"/>
          </a:solidFill>
        </p:spPr>
        <p:txBody>
          <a:bodyPr wrap="square" lIns="0" tIns="0" rIns="0" bIns="0" rtlCol="0"/>
          <a:lstStyle/>
          <a:p>
            <a:endParaRPr sz="1750"/>
          </a:p>
        </p:txBody>
      </p:sp>
      <p:sp>
        <p:nvSpPr>
          <p:cNvPr id="7" name="object 7"/>
          <p:cNvSpPr txBox="1"/>
          <p:nvPr/>
        </p:nvSpPr>
        <p:spPr>
          <a:xfrm>
            <a:off x="1865418" y="2254461"/>
            <a:ext cx="658107" cy="277465"/>
          </a:xfrm>
          <a:prstGeom prst="rect">
            <a:avLst/>
          </a:prstGeom>
          <a:solidFill>
            <a:srgbClr val="BADFE2"/>
          </a:solidFill>
        </p:spPr>
        <p:txBody>
          <a:bodyPr vert="horz" wrap="square" lIns="0" tIns="10495" rIns="0" bIns="0" rtlCol="0">
            <a:spAutoFit/>
          </a:bodyPr>
          <a:lstStyle/>
          <a:p>
            <a:pPr marL="182117" marR="120383" indent="-54944">
              <a:lnSpc>
                <a:spcPct val="104700"/>
              </a:lnSpc>
              <a:spcBef>
                <a:spcPts val="83"/>
              </a:spcBef>
            </a:pPr>
            <a:r>
              <a:rPr sz="826" b="1" spc="10" dirty="0">
                <a:latin typeface="Arial"/>
                <a:cs typeface="Arial"/>
              </a:rPr>
              <a:t>Desired  </a:t>
            </a:r>
            <a:r>
              <a:rPr sz="826" b="1" spc="24" dirty="0">
                <a:latin typeface="Arial"/>
                <a:cs typeface="Arial"/>
              </a:rPr>
              <a:t>Temp</a:t>
            </a:r>
            <a:endParaRPr sz="826">
              <a:latin typeface="Arial"/>
              <a:cs typeface="Arial"/>
            </a:endParaRPr>
          </a:p>
        </p:txBody>
      </p:sp>
      <p:sp>
        <p:nvSpPr>
          <p:cNvPr id="8" name="object 8"/>
          <p:cNvSpPr/>
          <p:nvPr/>
        </p:nvSpPr>
        <p:spPr>
          <a:xfrm>
            <a:off x="1862455" y="2654512"/>
            <a:ext cx="662428" cy="296333"/>
          </a:xfrm>
          <a:custGeom>
            <a:avLst/>
            <a:gdLst/>
            <a:ahLst/>
            <a:cxnLst/>
            <a:rect l="l" t="t" r="r" b="b"/>
            <a:pathLst>
              <a:path w="681355" h="304800">
                <a:moveTo>
                  <a:pt x="679704" y="0"/>
                </a:moveTo>
                <a:lnTo>
                  <a:pt x="1524" y="0"/>
                </a:lnTo>
                <a:lnTo>
                  <a:pt x="0" y="1523"/>
                </a:lnTo>
                <a:lnTo>
                  <a:pt x="0" y="303275"/>
                </a:lnTo>
                <a:lnTo>
                  <a:pt x="1524" y="304799"/>
                </a:lnTo>
                <a:lnTo>
                  <a:pt x="679704" y="304799"/>
                </a:lnTo>
                <a:lnTo>
                  <a:pt x="681228" y="303275"/>
                </a:lnTo>
                <a:lnTo>
                  <a:pt x="3048" y="303275"/>
                </a:lnTo>
                <a:lnTo>
                  <a:pt x="3048" y="300227"/>
                </a:lnTo>
                <a:lnTo>
                  <a:pt x="4572" y="300227"/>
                </a:lnTo>
                <a:lnTo>
                  <a:pt x="4572" y="4571"/>
                </a:lnTo>
                <a:lnTo>
                  <a:pt x="3048" y="4571"/>
                </a:lnTo>
                <a:lnTo>
                  <a:pt x="3048" y="3047"/>
                </a:lnTo>
                <a:lnTo>
                  <a:pt x="681228" y="3047"/>
                </a:lnTo>
                <a:lnTo>
                  <a:pt x="681228" y="1523"/>
                </a:lnTo>
                <a:lnTo>
                  <a:pt x="679704" y="0"/>
                </a:lnTo>
                <a:close/>
              </a:path>
              <a:path w="681355" h="304800">
                <a:moveTo>
                  <a:pt x="4572" y="300227"/>
                </a:moveTo>
                <a:lnTo>
                  <a:pt x="3048" y="300227"/>
                </a:lnTo>
                <a:lnTo>
                  <a:pt x="3048" y="303275"/>
                </a:lnTo>
                <a:lnTo>
                  <a:pt x="4572" y="303275"/>
                </a:lnTo>
                <a:lnTo>
                  <a:pt x="4572" y="300227"/>
                </a:lnTo>
                <a:close/>
              </a:path>
              <a:path w="681355" h="304800">
                <a:moveTo>
                  <a:pt x="676656" y="300227"/>
                </a:moveTo>
                <a:lnTo>
                  <a:pt x="4572" y="300227"/>
                </a:lnTo>
                <a:lnTo>
                  <a:pt x="4572" y="303275"/>
                </a:lnTo>
                <a:lnTo>
                  <a:pt x="676656" y="303275"/>
                </a:lnTo>
                <a:lnTo>
                  <a:pt x="676656" y="300227"/>
                </a:lnTo>
                <a:close/>
              </a:path>
              <a:path w="681355" h="304800">
                <a:moveTo>
                  <a:pt x="679704" y="3047"/>
                </a:moveTo>
                <a:lnTo>
                  <a:pt x="676656" y="3047"/>
                </a:lnTo>
                <a:lnTo>
                  <a:pt x="676656" y="303275"/>
                </a:lnTo>
                <a:lnTo>
                  <a:pt x="679704" y="303275"/>
                </a:lnTo>
                <a:lnTo>
                  <a:pt x="679704" y="300227"/>
                </a:lnTo>
                <a:lnTo>
                  <a:pt x="681228" y="300227"/>
                </a:lnTo>
                <a:lnTo>
                  <a:pt x="681228" y="4571"/>
                </a:lnTo>
                <a:lnTo>
                  <a:pt x="679704" y="4571"/>
                </a:lnTo>
                <a:lnTo>
                  <a:pt x="679704" y="3047"/>
                </a:lnTo>
                <a:close/>
              </a:path>
              <a:path w="681355" h="304800">
                <a:moveTo>
                  <a:pt x="681228" y="300227"/>
                </a:moveTo>
                <a:lnTo>
                  <a:pt x="679704" y="300227"/>
                </a:lnTo>
                <a:lnTo>
                  <a:pt x="679704" y="303275"/>
                </a:lnTo>
                <a:lnTo>
                  <a:pt x="681228" y="303275"/>
                </a:lnTo>
                <a:lnTo>
                  <a:pt x="681228" y="300227"/>
                </a:lnTo>
                <a:close/>
              </a:path>
              <a:path w="681355" h="304800">
                <a:moveTo>
                  <a:pt x="4572" y="3047"/>
                </a:moveTo>
                <a:lnTo>
                  <a:pt x="3048" y="3047"/>
                </a:lnTo>
                <a:lnTo>
                  <a:pt x="3048" y="4571"/>
                </a:lnTo>
                <a:lnTo>
                  <a:pt x="4572" y="4571"/>
                </a:lnTo>
                <a:lnTo>
                  <a:pt x="4572" y="3047"/>
                </a:lnTo>
                <a:close/>
              </a:path>
              <a:path w="681355" h="304800">
                <a:moveTo>
                  <a:pt x="676656" y="3047"/>
                </a:moveTo>
                <a:lnTo>
                  <a:pt x="4572" y="3047"/>
                </a:lnTo>
                <a:lnTo>
                  <a:pt x="4572" y="4571"/>
                </a:lnTo>
                <a:lnTo>
                  <a:pt x="676656" y="4571"/>
                </a:lnTo>
                <a:lnTo>
                  <a:pt x="676656" y="3047"/>
                </a:lnTo>
                <a:close/>
              </a:path>
              <a:path w="681355" h="304800">
                <a:moveTo>
                  <a:pt x="681228" y="3047"/>
                </a:moveTo>
                <a:lnTo>
                  <a:pt x="679704" y="3047"/>
                </a:lnTo>
                <a:lnTo>
                  <a:pt x="679704" y="4571"/>
                </a:lnTo>
                <a:lnTo>
                  <a:pt x="681228" y="4571"/>
                </a:lnTo>
                <a:lnTo>
                  <a:pt x="681228" y="3047"/>
                </a:lnTo>
                <a:close/>
              </a:path>
            </a:pathLst>
          </a:custGeom>
          <a:solidFill>
            <a:srgbClr val="000000"/>
          </a:solidFill>
        </p:spPr>
        <p:txBody>
          <a:bodyPr wrap="square" lIns="0" tIns="0" rIns="0" bIns="0" rtlCol="0"/>
          <a:lstStyle/>
          <a:p>
            <a:endParaRPr sz="1750"/>
          </a:p>
        </p:txBody>
      </p:sp>
      <p:sp>
        <p:nvSpPr>
          <p:cNvPr id="9" name="object 9"/>
          <p:cNvSpPr txBox="1"/>
          <p:nvPr/>
        </p:nvSpPr>
        <p:spPr>
          <a:xfrm>
            <a:off x="1865418" y="2657475"/>
            <a:ext cx="658107" cy="273583"/>
          </a:xfrm>
          <a:prstGeom prst="rect">
            <a:avLst/>
          </a:prstGeom>
          <a:solidFill>
            <a:srgbClr val="BADFE2"/>
          </a:solidFill>
        </p:spPr>
        <p:txBody>
          <a:bodyPr vert="horz" wrap="square" lIns="0" tIns="11730" rIns="0" bIns="0" rtlCol="0">
            <a:spAutoFit/>
          </a:bodyPr>
          <a:lstStyle/>
          <a:p>
            <a:pPr marL="182117" marR="153719" indent="-20990">
              <a:lnSpc>
                <a:spcPct val="103499"/>
              </a:lnSpc>
              <a:spcBef>
                <a:spcPts val="92"/>
              </a:spcBef>
            </a:pPr>
            <a:r>
              <a:rPr sz="826" b="1" spc="10" dirty="0">
                <a:latin typeface="Arial"/>
                <a:cs typeface="Arial"/>
              </a:rPr>
              <a:t>Actual  </a:t>
            </a:r>
            <a:r>
              <a:rPr sz="826" b="1" spc="24" dirty="0">
                <a:latin typeface="Arial"/>
                <a:cs typeface="Arial"/>
              </a:rPr>
              <a:t>Temp</a:t>
            </a:r>
            <a:endParaRPr sz="826">
              <a:latin typeface="Arial"/>
              <a:cs typeface="Arial"/>
            </a:endParaRPr>
          </a:p>
        </p:txBody>
      </p:sp>
      <p:sp>
        <p:nvSpPr>
          <p:cNvPr id="10" name="object 10"/>
          <p:cNvSpPr/>
          <p:nvPr/>
        </p:nvSpPr>
        <p:spPr>
          <a:xfrm>
            <a:off x="1862455" y="3056043"/>
            <a:ext cx="662428" cy="296333"/>
          </a:xfrm>
          <a:custGeom>
            <a:avLst/>
            <a:gdLst/>
            <a:ahLst/>
            <a:cxnLst/>
            <a:rect l="l" t="t" r="r" b="b"/>
            <a:pathLst>
              <a:path w="681355" h="304800">
                <a:moveTo>
                  <a:pt x="679704" y="0"/>
                </a:moveTo>
                <a:lnTo>
                  <a:pt x="1524" y="0"/>
                </a:lnTo>
                <a:lnTo>
                  <a:pt x="0" y="1523"/>
                </a:lnTo>
                <a:lnTo>
                  <a:pt x="0" y="303275"/>
                </a:lnTo>
                <a:lnTo>
                  <a:pt x="1524" y="304799"/>
                </a:lnTo>
                <a:lnTo>
                  <a:pt x="679704" y="304799"/>
                </a:lnTo>
                <a:lnTo>
                  <a:pt x="681228" y="303275"/>
                </a:lnTo>
                <a:lnTo>
                  <a:pt x="3048" y="303275"/>
                </a:lnTo>
                <a:lnTo>
                  <a:pt x="3048" y="300227"/>
                </a:lnTo>
                <a:lnTo>
                  <a:pt x="4572" y="300227"/>
                </a:lnTo>
                <a:lnTo>
                  <a:pt x="4572" y="4571"/>
                </a:lnTo>
                <a:lnTo>
                  <a:pt x="3048" y="4571"/>
                </a:lnTo>
                <a:lnTo>
                  <a:pt x="3048" y="3047"/>
                </a:lnTo>
                <a:lnTo>
                  <a:pt x="681228" y="3047"/>
                </a:lnTo>
                <a:lnTo>
                  <a:pt x="681228" y="1523"/>
                </a:lnTo>
                <a:lnTo>
                  <a:pt x="679704" y="0"/>
                </a:lnTo>
                <a:close/>
              </a:path>
              <a:path w="681355" h="304800">
                <a:moveTo>
                  <a:pt x="4572" y="300227"/>
                </a:moveTo>
                <a:lnTo>
                  <a:pt x="3048" y="300227"/>
                </a:lnTo>
                <a:lnTo>
                  <a:pt x="3048" y="303275"/>
                </a:lnTo>
                <a:lnTo>
                  <a:pt x="4572" y="303275"/>
                </a:lnTo>
                <a:lnTo>
                  <a:pt x="4572" y="300227"/>
                </a:lnTo>
                <a:close/>
              </a:path>
              <a:path w="681355" h="304800">
                <a:moveTo>
                  <a:pt x="676656" y="300227"/>
                </a:moveTo>
                <a:lnTo>
                  <a:pt x="4572" y="300227"/>
                </a:lnTo>
                <a:lnTo>
                  <a:pt x="4572" y="303275"/>
                </a:lnTo>
                <a:lnTo>
                  <a:pt x="676656" y="303275"/>
                </a:lnTo>
                <a:lnTo>
                  <a:pt x="676656" y="300227"/>
                </a:lnTo>
                <a:close/>
              </a:path>
              <a:path w="681355" h="304800">
                <a:moveTo>
                  <a:pt x="679704" y="3047"/>
                </a:moveTo>
                <a:lnTo>
                  <a:pt x="676656" y="3047"/>
                </a:lnTo>
                <a:lnTo>
                  <a:pt x="676656" y="303275"/>
                </a:lnTo>
                <a:lnTo>
                  <a:pt x="679704" y="303275"/>
                </a:lnTo>
                <a:lnTo>
                  <a:pt x="679704" y="300227"/>
                </a:lnTo>
                <a:lnTo>
                  <a:pt x="681228" y="300227"/>
                </a:lnTo>
                <a:lnTo>
                  <a:pt x="681228" y="4571"/>
                </a:lnTo>
                <a:lnTo>
                  <a:pt x="679704" y="4571"/>
                </a:lnTo>
                <a:lnTo>
                  <a:pt x="679704" y="3047"/>
                </a:lnTo>
                <a:close/>
              </a:path>
              <a:path w="681355" h="304800">
                <a:moveTo>
                  <a:pt x="681228" y="300227"/>
                </a:moveTo>
                <a:lnTo>
                  <a:pt x="679704" y="300227"/>
                </a:lnTo>
                <a:lnTo>
                  <a:pt x="679704" y="303275"/>
                </a:lnTo>
                <a:lnTo>
                  <a:pt x="681228" y="303275"/>
                </a:lnTo>
                <a:lnTo>
                  <a:pt x="681228" y="300227"/>
                </a:lnTo>
                <a:close/>
              </a:path>
              <a:path w="681355" h="304800">
                <a:moveTo>
                  <a:pt x="4572" y="3047"/>
                </a:moveTo>
                <a:lnTo>
                  <a:pt x="3048" y="3047"/>
                </a:lnTo>
                <a:lnTo>
                  <a:pt x="3048" y="4571"/>
                </a:lnTo>
                <a:lnTo>
                  <a:pt x="4572" y="4571"/>
                </a:lnTo>
                <a:lnTo>
                  <a:pt x="4572" y="3047"/>
                </a:lnTo>
                <a:close/>
              </a:path>
              <a:path w="681355" h="304800">
                <a:moveTo>
                  <a:pt x="676656" y="3047"/>
                </a:moveTo>
                <a:lnTo>
                  <a:pt x="4572" y="3047"/>
                </a:lnTo>
                <a:lnTo>
                  <a:pt x="4572" y="4571"/>
                </a:lnTo>
                <a:lnTo>
                  <a:pt x="676656" y="4571"/>
                </a:lnTo>
                <a:lnTo>
                  <a:pt x="676656" y="3047"/>
                </a:lnTo>
                <a:close/>
              </a:path>
              <a:path w="681355" h="304800">
                <a:moveTo>
                  <a:pt x="681228" y="3047"/>
                </a:moveTo>
                <a:lnTo>
                  <a:pt x="679704" y="3047"/>
                </a:lnTo>
                <a:lnTo>
                  <a:pt x="679704" y="4571"/>
                </a:lnTo>
                <a:lnTo>
                  <a:pt x="681228" y="4571"/>
                </a:lnTo>
                <a:lnTo>
                  <a:pt x="681228" y="3047"/>
                </a:lnTo>
                <a:close/>
              </a:path>
            </a:pathLst>
          </a:custGeom>
          <a:solidFill>
            <a:srgbClr val="000000"/>
          </a:solidFill>
        </p:spPr>
        <p:txBody>
          <a:bodyPr wrap="square" lIns="0" tIns="0" rIns="0" bIns="0" rtlCol="0"/>
          <a:lstStyle/>
          <a:p>
            <a:endParaRPr sz="1750"/>
          </a:p>
        </p:txBody>
      </p:sp>
      <p:sp>
        <p:nvSpPr>
          <p:cNvPr id="11" name="object 11"/>
          <p:cNvSpPr txBox="1"/>
          <p:nvPr/>
        </p:nvSpPr>
        <p:spPr>
          <a:xfrm>
            <a:off x="1865418" y="3059007"/>
            <a:ext cx="658107" cy="209374"/>
          </a:xfrm>
          <a:prstGeom prst="rect">
            <a:avLst/>
          </a:prstGeom>
          <a:solidFill>
            <a:srgbClr val="BADFE2"/>
          </a:solidFill>
        </p:spPr>
        <p:txBody>
          <a:bodyPr vert="horz" wrap="square" lIns="0" tIns="81492" rIns="0" bIns="0" rtlCol="0">
            <a:spAutoFit/>
          </a:bodyPr>
          <a:lstStyle/>
          <a:p>
            <a:pPr marL="33954">
              <a:spcBef>
                <a:spcPts val="642"/>
              </a:spcBef>
            </a:pPr>
            <a:r>
              <a:rPr sz="826" b="1" spc="19" dirty="0">
                <a:latin typeface="Arial"/>
                <a:cs typeface="Arial"/>
              </a:rPr>
              <a:t>Occupancy</a:t>
            </a:r>
            <a:endParaRPr sz="826">
              <a:latin typeface="Arial"/>
              <a:cs typeface="Arial"/>
            </a:endParaRPr>
          </a:p>
        </p:txBody>
      </p:sp>
      <p:sp>
        <p:nvSpPr>
          <p:cNvPr id="12" name="object 12"/>
          <p:cNvSpPr/>
          <p:nvPr/>
        </p:nvSpPr>
        <p:spPr>
          <a:xfrm>
            <a:off x="2664036" y="2771564"/>
            <a:ext cx="1028524" cy="62353"/>
          </a:xfrm>
          <a:custGeom>
            <a:avLst/>
            <a:gdLst/>
            <a:ahLst/>
            <a:cxnLst/>
            <a:rect l="l" t="t" r="r" b="b"/>
            <a:pathLst>
              <a:path w="1057910" h="64135">
                <a:moveTo>
                  <a:pt x="19812" y="24527"/>
                </a:moveTo>
                <a:lnTo>
                  <a:pt x="0" y="32004"/>
                </a:lnTo>
                <a:lnTo>
                  <a:pt x="80772" y="64008"/>
                </a:lnTo>
                <a:lnTo>
                  <a:pt x="85343" y="64008"/>
                </a:lnTo>
                <a:lnTo>
                  <a:pt x="86868" y="62484"/>
                </a:lnTo>
                <a:lnTo>
                  <a:pt x="88392" y="62484"/>
                </a:lnTo>
                <a:lnTo>
                  <a:pt x="89915" y="60960"/>
                </a:lnTo>
                <a:lnTo>
                  <a:pt x="89915" y="54864"/>
                </a:lnTo>
                <a:lnTo>
                  <a:pt x="88392" y="53340"/>
                </a:lnTo>
                <a:lnTo>
                  <a:pt x="88392" y="51816"/>
                </a:lnTo>
                <a:lnTo>
                  <a:pt x="86868" y="51816"/>
                </a:lnTo>
                <a:lnTo>
                  <a:pt x="85343" y="50292"/>
                </a:lnTo>
                <a:lnTo>
                  <a:pt x="58007" y="39624"/>
                </a:lnTo>
                <a:lnTo>
                  <a:pt x="19812" y="39624"/>
                </a:lnTo>
                <a:lnTo>
                  <a:pt x="19812" y="24527"/>
                </a:lnTo>
                <a:close/>
              </a:path>
              <a:path w="1057910" h="64135">
                <a:moveTo>
                  <a:pt x="86868" y="1524"/>
                </a:moveTo>
                <a:lnTo>
                  <a:pt x="80772" y="1524"/>
                </a:lnTo>
                <a:lnTo>
                  <a:pt x="19812" y="24527"/>
                </a:lnTo>
                <a:lnTo>
                  <a:pt x="19812" y="39624"/>
                </a:lnTo>
                <a:lnTo>
                  <a:pt x="58007" y="39624"/>
                </a:lnTo>
                <a:lnTo>
                  <a:pt x="54101" y="38100"/>
                </a:lnTo>
                <a:lnTo>
                  <a:pt x="22859" y="38100"/>
                </a:lnTo>
                <a:lnTo>
                  <a:pt x="22859" y="25908"/>
                </a:lnTo>
                <a:lnTo>
                  <a:pt x="54101" y="25908"/>
                </a:lnTo>
                <a:lnTo>
                  <a:pt x="85343" y="13716"/>
                </a:lnTo>
                <a:lnTo>
                  <a:pt x="86868" y="13716"/>
                </a:lnTo>
                <a:lnTo>
                  <a:pt x="88392" y="12192"/>
                </a:lnTo>
                <a:lnTo>
                  <a:pt x="88392" y="10668"/>
                </a:lnTo>
                <a:lnTo>
                  <a:pt x="89915" y="10668"/>
                </a:lnTo>
                <a:lnTo>
                  <a:pt x="89915" y="4572"/>
                </a:lnTo>
                <a:lnTo>
                  <a:pt x="86868" y="1524"/>
                </a:lnTo>
                <a:close/>
              </a:path>
              <a:path w="1057910" h="64135">
                <a:moveTo>
                  <a:pt x="1057656" y="24384"/>
                </a:moveTo>
                <a:lnTo>
                  <a:pt x="58007" y="24384"/>
                </a:lnTo>
                <a:lnTo>
                  <a:pt x="38481" y="32004"/>
                </a:lnTo>
                <a:lnTo>
                  <a:pt x="58007" y="39624"/>
                </a:lnTo>
                <a:lnTo>
                  <a:pt x="1057656" y="39624"/>
                </a:lnTo>
                <a:lnTo>
                  <a:pt x="1057656" y="24384"/>
                </a:lnTo>
                <a:close/>
              </a:path>
              <a:path w="1057910" h="64135">
                <a:moveTo>
                  <a:pt x="22859" y="25908"/>
                </a:moveTo>
                <a:lnTo>
                  <a:pt x="22859" y="38100"/>
                </a:lnTo>
                <a:lnTo>
                  <a:pt x="38481" y="32004"/>
                </a:lnTo>
                <a:lnTo>
                  <a:pt x="22859" y="25908"/>
                </a:lnTo>
                <a:close/>
              </a:path>
              <a:path w="1057910" h="64135">
                <a:moveTo>
                  <a:pt x="38481" y="32004"/>
                </a:moveTo>
                <a:lnTo>
                  <a:pt x="22859" y="38100"/>
                </a:lnTo>
                <a:lnTo>
                  <a:pt x="54101" y="38100"/>
                </a:lnTo>
                <a:lnTo>
                  <a:pt x="38481" y="32004"/>
                </a:lnTo>
                <a:close/>
              </a:path>
              <a:path w="1057910" h="64135">
                <a:moveTo>
                  <a:pt x="54101" y="25908"/>
                </a:moveTo>
                <a:lnTo>
                  <a:pt x="22859" y="25908"/>
                </a:lnTo>
                <a:lnTo>
                  <a:pt x="38481" y="32004"/>
                </a:lnTo>
                <a:lnTo>
                  <a:pt x="54101" y="25908"/>
                </a:lnTo>
                <a:close/>
              </a:path>
              <a:path w="1057910" h="64135">
                <a:moveTo>
                  <a:pt x="20193" y="24384"/>
                </a:moveTo>
                <a:lnTo>
                  <a:pt x="19812" y="24384"/>
                </a:lnTo>
                <a:lnTo>
                  <a:pt x="19812" y="24527"/>
                </a:lnTo>
                <a:lnTo>
                  <a:pt x="20193" y="24384"/>
                </a:lnTo>
                <a:close/>
              </a:path>
              <a:path w="1057910" h="64135">
                <a:moveTo>
                  <a:pt x="83819" y="0"/>
                </a:moveTo>
                <a:lnTo>
                  <a:pt x="82296" y="1524"/>
                </a:lnTo>
                <a:lnTo>
                  <a:pt x="85343" y="1524"/>
                </a:lnTo>
                <a:lnTo>
                  <a:pt x="83819" y="0"/>
                </a:lnTo>
                <a:close/>
              </a:path>
            </a:pathLst>
          </a:custGeom>
          <a:solidFill>
            <a:srgbClr val="000000"/>
          </a:solidFill>
        </p:spPr>
        <p:txBody>
          <a:bodyPr wrap="square" lIns="0" tIns="0" rIns="0" bIns="0" rtlCol="0"/>
          <a:lstStyle/>
          <a:p>
            <a:endParaRPr sz="1750"/>
          </a:p>
        </p:txBody>
      </p:sp>
      <p:sp>
        <p:nvSpPr>
          <p:cNvPr id="13" name="object 13"/>
          <p:cNvSpPr/>
          <p:nvPr/>
        </p:nvSpPr>
        <p:spPr>
          <a:xfrm>
            <a:off x="2683299" y="2795270"/>
            <a:ext cx="1009385" cy="14817"/>
          </a:xfrm>
          <a:custGeom>
            <a:avLst/>
            <a:gdLst/>
            <a:ahLst/>
            <a:cxnLst/>
            <a:rect l="l" t="t" r="r" b="b"/>
            <a:pathLst>
              <a:path w="1038225" h="15239">
                <a:moveTo>
                  <a:pt x="1037844" y="15240"/>
                </a:moveTo>
                <a:lnTo>
                  <a:pt x="0" y="15240"/>
                </a:lnTo>
                <a:lnTo>
                  <a:pt x="0" y="0"/>
                </a:lnTo>
                <a:lnTo>
                  <a:pt x="1037844" y="0"/>
                </a:lnTo>
                <a:lnTo>
                  <a:pt x="1037844" y="15240"/>
                </a:lnTo>
                <a:close/>
              </a:path>
            </a:pathLst>
          </a:custGeom>
          <a:ln w="3175">
            <a:solidFill>
              <a:srgbClr val="000000"/>
            </a:solidFill>
          </a:ln>
        </p:spPr>
        <p:txBody>
          <a:bodyPr wrap="square" lIns="0" tIns="0" rIns="0" bIns="0" rtlCol="0"/>
          <a:lstStyle/>
          <a:p>
            <a:endParaRPr sz="1750"/>
          </a:p>
        </p:txBody>
      </p:sp>
      <p:sp>
        <p:nvSpPr>
          <p:cNvPr id="14" name="object 14"/>
          <p:cNvSpPr/>
          <p:nvPr/>
        </p:nvSpPr>
        <p:spPr>
          <a:xfrm>
            <a:off x="2664036" y="2771564"/>
            <a:ext cx="87665" cy="62353"/>
          </a:xfrm>
          <a:custGeom>
            <a:avLst/>
            <a:gdLst/>
            <a:ahLst/>
            <a:cxnLst/>
            <a:rect l="l" t="t" r="r" b="b"/>
            <a:pathLst>
              <a:path w="90169" h="64135">
                <a:moveTo>
                  <a:pt x="80772" y="64008"/>
                </a:moveTo>
                <a:lnTo>
                  <a:pt x="0" y="32004"/>
                </a:lnTo>
                <a:lnTo>
                  <a:pt x="80772" y="1524"/>
                </a:lnTo>
                <a:lnTo>
                  <a:pt x="82296" y="1524"/>
                </a:lnTo>
                <a:lnTo>
                  <a:pt x="83819" y="0"/>
                </a:lnTo>
                <a:lnTo>
                  <a:pt x="85343" y="1524"/>
                </a:lnTo>
                <a:lnTo>
                  <a:pt x="86868" y="1524"/>
                </a:lnTo>
                <a:lnTo>
                  <a:pt x="88392" y="3048"/>
                </a:lnTo>
                <a:lnTo>
                  <a:pt x="89915" y="4572"/>
                </a:lnTo>
                <a:lnTo>
                  <a:pt x="89915" y="6096"/>
                </a:lnTo>
                <a:lnTo>
                  <a:pt x="89915" y="7620"/>
                </a:lnTo>
                <a:lnTo>
                  <a:pt x="89915" y="9144"/>
                </a:lnTo>
                <a:lnTo>
                  <a:pt x="89915" y="10668"/>
                </a:lnTo>
                <a:lnTo>
                  <a:pt x="88392" y="10668"/>
                </a:lnTo>
                <a:lnTo>
                  <a:pt x="88392" y="12192"/>
                </a:lnTo>
                <a:lnTo>
                  <a:pt x="86868" y="13716"/>
                </a:lnTo>
                <a:lnTo>
                  <a:pt x="85343" y="13716"/>
                </a:lnTo>
                <a:lnTo>
                  <a:pt x="22859" y="38100"/>
                </a:lnTo>
                <a:lnTo>
                  <a:pt x="22859" y="25908"/>
                </a:lnTo>
                <a:lnTo>
                  <a:pt x="85343" y="50292"/>
                </a:lnTo>
                <a:lnTo>
                  <a:pt x="86868" y="51816"/>
                </a:lnTo>
                <a:lnTo>
                  <a:pt x="88392" y="51816"/>
                </a:lnTo>
                <a:lnTo>
                  <a:pt x="88392" y="53340"/>
                </a:lnTo>
                <a:lnTo>
                  <a:pt x="89915" y="54864"/>
                </a:lnTo>
                <a:lnTo>
                  <a:pt x="89915" y="56388"/>
                </a:lnTo>
                <a:lnTo>
                  <a:pt x="89915" y="57912"/>
                </a:lnTo>
                <a:lnTo>
                  <a:pt x="89915" y="59436"/>
                </a:lnTo>
                <a:lnTo>
                  <a:pt x="89915" y="60960"/>
                </a:lnTo>
                <a:lnTo>
                  <a:pt x="88392" y="62484"/>
                </a:lnTo>
                <a:lnTo>
                  <a:pt x="86868" y="62484"/>
                </a:lnTo>
                <a:lnTo>
                  <a:pt x="85343" y="64008"/>
                </a:lnTo>
                <a:lnTo>
                  <a:pt x="83819" y="64008"/>
                </a:lnTo>
                <a:lnTo>
                  <a:pt x="82296" y="64008"/>
                </a:lnTo>
                <a:lnTo>
                  <a:pt x="80772" y="64008"/>
                </a:lnTo>
                <a:close/>
              </a:path>
            </a:pathLst>
          </a:custGeom>
          <a:ln w="3175">
            <a:solidFill>
              <a:srgbClr val="000000"/>
            </a:solidFill>
          </a:ln>
        </p:spPr>
        <p:txBody>
          <a:bodyPr wrap="square" lIns="0" tIns="0" rIns="0" bIns="0" rtlCol="0"/>
          <a:lstStyle/>
          <a:p>
            <a:endParaRPr sz="1750"/>
          </a:p>
        </p:txBody>
      </p:sp>
      <p:sp>
        <p:nvSpPr>
          <p:cNvPr id="15" name="object 15"/>
          <p:cNvSpPr txBox="1"/>
          <p:nvPr/>
        </p:nvSpPr>
        <p:spPr>
          <a:xfrm>
            <a:off x="1098903" y="886883"/>
            <a:ext cx="5357460" cy="1287815"/>
          </a:xfrm>
          <a:prstGeom prst="rect">
            <a:avLst/>
          </a:prstGeom>
        </p:spPr>
        <p:txBody>
          <a:bodyPr vert="horz" wrap="square" lIns="0" tIns="0" rIns="0" bIns="0" rtlCol="0">
            <a:spAutoFit/>
          </a:bodyPr>
          <a:lstStyle/>
          <a:p>
            <a:pPr marL="12347" algn="just">
              <a:tabLst>
                <a:tab pos="5069654" algn="l"/>
              </a:tabLst>
            </a:pPr>
            <a:r>
              <a:rPr sz="1167" dirty="0">
                <a:latin typeface="Times New Roman"/>
                <a:cs typeface="Times New Roman"/>
              </a:rPr>
              <a:t>CS504-Software Engineering</a:t>
            </a:r>
            <a:r>
              <a:rPr sz="1167" spc="-10" dirty="0">
                <a:latin typeface="Times New Roman"/>
                <a:cs typeface="Times New Roman"/>
              </a:rPr>
              <a:t> </a:t>
            </a:r>
            <a:r>
              <a:rPr sz="1167" dirty="0">
                <a:latin typeface="Times New Roman"/>
                <a:cs typeface="Times New Roman"/>
              </a:rPr>
              <a:t>– I	</a:t>
            </a:r>
            <a:r>
              <a:rPr sz="1167" spc="-5" dirty="0">
                <a:latin typeface="Times New Roman"/>
                <a:cs typeface="Times New Roman"/>
              </a:rPr>
              <a:t>VU</a:t>
            </a:r>
            <a:endParaRPr sz="1167">
              <a:latin typeface="Times New Roman"/>
              <a:cs typeface="Times New Roman"/>
            </a:endParaRPr>
          </a:p>
          <a:p>
            <a:pPr>
              <a:lnSpc>
                <a:spcPct val="100000"/>
              </a:lnSpc>
            </a:pPr>
            <a:endParaRPr sz="1167">
              <a:latin typeface="Times New Roman"/>
              <a:cs typeface="Times New Roman"/>
            </a:endParaRPr>
          </a:p>
          <a:p>
            <a:pPr marL="12347" marR="4939" algn="just">
              <a:lnSpc>
                <a:spcPts val="1342"/>
              </a:lnSpc>
              <a:spcBef>
                <a:spcPts val="851"/>
              </a:spcBef>
            </a:pPr>
            <a:r>
              <a:rPr sz="1167" dirty="0">
                <a:latin typeface="Times New Roman"/>
                <a:cs typeface="Times New Roman"/>
              </a:rPr>
              <a:t>If </a:t>
            </a:r>
            <a:r>
              <a:rPr sz="1167" spc="-5" dirty="0">
                <a:latin typeface="Times New Roman"/>
                <a:cs typeface="Times New Roman"/>
              </a:rPr>
              <a:t>we </a:t>
            </a:r>
            <a:r>
              <a:rPr sz="1167" dirty="0">
                <a:latin typeface="Times New Roman"/>
                <a:cs typeface="Times New Roman"/>
              </a:rPr>
              <a:t>encapsulate the three objects into one Room object as </a:t>
            </a:r>
            <a:r>
              <a:rPr sz="1167" spc="-5" dirty="0">
                <a:latin typeface="Times New Roman"/>
                <a:cs typeface="Times New Roman"/>
              </a:rPr>
              <a:t>shown </a:t>
            </a:r>
            <a:r>
              <a:rPr sz="1167" dirty="0">
                <a:latin typeface="Times New Roman"/>
                <a:cs typeface="Times New Roman"/>
              </a:rPr>
              <a:t>below, then the </a:t>
            </a:r>
            <a:r>
              <a:rPr sz="1167" spc="-5" dirty="0">
                <a:latin typeface="Times New Roman"/>
                <a:cs typeface="Times New Roman"/>
              </a:rPr>
              <a:t>Heat  Flow </a:t>
            </a:r>
            <a:r>
              <a:rPr sz="1167" dirty="0">
                <a:latin typeface="Times New Roman"/>
                <a:cs typeface="Times New Roman"/>
              </a:rPr>
              <a:t>Regulator </a:t>
            </a:r>
            <a:r>
              <a:rPr sz="1167" spc="-5" dirty="0">
                <a:latin typeface="Times New Roman"/>
                <a:cs typeface="Times New Roman"/>
              </a:rPr>
              <a:t>will </a:t>
            </a:r>
            <a:r>
              <a:rPr sz="1167" dirty="0">
                <a:latin typeface="Times New Roman"/>
                <a:cs typeface="Times New Roman"/>
              </a:rPr>
              <a:t>need to communicate </a:t>
            </a:r>
            <a:r>
              <a:rPr sz="1167" spc="-5" dirty="0">
                <a:latin typeface="Times New Roman"/>
                <a:cs typeface="Times New Roman"/>
              </a:rPr>
              <a:t>with </a:t>
            </a:r>
            <a:r>
              <a:rPr sz="1167" dirty="0">
                <a:latin typeface="Times New Roman"/>
                <a:cs typeface="Times New Roman"/>
              </a:rPr>
              <a:t>one object, hence the overall coupling of  the </a:t>
            </a:r>
            <a:r>
              <a:rPr sz="1167" spc="-5" dirty="0">
                <a:latin typeface="Times New Roman"/>
                <a:cs typeface="Times New Roman"/>
              </a:rPr>
              <a:t>system will </a:t>
            </a:r>
            <a:r>
              <a:rPr sz="1167" dirty="0">
                <a:latin typeface="Times New Roman"/>
                <a:cs typeface="Times New Roman"/>
              </a:rPr>
              <a:t>be</a:t>
            </a:r>
            <a:r>
              <a:rPr sz="1167" spc="-83" dirty="0">
                <a:latin typeface="Times New Roman"/>
                <a:cs typeface="Times New Roman"/>
              </a:rPr>
              <a:t> </a:t>
            </a:r>
            <a:r>
              <a:rPr sz="1167" dirty="0">
                <a:latin typeface="Times New Roman"/>
                <a:cs typeface="Times New Roman"/>
              </a:rPr>
              <a:t>reduced.</a:t>
            </a:r>
            <a:endParaRPr sz="1167">
              <a:latin typeface="Times New Roman"/>
              <a:cs typeface="Times New Roman"/>
            </a:endParaRPr>
          </a:p>
          <a:p>
            <a:pPr>
              <a:spcBef>
                <a:spcPts val="29"/>
              </a:spcBef>
            </a:pPr>
            <a:endParaRPr sz="1118">
              <a:latin typeface="Times New Roman"/>
              <a:cs typeface="Times New Roman"/>
            </a:endParaRPr>
          </a:p>
          <a:p>
            <a:pPr marL="920464"/>
            <a:r>
              <a:rPr sz="924" b="1" spc="19" dirty="0">
                <a:solidFill>
                  <a:srgbClr val="FFFFFF"/>
                </a:solidFill>
                <a:latin typeface="Arial"/>
                <a:cs typeface="Arial"/>
              </a:rPr>
              <a:t>Room</a:t>
            </a:r>
            <a:endParaRPr sz="924">
              <a:latin typeface="Arial"/>
              <a:cs typeface="Arial"/>
            </a:endParaRPr>
          </a:p>
        </p:txBody>
      </p:sp>
      <p:sp>
        <p:nvSpPr>
          <p:cNvPr id="16" name="object 16"/>
          <p:cNvSpPr/>
          <p:nvPr/>
        </p:nvSpPr>
        <p:spPr>
          <a:xfrm>
            <a:off x="4603538" y="2654512"/>
            <a:ext cx="662428" cy="296333"/>
          </a:xfrm>
          <a:custGeom>
            <a:avLst/>
            <a:gdLst/>
            <a:ahLst/>
            <a:cxnLst/>
            <a:rect l="l" t="t" r="r" b="b"/>
            <a:pathLst>
              <a:path w="681354" h="304800">
                <a:moveTo>
                  <a:pt x="679704" y="0"/>
                </a:moveTo>
                <a:lnTo>
                  <a:pt x="1524" y="0"/>
                </a:lnTo>
                <a:lnTo>
                  <a:pt x="0" y="1523"/>
                </a:lnTo>
                <a:lnTo>
                  <a:pt x="0" y="303275"/>
                </a:lnTo>
                <a:lnTo>
                  <a:pt x="1524" y="304799"/>
                </a:lnTo>
                <a:lnTo>
                  <a:pt x="679704" y="304799"/>
                </a:lnTo>
                <a:lnTo>
                  <a:pt x="681228" y="303275"/>
                </a:lnTo>
                <a:lnTo>
                  <a:pt x="3048" y="303275"/>
                </a:lnTo>
                <a:lnTo>
                  <a:pt x="3048" y="300227"/>
                </a:lnTo>
                <a:lnTo>
                  <a:pt x="4572" y="300227"/>
                </a:lnTo>
                <a:lnTo>
                  <a:pt x="4572" y="4571"/>
                </a:lnTo>
                <a:lnTo>
                  <a:pt x="3048" y="4571"/>
                </a:lnTo>
                <a:lnTo>
                  <a:pt x="3048" y="3047"/>
                </a:lnTo>
                <a:lnTo>
                  <a:pt x="681228" y="3047"/>
                </a:lnTo>
                <a:lnTo>
                  <a:pt x="681228" y="1523"/>
                </a:lnTo>
                <a:lnTo>
                  <a:pt x="679704" y="0"/>
                </a:lnTo>
                <a:close/>
              </a:path>
              <a:path w="681354" h="304800">
                <a:moveTo>
                  <a:pt x="4572" y="300227"/>
                </a:moveTo>
                <a:lnTo>
                  <a:pt x="3048" y="300227"/>
                </a:lnTo>
                <a:lnTo>
                  <a:pt x="3048" y="303275"/>
                </a:lnTo>
                <a:lnTo>
                  <a:pt x="4572" y="303275"/>
                </a:lnTo>
                <a:lnTo>
                  <a:pt x="4572" y="300227"/>
                </a:lnTo>
                <a:close/>
              </a:path>
              <a:path w="681354" h="304800">
                <a:moveTo>
                  <a:pt x="676656" y="300227"/>
                </a:moveTo>
                <a:lnTo>
                  <a:pt x="4572" y="300227"/>
                </a:lnTo>
                <a:lnTo>
                  <a:pt x="4572" y="303275"/>
                </a:lnTo>
                <a:lnTo>
                  <a:pt x="676656" y="303275"/>
                </a:lnTo>
                <a:lnTo>
                  <a:pt x="676656" y="300227"/>
                </a:lnTo>
                <a:close/>
              </a:path>
              <a:path w="681354" h="304800">
                <a:moveTo>
                  <a:pt x="679704" y="3047"/>
                </a:moveTo>
                <a:lnTo>
                  <a:pt x="676656" y="3047"/>
                </a:lnTo>
                <a:lnTo>
                  <a:pt x="676656" y="303275"/>
                </a:lnTo>
                <a:lnTo>
                  <a:pt x="679704" y="303275"/>
                </a:lnTo>
                <a:lnTo>
                  <a:pt x="679704" y="300227"/>
                </a:lnTo>
                <a:lnTo>
                  <a:pt x="681228" y="300227"/>
                </a:lnTo>
                <a:lnTo>
                  <a:pt x="681228" y="4571"/>
                </a:lnTo>
                <a:lnTo>
                  <a:pt x="679704" y="4571"/>
                </a:lnTo>
                <a:lnTo>
                  <a:pt x="679704" y="3047"/>
                </a:lnTo>
                <a:close/>
              </a:path>
              <a:path w="681354" h="304800">
                <a:moveTo>
                  <a:pt x="681228" y="300227"/>
                </a:moveTo>
                <a:lnTo>
                  <a:pt x="679704" y="300227"/>
                </a:lnTo>
                <a:lnTo>
                  <a:pt x="679704" y="303275"/>
                </a:lnTo>
                <a:lnTo>
                  <a:pt x="681228" y="303275"/>
                </a:lnTo>
                <a:lnTo>
                  <a:pt x="681228" y="300227"/>
                </a:lnTo>
                <a:close/>
              </a:path>
              <a:path w="681354" h="304800">
                <a:moveTo>
                  <a:pt x="4572" y="3047"/>
                </a:moveTo>
                <a:lnTo>
                  <a:pt x="3048" y="3047"/>
                </a:lnTo>
                <a:lnTo>
                  <a:pt x="3048" y="4571"/>
                </a:lnTo>
                <a:lnTo>
                  <a:pt x="4572" y="4571"/>
                </a:lnTo>
                <a:lnTo>
                  <a:pt x="4572" y="3047"/>
                </a:lnTo>
                <a:close/>
              </a:path>
              <a:path w="681354" h="304800">
                <a:moveTo>
                  <a:pt x="676656" y="3047"/>
                </a:moveTo>
                <a:lnTo>
                  <a:pt x="4572" y="3047"/>
                </a:lnTo>
                <a:lnTo>
                  <a:pt x="4572" y="4571"/>
                </a:lnTo>
                <a:lnTo>
                  <a:pt x="676656" y="4571"/>
                </a:lnTo>
                <a:lnTo>
                  <a:pt x="676656" y="3047"/>
                </a:lnTo>
                <a:close/>
              </a:path>
              <a:path w="681354" h="304800">
                <a:moveTo>
                  <a:pt x="681228" y="3047"/>
                </a:moveTo>
                <a:lnTo>
                  <a:pt x="679704" y="3047"/>
                </a:lnTo>
                <a:lnTo>
                  <a:pt x="679704" y="4571"/>
                </a:lnTo>
                <a:lnTo>
                  <a:pt x="681228" y="4571"/>
                </a:lnTo>
                <a:lnTo>
                  <a:pt x="681228" y="3047"/>
                </a:lnTo>
                <a:close/>
              </a:path>
            </a:pathLst>
          </a:custGeom>
          <a:solidFill>
            <a:srgbClr val="000000"/>
          </a:solidFill>
        </p:spPr>
        <p:txBody>
          <a:bodyPr wrap="square" lIns="0" tIns="0" rIns="0" bIns="0" rtlCol="0"/>
          <a:lstStyle/>
          <a:p>
            <a:endParaRPr sz="1750"/>
          </a:p>
        </p:txBody>
      </p:sp>
      <p:sp>
        <p:nvSpPr>
          <p:cNvPr id="17" name="object 17"/>
          <p:cNvSpPr txBox="1"/>
          <p:nvPr/>
        </p:nvSpPr>
        <p:spPr>
          <a:xfrm>
            <a:off x="4606501" y="2657474"/>
            <a:ext cx="658107" cy="209374"/>
          </a:xfrm>
          <a:prstGeom prst="rect">
            <a:avLst/>
          </a:prstGeom>
          <a:solidFill>
            <a:srgbClr val="BADFE2"/>
          </a:solidFill>
        </p:spPr>
        <p:txBody>
          <a:bodyPr vert="horz" wrap="square" lIns="0" tIns="81492" rIns="0" bIns="0" rtlCol="0">
            <a:spAutoFit/>
          </a:bodyPr>
          <a:lstStyle/>
          <a:p>
            <a:pPr marL="115444">
              <a:spcBef>
                <a:spcPts val="642"/>
              </a:spcBef>
            </a:pPr>
            <a:r>
              <a:rPr sz="826" b="1" spc="19" dirty="0">
                <a:latin typeface="Arial"/>
                <a:cs typeface="Arial"/>
              </a:rPr>
              <a:t>Furnace</a:t>
            </a:r>
            <a:endParaRPr sz="826">
              <a:latin typeface="Arial"/>
              <a:cs typeface="Arial"/>
            </a:endParaRPr>
          </a:p>
        </p:txBody>
      </p:sp>
      <p:sp>
        <p:nvSpPr>
          <p:cNvPr id="18" name="object 18"/>
          <p:cNvSpPr/>
          <p:nvPr/>
        </p:nvSpPr>
        <p:spPr>
          <a:xfrm>
            <a:off x="3689350" y="2654512"/>
            <a:ext cx="662428" cy="296333"/>
          </a:xfrm>
          <a:custGeom>
            <a:avLst/>
            <a:gdLst/>
            <a:ahLst/>
            <a:cxnLst/>
            <a:rect l="l" t="t" r="r" b="b"/>
            <a:pathLst>
              <a:path w="681354" h="304800">
                <a:moveTo>
                  <a:pt x="679704" y="0"/>
                </a:moveTo>
                <a:lnTo>
                  <a:pt x="1524" y="0"/>
                </a:lnTo>
                <a:lnTo>
                  <a:pt x="0" y="1523"/>
                </a:lnTo>
                <a:lnTo>
                  <a:pt x="0" y="303275"/>
                </a:lnTo>
                <a:lnTo>
                  <a:pt x="1524" y="304799"/>
                </a:lnTo>
                <a:lnTo>
                  <a:pt x="679704" y="304799"/>
                </a:lnTo>
                <a:lnTo>
                  <a:pt x="681228" y="303275"/>
                </a:lnTo>
                <a:lnTo>
                  <a:pt x="3048" y="303275"/>
                </a:lnTo>
                <a:lnTo>
                  <a:pt x="3048" y="300227"/>
                </a:lnTo>
                <a:lnTo>
                  <a:pt x="4572" y="300227"/>
                </a:lnTo>
                <a:lnTo>
                  <a:pt x="4572" y="4571"/>
                </a:lnTo>
                <a:lnTo>
                  <a:pt x="3048" y="4571"/>
                </a:lnTo>
                <a:lnTo>
                  <a:pt x="3048" y="3047"/>
                </a:lnTo>
                <a:lnTo>
                  <a:pt x="681228" y="3047"/>
                </a:lnTo>
                <a:lnTo>
                  <a:pt x="681228" y="1523"/>
                </a:lnTo>
                <a:lnTo>
                  <a:pt x="679704" y="0"/>
                </a:lnTo>
                <a:close/>
              </a:path>
              <a:path w="681354" h="304800">
                <a:moveTo>
                  <a:pt x="4572" y="300227"/>
                </a:moveTo>
                <a:lnTo>
                  <a:pt x="3048" y="300227"/>
                </a:lnTo>
                <a:lnTo>
                  <a:pt x="3048" y="303275"/>
                </a:lnTo>
                <a:lnTo>
                  <a:pt x="4572" y="303275"/>
                </a:lnTo>
                <a:lnTo>
                  <a:pt x="4572" y="300227"/>
                </a:lnTo>
                <a:close/>
              </a:path>
              <a:path w="681354" h="304800">
                <a:moveTo>
                  <a:pt x="676656" y="300227"/>
                </a:moveTo>
                <a:lnTo>
                  <a:pt x="4572" y="300227"/>
                </a:lnTo>
                <a:lnTo>
                  <a:pt x="4572" y="303275"/>
                </a:lnTo>
                <a:lnTo>
                  <a:pt x="676656" y="303275"/>
                </a:lnTo>
                <a:lnTo>
                  <a:pt x="676656" y="300227"/>
                </a:lnTo>
                <a:close/>
              </a:path>
              <a:path w="681354" h="304800">
                <a:moveTo>
                  <a:pt x="679704" y="3047"/>
                </a:moveTo>
                <a:lnTo>
                  <a:pt x="676656" y="3047"/>
                </a:lnTo>
                <a:lnTo>
                  <a:pt x="676656" y="303275"/>
                </a:lnTo>
                <a:lnTo>
                  <a:pt x="679704" y="303275"/>
                </a:lnTo>
                <a:lnTo>
                  <a:pt x="679704" y="300227"/>
                </a:lnTo>
                <a:lnTo>
                  <a:pt x="681228" y="300227"/>
                </a:lnTo>
                <a:lnTo>
                  <a:pt x="681228" y="4571"/>
                </a:lnTo>
                <a:lnTo>
                  <a:pt x="679704" y="4571"/>
                </a:lnTo>
                <a:lnTo>
                  <a:pt x="679704" y="3047"/>
                </a:lnTo>
                <a:close/>
              </a:path>
              <a:path w="681354" h="304800">
                <a:moveTo>
                  <a:pt x="681228" y="300227"/>
                </a:moveTo>
                <a:lnTo>
                  <a:pt x="679704" y="300227"/>
                </a:lnTo>
                <a:lnTo>
                  <a:pt x="679704" y="303275"/>
                </a:lnTo>
                <a:lnTo>
                  <a:pt x="681228" y="303275"/>
                </a:lnTo>
                <a:lnTo>
                  <a:pt x="681228" y="300227"/>
                </a:lnTo>
                <a:close/>
              </a:path>
              <a:path w="681354" h="304800">
                <a:moveTo>
                  <a:pt x="4572" y="3047"/>
                </a:moveTo>
                <a:lnTo>
                  <a:pt x="3048" y="3047"/>
                </a:lnTo>
                <a:lnTo>
                  <a:pt x="3048" y="4571"/>
                </a:lnTo>
                <a:lnTo>
                  <a:pt x="4572" y="4571"/>
                </a:lnTo>
                <a:lnTo>
                  <a:pt x="4572" y="3047"/>
                </a:lnTo>
                <a:close/>
              </a:path>
              <a:path w="681354" h="304800">
                <a:moveTo>
                  <a:pt x="676656" y="3047"/>
                </a:moveTo>
                <a:lnTo>
                  <a:pt x="4572" y="3047"/>
                </a:lnTo>
                <a:lnTo>
                  <a:pt x="4572" y="4571"/>
                </a:lnTo>
                <a:lnTo>
                  <a:pt x="676656" y="4571"/>
                </a:lnTo>
                <a:lnTo>
                  <a:pt x="676656" y="3047"/>
                </a:lnTo>
                <a:close/>
              </a:path>
              <a:path w="681354" h="304800">
                <a:moveTo>
                  <a:pt x="681228" y="3047"/>
                </a:moveTo>
                <a:lnTo>
                  <a:pt x="679704" y="3047"/>
                </a:lnTo>
                <a:lnTo>
                  <a:pt x="679704" y="4571"/>
                </a:lnTo>
                <a:lnTo>
                  <a:pt x="681228" y="4571"/>
                </a:lnTo>
                <a:lnTo>
                  <a:pt x="681228" y="3047"/>
                </a:lnTo>
                <a:close/>
              </a:path>
            </a:pathLst>
          </a:custGeom>
          <a:solidFill>
            <a:srgbClr val="000000"/>
          </a:solidFill>
        </p:spPr>
        <p:txBody>
          <a:bodyPr wrap="square" lIns="0" tIns="0" rIns="0" bIns="0" rtlCol="0"/>
          <a:lstStyle/>
          <a:p>
            <a:endParaRPr sz="1750"/>
          </a:p>
        </p:txBody>
      </p:sp>
      <p:sp>
        <p:nvSpPr>
          <p:cNvPr id="19" name="object 19"/>
          <p:cNvSpPr txBox="1"/>
          <p:nvPr/>
        </p:nvSpPr>
        <p:spPr>
          <a:xfrm>
            <a:off x="3692313" y="2657475"/>
            <a:ext cx="658107" cy="273583"/>
          </a:xfrm>
          <a:prstGeom prst="rect">
            <a:avLst/>
          </a:prstGeom>
          <a:solidFill>
            <a:srgbClr val="BADFE2"/>
          </a:solidFill>
        </p:spPr>
        <p:txBody>
          <a:bodyPr vert="horz" wrap="square" lIns="0" tIns="11730" rIns="0" bIns="0" rtlCol="0">
            <a:spAutoFit/>
          </a:bodyPr>
          <a:lstStyle/>
          <a:p>
            <a:pPr marL="74082" marR="64821" indent="-19755">
              <a:lnSpc>
                <a:spcPct val="103499"/>
              </a:lnSpc>
              <a:spcBef>
                <a:spcPts val="92"/>
              </a:spcBef>
            </a:pPr>
            <a:r>
              <a:rPr sz="826" b="1" spc="15" dirty="0">
                <a:latin typeface="Arial"/>
                <a:cs typeface="Arial"/>
              </a:rPr>
              <a:t>Heat </a:t>
            </a:r>
            <a:r>
              <a:rPr sz="826" b="1" spc="19" dirty="0">
                <a:latin typeface="Arial"/>
                <a:cs typeface="Arial"/>
              </a:rPr>
              <a:t>Flow  </a:t>
            </a:r>
            <a:r>
              <a:rPr sz="826" b="1" spc="10" dirty="0">
                <a:latin typeface="Arial"/>
                <a:cs typeface="Arial"/>
              </a:rPr>
              <a:t>Regulator</a:t>
            </a:r>
            <a:endParaRPr sz="826">
              <a:latin typeface="Arial"/>
              <a:cs typeface="Arial"/>
            </a:endParaRPr>
          </a:p>
        </p:txBody>
      </p:sp>
      <p:sp>
        <p:nvSpPr>
          <p:cNvPr id="20" name="object 20"/>
          <p:cNvSpPr/>
          <p:nvPr/>
        </p:nvSpPr>
        <p:spPr>
          <a:xfrm>
            <a:off x="4345727" y="2771564"/>
            <a:ext cx="266700" cy="62353"/>
          </a:xfrm>
          <a:custGeom>
            <a:avLst/>
            <a:gdLst/>
            <a:ahLst/>
            <a:cxnLst/>
            <a:rect l="l" t="t" r="r" b="b"/>
            <a:pathLst>
              <a:path w="274320" h="64135">
                <a:moveTo>
                  <a:pt x="86868" y="1524"/>
                </a:moveTo>
                <a:lnTo>
                  <a:pt x="79248" y="1524"/>
                </a:lnTo>
                <a:lnTo>
                  <a:pt x="18288" y="24970"/>
                </a:lnTo>
                <a:lnTo>
                  <a:pt x="18288" y="39389"/>
                </a:lnTo>
                <a:lnTo>
                  <a:pt x="79248" y="64008"/>
                </a:lnTo>
                <a:lnTo>
                  <a:pt x="85344" y="64008"/>
                </a:lnTo>
                <a:lnTo>
                  <a:pt x="89916" y="59436"/>
                </a:lnTo>
                <a:lnTo>
                  <a:pt x="89916" y="54864"/>
                </a:lnTo>
                <a:lnTo>
                  <a:pt x="88392" y="54864"/>
                </a:lnTo>
                <a:lnTo>
                  <a:pt x="88392" y="53340"/>
                </a:lnTo>
                <a:lnTo>
                  <a:pt x="85344" y="50292"/>
                </a:lnTo>
                <a:lnTo>
                  <a:pt x="53340" y="38100"/>
                </a:lnTo>
                <a:lnTo>
                  <a:pt x="21336" y="38100"/>
                </a:lnTo>
                <a:lnTo>
                  <a:pt x="21336" y="25908"/>
                </a:lnTo>
                <a:lnTo>
                  <a:pt x="53340" y="25908"/>
                </a:lnTo>
                <a:lnTo>
                  <a:pt x="85344" y="13716"/>
                </a:lnTo>
                <a:lnTo>
                  <a:pt x="86868" y="13716"/>
                </a:lnTo>
                <a:lnTo>
                  <a:pt x="86868" y="12192"/>
                </a:lnTo>
                <a:lnTo>
                  <a:pt x="89916" y="9144"/>
                </a:lnTo>
                <a:lnTo>
                  <a:pt x="89916" y="6096"/>
                </a:lnTo>
                <a:lnTo>
                  <a:pt x="86868" y="3048"/>
                </a:lnTo>
                <a:lnTo>
                  <a:pt x="86868" y="1524"/>
                </a:lnTo>
                <a:close/>
              </a:path>
              <a:path w="274320" h="64135">
                <a:moveTo>
                  <a:pt x="235458" y="32004"/>
                </a:moveTo>
                <a:lnTo>
                  <a:pt x="187452" y="50292"/>
                </a:lnTo>
                <a:lnTo>
                  <a:pt x="184404" y="53340"/>
                </a:lnTo>
                <a:lnTo>
                  <a:pt x="184404" y="54864"/>
                </a:lnTo>
                <a:lnTo>
                  <a:pt x="182880" y="54864"/>
                </a:lnTo>
                <a:lnTo>
                  <a:pt x="182880" y="57912"/>
                </a:lnTo>
                <a:lnTo>
                  <a:pt x="184404" y="59436"/>
                </a:lnTo>
                <a:lnTo>
                  <a:pt x="184404" y="60960"/>
                </a:lnTo>
                <a:lnTo>
                  <a:pt x="187452" y="64008"/>
                </a:lnTo>
                <a:lnTo>
                  <a:pt x="193548" y="64008"/>
                </a:lnTo>
                <a:lnTo>
                  <a:pt x="255088" y="39624"/>
                </a:lnTo>
                <a:lnTo>
                  <a:pt x="254508" y="39624"/>
                </a:lnTo>
                <a:lnTo>
                  <a:pt x="254508" y="38100"/>
                </a:lnTo>
                <a:lnTo>
                  <a:pt x="251460" y="38100"/>
                </a:lnTo>
                <a:lnTo>
                  <a:pt x="235458" y="32004"/>
                </a:lnTo>
                <a:close/>
              </a:path>
              <a:path w="274320" h="64135">
                <a:moveTo>
                  <a:pt x="18288" y="39389"/>
                </a:moveTo>
                <a:lnTo>
                  <a:pt x="18288" y="39624"/>
                </a:lnTo>
                <a:lnTo>
                  <a:pt x="18868" y="39624"/>
                </a:lnTo>
                <a:lnTo>
                  <a:pt x="18288" y="39389"/>
                </a:lnTo>
                <a:close/>
              </a:path>
              <a:path w="274320" h="64135">
                <a:moveTo>
                  <a:pt x="215455" y="24384"/>
                </a:moveTo>
                <a:lnTo>
                  <a:pt x="57340" y="24384"/>
                </a:lnTo>
                <a:lnTo>
                  <a:pt x="37338" y="32004"/>
                </a:lnTo>
                <a:lnTo>
                  <a:pt x="57340" y="39624"/>
                </a:lnTo>
                <a:lnTo>
                  <a:pt x="215455" y="39624"/>
                </a:lnTo>
                <a:lnTo>
                  <a:pt x="235458" y="32004"/>
                </a:lnTo>
                <a:lnTo>
                  <a:pt x="215455" y="24384"/>
                </a:lnTo>
                <a:close/>
              </a:path>
              <a:path w="274320" h="64135">
                <a:moveTo>
                  <a:pt x="254508" y="24527"/>
                </a:moveTo>
                <a:lnTo>
                  <a:pt x="254508" y="39624"/>
                </a:lnTo>
                <a:lnTo>
                  <a:pt x="255088" y="39624"/>
                </a:lnTo>
                <a:lnTo>
                  <a:pt x="274320" y="32004"/>
                </a:lnTo>
                <a:lnTo>
                  <a:pt x="254508" y="24527"/>
                </a:lnTo>
                <a:close/>
              </a:path>
              <a:path w="274320" h="64135">
                <a:moveTo>
                  <a:pt x="18288" y="24970"/>
                </a:moveTo>
                <a:lnTo>
                  <a:pt x="0" y="32004"/>
                </a:lnTo>
                <a:lnTo>
                  <a:pt x="18288" y="39389"/>
                </a:lnTo>
                <a:lnTo>
                  <a:pt x="18288" y="24970"/>
                </a:lnTo>
                <a:close/>
              </a:path>
              <a:path w="274320" h="64135">
                <a:moveTo>
                  <a:pt x="21336" y="25908"/>
                </a:moveTo>
                <a:lnTo>
                  <a:pt x="21336" y="38100"/>
                </a:lnTo>
                <a:lnTo>
                  <a:pt x="37338" y="32004"/>
                </a:lnTo>
                <a:lnTo>
                  <a:pt x="21336" y="25908"/>
                </a:lnTo>
                <a:close/>
              </a:path>
              <a:path w="274320" h="64135">
                <a:moveTo>
                  <a:pt x="37338" y="32004"/>
                </a:moveTo>
                <a:lnTo>
                  <a:pt x="21336" y="38100"/>
                </a:lnTo>
                <a:lnTo>
                  <a:pt x="53340" y="38100"/>
                </a:lnTo>
                <a:lnTo>
                  <a:pt x="37338" y="32004"/>
                </a:lnTo>
                <a:close/>
              </a:path>
              <a:path w="274320" h="64135">
                <a:moveTo>
                  <a:pt x="251460" y="25908"/>
                </a:moveTo>
                <a:lnTo>
                  <a:pt x="235458" y="32004"/>
                </a:lnTo>
                <a:lnTo>
                  <a:pt x="251460" y="38100"/>
                </a:lnTo>
                <a:lnTo>
                  <a:pt x="251460" y="25908"/>
                </a:lnTo>
                <a:close/>
              </a:path>
              <a:path w="274320" h="64135">
                <a:moveTo>
                  <a:pt x="254508" y="25908"/>
                </a:moveTo>
                <a:lnTo>
                  <a:pt x="251460" y="25908"/>
                </a:lnTo>
                <a:lnTo>
                  <a:pt x="251460" y="38100"/>
                </a:lnTo>
                <a:lnTo>
                  <a:pt x="254508" y="38100"/>
                </a:lnTo>
                <a:lnTo>
                  <a:pt x="254508" y="25908"/>
                </a:lnTo>
                <a:close/>
              </a:path>
              <a:path w="274320" h="64135">
                <a:moveTo>
                  <a:pt x="53340" y="25908"/>
                </a:moveTo>
                <a:lnTo>
                  <a:pt x="21336" y="25908"/>
                </a:lnTo>
                <a:lnTo>
                  <a:pt x="37338" y="32004"/>
                </a:lnTo>
                <a:lnTo>
                  <a:pt x="53340" y="25908"/>
                </a:lnTo>
                <a:close/>
              </a:path>
              <a:path w="274320" h="64135">
                <a:moveTo>
                  <a:pt x="193548" y="1524"/>
                </a:moveTo>
                <a:lnTo>
                  <a:pt x="185928" y="1524"/>
                </a:lnTo>
                <a:lnTo>
                  <a:pt x="185928" y="3048"/>
                </a:lnTo>
                <a:lnTo>
                  <a:pt x="184404" y="4572"/>
                </a:lnTo>
                <a:lnTo>
                  <a:pt x="184404" y="6096"/>
                </a:lnTo>
                <a:lnTo>
                  <a:pt x="182880" y="6096"/>
                </a:lnTo>
                <a:lnTo>
                  <a:pt x="182880" y="9144"/>
                </a:lnTo>
                <a:lnTo>
                  <a:pt x="185928" y="12192"/>
                </a:lnTo>
                <a:lnTo>
                  <a:pt x="185928" y="13716"/>
                </a:lnTo>
                <a:lnTo>
                  <a:pt x="187452" y="13716"/>
                </a:lnTo>
                <a:lnTo>
                  <a:pt x="235458" y="32004"/>
                </a:lnTo>
                <a:lnTo>
                  <a:pt x="251460" y="25908"/>
                </a:lnTo>
                <a:lnTo>
                  <a:pt x="254508" y="25908"/>
                </a:lnTo>
                <a:lnTo>
                  <a:pt x="254508" y="24527"/>
                </a:lnTo>
                <a:lnTo>
                  <a:pt x="193548" y="1524"/>
                </a:lnTo>
                <a:close/>
              </a:path>
              <a:path w="274320" h="64135">
                <a:moveTo>
                  <a:pt x="19812" y="24384"/>
                </a:moveTo>
                <a:lnTo>
                  <a:pt x="18288" y="24384"/>
                </a:lnTo>
                <a:lnTo>
                  <a:pt x="18288" y="24970"/>
                </a:lnTo>
                <a:lnTo>
                  <a:pt x="19812" y="24384"/>
                </a:lnTo>
                <a:close/>
              </a:path>
              <a:path w="274320" h="64135">
                <a:moveTo>
                  <a:pt x="254508" y="24384"/>
                </a:moveTo>
                <a:lnTo>
                  <a:pt x="254127" y="24384"/>
                </a:lnTo>
                <a:lnTo>
                  <a:pt x="254508" y="24527"/>
                </a:lnTo>
                <a:lnTo>
                  <a:pt x="254508" y="24384"/>
                </a:lnTo>
                <a:close/>
              </a:path>
              <a:path w="274320" h="64135">
                <a:moveTo>
                  <a:pt x="82296" y="0"/>
                </a:moveTo>
                <a:lnTo>
                  <a:pt x="80772" y="1524"/>
                </a:lnTo>
                <a:lnTo>
                  <a:pt x="83820" y="1524"/>
                </a:lnTo>
                <a:lnTo>
                  <a:pt x="82296" y="0"/>
                </a:lnTo>
                <a:close/>
              </a:path>
              <a:path w="274320" h="64135">
                <a:moveTo>
                  <a:pt x="190500" y="0"/>
                </a:moveTo>
                <a:lnTo>
                  <a:pt x="188976" y="1524"/>
                </a:lnTo>
                <a:lnTo>
                  <a:pt x="192024" y="1524"/>
                </a:lnTo>
                <a:lnTo>
                  <a:pt x="190500" y="0"/>
                </a:lnTo>
                <a:close/>
              </a:path>
            </a:pathLst>
          </a:custGeom>
          <a:solidFill>
            <a:srgbClr val="000000"/>
          </a:solidFill>
        </p:spPr>
        <p:txBody>
          <a:bodyPr wrap="square" lIns="0" tIns="0" rIns="0" bIns="0" rtlCol="0"/>
          <a:lstStyle/>
          <a:p>
            <a:endParaRPr sz="1750"/>
          </a:p>
        </p:txBody>
      </p:sp>
      <p:sp>
        <p:nvSpPr>
          <p:cNvPr id="21" name="object 21"/>
          <p:cNvSpPr/>
          <p:nvPr/>
        </p:nvSpPr>
        <p:spPr>
          <a:xfrm>
            <a:off x="4363508" y="2795270"/>
            <a:ext cx="229658" cy="14817"/>
          </a:xfrm>
          <a:custGeom>
            <a:avLst/>
            <a:gdLst/>
            <a:ahLst/>
            <a:cxnLst/>
            <a:rect l="l" t="t" r="r" b="b"/>
            <a:pathLst>
              <a:path w="236220" h="15239">
                <a:moveTo>
                  <a:pt x="236220" y="15240"/>
                </a:moveTo>
                <a:lnTo>
                  <a:pt x="0" y="15240"/>
                </a:lnTo>
                <a:lnTo>
                  <a:pt x="0" y="0"/>
                </a:lnTo>
                <a:lnTo>
                  <a:pt x="236220" y="0"/>
                </a:lnTo>
                <a:lnTo>
                  <a:pt x="236220" y="15240"/>
                </a:lnTo>
                <a:close/>
              </a:path>
            </a:pathLst>
          </a:custGeom>
          <a:ln w="3175">
            <a:solidFill>
              <a:srgbClr val="000000"/>
            </a:solidFill>
          </a:ln>
        </p:spPr>
        <p:txBody>
          <a:bodyPr wrap="square" lIns="0" tIns="0" rIns="0" bIns="0" rtlCol="0"/>
          <a:lstStyle/>
          <a:p>
            <a:endParaRPr sz="1750"/>
          </a:p>
        </p:txBody>
      </p:sp>
      <p:sp>
        <p:nvSpPr>
          <p:cNvPr id="22" name="object 22"/>
          <p:cNvSpPr/>
          <p:nvPr/>
        </p:nvSpPr>
        <p:spPr>
          <a:xfrm>
            <a:off x="4523527" y="2771564"/>
            <a:ext cx="88900" cy="62353"/>
          </a:xfrm>
          <a:custGeom>
            <a:avLst/>
            <a:gdLst/>
            <a:ahLst/>
            <a:cxnLst/>
            <a:rect l="l" t="t" r="r" b="b"/>
            <a:pathLst>
              <a:path w="91439" h="64135">
                <a:moveTo>
                  <a:pt x="10667" y="1524"/>
                </a:moveTo>
                <a:lnTo>
                  <a:pt x="91439" y="32004"/>
                </a:lnTo>
                <a:lnTo>
                  <a:pt x="10667" y="64008"/>
                </a:lnTo>
                <a:lnTo>
                  <a:pt x="9143" y="64008"/>
                </a:lnTo>
                <a:lnTo>
                  <a:pt x="7619" y="64008"/>
                </a:lnTo>
                <a:lnTo>
                  <a:pt x="6095" y="64008"/>
                </a:lnTo>
                <a:lnTo>
                  <a:pt x="4571" y="64008"/>
                </a:lnTo>
                <a:lnTo>
                  <a:pt x="3047" y="62484"/>
                </a:lnTo>
                <a:lnTo>
                  <a:pt x="1523" y="60960"/>
                </a:lnTo>
                <a:lnTo>
                  <a:pt x="1523" y="59436"/>
                </a:lnTo>
                <a:lnTo>
                  <a:pt x="0" y="57912"/>
                </a:lnTo>
                <a:lnTo>
                  <a:pt x="0" y="56388"/>
                </a:lnTo>
                <a:lnTo>
                  <a:pt x="0" y="54864"/>
                </a:lnTo>
                <a:lnTo>
                  <a:pt x="1523" y="54864"/>
                </a:lnTo>
                <a:lnTo>
                  <a:pt x="1523" y="53340"/>
                </a:lnTo>
                <a:lnTo>
                  <a:pt x="3047" y="51816"/>
                </a:lnTo>
                <a:lnTo>
                  <a:pt x="4571" y="50292"/>
                </a:lnTo>
                <a:lnTo>
                  <a:pt x="68579" y="25908"/>
                </a:lnTo>
                <a:lnTo>
                  <a:pt x="68579" y="38100"/>
                </a:lnTo>
                <a:lnTo>
                  <a:pt x="4571" y="13716"/>
                </a:lnTo>
                <a:lnTo>
                  <a:pt x="3047" y="13716"/>
                </a:lnTo>
                <a:lnTo>
                  <a:pt x="3047" y="12192"/>
                </a:lnTo>
                <a:lnTo>
                  <a:pt x="1523" y="10668"/>
                </a:lnTo>
                <a:lnTo>
                  <a:pt x="0" y="9144"/>
                </a:lnTo>
                <a:lnTo>
                  <a:pt x="0" y="7620"/>
                </a:lnTo>
                <a:lnTo>
                  <a:pt x="0" y="6096"/>
                </a:lnTo>
                <a:lnTo>
                  <a:pt x="1523" y="6096"/>
                </a:lnTo>
                <a:lnTo>
                  <a:pt x="1523" y="4572"/>
                </a:lnTo>
                <a:lnTo>
                  <a:pt x="3047" y="3048"/>
                </a:lnTo>
                <a:lnTo>
                  <a:pt x="3047" y="1524"/>
                </a:lnTo>
                <a:lnTo>
                  <a:pt x="4571" y="1524"/>
                </a:lnTo>
                <a:lnTo>
                  <a:pt x="6095" y="1524"/>
                </a:lnTo>
                <a:lnTo>
                  <a:pt x="7619" y="0"/>
                </a:lnTo>
                <a:lnTo>
                  <a:pt x="9143" y="1524"/>
                </a:lnTo>
                <a:lnTo>
                  <a:pt x="10667" y="1524"/>
                </a:lnTo>
                <a:close/>
              </a:path>
            </a:pathLst>
          </a:custGeom>
          <a:ln w="3175">
            <a:solidFill>
              <a:srgbClr val="000000"/>
            </a:solidFill>
          </a:ln>
        </p:spPr>
        <p:txBody>
          <a:bodyPr wrap="square" lIns="0" tIns="0" rIns="0" bIns="0" rtlCol="0"/>
          <a:lstStyle/>
          <a:p>
            <a:endParaRPr sz="1750"/>
          </a:p>
        </p:txBody>
      </p:sp>
      <p:sp>
        <p:nvSpPr>
          <p:cNvPr id="23" name="object 23"/>
          <p:cNvSpPr/>
          <p:nvPr/>
        </p:nvSpPr>
        <p:spPr>
          <a:xfrm>
            <a:off x="4345728" y="2771564"/>
            <a:ext cx="87665" cy="62353"/>
          </a:xfrm>
          <a:custGeom>
            <a:avLst/>
            <a:gdLst/>
            <a:ahLst/>
            <a:cxnLst/>
            <a:rect l="l" t="t" r="r" b="b"/>
            <a:pathLst>
              <a:path w="90170" h="64135">
                <a:moveTo>
                  <a:pt x="79248" y="64008"/>
                </a:moveTo>
                <a:lnTo>
                  <a:pt x="0" y="32004"/>
                </a:lnTo>
                <a:lnTo>
                  <a:pt x="79248" y="1524"/>
                </a:lnTo>
                <a:lnTo>
                  <a:pt x="80772" y="1524"/>
                </a:lnTo>
                <a:lnTo>
                  <a:pt x="82296" y="0"/>
                </a:lnTo>
                <a:lnTo>
                  <a:pt x="83820" y="1524"/>
                </a:lnTo>
                <a:lnTo>
                  <a:pt x="85344" y="1524"/>
                </a:lnTo>
                <a:lnTo>
                  <a:pt x="86868" y="1524"/>
                </a:lnTo>
                <a:lnTo>
                  <a:pt x="86868" y="3048"/>
                </a:lnTo>
                <a:lnTo>
                  <a:pt x="88392" y="4572"/>
                </a:lnTo>
                <a:lnTo>
                  <a:pt x="89916" y="6096"/>
                </a:lnTo>
                <a:lnTo>
                  <a:pt x="89916" y="7620"/>
                </a:lnTo>
                <a:lnTo>
                  <a:pt x="89916" y="9144"/>
                </a:lnTo>
                <a:lnTo>
                  <a:pt x="88392" y="10668"/>
                </a:lnTo>
                <a:lnTo>
                  <a:pt x="86868" y="12192"/>
                </a:lnTo>
                <a:lnTo>
                  <a:pt x="86868" y="13716"/>
                </a:lnTo>
                <a:lnTo>
                  <a:pt x="85344" y="13716"/>
                </a:lnTo>
                <a:lnTo>
                  <a:pt x="21336" y="38100"/>
                </a:lnTo>
                <a:lnTo>
                  <a:pt x="21336" y="25908"/>
                </a:lnTo>
                <a:lnTo>
                  <a:pt x="85344" y="50292"/>
                </a:lnTo>
                <a:lnTo>
                  <a:pt x="86868" y="51816"/>
                </a:lnTo>
                <a:lnTo>
                  <a:pt x="88392" y="53340"/>
                </a:lnTo>
                <a:lnTo>
                  <a:pt x="88392" y="54864"/>
                </a:lnTo>
                <a:lnTo>
                  <a:pt x="89916" y="54864"/>
                </a:lnTo>
                <a:lnTo>
                  <a:pt x="89916" y="56388"/>
                </a:lnTo>
                <a:lnTo>
                  <a:pt x="89916" y="57912"/>
                </a:lnTo>
                <a:lnTo>
                  <a:pt x="89916" y="59436"/>
                </a:lnTo>
                <a:lnTo>
                  <a:pt x="88392" y="60960"/>
                </a:lnTo>
                <a:lnTo>
                  <a:pt x="86868" y="62484"/>
                </a:lnTo>
                <a:lnTo>
                  <a:pt x="85344" y="64008"/>
                </a:lnTo>
                <a:lnTo>
                  <a:pt x="83820" y="64008"/>
                </a:lnTo>
                <a:lnTo>
                  <a:pt x="82296" y="64008"/>
                </a:lnTo>
                <a:lnTo>
                  <a:pt x="80772" y="64008"/>
                </a:lnTo>
                <a:lnTo>
                  <a:pt x="79248" y="64008"/>
                </a:lnTo>
                <a:close/>
              </a:path>
            </a:pathLst>
          </a:custGeom>
          <a:ln w="3175">
            <a:solidFill>
              <a:srgbClr val="000000"/>
            </a:solidFill>
          </a:ln>
        </p:spPr>
        <p:txBody>
          <a:bodyPr wrap="square" lIns="0" tIns="0" rIns="0" bIns="0" rtlCol="0"/>
          <a:lstStyle/>
          <a:p>
            <a:endParaRPr sz="1750"/>
          </a:p>
        </p:txBody>
      </p:sp>
      <p:sp>
        <p:nvSpPr>
          <p:cNvPr id="24" name="object 24"/>
          <p:cNvSpPr txBox="1"/>
          <p:nvPr/>
        </p:nvSpPr>
        <p:spPr>
          <a:xfrm>
            <a:off x="2810228" y="2353943"/>
            <a:ext cx="737747" cy="399084"/>
          </a:xfrm>
          <a:prstGeom prst="rect">
            <a:avLst/>
          </a:prstGeom>
        </p:spPr>
        <p:txBody>
          <a:bodyPr vert="horz" wrap="square" lIns="0" tIns="0" rIns="0" bIns="0" rtlCol="0">
            <a:spAutoFit/>
          </a:bodyPr>
          <a:lstStyle/>
          <a:p>
            <a:pPr marL="12347" marR="4939">
              <a:lnSpc>
                <a:spcPct val="156500"/>
              </a:lnSpc>
            </a:pPr>
            <a:r>
              <a:rPr sz="826" spc="10" dirty="0">
                <a:latin typeface="Arial"/>
                <a:cs typeface="Arial"/>
              </a:rPr>
              <a:t>desiredTemp()  actualTemp()</a:t>
            </a:r>
            <a:endParaRPr sz="826">
              <a:latin typeface="Arial"/>
              <a:cs typeface="Arial"/>
            </a:endParaRPr>
          </a:p>
        </p:txBody>
      </p:sp>
      <p:sp>
        <p:nvSpPr>
          <p:cNvPr id="25" name="object 25"/>
          <p:cNvSpPr txBox="1"/>
          <p:nvPr/>
        </p:nvSpPr>
        <p:spPr>
          <a:xfrm>
            <a:off x="2810228" y="2820754"/>
            <a:ext cx="835290" cy="127086"/>
          </a:xfrm>
          <a:prstGeom prst="rect">
            <a:avLst/>
          </a:prstGeom>
        </p:spPr>
        <p:txBody>
          <a:bodyPr vert="horz" wrap="square" lIns="0" tIns="0" rIns="0" bIns="0" rtlCol="0">
            <a:spAutoFit/>
          </a:bodyPr>
          <a:lstStyle/>
          <a:p>
            <a:pPr marL="12347"/>
            <a:r>
              <a:rPr sz="826" spc="10" dirty="0">
                <a:latin typeface="Arial"/>
                <a:cs typeface="Arial"/>
              </a:rPr>
              <a:t>anyonePresent()</a:t>
            </a:r>
            <a:endParaRPr sz="826">
              <a:latin typeface="Arial"/>
              <a:cs typeface="Arial"/>
            </a:endParaRPr>
          </a:p>
        </p:txBody>
      </p:sp>
      <p:sp>
        <p:nvSpPr>
          <p:cNvPr id="26" name="object 26"/>
          <p:cNvSpPr/>
          <p:nvPr/>
        </p:nvSpPr>
        <p:spPr>
          <a:xfrm>
            <a:off x="1720215" y="5025177"/>
            <a:ext cx="1111250" cy="1753306"/>
          </a:xfrm>
          <a:custGeom>
            <a:avLst/>
            <a:gdLst/>
            <a:ahLst/>
            <a:cxnLst/>
            <a:rect l="l" t="t" r="r" b="b"/>
            <a:pathLst>
              <a:path w="1143000" h="1803400">
                <a:moveTo>
                  <a:pt x="0" y="0"/>
                </a:moveTo>
                <a:lnTo>
                  <a:pt x="1143000" y="0"/>
                </a:lnTo>
                <a:lnTo>
                  <a:pt x="1143000" y="1802891"/>
                </a:lnTo>
                <a:lnTo>
                  <a:pt x="0" y="1802891"/>
                </a:lnTo>
                <a:lnTo>
                  <a:pt x="0" y="0"/>
                </a:lnTo>
                <a:close/>
              </a:path>
            </a:pathLst>
          </a:custGeom>
          <a:solidFill>
            <a:srgbClr val="333399"/>
          </a:solidFill>
        </p:spPr>
        <p:txBody>
          <a:bodyPr wrap="square" lIns="0" tIns="0" rIns="0" bIns="0" rtlCol="0"/>
          <a:lstStyle/>
          <a:p>
            <a:endParaRPr sz="1750"/>
          </a:p>
        </p:txBody>
      </p:sp>
      <p:sp>
        <p:nvSpPr>
          <p:cNvPr id="27" name="object 27"/>
          <p:cNvSpPr/>
          <p:nvPr/>
        </p:nvSpPr>
        <p:spPr>
          <a:xfrm>
            <a:off x="1717252" y="5022216"/>
            <a:ext cx="1116189" cy="1757627"/>
          </a:xfrm>
          <a:custGeom>
            <a:avLst/>
            <a:gdLst/>
            <a:ahLst/>
            <a:cxnLst/>
            <a:rect l="l" t="t" r="r" b="b"/>
            <a:pathLst>
              <a:path w="1148080" h="1807845">
                <a:moveTo>
                  <a:pt x="1146048" y="0"/>
                </a:moveTo>
                <a:lnTo>
                  <a:pt x="1524" y="0"/>
                </a:lnTo>
                <a:lnTo>
                  <a:pt x="0" y="1523"/>
                </a:lnTo>
                <a:lnTo>
                  <a:pt x="0" y="1805939"/>
                </a:lnTo>
                <a:lnTo>
                  <a:pt x="1524" y="1807464"/>
                </a:lnTo>
                <a:lnTo>
                  <a:pt x="1146048" y="1807464"/>
                </a:lnTo>
                <a:lnTo>
                  <a:pt x="1147572" y="1805939"/>
                </a:lnTo>
                <a:lnTo>
                  <a:pt x="3048" y="1805939"/>
                </a:lnTo>
                <a:lnTo>
                  <a:pt x="3048" y="1802891"/>
                </a:lnTo>
                <a:lnTo>
                  <a:pt x="4572" y="1802891"/>
                </a:lnTo>
                <a:lnTo>
                  <a:pt x="4572" y="4571"/>
                </a:lnTo>
                <a:lnTo>
                  <a:pt x="3048" y="4571"/>
                </a:lnTo>
                <a:lnTo>
                  <a:pt x="3048" y="3047"/>
                </a:lnTo>
                <a:lnTo>
                  <a:pt x="1147572" y="3047"/>
                </a:lnTo>
                <a:lnTo>
                  <a:pt x="1147572" y="1523"/>
                </a:lnTo>
                <a:lnTo>
                  <a:pt x="1146048" y="0"/>
                </a:lnTo>
                <a:close/>
              </a:path>
              <a:path w="1148080" h="1807845">
                <a:moveTo>
                  <a:pt x="4572" y="1802891"/>
                </a:moveTo>
                <a:lnTo>
                  <a:pt x="3048" y="1802891"/>
                </a:lnTo>
                <a:lnTo>
                  <a:pt x="3048" y="1805939"/>
                </a:lnTo>
                <a:lnTo>
                  <a:pt x="4572" y="1805939"/>
                </a:lnTo>
                <a:lnTo>
                  <a:pt x="4572" y="1802891"/>
                </a:lnTo>
                <a:close/>
              </a:path>
              <a:path w="1148080" h="1807845">
                <a:moveTo>
                  <a:pt x="1143000" y="1802891"/>
                </a:moveTo>
                <a:lnTo>
                  <a:pt x="4572" y="1802891"/>
                </a:lnTo>
                <a:lnTo>
                  <a:pt x="4572" y="1805939"/>
                </a:lnTo>
                <a:lnTo>
                  <a:pt x="1143000" y="1805939"/>
                </a:lnTo>
                <a:lnTo>
                  <a:pt x="1143000" y="1802891"/>
                </a:lnTo>
                <a:close/>
              </a:path>
              <a:path w="1148080" h="1807845">
                <a:moveTo>
                  <a:pt x="1146048" y="3047"/>
                </a:moveTo>
                <a:lnTo>
                  <a:pt x="1143000" y="3047"/>
                </a:lnTo>
                <a:lnTo>
                  <a:pt x="1143000" y="1805939"/>
                </a:lnTo>
                <a:lnTo>
                  <a:pt x="1146048" y="1805939"/>
                </a:lnTo>
                <a:lnTo>
                  <a:pt x="1146048" y="1802891"/>
                </a:lnTo>
                <a:lnTo>
                  <a:pt x="1147572" y="1802891"/>
                </a:lnTo>
                <a:lnTo>
                  <a:pt x="1147572" y="4571"/>
                </a:lnTo>
                <a:lnTo>
                  <a:pt x="1146048" y="4571"/>
                </a:lnTo>
                <a:lnTo>
                  <a:pt x="1146048" y="3047"/>
                </a:lnTo>
                <a:close/>
              </a:path>
              <a:path w="1148080" h="1807845">
                <a:moveTo>
                  <a:pt x="1147572" y="1802891"/>
                </a:moveTo>
                <a:lnTo>
                  <a:pt x="1146048" y="1802891"/>
                </a:lnTo>
                <a:lnTo>
                  <a:pt x="1146048" y="1805939"/>
                </a:lnTo>
                <a:lnTo>
                  <a:pt x="1147572" y="1805939"/>
                </a:lnTo>
                <a:lnTo>
                  <a:pt x="1147572" y="1802891"/>
                </a:lnTo>
                <a:close/>
              </a:path>
              <a:path w="1148080" h="1807845">
                <a:moveTo>
                  <a:pt x="4572" y="3047"/>
                </a:moveTo>
                <a:lnTo>
                  <a:pt x="3048" y="3047"/>
                </a:lnTo>
                <a:lnTo>
                  <a:pt x="3048" y="4571"/>
                </a:lnTo>
                <a:lnTo>
                  <a:pt x="4572" y="4571"/>
                </a:lnTo>
                <a:lnTo>
                  <a:pt x="4572" y="3047"/>
                </a:lnTo>
                <a:close/>
              </a:path>
              <a:path w="1148080" h="1807845">
                <a:moveTo>
                  <a:pt x="1143000" y="3047"/>
                </a:moveTo>
                <a:lnTo>
                  <a:pt x="4572" y="3047"/>
                </a:lnTo>
                <a:lnTo>
                  <a:pt x="4572" y="4571"/>
                </a:lnTo>
                <a:lnTo>
                  <a:pt x="1143000" y="4571"/>
                </a:lnTo>
                <a:lnTo>
                  <a:pt x="1143000" y="3047"/>
                </a:lnTo>
                <a:close/>
              </a:path>
              <a:path w="1148080" h="1807845">
                <a:moveTo>
                  <a:pt x="1147572" y="3047"/>
                </a:moveTo>
                <a:lnTo>
                  <a:pt x="1146048" y="3047"/>
                </a:lnTo>
                <a:lnTo>
                  <a:pt x="1146048" y="4571"/>
                </a:lnTo>
                <a:lnTo>
                  <a:pt x="1147572" y="4571"/>
                </a:lnTo>
                <a:lnTo>
                  <a:pt x="1147572" y="3047"/>
                </a:lnTo>
                <a:close/>
              </a:path>
            </a:pathLst>
          </a:custGeom>
          <a:solidFill>
            <a:srgbClr val="000000"/>
          </a:solidFill>
        </p:spPr>
        <p:txBody>
          <a:bodyPr wrap="square" lIns="0" tIns="0" rIns="0" bIns="0" rtlCol="0"/>
          <a:lstStyle/>
          <a:p>
            <a:endParaRPr sz="1750"/>
          </a:p>
        </p:txBody>
      </p:sp>
      <p:sp>
        <p:nvSpPr>
          <p:cNvPr id="28" name="object 28"/>
          <p:cNvSpPr/>
          <p:nvPr/>
        </p:nvSpPr>
        <p:spPr>
          <a:xfrm>
            <a:off x="1887643" y="5321511"/>
            <a:ext cx="775406" cy="346957"/>
          </a:xfrm>
          <a:custGeom>
            <a:avLst/>
            <a:gdLst/>
            <a:ahLst/>
            <a:cxnLst/>
            <a:rect l="l" t="t" r="r" b="b"/>
            <a:pathLst>
              <a:path w="797560" h="356870">
                <a:moveTo>
                  <a:pt x="795528" y="0"/>
                </a:moveTo>
                <a:lnTo>
                  <a:pt x="1524" y="0"/>
                </a:lnTo>
                <a:lnTo>
                  <a:pt x="0" y="1523"/>
                </a:lnTo>
                <a:lnTo>
                  <a:pt x="0" y="355091"/>
                </a:lnTo>
                <a:lnTo>
                  <a:pt x="1524" y="356615"/>
                </a:lnTo>
                <a:lnTo>
                  <a:pt x="795528" y="356615"/>
                </a:lnTo>
                <a:lnTo>
                  <a:pt x="797052" y="355091"/>
                </a:lnTo>
                <a:lnTo>
                  <a:pt x="3048" y="355091"/>
                </a:lnTo>
                <a:lnTo>
                  <a:pt x="3048" y="352043"/>
                </a:lnTo>
                <a:lnTo>
                  <a:pt x="4572" y="352043"/>
                </a:lnTo>
                <a:lnTo>
                  <a:pt x="4572" y="4571"/>
                </a:lnTo>
                <a:lnTo>
                  <a:pt x="3048" y="4571"/>
                </a:lnTo>
                <a:lnTo>
                  <a:pt x="3048" y="3047"/>
                </a:lnTo>
                <a:lnTo>
                  <a:pt x="797052" y="3047"/>
                </a:lnTo>
                <a:lnTo>
                  <a:pt x="797052" y="1523"/>
                </a:lnTo>
                <a:lnTo>
                  <a:pt x="795528" y="0"/>
                </a:lnTo>
                <a:close/>
              </a:path>
              <a:path w="797560" h="356870">
                <a:moveTo>
                  <a:pt x="4572" y="352043"/>
                </a:moveTo>
                <a:lnTo>
                  <a:pt x="3048" y="352043"/>
                </a:lnTo>
                <a:lnTo>
                  <a:pt x="3048" y="355091"/>
                </a:lnTo>
                <a:lnTo>
                  <a:pt x="4572" y="355091"/>
                </a:lnTo>
                <a:lnTo>
                  <a:pt x="4572" y="352043"/>
                </a:lnTo>
                <a:close/>
              </a:path>
              <a:path w="797560" h="356870">
                <a:moveTo>
                  <a:pt x="792480" y="352043"/>
                </a:moveTo>
                <a:lnTo>
                  <a:pt x="4572" y="352043"/>
                </a:lnTo>
                <a:lnTo>
                  <a:pt x="4572" y="355091"/>
                </a:lnTo>
                <a:lnTo>
                  <a:pt x="792480" y="355091"/>
                </a:lnTo>
                <a:lnTo>
                  <a:pt x="792480" y="352043"/>
                </a:lnTo>
                <a:close/>
              </a:path>
              <a:path w="797560" h="356870">
                <a:moveTo>
                  <a:pt x="795528" y="3047"/>
                </a:moveTo>
                <a:lnTo>
                  <a:pt x="792480" y="3047"/>
                </a:lnTo>
                <a:lnTo>
                  <a:pt x="792480" y="355091"/>
                </a:lnTo>
                <a:lnTo>
                  <a:pt x="795528" y="355091"/>
                </a:lnTo>
                <a:lnTo>
                  <a:pt x="795528" y="352043"/>
                </a:lnTo>
                <a:lnTo>
                  <a:pt x="797052" y="352043"/>
                </a:lnTo>
                <a:lnTo>
                  <a:pt x="797052" y="4571"/>
                </a:lnTo>
                <a:lnTo>
                  <a:pt x="795528" y="4571"/>
                </a:lnTo>
                <a:lnTo>
                  <a:pt x="795528" y="3047"/>
                </a:lnTo>
                <a:close/>
              </a:path>
              <a:path w="797560" h="356870">
                <a:moveTo>
                  <a:pt x="797052" y="352043"/>
                </a:moveTo>
                <a:lnTo>
                  <a:pt x="795528" y="352043"/>
                </a:lnTo>
                <a:lnTo>
                  <a:pt x="795528" y="355091"/>
                </a:lnTo>
                <a:lnTo>
                  <a:pt x="797052" y="355091"/>
                </a:lnTo>
                <a:lnTo>
                  <a:pt x="797052" y="352043"/>
                </a:lnTo>
                <a:close/>
              </a:path>
              <a:path w="797560" h="356870">
                <a:moveTo>
                  <a:pt x="4572" y="3047"/>
                </a:moveTo>
                <a:lnTo>
                  <a:pt x="3048" y="3047"/>
                </a:lnTo>
                <a:lnTo>
                  <a:pt x="3048" y="4571"/>
                </a:lnTo>
                <a:lnTo>
                  <a:pt x="4572" y="4571"/>
                </a:lnTo>
                <a:lnTo>
                  <a:pt x="4572" y="3047"/>
                </a:lnTo>
                <a:close/>
              </a:path>
              <a:path w="797560" h="356870">
                <a:moveTo>
                  <a:pt x="792480" y="3047"/>
                </a:moveTo>
                <a:lnTo>
                  <a:pt x="4572" y="3047"/>
                </a:lnTo>
                <a:lnTo>
                  <a:pt x="4572" y="4571"/>
                </a:lnTo>
                <a:lnTo>
                  <a:pt x="792480" y="4571"/>
                </a:lnTo>
                <a:lnTo>
                  <a:pt x="792480" y="3047"/>
                </a:lnTo>
                <a:close/>
              </a:path>
              <a:path w="797560" h="356870">
                <a:moveTo>
                  <a:pt x="797052" y="3047"/>
                </a:moveTo>
                <a:lnTo>
                  <a:pt x="795528" y="3047"/>
                </a:lnTo>
                <a:lnTo>
                  <a:pt x="795528" y="4571"/>
                </a:lnTo>
                <a:lnTo>
                  <a:pt x="797052" y="4571"/>
                </a:lnTo>
                <a:lnTo>
                  <a:pt x="797052" y="3047"/>
                </a:lnTo>
                <a:close/>
              </a:path>
            </a:pathLst>
          </a:custGeom>
          <a:solidFill>
            <a:srgbClr val="000000"/>
          </a:solidFill>
        </p:spPr>
        <p:txBody>
          <a:bodyPr wrap="square" lIns="0" tIns="0" rIns="0" bIns="0" rtlCol="0"/>
          <a:lstStyle/>
          <a:p>
            <a:endParaRPr sz="1750"/>
          </a:p>
        </p:txBody>
      </p:sp>
      <p:sp>
        <p:nvSpPr>
          <p:cNvPr id="29" name="object 29"/>
          <p:cNvSpPr txBox="1"/>
          <p:nvPr/>
        </p:nvSpPr>
        <p:spPr>
          <a:xfrm>
            <a:off x="1890606" y="5324475"/>
            <a:ext cx="770467" cy="324202"/>
          </a:xfrm>
          <a:prstGeom prst="rect">
            <a:avLst/>
          </a:prstGeom>
          <a:solidFill>
            <a:srgbClr val="BADFE2"/>
          </a:solidFill>
        </p:spPr>
        <p:txBody>
          <a:bodyPr vert="horz" wrap="square" lIns="0" tIns="12965" rIns="0" bIns="0" rtlCol="0">
            <a:spAutoFit/>
          </a:bodyPr>
          <a:lstStyle/>
          <a:p>
            <a:pPr marL="214219" marR="142607" indent="-65439">
              <a:lnSpc>
                <a:spcPct val="103899"/>
              </a:lnSpc>
              <a:spcBef>
                <a:spcPts val="102"/>
              </a:spcBef>
            </a:pPr>
            <a:r>
              <a:rPr sz="972" b="1" spc="10" dirty="0">
                <a:latin typeface="Arial"/>
                <a:cs typeface="Arial"/>
              </a:rPr>
              <a:t>Desired  </a:t>
            </a:r>
            <a:r>
              <a:rPr sz="972" b="1" spc="24" dirty="0">
                <a:latin typeface="Arial"/>
                <a:cs typeface="Arial"/>
              </a:rPr>
              <a:t>Temp</a:t>
            </a:r>
            <a:endParaRPr sz="972">
              <a:latin typeface="Arial"/>
              <a:cs typeface="Arial"/>
            </a:endParaRPr>
          </a:p>
        </p:txBody>
      </p:sp>
      <p:sp>
        <p:nvSpPr>
          <p:cNvPr id="30" name="object 30"/>
          <p:cNvSpPr/>
          <p:nvPr/>
        </p:nvSpPr>
        <p:spPr>
          <a:xfrm>
            <a:off x="1887643" y="5791200"/>
            <a:ext cx="775406" cy="346957"/>
          </a:xfrm>
          <a:custGeom>
            <a:avLst/>
            <a:gdLst/>
            <a:ahLst/>
            <a:cxnLst/>
            <a:rect l="l" t="t" r="r" b="b"/>
            <a:pathLst>
              <a:path w="797560" h="356870">
                <a:moveTo>
                  <a:pt x="795528" y="0"/>
                </a:moveTo>
                <a:lnTo>
                  <a:pt x="1524" y="0"/>
                </a:lnTo>
                <a:lnTo>
                  <a:pt x="0" y="1523"/>
                </a:lnTo>
                <a:lnTo>
                  <a:pt x="0" y="355091"/>
                </a:lnTo>
                <a:lnTo>
                  <a:pt x="1524" y="356615"/>
                </a:lnTo>
                <a:lnTo>
                  <a:pt x="795528" y="356615"/>
                </a:lnTo>
                <a:lnTo>
                  <a:pt x="797052" y="355091"/>
                </a:lnTo>
                <a:lnTo>
                  <a:pt x="3048" y="355091"/>
                </a:lnTo>
                <a:lnTo>
                  <a:pt x="3048" y="352043"/>
                </a:lnTo>
                <a:lnTo>
                  <a:pt x="4572" y="352043"/>
                </a:lnTo>
                <a:lnTo>
                  <a:pt x="4572" y="4571"/>
                </a:lnTo>
                <a:lnTo>
                  <a:pt x="3048" y="4571"/>
                </a:lnTo>
                <a:lnTo>
                  <a:pt x="3048" y="3047"/>
                </a:lnTo>
                <a:lnTo>
                  <a:pt x="797052" y="3047"/>
                </a:lnTo>
                <a:lnTo>
                  <a:pt x="797052" y="1523"/>
                </a:lnTo>
                <a:lnTo>
                  <a:pt x="795528" y="0"/>
                </a:lnTo>
                <a:close/>
              </a:path>
              <a:path w="797560" h="356870">
                <a:moveTo>
                  <a:pt x="4572" y="352043"/>
                </a:moveTo>
                <a:lnTo>
                  <a:pt x="3048" y="352043"/>
                </a:lnTo>
                <a:lnTo>
                  <a:pt x="3048" y="355091"/>
                </a:lnTo>
                <a:lnTo>
                  <a:pt x="4572" y="355091"/>
                </a:lnTo>
                <a:lnTo>
                  <a:pt x="4572" y="352043"/>
                </a:lnTo>
                <a:close/>
              </a:path>
              <a:path w="797560" h="356870">
                <a:moveTo>
                  <a:pt x="792480" y="352043"/>
                </a:moveTo>
                <a:lnTo>
                  <a:pt x="4572" y="352043"/>
                </a:lnTo>
                <a:lnTo>
                  <a:pt x="4572" y="355091"/>
                </a:lnTo>
                <a:lnTo>
                  <a:pt x="792480" y="355091"/>
                </a:lnTo>
                <a:lnTo>
                  <a:pt x="792480" y="352043"/>
                </a:lnTo>
                <a:close/>
              </a:path>
              <a:path w="797560" h="356870">
                <a:moveTo>
                  <a:pt x="795528" y="3047"/>
                </a:moveTo>
                <a:lnTo>
                  <a:pt x="792480" y="3047"/>
                </a:lnTo>
                <a:lnTo>
                  <a:pt x="792480" y="355091"/>
                </a:lnTo>
                <a:lnTo>
                  <a:pt x="795528" y="355091"/>
                </a:lnTo>
                <a:lnTo>
                  <a:pt x="795528" y="352043"/>
                </a:lnTo>
                <a:lnTo>
                  <a:pt x="797052" y="352043"/>
                </a:lnTo>
                <a:lnTo>
                  <a:pt x="797052" y="4571"/>
                </a:lnTo>
                <a:lnTo>
                  <a:pt x="795528" y="4571"/>
                </a:lnTo>
                <a:lnTo>
                  <a:pt x="795528" y="3047"/>
                </a:lnTo>
                <a:close/>
              </a:path>
              <a:path w="797560" h="356870">
                <a:moveTo>
                  <a:pt x="797052" y="352043"/>
                </a:moveTo>
                <a:lnTo>
                  <a:pt x="795528" y="352043"/>
                </a:lnTo>
                <a:lnTo>
                  <a:pt x="795528" y="355091"/>
                </a:lnTo>
                <a:lnTo>
                  <a:pt x="797052" y="355091"/>
                </a:lnTo>
                <a:lnTo>
                  <a:pt x="797052" y="352043"/>
                </a:lnTo>
                <a:close/>
              </a:path>
              <a:path w="797560" h="356870">
                <a:moveTo>
                  <a:pt x="4572" y="3047"/>
                </a:moveTo>
                <a:lnTo>
                  <a:pt x="3048" y="3047"/>
                </a:lnTo>
                <a:lnTo>
                  <a:pt x="3048" y="4571"/>
                </a:lnTo>
                <a:lnTo>
                  <a:pt x="4572" y="4571"/>
                </a:lnTo>
                <a:lnTo>
                  <a:pt x="4572" y="3047"/>
                </a:lnTo>
                <a:close/>
              </a:path>
              <a:path w="797560" h="356870">
                <a:moveTo>
                  <a:pt x="792480" y="3047"/>
                </a:moveTo>
                <a:lnTo>
                  <a:pt x="4572" y="3047"/>
                </a:lnTo>
                <a:lnTo>
                  <a:pt x="4572" y="4571"/>
                </a:lnTo>
                <a:lnTo>
                  <a:pt x="792480" y="4571"/>
                </a:lnTo>
                <a:lnTo>
                  <a:pt x="792480" y="3047"/>
                </a:lnTo>
                <a:close/>
              </a:path>
              <a:path w="797560" h="356870">
                <a:moveTo>
                  <a:pt x="797052" y="3047"/>
                </a:moveTo>
                <a:lnTo>
                  <a:pt x="795528" y="3047"/>
                </a:lnTo>
                <a:lnTo>
                  <a:pt x="795528" y="4571"/>
                </a:lnTo>
                <a:lnTo>
                  <a:pt x="797052" y="4571"/>
                </a:lnTo>
                <a:lnTo>
                  <a:pt x="797052" y="3047"/>
                </a:lnTo>
                <a:close/>
              </a:path>
            </a:pathLst>
          </a:custGeom>
          <a:solidFill>
            <a:srgbClr val="000000"/>
          </a:solidFill>
        </p:spPr>
        <p:txBody>
          <a:bodyPr wrap="square" lIns="0" tIns="0" rIns="0" bIns="0" rtlCol="0"/>
          <a:lstStyle/>
          <a:p>
            <a:endParaRPr sz="1750"/>
          </a:p>
        </p:txBody>
      </p:sp>
      <p:sp>
        <p:nvSpPr>
          <p:cNvPr id="31" name="object 31"/>
          <p:cNvSpPr txBox="1"/>
          <p:nvPr/>
        </p:nvSpPr>
        <p:spPr>
          <a:xfrm>
            <a:off x="1890606" y="5794162"/>
            <a:ext cx="770467" cy="324202"/>
          </a:xfrm>
          <a:prstGeom prst="rect">
            <a:avLst/>
          </a:prstGeom>
          <a:solidFill>
            <a:srgbClr val="BADFE2"/>
          </a:solidFill>
        </p:spPr>
        <p:txBody>
          <a:bodyPr vert="horz" wrap="square" lIns="0" tIns="12965" rIns="0" bIns="0" rtlCol="0">
            <a:spAutoFit/>
          </a:bodyPr>
          <a:lstStyle/>
          <a:p>
            <a:pPr marL="214219" marR="181500" indent="-25310">
              <a:lnSpc>
                <a:spcPct val="103899"/>
              </a:lnSpc>
              <a:spcBef>
                <a:spcPts val="102"/>
              </a:spcBef>
            </a:pPr>
            <a:r>
              <a:rPr sz="972" b="1" spc="10" dirty="0">
                <a:latin typeface="Arial"/>
                <a:cs typeface="Arial"/>
              </a:rPr>
              <a:t>Actual  </a:t>
            </a:r>
            <a:r>
              <a:rPr sz="972" b="1" spc="24" dirty="0">
                <a:latin typeface="Arial"/>
                <a:cs typeface="Arial"/>
              </a:rPr>
              <a:t>Temp</a:t>
            </a:r>
            <a:endParaRPr sz="972">
              <a:latin typeface="Arial"/>
              <a:cs typeface="Arial"/>
            </a:endParaRPr>
          </a:p>
        </p:txBody>
      </p:sp>
      <p:sp>
        <p:nvSpPr>
          <p:cNvPr id="32" name="object 32"/>
          <p:cNvSpPr/>
          <p:nvPr/>
        </p:nvSpPr>
        <p:spPr>
          <a:xfrm>
            <a:off x="1887643" y="6262370"/>
            <a:ext cx="775406" cy="346957"/>
          </a:xfrm>
          <a:custGeom>
            <a:avLst/>
            <a:gdLst/>
            <a:ahLst/>
            <a:cxnLst/>
            <a:rect l="l" t="t" r="r" b="b"/>
            <a:pathLst>
              <a:path w="797560" h="356870">
                <a:moveTo>
                  <a:pt x="795528" y="0"/>
                </a:moveTo>
                <a:lnTo>
                  <a:pt x="1524" y="0"/>
                </a:lnTo>
                <a:lnTo>
                  <a:pt x="0" y="1523"/>
                </a:lnTo>
                <a:lnTo>
                  <a:pt x="0" y="355091"/>
                </a:lnTo>
                <a:lnTo>
                  <a:pt x="1524" y="356615"/>
                </a:lnTo>
                <a:lnTo>
                  <a:pt x="795528" y="356615"/>
                </a:lnTo>
                <a:lnTo>
                  <a:pt x="797052" y="355091"/>
                </a:lnTo>
                <a:lnTo>
                  <a:pt x="3048" y="355091"/>
                </a:lnTo>
                <a:lnTo>
                  <a:pt x="3048" y="352043"/>
                </a:lnTo>
                <a:lnTo>
                  <a:pt x="4572" y="352043"/>
                </a:lnTo>
                <a:lnTo>
                  <a:pt x="4572" y="4571"/>
                </a:lnTo>
                <a:lnTo>
                  <a:pt x="3048" y="4571"/>
                </a:lnTo>
                <a:lnTo>
                  <a:pt x="3048" y="3047"/>
                </a:lnTo>
                <a:lnTo>
                  <a:pt x="797052" y="3047"/>
                </a:lnTo>
                <a:lnTo>
                  <a:pt x="797052" y="1523"/>
                </a:lnTo>
                <a:lnTo>
                  <a:pt x="795528" y="0"/>
                </a:lnTo>
                <a:close/>
              </a:path>
              <a:path w="797560" h="356870">
                <a:moveTo>
                  <a:pt x="4572" y="352043"/>
                </a:moveTo>
                <a:lnTo>
                  <a:pt x="3048" y="352043"/>
                </a:lnTo>
                <a:lnTo>
                  <a:pt x="3048" y="355091"/>
                </a:lnTo>
                <a:lnTo>
                  <a:pt x="4572" y="355091"/>
                </a:lnTo>
                <a:lnTo>
                  <a:pt x="4572" y="352043"/>
                </a:lnTo>
                <a:close/>
              </a:path>
              <a:path w="797560" h="356870">
                <a:moveTo>
                  <a:pt x="792480" y="352043"/>
                </a:moveTo>
                <a:lnTo>
                  <a:pt x="4572" y="352043"/>
                </a:lnTo>
                <a:lnTo>
                  <a:pt x="4572" y="355091"/>
                </a:lnTo>
                <a:lnTo>
                  <a:pt x="792480" y="355091"/>
                </a:lnTo>
                <a:lnTo>
                  <a:pt x="792480" y="352043"/>
                </a:lnTo>
                <a:close/>
              </a:path>
              <a:path w="797560" h="356870">
                <a:moveTo>
                  <a:pt x="795528" y="3047"/>
                </a:moveTo>
                <a:lnTo>
                  <a:pt x="792480" y="3047"/>
                </a:lnTo>
                <a:lnTo>
                  <a:pt x="792480" y="355091"/>
                </a:lnTo>
                <a:lnTo>
                  <a:pt x="795528" y="355091"/>
                </a:lnTo>
                <a:lnTo>
                  <a:pt x="795528" y="352043"/>
                </a:lnTo>
                <a:lnTo>
                  <a:pt x="797052" y="352043"/>
                </a:lnTo>
                <a:lnTo>
                  <a:pt x="797052" y="4571"/>
                </a:lnTo>
                <a:lnTo>
                  <a:pt x="795528" y="4571"/>
                </a:lnTo>
                <a:lnTo>
                  <a:pt x="795528" y="3047"/>
                </a:lnTo>
                <a:close/>
              </a:path>
              <a:path w="797560" h="356870">
                <a:moveTo>
                  <a:pt x="797052" y="352043"/>
                </a:moveTo>
                <a:lnTo>
                  <a:pt x="795528" y="352043"/>
                </a:lnTo>
                <a:lnTo>
                  <a:pt x="795528" y="355091"/>
                </a:lnTo>
                <a:lnTo>
                  <a:pt x="797052" y="355091"/>
                </a:lnTo>
                <a:lnTo>
                  <a:pt x="797052" y="352043"/>
                </a:lnTo>
                <a:close/>
              </a:path>
              <a:path w="797560" h="356870">
                <a:moveTo>
                  <a:pt x="4572" y="3047"/>
                </a:moveTo>
                <a:lnTo>
                  <a:pt x="3048" y="3047"/>
                </a:lnTo>
                <a:lnTo>
                  <a:pt x="3048" y="4571"/>
                </a:lnTo>
                <a:lnTo>
                  <a:pt x="4572" y="4571"/>
                </a:lnTo>
                <a:lnTo>
                  <a:pt x="4572" y="3047"/>
                </a:lnTo>
                <a:close/>
              </a:path>
              <a:path w="797560" h="356870">
                <a:moveTo>
                  <a:pt x="792480" y="3047"/>
                </a:moveTo>
                <a:lnTo>
                  <a:pt x="4572" y="3047"/>
                </a:lnTo>
                <a:lnTo>
                  <a:pt x="4572" y="4571"/>
                </a:lnTo>
                <a:lnTo>
                  <a:pt x="792480" y="4571"/>
                </a:lnTo>
                <a:lnTo>
                  <a:pt x="792480" y="3047"/>
                </a:lnTo>
                <a:close/>
              </a:path>
              <a:path w="797560" h="356870">
                <a:moveTo>
                  <a:pt x="797052" y="3047"/>
                </a:moveTo>
                <a:lnTo>
                  <a:pt x="795528" y="3047"/>
                </a:lnTo>
                <a:lnTo>
                  <a:pt x="795528" y="4571"/>
                </a:lnTo>
                <a:lnTo>
                  <a:pt x="797052" y="4571"/>
                </a:lnTo>
                <a:lnTo>
                  <a:pt x="797052" y="3047"/>
                </a:lnTo>
                <a:close/>
              </a:path>
            </a:pathLst>
          </a:custGeom>
          <a:solidFill>
            <a:srgbClr val="000000"/>
          </a:solidFill>
        </p:spPr>
        <p:txBody>
          <a:bodyPr wrap="square" lIns="0" tIns="0" rIns="0" bIns="0" rtlCol="0"/>
          <a:lstStyle/>
          <a:p>
            <a:endParaRPr sz="1750"/>
          </a:p>
        </p:txBody>
      </p:sp>
      <p:sp>
        <p:nvSpPr>
          <p:cNvPr id="33" name="object 33"/>
          <p:cNvSpPr txBox="1"/>
          <p:nvPr/>
        </p:nvSpPr>
        <p:spPr>
          <a:xfrm>
            <a:off x="1890606" y="6265333"/>
            <a:ext cx="770467" cy="246218"/>
          </a:xfrm>
          <a:prstGeom prst="rect">
            <a:avLst/>
          </a:prstGeom>
          <a:solidFill>
            <a:srgbClr val="BADFE2"/>
          </a:solidFill>
        </p:spPr>
        <p:txBody>
          <a:bodyPr vert="horz" wrap="square" lIns="0" tIns="95691" rIns="0" bIns="0" rtlCol="0">
            <a:spAutoFit/>
          </a:bodyPr>
          <a:lstStyle/>
          <a:p>
            <a:pPr marL="39510">
              <a:spcBef>
                <a:spcPts val="753"/>
              </a:spcBef>
            </a:pPr>
            <a:r>
              <a:rPr sz="972" b="1" spc="19" dirty="0">
                <a:latin typeface="Arial"/>
                <a:cs typeface="Arial"/>
              </a:rPr>
              <a:t>Occupancy</a:t>
            </a:r>
            <a:endParaRPr sz="972">
              <a:latin typeface="Arial"/>
              <a:cs typeface="Arial"/>
            </a:endParaRPr>
          </a:p>
        </p:txBody>
      </p:sp>
      <p:sp>
        <p:nvSpPr>
          <p:cNvPr id="34" name="object 34"/>
          <p:cNvSpPr/>
          <p:nvPr/>
        </p:nvSpPr>
        <p:spPr>
          <a:xfrm>
            <a:off x="2825538" y="5928995"/>
            <a:ext cx="1203237" cy="72849"/>
          </a:xfrm>
          <a:custGeom>
            <a:avLst/>
            <a:gdLst/>
            <a:ahLst/>
            <a:cxnLst/>
            <a:rect l="l" t="t" r="r" b="b"/>
            <a:pathLst>
              <a:path w="1237614" h="74929">
                <a:moveTo>
                  <a:pt x="99059" y="0"/>
                </a:moveTo>
                <a:lnTo>
                  <a:pt x="92963" y="0"/>
                </a:lnTo>
                <a:lnTo>
                  <a:pt x="0" y="38100"/>
                </a:lnTo>
                <a:lnTo>
                  <a:pt x="92963" y="73152"/>
                </a:lnTo>
                <a:lnTo>
                  <a:pt x="94487" y="74676"/>
                </a:lnTo>
                <a:lnTo>
                  <a:pt x="99059" y="74676"/>
                </a:lnTo>
                <a:lnTo>
                  <a:pt x="99059" y="73152"/>
                </a:lnTo>
                <a:lnTo>
                  <a:pt x="100584" y="73152"/>
                </a:lnTo>
                <a:lnTo>
                  <a:pt x="103631" y="70104"/>
                </a:lnTo>
                <a:lnTo>
                  <a:pt x="105156" y="67056"/>
                </a:lnTo>
                <a:lnTo>
                  <a:pt x="105156" y="64008"/>
                </a:lnTo>
                <a:lnTo>
                  <a:pt x="103631" y="62484"/>
                </a:lnTo>
                <a:lnTo>
                  <a:pt x="103631" y="60960"/>
                </a:lnTo>
                <a:lnTo>
                  <a:pt x="102107" y="60960"/>
                </a:lnTo>
                <a:lnTo>
                  <a:pt x="100584" y="59436"/>
                </a:lnTo>
                <a:lnTo>
                  <a:pt x="99059" y="59436"/>
                </a:lnTo>
                <a:lnTo>
                  <a:pt x="64409" y="45720"/>
                </a:lnTo>
                <a:lnTo>
                  <a:pt x="22859" y="45720"/>
                </a:lnTo>
                <a:lnTo>
                  <a:pt x="22859" y="28956"/>
                </a:lnTo>
                <a:lnTo>
                  <a:pt x="66547" y="28956"/>
                </a:lnTo>
                <a:lnTo>
                  <a:pt x="99059" y="16764"/>
                </a:lnTo>
                <a:lnTo>
                  <a:pt x="100584" y="15240"/>
                </a:lnTo>
                <a:lnTo>
                  <a:pt x="102107" y="15240"/>
                </a:lnTo>
                <a:lnTo>
                  <a:pt x="103631" y="13716"/>
                </a:lnTo>
                <a:lnTo>
                  <a:pt x="103631" y="12192"/>
                </a:lnTo>
                <a:lnTo>
                  <a:pt x="105156" y="10668"/>
                </a:lnTo>
                <a:lnTo>
                  <a:pt x="105156" y="7620"/>
                </a:lnTo>
                <a:lnTo>
                  <a:pt x="103631" y="4572"/>
                </a:lnTo>
                <a:lnTo>
                  <a:pt x="99059" y="0"/>
                </a:lnTo>
                <a:close/>
              </a:path>
              <a:path w="1237614" h="74929">
                <a:moveTo>
                  <a:pt x="66547" y="28956"/>
                </a:moveTo>
                <a:lnTo>
                  <a:pt x="22859" y="28956"/>
                </a:lnTo>
                <a:lnTo>
                  <a:pt x="22859" y="45720"/>
                </a:lnTo>
                <a:lnTo>
                  <a:pt x="64409" y="45720"/>
                </a:lnTo>
                <a:lnTo>
                  <a:pt x="60558" y="44196"/>
                </a:lnTo>
                <a:lnTo>
                  <a:pt x="25907" y="44196"/>
                </a:lnTo>
                <a:lnTo>
                  <a:pt x="25907" y="30480"/>
                </a:lnTo>
                <a:lnTo>
                  <a:pt x="62484" y="30480"/>
                </a:lnTo>
                <a:lnTo>
                  <a:pt x="66547" y="28956"/>
                </a:lnTo>
                <a:close/>
              </a:path>
              <a:path w="1237614" h="74929">
                <a:moveTo>
                  <a:pt x="1237488" y="28956"/>
                </a:moveTo>
                <a:lnTo>
                  <a:pt x="66547" y="28956"/>
                </a:lnTo>
                <a:lnTo>
                  <a:pt x="43701" y="37523"/>
                </a:lnTo>
                <a:lnTo>
                  <a:pt x="64409" y="45720"/>
                </a:lnTo>
                <a:lnTo>
                  <a:pt x="1237488" y="45720"/>
                </a:lnTo>
                <a:lnTo>
                  <a:pt x="1237488" y="28956"/>
                </a:lnTo>
                <a:close/>
              </a:path>
              <a:path w="1237614" h="74929">
                <a:moveTo>
                  <a:pt x="25907" y="30480"/>
                </a:moveTo>
                <a:lnTo>
                  <a:pt x="25907" y="44196"/>
                </a:lnTo>
                <a:lnTo>
                  <a:pt x="43701" y="37523"/>
                </a:lnTo>
                <a:lnTo>
                  <a:pt x="25907" y="30480"/>
                </a:lnTo>
                <a:close/>
              </a:path>
              <a:path w="1237614" h="74929">
                <a:moveTo>
                  <a:pt x="43701" y="37523"/>
                </a:moveTo>
                <a:lnTo>
                  <a:pt x="25907" y="44196"/>
                </a:lnTo>
                <a:lnTo>
                  <a:pt x="60558" y="44196"/>
                </a:lnTo>
                <a:lnTo>
                  <a:pt x="43701" y="37523"/>
                </a:lnTo>
                <a:close/>
              </a:path>
              <a:path w="1237614" h="74929">
                <a:moveTo>
                  <a:pt x="62484" y="30480"/>
                </a:moveTo>
                <a:lnTo>
                  <a:pt x="25907" y="30480"/>
                </a:lnTo>
                <a:lnTo>
                  <a:pt x="43701" y="37523"/>
                </a:lnTo>
                <a:lnTo>
                  <a:pt x="62484" y="30480"/>
                </a:lnTo>
                <a:close/>
              </a:path>
            </a:pathLst>
          </a:custGeom>
          <a:solidFill>
            <a:srgbClr val="000000"/>
          </a:solidFill>
        </p:spPr>
        <p:txBody>
          <a:bodyPr wrap="square" lIns="0" tIns="0" rIns="0" bIns="0" rtlCol="0"/>
          <a:lstStyle/>
          <a:p>
            <a:endParaRPr sz="1750"/>
          </a:p>
        </p:txBody>
      </p:sp>
      <p:sp>
        <p:nvSpPr>
          <p:cNvPr id="35" name="object 35"/>
          <p:cNvSpPr/>
          <p:nvPr/>
        </p:nvSpPr>
        <p:spPr>
          <a:xfrm>
            <a:off x="2847763" y="5957147"/>
            <a:ext cx="1181012" cy="16669"/>
          </a:xfrm>
          <a:custGeom>
            <a:avLst/>
            <a:gdLst/>
            <a:ahLst/>
            <a:cxnLst/>
            <a:rect l="l" t="t" r="r" b="b"/>
            <a:pathLst>
              <a:path w="1214754" h="17145">
                <a:moveTo>
                  <a:pt x="1214627" y="16763"/>
                </a:moveTo>
                <a:lnTo>
                  <a:pt x="0" y="16763"/>
                </a:lnTo>
                <a:lnTo>
                  <a:pt x="0" y="0"/>
                </a:lnTo>
                <a:lnTo>
                  <a:pt x="1214627" y="0"/>
                </a:lnTo>
                <a:lnTo>
                  <a:pt x="1214627" y="16763"/>
                </a:lnTo>
                <a:close/>
              </a:path>
            </a:pathLst>
          </a:custGeom>
          <a:ln w="3175">
            <a:solidFill>
              <a:srgbClr val="000000"/>
            </a:solidFill>
          </a:ln>
        </p:spPr>
        <p:txBody>
          <a:bodyPr wrap="square" lIns="0" tIns="0" rIns="0" bIns="0" rtlCol="0"/>
          <a:lstStyle/>
          <a:p>
            <a:endParaRPr sz="1750"/>
          </a:p>
        </p:txBody>
      </p:sp>
      <p:sp>
        <p:nvSpPr>
          <p:cNvPr id="36" name="object 36"/>
          <p:cNvSpPr/>
          <p:nvPr/>
        </p:nvSpPr>
        <p:spPr>
          <a:xfrm>
            <a:off x="2825537" y="5928995"/>
            <a:ext cx="102482" cy="72849"/>
          </a:xfrm>
          <a:custGeom>
            <a:avLst/>
            <a:gdLst/>
            <a:ahLst/>
            <a:cxnLst/>
            <a:rect l="l" t="t" r="r" b="b"/>
            <a:pathLst>
              <a:path w="105410" h="74929">
                <a:moveTo>
                  <a:pt x="92963" y="73152"/>
                </a:moveTo>
                <a:lnTo>
                  <a:pt x="0" y="38100"/>
                </a:lnTo>
                <a:lnTo>
                  <a:pt x="92963" y="0"/>
                </a:lnTo>
                <a:lnTo>
                  <a:pt x="94487" y="0"/>
                </a:lnTo>
                <a:lnTo>
                  <a:pt x="97535" y="0"/>
                </a:lnTo>
                <a:lnTo>
                  <a:pt x="99059" y="0"/>
                </a:lnTo>
                <a:lnTo>
                  <a:pt x="100584" y="1524"/>
                </a:lnTo>
                <a:lnTo>
                  <a:pt x="102107" y="3048"/>
                </a:lnTo>
                <a:lnTo>
                  <a:pt x="103631" y="4572"/>
                </a:lnTo>
                <a:lnTo>
                  <a:pt x="105156" y="7620"/>
                </a:lnTo>
                <a:lnTo>
                  <a:pt x="105156" y="9144"/>
                </a:lnTo>
                <a:lnTo>
                  <a:pt x="105156" y="10668"/>
                </a:lnTo>
                <a:lnTo>
                  <a:pt x="103631" y="12192"/>
                </a:lnTo>
                <a:lnTo>
                  <a:pt x="103631" y="13716"/>
                </a:lnTo>
                <a:lnTo>
                  <a:pt x="102107" y="15240"/>
                </a:lnTo>
                <a:lnTo>
                  <a:pt x="100584" y="15240"/>
                </a:lnTo>
                <a:lnTo>
                  <a:pt x="99059" y="16764"/>
                </a:lnTo>
                <a:lnTo>
                  <a:pt x="25907" y="44196"/>
                </a:lnTo>
                <a:lnTo>
                  <a:pt x="25907" y="30480"/>
                </a:lnTo>
                <a:lnTo>
                  <a:pt x="99059" y="59436"/>
                </a:lnTo>
                <a:lnTo>
                  <a:pt x="100584" y="59436"/>
                </a:lnTo>
                <a:lnTo>
                  <a:pt x="102107" y="60960"/>
                </a:lnTo>
                <a:lnTo>
                  <a:pt x="103631" y="60960"/>
                </a:lnTo>
                <a:lnTo>
                  <a:pt x="103631" y="62484"/>
                </a:lnTo>
                <a:lnTo>
                  <a:pt x="105156" y="64008"/>
                </a:lnTo>
                <a:lnTo>
                  <a:pt x="105156" y="65532"/>
                </a:lnTo>
                <a:lnTo>
                  <a:pt x="105156" y="67056"/>
                </a:lnTo>
                <a:lnTo>
                  <a:pt x="103631" y="70104"/>
                </a:lnTo>
                <a:lnTo>
                  <a:pt x="102107" y="71628"/>
                </a:lnTo>
                <a:lnTo>
                  <a:pt x="100584" y="73152"/>
                </a:lnTo>
                <a:lnTo>
                  <a:pt x="99059" y="73152"/>
                </a:lnTo>
                <a:lnTo>
                  <a:pt x="99059" y="74676"/>
                </a:lnTo>
                <a:lnTo>
                  <a:pt x="97535" y="74676"/>
                </a:lnTo>
                <a:lnTo>
                  <a:pt x="94487" y="74676"/>
                </a:lnTo>
                <a:lnTo>
                  <a:pt x="92963" y="73152"/>
                </a:lnTo>
                <a:close/>
              </a:path>
            </a:pathLst>
          </a:custGeom>
          <a:ln w="3175">
            <a:solidFill>
              <a:srgbClr val="000000"/>
            </a:solidFill>
          </a:ln>
        </p:spPr>
        <p:txBody>
          <a:bodyPr wrap="square" lIns="0" tIns="0" rIns="0" bIns="0" rtlCol="0"/>
          <a:lstStyle/>
          <a:p>
            <a:endParaRPr sz="1750"/>
          </a:p>
        </p:txBody>
      </p:sp>
      <p:sp>
        <p:nvSpPr>
          <p:cNvPr id="37" name="object 37"/>
          <p:cNvSpPr txBox="1"/>
          <p:nvPr/>
        </p:nvSpPr>
        <p:spPr>
          <a:xfrm>
            <a:off x="1098903" y="3899111"/>
            <a:ext cx="5359929" cy="1313436"/>
          </a:xfrm>
          <a:prstGeom prst="rect">
            <a:avLst/>
          </a:prstGeom>
        </p:spPr>
        <p:txBody>
          <a:bodyPr vert="horz" wrap="square" lIns="0" tIns="0" rIns="0" bIns="0" rtlCol="0">
            <a:spAutoFit/>
          </a:bodyPr>
          <a:lstStyle/>
          <a:p>
            <a:pPr marL="12347" marR="4939" algn="just">
              <a:lnSpc>
                <a:spcPts val="1342"/>
              </a:lnSpc>
            </a:pPr>
            <a:r>
              <a:rPr sz="1167" dirty="0">
                <a:latin typeface="Times New Roman"/>
                <a:cs typeface="Times New Roman"/>
              </a:rPr>
              <a:t>This happened because in the </a:t>
            </a:r>
            <a:r>
              <a:rPr sz="1167" spc="5" dirty="0">
                <a:latin typeface="Times New Roman"/>
                <a:cs typeface="Times New Roman"/>
              </a:rPr>
              <a:t>first </a:t>
            </a:r>
            <a:r>
              <a:rPr sz="1167" dirty="0">
                <a:latin typeface="Times New Roman"/>
                <a:cs typeface="Times New Roman"/>
              </a:rPr>
              <a:t>case intelligence is distributed </a:t>
            </a:r>
            <a:r>
              <a:rPr sz="1167" spc="-5" dirty="0">
                <a:latin typeface="Times New Roman"/>
                <a:cs typeface="Times New Roman"/>
              </a:rPr>
              <a:t>while </a:t>
            </a:r>
            <a:r>
              <a:rPr sz="1167" dirty="0">
                <a:latin typeface="Times New Roman"/>
                <a:cs typeface="Times New Roman"/>
              </a:rPr>
              <a:t>in the </a:t>
            </a:r>
            <a:r>
              <a:rPr sz="1167" spc="-5" dirty="0">
                <a:latin typeface="Times New Roman"/>
                <a:cs typeface="Times New Roman"/>
              </a:rPr>
              <a:t>second </a:t>
            </a:r>
            <a:r>
              <a:rPr sz="1167" dirty="0">
                <a:latin typeface="Times New Roman"/>
                <a:cs typeface="Times New Roman"/>
              </a:rPr>
              <a:t>case  it is encapsulated. </a:t>
            </a:r>
            <a:r>
              <a:rPr sz="1167" spc="-5" dirty="0">
                <a:latin typeface="Times New Roman"/>
                <a:cs typeface="Times New Roman"/>
              </a:rPr>
              <a:t>However, </a:t>
            </a:r>
            <a:r>
              <a:rPr sz="1167" dirty="0">
                <a:latin typeface="Times New Roman"/>
                <a:cs typeface="Times New Roman"/>
              </a:rPr>
              <a:t>the control is </a:t>
            </a:r>
            <a:r>
              <a:rPr sz="1167" spc="-5" dirty="0">
                <a:latin typeface="Times New Roman"/>
                <a:cs typeface="Times New Roman"/>
              </a:rPr>
              <a:t>still </a:t>
            </a:r>
            <a:r>
              <a:rPr sz="1167" dirty="0">
                <a:latin typeface="Times New Roman"/>
                <a:cs typeface="Times New Roman"/>
              </a:rPr>
              <a:t>centralized as the </a:t>
            </a:r>
            <a:r>
              <a:rPr sz="1167" spc="5" dirty="0">
                <a:latin typeface="Times New Roman"/>
                <a:cs typeface="Times New Roman"/>
              </a:rPr>
              <a:t>Heat </a:t>
            </a:r>
            <a:r>
              <a:rPr sz="1167" spc="-5" dirty="0">
                <a:latin typeface="Times New Roman"/>
                <a:cs typeface="Times New Roman"/>
              </a:rPr>
              <a:t>Flow </a:t>
            </a:r>
            <a:r>
              <a:rPr sz="1167" dirty="0">
                <a:latin typeface="Times New Roman"/>
                <a:cs typeface="Times New Roman"/>
              </a:rPr>
              <a:t>Regulator has  the control logic that first analyses the values from different queries and then makes a  decision about turning the furnace on of off. We can improve the </a:t>
            </a:r>
            <a:r>
              <a:rPr sz="1167" spc="-5" dirty="0">
                <a:latin typeface="Times New Roman"/>
                <a:cs typeface="Times New Roman"/>
              </a:rPr>
              <a:t>situation </a:t>
            </a:r>
            <a:r>
              <a:rPr sz="1167" dirty="0">
                <a:latin typeface="Times New Roman"/>
                <a:cs typeface="Times New Roman"/>
              </a:rPr>
              <a:t>even further  by delegating this responsibility to the Room object as </a:t>
            </a:r>
            <a:r>
              <a:rPr sz="1167" spc="-5" dirty="0">
                <a:latin typeface="Times New Roman"/>
                <a:cs typeface="Times New Roman"/>
              </a:rPr>
              <a:t>shown</a:t>
            </a:r>
            <a:r>
              <a:rPr sz="1167" spc="-126" dirty="0">
                <a:latin typeface="Times New Roman"/>
                <a:cs typeface="Times New Roman"/>
              </a:rPr>
              <a:t> </a:t>
            </a:r>
            <a:r>
              <a:rPr sz="1167" dirty="0">
                <a:latin typeface="Times New Roman"/>
                <a:cs typeface="Times New Roman"/>
              </a:rPr>
              <a:t>below.</a:t>
            </a:r>
            <a:endParaRPr sz="1167">
              <a:latin typeface="Times New Roman"/>
              <a:cs typeface="Times New Roman"/>
            </a:endParaRPr>
          </a:p>
          <a:p>
            <a:pPr>
              <a:lnSpc>
                <a:spcPct val="100000"/>
              </a:lnSpc>
            </a:pPr>
            <a:endParaRPr sz="1167">
              <a:latin typeface="Times New Roman"/>
              <a:cs typeface="Times New Roman"/>
            </a:endParaRPr>
          </a:p>
          <a:p>
            <a:pPr marL="970469">
              <a:spcBef>
                <a:spcPts val="991"/>
              </a:spcBef>
            </a:pPr>
            <a:r>
              <a:rPr sz="1118" b="1" spc="-5" dirty="0">
                <a:solidFill>
                  <a:srgbClr val="FFFFFF"/>
                </a:solidFill>
                <a:latin typeface="Arial"/>
                <a:cs typeface="Arial"/>
              </a:rPr>
              <a:t>Room</a:t>
            </a:r>
            <a:endParaRPr sz="1118">
              <a:latin typeface="Arial"/>
              <a:cs typeface="Arial"/>
            </a:endParaRPr>
          </a:p>
        </p:txBody>
      </p:sp>
      <p:sp>
        <p:nvSpPr>
          <p:cNvPr id="38" name="object 38"/>
          <p:cNvSpPr/>
          <p:nvPr/>
        </p:nvSpPr>
        <p:spPr>
          <a:xfrm>
            <a:off x="5095451" y="5791200"/>
            <a:ext cx="773553" cy="346957"/>
          </a:xfrm>
          <a:custGeom>
            <a:avLst/>
            <a:gdLst/>
            <a:ahLst/>
            <a:cxnLst/>
            <a:rect l="l" t="t" r="r" b="b"/>
            <a:pathLst>
              <a:path w="795654" h="356870">
                <a:moveTo>
                  <a:pt x="794004" y="0"/>
                </a:moveTo>
                <a:lnTo>
                  <a:pt x="1524" y="0"/>
                </a:lnTo>
                <a:lnTo>
                  <a:pt x="0" y="1523"/>
                </a:lnTo>
                <a:lnTo>
                  <a:pt x="0" y="355091"/>
                </a:lnTo>
                <a:lnTo>
                  <a:pt x="1524" y="356615"/>
                </a:lnTo>
                <a:lnTo>
                  <a:pt x="794004" y="356615"/>
                </a:lnTo>
                <a:lnTo>
                  <a:pt x="795528" y="355091"/>
                </a:lnTo>
                <a:lnTo>
                  <a:pt x="3048" y="355091"/>
                </a:lnTo>
                <a:lnTo>
                  <a:pt x="3048" y="352043"/>
                </a:lnTo>
                <a:lnTo>
                  <a:pt x="4572" y="352043"/>
                </a:lnTo>
                <a:lnTo>
                  <a:pt x="4572" y="4571"/>
                </a:lnTo>
                <a:lnTo>
                  <a:pt x="3048" y="4571"/>
                </a:lnTo>
                <a:lnTo>
                  <a:pt x="3048" y="3047"/>
                </a:lnTo>
                <a:lnTo>
                  <a:pt x="795528" y="3047"/>
                </a:lnTo>
                <a:lnTo>
                  <a:pt x="795528" y="1523"/>
                </a:lnTo>
                <a:lnTo>
                  <a:pt x="794004" y="0"/>
                </a:lnTo>
                <a:close/>
              </a:path>
              <a:path w="795654" h="356870">
                <a:moveTo>
                  <a:pt x="4572" y="352043"/>
                </a:moveTo>
                <a:lnTo>
                  <a:pt x="3048" y="352043"/>
                </a:lnTo>
                <a:lnTo>
                  <a:pt x="3048" y="355091"/>
                </a:lnTo>
                <a:lnTo>
                  <a:pt x="4572" y="355091"/>
                </a:lnTo>
                <a:lnTo>
                  <a:pt x="4572" y="352043"/>
                </a:lnTo>
                <a:close/>
              </a:path>
              <a:path w="795654" h="356870">
                <a:moveTo>
                  <a:pt x="790956" y="352043"/>
                </a:moveTo>
                <a:lnTo>
                  <a:pt x="4572" y="352043"/>
                </a:lnTo>
                <a:lnTo>
                  <a:pt x="4572" y="355091"/>
                </a:lnTo>
                <a:lnTo>
                  <a:pt x="790956" y="355091"/>
                </a:lnTo>
                <a:lnTo>
                  <a:pt x="790956" y="352043"/>
                </a:lnTo>
                <a:close/>
              </a:path>
              <a:path w="795654" h="356870">
                <a:moveTo>
                  <a:pt x="794004" y="3047"/>
                </a:moveTo>
                <a:lnTo>
                  <a:pt x="790956" y="3047"/>
                </a:lnTo>
                <a:lnTo>
                  <a:pt x="790956" y="355091"/>
                </a:lnTo>
                <a:lnTo>
                  <a:pt x="794004" y="355091"/>
                </a:lnTo>
                <a:lnTo>
                  <a:pt x="794004" y="352043"/>
                </a:lnTo>
                <a:lnTo>
                  <a:pt x="795528" y="352043"/>
                </a:lnTo>
                <a:lnTo>
                  <a:pt x="795528" y="4571"/>
                </a:lnTo>
                <a:lnTo>
                  <a:pt x="794004" y="4571"/>
                </a:lnTo>
                <a:lnTo>
                  <a:pt x="794004" y="3047"/>
                </a:lnTo>
                <a:close/>
              </a:path>
              <a:path w="795654" h="356870">
                <a:moveTo>
                  <a:pt x="795528" y="352043"/>
                </a:moveTo>
                <a:lnTo>
                  <a:pt x="794004" y="352043"/>
                </a:lnTo>
                <a:lnTo>
                  <a:pt x="794004" y="355091"/>
                </a:lnTo>
                <a:lnTo>
                  <a:pt x="795528" y="355091"/>
                </a:lnTo>
                <a:lnTo>
                  <a:pt x="795528" y="352043"/>
                </a:lnTo>
                <a:close/>
              </a:path>
              <a:path w="795654" h="356870">
                <a:moveTo>
                  <a:pt x="4572" y="3047"/>
                </a:moveTo>
                <a:lnTo>
                  <a:pt x="3048" y="3047"/>
                </a:lnTo>
                <a:lnTo>
                  <a:pt x="3048" y="4571"/>
                </a:lnTo>
                <a:lnTo>
                  <a:pt x="4572" y="4571"/>
                </a:lnTo>
                <a:lnTo>
                  <a:pt x="4572" y="3047"/>
                </a:lnTo>
                <a:close/>
              </a:path>
              <a:path w="795654" h="356870">
                <a:moveTo>
                  <a:pt x="790956" y="3047"/>
                </a:moveTo>
                <a:lnTo>
                  <a:pt x="4572" y="3047"/>
                </a:lnTo>
                <a:lnTo>
                  <a:pt x="4572" y="4571"/>
                </a:lnTo>
                <a:lnTo>
                  <a:pt x="790956" y="4571"/>
                </a:lnTo>
                <a:lnTo>
                  <a:pt x="790956" y="3047"/>
                </a:lnTo>
                <a:close/>
              </a:path>
              <a:path w="795654" h="356870">
                <a:moveTo>
                  <a:pt x="795528" y="3047"/>
                </a:moveTo>
                <a:lnTo>
                  <a:pt x="794004" y="3047"/>
                </a:lnTo>
                <a:lnTo>
                  <a:pt x="794004" y="4571"/>
                </a:lnTo>
                <a:lnTo>
                  <a:pt x="795528" y="4571"/>
                </a:lnTo>
                <a:lnTo>
                  <a:pt x="795528" y="3047"/>
                </a:lnTo>
                <a:close/>
              </a:path>
            </a:pathLst>
          </a:custGeom>
          <a:solidFill>
            <a:srgbClr val="000000"/>
          </a:solidFill>
        </p:spPr>
        <p:txBody>
          <a:bodyPr wrap="square" lIns="0" tIns="0" rIns="0" bIns="0" rtlCol="0"/>
          <a:lstStyle/>
          <a:p>
            <a:endParaRPr sz="1750"/>
          </a:p>
        </p:txBody>
      </p:sp>
      <p:sp>
        <p:nvSpPr>
          <p:cNvPr id="39" name="object 39"/>
          <p:cNvSpPr txBox="1"/>
          <p:nvPr/>
        </p:nvSpPr>
        <p:spPr>
          <a:xfrm>
            <a:off x="5098415" y="5794163"/>
            <a:ext cx="769232" cy="246218"/>
          </a:xfrm>
          <a:prstGeom prst="rect">
            <a:avLst/>
          </a:prstGeom>
          <a:solidFill>
            <a:srgbClr val="BADFE2"/>
          </a:solidFill>
        </p:spPr>
        <p:txBody>
          <a:bodyPr vert="horz" wrap="square" lIns="0" tIns="95691" rIns="0" bIns="0" rtlCol="0">
            <a:spAutoFit/>
          </a:bodyPr>
          <a:lstStyle/>
          <a:p>
            <a:pPr marL="134582">
              <a:spcBef>
                <a:spcPts val="753"/>
              </a:spcBef>
            </a:pPr>
            <a:r>
              <a:rPr sz="972" b="1" spc="19" dirty="0">
                <a:latin typeface="Arial"/>
                <a:cs typeface="Arial"/>
              </a:rPr>
              <a:t>Furnace</a:t>
            </a:r>
            <a:endParaRPr sz="972">
              <a:latin typeface="Arial"/>
              <a:cs typeface="Arial"/>
            </a:endParaRPr>
          </a:p>
        </p:txBody>
      </p:sp>
      <p:sp>
        <p:nvSpPr>
          <p:cNvPr id="40" name="object 40"/>
          <p:cNvSpPr/>
          <p:nvPr/>
        </p:nvSpPr>
        <p:spPr>
          <a:xfrm>
            <a:off x="4025688" y="5791200"/>
            <a:ext cx="775406" cy="346957"/>
          </a:xfrm>
          <a:custGeom>
            <a:avLst/>
            <a:gdLst/>
            <a:ahLst/>
            <a:cxnLst/>
            <a:rect l="l" t="t" r="r" b="b"/>
            <a:pathLst>
              <a:path w="797560" h="356870">
                <a:moveTo>
                  <a:pt x="795528" y="0"/>
                </a:moveTo>
                <a:lnTo>
                  <a:pt x="1524" y="0"/>
                </a:lnTo>
                <a:lnTo>
                  <a:pt x="0" y="1523"/>
                </a:lnTo>
                <a:lnTo>
                  <a:pt x="0" y="355091"/>
                </a:lnTo>
                <a:lnTo>
                  <a:pt x="1524" y="356615"/>
                </a:lnTo>
                <a:lnTo>
                  <a:pt x="795528" y="356615"/>
                </a:lnTo>
                <a:lnTo>
                  <a:pt x="797052" y="355091"/>
                </a:lnTo>
                <a:lnTo>
                  <a:pt x="3048" y="355091"/>
                </a:lnTo>
                <a:lnTo>
                  <a:pt x="3048" y="352043"/>
                </a:lnTo>
                <a:lnTo>
                  <a:pt x="4572" y="352043"/>
                </a:lnTo>
                <a:lnTo>
                  <a:pt x="4572" y="4571"/>
                </a:lnTo>
                <a:lnTo>
                  <a:pt x="3048" y="4571"/>
                </a:lnTo>
                <a:lnTo>
                  <a:pt x="3048" y="3047"/>
                </a:lnTo>
                <a:lnTo>
                  <a:pt x="797052" y="3047"/>
                </a:lnTo>
                <a:lnTo>
                  <a:pt x="797052" y="1523"/>
                </a:lnTo>
                <a:lnTo>
                  <a:pt x="795528" y="0"/>
                </a:lnTo>
                <a:close/>
              </a:path>
              <a:path w="797560" h="356870">
                <a:moveTo>
                  <a:pt x="4572" y="352043"/>
                </a:moveTo>
                <a:lnTo>
                  <a:pt x="3048" y="352043"/>
                </a:lnTo>
                <a:lnTo>
                  <a:pt x="3048" y="355091"/>
                </a:lnTo>
                <a:lnTo>
                  <a:pt x="4572" y="355091"/>
                </a:lnTo>
                <a:lnTo>
                  <a:pt x="4572" y="352043"/>
                </a:lnTo>
                <a:close/>
              </a:path>
              <a:path w="797560" h="356870">
                <a:moveTo>
                  <a:pt x="792480" y="352043"/>
                </a:moveTo>
                <a:lnTo>
                  <a:pt x="4572" y="352043"/>
                </a:lnTo>
                <a:lnTo>
                  <a:pt x="4572" y="355091"/>
                </a:lnTo>
                <a:lnTo>
                  <a:pt x="792480" y="355091"/>
                </a:lnTo>
                <a:lnTo>
                  <a:pt x="792480" y="352043"/>
                </a:lnTo>
                <a:close/>
              </a:path>
              <a:path w="797560" h="356870">
                <a:moveTo>
                  <a:pt x="795528" y="3047"/>
                </a:moveTo>
                <a:lnTo>
                  <a:pt x="792480" y="3047"/>
                </a:lnTo>
                <a:lnTo>
                  <a:pt x="792480" y="355091"/>
                </a:lnTo>
                <a:lnTo>
                  <a:pt x="795528" y="355091"/>
                </a:lnTo>
                <a:lnTo>
                  <a:pt x="795528" y="352043"/>
                </a:lnTo>
                <a:lnTo>
                  <a:pt x="797052" y="352043"/>
                </a:lnTo>
                <a:lnTo>
                  <a:pt x="797052" y="4571"/>
                </a:lnTo>
                <a:lnTo>
                  <a:pt x="795528" y="4571"/>
                </a:lnTo>
                <a:lnTo>
                  <a:pt x="795528" y="3047"/>
                </a:lnTo>
                <a:close/>
              </a:path>
              <a:path w="797560" h="356870">
                <a:moveTo>
                  <a:pt x="797052" y="352043"/>
                </a:moveTo>
                <a:lnTo>
                  <a:pt x="795528" y="352043"/>
                </a:lnTo>
                <a:lnTo>
                  <a:pt x="795528" y="355091"/>
                </a:lnTo>
                <a:lnTo>
                  <a:pt x="797052" y="355091"/>
                </a:lnTo>
                <a:lnTo>
                  <a:pt x="797052" y="352043"/>
                </a:lnTo>
                <a:close/>
              </a:path>
              <a:path w="797560" h="356870">
                <a:moveTo>
                  <a:pt x="4572" y="3047"/>
                </a:moveTo>
                <a:lnTo>
                  <a:pt x="3048" y="3047"/>
                </a:lnTo>
                <a:lnTo>
                  <a:pt x="3048" y="4571"/>
                </a:lnTo>
                <a:lnTo>
                  <a:pt x="4572" y="4571"/>
                </a:lnTo>
                <a:lnTo>
                  <a:pt x="4572" y="3047"/>
                </a:lnTo>
                <a:close/>
              </a:path>
              <a:path w="797560" h="356870">
                <a:moveTo>
                  <a:pt x="792480" y="3047"/>
                </a:moveTo>
                <a:lnTo>
                  <a:pt x="4572" y="3047"/>
                </a:lnTo>
                <a:lnTo>
                  <a:pt x="4572" y="4571"/>
                </a:lnTo>
                <a:lnTo>
                  <a:pt x="792480" y="4571"/>
                </a:lnTo>
                <a:lnTo>
                  <a:pt x="792480" y="3047"/>
                </a:lnTo>
                <a:close/>
              </a:path>
              <a:path w="797560" h="356870">
                <a:moveTo>
                  <a:pt x="797052" y="3047"/>
                </a:moveTo>
                <a:lnTo>
                  <a:pt x="795528" y="3047"/>
                </a:lnTo>
                <a:lnTo>
                  <a:pt x="795528" y="4571"/>
                </a:lnTo>
                <a:lnTo>
                  <a:pt x="797052" y="4571"/>
                </a:lnTo>
                <a:lnTo>
                  <a:pt x="797052" y="3047"/>
                </a:lnTo>
                <a:close/>
              </a:path>
            </a:pathLst>
          </a:custGeom>
          <a:solidFill>
            <a:srgbClr val="000000"/>
          </a:solidFill>
        </p:spPr>
        <p:txBody>
          <a:bodyPr wrap="square" lIns="0" tIns="0" rIns="0" bIns="0" rtlCol="0"/>
          <a:lstStyle/>
          <a:p>
            <a:endParaRPr sz="1750"/>
          </a:p>
        </p:txBody>
      </p:sp>
      <p:sp>
        <p:nvSpPr>
          <p:cNvPr id="41" name="object 41"/>
          <p:cNvSpPr txBox="1"/>
          <p:nvPr/>
        </p:nvSpPr>
        <p:spPr>
          <a:xfrm>
            <a:off x="4028651" y="5794162"/>
            <a:ext cx="770467" cy="324202"/>
          </a:xfrm>
          <a:prstGeom prst="rect">
            <a:avLst/>
          </a:prstGeom>
          <a:solidFill>
            <a:srgbClr val="BADFE2"/>
          </a:solidFill>
        </p:spPr>
        <p:txBody>
          <a:bodyPr vert="horz" wrap="square" lIns="0" tIns="12965" rIns="0" bIns="0" rtlCol="0">
            <a:spAutoFit/>
          </a:bodyPr>
          <a:lstStyle/>
          <a:p>
            <a:pPr marL="85811" marR="78403" indent="-22224">
              <a:lnSpc>
                <a:spcPct val="103899"/>
              </a:lnSpc>
              <a:spcBef>
                <a:spcPts val="102"/>
              </a:spcBef>
            </a:pPr>
            <a:r>
              <a:rPr sz="972" b="1" spc="15" dirty="0">
                <a:latin typeface="Arial"/>
                <a:cs typeface="Arial"/>
              </a:rPr>
              <a:t>Heat </a:t>
            </a:r>
            <a:r>
              <a:rPr sz="972" b="1" spc="19" dirty="0">
                <a:latin typeface="Arial"/>
                <a:cs typeface="Arial"/>
              </a:rPr>
              <a:t>Flow  </a:t>
            </a:r>
            <a:r>
              <a:rPr sz="972" b="1" spc="15" dirty="0">
                <a:latin typeface="Arial"/>
                <a:cs typeface="Arial"/>
              </a:rPr>
              <a:t>Regulator</a:t>
            </a:r>
            <a:endParaRPr sz="972">
              <a:latin typeface="Arial"/>
              <a:cs typeface="Arial"/>
            </a:endParaRPr>
          </a:p>
        </p:txBody>
      </p:sp>
      <p:sp>
        <p:nvSpPr>
          <p:cNvPr id="42" name="object 42"/>
          <p:cNvSpPr/>
          <p:nvPr/>
        </p:nvSpPr>
        <p:spPr>
          <a:xfrm>
            <a:off x="4793192" y="5928995"/>
            <a:ext cx="311150" cy="72849"/>
          </a:xfrm>
          <a:custGeom>
            <a:avLst/>
            <a:gdLst/>
            <a:ahLst/>
            <a:cxnLst/>
            <a:rect l="l" t="t" r="r" b="b"/>
            <a:pathLst>
              <a:path w="320039" h="74929">
                <a:moveTo>
                  <a:pt x="21335" y="29355"/>
                </a:moveTo>
                <a:lnTo>
                  <a:pt x="0" y="38100"/>
                </a:lnTo>
                <a:lnTo>
                  <a:pt x="92963" y="73152"/>
                </a:lnTo>
                <a:lnTo>
                  <a:pt x="94487" y="74676"/>
                </a:lnTo>
                <a:lnTo>
                  <a:pt x="97535" y="74676"/>
                </a:lnTo>
                <a:lnTo>
                  <a:pt x="99059" y="73152"/>
                </a:lnTo>
                <a:lnTo>
                  <a:pt x="100583" y="73152"/>
                </a:lnTo>
                <a:lnTo>
                  <a:pt x="102107" y="71628"/>
                </a:lnTo>
                <a:lnTo>
                  <a:pt x="103631" y="71628"/>
                </a:lnTo>
                <a:lnTo>
                  <a:pt x="103631" y="62484"/>
                </a:lnTo>
                <a:lnTo>
                  <a:pt x="100583" y="59436"/>
                </a:lnTo>
                <a:lnTo>
                  <a:pt x="99059" y="59436"/>
                </a:lnTo>
                <a:lnTo>
                  <a:pt x="63687" y="45720"/>
                </a:lnTo>
                <a:lnTo>
                  <a:pt x="21335" y="45720"/>
                </a:lnTo>
                <a:lnTo>
                  <a:pt x="21335" y="29355"/>
                </a:lnTo>
                <a:close/>
              </a:path>
              <a:path w="320039" h="74929">
                <a:moveTo>
                  <a:pt x="275967" y="37523"/>
                </a:moveTo>
                <a:lnTo>
                  <a:pt x="219455" y="59436"/>
                </a:lnTo>
                <a:lnTo>
                  <a:pt x="217931" y="59436"/>
                </a:lnTo>
                <a:lnTo>
                  <a:pt x="213359" y="64008"/>
                </a:lnTo>
                <a:lnTo>
                  <a:pt x="213359" y="67056"/>
                </a:lnTo>
                <a:lnTo>
                  <a:pt x="214883" y="70104"/>
                </a:lnTo>
                <a:lnTo>
                  <a:pt x="217931" y="73152"/>
                </a:lnTo>
                <a:lnTo>
                  <a:pt x="219455" y="73152"/>
                </a:lnTo>
                <a:lnTo>
                  <a:pt x="219455" y="74676"/>
                </a:lnTo>
                <a:lnTo>
                  <a:pt x="224027" y="74676"/>
                </a:lnTo>
                <a:lnTo>
                  <a:pt x="225551" y="73152"/>
                </a:lnTo>
                <a:lnTo>
                  <a:pt x="299499" y="45720"/>
                </a:lnTo>
                <a:lnTo>
                  <a:pt x="297179" y="45720"/>
                </a:lnTo>
                <a:lnTo>
                  <a:pt x="297179" y="44196"/>
                </a:lnTo>
                <a:lnTo>
                  <a:pt x="294131" y="44196"/>
                </a:lnTo>
                <a:lnTo>
                  <a:pt x="275967" y="37523"/>
                </a:lnTo>
                <a:close/>
              </a:path>
              <a:path w="320039" h="74929">
                <a:moveTo>
                  <a:pt x="99059" y="0"/>
                </a:moveTo>
                <a:lnTo>
                  <a:pt x="92963" y="0"/>
                </a:lnTo>
                <a:lnTo>
                  <a:pt x="21335" y="29355"/>
                </a:lnTo>
                <a:lnTo>
                  <a:pt x="21335" y="45720"/>
                </a:lnTo>
                <a:lnTo>
                  <a:pt x="63687" y="45720"/>
                </a:lnTo>
                <a:lnTo>
                  <a:pt x="59756" y="44196"/>
                </a:lnTo>
                <a:lnTo>
                  <a:pt x="24383" y="44196"/>
                </a:lnTo>
                <a:lnTo>
                  <a:pt x="24383" y="30480"/>
                </a:lnTo>
                <a:lnTo>
                  <a:pt x="61721" y="30480"/>
                </a:lnTo>
                <a:lnTo>
                  <a:pt x="99059" y="16764"/>
                </a:lnTo>
                <a:lnTo>
                  <a:pt x="100583" y="15240"/>
                </a:lnTo>
                <a:lnTo>
                  <a:pt x="102107" y="15240"/>
                </a:lnTo>
                <a:lnTo>
                  <a:pt x="102107" y="13716"/>
                </a:lnTo>
                <a:lnTo>
                  <a:pt x="103631" y="12192"/>
                </a:lnTo>
                <a:lnTo>
                  <a:pt x="103631" y="4572"/>
                </a:lnTo>
                <a:lnTo>
                  <a:pt x="99059" y="0"/>
                </a:lnTo>
                <a:close/>
              </a:path>
              <a:path w="320039" h="74929">
                <a:moveTo>
                  <a:pt x="252645" y="28956"/>
                </a:moveTo>
                <a:lnTo>
                  <a:pt x="65870" y="28956"/>
                </a:lnTo>
                <a:lnTo>
                  <a:pt x="42548" y="37523"/>
                </a:lnTo>
                <a:lnTo>
                  <a:pt x="63687" y="45720"/>
                </a:lnTo>
                <a:lnTo>
                  <a:pt x="254828" y="45720"/>
                </a:lnTo>
                <a:lnTo>
                  <a:pt x="275967" y="37523"/>
                </a:lnTo>
                <a:lnTo>
                  <a:pt x="252645" y="28956"/>
                </a:lnTo>
                <a:close/>
              </a:path>
              <a:path w="320039" h="74929">
                <a:moveTo>
                  <a:pt x="297362" y="28956"/>
                </a:moveTo>
                <a:lnTo>
                  <a:pt x="297179" y="28956"/>
                </a:lnTo>
                <a:lnTo>
                  <a:pt x="297179" y="45720"/>
                </a:lnTo>
                <a:lnTo>
                  <a:pt x="299499" y="45720"/>
                </a:lnTo>
                <a:lnTo>
                  <a:pt x="320039" y="38100"/>
                </a:lnTo>
                <a:lnTo>
                  <a:pt x="297362" y="28956"/>
                </a:lnTo>
                <a:close/>
              </a:path>
              <a:path w="320039" h="74929">
                <a:moveTo>
                  <a:pt x="24383" y="30480"/>
                </a:moveTo>
                <a:lnTo>
                  <a:pt x="24383" y="44196"/>
                </a:lnTo>
                <a:lnTo>
                  <a:pt x="42548" y="37523"/>
                </a:lnTo>
                <a:lnTo>
                  <a:pt x="24383" y="30480"/>
                </a:lnTo>
                <a:close/>
              </a:path>
              <a:path w="320039" h="74929">
                <a:moveTo>
                  <a:pt x="42548" y="37523"/>
                </a:moveTo>
                <a:lnTo>
                  <a:pt x="24383" y="44196"/>
                </a:lnTo>
                <a:lnTo>
                  <a:pt x="59756" y="44196"/>
                </a:lnTo>
                <a:lnTo>
                  <a:pt x="42548" y="37523"/>
                </a:lnTo>
                <a:close/>
              </a:path>
              <a:path w="320039" h="74929">
                <a:moveTo>
                  <a:pt x="294131" y="30480"/>
                </a:moveTo>
                <a:lnTo>
                  <a:pt x="275967" y="37523"/>
                </a:lnTo>
                <a:lnTo>
                  <a:pt x="294131" y="44196"/>
                </a:lnTo>
                <a:lnTo>
                  <a:pt x="294131" y="30480"/>
                </a:lnTo>
                <a:close/>
              </a:path>
              <a:path w="320039" h="74929">
                <a:moveTo>
                  <a:pt x="297179" y="30480"/>
                </a:moveTo>
                <a:lnTo>
                  <a:pt x="294131" y="30480"/>
                </a:lnTo>
                <a:lnTo>
                  <a:pt x="294131" y="44196"/>
                </a:lnTo>
                <a:lnTo>
                  <a:pt x="297179" y="44196"/>
                </a:lnTo>
                <a:lnTo>
                  <a:pt x="297179" y="30480"/>
                </a:lnTo>
                <a:close/>
              </a:path>
              <a:path w="320039" h="74929">
                <a:moveTo>
                  <a:pt x="61721" y="30480"/>
                </a:moveTo>
                <a:lnTo>
                  <a:pt x="24383" y="30480"/>
                </a:lnTo>
                <a:lnTo>
                  <a:pt x="42548" y="37523"/>
                </a:lnTo>
                <a:lnTo>
                  <a:pt x="61721" y="30480"/>
                </a:lnTo>
                <a:close/>
              </a:path>
              <a:path w="320039" h="74929">
                <a:moveTo>
                  <a:pt x="225551" y="0"/>
                </a:moveTo>
                <a:lnTo>
                  <a:pt x="219455" y="0"/>
                </a:lnTo>
                <a:lnTo>
                  <a:pt x="216407" y="3048"/>
                </a:lnTo>
                <a:lnTo>
                  <a:pt x="216407" y="4572"/>
                </a:lnTo>
                <a:lnTo>
                  <a:pt x="213359" y="7620"/>
                </a:lnTo>
                <a:lnTo>
                  <a:pt x="213359" y="10668"/>
                </a:lnTo>
                <a:lnTo>
                  <a:pt x="216407" y="13716"/>
                </a:lnTo>
                <a:lnTo>
                  <a:pt x="216407" y="15240"/>
                </a:lnTo>
                <a:lnTo>
                  <a:pt x="217931" y="15240"/>
                </a:lnTo>
                <a:lnTo>
                  <a:pt x="219455" y="16764"/>
                </a:lnTo>
                <a:lnTo>
                  <a:pt x="275967" y="37523"/>
                </a:lnTo>
                <a:lnTo>
                  <a:pt x="294131" y="30480"/>
                </a:lnTo>
                <a:lnTo>
                  <a:pt x="297179" y="30480"/>
                </a:lnTo>
                <a:lnTo>
                  <a:pt x="297179" y="28956"/>
                </a:lnTo>
                <a:lnTo>
                  <a:pt x="297362" y="28956"/>
                </a:lnTo>
                <a:lnTo>
                  <a:pt x="225551" y="0"/>
                </a:lnTo>
                <a:close/>
              </a:path>
              <a:path w="320039" h="74929">
                <a:moveTo>
                  <a:pt x="22311" y="28956"/>
                </a:moveTo>
                <a:lnTo>
                  <a:pt x="21335" y="28956"/>
                </a:lnTo>
                <a:lnTo>
                  <a:pt x="21335" y="29355"/>
                </a:lnTo>
                <a:lnTo>
                  <a:pt x="22311" y="28956"/>
                </a:lnTo>
                <a:close/>
              </a:path>
            </a:pathLst>
          </a:custGeom>
          <a:solidFill>
            <a:srgbClr val="000000"/>
          </a:solidFill>
        </p:spPr>
        <p:txBody>
          <a:bodyPr wrap="square" lIns="0" tIns="0" rIns="0" bIns="0" rtlCol="0"/>
          <a:lstStyle/>
          <a:p>
            <a:endParaRPr sz="1750"/>
          </a:p>
        </p:txBody>
      </p:sp>
      <p:sp>
        <p:nvSpPr>
          <p:cNvPr id="43" name="object 43"/>
          <p:cNvSpPr/>
          <p:nvPr/>
        </p:nvSpPr>
        <p:spPr>
          <a:xfrm>
            <a:off x="4813936" y="5957147"/>
            <a:ext cx="268552" cy="16669"/>
          </a:xfrm>
          <a:custGeom>
            <a:avLst/>
            <a:gdLst/>
            <a:ahLst/>
            <a:cxnLst/>
            <a:rect l="l" t="t" r="r" b="b"/>
            <a:pathLst>
              <a:path w="276225" h="17145">
                <a:moveTo>
                  <a:pt x="275844" y="16763"/>
                </a:moveTo>
                <a:lnTo>
                  <a:pt x="0" y="16763"/>
                </a:lnTo>
                <a:lnTo>
                  <a:pt x="0" y="0"/>
                </a:lnTo>
                <a:lnTo>
                  <a:pt x="275844" y="0"/>
                </a:lnTo>
                <a:lnTo>
                  <a:pt x="275844" y="16763"/>
                </a:lnTo>
                <a:close/>
              </a:path>
            </a:pathLst>
          </a:custGeom>
          <a:ln w="3175">
            <a:solidFill>
              <a:srgbClr val="000000"/>
            </a:solidFill>
          </a:ln>
        </p:spPr>
        <p:txBody>
          <a:bodyPr wrap="square" lIns="0" tIns="0" rIns="0" bIns="0" rtlCol="0"/>
          <a:lstStyle/>
          <a:p>
            <a:endParaRPr sz="1750"/>
          </a:p>
        </p:txBody>
      </p:sp>
      <p:sp>
        <p:nvSpPr>
          <p:cNvPr id="44" name="object 44"/>
          <p:cNvSpPr/>
          <p:nvPr/>
        </p:nvSpPr>
        <p:spPr>
          <a:xfrm>
            <a:off x="5000625" y="5928995"/>
            <a:ext cx="103717" cy="72849"/>
          </a:xfrm>
          <a:custGeom>
            <a:avLst/>
            <a:gdLst/>
            <a:ahLst/>
            <a:cxnLst/>
            <a:rect l="l" t="t" r="r" b="b"/>
            <a:pathLst>
              <a:path w="106679" h="74929">
                <a:moveTo>
                  <a:pt x="12192" y="0"/>
                </a:moveTo>
                <a:lnTo>
                  <a:pt x="106680" y="38100"/>
                </a:lnTo>
                <a:lnTo>
                  <a:pt x="12192" y="73152"/>
                </a:lnTo>
                <a:lnTo>
                  <a:pt x="10668" y="74676"/>
                </a:lnTo>
                <a:lnTo>
                  <a:pt x="9144" y="74676"/>
                </a:lnTo>
                <a:lnTo>
                  <a:pt x="6096" y="74676"/>
                </a:lnTo>
                <a:lnTo>
                  <a:pt x="6096" y="73152"/>
                </a:lnTo>
                <a:lnTo>
                  <a:pt x="4572" y="73152"/>
                </a:lnTo>
                <a:lnTo>
                  <a:pt x="3048" y="71628"/>
                </a:lnTo>
                <a:lnTo>
                  <a:pt x="1524" y="70104"/>
                </a:lnTo>
                <a:lnTo>
                  <a:pt x="0" y="67056"/>
                </a:lnTo>
                <a:lnTo>
                  <a:pt x="0" y="65532"/>
                </a:lnTo>
                <a:lnTo>
                  <a:pt x="0" y="64008"/>
                </a:lnTo>
                <a:lnTo>
                  <a:pt x="1524" y="62484"/>
                </a:lnTo>
                <a:lnTo>
                  <a:pt x="3048" y="60960"/>
                </a:lnTo>
                <a:lnTo>
                  <a:pt x="4572" y="59436"/>
                </a:lnTo>
                <a:lnTo>
                  <a:pt x="6096" y="59436"/>
                </a:lnTo>
                <a:lnTo>
                  <a:pt x="80772" y="30480"/>
                </a:lnTo>
                <a:lnTo>
                  <a:pt x="80772" y="44196"/>
                </a:lnTo>
                <a:lnTo>
                  <a:pt x="6096" y="16764"/>
                </a:lnTo>
                <a:lnTo>
                  <a:pt x="4572" y="15240"/>
                </a:lnTo>
                <a:lnTo>
                  <a:pt x="3048" y="15240"/>
                </a:lnTo>
                <a:lnTo>
                  <a:pt x="3048" y="13716"/>
                </a:lnTo>
                <a:lnTo>
                  <a:pt x="1524" y="12192"/>
                </a:lnTo>
                <a:lnTo>
                  <a:pt x="0" y="10668"/>
                </a:lnTo>
                <a:lnTo>
                  <a:pt x="0" y="9144"/>
                </a:lnTo>
                <a:lnTo>
                  <a:pt x="0" y="7620"/>
                </a:lnTo>
                <a:lnTo>
                  <a:pt x="1524" y="6096"/>
                </a:lnTo>
                <a:lnTo>
                  <a:pt x="3048" y="4572"/>
                </a:lnTo>
                <a:lnTo>
                  <a:pt x="3048" y="3048"/>
                </a:lnTo>
                <a:lnTo>
                  <a:pt x="4572" y="1524"/>
                </a:lnTo>
                <a:lnTo>
                  <a:pt x="6096" y="0"/>
                </a:lnTo>
                <a:lnTo>
                  <a:pt x="9144" y="0"/>
                </a:lnTo>
                <a:lnTo>
                  <a:pt x="10668" y="0"/>
                </a:lnTo>
                <a:lnTo>
                  <a:pt x="12192" y="0"/>
                </a:lnTo>
                <a:close/>
              </a:path>
            </a:pathLst>
          </a:custGeom>
          <a:ln w="3175">
            <a:solidFill>
              <a:srgbClr val="000000"/>
            </a:solidFill>
          </a:ln>
        </p:spPr>
        <p:txBody>
          <a:bodyPr wrap="square" lIns="0" tIns="0" rIns="0" bIns="0" rtlCol="0"/>
          <a:lstStyle/>
          <a:p>
            <a:endParaRPr sz="1750"/>
          </a:p>
        </p:txBody>
      </p:sp>
      <p:sp>
        <p:nvSpPr>
          <p:cNvPr id="45" name="object 45"/>
          <p:cNvSpPr/>
          <p:nvPr/>
        </p:nvSpPr>
        <p:spPr>
          <a:xfrm>
            <a:off x="4793192" y="5928995"/>
            <a:ext cx="101246" cy="72849"/>
          </a:xfrm>
          <a:custGeom>
            <a:avLst/>
            <a:gdLst/>
            <a:ahLst/>
            <a:cxnLst/>
            <a:rect l="l" t="t" r="r" b="b"/>
            <a:pathLst>
              <a:path w="104139" h="74929">
                <a:moveTo>
                  <a:pt x="92963" y="73152"/>
                </a:moveTo>
                <a:lnTo>
                  <a:pt x="0" y="38100"/>
                </a:lnTo>
                <a:lnTo>
                  <a:pt x="92963" y="0"/>
                </a:lnTo>
                <a:lnTo>
                  <a:pt x="94487" y="0"/>
                </a:lnTo>
                <a:lnTo>
                  <a:pt x="96011" y="0"/>
                </a:lnTo>
                <a:lnTo>
                  <a:pt x="97535" y="0"/>
                </a:lnTo>
                <a:lnTo>
                  <a:pt x="99059" y="0"/>
                </a:lnTo>
                <a:lnTo>
                  <a:pt x="100583" y="1524"/>
                </a:lnTo>
                <a:lnTo>
                  <a:pt x="102107" y="3048"/>
                </a:lnTo>
                <a:lnTo>
                  <a:pt x="103631" y="4572"/>
                </a:lnTo>
                <a:lnTo>
                  <a:pt x="103631" y="6096"/>
                </a:lnTo>
                <a:lnTo>
                  <a:pt x="103631" y="7620"/>
                </a:lnTo>
                <a:lnTo>
                  <a:pt x="103631" y="9144"/>
                </a:lnTo>
                <a:lnTo>
                  <a:pt x="103631" y="10668"/>
                </a:lnTo>
                <a:lnTo>
                  <a:pt x="103631" y="12192"/>
                </a:lnTo>
                <a:lnTo>
                  <a:pt x="102107" y="13716"/>
                </a:lnTo>
                <a:lnTo>
                  <a:pt x="102107" y="15240"/>
                </a:lnTo>
                <a:lnTo>
                  <a:pt x="100583" y="15240"/>
                </a:lnTo>
                <a:lnTo>
                  <a:pt x="99059" y="16764"/>
                </a:lnTo>
                <a:lnTo>
                  <a:pt x="24383" y="44196"/>
                </a:lnTo>
                <a:lnTo>
                  <a:pt x="24383" y="30480"/>
                </a:lnTo>
                <a:lnTo>
                  <a:pt x="99059" y="59436"/>
                </a:lnTo>
                <a:lnTo>
                  <a:pt x="100583" y="59436"/>
                </a:lnTo>
                <a:lnTo>
                  <a:pt x="102107" y="60960"/>
                </a:lnTo>
                <a:lnTo>
                  <a:pt x="103631" y="62484"/>
                </a:lnTo>
                <a:lnTo>
                  <a:pt x="103631" y="64008"/>
                </a:lnTo>
                <a:lnTo>
                  <a:pt x="103631" y="65532"/>
                </a:lnTo>
                <a:lnTo>
                  <a:pt x="103631" y="67056"/>
                </a:lnTo>
                <a:lnTo>
                  <a:pt x="103631" y="70104"/>
                </a:lnTo>
                <a:lnTo>
                  <a:pt x="103631" y="71628"/>
                </a:lnTo>
                <a:lnTo>
                  <a:pt x="102107" y="71628"/>
                </a:lnTo>
                <a:lnTo>
                  <a:pt x="100583" y="73152"/>
                </a:lnTo>
                <a:lnTo>
                  <a:pt x="99059" y="73152"/>
                </a:lnTo>
                <a:lnTo>
                  <a:pt x="97535" y="74676"/>
                </a:lnTo>
                <a:lnTo>
                  <a:pt x="96011" y="74676"/>
                </a:lnTo>
                <a:lnTo>
                  <a:pt x="94487" y="74676"/>
                </a:lnTo>
                <a:lnTo>
                  <a:pt x="92963" y="73152"/>
                </a:lnTo>
                <a:close/>
              </a:path>
            </a:pathLst>
          </a:custGeom>
          <a:ln w="3175">
            <a:solidFill>
              <a:srgbClr val="000000"/>
            </a:solidFill>
          </a:ln>
        </p:spPr>
        <p:txBody>
          <a:bodyPr wrap="square" lIns="0" tIns="0" rIns="0" bIns="0" rtlCol="0"/>
          <a:lstStyle/>
          <a:p>
            <a:endParaRPr sz="1750"/>
          </a:p>
        </p:txBody>
      </p:sp>
      <p:sp>
        <p:nvSpPr>
          <p:cNvPr id="46" name="object 46"/>
          <p:cNvSpPr txBox="1"/>
          <p:nvPr/>
        </p:nvSpPr>
        <p:spPr>
          <a:xfrm>
            <a:off x="2955431" y="5787743"/>
            <a:ext cx="1058157" cy="149593"/>
          </a:xfrm>
          <a:prstGeom prst="rect">
            <a:avLst/>
          </a:prstGeom>
        </p:spPr>
        <p:txBody>
          <a:bodyPr vert="horz" wrap="square" lIns="0" tIns="0" rIns="0" bIns="0" rtlCol="0">
            <a:spAutoFit/>
          </a:bodyPr>
          <a:lstStyle/>
          <a:p>
            <a:pPr marL="12347"/>
            <a:r>
              <a:rPr sz="972" spc="15" dirty="0">
                <a:latin typeface="Arial"/>
                <a:cs typeface="Arial"/>
              </a:rPr>
              <a:t>doYouNeedHeat()</a:t>
            </a:r>
            <a:endParaRPr sz="972">
              <a:latin typeface="Arial"/>
              <a:cs typeface="Arial"/>
            </a:endParaRPr>
          </a:p>
        </p:txBody>
      </p:sp>
      <p:sp>
        <p:nvSpPr>
          <p:cNvPr id="47" name="object 47"/>
          <p:cNvSpPr txBox="1">
            <a:spLocks noGrp="1"/>
          </p:cNvSpPr>
          <p:nvPr>
            <p:ph type="sldNum" sz="quarter" idx="7"/>
          </p:nvPr>
        </p:nvSpPr>
        <p:spPr>
          <a:xfrm>
            <a:off x="6216086" y="10069713"/>
            <a:ext cx="271639" cy="7214493"/>
          </a:xfrm>
          <a:prstGeom prst="rect">
            <a:avLst/>
          </a:prstGeom>
        </p:spPr>
        <p:txBody>
          <a:bodyPr vert="horz" wrap="square" lIns="0" tIns="32720" rIns="0" bIns="0" rtlCol="0">
            <a:spAutoFit/>
          </a:bodyPr>
          <a:lstStyle/>
          <a:p>
            <a:pPr marL="12347">
              <a:lnSpc>
                <a:spcPts val="1371"/>
              </a:lnSpc>
              <a:spcBef>
                <a:spcPts val="258"/>
              </a:spcBef>
              <a:tabLst>
                <a:tab pos="5123363" algn="l"/>
              </a:tabLst>
            </a:pPr>
            <a:r>
              <a:rPr u="heavy" dirty="0"/>
              <a:t> 	</a:t>
            </a:r>
            <a:r>
              <a:rPr dirty="0"/>
              <a:t>113</a:t>
            </a:r>
          </a:p>
          <a:p>
            <a:pPr marL="1456939">
              <a:lnSpc>
                <a:spcPts val="1371"/>
              </a:lnSpc>
            </a:pPr>
            <a:r>
              <a:rPr dirty="0"/>
              <a:t>© Copyright </a:t>
            </a:r>
            <a:r>
              <a:rPr spc="-5" dirty="0"/>
              <a:t>Virtual University </a:t>
            </a:r>
            <a:r>
              <a:rPr dirty="0"/>
              <a:t>of</a:t>
            </a:r>
            <a:r>
              <a:rPr spc="-78" dirty="0"/>
              <a:t> </a:t>
            </a:r>
            <a:r>
              <a:rPr spc="-5" dirty="0"/>
              <a:t>Pakistan</a:t>
            </a:r>
          </a:p>
        </p:txBody>
      </p:sp>
    </p:spTree>
    <p:extLst>
      <p:ext uri="{BB962C8B-B14F-4D97-AF65-F5344CB8AC3E}">
        <p14:creationId xmlns:p14="http://schemas.microsoft.com/office/powerpoint/2010/main" val="1295811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98903" y="886883"/>
            <a:ext cx="1971234" cy="179601"/>
          </a:xfrm>
          <a:prstGeom prst="rect">
            <a:avLst/>
          </a:prstGeom>
        </p:spPr>
        <p:txBody>
          <a:bodyPr vert="horz" wrap="square" lIns="0" tIns="0" rIns="0" bIns="0" rtlCol="0">
            <a:spAutoFit/>
          </a:bodyPr>
          <a:lstStyle/>
          <a:p>
            <a:pPr marL="12347"/>
            <a:r>
              <a:rPr sz="1167" dirty="0">
                <a:latin typeface="Times New Roman"/>
                <a:cs typeface="Times New Roman"/>
              </a:rPr>
              <a:t>CS504-Software Engineering –</a:t>
            </a:r>
            <a:r>
              <a:rPr sz="1167" spc="-107" dirty="0">
                <a:latin typeface="Times New Roman"/>
                <a:cs typeface="Times New Roman"/>
              </a:rPr>
              <a:t> </a:t>
            </a:r>
            <a:r>
              <a:rPr sz="1167" dirty="0">
                <a:latin typeface="Times New Roman"/>
                <a:cs typeface="Times New Roman"/>
              </a:rPr>
              <a:t>I</a:t>
            </a:r>
            <a:endParaRPr sz="1167">
              <a:latin typeface="Times New Roman"/>
              <a:cs typeface="Times New Roman"/>
            </a:endParaRPr>
          </a:p>
        </p:txBody>
      </p:sp>
      <p:sp>
        <p:nvSpPr>
          <p:cNvPr id="3" name="object 3"/>
          <p:cNvSpPr txBox="1"/>
          <p:nvPr/>
        </p:nvSpPr>
        <p:spPr>
          <a:xfrm>
            <a:off x="6156868" y="886883"/>
            <a:ext cx="238919" cy="179601"/>
          </a:xfrm>
          <a:prstGeom prst="rect">
            <a:avLst/>
          </a:prstGeom>
        </p:spPr>
        <p:txBody>
          <a:bodyPr vert="horz" wrap="square" lIns="0" tIns="0" rIns="0" bIns="0" rtlCol="0">
            <a:spAutoFit/>
          </a:bodyPr>
          <a:lstStyle/>
          <a:p>
            <a:pPr marL="12347"/>
            <a:r>
              <a:rPr sz="1167" spc="-5" dirty="0">
                <a:latin typeface="Times New Roman"/>
                <a:cs typeface="Times New Roman"/>
              </a:rPr>
              <a:t>VU</a:t>
            </a:r>
            <a:endParaRPr sz="1167">
              <a:latin typeface="Times New Roman"/>
              <a:cs typeface="Times New Roman"/>
            </a:endParaRPr>
          </a:p>
        </p:txBody>
      </p:sp>
      <p:sp>
        <p:nvSpPr>
          <p:cNvPr id="4" name="object 4"/>
          <p:cNvSpPr/>
          <p:nvPr/>
        </p:nvSpPr>
        <p:spPr>
          <a:xfrm>
            <a:off x="1111250" y="1055052"/>
            <a:ext cx="5270412" cy="0"/>
          </a:xfrm>
          <a:custGeom>
            <a:avLst/>
            <a:gdLst/>
            <a:ahLst/>
            <a:cxnLst/>
            <a:rect l="l" t="t" r="r" b="b"/>
            <a:pathLst>
              <a:path w="5420995">
                <a:moveTo>
                  <a:pt x="0" y="0"/>
                </a:moveTo>
                <a:lnTo>
                  <a:pt x="5420867" y="0"/>
                </a:lnTo>
              </a:path>
            </a:pathLst>
          </a:custGeom>
          <a:ln w="7620">
            <a:solidFill>
              <a:srgbClr val="000000"/>
            </a:solidFill>
          </a:ln>
        </p:spPr>
        <p:txBody>
          <a:bodyPr wrap="square" lIns="0" tIns="0" rIns="0" bIns="0" rtlCol="0"/>
          <a:lstStyle/>
          <a:p>
            <a:endParaRPr sz="1750"/>
          </a:p>
        </p:txBody>
      </p:sp>
      <p:sp>
        <p:nvSpPr>
          <p:cNvPr id="5" name="object 5"/>
          <p:cNvSpPr txBox="1"/>
          <p:nvPr/>
        </p:nvSpPr>
        <p:spPr>
          <a:xfrm>
            <a:off x="1098903" y="1343237"/>
            <a:ext cx="5358694" cy="1742810"/>
          </a:xfrm>
          <a:prstGeom prst="rect">
            <a:avLst/>
          </a:prstGeom>
        </p:spPr>
        <p:txBody>
          <a:bodyPr vert="horz" wrap="square" lIns="0" tIns="0" rIns="0" bIns="0" rtlCol="0">
            <a:spAutoFit/>
          </a:bodyPr>
          <a:lstStyle/>
          <a:p>
            <a:pPr marL="456837" indent="-222245">
              <a:buFont typeface="Symbol"/>
              <a:buChar char=""/>
              <a:tabLst>
                <a:tab pos="456219" algn="l"/>
                <a:tab pos="456837" algn="l"/>
              </a:tabLst>
            </a:pPr>
            <a:r>
              <a:rPr sz="1167" spc="-5" dirty="0">
                <a:latin typeface="Times New Roman"/>
                <a:cs typeface="Times New Roman"/>
              </a:rPr>
              <a:t>SetMinimumValue(int</a:t>
            </a:r>
            <a:r>
              <a:rPr sz="1167" spc="-87" dirty="0">
                <a:latin typeface="Times New Roman"/>
                <a:cs typeface="Times New Roman"/>
              </a:rPr>
              <a:t> </a:t>
            </a:r>
            <a:r>
              <a:rPr sz="1167" dirty="0">
                <a:latin typeface="Times New Roman"/>
                <a:cs typeface="Times New Roman"/>
              </a:rPr>
              <a:t>aValue)</a:t>
            </a:r>
            <a:endParaRPr sz="1167">
              <a:latin typeface="Times New Roman"/>
              <a:cs typeface="Times New Roman"/>
            </a:endParaRPr>
          </a:p>
          <a:p>
            <a:pPr marL="456837" indent="-222245">
              <a:spcBef>
                <a:spcPts val="24"/>
              </a:spcBef>
              <a:buFont typeface="Symbol"/>
              <a:buChar char=""/>
              <a:tabLst>
                <a:tab pos="456219" algn="l"/>
                <a:tab pos="456837" algn="l"/>
              </a:tabLst>
            </a:pPr>
            <a:r>
              <a:rPr sz="1167" spc="-5" dirty="0">
                <a:latin typeface="Times New Roman"/>
                <a:cs typeface="Times New Roman"/>
              </a:rPr>
              <a:t>SetMaximimumValue(int</a:t>
            </a:r>
            <a:r>
              <a:rPr sz="1167" spc="-87" dirty="0">
                <a:latin typeface="Times New Roman"/>
                <a:cs typeface="Times New Roman"/>
              </a:rPr>
              <a:t> </a:t>
            </a:r>
            <a:r>
              <a:rPr sz="1167" dirty="0">
                <a:latin typeface="Times New Roman"/>
                <a:cs typeface="Times New Roman"/>
              </a:rPr>
              <a:t>aValue)</a:t>
            </a:r>
            <a:endParaRPr sz="1167">
              <a:latin typeface="Times New Roman"/>
              <a:cs typeface="Times New Roman"/>
            </a:endParaRPr>
          </a:p>
          <a:p>
            <a:pPr>
              <a:spcBef>
                <a:spcPts val="19"/>
              </a:spcBef>
              <a:buFont typeface="Symbol"/>
              <a:buChar char=""/>
            </a:pPr>
            <a:endParaRPr sz="1167">
              <a:latin typeface="Times New Roman"/>
              <a:cs typeface="Times New Roman"/>
            </a:endParaRPr>
          </a:p>
          <a:p>
            <a:pPr marL="12347" marR="4939">
              <a:lnSpc>
                <a:spcPts val="1342"/>
              </a:lnSpc>
              <a:spcBef>
                <a:spcPts val="5"/>
              </a:spcBef>
            </a:pPr>
            <a:r>
              <a:rPr sz="1167" dirty="0">
                <a:latin typeface="Times New Roman"/>
                <a:cs typeface="Times New Roman"/>
              </a:rPr>
              <a:t>We can reduce the total number of messages in the protocol of </a:t>
            </a:r>
            <a:r>
              <a:rPr sz="1167" spc="5" dirty="0">
                <a:latin typeface="Times New Roman"/>
                <a:cs typeface="Times New Roman"/>
              </a:rPr>
              <a:t>this </a:t>
            </a:r>
            <a:r>
              <a:rPr sz="1167" dirty="0">
                <a:latin typeface="Times New Roman"/>
                <a:cs typeface="Times New Roman"/>
              </a:rPr>
              <a:t>class by consolidation  these as </a:t>
            </a:r>
            <a:r>
              <a:rPr sz="1167" spc="-5" dirty="0">
                <a:latin typeface="Times New Roman"/>
                <a:cs typeface="Times New Roman"/>
              </a:rPr>
              <a:t>shown </a:t>
            </a:r>
            <a:r>
              <a:rPr sz="1167" dirty="0">
                <a:latin typeface="Times New Roman"/>
                <a:cs typeface="Times New Roman"/>
              </a:rPr>
              <a:t>below, hence reducing the overall complexity of the</a:t>
            </a:r>
            <a:r>
              <a:rPr sz="1167" spc="-117" dirty="0">
                <a:latin typeface="Times New Roman"/>
                <a:cs typeface="Times New Roman"/>
              </a:rPr>
              <a:t> </a:t>
            </a:r>
            <a:r>
              <a:rPr sz="1167" dirty="0">
                <a:latin typeface="Times New Roman"/>
                <a:cs typeface="Times New Roman"/>
              </a:rPr>
              <a:t>protocol.</a:t>
            </a:r>
            <a:endParaRPr sz="1167">
              <a:latin typeface="Times New Roman"/>
              <a:cs typeface="Times New Roman"/>
            </a:endParaRPr>
          </a:p>
          <a:p>
            <a:pPr>
              <a:lnSpc>
                <a:spcPct val="100000"/>
              </a:lnSpc>
            </a:pPr>
            <a:endParaRPr sz="1167">
              <a:latin typeface="Times New Roman"/>
              <a:cs typeface="Times New Roman"/>
            </a:endParaRPr>
          </a:p>
          <a:p>
            <a:pPr marL="456837" indent="-222245">
              <a:buFont typeface="Symbol"/>
              <a:buChar char=""/>
              <a:tabLst>
                <a:tab pos="456219" algn="l"/>
                <a:tab pos="456837" algn="l"/>
              </a:tabLst>
            </a:pPr>
            <a:r>
              <a:rPr sz="1167" spc="-5" dirty="0">
                <a:latin typeface="Times New Roman"/>
                <a:cs typeface="Times New Roman"/>
              </a:rPr>
              <a:t>SetLimits(int </a:t>
            </a:r>
            <a:r>
              <a:rPr sz="1167" dirty="0">
                <a:latin typeface="Times New Roman"/>
                <a:cs typeface="Times New Roman"/>
              </a:rPr>
              <a:t>minValue, int</a:t>
            </a:r>
            <a:r>
              <a:rPr sz="1167" spc="-92" dirty="0">
                <a:latin typeface="Times New Roman"/>
                <a:cs typeface="Times New Roman"/>
              </a:rPr>
              <a:t> </a:t>
            </a:r>
            <a:r>
              <a:rPr sz="1167" dirty="0">
                <a:latin typeface="Times New Roman"/>
                <a:cs typeface="Times New Roman"/>
              </a:rPr>
              <a:t>maxValue)</a:t>
            </a:r>
            <a:endParaRPr sz="1167">
              <a:latin typeface="Times New Roman"/>
              <a:cs typeface="Times New Roman"/>
            </a:endParaRPr>
          </a:p>
          <a:p>
            <a:pPr>
              <a:spcBef>
                <a:spcPts val="19"/>
              </a:spcBef>
            </a:pPr>
            <a:endParaRPr sz="1167">
              <a:latin typeface="Times New Roman"/>
              <a:cs typeface="Times New Roman"/>
            </a:endParaRPr>
          </a:p>
          <a:p>
            <a:pPr marL="12347" marR="4939">
              <a:lnSpc>
                <a:spcPts val="1342"/>
              </a:lnSpc>
              <a:spcBef>
                <a:spcPts val="5"/>
              </a:spcBef>
            </a:pPr>
            <a:r>
              <a:rPr sz="1167" dirty="0">
                <a:latin typeface="Times New Roman"/>
                <a:cs typeface="Times New Roman"/>
              </a:rPr>
              <a:t>It is however important to use these kinds of heuristics judiciously and care must be</a:t>
            </a:r>
            <a:r>
              <a:rPr sz="1167" spc="-122" dirty="0">
                <a:latin typeface="Times New Roman"/>
                <a:cs typeface="Times New Roman"/>
              </a:rPr>
              <a:t> </a:t>
            </a:r>
            <a:r>
              <a:rPr sz="1167" dirty="0">
                <a:latin typeface="Times New Roman"/>
                <a:cs typeface="Times New Roman"/>
              </a:rPr>
              <a:t>taken  </a:t>
            </a:r>
            <a:r>
              <a:rPr sz="1167" spc="-5" dirty="0">
                <a:latin typeface="Times New Roman"/>
                <a:cs typeface="Times New Roman"/>
              </a:rPr>
              <a:t>so </a:t>
            </a:r>
            <a:r>
              <a:rPr sz="1167" dirty="0">
                <a:latin typeface="Times New Roman"/>
                <a:cs typeface="Times New Roman"/>
              </a:rPr>
              <a:t>that the </a:t>
            </a:r>
            <a:r>
              <a:rPr sz="1167" spc="-5" dirty="0">
                <a:latin typeface="Times New Roman"/>
                <a:cs typeface="Times New Roman"/>
              </a:rPr>
              <a:t>scope </a:t>
            </a:r>
            <a:r>
              <a:rPr sz="1167" dirty="0">
                <a:latin typeface="Times New Roman"/>
                <a:cs typeface="Times New Roman"/>
              </a:rPr>
              <a:t>of the function does not go beyond providing one </a:t>
            </a:r>
            <a:r>
              <a:rPr sz="1167" spc="-5" dirty="0">
                <a:latin typeface="Times New Roman"/>
                <a:cs typeface="Times New Roman"/>
              </a:rPr>
              <a:t>single</a:t>
            </a:r>
            <a:r>
              <a:rPr sz="1167" spc="-87" dirty="0">
                <a:latin typeface="Times New Roman"/>
                <a:cs typeface="Times New Roman"/>
              </a:rPr>
              <a:t> </a:t>
            </a:r>
            <a:r>
              <a:rPr sz="1167" dirty="0">
                <a:latin typeface="Times New Roman"/>
                <a:cs typeface="Times New Roman"/>
              </a:rPr>
              <a:t>operation.</a:t>
            </a:r>
            <a:endParaRPr sz="1167">
              <a:latin typeface="Times New Roman"/>
              <a:cs typeface="Times New Roman"/>
            </a:endParaRPr>
          </a:p>
        </p:txBody>
      </p:sp>
      <p:sp>
        <p:nvSpPr>
          <p:cNvPr id="6" name="object 6"/>
          <p:cNvSpPr txBox="1">
            <a:spLocks noGrp="1"/>
          </p:cNvSpPr>
          <p:nvPr>
            <p:ph type="sldNum" sz="quarter" idx="7"/>
          </p:nvPr>
        </p:nvSpPr>
        <p:spPr>
          <a:xfrm>
            <a:off x="6216086" y="10069713"/>
            <a:ext cx="271639" cy="7214493"/>
          </a:xfrm>
          <a:prstGeom prst="rect">
            <a:avLst/>
          </a:prstGeom>
        </p:spPr>
        <p:txBody>
          <a:bodyPr vert="horz" wrap="square" lIns="0" tIns="32720" rIns="0" bIns="0" rtlCol="0">
            <a:spAutoFit/>
          </a:bodyPr>
          <a:lstStyle/>
          <a:p>
            <a:pPr marL="12347">
              <a:lnSpc>
                <a:spcPts val="1371"/>
              </a:lnSpc>
              <a:spcBef>
                <a:spcPts val="258"/>
              </a:spcBef>
              <a:tabLst>
                <a:tab pos="5123363" algn="l"/>
              </a:tabLst>
            </a:pPr>
            <a:r>
              <a:rPr u="heavy" dirty="0"/>
              <a:t> 	</a:t>
            </a:r>
            <a:r>
              <a:rPr dirty="0"/>
              <a:t>114</a:t>
            </a:r>
          </a:p>
          <a:p>
            <a:pPr marL="1456939">
              <a:lnSpc>
                <a:spcPts val="1371"/>
              </a:lnSpc>
            </a:pPr>
            <a:r>
              <a:rPr dirty="0"/>
              <a:t>© Copyright </a:t>
            </a:r>
            <a:r>
              <a:rPr spc="-5" dirty="0"/>
              <a:t>Virtual University </a:t>
            </a:r>
            <a:r>
              <a:rPr dirty="0"/>
              <a:t>of</a:t>
            </a:r>
            <a:r>
              <a:rPr spc="-78" dirty="0"/>
              <a:t> </a:t>
            </a:r>
            <a:r>
              <a:rPr spc="-5" dirty="0"/>
              <a:t>Pakistan</a:t>
            </a:r>
          </a:p>
        </p:txBody>
      </p:sp>
    </p:spTree>
    <p:extLst>
      <p:ext uri="{BB962C8B-B14F-4D97-AF65-F5344CB8AC3E}">
        <p14:creationId xmlns:p14="http://schemas.microsoft.com/office/powerpoint/2010/main" val="1538986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98903" y="886883"/>
            <a:ext cx="1971234" cy="179601"/>
          </a:xfrm>
          <a:prstGeom prst="rect">
            <a:avLst/>
          </a:prstGeom>
        </p:spPr>
        <p:txBody>
          <a:bodyPr vert="horz" wrap="square" lIns="0" tIns="0" rIns="0" bIns="0" rtlCol="0">
            <a:spAutoFit/>
          </a:bodyPr>
          <a:lstStyle/>
          <a:p>
            <a:pPr marL="12347"/>
            <a:r>
              <a:rPr sz="1167" dirty="0">
                <a:latin typeface="Times New Roman"/>
                <a:cs typeface="Times New Roman"/>
              </a:rPr>
              <a:t>CS504-Software Engineering –</a:t>
            </a:r>
            <a:r>
              <a:rPr sz="1167" spc="-107" dirty="0">
                <a:latin typeface="Times New Roman"/>
                <a:cs typeface="Times New Roman"/>
              </a:rPr>
              <a:t> </a:t>
            </a:r>
            <a:r>
              <a:rPr sz="1167" dirty="0">
                <a:latin typeface="Times New Roman"/>
                <a:cs typeface="Times New Roman"/>
              </a:rPr>
              <a:t>I</a:t>
            </a:r>
            <a:endParaRPr sz="1167">
              <a:latin typeface="Times New Roman"/>
              <a:cs typeface="Times New Roman"/>
            </a:endParaRPr>
          </a:p>
        </p:txBody>
      </p:sp>
      <p:sp>
        <p:nvSpPr>
          <p:cNvPr id="3" name="object 3"/>
          <p:cNvSpPr txBox="1"/>
          <p:nvPr/>
        </p:nvSpPr>
        <p:spPr>
          <a:xfrm>
            <a:off x="6156868" y="886883"/>
            <a:ext cx="238919" cy="179601"/>
          </a:xfrm>
          <a:prstGeom prst="rect">
            <a:avLst/>
          </a:prstGeom>
        </p:spPr>
        <p:txBody>
          <a:bodyPr vert="horz" wrap="square" lIns="0" tIns="0" rIns="0" bIns="0" rtlCol="0">
            <a:spAutoFit/>
          </a:bodyPr>
          <a:lstStyle/>
          <a:p>
            <a:pPr marL="12347"/>
            <a:r>
              <a:rPr sz="1167" spc="-5" dirty="0">
                <a:latin typeface="Times New Roman"/>
                <a:cs typeface="Times New Roman"/>
              </a:rPr>
              <a:t>VU</a:t>
            </a:r>
            <a:endParaRPr sz="1167">
              <a:latin typeface="Times New Roman"/>
              <a:cs typeface="Times New Roman"/>
            </a:endParaRPr>
          </a:p>
        </p:txBody>
      </p:sp>
      <p:sp>
        <p:nvSpPr>
          <p:cNvPr id="4" name="object 4"/>
          <p:cNvSpPr/>
          <p:nvPr/>
        </p:nvSpPr>
        <p:spPr>
          <a:xfrm>
            <a:off x="1111250" y="1055052"/>
            <a:ext cx="5270412" cy="0"/>
          </a:xfrm>
          <a:custGeom>
            <a:avLst/>
            <a:gdLst/>
            <a:ahLst/>
            <a:cxnLst/>
            <a:rect l="l" t="t" r="r" b="b"/>
            <a:pathLst>
              <a:path w="5420995">
                <a:moveTo>
                  <a:pt x="0" y="0"/>
                </a:moveTo>
                <a:lnTo>
                  <a:pt x="5420867" y="0"/>
                </a:lnTo>
              </a:path>
            </a:pathLst>
          </a:custGeom>
          <a:ln w="7620">
            <a:solidFill>
              <a:srgbClr val="000000"/>
            </a:solidFill>
          </a:ln>
        </p:spPr>
        <p:txBody>
          <a:bodyPr wrap="square" lIns="0" tIns="0" rIns="0" bIns="0" rtlCol="0"/>
          <a:lstStyle/>
          <a:p>
            <a:endParaRPr sz="1750"/>
          </a:p>
        </p:txBody>
      </p:sp>
      <p:sp>
        <p:nvSpPr>
          <p:cNvPr id="5" name="object 5"/>
          <p:cNvSpPr/>
          <p:nvPr/>
        </p:nvSpPr>
        <p:spPr>
          <a:xfrm>
            <a:off x="3528095" y="7874917"/>
            <a:ext cx="50623" cy="0"/>
          </a:xfrm>
          <a:custGeom>
            <a:avLst/>
            <a:gdLst/>
            <a:ahLst/>
            <a:cxnLst/>
            <a:rect l="l" t="t" r="r" b="b"/>
            <a:pathLst>
              <a:path w="52070">
                <a:moveTo>
                  <a:pt x="0" y="0"/>
                </a:moveTo>
                <a:lnTo>
                  <a:pt x="51815" y="0"/>
                </a:lnTo>
              </a:path>
            </a:pathLst>
          </a:custGeom>
          <a:ln w="4572">
            <a:solidFill>
              <a:srgbClr val="000000"/>
            </a:solidFill>
          </a:ln>
        </p:spPr>
        <p:txBody>
          <a:bodyPr wrap="square" lIns="0" tIns="0" rIns="0" bIns="0" rtlCol="0"/>
          <a:lstStyle/>
          <a:p>
            <a:endParaRPr sz="1750"/>
          </a:p>
        </p:txBody>
      </p:sp>
      <p:sp>
        <p:nvSpPr>
          <p:cNvPr id="6" name="object 6"/>
          <p:cNvSpPr txBox="1"/>
          <p:nvPr/>
        </p:nvSpPr>
        <p:spPr>
          <a:xfrm>
            <a:off x="1030991" y="1349411"/>
            <a:ext cx="5360547" cy="7136694"/>
          </a:xfrm>
          <a:prstGeom prst="rect">
            <a:avLst/>
          </a:prstGeom>
        </p:spPr>
        <p:txBody>
          <a:bodyPr vert="horz" wrap="square" lIns="0" tIns="0" rIns="0" bIns="0" rtlCol="0">
            <a:spAutoFit/>
          </a:bodyPr>
          <a:lstStyle/>
          <a:p>
            <a:pPr marR="188291" algn="ctr"/>
            <a:r>
              <a:rPr sz="1847" b="1" spc="-5" dirty="0">
                <a:latin typeface="Times New Roman"/>
                <a:cs typeface="Times New Roman"/>
              </a:rPr>
              <a:t>Lecture </a:t>
            </a:r>
            <a:r>
              <a:rPr sz="1847" b="1" spc="-10" dirty="0">
                <a:latin typeface="Times New Roman"/>
                <a:cs typeface="Times New Roman"/>
              </a:rPr>
              <a:t>No.</a:t>
            </a:r>
            <a:r>
              <a:rPr sz="1847" b="1" spc="-58" dirty="0">
                <a:latin typeface="Times New Roman"/>
                <a:cs typeface="Times New Roman"/>
              </a:rPr>
              <a:t> </a:t>
            </a:r>
            <a:r>
              <a:rPr sz="1847" b="1" spc="-5" dirty="0">
                <a:latin typeface="Times New Roman"/>
                <a:cs typeface="Times New Roman"/>
              </a:rPr>
              <a:t>22</a:t>
            </a:r>
            <a:endParaRPr sz="1847">
              <a:latin typeface="Times New Roman"/>
              <a:cs typeface="Times New Roman"/>
            </a:endParaRPr>
          </a:p>
          <a:p>
            <a:pPr>
              <a:spcBef>
                <a:spcPts val="39"/>
              </a:spcBef>
            </a:pPr>
            <a:endParaRPr sz="2431">
              <a:latin typeface="Times New Roman"/>
              <a:cs typeface="Times New Roman"/>
            </a:endParaRPr>
          </a:p>
          <a:p>
            <a:pPr marL="19138" algn="ctr"/>
            <a:r>
              <a:rPr sz="1556" spc="-10" dirty="0">
                <a:latin typeface="Tahoma"/>
                <a:cs typeface="Tahoma"/>
              </a:rPr>
              <a:t>Software </a:t>
            </a:r>
            <a:r>
              <a:rPr sz="1556" spc="-5" dirty="0">
                <a:latin typeface="Tahoma"/>
                <a:cs typeface="Tahoma"/>
              </a:rPr>
              <a:t>and System</a:t>
            </a:r>
            <a:r>
              <a:rPr sz="1556" spc="15" dirty="0">
                <a:latin typeface="Tahoma"/>
                <a:cs typeface="Tahoma"/>
              </a:rPr>
              <a:t> </a:t>
            </a:r>
            <a:r>
              <a:rPr sz="1556" spc="-5" dirty="0">
                <a:latin typeface="Tahoma"/>
                <a:cs typeface="Tahoma"/>
              </a:rPr>
              <a:t>Architecture</a:t>
            </a:r>
            <a:endParaRPr sz="1556">
              <a:latin typeface="Tahoma"/>
              <a:cs typeface="Tahoma"/>
            </a:endParaRPr>
          </a:p>
          <a:p>
            <a:pPr>
              <a:lnSpc>
                <a:spcPct val="100000"/>
              </a:lnSpc>
            </a:pPr>
            <a:endParaRPr sz="1556">
              <a:latin typeface="Times New Roman"/>
              <a:cs typeface="Times New Roman"/>
            </a:endParaRPr>
          </a:p>
          <a:p>
            <a:pPr>
              <a:spcBef>
                <a:spcPts val="29"/>
              </a:spcBef>
            </a:pPr>
            <a:endParaRPr sz="1215">
              <a:latin typeface="Times New Roman"/>
              <a:cs typeface="Times New Roman"/>
            </a:endParaRPr>
          </a:p>
          <a:p>
            <a:pPr marL="12347" algn="just">
              <a:spcBef>
                <a:spcPts val="5"/>
              </a:spcBef>
            </a:pPr>
            <a:r>
              <a:rPr sz="1361" dirty="0">
                <a:latin typeface="Tahoma"/>
                <a:cs typeface="Tahoma"/>
              </a:rPr>
              <a:t>Introduction</a:t>
            </a:r>
            <a:endParaRPr sz="1361">
              <a:latin typeface="Tahoma"/>
              <a:cs typeface="Tahoma"/>
            </a:endParaRPr>
          </a:p>
          <a:p>
            <a:pPr>
              <a:spcBef>
                <a:spcPts val="44"/>
              </a:spcBef>
            </a:pPr>
            <a:endParaRPr sz="1118">
              <a:latin typeface="Times New Roman"/>
              <a:cs typeface="Times New Roman"/>
            </a:endParaRPr>
          </a:p>
          <a:p>
            <a:pPr marL="12347" marR="6791" algn="just">
              <a:lnSpc>
                <a:spcPct val="95600"/>
              </a:lnSpc>
            </a:pPr>
            <a:r>
              <a:rPr sz="1167" dirty="0">
                <a:latin typeface="Times New Roman"/>
                <a:cs typeface="Times New Roman"/>
              </a:rPr>
              <a:t>When building a house, the architect, the general contractor, the electrician, the plumber,  the interior designer, and the landscaper all have different views of the </a:t>
            </a:r>
            <a:r>
              <a:rPr sz="1167" spc="-5" dirty="0">
                <a:latin typeface="Times New Roman"/>
                <a:cs typeface="Times New Roman"/>
              </a:rPr>
              <a:t>structure.  Although </a:t>
            </a:r>
            <a:r>
              <a:rPr sz="1167" dirty="0">
                <a:latin typeface="Times New Roman"/>
                <a:cs typeface="Times New Roman"/>
              </a:rPr>
              <a:t>these views are pictured differently, all are inherently related: together, they  describe the building’s architecture. The </a:t>
            </a:r>
            <a:r>
              <a:rPr sz="1167" spc="-5" dirty="0">
                <a:latin typeface="Times New Roman"/>
                <a:cs typeface="Times New Roman"/>
              </a:rPr>
              <a:t>same </a:t>
            </a:r>
            <a:r>
              <a:rPr sz="1167" dirty="0">
                <a:latin typeface="Times New Roman"/>
                <a:cs typeface="Times New Roman"/>
              </a:rPr>
              <a:t>is true </a:t>
            </a:r>
            <a:r>
              <a:rPr sz="1167" spc="-5" dirty="0">
                <a:latin typeface="Times New Roman"/>
                <a:cs typeface="Times New Roman"/>
              </a:rPr>
              <a:t>with software </a:t>
            </a:r>
            <a:r>
              <a:rPr sz="1167" dirty="0">
                <a:latin typeface="Times New Roman"/>
                <a:cs typeface="Times New Roman"/>
              </a:rPr>
              <a:t>architecture.  </a:t>
            </a:r>
            <a:r>
              <a:rPr sz="1167" spc="-5" dirty="0">
                <a:latin typeface="Times New Roman"/>
                <a:cs typeface="Times New Roman"/>
              </a:rPr>
              <a:t>Architectural </a:t>
            </a:r>
            <a:r>
              <a:rPr sz="1167" dirty="0">
                <a:latin typeface="Times New Roman"/>
                <a:cs typeface="Times New Roman"/>
              </a:rPr>
              <a:t>design basically establishes the overall </a:t>
            </a:r>
            <a:r>
              <a:rPr sz="1167" spc="-5" dirty="0">
                <a:latin typeface="Times New Roman"/>
                <a:cs typeface="Times New Roman"/>
              </a:rPr>
              <a:t>structure </a:t>
            </a:r>
            <a:r>
              <a:rPr sz="1167" dirty="0">
                <a:latin typeface="Times New Roman"/>
                <a:cs typeface="Times New Roman"/>
              </a:rPr>
              <a:t>of a </a:t>
            </a:r>
            <a:r>
              <a:rPr sz="1167" spc="-5" dirty="0">
                <a:latin typeface="Times New Roman"/>
                <a:cs typeface="Times New Roman"/>
              </a:rPr>
              <a:t>software</a:t>
            </a:r>
            <a:r>
              <a:rPr sz="1167" spc="-78" dirty="0">
                <a:latin typeface="Times New Roman"/>
                <a:cs typeface="Times New Roman"/>
              </a:rPr>
              <a:t> </a:t>
            </a:r>
            <a:r>
              <a:rPr sz="1167" spc="-5" dirty="0">
                <a:latin typeface="Times New Roman"/>
                <a:cs typeface="Times New Roman"/>
              </a:rPr>
              <a:t>system.</a:t>
            </a:r>
            <a:endParaRPr sz="1167">
              <a:latin typeface="Times New Roman"/>
              <a:cs typeface="Times New Roman"/>
            </a:endParaRPr>
          </a:p>
          <a:p>
            <a:pPr>
              <a:lnSpc>
                <a:spcPct val="100000"/>
              </a:lnSpc>
            </a:pPr>
            <a:endParaRPr sz="1215">
              <a:latin typeface="Times New Roman"/>
              <a:cs typeface="Times New Roman"/>
            </a:endParaRPr>
          </a:p>
          <a:p>
            <a:pPr marL="12347" marR="6173" algn="just">
              <a:lnSpc>
                <a:spcPts val="1342"/>
              </a:lnSpc>
            </a:pPr>
            <a:r>
              <a:rPr sz="1167" dirty="0">
                <a:latin typeface="Times New Roman"/>
                <a:cs typeface="Times New Roman"/>
              </a:rPr>
              <a:t>The design process for identifying the </a:t>
            </a:r>
            <a:r>
              <a:rPr sz="1167" spc="-5" dirty="0">
                <a:latin typeface="Times New Roman"/>
                <a:cs typeface="Times New Roman"/>
              </a:rPr>
              <a:t>sub-systems </a:t>
            </a:r>
            <a:r>
              <a:rPr sz="1167" dirty="0">
                <a:latin typeface="Times New Roman"/>
                <a:cs typeface="Times New Roman"/>
              </a:rPr>
              <a:t>making up a </a:t>
            </a:r>
            <a:r>
              <a:rPr sz="1167" spc="-5" dirty="0">
                <a:latin typeface="Times New Roman"/>
                <a:cs typeface="Times New Roman"/>
              </a:rPr>
              <a:t>system </a:t>
            </a:r>
            <a:r>
              <a:rPr sz="1167" dirty="0">
                <a:latin typeface="Times New Roman"/>
                <a:cs typeface="Times New Roman"/>
              </a:rPr>
              <a:t>and the  framework for sub-system control and communication is </a:t>
            </a:r>
            <a:r>
              <a:rPr sz="1167" i="1" dirty="0">
                <a:latin typeface="Times New Roman"/>
                <a:cs typeface="Times New Roman"/>
              </a:rPr>
              <a:t>architectural design. </a:t>
            </a:r>
            <a:r>
              <a:rPr sz="1167" dirty="0">
                <a:latin typeface="Times New Roman"/>
                <a:cs typeface="Times New Roman"/>
              </a:rPr>
              <a:t>The output  of this design process is a description of the </a:t>
            </a:r>
            <a:r>
              <a:rPr sz="1167" i="1" spc="-5" dirty="0">
                <a:latin typeface="Times New Roman"/>
                <a:cs typeface="Times New Roman"/>
              </a:rPr>
              <a:t>software</a:t>
            </a:r>
            <a:r>
              <a:rPr sz="1167" i="1" spc="-111" dirty="0">
                <a:latin typeface="Times New Roman"/>
                <a:cs typeface="Times New Roman"/>
              </a:rPr>
              <a:t> </a:t>
            </a:r>
            <a:r>
              <a:rPr sz="1167" i="1" dirty="0">
                <a:latin typeface="Times New Roman"/>
                <a:cs typeface="Times New Roman"/>
              </a:rPr>
              <a:t>architecture.</a:t>
            </a:r>
            <a:endParaRPr sz="1167">
              <a:latin typeface="Times New Roman"/>
              <a:cs typeface="Times New Roman"/>
            </a:endParaRPr>
          </a:p>
          <a:p>
            <a:pPr>
              <a:lnSpc>
                <a:spcPct val="100000"/>
              </a:lnSpc>
            </a:pPr>
            <a:endParaRPr sz="1167">
              <a:latin typeface="Times New Roman"/>
              <a:cs typeface="Times New Roman"/>
            </a:endParaRPr>
          </a:p>
          <a:p>
            <a:pPr marL="12347" marR="5556" algn="just">
              <a:lnSpc>
                <a:spcPts val="1342"/>
              </a:lnSpc>
            </a:pPr>
            <a:r>
              <a:rPr sz="1167" dirty="0">
                <a:latin typeface="Times New Roman"/>
                <a:cs typeface="Times New Roman"/>
              </a:rPr>
              <a:t>The study of software architecture is in large part a study </a:t>
            </a:r>
            <a:r>
              <a:rPr sz="1167" spc="15" dirty="0">
                <a:latin typeface="Times New Roman"/>
                <a:cs typeface="Times New Roman"/>
              </a:rPr>
              <a:t>of </a:t>
            </a:r>
            <a:r>
              <a:rPr sz="1167" spc="-5" dirty="0">
                <a:latin typeface="Times New Roman"/>
                <a:cs typeface="Times New Roman"/>
              </a:rPr>
              <a:t>software structure </a:t>
            </a:r>
            <a:r>
              <a:rPr sz="1167" dirty="0">
                <a:latin typeface="Times New Roman"/>
                <a:cs typeface="Times New Roman"/>
              </a:rPr>
              <a:t>that began  in 1968 </a:t>
            </a:r>
            <a:r>
              <a:rPr sz="1167" spc="-5" dirty="0">
                <a:latin typeface="Times New Roman"/>
                <a:cs typeface="Times New Roman"/>
              </a:rPr>
              <a:t>when </a:t>
            </a:r>
            <a:r>
              <a:rPr sz="1167" spc="5" dirty="0">
                <a:latin typeface="Times New Roman"/>
                <a:cs typeface="Times New Roman"/>
              </a:rPr>
              <a:t>Edsger </a:t>
            </a:r>
            <a:r>
              <a:rPr sz="1167" dirty="0">
                <a:latin typeface="Times New Roman"/>
                <a:cs typeface="Times New Roman"/>
              </a:rPr>
              <a:t>Dijkstra pointed out that </a:t>
            </a:r>
            <a:r>
              <a:rPr sz="1167" spc="10" dirty="0">
                <a:latin typeface="Times New Roman"/>
                <a:cs typeface="Times New Roman"/>
              </a:rPr>
              <a:t>it </a:t>
            </a:r>
            <a:r>
              <a:rPr sz="1167" dirty="0">
                <a:latin typeface="Times New Roman"/>
                <a:cs typeface="Times New Roman"/>
              </a:rPr>
              <a:t>pays to be concerned with how software  is partitioned and </a:t>
            </a:r>
            <a:r>
              <a:rPr sz="1167" spc="-5" dirty="0">
                <a:latin typeface="Times New Roman"/>
                <a:cs typeface="Times New Roman"/>
              </a:rPr>
              <a:t>structured, </a:t>
            </a:r>
            <a:r>
              <a:rPr sz="1167" dirty="0">
                <a:latin typeface="Times New Roman"/>
                <a:cs typeface="Times New Roman"/>
              </a:rPr>
              <a:t>as opposed to simply programming </a:t>
            </a:r>
            <a:r>
              <a:rPr sz="1167" spc="-5" dirty="0">
                <a:latin typeface="Times New Roman"/>
                <a:cs typeface="Times New Roman"/>
              </a:rPr>
              <a:t>so </a:t>
            </a:r>
            <a:r>
              <a:rPr sz="1167" dirty="0">
                <a:latin typeface="Times New Roman"/>
                <a:cs typeface="Times New Roman"/>
              </a:rPr>
              <a:t>as to produce a  correct result. </a:t>
            </a:r>
            <a:r>
              <a:rPr sz="1167" spc="-5" dirty="0">
                <a:latin typeface="Times New Roman"/>
                <a:cs typeface="Times New Roman"/>
              </a:rPr>
              <a:t>Dijkstra was writing </a:t>
            </a:r>
            <a:r>
              <a:rPr sz="1167" dirty="0">
                <a:latin typeface="Times New Roman"/>
                <a:cs typeface="Times New Roman"/>
              </a:rPr>
              <a:t>about an operating system, and first put forth the  notion of a </a:t>
            </a:r>
            <a:r>
              <a:rPr sz="1167" spc="-5" dirty="0">
                <a:latin typeface="Times New Roman"/>
                <a:cs typeface="Times New Roman"/>
              </a:rPr>
              <a:t>layered structure, </a:t>
            </a:r>
            <a:r>
              <a:rPr sz="1167" dirty="0">
                <a:latin typeface="Times New Roman"/>
                <a:cs typeface="Times New Roman"/>
              </a:rPr>
              <a:t>in </a:t>
            </a:r>
            <a:r>
              <a:rPr sz="1167" spc="-5" dirty="0">
                <a:latin typeface="Times New Roman"/>
                <a:cs typeface="Times New Roman"/>
              </a:rPr>
              <a:t>which </a:t>
            </a:r>
            <a:r>
              <a:rPr sz="1167" dirty="0">
                <a:latin typeface="Times New Roman"/>
                <a:cs typeface="Times New Roman"/>
              </a:rPr>
              <a:t>programs </a:t>
            </a:r>
            <a:r>
              <a:rPr sz="1167" spc="-5" dirty="0">
                <a:latin typeface="Times New Roman"/>
                <a:cs typeface="Times New Roman"/>
              </a:rPr>
              <a:t>were </a:t>
            </a:r>
            <a:r>
              <a:rPr sz="1167" dirty="0">
                <a:latin typeface="Times New Roman"/>
                <a:cs typeface="Times New Roman"/>
              </a:rPr>
              <a:t>grouped into layers, and programs  in one layer could only communicate </a:t>
            </a:r>
            <a:r>
              <a:rPr sz="1167" spc="-5" dirty="0">
                <a:latin typeface="Times New Roman"/>
                <a:cs typeface="Times New Roman"/>
              </a:rPr>
              <a:t>with </a:t>
            </a:r>
            <a:r>
              <a:rPr sz="1167" dirty="0">
                <a:latin typeface="Times New Roman"/>
                <a:cs typeface="Times New Roman"/>
              </a:rPr>
              <a:t>programs in adjoining layers. </a:t>
            </a:r>
            <a:r>
              <a:rPr sz="1167" spc="-5" dirty="0">
                <a:latin typeface="Times New Roman"/>
                <a:cs typeface="Times New Roman"/>
              </a:rPr>
              <a:t>Dijkstra </a:t>
            </a:r>
            <a:r>
              <a:rPr sz="1167" dirty="0">
                <a:latin typeface="Times New Roman"/>
                <a:cs typeface="Times New Roman"/>
              </a:rPr>
              <a:t>pointed  out the elegant conceptual integrity exhibited by </a:t>
            </a:r>
            <a:r>
              <a:rPr sz="1167" spc="-5" dirty="0">
                <a:latin typeface="Times New Roman"/>
                <a:cs typeface="Times New Roman"/>
              </a:rPr>
              <a:t>such </a:t>
            </a:r>
            <a:r>
              <a:rPr sz="1167" dirty="0">
                <a:latin typeface="Times New Roman"/>
                <a:cs typeface="Times New Roman"/>
              </a:rPr>
              <a:t>an organization, </a:t>
            </a:r>
            <a:r>
              <a:rPr sz="1167" spc="-5" dirty="0">
                <a:latin typeface="Times New Roman"/>
                <a:cs typeface="Times New Roman"/>
              </a:rPr>
              <a:t>with </a:t>
            </a:r>
            <a:r>
              <a:rPr sz="1167" dirty="0">
                <a:latin typeface="Times New Roman"/>
                <a:cs typeface="Times New Roman"/>
              </a:rPr>
              <a:t>the resulting  gains in development and maintenance</a:t>
            </a:r>
            <a:r>
              <a:rPr sz="1167" spc="-111" dirty="0">
                <a:latin typeface="Times New Roman"/>
                <a:cs typeface="Times New Roman"/>
              </a:rPr>
              <a:t> </a:t>
            </a:r>
            <a:r>
              <a:rPr sz="1167" dirty="0">
                <a:latin typeface="Times New Roman"/>
                <a:cs typeface="Times New Roman"/>
              </a:rPr>
              <a:t>ease.</a:t>
            </a:r>
            <a:endParaRPr sz="1167">
              <a:latin typeface="Times New Roman"/>
              <a:cs typeface="Times New Roman"/>
            </a:endParaRPr>
          </a:p>
          <a:p>
            <a:pPr>
              <a:spcBef>
                <a:spcPts val="19"/>
              </a:spcBef>
            </a:pPr>
            <a:endParaRPr sz="1167">
              <a:latin typeface="Times New Roman"/>
              <a:cs typeface="Times New Roman"/>
            </a:endParaRPr>
          </a:p>
          <a:p>
            <a:pPr marL="12347" marR="5556" algn="just">
              <a:lnSpc>
                <a:spcPts val="1342"/>
              </a:lnSpc>
              <a:spcBef>
                <a:spcPts val="5"/>
              </a:spcBef>
            </a:pPr>
            <a:r>
              <a:rPr sz="1167" spc="-5" dirty="0">
                <a:latin typeface="Times New Roman"/>
                <a:cs typeface="Times New Roman"/>
              </a:rPr>
              <a:t>David Parnas </a:t>
            </a:r>
            <a:r>
              <a:rPr sz="1167" dirty="0">
                <a:latin typeface="Times New Roman"/>
                <a:cs typeface="Times New Roman"/>
              </a:rPr>
              <a:t>pressed this line of observation </a:t>
            </a:r>
            <a:r>
              <a:rPr sz="1167" spc="-5" dirty="0">
                <a:latin typeface="Times New Roman"/>
                <a:cs typeface="Times New Roman"/>
              </a:rPr>
              <a:t>with </a:t>
            </a:r>
            <a:r>
              <a:rPr sz="1167" dirty="0">
                <a:latin typeface="Times New Roman"/>
                <a:cs typeface="Times New Roman"/>
              </a:rPr>
              <a:t>his contributions concerning  information-hiding modules, </a:t>
            </a:r>
            <a:r>
              <a:rPr sz="1167" spc="-5" dirty="0">
                <a:latin typeface="Times New Roman"/>
                <a:cs typeface="Times New Roman"/>
              </a:rPr>
              <a:t>software structures, </a:t>
            </a:r>
            <a:r>
              <a:rPr sz="1167" dirty="0">
                <a:latin typeface="Times New Roman"/>
                <a:cs typeface="Times New Roman"/>
              </a:rPr>
              <a:t>and program</a:t>
            </a:r>
            <a:r>
              <a:rPr sz="1167" spc="-97" dirty="0">
                <a:latin typeface="Times New Roman"/>
                <a:cs typeface="Times New Roman"/>
              </a:rPr>
              <a:t> </a:t>
            </a:r>
            <a:r>
              <a:rPr sz="1167" dirty="0">
                <a:latin typeface="Times New Roman"/>
                <a:cs typeface="Times New Roman"/>
              </a:rPr>
              <a:t>families.</a:t>
            </a:r>
            <a:endParaRPr sz="1167">
              <a:latin typeface="Times New Roman"/>
              <a:cs typeface="Times New Roman"/>
            </a:endParaRPr>
          </a:p>
          <a:p>
            <a:pPr>
              <a:spcBef>
                <a:spcPts val="10"/>
              </a:spcBef>
            </a:pPr>
            <a:endParaRPr sz="1167">
              <a:latin typeface="Times New Roman"/>
              <a:cs typeface="Times New Roman"/>
            </a:endParaRPr>
          </a:p>
          <a:p>
            <a:pPr marL="12347" marR="4939" algn="just">
              <a:lnSpc>
                <a:spcPts val="1342"/>
              </a:lnSpc>
            </a:pPr>
            <a:r>
              <a:rPr sz="1167" dirty="0">
                <a:latin typeface="Times New Roman"/>
                <a:cs typeface="Times New Roman"/>
              </a:rPr>
              <a:t>A program family is a </a:t>
            </a:r>
            <a:r>
              <a:rPr sz="1167" spc="-5" dirty="0">
                <a:latin typeface="Times New Roman"/>
                <a:cs typeface="Times New Roman"/>
              </a:rPr>
              <a:t>set </a:t>
            </a:r>
            <a:r>
              <a:rPr sz="1167" dirty="0">
                <a:latin typeface="Times New Roman"/>
                <a:cs typeface="Times New Roman"/>
              </a:rPr>
              <a:t>of programs (not all of </a:t>
            </a:r>
            <a:r>
              <a:rPr sz="1167" spc="-5" dirty="0">
                <a:latin typeface="Times New Roman"/>
                <a:cs typeface="Times New Roman"/>
              </a:rPr>
              <a:t>which </a:t>
            </a:r>
            <a:r>
              <a:rPr sz="1167" dirty="0">
                <a:latin typeface="Times New Roman"/>
                <a:cs typeface="Times New Roman"/>
              </a:rPr>
              <a:t>necessarily have been or </a:t>
            </a:r>
            <a:r>
              <a:rPr sz="1167" spc="-5" dirty="0">
                <a:latin typeface="Times New Roman"/>
                <a:cs typeface="Times New Roman"/>
              </a:rPr>
              <a:t>will  </a:t>
            </a:r>
            <a:r>
              <a:rPr sz="1167" dirty="0">
                <a:latin typeface="Times New Roman"/>
                <a:cs typeface="Times New Roman"/>
              </a:rPr>
              <a:t>ever be constructed) for </a:t>
            </a:r>
            <a:r>
              <a:rPr sz="1167" spc="-5" dirty="0">
                <a:latin typeface="Times New Roman"/>
                <a:cs typeface="Times New Roman"/>
              </a:rPr>
              <a:t>which </a:t>
            </a:r>
            <a:r>
              <a:rPr sz="1167" dirty="0">
                <a:latin typeface="Times New Roman"/>
                <a:cs typeface="Times New Roman"/>
              </a:rPr>
              <a:t>it is profitable or useful to consider as a group. This  avoids ambiguous concepts </a:t>
            </a:r>
            <a:r>
              <a:rPr sz="1167" spc="-5" dirty="0">
                <a:latin typeface="Times New Roman"/>
                <a:cs typeface="Times New Roman"/>
              </a:rPr>
              <a:t>such </a:t>
            </a:r>
            <a:r>
              <a:rPr sz="1167" dirty="0">
                <a:latin typeface="Times New Roman"/>
                <a:cs typeface="Times New Roman"/>
              </a:rPr>
              <a:t>as </a:t>
            </a:r>
            <a:r>
              <a:rPr sz="1167" spc="-5" dirty="0">
                <a:latin typeface="Times New Roman"/>
                <a:cs typeface="Times New Roman"/>
              </a:rPr>
              <a:t>"similar </a:t>
            </a:r>
            <a:r>
              <a:rPr sz="1167" dirty="0">
                <a:latin typeface="Times New Roman"/>
                <a:cs typeface="Times New Roman"/>
              </a:rPr>
              <a:t>functionality" that </a:t>
            </a:r>
            <a:r>
              <a:rPr sz="1167" spc="-5" dirty="0">
                <a:latin typeface="Times New Roman"/>
                <a:cs typeface="Times New Roman"/>
              </a:rPr>
              <a:t>sometimes </a:t>
            </a:r>
            <a:r>
              <a:rPr sz="1167" dirty="0">
                <a:latin typeface="Times New Roman"/>
                <a:cs typeface="Times New Roman"/>
              </a:rPr>
              <a:t>arise </a:t>
            </a:r>
            <a:r>
              <a:rPr sz="1167" spc="-5" dirty="0">
                <a:latin typeface="Times New Roman"/>
                <a:cs typeface="Times New Roman"/>
              </a:rPr>
              <a:t>when  </a:t>
            </a:r>
            <a:r>
              <a:rPr sz="1167" dirty="0">
                <a:latin typeface="Times New Roman"/>
                <a:cs typeface="Times New Roman"/>
              </a:rPr>
              <a:t>describing domains. </a:t>
            </a:r>
            <a:r>
              <a:rPr sz="1167" spc="-5" dirty="0">
                <a:latin typeface="Times New Roman"/>
                <a:cs typeface="Times New Roman"/>
              </a:rPr>
              <a:t>For </a:t>
            </a:r>
            <a:r>
              <a:rPr sz="1167" dirty="0">
                <a:latin typeface="Times New Roman"/>
                <a:cs typeface="Times New Roman"/>
              </a:rPr>
              <a:t>example, </a:t>
            </a:r>
            <a:r>
              <a:rPr sz="1167" spc="-5" dirty="0">
                <a:latin typeface="Times New Roman"/>
                <a:cs typeface="Times New Roman"/>
              </a:rPr>
              <a:t>software </a:t>
            </a:r>
            <a:r>
              <a:rPr sz="1167" dirty="0">
                <a:latin typeface="Times New Roman"/>
                <a:cs typeface="Times New Roman"/>
              </a:rPr>
              <a:t>engineering environments and video games  are not usually considered to be in the </a:t>
            </a:r>
            <a:r>
              <a:rPr sz="1167" spc="-5" dirty="0">
                <a:latin typeface="Times New Roman"/>
                <a:cs typeface="Times New Roman"/>
              </a:rPr>
              <a:t>same </a:t>
            </a:r>
            <a:r>
              <a:rPr sz="1167" dirty="0">
                <a:latin typeface="Times New Roman"/>
                <a:cs typeface="Times New Roman"/>
              </a:rPr>
              <a:t>domain, although they might be considered  members of </a:t>
            </a:r>
            <a:r>
              <a:rPr sz="1167" spc="5" dirty="0">
                <a:latin typeface="Times New Roman"/>
                <a:cs typeface="Times New Roman"/>
              </a:rPr>
              <a:t>the </a:t>
            </a:r>
            <a:r>
              <a:rPr sz="1167" spc="-5" dirty="0">
                <a:latin typeface="Times New Roman"/>
                <a:cs typeface="Times New Roman"/>
              </a:rPr>
              <a:t>same </a:t>
            </a:r>
            <a:r>
              <a:rPr sz="1167" dirty="0">
                <a:latin typeface="Times New Roman"/>
                <a:cs typeface="Times New Roman"/>
              </a:rPr>
              <a:t>program family in a discussion about tools that help </a:t>
            </a:r>
            <a:r>
              <a:rPr sz="1167" spc="5" dirty="0">
                <a:latin typeface="Times New Roman"/>
                <a:cs typeface="Times New Roman"/>
              </a:rPr>
              <a:t>build </a:t>
            </a:r>
            <a:r>
              <a:rPr sz="1167" dirty="0">
                <a:latin typeface="Times New Roman"/>
                <a:cs typeface="Times New Roman"/>
              </a:rPr>
              <a:t>graphical  user interfaces, </a:t>
            </a:r>
            <a:r>
              <a:rPr sz="1167" spc="-5" dirty="0">
                <a:latin typeface="Times New Roman"/>
                <a:cs typeface="Times New Roman"/>
              </a:rPr>
              <a:t>which </a:t>
            </a:r>
            <a:r>
              <a:rPr sz="1167" dirty="0">
                <a:latin typeface="Times New Roman"/>
                <a:cs typeface="Times New Roman"/>
              </a:rPr>
              <a:t>both happen to</a:t>
            </a:r>
            <a:r>
              <a:rPr sz="1167" spc="-83" dirty="0">
                <a:latin typeface="Times New Roman"/>
                <a:cs typeface="Times New Roman"/>
              </a:rPr>
              <a:t> </a:t>
            </a:r>
            <a:r>
              <a:rPr sz="1167" spc="-5" dirty="0">
                <a:latin typeface="Times New Roman"/>
                <a:cs typeface="Times New Roman"/>
              </a:rPr>
              <a:t>use.</a:t>
            </a:r>
            <a:r>
              <a:rPr sz="1167" spc="-7" baseline="38194" dirty="0">
                <a:latin typeface="Times New Roman"/>
                <a:cs typeface="Times New Roman"/>
              </a:rPr>
              <a:t>1</a:t>
            </a:r>
            <a:endParaRPr sz="1167" baseline="38194">
              <a:latin typeface="Times New Roman"/>
              <a:cs typeface="Times New Roman"/>
            </a:endParaRPr>
          </a:p>
          <a:p>
            <a:pPr>
              <a:spcBef>
                <a:spcPts val="19"/>
              </a:spcBef>
            </a:pPr>
            <a:endParaRPr sz="1167">
              <a:latin typeface="Times New Roman"/>
              <a:cs typeface="Times New Roman"/>
            </a:endParaRPr>
          </a:p>
          <a:p>
            <a:pPr marL="12347" marR="6791" indent="-617" algn="just">
              <a:lnSpc>
                <a:spcPts val="1342"/>
              </a:lnSpc>
              <a:spcBef>
                <a:spcPts val="5"/>
              </a:spcBef>
            </a:pPr>
            <a:r>
              <a:rPr sz="1167" spc="-5" dirty="0">
                <a:latin typeface="Times New Roman"/>
                <a:cs typeface="Times New Roman"/>
              </a:rPr>
              <a:t>Parnas </a:t>
            </a:r>
            <a:r>
              <a:rPr sz="1167" dirty="0">
                <a:latin typeface="Times New Roman"/>
                <a:cs typeface="Times New Roman"/>
              </a:rPr>
              <a:t>argued that </a:t>
            </a:r>
            <a:r>
              <a:rPr sz="1167" spc="5" dirty="0">
                <a:latin typeface="Times New Roman"/>
                <a:cs typeface="Times New Roman"/>
              </a:rPr>
              <a:t>early </a:t>
            </a:r>
            <a:r>
              <a:rPr sz="1167" dirty="0">
                <a:latin typeface="Times New Roman"/>
                <a:cs typeface="Times New Roman"/>
              </a:rPr>
              <a:t>design decisions </a:t>
            </a:r>
            <a:r>
              <a:rPr sz="1167" spc="-5" dirty="0">
                <a:latin typeface="Times New Roman"/>
                <a:cs typeface="Times New Roman"/>
              </a:rPr>
              <a:t>should </a:t>
            </a:r>
            <a:r>
              <a:rPr sz="1167" dirty="0">
                <a:latin typeface="Times New Roman"/>
                <a:cs typeface="Times New Roman"/>
              </a:rPr>
              <a:t>be ones that </a:t>
            </a:r>
            <a:r>
              <a:rPr sz="1167" spc="-5" dirty="0">
                <a:latin typeface="Times New Roman"/>
                <a:cs typeface="Times New Roman"/>
              </a:rPr>
              <a:t>will </a:t>
            </a:r>
            <a:r>
              <a:rPr sz="1167" dirty="0">
                <a:latin typeface="Times New Roman"/>
                <a:cs typeface="Times New Roman"/>
              </a:rPr>
              <a:t>most likely remain  constant  across  members  of  the  program  family  that  one  may  reasonably  expect</a:t>
            </a:r>
            <a:r>
              <a:rPr sz="1167" spc="228" dirty="0">
                <a:latin typeface="Times New Roman"/>
                <a:cs typeface="Times New Roman"/>
              </a:rPr>
              <a:t> </a:t>
            </a:r>
            <a:r>
              <a:rPr sz="1167" dirty="0">
                <a:latin typeface="Times New Roman"/>
                <a:cs typeface="Times New Roman"/>
              </a:rPr>
              <a:t>to</a:t>
            </a:r>
            <a:endParaRPr sz="1167">
              <a:latin typeface="Times New Roman"/>
              <a:cs typeface="Times New Roman"/>
            </a:endParaRPr>
          </a:p>
        </p:txBody>
      </p:sp>
      <p:sp>
        <p:nvSpPr>
          <p:cNvPr id="7" name="object 7"/>
          <p:cNvSpPr txBox="1">
            <a:spLocks noGrp="1"/>
          </p:cNvSpPr>
          <p:nvPr>
            <p:ph type="sldNum" sz="quarter" idx="7"/>
          </p:nvPr>
        </p:nvSpPr>
        <p:spPr>
          <a:xfrm>
            <a:off x="6216086" y="10069713"/>
            <a:ext cx="271639" cy="7214493"/>
          </a:xfrm>
          <a:prstGeom prst="rect">
            <a:avLst/>
          </a:prstGeom>
        </p:spPr>
        <p:txBody>
          <a:bodyPr vert="horz" wrap="square" lIns="0" tIns="32720" rIns="0" bIns="0" rtlCol="0">
            <a:spAutoFit/>
          </a:bodyPr>
          <a:lstStyle/>
          <a:p>
            <a:pPr marL="12347">
              <a:lnSpc>
                <a:spcPts val="1371"/>
              </a:lnSpc>
              <a:spcBef>
                <a:spcPts val="258"/>
              </a:spcBef>
              <a:tabLst>
                <a:tab pos="5123363" algn="l"/>
              </a:tabLst>
            </a:pPr>
            <a:r>
              <a:rPr u="heavy" dirty="0"/>
              <a:t> 	</a:t>
            </a:r>
            <a:r>
              <a:rPr dirty="0"/>
              <a:t>115</a:t>
            </a:r>
          </a:p>
          <a:p>
            <a:pPr marL="1456939">
              <a:lnSpc>
                <a:spcPts val="1371"/>
              </a:lnSpc>
            </a:pPr>
            <a:r>
              <a:rPr dirty="0"/>
              <a:t>© Copyright </a:t>
            </a:r>
            <a:r>
              <a:rPr spc="-5" dirty="0"/>
              <a:t>Virtual University </a:t>
            </a:r>
            <a:r>
              <a:rPr dirty="0"/>
              <a:t>of</a:t>
            </a:r>
            <a:r>
              <a:rPr spc="-78" dirty="0"/>
              <a:t> </a:t>
            </a:r>
            <a:r>
              <a:rPr spc="-5" dirty="0"/>
              <a:t>Pakistan</a:t>
            </a:r>
          </a:p>
        </p:txBody>
      </p:sp>
    </p:spTree>
    <p:extLst>
      <p:ext uri="{BB962C8B-B14F-4D97-AF65-F5344CB8AC3E}">
        <p14:creationId xmlns:p14="http://schemas.microsoft.com/office/powerpoint/2010/main" val="3170520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11250" y="1055052"/>
            <a:ext cx="5270412" cy="0"/>
          </a:xfrm>
          <a:custGeom>
            <a:avLst/>
            <a:gdLst/>
            <a:ahLst/>
            <a:cxnLst/>
            <a:rect l="l" t="t" r="r" b="b"/>
            <a:pathLst>
              <a:path w="5420995">
                <a:moveTo>
                  <a:pt x="0" y="0"/>
                </a:moveTo>
                <a:lnTo>
                  <a:pt x="5420867" y="0"/>
                </a:lnTo>
              </a:path>
            </a:pathLst>
          </a:custGeom>
          <a:ln w="7620">
            <a:solidFill>
              <a:srgbClr val="000000"/>
            </a:solidFill>
          </a:ln>
        </p:spPr>
        <p:txBody>
          <a:bodyPr wrap="square" lIns="0" tIns="0" rIns="0" bIns="0" rtlCol="0"/>
          <a:lstStyle/>
          <a:p>
            <a:endParaRPr sz="1750"/>
          </a:p>
        </p:txBody>
      </p:sp>
      <p:sp>
        <p:nvSpPr>
          <p:cNvPr id="3" name="object 3"/>
          <p:cNvSpPr txBox="1"/>
          <p:nvPr/>
        </p:nvSpPr>
        <p:spPr>
          <a:xfrm>
            <a:off x="1098903" y="886883"/>
            <a:ext cx="5360547" cy="8246092"/>
          </a:xfrm>
          <a:prstGeom prst="rect">
            <a:avLst/>
          </a:prstGeom>
        </p:spPr>
        <p:txBody>
          <a:bodyPr vert="horz" wrap="square" lIns="0" tIns="0" rIns="0" bIns="0" rtlCol="0">
            <a:spAutoFit/>
          </a:bodyPr>
          <a:lstStyle/>
          <a:p>
            <a:pPr marL="12347" algn="just">
              <a:tabLst>
                <a:tab pos="5069654" algn="l"/>
              </a:tabLst>
            </a:pPr>
            <a:r>
              <a:rPr sz="1167" dirty="0">
                <a:latin typeface="Times New Roman"/>
                <a:cs typeface="Times New Roman"/>
              </a:rPr>
              <a:t>CS504-Software Engineering</a:t>
            </a:r>
            <a:r>
              <a:rPr sz="1167" spc="-10" dirty="0">
                <a:latin typeface="Times New Roman"/>
                <a:cs typeface="Times New Roman"/>
              </a:rPr>
              <a:t> </a:t>
            </a:r>
            <a:r>
              <a:rPr sz="1167" dirty="0">
                <a:latin typeface="Times New Roman"/>
                <a:cs typeface="Times New Roman"/>
              </a:rPr>
              <a:t>– I	</a:t>
            </a:r>
            <a:r>
              <a:rPr sz="1167" spc="-5" dirty="0">
                <a:latin typeface="Times New Roman"/>
                <a:cs typeface="Times New Roman"/>
              </a:rPr>
              <a:t>VU</a:t>
            </a:r>
            <a:endParaRPr sz="1167">
              <a:latin typeface="Times New Roman"/>
              <a:cs typeface="Times New Roman"/>
            </a:endParaRPr>
          </a:p>
          <a:p>
            <a:pPr>
              <a:lnSpc>
                <a:spcPct val="100000"/>
              </a:lnSpc>
            </a:pPr>
            <a:endParaRPr sz="1167">
              <a:latin typeface="Times New Roman"/>
              <a:cs typeface="Times New Roman"/>
            </a:endParaRPr>
          </a:p>
          <a:p>
            <a:pPr marL="12347" marR="6791" algn="just">
              <a:lnSpc>
                <a:spcPts val="1342"/>
              </a:lnSpc>
              <a:spcBef>
                <a:spcPts val="851"/>
              </a:spcBef>
            </a:pPr>
            <a:r>
              <a:rPr sz="1167" dirty="0">
                <a:latin typeface="Times New Roman"/>
                <a:cs typeface="Times New Roman"/>
              </a:rPr>
              <a:t>produce. In the context of this discussion, an early design decision is the adoption of a  particular architecture. Late design decisions </a:t>
            </a:r>
            <a:r>
              <a:rPr sz="1167" spc="-5" dirty="0">
                <a:latin typeface="Times New Roman"/>
                <a:cs typeface="Times New Roman"/>
              </a:rPr>
              <a:t>should </a:t>
            </a:r>
            <a:r>
              <a:rPr sz="1167" dirty="0">
                <a:latin typeface="Times New Roman"/>
                <a:cs typeface="Times New Roman"/>
              </a:rPr>
              <a:t>represent </a:t>
            </a:r>
            <a:r>
              <a:rPr sz="1167" spc="-5" dirty="0">
                <a:latin typeface="Times New Roman"/>
                <a:cs typeface="Times New Roman"/>
              </a:rPr>
              <a:t>trivially-changeable  </a:t>
            </a:r>
            <a:r>
              <a:rPr sz="1167" dirty="0">
                <a:latin typeface="Times New Roman"/>
                <a:cs typeface="Times New Roman"/>
              </a:rPr>
              <a:t>decisions, </a:t>
            </a:r>
            <a:r>
              <a:rPr sz="1167" spc="-5" dirty="0">
                <a:latin typeface="Times New Roman"/>
                <a:cs typeface="Times New Roman"/>
              </a:rPr>
              <a:t>such </a:t>
            </a:r>
            <a:r>
              <a:rPr sz="1167" dirty="0">
                <a:latin typeface="Times New Roman"/>
                <a:cs typeface="Times New Roman"/>
              </a:rPr>
              <a:t>as the values of compile-time or even load-time</a:t>
            </a:r>
            <a:r>
              <a:rPr sz="1167" spc="-111" dirty="0">
                <a:latin typeface="Times New Roman"/>
                <a:cs typeface="Times New Roman"/>
              </a:rPr>
              <a:t> </a:t>
            </a:r>
            <a:r>
              <a:rPr sz="1167" dirty="0">
                <a:latin typeface="Times New Roman"/>
                <a:cs typeface="Times New Roman"/>
              </a:rPr>
              <a:t>constants.</a:t>
            </a:r>
            <a:endParaRPr sz="1167">
              <a:latin typeface="Times New Roman"/>
              <a:cs typeface="Times New Roman"/>
            </a:endParaRPr>
          </a:p>
          <a:p>
            <a:pPr>
              <a:spcBef>
                <a:spcPts val="19"/>
              </a:spcBef>
            </a:pPr>
            <a:endParaRPr sz="1167">
              <a:latin typeface="Times New Roman"/>
              <a:cs typeface="Times New Roman"/>
            </a:endParaRPr>
          </a:p>
          <a:p>
            <a:pPr marL="12347" marR="4939" algn="just">
              <a:lnSpc>
                <a:spcPts val="1342"/>
              </a:lnSpc>
              <a:spcBef>
                <a:spcPts val="5"/>
              </a:spcBef>
            </a:pPr>
            <a:r>
              <a:rPr sz="1167" spc="-5" dirty="0">
                <a:latin typeface="Times New Roman"/>
                <a:cs typeface="Times New Roman"/>
              </a:rPr>
              <a:t>All </a:t>
            </a:r>
            <a:r>
              <a:rPr sz="1167" dirty="0">
                <a:latin typeface="Times New Roman"/>
                <a:cs typeface="Times New Roman"/>
              </a:rPr>
              <a:t>of the </a:t>
            </a:r>
            <a:r>
              <a:rPr sz="1167" spc="-5" dirty="0">
                <a:latin typeface="Times New Roman"/>
                <a:cs typeface="Times New Roman"/>
              </a:rPr>
              <a:t>work </a:t>
            </a:r>
            <a:r>
              <a:rPr sz="1167" dirty="0">
                <a:latin typeface="Times New Roman"/>
                <a:cs typeface="Times New Roman"/>
              </a:rPr>
              <a:t>in the field of </a:t>
            </a:r>
            <a:r>
              <a:rPr sz="1167" spc="-5" dirty="0">
                <a:latin typeface="Times New Roman"/>
                <a:cs typeface="Times New Roman"/>
              </a:rPr>
              <a:t>software </a:t>
            </a:r>
            <a:r>
              <a:rPr sz="1167" dirty="0">
                <a:latin typeface="Times New Roman"/>
                <a:cs typeface="Times New Roman"/>
              </a:rPr>
              <a:t>architecture may be </a:t>
            </a:r>
            <a:r>
              <a:rPr sz="1167" spc="-5" dirty="0">
                <a:latin typeface="Times New Roman"/>
                <a:cs typeface="Times New Roman"/>
              </a:rPr>
              <a:t>seen </a:t>
            </a:r>
            <a:r>
              <a:rPr sz="1167" dirty="0">
                <a:latin typeface="Times New Roman"/>
                <a:cs typeface="Times New Roman"/>
              </a:rPr>
              <a:t>as evolving towards a  paradigm of </a:t>
            </a:r>
            <a:r>
              <a:rPr sz="1167" spc="-5" dirty="0">
                <a:latin typeface="Times New Roman"/>
                <a:cs typeface="Times New Roman"/>
              </a:rPr>
              <a:t>software </a:t>
            </a:r>
            <a:r>
              <a:rPr sz="1167" dirty="0">
                <a:latin typeface="Times New Roman"/>
                <a:cs typeface="Times New Roman"/>
              </a:rPr>
              <a:t>development based on principles of architecture, and for exactly the  </a:t>
            </a:r>
            <a:r>
              <a:rPr sz="1167" spc="-5" dirty="0">
                <a:latin typeface="Times New Roman"/>
                <a:cs typeface="Times New Roman"/>
              </a:rPr>
              <a:t>same </a:t>
            </a:r>
            <a:r>
              <a:rPr sz="1167" dirty="0">
                <a:latin typeface="Times New Roman"/>
                <a:cs typeface="Times New Roman"/>
              </a:rPr>
              <a:t>reasons given by </a:t>
            </a:r>
            <a:r>
              <a:rPr sz="1167" spc="-5" dirty="0">
                <a:latin typeface="Times New Roman"/>
                <a:cs typeface="Times New Roman"/>
              </a:rPr>
              <a:t>Dijkstra </a:t>
            </a:r>
            <a:r>
              <a:rPr sz="1167" dirty="0">
                <a:latin typeface="Times New Roman"/>
                <a:cs typeface="Times New Roman"/>
              </a:rPr>
              <a:t>and </a:t>
            </a:r>
            <a:r>
              <a:rPr sz="1167" spc="-5" dirty="0">
                <a:latin typeface="Times New Roman"/>
                <a:cs typeface="Times New Roman"/>
              </a:rPr>
              <a:t>Parnas: Structure </a:t>
            </a:r>
            <a:r>
              <a:rPr sz="1167" dirty="0">
                <a:latin typeface="Times New Roman"/>
                <a:cs typeface="Times New Roman"/>
              </a:rPr>
              <a:t>is important, and getting the  </a:t>
            </a:r>
            <a:r>
              <a:rPr sz="1167" spc="-5" dirty="0">
                <a:latin typeface="Times New Roman"/>
                <a:cs typeface="Times New Roman"/>
              </a:rPr>
              <a:t>structure </a:t>
            </a:r>
            <a:r>
              <a:rPr sz="1167" dirty="0">
                <a:latin typeface="Times New Roman"/>
                <a:cs typeface="Times New Roman"/>
              </a:rPr>
              <a:t>right carries</a:t>
            </a:r>
            <a:r>
              <a:rPr sz="1167" spc="-92" dirty="0">
                <a:latin typeface="Times New Roman"/>
                <a:cs typeface="Times New Roman"/>
              </a:rPr>
              <a:t> </a:t>
            </a:r>
            <a:r>
              <a:rPr sz="1167" dirty="0">
                <a:latin typeface="Times New Roman"/>
                <a:cs typeface="Times New Roman"/>
              </a:rPr>
              <a:t>benefits.</a:t>
            </a:r>
            <a:endParaRPr sz="1167">
              <a:latin typeface="Times New Roman"/>
              <a:cs typeface="Times New Roman"/>
            </a:endParaRPr>
          </a:p>
          <a:p>
            <a:pPr>
              <a:spcBef>
                <a:spcPts val="10"/>
              </a:spcBef>
            </a:pPr>
            <a:endParaRPr sz="1167">
              <a:latin typeface="Times New Roman"/>
              <a:cs typeface="Times New Roman"/>
            </a:endParaRPr>
          </a:p>
          <a:p>
            <a:pPr marL="12347" marR="9878" algn="just">
              <a:lnSpc>
                <a:spcPts val="1342"/>
              </a:lnSpc>
            </a:pPr>
            <a:r>
              <a:rPr sz="1167" dirty="0">
                <a:latin typeface="Times New Roman"/>
                <a:cs typeface="Times New Roman"/>
              </a:rPr>
              <a:t>Before talking about the </a:t>
            </a:r>
            <a:r>
              <a:rPr sz="1167" spc="-5" dirty="0">
                <a:latin typeface="Times New Roman"/>
                <a:cs typeface="Times New Roman"/>
              </a:rPr>
              <a:t>software </a:t>
            </a:r>
            <a:r>
              <a:rPr sz="1167" dirty="0">
                <a:latin typeface="Times New Roman"/>
                <a:cs typeface="Times New Roman"/>
              </a:rPr>
              <a:t>architecture in detail, let us first look at a few of its  definitions.</a:t>
            </a:r>
            <a:endParaRPr sz="1167">
              <a:latin typeface="Times New Roman"/>
              <a:cs typeface="Times New Roman"/>
            </a:endParaRPr>
          </a:p>
          <a:p>
            <a:pPr>
              <a:spcBef>
                <a:spcPts val="5"/>
              </a:spcBef>
            </a:pPr>
            <a:endParaRPr sz="1118">
              <a:latin typeface="Times New Roman"/>
              <a:cs typeface="Times New Roman"/>
            </a:endParaRPr>
          </a:p>
          <a:p>
            <a:pPr marL="12347" algn="just">
              <a:spcBef>
                <a:spcPts val="5"/>
              </a:spcBef>
            </a:pPr>
            <a:r>
              <a:rPr sz="1167" b="1" spc="-5" dirty="0">
                <a:latin typeface="Arial"/>
                <a:cs typeface="Arial"/>
              </a:rPr>
              <a:t>8.2 </a:t>
            </a:r>
            <a:r>
              <a:rPr sz="1167" b="1" dirty="0">
                <a:latin typeface="Arial"/>
                <a:cs typeface="Arial"/>
              </a:rPr>
              <a:t>What is Software</a:t>
            </a:r>
            <a:r>
              <a:rPr sz="1167" b="1" spc="-78" dirty="0">
                <a:latin typeface="Arial"/>
                <a:cs typeface="Arial"/>
              </a:rPr>
              <a:t> </a:t>
            </a:r>
            <a:r>
              <a:rPr sz="1167" b="1" spc="-5" dirty="0">
                <a:latin typeface="Arial"/>
                <a:cs typeface="Arial"/>
              </a:rPr>
              <a:t>Architecture?</a:t>
            </a:r>
            <a:endParaRPr sz="1167">
              <a:latin typeface="Arial"/>
              <a:cs typeface="Arial"/>
            </a:endParaRPr>
          </a:p>
          <a:p>
            <a:pPr>
              <a:spcBef>
                <a:spcPts val="34"/>
              </a:spcBef>
            </a:pPr>
            <a:endParaRPr sz="1167">
              <a:latin typeface="Times New Roman"/>
              <a:cs typeface="Times New Roman"/>
            </a:endParaRPr>
          </a:p>
          <a:p>
            <a:pPr marL="12347" marR="6791" algn="just">
              <a:lnSpc>
                <a:spcPts val="1342"/>
              </a:lnSpc>
            </a:pPr>
            <a:r>
              <a:rPr sz="1167" dirty="0">
                <a:latin typeface="Times New Roman"/>
                <a:cs typeface="Times New Roman"/>
              </a:rPr>
              <a:t>What do </a:t>
            </a:r>
            <a:r>
              <a:rPr sz="1167" spc="-5" dirty="0">
                <a:latin typeface="Times New Roman"/>
                <a:cs typeface="Times New Roman"/>
              </a:rPr>
              <a:t>we </a:t>
            </a:r>
            <a:r>
              <a:rPr sz="1167" dirty="0">
                <a:latin typeface="Times New Roman"/>
                <a:cs typeface="Times New Roman"/>
              </a:rPr>
              <a:t>mean by </a:t>
            </a:r>
            <a:r>
              <a:rPr sz="1167" spc="-5" dirty="0">
                <a:latin typeface="Times New Roman"/>
                <a:cs typeface="Times New Roman"/>
              </a:rPr>
              <a:t>software </a:t>
            </a:r>
            <a:r>
              <a:rPr sz="1167" dirty="0">
                <a:latin typeface="Times New Roman"/>
                <a:cs typeface="Times New Roman"/>
              </a:rPr>
              <a:t>architecture? </a:t>
            </a:r>
            <a:r>
              <a:rPr sz="1167" spc="-5" dirty="0">
                <a:latin typeface="Times New Roman"/>
                <a:cs typeface="Times New Roman"/>
              </a:rPr>
              <a:t>Unfortunately, </a:t>
            </a:r>
            <a:r>
              <a:rPr sz="1167" dirty="0">
                <a:latin typeface="Times New Roman"/>
                <a:cs typeface="Times New Roman"/>
              </a:rPr>
              <a:t>there is yet no </a:t>
            </a:r>
            <a:r>
              <a:rPr sz="1167" spc="-5" dirty="0">
                <a:latin typeface="Times New Roman"/>
                <a:cs typeface="Times New Roman"/>
              </a:rPr>
              <a:t>single  </a:t>
            </a:r>
            <a:r>
              <a:rPr sz="1167" dirty="0">
                <a:latin typeface="Times New Roman"/>
                <a:cs typeface="Times New Roman"/>
              </a:rPr>
              <a:t>universally accepted definition. </a:t>
            </a:r>
            <a:r>
              <a:rPr sz="1167" spc="-5" dirty="0">
                <a:latin typeface="Times New Roman"/>
                <a:cs typeface="Times New Roman"/>
              </a:rPr>
              <a:t>Nor </a:t>
            </a:r>
            <a:r>
              <a:rPr sz="1167" dirty="0">
                <a:latin typeface="Times New Roman"/>
                <a:cs typeface="Times New Roman"/>
              </a:rPr>
              <a:t>is there a shortage </a:t>
            </a:r>
            <a:r>
              <a:rPr sz="1167" spc="15" dirty="0">
                <a:latin typeface="Times New Roman"/>
                <a:cs typeface="Times New Roman"/>
              </a:rPr>
              <a:t>of </a:t>
            </a:r>
            <a:r>
              <a:rPr sz="1167" dirty="0">
                <a:latin typeface="Times New Roman"/>
                <a:cs typeface="Times New Roman"/>
              </a:rPr>
              <a:t>proposed definition candidates.  The term is interpreted and defined in many different </a:t>
            </a:r>
            <a:r>
              <a:rPr sz="1167" spc="-5" dirty="0">
                <a:latin typeface="Times New Roman"/>
                <a:cs typeface="Times New Roman"/>
              </a:rPr>
              <a:t>ways. At </a:t>
            </a:r>
            <a:r>
              <a:rPr sz="1167" dirty="0">
                <a:latin typeface="Times New Roman"/>
                <a:cs typeface="Times New Roman"/>
              </a:rPr>
              <a:t>the essence of all the  discussion about </a:t>
            </a:r>
            <a:r>
              <a:rPr sz="1167" spc="-5" dirty="0">
                <a:latin typeface="Times New Roman"/>
                <a:cs typeface="Times New Roman"/>
              </a:rPr>
              <a:t>software </a:t>
            </a:r>
            <a:r>
              <a:rPr sz="1167" dirty="0">
                <a:latin typeface="Times New Roman"/>
                <a:cs typeface="Times New Roman"/>
              </a:rPr>
              <a:t>architecture, however, is a focus on reasoning about the  </a:t>
            </a:r>
            <a:r>
              <a:rPr sz="1167" i="1" spc="-5" dirty="0">
                <a:latin typeface="Times New Roman"/>
                <a:cs typeface="Times New Roman"/>
              </a:rPr>
              <a:t>structural </a:t>
            </a:r>
            <a:r>
              <a:rPr sz="1167" dirty="0">
                <a:latin typeface="Times New Roman"/>
                <a:cs typeface="Times New Roman"/>
              </a:rPr>
              <a:t>issues of a </a:t>
            </a:r>
            <a:r>
              <a:rPr sz="1167" spc="-5" dirty="0">
                <a:latin typeface="Times New Roman"/>
                <a:cs typeface="Times New Roman"/>
              </a:rPr>
              <a:t>system. And </a:t>
            </a:r>
            <a:r>
              <a:rPr sz="1167" dirty="0">
                <a:latin typeface="Times New Roman"/>
                <a:cs typeface="Times New Roman"/>
              </a:rPr>
              <a:t>although architecture is </a:t>
            </a:r>
            <a:r>
              <a:rPr sz="1167" spc="-5" dirty="0">
                <a:latin typeface="Times New Roman"/>
                <a:cs typeface="Times New Roman"/>
              </a:rPr>
              <a:t>sometimes </a:t>
            </a:r>
            <a:r>
              <a:rPr sz="1167" dirty="0">
                <a:latin typeface="Times New Roman"/>
                <a:cs typeface="Times New Roman"/>
              </a:rPr>
              <a:t>used to mean a  certain architectural </a:t>
            </a:r>
            <a:r>
              <a:rPr sz="1167" spc="-5" dirty="0">
                <a:latin typeface="Times New Roman"/>
                <a:cs typeface="Times New Roman"/>
              </a:rPr>
              <a:t>style, such </a:t>
            </a:r>
            <a:r>
              <a:rPr sz="1167" dirty="0">
                <a:latin typeface="Times New Roman"/>
                <a:cs typeface="Times New Roman"/>
              </a:rPr>
              <a:t>as client-server, and </a:t>
            </a:r>
            <a:r>
              <a:rPr sz="1167" spc="-5" dirty="0">
                <a:latin typeface="Times New Roman"/>
                <a:cs typeface="Times New Roman"/>
              </a:rPr>
              <a:t>sometimes </a:t>
            </a:r>
            <a:r>
              <a:rPr sz="1167" dirty="0">
                <a:latin typeface="Times New Roman"/>
                <a:cs typeface="Times New Roman"/>
              </a:rPr>
              <a:t>used to refer to a field of  </a:t>
            </a:r>
            <a:r>
              <a:rPr sz="1167" spc="-5" dirty="0">
                <a:latin typeface="Times New Roman"/>
                <a:cs typeface="Times New Roman"/>
              </a:rPr>
              <a:t>study, </a:t>
            </a:r>
            <a:r>
              <a:rPr sz="1167" dirty="0">
                <a:latin typeface="Times New Roman"/>
                <a:cs typeface="Times New Roman"/>
              </a:rPr>
              <a:t>it is most often used to describe </a:t>
            </a:r>
            <a:r>
              <a:rPr sz="1167" spc="-5" dirty="0">
                <a:latin typeface="Times New Roman"/>
                <a:cs typeface="Times New Roman"/>
              </a:rPr>
              <a:t>structural </a:t>
            </a:r>
            <a:r>
              <a:rPr sz="1167" dirty="0">
                <a:latin typeface="Times New Roman"/>
                <a:cs typeface="Times New Roman"/>
              </a:rPr>
              <a:t>aspects of a particular</a:t>
            </a:r>
            <a:r>
              <a:rPr sz="1167" spc="-97" dirty="0">
                <a:latin typeface="Times New Roman"/>
                <a:cs typeface="Times New Roman"/>
              </a:rPr>
              <a:t> </a:t>
            </a:r>
            <a:r>
              <a:rPr sz="1167" spc="-5" dirty="0">
                <a:latin typeface="Times New Roman"/>
                <a:cs typeface="Times New Roman"/>
              </a:rPr>
              <a:t>system.</a:t>
            </a:r>
            <a:endParaRPr sz="1167">
              <a:latin typeface="Times New Roman"/>
              <a:cs typeface="Times New Roman"/>
            </a:endParaRPr>
          </a:p>
          <a:p>
            <a:pPr>
              <a:spcBef>
                <a:spcPts val="10"/>
              </a:spcBef>
            </a:pPr>
            <a:endParaRPr sz="1167">
              <a:latin typeface="Times New Roman"/>
              <a:cs typeface="Times New Roman"/>
            </a:endParaRPr>
          </a:p>
          <a:p>
            <a:pPr marL="12347" marR="6791" algn="just">
              <a:lnSpc>
                <a:spcPts val="1342"/>
              </a:lnSpc>
            </a:pPr>
            <a:r>
              <a:rPr sz="1167" dirty="0">
                <a:latin typeface="Times New Roman"/>
                <a:cs typeface="Times New Roman"/>
              </a:rPr>
              <a:t>Before looking at the definitions for the </a:t>
            </a:r>
            <a:r>
              <a:rPr sz="1167" spc="-5" dirty="0">
                <a:latin typeface="Times New Roman"/>
                <a:cs typeface="Times New Roman"/>
              </a:rPr>
              <a:t>software </a:t>
            </a:r>
            <a:r>
              <a:rPr sz="1167" dirty="0">
                <a:latin typeface="Times New Roman"/>
                <a:cs typeface="Times New Roman"/>
              </a:rPr>
              <a:t>architecture, it is important to  understand how a </a:t>
            </a:r>
            <a:r>
              <a:rPr sz="1167" spc="-5" dirty="0">
                <a:latin typeface="Times New Roman"/>
                <a:cs typeface="Times New Roman"/>
              </a:rPr>
              <a:t>software system </a:t>
            </a:r>
            <a:r>
              <a:rPr sz="1167" dirty="0">
                <a:latin typeface="Times New Roman"/>
                <a:cs typeface="Times New Roman"/>
              </a:rPr>
              <a:t>is defined. </a:t>
            </a:r>
            <a:r>
              <a:rPr sz="1167" spc="-15" dirty="0">
                <a:latin typeface="Times New Roman"/>
                <a:cs typeface="Times New Roman"/>
              </a:rPr>
              <a:t>It </a:t>
            </a:r>
            <a:r>
              <a:rPr sz="1167" dirty="0">
                <a:latin typeface="Times New Roman"/>
                <a:cs typeface="Times New Roman"/>
              </a:rPr>
              <a:t>is important because many definitions of  </a:t>
            </a:r>
            <a:r>
              <a:rPr sz="1167" spc="-5" dirty="0">
                <a:latin typeface="Times New Roman"/>
                <a:cs typeface="Times New Roman"/>
              </a:rPr>
              <a:t>software </a:t>
            </a:r>
            <a:r>
              <a:rPr sz="1167" dirty="0">
                <a:latin typeface="Times New Roman"/>
                <a:cs typeface="Times New Roman"/>
              </a:rPr>
              <a:t>architecture make a reference to </a:t>
            </a:r>
            <a:r>
              <a:rPr sz="1167" spc="-5" dirty="0">
                <a:latin typeface="Times New Roman"/>
                <a:cs typeface="Times New Roman"/>
              </a:rPr>
              <a:t>software</a:t>
            </a:r>
            <a:r>
              <a:rPr sz="1167" spc="-83" dirty="0">
                <a:latin typeface="Times New Roman"/>
                <a:cs typeface="Times New Roman"/>
              </a:rPr>
              <a:t> </a:t>
            </a:r>
            <a:r>
              <a:rPr sz="1167" spc="-10" dirty="0">
                <a:latin typeface="Times New Roman"/>
                <a:cs typeface="Times New Roman"/>
              </a:rPr>
              <a:t>systems.</a:t>
            </a:r>
            <a:endParaRPr sz="1167">
              <a:latin typeface="Times New Roman"/>
              <a:cs typeface="Times New Roman"/>
            </a:endParaRPr>
          </a:p>
          <a:p>
            <a:pPr>
              <a:spcBef>
                <a:spcPts val="19"/>
              </a:spcBef>
            </a:pPr>
            <a:endParaRPr sz="1167">
              <a:latin typeface="Times New Roman"/>
              <a:cs typeface="Times New Roman"/>
            </a:endParaRPr>
          </a:p>
          <a:p>
            <a:pPr marL="12347" marR="6173" algn="just">
              <a:lnSpc>
                <a:spcPts val="1342"/>
              </a:lnSpc>
              <a:spcBef>
                <a:spcPts val="5"/>
              </a:spcBef>
            </a:pPr>
            <a:r>
              <a:rPr sz="1167" spc="-5" dirty="0">
                <a:latin typeface="Times New Roman"/>
                <a:cs typeface="Times New Roman"/>
              </a:rPr>
              <a:t>According </a:t>
            </a:r>
            <a:r>
              <a:rPr sz="1167" dirty="0">
                <a:latin typeface="Times New Roman"/>
                <a:cs typeface="Times New Roman"/>
              </a:rPr>
              <a:t>to </a:t>
            </a:r>
            <a:r>
              <a:rPr sz="1167" spc="-5" dirty="0">
                <a:latin typeface="Times New Roman"/>
                <a:cs typeface="Times New Roman"/>
              </a:rPr>
              <a:t>UML </a:t>
            </a:r>
            <a:r>
              <a:rPr sz="1167" dirty="0">
                <a:latin typeface="Times New Roman"/>
                <a:cs typeface="Times New Roman"/>
              </a:rPr>
              <a:t>1.3, a </a:t>
            </a:r>
            <a:r>
              <a:rPr sz="1167" spc="-5" dirty="0">
                <a:latin typeface="Times New Roman"/>
                <a:cs typeface="Times New Roman"/>
              </a:rPr>
              <a:t>system </a:t>
            </a:r>
            <a:r>
              <a:rPr sz="1167" dirty="0">
                <a:latin typeface="Times New Roman"/>
                <a:cs typeface="Times New Roman"/>
              </a:rPr>
              <a:t>is a collection of connected units that are organized to  accomplish a </a:t>
            </a:r>
            <a:r>
              <a:rPr sz="1167" spc="-5" dirty="0">
                <a:latin typeface="Times New Roman"/>
                <a:cs typeface="Times New Roman"/>
              </a:rPr>
              <a:t>specific </a:t>
            </a:r>
            <a:r>
              <a:rPr sz="1167" dirty="0">
                <a:latin typeface="Times New Roman"/>
                <a:cs typeface="Times New Roman"/>
              </a:rPr>
              <a:t>purpose. A </a:t>
            </a:r>
            <a:r>
              <a:rPr sz="1167" spc="-5" dirty="0">
                <a:latin typeface="Times New Roman"/>
                <a:cs typeface="Times New Roman"/>
              </a:rPr>
              <a:t>system </a:t>
            </a:r>
            <a:r>
              <a:rPr sz="1167" dirty="0">
                <a:latin typeface="Times New Roman"/>
                <a:cs typeface="Times New Roman"/>
              </a:rPr>
              <a:t>can be described by one or more models,  possibly from different viewpoints. IEEE </a:t>
            </a:r>
            <a:r>
              <a:rPr sz="1167" spc="-5" dirty="0">
                <a:latin typeface="Times New Roman"/>
                <a:cs typeface="Times New Roman"/>
              </a:rPr>
              <a:t>Std. </a:t>
            </a:r>
            <a:r>
              <a:rPr sz="1167" dirty="0">
                <a:latin typeface="Times New Roman"/>
                <a:cs typeface="Times New Roman"/>
              </a:rPr>
              <a:t>610.12-1990 defines a </a:t>
            </a:r>
            <a:r>
              <a:rPr sz="1167" spc="-5" dirty="0">
                <a:latin typeface="Times New Roman"/>
                <a:cs typeface="Times New Roman"/>
              </a:rPr>
              <a:t>system </a:t>
            </a:r>
            <a:r>
              <a:rPr sz="1167" dirty="0">
                <a:latin typeface="Times New Roman"/>
                <a:cs typeface="Times New Roman"/>
              </a:rPr>
              <a:t>as a  collection of components organized to accomplish a </a:t>
            </a:r>
            <a:r>
              <a:rPr sz="1167" spc="-5" dirty="0">
                <a:latin typeface="Times New Roman"/>
                <a:cs typeface="Times New Roman"/>
              </a:rPr>
              <a:t>specific </a:t>
            </a:r>
            <a:r>
              <a:rPr sz="1167" dirty="0">
                <a:latin typeface="Times New Roman"/>
                <a:cs typeface="Times New Roman"/>
              </a:rPr>
              <a:t>function or </a:t>
            </a:r>
            <a:r>
              <a:rPr sz="1167" spc="-5" dirty="0">
                <a:latin typeface="Times New Roman"/>
                <a:cs typeface="Times New Roman"/>
              </a:rPr>
              <a:t>set </a:t>
            </a:r>
            <a:r>
              <a:rPr sz="1167" dirty="0">
                <a:latin typeface="Times New Roman"/>
                <a:cs typeface="Times New Roman"/>
              </a:rPr>
              <a:t>of functions.  That is, a </a:t>
            </a:r>
            <a:r>
              <a:rPr sz="1167" spc="-5" dirty="0">
                <a:latin typeface="Times New Roman"/>
                <a:cs typeface="Times New Roman"/>
              </a:rPr>
              <a:t>system </a:t>
            </a:r>
            <a:r>
              <a:rPr sz="1167" dirty="0">
                <a:latin typeface="Times New Roman"/>
                <a:cs typeface="Times New Roman"/>
              </a:rPr>
              <a:t>is defined as an organized </a:t>
            </a:r>
            <a:r>
              <a:rPr sz="1167" spc="-5" dirty="0">
                <a:latin typeface="Times New Roman"/>
                <a:cs typeface="Times New Roman"/>
              </a:rPr>
              <a:t>set </a:t>
            </a:r>
            <a:r>
              <a:rPr sz="1167" dirty="0">
                <a:latin typeface="Times New Roman"/>
                <a:cs typeface="Times New Roman"/>
              </a:rPr>
              <a:t>of connected components to accomplish  the </a:t>
            </a:r>
            <a:r>
              <a:rPr sz="1167" spc="-5" dirty="0">
                <a:latin typeface="Times New Roman"/>
                <a:cs typeface="Times New Roman"/>
              </a:rPr>
              <a:t>specified</a:t>
            </a:r>
            <a:r>
              <a:rPr sz="1167" spc="-97" dirty="0">
                <a:latin typeface="Times New Roman"/>
                <a:cs typeface="Times New Roman"/>
              </a:rPr>
              <a:t> </a:t>
            </a:r>
            <a:r>
              <a:rPr sz="1167" dirty="0">
                <a:latin typeface="Times New Roman"/>
                <a:cs typeface="Times New Roman"/>
              </a:rPr>
              <a:t>tasks.</a:t>
            </a:r>
            <a:endParaRPr sz="1167">
              <a:latin typeface="Times New Roman"/>
              <a:cs typeface="Times New Roman"/>
            </a:endParaRPr>
          </a:p>
          <a:p>
            <a:pPr>
              <a:spcBef>
                <a:spcPts val="10"/>
              </a:spcBef>
            </a:pPr>
            <a:endParaRPr sz="1167">
              <a:latin typeface="Times New Roman"/>
              <a:cs typeface="Times New Roman"/>
            </a:endParaRPr>
          </a:p>
          <a:p>
            <a:pPr marL="12347" marR="4939" algn="just">
              <a:lnSpc>
                <a:spcPts val="1342"/>
              </a:lnSpc>
            </a:pPr>
            <a:r>
              <a:rPr sz="1167" dirty="0">
                <a:latin typeface="Times New Roman"/>
                <a:cs typeface="Times New Roman"/>
              </a:rPr>
              <a:t>Let us now look at </a:t>
            </a:r>
            <a:r>
              <a:rPr sz="1167" spc="-5" dirty="0">
                <a:latin typeface="Times New Roman"/>
                <a:cs typeface="Times New Roman"/>
              </a:rPr>
              <a:t>some </a:t>
            </a:r>
            <a:r>
              <a:rPr sz="1167" dirty="0">
                <a:latin typeface="Times New Roman"/>
                <a:cs typeface="Times New Roman"/>
              </a:rPr>
              <a:t>of the </a:t>
            </a:r>
            <a:r>
              <a:rPr sz="1167" spc="-5" dirty="0">
                <a:latin typeface="Times New Roman"/>
                <a:cs typeface="Times New Roman"/>
              </a:rPr>
              <a:t>software </a:t>
            </a:r>
            <a:r>
              <a:rPr sz="1167" dirty="0">
                <a:latin typeface="Times New Roman"/>
                <a:cs typeface="Times New Roman"/>
              </a:rPr>
              <a:t>architecture definitions from </a:t>
            </a:r>
            <a:r>
              <a:rPr sz="1167" spc="-5" dirty="0">
                <a:latin typeface="Times New Roman"/>
                <a:cs typeface="Times New Roman"/>
              </a:rPr>
              <a:t>some </a:t>
            </a:r>
            <a:r>
              <a:rPr sz="1167" dirty="0">
                <a:latin typeface="Times New Roman"/>
                <a:cs typeface="Times New Roman"/>
              </a:rPr>
              <a:t>of the most  influential </a:t>
            </a:r>
            <a:r>
              <a:rPr sz="1167" spc="-5" dirty="0">
                <a:latin typeface="Times New Roman"/>
                <a:cs typeface="Times New Roman"/>
              </a:rPr>
              <a:t>writers </a:t>
            </a:r>
            <a:r>
              <a:rPr sz="1167" dirty="0">
                <a:latin typeface="Times New Roman"/>
                <a:cs typeface="Times New Roman"/>
              </a:rPr>
              <a:t>and groups in the</a:t>
            </a:r>
            <a:r>
              <a:rPr sz="1167" spc="-111" dirty="0">
                <a:latin typeface="Times New Roman"/>
                <a:cs typeface="Times New Roman"/>
              </a:rPr>
              <a:t> </a:t>
            </a:r>
            <a:r>
              <a:rPr sz="1167" dirty="0">
                <a:latin typeface="Times New Roman"/>
                <a:cs typeface="Times New Roman"/>
              </a:rPr>
              <a:t>field.</a:t>
            </a:r>
            <a:endParaRPr sz="1167">
              <a:latin typeface="Times New Roman"/>
              <a:cs typeface="Times New Roman"/>
            </a:endParaRPr>
          </a:p>
          <a:p>
            <a:pPr marL="12347" marR="3386766">
              <a:lnSpc>
                <a:spcPts val="2489"/>
              </a:lnSpc>
              <a:spcBef>
                <a:spcPts val="282"/>
              </a:spcBef>
            </a:pPr>
            <a:r>
              <a:rPr sz="972" b="1" spc="-5" dirty="0">
                <a:latin typeface="Arial"/>
                <a:cs typeface="Arial"/>
              </a:rPr>
              <a:t>Software </a:t>
            </a:r>
            <a:r>
              <a:rPr sz="972" b="1" spc="-10" dirty="0">
                <a:latin typeface="Arial"/>
                <a:cs typeface="Arial"/>
              </a:rPr>
              <a:t>Architecture </a:t>
            </a:r>
            <a:r>
              <a:rPr sz="972" b="1" spc="-5" dirty="0">
                <a:latin typeface="Arial"/>
                <a:cs typeface="Arial"/>
              </a:rPr>
              <a:t>Definitions  </a:t>
            </a:r>
            <a:r>
              <a:rPr sz="972" b="1" dirty="0">
                <a:latin typeface="Arial"/>
                <a:cs typeface="Arial"/>
              </a:rPr>
              <a:t>UML</a:t>
            </a:r>
            <a:r>
              <a:rPr sz="972" b="1" spc="-87" dirty="0">
                <a:latin typeface="Arial"/>
                <a:cs typeface="Arial"/>
              </a:rPr>
              <a:t> </a:t>
            </a:r>
            <a:r>
              <a:rPr sz="972" b="1" spc="-10" dirty="0">
                <a:latin typeface="Arial"/>
                <a:cs typeface="Arial"/>
              </a:rPr>
              <a:t>1.3:</a:t>
            </a:r>
            <a:endParaRPr sz="972">
              <a:latin typeface="Arial"/>
              <a:cs typeface="Arial"/>
            </a:endParaRPr>
          </a:p>
          <a:p>
            <a:pPr>
              <a:lnSpc>
                <a:spcPct val="100000"/>
              </a:lnSpc>
            </a:pPr>
            <a:endParaRPr sz="924">
              <a:latin typeface="Times New Roman"/>
              <a:cs typeface="Times New Roman"/>
            </a:endParaRPr>
          </a:p>
          <a:p>
            <a:pPr marL="456837" marR="7408" algn="just">
              <a:lnSpc>
                <a:spcPts val="1342"/>
              </a:lnSpc>
            </a:pPr>
            <a:r>
              <a:rPr sz="1167" spc="-5" dirty="0">
                <a:latin typeface="Times New Roman"/>
                <a:cs typeface="Times New Roman"/>
              </a:rPr>
              <a:t>Architecture </a:t>
            </a:r>
            <a:r>
              <a:rPr sz="1167" dirty="0">
                <a:latin typeface="Times New Roman"/>
                <a:cs typeface="Times New Roman"/>
              </a:rPr>
              <a:t>is the organizational </a:t>
            </a:r>
            <a:r>
              <a:rPr sz="1167" spc="-5" dirty="0">
                <a:latin typeface="Times New Roman"/>
                <a:cs typeface="Times New Roman"/>
              </a:rPr>
              <a:t>structure </a:t>
            </a:r>
            <a:r>
              <a:rPr sz="1167" dirty="0">
                <a:latin typeface="Times New Roman"/>
                <a:cs typeface="Times New Roman"/>
              </a:rPr>
              <a:t>of a </a:t>
            </a:r>
            <a:r>
              <a:rPr sz="1167" spc="-5" dirty="0">
                <a:latin typeface="Times New Roman"/>
                <a:cs typeface="Times New Roman"/>
              </a:rPr>
              <a:t>system. An </a:t>
            </a:r>
            <a:r>
              <a:rPr sz="1167" dirty="0">
                <a:latin typeface="Times New Roman"/>
                <a:cs typeface="Times New Roman"/>
              </a:rPr>
              <a:t>architecture can be  recursively decomposed into parts that interact through interfaces, relationships  that connect parts, and constraints for assembling parts. </a:t>
            </a:r>
            <a:r>
              <a:rPr sz="1167" spc="-5" dirty="0">
                <a:latin typeface="Times New Roman"/>
                <a:cs typeface="Times New Roman"/>
              </a:rPr>
              <a:t>Parts </a:t>
            </a:r>
            <a:r>
              <a:rPr sz="1167" dirty="0">
                <a:latin typeface="Times New Roman"/>
                <a:cs typeface="Times New Roman"/>
              </a:rPr>
              <a:t>that interact through  interfaces include classes, components and</a:t>
            </a:r>
            <a:r>
              <a:rPr sz="1167" spc="-122" dirty="0">
                <a:latin typeface="Times New Roman"/>
                <a:cs typeface="Times New Roman"/>
              </a:rPr>
              <a:t> </a:t>
            </a:r>
            <a:r>
              <a:rPr sz="1167" spc="-5" dirty="0">
                <a:latin typeface="Times New Roman"/>
                <a:cs typeface="Times New Roman"/>
              </a:rPr>
              <a:t>subsystems.</a:t>
            </a:r>
            <a:endParaRPr sz="1167">
              <a:latin typeface="Times New Roman"/>
              <a:cs typeface="Times New Roman"/>
            </a:endParaRPr>
          </a:p>
          <a:p>
            <a:pPr>
              <a:spcBef>
                <a:spcPts val="15"/>
              </a:spcBef>
            </a:pPr>
            <a:endParaRPr sz="1118">
              <a:latin typeface="Times New Roman"/>
              <a:cs typeface="Times New Roman"/>
            </a:endParaRPr>
          </a:p>
          <a:p>
            <a:pPr marL="12347" algn="just"/>
            <a:r>
              <a:rPr sz="972" b="1" spc="-10" dirty="0">
                <a:latin typeface="Arial"/>
                <a:cs typeface="Arial"/>
              </a:rPr>
              <a:t>Bass, </a:t>
            </a:r>
            <a:r>
              <a:rPr sz="972" b="1" spc="-5" dirty="0">
                <a:latin typeface="Arial"/>
                <a:cs typeface="Arial"/>
              </a:rPr>
              <a:t>Clements, </a:t>
            </a:r>
            <a:r>
              <a:rPr sz="972" b="1" spc="-10" dirty="0">
                <a:latin typeface="Arial"/>
                <a:cs typeface="Arial"/>
              </a:rPr>
              <a:t>and </a:t>
            </a:r>
            <a:r>
              <a:rPr sz="972" b="1" spc="-5" dirty="0">
                <a:latin typeface="Arial"/>
                <a:cs typeface="Arial"/>
              </a:rPr>
              <a:t>Kazman. </a:t>
            </a:r>
            <a:r>
              <a:rPr sz="972" b="1" u="heavy" spc="-5" dirty="0">
                <a:latin typeface="Arial"/>
                <a:cs typeface="Arial"/>
              </a:rPr>
              <a:t>Software Architecture in </a:t>
            </a:r>
            <a:r>
              <a:rPr sz="972" b="1" u="heavy" dirty="0">
                <a:latin typeface="Arial"/>
                <a:cs typeface="Arial"/>
              </a:rPr>
              <a:t>Practice</a:t>
            </a:r>
            <a:r>
              <a:rPr sz="972" b="1" dirty="0">
                <a:latin typeface="Arial"/>
                <a:cs typeface="Arial"/>
              </a:rPr>
              <a:t>, </a:t>
            </a:r>
            <a:r>
              <a:rPr sz="972" b="1" spc="-5" dirty="0">
                <a:latin typeface="Arial"/>
                <a:cs typeface="Arial"/>
              </a:rPr>
              <a:t>Addison-Wesley</a:t>
            </a:r>
            <a:r>
              <a:rPr sz="972" b="1" spc="87" dirty="0">
                <a:latin typeface="Arial"/>
                <a:cs typeface="Arial"/>
              </a:rPr>
              <a:t> </a:t>
            </a:r>
            <a:r>
              <a:rPr sz="972" b="1" spc="-10" dirty="0">
                <a:latin typeface="Arial"/>
                <a:cs typeface="Arial"/>
              </a:rPr>
              <a:t>1997:</a:t>
            </a:r>
            <a:endParaRPr sz="972">
              <a:latin typeface="Arial"/>
              <a:cs typeface="Arial"/>
            </a:endParaRPr>
          </a:p>
        </p:txBody>
      </p:sp>
      <p:sp>
        <p:nvSpPr>
          <p:cNvPr id="4" name="object 4"/>
          <p:cNvSpPr txBox="1">
            <a:spLocks noGrp="1"/>
          </p:cNvSpPr>
          <p:nvPr>
            <p:ph type="sldNum" sz="quarter" idx="7"/>
          </p:nvPr>
        </p:nvSpPr>
        <p:spPr>
          <a:xfrm>
            <a:off x="6216086" y="10069713"/>
            <a:ext cx="271639" cy="7214493"/>
          </a:xfrm>
          <a:prstGeom prst="rect">
            <a:avLst/>
          </a:prstGeom>
        </p:spPr>
        <p:txBody>
          <a:bodyPr vert="horz" wrap="square" lIns="0" tIns="32720" rIns="0" bIns="0" rtlCol="0">
            <a:spAutoFit/>
          </a:bodyPr>
          <a:lstStyle/>
          <a:p>
            <a:pPr marL="12347">
              <a:lnSpc>
                <a:spcPts val="1371"/>
              </a:lnSpc>
              <a:spcBef>
                <a:spcPts val="258"/>
              </a:spcBef>
              <a:tabLst>
                <a:tab pos="5123363" algn="l"/>
              </a:tabLst>
            </a:pPr>
            <a:r>
              <a:rPr u="heavy" dirty="0"/>
              <a:t> 	</a:t>
            </a:r>
            <a:r>
              <a:rPr dirty="0"/>
              <a:t>116</a:t>
            </a:r>
          </a:p>
          <a:p>
            <a:pPr marL="1456939">
              <a:lnSpc>
                <a:spcPts val="1371"/>
              </a:lnSpc>
            </a:pPr>
            <a:r>
              <a:rPr dirty="0"/>
              <a:t>© Copyright </a:t>
            </a:r>
            <a:r>
              <a:rPr spc="-5" dirty="0"/>
              <a:t>Virtual University </a:t>
            </a:r>
            <a:r>
              <a:rPr dirty="0"/>
              <a:t>of</a:t>
            </a:r>
            <a:r>
              <a:rPr spc="-78" dirty="0"/>
              <a:t> </a:t>
            </a:r>
            <a:r>
              <a:rPr spc="-5" dirty="0"/>
              <a:t>Pakistan</a:t>
            </a:r>
          </a:p>
        </p:txBody>
      </p:sp>
    </p:spTree>
    <p:extLst>
      <p:ext uri="{BB962C8B-B14F-4D97-AF65-F5344CB8AC3E}">
        <p14:creationId xmlns:p14="http://schemas.microsoft.com/office/powerpoint/2010/main" val="3969657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TotalTime>
  <Words>6514</Words>
  <Application>Microsoft Office PowerPoint</Application>
  <PresentationFormat>Custom</PresentationFormat>
  <Paragraphs>682</Paragraphs>
  <Slides>29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Arial</vt:lpstr>
      <vt:lpstr>Arial Narrow</vt:lpstr>
      <vt:lpstr>Calibri</vt:lpstr>
      <vt:lpstr>Courier New</vt:lpstr>
      <vt:lpstr>Symbol</vt:lpstr>
      <vt:lpstr>Tahoma</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dc:title>
  <dc:creator>jzaheer</dc:creator>
  <cp:lastModifiedBy>Asif Ashraf</cp:lastModifiedBy>
  <cp:revision>11</cp:revision>
  <dcterms:created xsi:type="dcterms:W3CDTF">2016-11-20T12:48:04Z</dcterms:created>
  <dcterms:modified xsi:type="dcterms:W3CDTF">2016-11-22T15:14:17Z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2009-02-20T00:00:00Z</vt:filetime>
  </property>
  <property fmtid="{D5CDD505-2E9C-101B-9397-08002B2CF9AE}" pid="3" name="Creator">
    <vt:lpwstr>Acrobat PDFMaker 6.0 for Word</vt:lpwstr>
  </property>
  <property fmtid="{D5CDD505-2E9C-101B-9397-08002B2CF9AE}" pid="4" name="LastSaved">
    <vt:filetime>2016-11-20T00:00:00Z</vt:filetime>
  </property>
</Properties>
</file>