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3" r:id="rId2"/>
    <p:sldId id="284" r:id="rId3"/>
    <p:sldId id="285" r:id="rId4"/>
    <p:sldId id="277" r:id="rId5"/>
    <p:sldId id="278" r:id="rId6"/>
    <p:sldId id="279" r:id="rId7"/>
    <p:sldId id="280" r:id="rId8"/>
    <p:sldId id="281" r:id="rId9"/>
    <p:sldId id="28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56" r:id="rId27"/>
    <p:sldId id="257" r:id="rId28"/>
    <p:sldId id="258" r:id="rId29"/>
    <p:sldId id="259" r:id="rId30"/>
    <p:sldId id="260" r:id="rId3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6" id="{9C9C24C0-1B42-4FC7-8A60-032651F683F1}">
          <p14:sldIdLst>
            <p14:sldId id="283"/>
            <p14:sldId id="284"/>
            <p14:sldId id="285"/>
          </p14:sldIdLst>
        </p14:section>
        <p14:section name="27" id="{B6348BDF-3847-41DC-A9B3-AAB424041F77}">
          <p14:sldIdLst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28" id="{7544498F-6DA2-4841-B129-C9B23C0B05FF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29" id="{646F51DF-12EB-4C86-9CA7-444DDCB9155B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30" id="{F4396592-4BC7-4FC3-98BD-E14BE46109EC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252349"/>
            <a:ext cx="5359929" cy="7809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9475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26</a:t>
            </a:r>
            <a:endParaRPr sz="184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2187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z="1361" spc="-5" dirty="0">
                <a:latin typeface="Tahoma"/>
                <a:cs typeface="Tahoma"/>
              </a:rPr>
              <a:t>Introduction to </a:t>
            </a:r>
            <a:r>
              <a:rPr sz="1361" spc="-10" dirty="0">
                <a:latin typeface="Tahoma"/>
                <a:cs typeface="Tahoma"/>
              </a:rPr>
              <a:t>Design</a:t>
            </a:r>
            <a:r>
              <a:rPr sz="1361" spc="-19" dirty="0">
                <a:latin typeface="Tahoma"/>
                <a:cs typeface="Tahoma"/>
              </a:rPr>
              <a:t> </a:t>
            </a:r>
            <a:r>
              <a:rPr sz="1361" spc="-5" dirty="0">
                <a:latin typeface="Tahoma"/>
                <a:cs typeface="Tahoma"/>
              </a:rPr>
              <a:t>Patterns</a:t>
            </a:r>
            <a:endParaRPr sz="1361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L="12347" algn="just">
              <a:spcBef>
                <a:spcPts val="962"/>
              </a:spcBef>
            </a:pPr>
            <a:r>
              <a:rPr sz="1361" b="1" spc="-5" dirty="0">
                <a:latin typeface="Tahoma"/>
                <a:cs typeface="Tahoma"/>
              </a:rPr>
              <a:t>Design</a:t>
            </a:r>
            <a:r>
              <a:rPr sz="1361" b="1" spc="-58" dirty="0">
                <a:latin typeface="Tahoma"/>
                <a:cs typeface="Tahoma"/>
              </a:rPr>
              <a:t> </a:t>
            </a:r>
            <a:r>
              <a:rPr sz="1361" b="1" spc="-5" dirty="0">
                <a:latin typeface="Tahoma"/>
                <a:cs typeface="Tahoma"/>
              </a:rPr>
              <a:t>Patterns</a:t>
            </a:r>
            <a:endParaRPr sz="1361">
              <a:latin typeface="Tahoma"/>
              <a:cs typeface="Tahom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Christopher </a:t>
            </a:r>
            <a:r>
              <a:rPr sz="1167" spc="-5" dirty="0">
                <a:latin typeface="Times New Roman"/>
                <a:cs typeface="Times New Roman"/>
              </a:rPr>
              <a:t>Alexander says, </a:t>
            </a:r>
            <a:r>
              <a:rPr sz="1167" dirty="0">
                <a:latin typeface="Times New Roman"/>
                <a:cs typeface="Times New Roman"/>
              </a:rPr>
              <a:t>“Each pattern describes a problem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occurs over and  over again in our environment, and then describes the core of the </a:t>
            </a:r>
            <a:r>
              <a:rPr sz="1167" spc="-5" dirty="0">
                <a:latin typeface="Times New Roman"/>
                <a:cs typeface="Times New Roman"/>
              </a:rPr>
              <a:t>solution </a:t>
            </a:r>
            <a:r>
              <a:rPr sz="1167" dirty="0">
                <a:latin typeface="Times New Roman"/>
                <a:cs typeface="Times New Roman"/>
              </a:rPr>
              <a:t>to that  problem, in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that you can use this </a:t>
            </a:r>
            <a:r>
              <a:rPr sz="1167" spc="-5" dirty="0">
                <a:latin typeface="Times New Roman"/>
                <a:cs typeface="Times New Roman"/>
              </a:rPr>
              <a:t>solution </a:t>
            </a:r>
            <a:r>
              <a:rPr sz="1167" dirty="0">
                <a:latin typeface="Times New Roman"/>
                <a:cs typeface="Times New Roman"/>
              </a:rPr>
              <a:t>a million times over, </a:t>
            </a:r>
            <a:r>
              <a:rPr sz="1167" spc="-5" dirty="0">
                <a:latin typeface="Times New Roman"/>
                <a:cs typeface="Times New Roman"/>
              </a:rPr>
              <a:t>without </a:t>
            </a:r>
            <a:r>
              <a:rPr sz="1167" dirty="0">
                <a:latin typeface="Times New Roman"/>
                <a:cs typeface="Times New Roman"/>
              </a:rPr>
              <a:t>ever  doing it the </a:t>
            </a:r>
            <a:r>
              <a:rPr sz="1167" spc="-5" dirty="0">
                <a:latin typeface="Times New Roman"/>
                <a:cs typeface="Times New Roman"/>
              </a:rPr>
              <a:t>same way </a:t>
            </a:r>
            <a:r>
              <a:rPr sz="1167" dirty="0">
                <a:latin typeface="Times New Roman"/>
                <a:cs typeface="Times New Roman"/>
              </a:rPr>
              <a:t>twice.” A </a:t>
            </a:r>
            <a:r>
              <a:rPr sz="1167" spc="-5" dirty="0">
                <a:latin typeface="Times New Roman"/>
                <a:cs typeface="Times New Roman"/>
              </a:rPr>
              <a:t>Pattern </a:t>
            </a:r>
            <a:r>
              <a:rPr sz="1167" dirty="0">
                <a:latin typeface="Times New Roman"/>
                <a:cs typeface="Times New Roman"/>
              </a:rPr>
              <a:t>Language: Towns/Buildings/Construction,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1977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Even though </a:t>
            </a:r>
            <a:r>
              <a:rPr sz="1167" spc="-5" dirty="0">
                <a:latin typeface="Times New Roman"/>
                <a:cs typeface="Times New Roman"/>
              </a:rPr>
              <a:t>Alexander was </a:t>
            </a:r>
            <a:r>
              <a:rPr sz="1167" dirty="0">
                <a:latin typeface="Times New Roman"/>
                <a:cs typeface="Times New Roman"/>
              </a:rPr>
              <a:t>talking about patterns in buildings and towns,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he </a:t>
            </a:r>
            <a:r>
              <a:rPr sz="1167" spc="-5" dirty="0">
                <a:latin typeface="Times New Roman"/>
                <a:cs typeface="Times New Roman"/>
              </a:rPr>
              <a:t>says  </a:t>
            </a:r>
            <a:r>
              <a:rPr sz="1167" dirty="0">
                <a:latin typeface="Times New Roman"/>
                <a:cs typeface="Times New Roman"/>
              </a:rPr>
              <a:t>is true about object-oriented design patterns. </a:t>
            </a:r>
            <a:r>
              <a:rPr sz="1167" spc="-5" dirty="0">
                <a:latin typeface="Times New Roman"/>
                <a:cs typeface="Times New Roman"/>
              </a:rPr>
              <a:t>Our solutions </a:t>
            </a:r>
            <a:r>
              <a:rPr sz="1167" dirty="0">
                <a:latin typeface="Times New Roman"/>
                <a:cs typeface="Times New Roman"/>
              </a:rPr>
              <a:t>are expressed in terms of  objects and interfaces instead of </a:t>
            </a:r>
            <a:r>
              <a:rPr sz="1167" spc="-5" dirty="0">
                <a:latin typeface="Times New Roman"/>
                <a:cs typeface="Times New Roman"/>
              </a:rPr>
              <a:t>walls </a:t>
            </a:r>
            <a:r>
              <a:rPr sz="1167" dirty="0">
                <a:latin typeface="Times New Roman"/>
                <a:cs typeface="Times New Roman"/>
              </a:rPr>
              <a:t>and doors, but the core of both kinds of patterns is  a </a:t>
            </a:r>
            <a:r>
              <a:rPr sz="1167" spc="-5" dirty="0">
                <a:latin typeface="Times New Roman"/>
                <a:cs typeface="Times New Roman"/>
              </a:rPr>
              <a:t>solution </a:t>
            </a:r>
            <a:r>
              <a:rPr sz="1167" dirty="0">
                <a:latin typeface="Times New Roman"/>
                <a:cs typeface="Times New Roman"/>
              </a:rPr>
              <a:t>to a problem in a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context.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750" spc="-5" dirty="0">
                <a:latin typeface="Tahoma"/>
                <a:cs typeface="Tahoma"/>
              </a:rPr>
              <a:t>Design Patterns</a:t>
            </a:r>
            <a:r>
              <a:rPr sz="1750" spc="-78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defined</a:t>
            </a:r>
            <a:endParaRPr sz="1750">
              <a:latin typeface="Tahoma"/>
              <a:cs typeface="Tahoma"/>
            </a:endParaRPr>
          </a:p>
          <a:p>
            <a:pPr>
              <a:spcBef>
                <a:spcPts val="29"/>
              </a:spcBef>
            </a:pPr>
            <a:endParaRPr sz="1653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“Description of communicating objects and classes that are customized to </a:t>
            </a:r>
            <a:r>
              <a:rPr sz="1167" spc="-5" dirty="0">
                <a:latin typeface="Times New Roman"/>
                <a:cs typeface="Times New Roman"/>
              </a:rPr>
              <a:t>solve </a:t>
            </a:r>
            <a:r>
              <a:rPr sz="1167" dirty="0">
                <a:latin typeface="Times New Roman"/>
                <a:cs typeface="Times New Roman"/>
              </a:rPr>
              <a:t>a general  design in a particular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context.”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5600"/>
              </a:lnSpc>
            </a:pPr>
            <a:r>
              <a:rPr sz="1167" spc="-5" dirty="0">
                <a:latin typeface="Times New Roman"/>
                <a:cs typeface="Times New Roman"/>
              </a:rPr>
              <a:t>Patterns </a:t>
            </a:r>
            <a:r>
              <a:rPr sz="1167" dirty="0">
                <a:latin typeface="Times New Roman"/>
                <a:cs typeface="Times New Roman"/>
              </a:rPr>
              <a:t>are devices that allow programs to </a:t>
            </a:r>
            <a:r>
              <a:rPr sz="1167" spc="-5" dirty="0">
                <a:latin typeface="Times New Roman"/>
                <a:cs typeface="Times New Roman"/>
              </a:rPr>
              <a:t>share </a:t>
            </a:r>
            <a:r>
              <a:rPr sz="1167" dirty="0">
                <a:latin typeface="Times New Roman"/>
                <a:cs typeface="Times New Roman"/>
              </a:rPr>
              <a:t>knowledge about their design. In our  daily programming,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encounter many problems that have occurred, and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occur  again. The question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must ask our </a:t>
            </a:r>
            <a:r>
              <a:rPr sz="1167" spc="-5" dirty="0">
                <a:latin typeface="Times New Roman"/>
                <a:cs typeface="Times New Roman"/>
              </a:rPr>
              <a:t>self </a:t>
            </a:r>
            <a:r>
              <a:rPr sz="1167" dirty="0">
                <a:latin typeface="Times New Roman"/>
                <a:cs typeface="Times New Roman"/>
              </a:rPr>
              <a:t>is how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going to </a:t>
            </a:r>
            <a:r>
              <a:rPr sz="1167" spc="-5" dirty="0">
                <a:latin typeface="Times New Roman"/>
                <a:cs typeface="Times New Roman"/>
              </a:rPr>
              <a:t>solve </a:t>
            </a: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i="1" dirty="0">
                <a:latin typeface="Times New Roman"/>
                <a:cs typeface="Times New Roman"/>
              </a:rPr>
              <a:t>this </a:t>
            </a:r>
            <a:r>
              <a:rPr sz="1167" dirty="0">
                <a:latin typeface="Times New Roman"/>
                <a:cs typeface="Times New Roman"/>
              </a:rPr>
              <a:t>time.  </a:t>
            </a:r>
            <a:r>
              <a:rPr sz="1167" spc="-5" dirty="0">
                <a:latin typeface="Times New Roman"/>
                <a:cs typeface="Times New Roman"/>
              </a:rPr>
              <a:t>Documenting </a:t>
            </a:r>
            <a:r>
              <a:rPr sz="1167" dirty="0">
                <a:latin typeface="Times New Roman"/>
                <a:cs typeface="Times New Roman"/>
              </a:rPr>
              <a:t>patterns is one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that you can reuse and possibly </a:t>
            </a:r>
            <a:r>
              <a:rPr sz="1167" spc="-5" dirty="0">
                <a:latin typeface="Times New Roman"/>
                <a:cs typeface="Times New Roman"/>
              </a:rPr>
              <a:t>share </a:t>
            </a:r>
            <a:r>
              <a:rPr sz="1167" dirty="0">
                <a:latin typeface="Times New Roman"/>
                <a:cs typeface="Times New Roman"/>
              </a:rPr>
              <a:t>the information  that you have learned about how it is best to </a:t>
            </a:r>
            <a:r>
              <a:rPr sz="1167" spc="-5" dirty="0">
                <a:latin typeface="Times New Roman"/>
                <a:cs typeface="Times New Roman"/>
              </a:rPr>
              <a:t>solve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program design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problem.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15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Essay writing </a:t>
            </a:r>
            <a:r>
              <a:rPr sz="1167" spc="10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usually done in a fairly </a:t>
            </a:r>
            <a:r>
              <a:rPr sz="1167" spc="-5" dirty="0">
                <a:latin typeface="Times New Roman"/>
                <a:cs typeface="Times New Roman"/>
              </a:rPr>
              <a:t>well </a:t>
            </a:r>
            <a:r>
              <a:rPr sz="1167" dirty="0">
                <a:latin typeface="Times New Roman"/>
                <a:cs typeface="Times New Roman"/>
              </a:rPr>
              <a:t>defined form, and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is documenting design  patterns. The general form for documenting patterns is to define items </a:t>
            </a:r>
            <a:r>
              <a:rPr sz="1167" spc="-5" dirty="0">
                <a:latin typeface="Times New Roman"/>
                <a:cs typeface="Times New Roman"/>
              </a:rPr>
              <a:t>such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5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 motivation or context that this pattern applies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Prerequisites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satisfied </a:t>
            </a:r>
            <a:r>
              <a:rPr sz="1167" dirty="0">
                <a:latin typeface="Times New Roman"/>
                <a:cs typeface="Times New Roman"/>
              </a:rPr>
              <a:t>before deciding to use a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A description of the program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that the pattern </a:t>
            </a:r>
            <a:r>
              <a:rPr sz="1167" spc="-5" dirty="0">
                <a:latin typeface="Times New Roman"/>
                <a:cs typeface="Times New Roman"/>
              </a:rPr>
              <a:t>will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define.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A list of the participants needed to complete a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Consequences of using the pattern...both positive and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negative.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Examples!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750" spc="-5" dirty="0">
                <a:latin typeface="Tahoma"/>
                <a:cs typeface="Tahoma"/>
              </a:rPr>
              <a:t>Historical </a:t>
            </a:r>
            <a:r>
              <a:rPr sz="1750" dirty="0">
                <a:latin typeface="Tahoma"/>
                <a:cs typeface="Tahoma"/>
              </a:rPr>
              <a:t>perspective of design</a:t>
            </a:r>
            <a:r>
              <a:rPr sz="1750" spc="-97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patterns</a:t>
            </a:r>
            <a:endParaRPr sz="1750">
              <a:latin typeface="Tahoma"/>
              <a:cs typeface="Tahoma"/>
            </a:endParaRPr>
          </a:p>
          <a:p>
            <a:pPr marL="12347" marR="4939" algn="just">
              <a:lnSpc>
                <a:spcPts val="1332"/>
              </a:lnSpc>
              <a:spcBef>
                <a:spcPts val="1371"/>
              </a:spcBef>
            </a:pPr>
            <a:r>
              <a:rPr sz="1167" dirty="0">
                <a:latin typeface="Times New Roman"/>
                <a:cs typeface="Times New Roman"/>
              </a:rPr>
              <a:t>The origin of design patterns lies in </a:t>
            </a:r>
            <a:r>
              <a:rPr sz="1167" spc="-5" dirty="0">
                <a:latin typeface="Times New Roman"/>
                <a:cs typeface="Times New Roman"/>
              </a:rPr>
              <a:t>work </a:t>
            </a:r>
            <a:r>
              <a:rPr sz="1167" dirty="0">
                <a:latin typeface="Times New Roman"/>
                <a:cs typeface="Times New Roman"/>
              </a:rPr>
              <a:t>done by an architect named </a:t>
            </a:r>
            <a:r>
              <a:rPr sz="1167" i="1" dirty="0">
                <a:latin typeface="Times New Roman"/>
                <a:cs typeface="Times New Roman"/>
              </a:rPr>
              <a:t>Christopher  Alexander   </a:t>
            </a:r>
            <a:r>
              <a:rPr sz="1167" dirty="0">
                <a:latin typeface="Times New Roman"/>
                <a:cs typeface="Times New Roman"/>
              </a:rPr>
              <a:t>during   the   late   1970s.   </a:t>
            </a:r>
            <a:r>
              <a:rPr sz="1167" spc="-5" dirty="0">
                <a:latin typeface="Times New Roman"/>
                <a:cs typeface="Times New Roman"/>
              </a:rPr>
              <a:t>He   </a:t>
            </a:r>
            <a:r>
              <a:rPr sz="1167" dirty="0">
                <a:latin typeface="Times New Roman"/>
                <a:cs typeface="Times New Roman"/>
              </a:rPr>
              <a:t>began   by   </a:t>
            </a:r>
            <a:r>
              <a:rPr sz="1167" spc="-5" dirty="0">
                <a:latin typeface="Times New Roman"/>
                <a:cs typeface="Times New Roman"/>
              </a:rPr>
              <a:t>writing   </a:t>
            </a:r>
            <a:r>
              <a:rPr sz="1167" dirty="0">
                <a:latin typeface="Times New Roman"/>
                <a:cs typeface="Times New Roman"/>
              </a:rPr>
              <a:t>two   books,   </a:t>
            </a:r>
            <a:r>
              <a:rPr sz="1167" i="1" dirty="0">
                <a:latin typeface="Times New Roman"/>
                <a:cs typeface="Times New Roman"/>
              </a:rPr>
              <a:t>A</a:t>
            </a:r>
            <a:r>
              <a:rPr sz="1167" i="1" spc="243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Pattern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03" y="9452694"/>
            <a:ext cx="5371042" cy="425979"/>
          </a:xfrm>
          <a:prstGeom prst="rect">
            <a:avLst/>
          </a:prstGeom>
        </p:spPr>
        <p:txBody>
          <a:bodyPr vert="horz" wrap="square" lIns="0" tIns="65440" rIns="0" bIns="0" rtlCol="0">
            <a:spAutoFit/>
          </a:bodyPr>
          <a:lstStyle/>
          <a:p>
            <a:pPr marL="12347">
              <a:lnSpc>
                <a:spcPts val="1371"/>
              </a:lnSpc>
              <a:spcBef>
                <a:spcPts val="515"/>
              </a:spcBef>
              <a:tabLst>
                <a:tab pos="5123363" algn="l"/>
              </a:tabLst>
            </a:pPr>
            <a:r>
              <a:rPr sz="1167" u="heavy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137</a:t>
            </a:r>
            <a:endParaRPr sz="1167">
              <a:latin typeface="Times New Roman"/>
              <a:cs typeface="Times New Roman"/>
            </a:endParaRPr>
          </a:p>
          <a:p>
            <a:pPr marL="1456939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© Copyright </a:t>
            </a:r>
            <a:r>
              <a:rPr sz="1167" spc="-5" dirty="0">
                <a:latin typeface="Times New Roman"/>
                <a:cs typeface="Times New Roman"/>
              </a:rPr>
              <a:t>Virtual University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Pakistan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15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37117" y="1371635"/>
            <a:ext cx="5360547" cy="2882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91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28</a:t>
            </a:r>
            <a:endParaRPr sz="184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507">
              <a:latin typeface="Times New Roman"/>
              <a:cs typeface="Times New Roman"/>
            </a:endParaRPr>
          </a:p>
          <a:p>
            <a:pPr marL="1113077"/>
            <a:r>
              <a:rPr sz="1361" spc="-5" dirty="0">
                <a:latin typeface="Times New Roman"/>
                <a:cs typeface="Times New Roman"/>
              </a:rPr>
              <a:t>Good Programming Practices </a:t>
            </a:r>
            <a:r>
              <a:rPr sz="1361" dirty="0">
                <a:latin typeface="Times New Roman"/>
                <a:cs typeface="Times New Roman"/>
              </a:rPr>
              <a:t>and</a:t>
            </a:r>
            <a:r>
              <a:rPr sz="1361" spc="5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Guidelines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361" b="1" dirty="0">
                <a:latin typeface="Times New Roman"/>
                <a:cs typeface="Times New Roman"/>
              </a:rPr>
              <a:t>10.1 Maintainable</a:t>
            </a:r>
            <a:r>
              <a:rPr sz="1361" b="1" spc="-68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Code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we </a:t>
            </a:r>
            <a:r>
              <a:rPr sz="1167" dirty="0">
                <a:latin typeface="Times New Roman"/>
                <a:cs typeface="Times New Roman"/>
              </a:rPr>
              <a:t>have discussed earlier, in most cases, maintainability is the most desirable quality  of a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artifact. Code is no exception. </a:t>
            </a:r>
            <a:r>
              <a:rPr sz="1167" spc="-5" dirty="0">
                <a:latin typeface="Times New Roman"/>
                <a:cs typeface="Times New Roman"/>
              </a:rPr>
              <a:t>Good software </a:t>
            </a:r>
            <a:r>
              <a:rPr sz="1167" dirty="0">
                <a:latin typeface="Times New Roman"/>
                <a:cs typeface="Times New Roman"/>
              </a:rPr>
              <a:t>ought to have code that is  easy to maintain. </a:t>
            </a:r>
            <a:r>
              <a:rPr sz="1167" spc="-5" dirty="0">
                <a:latin typeface="Times New Roman"/>
                <a:cs typeface="Times New Roman"/>
              </a:rPr>
              <a:t>Fowler says, “</a:t>
            </a:r>
            <a:r>
              <a:rPr sz="1167" i="1" spc="-5" dirty="0">
                <a:latin typeface="Times New Roman"/>
                <a:cs typeface="Times New Roman"/>
              </a:rPr>
              <a:t>Any </a:t>
            </a:r>
            <a:r>
              <a:rPr sz="1167" i="1" dirty="0">
                <a:latin typeface="Times New Roman"/>
                <a:cs typeface="Times New Roman"/>
              </a:rPr>
              <a:t>fool can write code that computers can understand,  good programmers write code that humans can understand.” </a:t>
            </a:r>
            <a:r>
              <a:rPr sz="1167" dirty="0">
                <a:latin typeface="Times New Roman"/>
                <a:cs typeface="Times New Roman"/>
              </a:rPr>
              <a:t>That is, it is not important  to </a:t>
            </a:r>
            <a:r>
              <a:rPr sz="1167" spc="-5" dirty="0">
                <a:latin typeface="Times New Roman"/>
                <a:cs typeface="Times New Roman"/>
              </a:rPr>
              <a:t>write </a:t>
            </a:r>
            <a:r>
              <a:rPr sz="1167" dirty="0">
                <a:latin typeface="Times New Roman"/>
                <a:cs typeface="Times New Roman"/>
              </a:rPr>
              <a:t>code that </a:t>
            </a:r>
            <a:r>
              <a:rPr sz="1167" spc="-5" dirty="0">
                <a:latin typeface="Times New Roman"/>
                <a:cs typeface="Times New Roman"/>
              </a:rPr>
              <a:t>works, </a:t>
            </a:r>
            <a:r>
              <a:rPr sz="1167" dirty="0">
                <a:latin typeface="Times New Roman"/>
                <a:cs typeface="Times New Roman"/>
              </a:rPr>
              <a:t>it is important to </a:t>
            </a:r>
            <a:r>
              <a:rPr sz="1167" spc="-5" dirty="0">
                <a:latin typeface="Times New Roman"/>
                <a:cs typeface="Times New Roman"/>
              </a:rPr>
              <a:t>write </a:t>
            </a:r>
            <a:r>
              <a:rPr sz="1167" dirty="0">
                <a:latin typeface="Times New Roman"/>
                <a:cs typeface="Times New Roman"/>
              </a:rPr>
              <a:t>code that </a:t>
            </a:r>
            <a:r>
              <a:rPr sz="1167" spc="-5" dirty="0">
                <a:latin typeface="Times New Roman"/>
                <a:cs typeface="Times New Roman"/>
              </a:rPr>
              <a:t>works </a:t>
            </a:r>
            <a:r>
              <a:rPr sz="1167" dirty="0">
                <a:latin typeface="Times New Roman"/>
                <a:cs typeface="Times New Roman"/>
              </a:rPr>
              <a:t>and is easy to understand 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that it can be maintained. The three basic principles that guide maintainability are:  </a:t>
            </a:r>
            <a:r>
              <a:rPr sz="1167" spc="-5" dirty="0">
                <a:latin typeface="Times New Roman"/>
                <a:cs typeface="Times New Roman"/>
              </a:rPr>
              <a:t>simplicity, </a:t>
            </a:r>
            <a:r>
              <a:rPr sz="1167" dirty="0">
                <a:latin typeface="Times New Roman"/>
                <a:cs typeface="Times New Roman"/>
              </a:rPr>
              <a:t>clarity, and generality or </a:t>
            </a:r>
            <a:r>
              <a:rPr sz="1167" spc="-5" dirty="0">
                <a:latin typeface="Times New Roman"/>
                <a:cs typeface="Times New Roman"/>
              </a:rPr>
              <a:t>flexibility. </a:t>
            </a:r>
            <a:r>
              <a:rPr sz="1167" spc="10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software will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5" dirty="0">
                <a:latin typeface="Times New Roman"/>
                <a:cs typeface="Times New Roman"/>
              </a:rPr>
              <a:t>easy </a:t>
            </a:r>
            <a:r>
              <a:rPr sz="1167" dirty="0">
                <a:latin typeface="Times New Roman"/>
                <a:cs typeface="Times New Roman"/>
              </a:rPr>
              <a:t>to maintain </a:t>
            </a:r>
            <a:r>
              <a:rPr sz="1167" spc="10" dirty="0">
                <a:latin typeface="Times New Roman"/>
                <a:cs typeface="Times New Roman"/>
              </a:rPr>
              <a:t>if </a:t>
            </a:r>
            <a:r>
              <a:rPr sz="1167" dirty="0">
                <a:latin typeface="Times New Roman"/>
                <a:cs typeface="Times New Roman"/>
              </a:rPr>
              <a:t>it  is easy to understand and easy to enhance. Simplicity and clarity help in making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code  easier to understand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flexibility facilitates easy enhancement to the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software.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146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26730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990865" y="5006040"/>
            <a:ext cx="5358694" cy="1986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556" b="1" spc="-5" dirty="0">
                <a:latin typeface="Times New Roman"/>
                <a:cs typeface="Times New Roman"/>
              </a:rPr>
              <a:t>Function</a:t>
            </a:r>
            <a:r>
              <a:rPr sz="1556" b="1" spc="-68" dirty="0">
                <a:latin typeface="Times New Roman"/>
                <a:cs typeface="Times New Roman"/>
              </a:rPr>
              <a:t> </a:t>
            </a:r>
            <a:r>
              <a:rPr sz="1556" b="1" spc="-10" dirty="0">
                <a:latin typeface="Times New Roman"/>
                <a:cs typeface="Times New Roman"/>
              </a:rPr>
              <a:t>Size</a:t>
            </a:r>
            <a:endParaRPr sz="1556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342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size </a:t>
            </a:r>
            <a:r>
              <a:rPr sz="1167" dirty="0">
                <a:latin typeface="Times New Roman"/>
                <a:cs typeface="Times New Roman"/>
              </a:rPr>
              <a:t>of individual functions plays a </a:t>
            </a:r>
            <a:r>
              <a:rPr sz="1167" spc="-5" dirty="0">
                <a:latin typeface="Times New Roman"/>
                <a:cs typeface="Times New Roman"/>
              </a:rPr>
              <a:t>significant </a:t>
            </a:r>
            <a:r>
              <a:rPr sz="1167" dirty="0">
                <a:latin typeface="Times New Roman"/>
                <a:cs typeface="Times New Roman"/>
              </a:rPr>
              <a:t>role in making the program easy or  difficult to understand. In general, as the function becomes longer in </a:t>
            </a:r>
            <a:r>
              <a:rPr sz="1167" spc="-5" dirty="0">
                <a:latin typeface="Times New Roman"/>
                <a:cs typeface="Times New Roman"/>
              </a:rPr>
              <a:t>size, </a:t>
            </a:r>
            <a:r>
              <a:rPr sz="1167" dirty="0">
                <a:latin typeface="Times New Roman"/>
                <a:cs typeface="Times New Roman"/>
              </a:rPr>
              <a:t>it becomes  more difficult to understand. Ideally </a:t>
            </a:r>
            <a:r>
              <a:rPr sz="1167" spc="-5" dirty="0">
                <a:latin typeface="Times New Roman"/>
                <a:cs typeface="Times New Roman"/>
              </a:rPr>
              <a:t>speaking, </a:t>
            </a:r>
            <a:r>
              <a:rPr sz="1167" dirty="0">
                <a:latin typeface="Times New Roman"/>
                <a:cs typeface="Times New Roman"/>
              </a:rPr>
              <a:t>a function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be larger than 20  lines of code and in any case should not exceed one page in length. </a:t>
            </a:r>
            <a:r>
              <a:rPr sz="1167" spc="5" dirty="0">
                <a:latin typeface="Times New Roman"/>
                <a:cs typeface="Times New Roman"/>
              </a:rPr>
              <a:t>From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did I get  this number 20 and one page? The number 20 is approximately the lines of code that fit  on a computer </a:t>
            </a:r>
            <a:r>
              <a:rPr sz="1167" spc="-5" dirty="0">
                <a:latin typeface="Times New Roman"/>
                <a:cs typeface="Times New Roman"/>
              </a:rPr>
              <a:t>screen </a:t>
            </a:r>
            <a:r>
              <a:rPr sz="1167" dirty="0">
                <a:latin typeface="Times New Roman"/>
                <a:cs typeface="Times New Roman"/>
              </a:rPr>
              <a:t>and one page of course refers to one printed page. The idea behind  these heuristics is that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one is reading a function, one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need to go back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and  forth from one </a:t>
            </a:r>
            <a:r>
              <a:rPr sz="1167" spc="-5" dirty="0">
                <a:latin typeface="Times New Roman"/>
                <a:cs typeface="Times New Roman"/>
              </a:rPr>
              <a:t>screen </a:t>
            </a:r>
            <a:r>
              <a:rPr sz="1167" dirty="0">
                <a:latin typeface="Times New Roman"/>
                <a:cs typeface="Times New Roman"/>
              </a:rPr>
              <a:t>to the other or from one page to the other and the entire context 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present on one page or on one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screen.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147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0075" y="886883"/>
            <a:ext cx="5395736" cy="3149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2">
              <a:tabLst>
                <a:tab pos="5168429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Engineering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700"/>
              </a:spcBef>
            </a:pPr>
            <a:r>
              <a:rPr sz="1361" b="1" spc="-5" dirty="0">
                <a:latin typeface="Times New Roman"/>
                <a:cs typeface="Times New Roman"/>
              </a:rPr>
              <a:t>Self Documenting</a:t>
            </a:r>
            <a:r>
              <a:rPr sz="1361" b="1" spc="-39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Code</a:t>
            </a:r>
            <a:endParaRPr sz="1361">
              <a:latin typeface="Times New Roman"/>
              <a:cs typeface="Times New Roman"/>
            </a:endParaRPr>
          </a:p>
          <a:p>
            <a:pPr marL="12347" marR="40128" algn="just">
              <a:lnSpc>
                <a:spcPts val="1342"/>
              </a:lnSpc>
              <a:spcBef>
                <a:spcPts val="880"/>
              </a:spcBef>
            </a:pP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a maintenance perspective, </a:t>
            </a:r>
            <a:r>
              <a:rPr sz="1167" spc="-5" dirty="0">
                <a:latin typeface="Times New Roman"/>
                <a:cs typeface="Times New Roman"/>
              </a:rPr>
              <a:t>what we </a:t>
            </a:r>
            <a:r>
              <a:rPr sz="1167" dirty="0">
                <a:latin typeface="Times New Roman"/>
                <a:cs typeface="Times New Roman"/>
              </a:rPr>
              <a:t>need is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is called </a:t>
            </a:r>
            <a:r>
              <a:rPr sz="1167" b="1" i="1" spc="-5" dirty="0">
                <a:latin typeface="Times New Roman"/>
                <a:cs typeface="Times New Roman"/>
              </a:rPr>
              <a:t>self </a:t>
            </a:r>
            <a:r>
              <a:rPr sz="1167" b="1" i="1" dirty="0">
                <a:latin typeface="Times New Roman"/>
                <a:cs typeface="Times New Roman"/>
              </a:rPr>
              <a:t>documenting </a:t>
            </a:r>
            <a:r>
              <a:rPr sz="1167" b="1" i="1" spc="-5" dirty="0">
                <a:latin typeface="Times New Roman"/>
                <a:cs typeface="Times New Roman"/>
              </a:rPr>
              <a:t>code</a:t>
            </a:r>
            <a:r>
              <a:rPr sz="1167" spc="-5" dirty="0">
                <a:latin typeface="Times New Roman"/>
                <a:cs typeface="Times New Roman"/>
              </a:rPr>
              <a:t>. 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i="1" spc="-5" dirty="0">
                <a:latin typeface="Times New Roman"/>
                <a:cs typeface="Times New Roman"/>
              </a:rPr>
              <a:t>self </a:t>
            </a:r>
            <a:r>
              <a:rPr sz="1167" i="1" dirty="0">
                <a:latin typeface="Times New Roman"/>
                <a:cs typeface="Times New Roman"/>
              </a:rPr>
              <a:t>documenting code </a:t>
            </a:r>
            <a:r>
              <a:rPr sz="1167" dirty="0">
                <a:latin typeface="Times New Roman"/>
                <a:cs typeface="Times New Roman"/>
              </a:rPr>
              <a:t>is a code that explains itself </a:t>
            </a:r>
            <a:r>
              <a:rPr sz="1167" spc="-5" dirty="0">
                <a:latin typeface="Times New Roman"/>
                <a:cs typeface="Times New Roman"/>
              </a:rPr>
              <a:t>without </a:t>
            </a:r>
            <a:r>
              <a:rPr sz="1167" dirty="0">
                <a:latin typeface="Times New Roman"/>
                <a:cs typeface="Times New Roman"/>
              </a:rPr>
              <a:t>the need of comments and  extraneous documentation, like flowcharts, </a:t>
            </a:r>
            <a:r>
              <a:rPr sz="1167" spc="-5" dirty="0">
                <a:latin typeface="Times New Roman"/>
                <a:cs typeface="Times New Roman"/>
              </a:rPr>
              <a:t>UML </a:t>
            </a:r>
            <a:r>
              <a:rPr sz="1167" dirty="0">
                <a:latin typeface="Times New Roman"/>
                <a:cs typeface="Times New Roman"/>
              </a:rPr>
              <a:t>diagrams, process-flow </a:t>
            </a:r>
            <a:r>
              <a:rPr sz="1167" spc="-5" dirty="0">
                <a:latin typeface="Times New Roman"/>
                <a:cs typeface="Times New Roman"/>
              </a:rPr>
              <a:t>state </a:t>
            </a:r>
            <a:r>
              <a:rPr sz="1167" dirty="0">
                <a:latin typeface="Times New Roman"/>
                <a:cs typeface="Times New Roman"/>
              </a:rPr>
              <a:t>diagrams,  etc. That is, the meaning of the code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evident just by reading the code </a:t>
            </a:r>
            <a:r>
              <a:rPr sz="1167" spc="-5" dirty="0">
                <a:latin typeface="Times New Roman"/>
                <a:cs typeface="Times New Roman"/>
              </a:rPr>
              <a:t>without  </a:t>
            </a:r>
            <a:r>
              <a:rPr sz="1167" dirty="0">
                <a:latin typeface="Times New Roman"/>
                <a:cs typeface="Times New Roman"/>
              </a:rPr>
              <a:t>having to refer to information present outside this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question is: how can </a:t>
            </a:r>
            <a:r>
              <a:rPr sz="1167" spc="-5" dirty="0">
                <a:latin typeface="Times New Roman"/>
                <a:cs typeface="Times New Roman"/>
              </a:rPr>
              <a:t>we write </a:t>
            </a:r>
            <a:r>
              <a:rPr sz="1167" dirty="0">
                <a:latin typeface="Times New Roman"/>
                <a:cs typeface="Times New Roman"/>
              </a:rPr>
              <a:t>code that is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self-documenting?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1362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There are a number of attributes that contributes towards making the program </a:t>
            </a:r>
            <a:r>
              <a:rPr sz="1167" spc="-5" dirty="0">
                <a:latin typeface="Times New Roman"/>
                <a:cs typeface="Times New Roman"/>
              </a:rPr>
              <a:t>self  </a:t>
            </a:r>
            <a:r>
              <a:rPr sz="1167" dirty="0">
                <a:latin typeface="Times New Roman"/>
                <a:cs typeface="Times New Roman"/>
              </a:rPr>
              <a:t>documented. These include, the </a:t>
            </a:r>
            <a:r>
              <a:rPr sz="1167" spc="-5" dirty="0">
                <a:latin typeface="Times New Roman"/>
                <a:cs typeface="Times New Roman"/>
              </a:rPr>
              <a:t>size </a:t>
            </a:r>
            <a:r>
              <a:rPr sz="1167" dirty="0">
                <a:latin typeface="Times New Roman"/>
                <a:cs typeface="Times New Roman"/>
              </a:rPr>
              <a:t>of each function, choice of variable and other  identifier names, </a:t>
            </a:r>
            <a:r>
              <a:rPr sz="1167" spc="-5" dirty="0">
                <a:latin typeface="Times New Roman"/>
                <a:cs typeface="Times New Roman"/>
              </a:rPr>
              <a:t>style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writing </a:t>
            </a:r>
            <a:r>
              <a:rPr sz="1167" dirty="0">
                <a:latin typeface="Times New Roman"/>
                <a:cs typeface="Times New Roman"/>
              </a:rPr>
              <a:t>expressions,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of programming </a:t>
            </a:r>
            <a:r>
              <a:rPr sz="1167" spc="-5" dirty="0">
                <a:latin typeface="Times New Roman"/>
                <a:cs typeface="Times New Roman"/>
              </a:rPr>
              <a:t>statements,  </a:t>
            </a:r>
            <a:r>
              <a:rPr sz="1167" dirty="0">
                <a:latin typeface="Times New Roman"/>
                <a:cs typeface="Times New Roman"/>
              </a:rPr>
              <a:t>comments, modularity, and issues relating to performance and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portability.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following discussion tries to elaborate on these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points.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598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2358"/>
            <a:ext cx="5362399" cy="3909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556" b="1" spc="-10" dirty="0">
                <a:latin typeface="Times New Roman"/>
                <a:cs typeface="Times New Roman"/>
              </a:rPr>
              <a:t>Identifier</a:t>
            </a:r>
            <a:r>
              <a:rPr sz="1556" b="1" spc="-49" dirty="0">
                <a:latin typeface="Times New Roman"/>
                <a:cs typeface="Times New Roman"/>
              </a:rPr>
              <a:t> </a:t>
            </a:r>
            <a:r>
              <a:rPr sz="1556" b="1" spc="-10" dirty="0">
                <a:latin typeface="Times New Roman"/>
                <a:cs typeface="Times New Roman"/>
              </a:rPr>
              <a:t>Names</a:t>
            </a:r>
            <a:endParaRPr sz="1556">
              <a:latin typeface="Times New Roman"/>
              <a:cs typeface="Times New Roman"/>
            </a:endParaRPr>
          </a:p>
          <a:p>
            <a:pPr marL="12347" marR="9260" algn="just">
              <a:lnSpc>
                <a:spcPts val="1342"/>
              </a:lnSpc>
              <a:spcBef>
                <a:spcPts val="1346"/>
              </a:spcBef>
            </a:pPr>
            <a:r>
              <a:rPr sz="1167" dirty="0">
                <a:latin typeface="Times New Roman"/>
                <a:cs typeface="Times New Roman"/>
              </a:rPr>
              <a:t>Identifier names also play a </a:t>
            </a:r>
            <a:r>
              <a:rPr sz="1167" spc="-5" dirty="0">
                <a:latin typeface="Times New Roman"/>
                <a:cs typeface="Times New Roman"/>
              </a:rPr>
              <a:t>significant </a:t>
            </a:r>
            <a:r>
              <a:rPr sz="1167" dirty="0">
                <a:latin typeface="Times New Roman"/>
                <a:cs typeface="Times New Roman"/>
              </a:rPr>
              <a:t>role in enhancing the readability of a program.  The names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chosen in order to make them meaningful to the reader. In order to  understand the concept, let us look at the following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456837"/>
            <a:r>
              <a:rPr sz="1167" dirty="0">
                <a:latin typeface="Times New Roman"/>
                <a:cs typeface="Times New Roman"/>
              </a:rPr>
              <a:t>if (x==0)   // this is the case </a:t>
            </a:r>
            <a:r>
              <a:rPr sz="1167" spc="-5" dirty="0">
                <a:latin typeface="Times New Roman"/>
                <a:cs typeface="Times New Roman"/>
              </a:rPr>
              <a:t>when we </a:t>
            </a:r>
            <a:r>
              <a:rPr sz="1167" dirty="0">
                <a:latin typeface="Times New Roman"/>
                <a:cs typeface="Times New Roman"/>
              </a:rPr>
              <a:t>are allocating a new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number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864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this particular case, the meanings of the condition in the if-statement are not clear and 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had to </a:t>
            </a:r>
            <a:r>
              <a:rPr sz="1167" spc="-5" dirty="0">
                <a:latin typeface="Times New Roman"/>
                <a:cs typeface="Times New Roman"/>
              </a:rPr>
              <a:t>write </a:t>
            </a:r>
            <a:r>
              <a:rPr sz="1167" dirty="0">
                <a:latin typeface="Times New Roman"/>
                <a:cs typeface="Times New Roman"/>
              </a:rPr>
              <a:t>a comment to explain it. This can be improved if, instead of using x, </a:t>
            </a:r>
            <a:r>
              <a:rPr sz="1167" spc="-5" dirty="0">
                <a:latin typeface="Times New Roman"/>
                <a:cs typeface="Times New Roman"/>
              </a:rPr>
              <a:t>we  </a:t>
            </a:r>
            <a:r>
              <a:rPr sz="1167" dirty="0">
                <a:latin typeface="Times New Roman"/>
                <a:cs typeface="Times New Roman"/>
              </a:rPr>
              <a:t>use a more meaningful name. </a:t>
            </a:r>
            <a:r>
              <a:rPr sz="1167" spc="-5" dirty="0">
                <a:latin typeface="Times New Roman"/>
                <a:cs typeface="Times New Roman"/>
              </a:rPr>
              <a:t>Our </a:t>
            </a:r>
            <a:r>
              <a:rPr sz="1167" dirty="0">
                <a:latin typeface="Times New Roman"/>
                <a:cs typeface="Times New Roman"/>
              </a:rPr>
              <a:t>new code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becomes: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if (AllocFlag ==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has improved a little bit but the </a:t>
            </a:r>
            <a:r>
              <a:rPr sz="1167" spc="-5" dirty="0">
                <a:latin typeface="Times New Roman"/>
                <a:cs typeface="Times New Roman"/>
              </a:rPr>
              <a:t>semantics </a:t>
            </a:r>
            <a:r>
              <a:rPr sz="1167" dirty="0">
                <a:latin typeface="Times New Roman"/>
                <a:cs typeface="Times New Roman"/>
              </a:rPr>
              <a:t>of the condition are </a:t>
            </a:r>
            <a:r>
              <a:rPr sz="1167" spc="-5" dirty="0">
                <a:latin typeface="Times New Roman"/>
                <a:cs typeface="Times New Roman"/>
              </a:rPr>
              <a:t>still </a:t>
            </a:r>
            <a:r>
              <a:rPr sz="1167" dirty="0">
                <a:latin typeface="Times New Roman"/>
                <a:cs typeface="Times New Roman"/>
              </a:rPr>
              <a:t>not very  clear as the meaning of 0 is not very clear. </a:t>
            </a:r>
            <a:r>
              <a:rPr sz="1167" spc="-5" dirty="0">
                <a:latin typeface="Times New Roman"/>
                <a:cs typeface="Times New Roman"/>
              </a:rPr>
              <a:t>Now </a:t>
            </a:r>
            <a:r>
              <a:rPr sz="1167" dirty="0">
                <a:latin typeface="Times New Roman"/>
                <a:cs typeface="Times New Roman"/>
              </a:rPr>
              <a:t>consider the following</a:t>
            </a:r>
            <a:r>
              <a:rPr sz="1167" spc="-156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/>
            <a:r>
              <a:rPr sz="1167" dirty="0">
                <a:latin typeface="Times New Roman"/>
                <a:cs typeface="Times New Roman"/>
              </a:rPr>
              <a:t>If (AllocFlag ==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NEW_NUMBER)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864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We have improved the quality of the code by replacing the number 0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named  constant </a:t>
            </a:r>
            <a:r>
              <a:rPr sz="1167" spc="-5" dirty="0">
                <a:latin typeface="Times New Roman"/>
                <a:cs typeface="Times New Roman"/>
              </a:rPr>
              <a:t>NEW_NUMBER. Now,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semantics </a:t>
            </a:r>
            <a:r>
              <a:rPr sz="1167" dirty="0">
                <a:latin typeface="Times New Roman"/>
                <a:cs typeface="Times New Roman"/>
              </a:rPr>
              <a:t>are clear and do not need any extra  comments, hence this piece of code is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self-documenting.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148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92633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480538"/>
            <a:ext cx="5359929" cy="5251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679" lvl="1" indent="-346332" algn="just">
              <a:buSzPct val="87500"/>
              <a:buAutoNum type="arabicPeriod" startAt="2"/>
              <a:tabLst>
                <a:tab pos="359296" algn="l"/>
              </a:tabLst>
            </a:pPr>
            <a:r>
              <a:rPr sz="1556" b="1" spc="-10" dirty="0">
                <a:latin typeface="Times New Roman"/>
                <a:cs typeface="Times New Roman"/>
              </a:rPr>
              <a:t>Coding Style</a:t>
            </a:r>
            <a:r>
              <a:rPr sz="1556" b="1" spc="-34" dirty="0">
                <a:latin typeface="Times New Roman"/>
                <a:cs typeface="Times New Roman"/>
              </a:rPr>
              <a:t> </a:t>
            </a:r>
            <a:r>
              <a:rPr sz="1556" b="1" spc="-5" dirty="0">
                <a:latin typeface="Times New Roman"/>
                <a:cs typeface="Times New Roman"/>
              </a:rPr>
              <a:t>Guide</a:t>
            </a:r>
            <a:endParaRPr sz="1556">
              <a:latin typeface="Times New Roman"/>
              <a:cs typeface="Times New Roman"/>
            </a:endParaRPr>
          </a:p>
          <a:p>
            <a:pPr lvl="1">
              <a:spcBef>
                <a:spcPts val="15"/>
              </a:spcBef>
              <a:buAutoNum type="arabicPeriod" startAt="2"/>
            </a:pPr>
            <a:endParaRPr sz="141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Consistency plays a very important role in making it </a:t>
            </a:r>
            <a:r>
              <a:rPr sz="1167" spc="-5" dirty="0">
                <a:latin typeface="Times New Roman"/>
                <a:cs typeface="Times New Roman"/>
              </a:rPr>
              <a:t>self-documenting. </a:t>
            </a:r>
            <a:r>
              <a:rPr sz="1167" dirty="0">
                <a:latin typeface="Times New Roman"/>
                <a:cs typeface="Times New Roman"/>
              </a:rPr>
              <a:t>A consistently 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code is easier to understand and follow. A coding </a:t>
            </a:r>
            <a:r>
              <a:rPr sz="1167" spc="-5" dirty="0">
                <a:latin typeface="Times New Roman"/>
                <a:cs typeface="Times New Roman"/>
              </a:rPr>
              <a:t>style </a:t>
            </a:r>
            <a:r>
              <a:rPr sz="1167" dirty="0">
                <a:latin typeface="Times New Roman"/>
                <a:cs typeface="Times New Roman"/>
              </a:rPr>
              <a:t>guide is aimed at  improving the coding process and to implement the concept of </a:t>
            </a:r>
            <a:r>
              <a:rPr sz="1167" spc="-5" dirty="0">
                <a:latin typeface="Times New Roman"/>
                <a:cs typeface="Times New Roman"/>
              </a:rPr>
              <a:t>standardized </a:t>
            </a:r>
            <a:r>
              <a:rPr sz="1167" dirty="0">
                <a:latin typeface="Times New Roman"/>
                <a:cs typeface="Times New Roman"/>
              </a:rPr>
              <a:t>and  relatively uniform code throughout the application or project.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 number of  programmers participate in developing a large piece of code, it is important that a  consistent </a:t>
            </a:r>
            <a:r>
              <a:rPr sz="1167" spc="-5" dirty="0">
                <a:latin typeface="Times New Roman"/>
                <a:cs typeface="Times New Roman"/>
              </a:rPr>
              <a:t>style </a:t>
            </a:r>
            <a:r>
              <a:rPr sz="1167" dirty="0">
                <a:latin typeface="Times New Roman"/>
                <a:cs typeface="Times New Roman"/>
              </a:rPr>
              <a:t>is adopted and used </a:t>
            </a:r>
            <a:r>
              <a:rPr sz="1167" spc="1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all. Therefore, each organization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develop a  </a:t>
            </a:r>
            <a:r>
              <a:rPr sz="1167" spc="-5" dirty="0">
                <a:latin typeface="Times New Roman"/>
                <a:cs typeface="Times New Roman"/>
              </a:rPr>
              <a:t>style </a:t>
            </a:r>
            <a:r>
              <a:rPr sz="1167" dirty="0">
                <a:latin typeface="Times New Roman"/>
                <a:cs typeface="Times New Roman"/>
              </a:rPr>
              <a:t>guide to be adopted by its entire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team.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coding </a:t>
            </a:r>
            <a:r>
              <a:rPr sz="1167" spc="-5" dirty="0">
                <a:latin typeface="Times New Roman"/>
                <a:cs typeface="Times New Roman"/>
              </a:rPr>
              <a:t>style </a:t>
            </a:r>
            <a:r>
              <a:rPr sz="1167" dirty="0">
                <a:latin typeface="Times New Roman"/>
                <a:cs typeface="Times New Roman"/>
              </a:rPr>
              <a:t>guide emphasizes on C++ and </a:t>
            </a:r>
            <a:r>
              <a:rPr sz="1167" spc="-5" dirty="0">
                <a:latin typeface="Times New Roman"/>
                <a:cs typeface="Times New Roman"/>
              </a:rPr>
              <a:t>Java </a:t>
            </a:r>
            <a:r>
              <a:rPr sz="1167" dirty="0">
                <a:latin typeface="Times New Roman"/>
                <a:cs typeface="Times New Roman"/>
              </a:rPr>
              <a:t>but the concepts are applicable to  other languages as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well.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358679" lvl="1" indent="-346332" algn="just">
              <a:buAutoNum type="arabicPeriod" startAt="3"/>
              <a:tabLst>
                <a:tab pos="359296" algn="l"/>
              </a:tabLst>
            </a:pPr>
            <a:r>
              <a:rPr sz="1361" spc="-5" dirty="0">
                <a:latin typeface="Times New Roman"/>
                <a:cs typeface="Times New Roman"/>
              </a:rPr>
              <a:t>Naming</a:t>
            </a:r>
            <a:r>
              <a:rPr sz="1361" spc="-44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Conventions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Hungarian Notation was </a:t>
            </a:r>
            <a:r>
              <a:rPr sz="1167" dirty="0">
                <a:latin typeface="Times New Roman"/>
                <a:cs typeface="Times New Roman"/>
              </a:rPr>
              <a:t>first discussed by Charles </a:t>
            </a:r>
            <a:r>
              <a:rPr sz="1167" spc="-5" dirty="0">
                <a:latin typeface="Times New Roman"/>
                <a:cs typeface="Times New Roman"/>
              </a:rPr>
              <a:t>Simonyi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Microsoft. </a:t>
            </a:r>
            <a:r>
              <a:rPr sz="1167" dirty="0">
                <a:latin typeface="Times New Roman"/>
                <a:cs typeface="Times New Roman"/>
              </a:rPr>
              <a:t>It is a variable  naming convention that includes information about the variable in its name (such as data  type, </a:t>
            </a:r>
            <a:r>
              <a:rPr sz="1167" spc="-5" dirty="0">
                <a:latin typeface="Times New Roman"/>
                <a:cs typeface="Times New Roman"/>
              </a:rPr>
              <a:t>whether </a:t>
            </a:r>
            <a:r>
              <a:rPr sz="1167" dirty="0">
                <a:latin typeface="Times New Roman"/>
                <a:cs typeface="Times New Roman"/>
              </a:rPr>
              <a:t>it is a reference variable or a constant variable, etc). Every company and  programmer </a:t>
            </a:r>
            <a:r>
              <a:rPr sz="1167" spc="-5" dirty="0">
                <a:latin typeface="Times New Roman"/>
                <a:cs typeface="Times New Roman"/>
              </a:rPr>
              <a:t>seems </a:t>
            </a:r>
            <a:r>
              <a:rPr sz="1167" dirty="0">
                <a:latin typeface="Times New Roman"/>
                <a:cs typeface="Times New Roman"/>
              </a:rPr>
              <a:t>to have their own flavor of </a:t>
            </a:r>
            <a:r>
              <a:rPr sz="1167" spc="-5" dirty="0">
                <a:latin typeface="Times New Roman"/>
                <a:cs typeface="Times New Roman"/>
              </a:rPr>
              <a:t>Hungarian Notation. </a:t>
            </a:r>
            <a:r>
              <a:rPr sz="1167" dirty="0">
                <a:latin typeface="Times New Roman"/>
                <a:cs typeface="Times New Roman"/>
              </a:rPr>
              <a:t>The advantage of  </a:t>
            </a:r>
            <a:r>
              <a:rPr sz="1167" spc="-5" dirty="0">
                <a:latin typeface="Times New Roman"/>
                <a:cs typeface="Times New Roman"/>
              </a:rPr>
              <a:t>Hungarian </a:t>
            </a:r>
            <a:r>
              <a:rPr sz="1167" dirty="0">
                <a:latin typeface="Times New Roman"/>
                <a:cs typeface="Times New Roman"/>
              </a:rPr>
              <a:t>notation is that by just looking at the variable name, one gets all the  information needed about that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variable.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i="1" dirty="0">
                <a:latin typeface="Times New Roman"/>
                <a:cs typeface="Times New Roman"/>
              </a:rPr>
              <a:t>Bicapitalization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i="1" dirty="0">
                <a:latin typeface="Times New Roman"/>
                <a:cs typeface="Times New Roman"/>
              </a:rPr>
              <a:t>camel case </a:t>
            </a:r>
            <a:r>
              <a:rPr sz="1167" dirty="0">
                <a:latin typeface="Times New Roman"/>
                <a:cs typeface="Times New Roman"/>
              </a:rPr>
              <a:t>(frequently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i="1" spc="-5" dirty="0">
                <a:latin typeface="Times New Roman"/>
                <a:cs typeface="Times New Roman"/>
              </a:rPr>
              <a:t>CamelCase</a:t>
            </a:r>
            <a:r>
              <a:rPr sz="1167" spc="-5" dirty="0">
                <a:latin typeface="Times New Roman"/>
                <a:cs typeface="Times New Roman"/>
              </a:rPr>
              <a:t>) </a:t>
            </a:r>
            <a:r>
              <a:rPr sz="1167" dirty="0">
                <a:latin typeface="Times New Roman"/>
                <a:cs typeface="Times New Roman"/>
              </a:rPr>
              <a:t>is the practice of </a:t>
            </a:r>
            <a:r>
              <a:rPr sz="1167" spc="-5" dirty="0">
                <a:latin typeface="Times New Roman"/>
                <a:cs typeface="Times New Roman"/>
              </a:rPr>
              <a:t>writing  </a:t>
            </a:r>
            <a:r>
              <a:rPr sz="1167" dirty="0">
                <a:latin typeface="Times New Roman"/>
                <a:cs typeface="Times New Roman"/>
              </a:rPr>
              <a:t>compound </a:t>
            </a:r>
            <a:r>
              <a:rPr sz="1167" spc="-5" dirty="0">
                <a:latin typeface="Times New Roman"/>
                <a:cs typeface="Times New Roman"/>
              </a:rPr>
              <a:t>words </a:t>
            </a:r>
            <a:r>
              <a:rPr sz="1167" dirty="0">
                <a:latin typeface="Times New Roman"/>
                <a:cs typeface="Times New Roman"/>
              </a:rPr>
              <a:t>or phrases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the terms are </a:t>
            </a:r>
            <a:r>
              <a:rPr sz="1167" spc="5" dirty="0">
                <a:latin typeface="Times New Roman"/>
                <a:cs typeface="Times New Roman"/>
              </a:rPr>
              <a:t>joined </a:t>
            </a:r>
            <a:r>
              <a:rPr sz="1167" spc="-5" dirty="0">
                <a:latin typeface="Times New Roman"/>
                <a:cs typeface="Times New Roman"/>
              </a:rPr>
              <a:t>without spaces, </a:t>
            </a:r>
            <a:r>
              <a:rPr sz="1167" dirty="0">
                <a:latin typeface="Times New Roman"/>
                <a:cs typeface="Times New Roman"/>
              </a:rPr>
              <a:t>and every term is  capitalized. The name </a:t>
            </a:r>
            <a:r>
              <a:rPr sz="1167" spc="5" dirty="0">
                <a:latin typeface="Times New Roman"/>
                <a:cs typeface="Times New Roman"/>
              </a:rPr>
              <a:t>comes </a:t>
            </a:r>
            <a:r>
              <a:rPr sz="1167" dirty="0">
                <a:latin typeface="Times New Roman"/>
                <a:cs typeface="Times New Roman"/>
              </a:rPr>
              <a:t>from a </a:t>
            </a:r>
            <a:r>
              <a:rPr sz="1167" spc="-5" dirty="0">
                <a:latin typeface="Times New Roman"/>
                <a:cs typeface="Times New Roman"/>
              </a:rPr>
              <a:t>supposed </a:t>
            </a:r>
            <a:r>
              <a:rPr sz="1167" dirty="0">
                <a:latin typeface="Times New Roman"/>
                <a:cs typeface="Times New Roman"/>
              </a:rPr>
              <a:t>resemblance between the </a:t>
            </a:r>
            <a:r>
              <a:rPr sz="1167" spc="5" dirty="0">
                <a:latin typeface="Times New Roman"/>
                <a:cs typeface="Times New Roman"/>
              </a:rPr>
              <a:t>bumpy </a:t>
            </a:r>
            <a:r>
              <a:rPr sz="1167" dirty="0">
                <a:latin typeface="Times New Roman"/>
                <a:cs typeface="Times New Roman"/>
              </a:rPr>
              <a:t>outline of  the compound </a:t>
            </a:r>
            <a:r>
              <a:rPr sz="1167" spc="-5" dirty="0">
                <a:latin typeface="Times New Roman"/>
                <a:cs typeface="Times New Roman"/>
              </a:rPr>
              <a:t>word </a:t>
            </a:r>
            <a:r>
              <a:rPr sz="1167" dirty="0">
                <a:latin typeface="Times New Roman"/>
                <a:cs typeface="Times New Roman"/>
              </a:rPr>
              <a:t>and the humps of a camel. CamelCase is now the official convention  for file names and identifiers in the </a:t>
            </a:r>
            <a:r>
              <a:rPr sz="1167" spc="-5" dirty="0">
                <a:latin typeface="Times New Roman"/>
                <a:cs typeface="Times New Roman"/>
              </a:rPr>
              <a:t>Java Programming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Language.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our </a:t>
            </a:r>
            <a:r>
              <a:rPr sz="1167" spc="-5" dirty="0">
                <a:latin typeface="Times New Roman"/>
                <a:cs typeface="Times New Roman"/>
              </a:rPr>
              <a:t>style </a:t>
            </a:r>
            <a:r>
              <a:rPr sz="1167" dirty="0">
                <a:latin typeface="Times New Roman"/>
                <a:cs typeface="Times New Roman"/>
              </a:rPr>
              <a:t>guide, </a:t>
            </a:r>
            <a:r>
              <a:rPr sz="1167" spc="-5" dirty="0">
                <a:latin typeface="Times New Roman"/>
                <a:cs typeface="Times New Roman"/>
              </a:rPr>
              <a:t>we will </a:t>
            </a:r>
            <a:r>
              <a:rPr sz="1167" dirty="0">
                <a:latin typeface="Times New Roman"/>
                <a:cs typeface="Times New Roman"/>
              </a:rPr>
              <a:t>be using a naming convention </a:t>
            </a:r>
            <a:r>
              <a:rPr sz="1167" spc="-5" dirty="0">
                <a:latin typeface="Times New Roman"/>
                <a:cs typeface="Times New Roman"/>
              </a:rPr>
              <a:t>where Hungarian Notation </a:t>
            </a:r>
            <a:r>
              <a:rPr sz="1167" dirty="0">
                <a:latin typeface="Times New Roman"/>
                <a:cs typeface="Times New Roman"/>
              </a:rPr>
              <a:t>is  mixed </a:t>
            </a:r>
            <a:r>
              <a:rPr sz="1167" spc="-5" dirty="0">
                <a:latin typeface="Times New Roman"/>
                <a:cs typeface="Times New Roman"/>
              </a:rPr>
              <a:t>with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CamelCase.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149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34619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0395"/>
            <a:ext cx="5359929" cy="49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5" dirty="0">
                <a:latin typeface="Times New Roman"/>
                <a:cs typeface="Times New Roman"/>
              </a:rPr>
              <a:t>General </a:t>
            </a:r>
            <a:r>
              <a:rPr sz="1361" spc="-10" dirty="0">
                <a:latin typeface="Times New Roman"/>
                <a:cs typeface="Times New Roman"/>
              </a:rPr>
              <a:t>Naming</a:t>
            </a:r>
            <a:r>
              <a:rPr sz="1361" spc="-34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Times New Roman"/>
                <a:cs typeface="Times New Roman"/>
              </a:rPr>
              <a:t>Conventions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1167" b="1" dirty="0">
                <a:latin typeface="Times New Roman"/>
                <a:cs typeface="Times New Roman"/>
              </a:rPr>
              <a:t>General </a:t>
            </a:r>
            <a:r>
              <a:rPr sz="1167" b="1" spc="-5" dirty="0">
                <a:latin typeface="Times New Roman"/>
                <a:cs typeface="Times New Roman"/>
              </a:rPr>
              <a:t>naming </a:t>
            </a:r>
            <a:r>
              <a:rPr sz="1167" b="1" dirty="0">
                <a:latin typeface="Times New Roman"/>
                <a:cs typeface="Times New Roman"/>
              </a:rPr>
              <a:t>conventions for Java and</a:t>
            </a:r>
            <a:r>
              <a:rPr sz="1167" b="1" spc="-102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C++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marR="7408" indent="-222245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Names </a:t>
            </a:r>
            <a:r>
              <a:rPr sz="1167" dirty="0">
                <a:latin typeface="Times New Roman"/>
                <a:cs typeface="Times New Roman"/>
              </a:rPr>
              <a:t>representing </a:t>
            </a:r>
            <a:r>
              <a:rPr sz="1167" spc="5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must be nouns and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in mixed case </a:t>
            </a:r>
            <a:r>
              <a:rPr sz="1167" spc="-5" dirty="0">
                <a:latin typeface="Times New Roman"/>
                <a:cs typeface="Times New Roman"/>
              </a:rPr>
              <a:t>starting with  </a:t>
            </a:r>
            <a:r>
              <a:rPr sz="1167" dirty="0">
                <a:latin typeface="Times New Roman"/>
                <a:cs typeface="Times New Roman"/>
              </a:rPr>
              <a:t>upper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case.</a:t>
            </a:r>
            <a:endParaRPr sz="1167">
              <a:latin typeface="Times New Roman"/>
              <a:cs typeface="Times New Roman"/>
            </a:endParaRPr>
          </a:p>
          <a:p>
            <a:pPr marL="901327">
              <a:spcBef>
                <a:spcPts val="442"/>
              </a:spcBef>
            </a:pPr>
            <a:r>
              <a:rPr sz="1167" spc="-5" dirty="0">
                <a:latin typeface="Courier New"/>
                <a:cs typeface="Courier New"/>
              </a:rPr>
              <a:t>Line,</a:t>
            </a:r>
            <a:r>
              <a:rPr sz="1167" spc="-92" dirty="0">
                <a:latin typeface="Courier New"/>
                <a:cs typeface="Courier New"/>
              </a:rPr>
              <a:t> </a:t>
            </a:r>
            <a:r>
              <a:rPr sz="1167" spc="-5" dirty="0">
                <a:latin typeface="Courier New"/>
                <a:cs typeface="Courier New"/>
              </a:rPr>
              <a:t>FilePrefix</a:t>
            </a:r>
            <a:endParaRPr sz="1167">
              <a:latin typeface="Courier New"/>
              <a:cs typeface="Courier New"/>
            </a:endParaRPr>
          </a:p>
          <a:p>
            <a:pPr>
              <a:spcBef>
                <a:spcPts val="44"/>
              </a:spcBef>
            </a:pPr>
            <a:endParaRPr sz="1604">
              <a:latin typeface="Times New Roman"/>
              <a:cs typeface="Times New Roman"/>
            </a:endParaRPr>
          </a:p>
          <a:p>
            <a:pPr marL="234592" indent="-222245">
              <a:buAutoNum type="arabicPeriod" startAt="2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Variable </a:t>
            </a:r>
            <a:r>
              <a:rPr sz="1167" dirty="0">
                <a:latin typeface="Times New Roman"/>
                <a:cs typeface="Times New Roman"/>
              </a:rPr>
              <a:t>names must be in mixed case </a:t>
            </a:r>
            <a:r>
              <a:rPr sz="1167" spc="-5" dirty="0">
                <a:latin typeface="Times New Roman"/>
                <a:cs typeface="Times New Roman"/>
              </a:rPr>
              <a:t>starting with </a:t>
            </a:r>
            <a:r>
              <a:rPr sz="1167" dirty="0">
                <a:latin typeface="Times New Roman"/>
                <a:cs typeface="Times New Roman"/>
              </a:rPr>
              <a:t>lower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case.</a:t>
            </a:r>
            <a:endParaRPr sz="1167">
              <a:latin typeface="Times New Roman"/>
              <a:cs typeface="Times New Roman"/>
            </a:endParaRPr>
          </a:p>
          <a:p>
            <a:pPr marL="901327">
              <a:spcBef>
                <a:spcPts val="476"/>
              </a:spcBef>
            </a:pPr>
            <a:r>
              <a:rPr sz="1167" spc="-5" dirty="0">
                <a:latin typeface="Courier New"/>
                <a:cs typeface="Courier New"/>
              </a:rPr>
              <a:t>line,</a:t>
            </a:r>
            <a:r>
              <a:rPr sz="1167" spc="-92" dirty="0">
                <a:latin typeface="Courier New"/>
                <a:cs typeface="Courier New"/>
              </a:rPr>
              <a:t> </a:t>
            </a:r>
            <a:r>
              <a:rPr sz="1167" spc="-5" dirty="0">
                <a:latin typeface="Courier New"/>
                <a:cs typeface="Courier New"/>
              </a:rPr>
              <a:t>filePrefix</a:t>
            </a:r>
            <a:endParaRPr sz="1167">
              <a:latin typeface="Courier New"/>
              <a:cs typeface="Courier New"/>
            </a:endParaRPr>
          </a:p>
          <a:p>
            <a:pPr marL="234592" marR="7408">
              <a:lnSpc>
                <a:spcPts val="1390"/>
              </a:lnSpc>
              <a:spcBef>
                <a:spcPts val="612"/>
              </a:spcBef>
            </a:pPr>
            <a:r>
              <a:rPr sz="1167" dirty="0">
                <a:latin typeface="Times New Roman"/>
                <a:cs typeface="Times New Roman"/>
              </a:rPr>
              <a:t>This makes variables easy to distinguish from </a:t>
            </a:r>
            <a:r>
              <a:rPr sz="1167" spc="5" dirty="0">
                <a:latin typeface="Times New Roman"/>
                <a:cs typeface="Times New Roman"/>
              </a:rPr>
              <a:t>types, </a:t>
            </a:r>
            <a:r>
              <a:rPr sz="1167" dirty="0">
                <a:latin typeface="Times New Roman"/>
                <a:cs typeface="Times New Roman"/>
              </a:rPr>
              <a:t>and effectively resolves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potential  naming collision as in the declaration </a:t>
            </a:r>
            <a:r>
              <a:rPr sz="972" spc="-10" dirty="0">
                <a:latin typeface="Courier New"/>
                <a:cs typeface="Courier New"/>
              </a:rPr>
              <a:t>Line</a:t>
            </a:r>
            <a:r>
              <a:rPr sz="972" spc="-117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line</a:t>
            </a:r>
            <a:r>
              <a:rPr sz="1167" dirty="0">
                <a:latin typeface="Times New Roman"/>
                <a:cs typeface="Times New Roman"/>
              </a:rPr>
              <a:t>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234592" marR="4939" indent="-222245">
              <a:lnSpc>
                <a:spcPts val="1342"/>
              </a:lnSpc>
              <a:buAutoNum type="arabicPeriod" startAt="3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Names </a:t>
            </a:r>
            <a:r>
              <a:rPr sz="1167" dirty="0">
                <a:latin typeface="Times New Roman"/>
                <a:cs typeface="Times New Roman"/>
              </a:rPr>
              <a:t>representing constants must be all uppercase using underscore to </a:t>
            </a:r>
            <a:r>
              <a:rPr sz="1167" spc="-5" dirty="0">
                <a:latin typeface="Times New Roman"/>
                <a:cs typeface="Times New Roman"/>
              </a:rPr>
              <a:t>separate  words.</a:t>
            </a:r>
            <a:endParaRPr sz="1167">
              <a:latin typeface="Times New Roman"/>
              <a:cs typeface="Times New Roman"/>
            </a:endParaRPr>
          </a:p>
          <a:p>
            <a:pPr marL="901327">
              <a:spcBef>
                <a:spcPts val="462"/>
              </a:spcBef>
            </a:pPr>
            <a:r>
              <a:rPr sz="972" spc="-5" dirty="0">
                <a:latin typeface="Courier New"/>
                <a:cs typeface="Courier New"/>
              </a:rPr>
              <a:t>MAX_ITERATIONS,</a:t>
            </a:r>
            <a:r>
              <a:rPr sz="972" spc="-63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COLOR_RED</a:t>
            </a:r>
            <a:endParaRPr sz="972">
              <a:latin typeface="Courier New"/>
              <a:cs typeface="Courier New"/>
            </a:endParaRPr>
          </a:p>
          <a:p>
            <a:pPr marL="456837" marR="6173" algn="just">
              <a:lnSpc>
                <a:spcPts val="1342"/>
              </a:lnSpc>
              <a:spcBef>
                <a:spcPts val="632"/>
              </a:spcBef>
            </a:pPr>
            <a:r>
              <a:rPr sz="1167" dirty="0">
                <a:latin typeface="Times New Roman"/>
                <a:cs typeface="Times New Roman"/>
              </a:rPr>
              <a:t>In general, the use of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constants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minimized.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many cases  implementing the value as a method is a better choice. This form is both easier to  read, and it ensures a uniform interface towards class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values.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37"/>
              </a:lnSpc>
              <a:spcBef>
                <a:spcPts val="462"/>
              </a:spcBef>
              <a:tabLst>
                <a:tab pos="1360015" algn="l"/>
                <a:tab pos="3078709" algn="l"/>
                <a:tab pos="3612097" algn="l"/>
                <a:tab pos="4886302" algn="l"/>
                <a:tab pos="5197444" algn="l"/>
              </a:tabLst>
            </a:pPr>
            <a:r>
              <a:rPr sz="972" spc="-10" dirty="0">
                <a:latin typeface="Courier New"/>
                <a:cs typeface="Courier New"/>
              </a:rPr>
              <a:t>in</a:t>
            </a:r>
            <a:r>
              <a:rPr sz="972" spc="-5" dirty="0">
                <a:latin typeface="Courier New"/>
                <a:cs typeface="Courier New"/>
              </a:rPr>
              <a:t>t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5" dirty="0">
                <a:latin typeface="Courier New"/>
                <a:cs typeface="Courier New"/>
              </a:rPr>
              <a:t>getMaxIt</a:t>
            </a:r>
            <a:r>
              <a:rPr sz="972" spc="5" dirty="0">
                <a:latin typeface="Courier New"/>
                <a:cs typeface="Courier New"/>
              </a:rPr>
              <a:t>e</a:t>
            </a:r>
            <a:r>
              <a:rPr sz="972" spc="-5" dirty="0">
                <a:latin typeface="Courier New"/>
                <a:cs typeface="Courier New"/>
              </a:rPr>
              <a:t>rations(</a:t>
            </a:r>
            <a:r>
              <a:rPr sz="972" spc="10" dirty="0">
                <a:latin typeface="Courier New"/>
                <a:cs typeface="Courier New"/>
              </a:rPr>
              <a:t>)</a:t>
            </a:r>
            <a:r>
              <a:rPr sz="972" spc="-10" dirty="0">
                <a:latin typeface="Courier New"/>
                <a:cs typeface="Courier New"/>
              </a:rPr>
              <a:t>/</a:t>
            </a:r>
            <a:r>
              <a:rPr sz="972" spc="-5" dirty="0">
                <a:latin typeface="Courier New"/>
                <a:cs typeface="Courier New"/>
              </a:rPr>
              <a:t>/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10" dirty="0">
                <a:latin typeface="Courier New"/>
                <a:cs typeface="Courier New"/>
              </a:rPr>
              <a:t>NOT</a:t>
            </a:r>
            <a:r>
              <a:rPr sz="972" spc="-5" dirty="0">
                <a:latin typeface="Courier New"/>
                <a:cs typeface="Courier New"/>
              </a:rPr>
              <a:t>: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5" dirty="0">
                <a:latin typeface="Courier New"/>
                <a:cs typeface="Courier New"/>
              </a:rPr>
              <a:t>MAX_ITER</a:t>
            </a:r>
            <a:r>
              <a:rPr sz="972" spc="10" dirty="0">
                <a:latin typeface="Courier New"/>
                <a:cs typeface="Courier New"/>
              </a:rPr>
              <a:t>A</a:t>
            </a:r>
            <a:r>
              <a:rPr sz="972" spc="-10" dirty="0">
                <a:latin typeface="Courier New"/>
                <a:cs typeface="Courier New"/>
              </a:rPr>
              <a:t>TION</a:t>
            </a:r>
            <a:r>
              <a:rPr sz="972" spc="-5" dirty="0">
                <a:latin typeface="Courier New"/>
                <a:cs typeface="Courier New"/>
              </a:rPr>
              <a:t>S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5" dirty="0">
                <a:latin typeface="Courier New"/>
                <a:cs typeface="Courier New"/>
              </a:rPr>
              <a:t>=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10" dirty="0">
                <a:latin typeface="Courier New"/>
                <a:cs typeface="Courier New"/>
              </a:rPr>
              <a:t>25</a:t>
            </a:r>
            <a:endParaRPr sz="972">
              <a:latin typeface="Courier New"/>
              <a:cs typeface="Courier New"/>
            </a:endParaRPr>
          </a:p>
          <a:p>
            <a:pPr marL="900709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2826832">
              <a:lnSpc>
                <a:spcPts val="1103"/>
              </a:lnSpc>
              <a:tabLst>
                <a:tab pos="5123363" algn="l"/>
              </a:tabLst>
            </a:pPr>
            <a:r>
              <a:rPr sz="972" spc="-10" dirty="0">
                <a:latin typeface="Courier New"/>
                <a:cs typeface="Courier New"/>
              </a:rPr>
              <a:t>retur</a:t>
            </a:r>
            <a:r>
              <a:rPr sz="972" spc="-5" dirty="0">
                <a:latin typeface="Courier New"/>
                <a:cs typeface="Courier New"/>
              </a:rPr>
              <a:t>n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5" dirty="0">
                <a:latin typeface="Courier New"/>
                <a:cs typeface="Courier New"/>
              </a:rPr>
              <a:t>25;</a:t>
            </a:r>
            <a:endParaRPr sz="972">
              <a:latin typeface="Courier New"/>
              <a:cs typeface="Courier New"/>
            </a:endParaRPr>
          </a:p>
          <a:p>
            <a:pPr marL="900709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  <a:p>
            <a:pPr marL="234592" marR="7408" indent="-222245">
              <a:lnSpc>
                <a:spcPts val="1342"/>
              </a:lnSpc>
              <a:spcBef>
                <a:spcPts val="632"/>
              </a:spcBef>
              <a:buAutoNum type="arabicPeriod" startAt="4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Names </a:t>
            </a:r>
            <a:r>
              <a:rPr sz="1167" dirty="0">
                <a:latin typeface="Times New Roman"/>
                <a:cs typeface="Times New Roman"/>
              </a:rPr>
              <a:t>representing methods and functions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verbs and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in mixed case  </a:t>
            </a:r>
            <a:r>
              <a:rPr sz="1167" spc="-5" dirty="0">
                <a:latin typeface="Times New Roman"/>
                <a:cs typeface="Times New Roman"/>
              </a:rPr>
              <a:t>starting with </a:t>
            </a:r>
            <a:r>
              <a:rPr sz="1167" dirty="0">
                <a:latin typeface="Times New Roman"/>
                <a:cs typeface="Times New Roman"/>
              </a:rPr>
              <a:t>lower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case.</a:t>
            </a:r>
            <a:endParaRPr sz="1167">
              <a:latin typeface="Times New Roman"/>
              <a:cs typeface="Times New Roman"/>
            </a:endParaRPr>
          </a:p>
          <a:p>
            <a:pPr marL="901327">
              <a:spcBef>
                <a:spcPts val="462"/>
              </a:spcBef>
            </a:pPr>
            <a:r>
              <a:rPr sz="972" spc="-5" dirty="0">
                <a:latin typeface="Courier New"/>
                <a:cs typeface="Courier New"/>
              </a:rPr>
              <a:t>getName(),</a:t>
            </a:r>
            <a:r>
              <a:rPr sz="972" spc="15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computeTotalWidth()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150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10628" y="6758235"/>
            <a:ext cx="24632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10" dirty="0">
                <a:latin typeface="Courier New"/>
                <a:cs typeface="Courier New"/>
              </a:rPr>
              <a:t>...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03" y="6517216"/>
            <a:ext cx="4891969" cy="52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5.   </a:t>
            </a:r>
            <a:r>
              <a:rPr sz="1167" spc="-5" dirty="0">
                <a:latin typeface="Times New Roman"/>
                <a:cs typeface="Times New Roman"/>
              </a:rPr>
              <a:t>Names </a:t>
            </a:r>
            <a:r>
              <a:rPr sz="1167" dirty="0">
                <a:latin typeface="Times New Roman"/>
                <a:cs typeface="Times New Roman"/>
              </a:rPr>
              <a:t>representing template types in C++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uppercase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letter.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37"/>
              </a:lnSpc>
              <a:spcBef>
                <a:spcPts val="495"/>
              </a:spcBef>
              <a:tabLst>
                <a:tab pos="3456526" algn="l"/>
              </a:tabLst>
            </a:pPr>
            <a:r>
              <a:rPr sz="972" spc="-5" dirty="0">
                <a:latin typeface="Courier New"/>
                <a:cs typeface="Courier New"/>
              </a:rPr>
              <a:t>template&lt;class	</a:t>
            </a:r>
            <a:r>
              <a:rPr sz="972" spc="-10" dirty="0">
                <a:latin typeface="Courier New"/>
                <a:cs typeface="Courier New"/>
              </a:rPr>
              <a:t>T&gt;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template&lt;class C, </a:t>
            </a:r>
            <a:r>
              <a:rPr sz="972" spc="-10" dirty="0">
                <a:latin typeface="Courier New"/>
                <a:cs typeface="Courier New"/>
              </a:rPr>
              <a:t>class </a:t>
            </a:r>
            <a:r>
              <a:rPr sz="972" spc="-5" dirty="0">
                <a:latin typeface="Courier New"/>
                <a:cs typeface="Courier New"/>
              </a:rPr>
              <a:t>D&gt;</a:t>
            </a:r>
            <a:r>
              <a:rPr sz="972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...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903" y="7286202"/>
            <a:ext cx="4838876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90"/>
              </a:lnSpc>
            </a:pPr>
            <a:r>
              <a:rPr sz="1167" dirty="0">
                <a:latin typeface="Times New Roman"/>
                <a:cs typeface="Times New Roman"/>
              </a:rPr>
              <a:t>6.   </a:t>
            </a:r>
            <a:r>
              <a:rPr sz="1167" spc="-5" dirty="0">
                <a:latin typeface="Times New Roman"/>
                <a:cs typeface="Times New Roman"/>
              </a:rPr>
              <a:t>Global </a:t>
            </a:r>
            <a:r>
              <a:rPr sz="1167" dirty="0">
                <a:latin typeface="Times New Roman"/>
                <a:cs typeface="Times New Roman"/>
              </a:rPr>
              <a:t>variables in C++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always be referred to by using the ::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operator.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57"/>
              </a:lnSpc>
            </a:pPr>
            <a:r>
              <a:rPr sz="972" b="1" spc="-5" dirty="0">
                <a:latin typeface="Times New Roman"/>
                <a:cs typeface="Times New Roman"/>
              </a:rPr>
              <a:t>::mainWindow.open() ,</a:t>
            </a:r>
            <a:r>
              <a:rPr sz="972" b="1" spc="73" dirty="0">
                <a:latin typeface="Times New Roman"/>
                <a:cs typeface="Times New Roman"/>
              </a:rPr>
              <a:t> </a:t>
            </a:r>
            <a:r>
              <a:rPr sz="972" b="1" spc="-5" dirty="0">
                <a:latin typeface="Times New Roman"/>
                <a:cs typeface="Times New Roman"/>
              </a:rPr>
              <a:t>::applicationContext.getName()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6140" y="8010242"/>
            <a:ext cx="68897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Courier New"/>
                <a:cs typeface="Courier New"/>
              </a:rPr>
              <a:t>SomeClass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903" y="7769225"/>
            <a:ext cx="2843565" cy="666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7.   </a:t>
            </a:r>
            <a:r>
              <a:rPr sz="1167" spc="-5" dirty="0">
                <a:latin typeface="Times New Roman"/>
                <a:cs typeface="Times New Roman"/>
              </a:rPr>
              <a:t>Private </a:t>
            </a:r>
            <a:r>
              <a:rPr sz="1167" dirty="0">
                <a:latin typeface="Times New Roman"/>
                <a:cs typeface="Times New Roman"/>
              </a:rPr>
              <a:t>class variables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have _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suffix.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33"/>
              </a:lnSpc>
              <a:spcBef>
                <a:spcPts val="495"/>
              </a:spcBef>
            </a:pPr>
            <a:r>
              <a:rPr sz="972" spc="-10" dirty="0">
                <a:latin typeface="Courier New"/>
                <a:cs typeface="Courier New"/>
              </a:rPr>
              <a:t>class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R="355592" algn="r">
              <a:lnSpc>
                <a:spcPts val="1137"/>
              </a:lnSpc>
            </a:pPr>
            <a:r>
              <a:rPr sz="972" spc="-10" dirty="0">
                <a:latin typeface="Courier New"/>
                <a:cs typeface="Courier New"/>
              </a:rPr>
              <a:t>private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7027" y="8290290"/>
            <a:ext cx="24632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Courier New"/>
                <a:cs typeface="Courier New"/>
              </a:rPr>
              <a:t>int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1656" y="8290290"/>
            <a:ext cx="615509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length_;</a:t>
            </a:r>
            <a:endParaRPr sz="972">
              <a:latin typeface="Courier New"/>
              <a:cs typeface="Courier New"/>
            </a:endParaRPr>
          </a:p>
          <a:p>
            <a:pPr marL="380903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...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8903" y="8570337"/>
            <a:ext cx="5359312" cy="726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/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  <a:p>
            <a:pPr marL="12347" marR="4939" algn="just">
              <a:lnSpc>
                <a:spcPts val="1342"/>
              </a:lnSpc>
              <a:spcBef>
                <a:spcPts val="632"/>
              </a:spcBef>
            </a:pPr>
            <a:r>
              <a:rPr sz="1167" spc="-5" dirty="0">
                <a:latin typeface="Times New Roman"/>
                <a:cs typeface="Times New Roman"/>
              </a:rPr>
              <a:t>Apart </a:t>
            </a:r>
            <a:r>
              <a:rPr sz="1167" dirty="0">
                <a:latin typeface="Times New Roman"/>
                <a:cs typeface="Times New Roman"/>
              </a:rPr>
              <a:t>from its name and its type, the </a:t>
            </a:r>
            <a:r>
              <a:rPr sz="1167" i="1" spc="-5" dirty="0">
                <a:latin typeface="Times New Roman"/>
                <a:cs typeface="Times New Roman"/>
              </a:rPr>
              <a:t>scope </a:t>
            </a:r>
            <a:r>
              <a:rPr sz="1167" dirty="0">
                <a:latin typeface="Times New Roman"/>
                <a:cs typeface="Times New Roman"/>
              </a:rPr>
              <a:t>of a variable is its most </a:t>
            </a:r>
            <a:r>
              <a:rPr sz="1167" spc="-5" dirty="0">
                <a:latin typeface="Times New Roman"/>
                <a:cs typeface="Times New Roman"/>
              </a:rPr>
              <a:t>important </a:t>
            </a:r>
            <a:r>
              <a:rPr sz="1167" dirty="0">
                <a:latin typeface="Times New Roman"/>
                <a:cs typeface="Times New Roman"/>
              </a:rPr>
              <a:t>feature.  Indicating class </a:t>
            </a:r>
            <a:r>
              <a:rPr sz="1167" spc="-5" dirty="0">
                <a:latin typeface="Times New Roman"/>
                <a:cs typeface="Times New Roman"/>
              </a:rPr>
              <a:t>scope </a:t>
            </a:r>
            <a:r>
              <a:rPr sz="1167" dirty="0">
                <a:latin typeface="Times New Roman"/>
                <a:cs typeface="Times New Roman"/>
              </a:rPr>
              <a:t>by using _ makes it easy to distinguish class variables from local  </a:t>
            </a:r>
            <a:r>
              <a:rPr sz="1167" spc="-5" dirty="0">
                <a:latin typeface="Times New Roman"/>
                <a:cs typeface="Times New Roman"/>
              </a:rPr>
              <a:t>scratch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variables.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177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501774"/>
            <a:ext cx="5358694" cy="1469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 algn="just">
              <a:buAutoNum type="arabicPeriod" startAt="8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Abbreviations </a:t>
            </a:r>
            <a:r>
              <a:rPr sz="1167" dirty="0">
                <a:latin typeface="Times New Roman"/>
                <a:cs typeface="Times New Roman"/>
              </a:rPr>
              <a:t>and acronyms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be uppercase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used as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name.</a:t>
            </a:r>
            <a:endParaRPr sz="1167">
              <a:latin typeface="Times New Roman"/>
              <a:cs typeface="Times New Roman"/>
            </a:endParaRPr>
          </a:p>
          <a:p>
            <a:pPr marL="901327" marR="5556">
              <a:lnSpc>
                <a:spcPts val="1099"/>
              </a:lnSpc>
              <a:spcBef>
                <a:spcPts val="588"/>
              </a:spcBef>
              <a:tabLst>
                <a:tab pos="2603352" algn="l"/>
                <a:tab pos="3010801" algn="l"/>
                <a:tab pos="3436153" algn="l"/>
                <a:tab pos="4010903" algn="l"/>
              </a:tabLst>
            </a:pPr>
            <a:r>
              <a:rPr sz="972" spc="-5" dirty="0">
                <a:latin typeface="Courier New"/>
                <a:cs typeface="Courier New"/>
              </a:rPr>
              <a:t>exportHt</a:t>
            </a:r>
            <a:r>
              <a:rPr sz="972" spc="10" dirty="0">
                <a:latin typeface="Courier New"/>
                <a:cs typeface="Courier New"/>
              </a:rPr>
              <a:t>m</a:t>
            </a:r>
            <a:r>
              <a:rPr sz="972" spc="-5" dirty="0">
                <a:latin typeface="Courier New"/>
                <a:cs typeface="Courier New"/>
              </a:rPr>
              <a:t>lSource(</a:t>
            </a:r>
            <a:r>
              <a:rPr sz="972" spc="10" dirty="0">
                <a:latin typeface="Courier New"/>
                <a:cs typeface="Courier New"/>
              </a:rPr>
              <a:t>)</a:t>
            </a:r>
            <a:r>
              <a:rPr sz="972" spc="-5" dirty="0">
                <a:latin typeface="Courier New"/>
                <a:cs typeface="Courier New"/>
              </a:rPr>
              <a:t>;</a:t>
            </a:r>
            <a:r>
              <a:rPr sz="972" dirty="0">
                <a:latin typeface="Courier New"/>
                <a:cs typeface="Courier New"/>
              </a:rPr>
              <a:t>		</a:t>
            </a:r>
            <a:r>
              <a:rPr sz="972" spc="-10" dirty="0">
                <a:latin typeface="Courier New"/>
                <a:cs typeface="Courier New"/>
              </a:rPr>
              <a:t>/</a:t>
            </a:r>
            <a:r>
              <a:rPr sz="972" spc="-5" dirty="0">
                <a:latin typeface="Courier New"/>
                <a:cs typeface="Courier New"/>
              </a:rPr>
              <a:t>/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5" dirty="0">
                <a:latin typeface="Courier New"/>
                <a:cs typeface="Courier New"/>
              </a:rPr>
              <a:t>NOT: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5" dirty="0">
                <a:latin typeface="Courier New"/>
                <a:cs typeface="Courier New"/>
              </a:rPr>
              <a:t>xportHTM</a:t>
            </a:r>
            <a:r>
              <a:rPr sz="972" spc="10" dirty="0">
                <a:latin typeface="Courier New"/>
                <a:cs typeface="Courier New"/>
              </a:rPr>
              <a:t>L</a:t>
            </a:r>
            <a:r>
              <a:rPr sz="972" spc="-5" dirty="0">
                <a:latin typeface="Courier New"/>
                <a:cs typeface="Courier New"/>
              </a:rPr>
              <a:t>Source</a:t>
            </a:r>
            <a:r>
              <a:rPr sz="972" spc="19" dirty="0">
                <a:latin typeface="Courier New"/>
                <a:cs typeface="Courier New"/>
              </a:rPr>
              <a:t>(</a:t>
            </a:r>
            <a:r>
              <a:rPr sz="972" spc="-5" dirty="0">
                <a:latin typeface="Courier New"/>
                <a:cs typeface="Courier New"/>
              </a:rPr>
              <a:t>);  openDvdPlayer();	// </a:t>
            </a:r>
            <a:r>
              <a:rPr sz="972" dirty="0">
                <a:latin typeface="Courier New"/>
                <a:cs typeface="Courier New"/>
              </a:rPr>
              <a:t>NOT:</a:t>
            </a:r>
            <a:r>
              <a:rPr sz="972" spc="-3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openDVDPlayer();</a:t>
            </a:r>
            <a:endParaRPr sz="972">
              <a:latin typeface="Courier New"/>
              <a:cs typeface="Courier New"/>
            </a:endParaRPr>
          </a:p>
          <a:p>
            <a:pPr marL="12347" marR="4939" algn="just">
              <a:lnSpc>
                <a:spcPts val="1342"/>
              </a:lnSpc>
              <a:spcBef>
                <a:spcPts val="617"/>
              </a:spcBef>
            </a:pPr>
            <a:r>
              <a:rPr sz="1167" spc="-5" dirty="0">
                <a:latin typeface="Times New Roman"/>
                <a:cs typeface="Times New Roman"/>
              </a:rPr>
              <a:t>Using </a:t>
            </a:r>
            <a:r>
              <a:rPr sz="1167" dirty="0">
                <a:latin typeface="Times New Roman"/>
                <a:cs typeface="Times New Roman"/>
              </a:rPr>
              <a:t>all uppercase for the base name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give conflicts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naming conventions  given above. A variable of this </a:t>
            </a:r>
            <a:r>
              <a:rPr sz="1167" spc="5" dirty="0">
                <a:latin typeface="Times New Roman"/>
                <a:cs typeface="Times New Roman"/>
              </a:rPr>
              <a:t>type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have to be named dVD, hTML etc. </a:t>
            </a:r>
            <a:r>
              <a:rPr sz="1167" spc="-5" dirty="0">
                <a:latin typeface="Times New Roman"/>
                <a:cs typeface="Times New Roman"/>
              </a:rPr>
              <a:t>which  </a:t>
            </a:r>
            <a:r>
              <a:rPr sz="1167" dirty="0">
                <a:latin typeface="Times New Roman"/>
                <a:cs typeface="Times New Roman"/>
              </a:rPr>
              <a:t>obviously is not very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readable.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AutoNum type="arabicPeriod" startAt="9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Generic </a:t>
            </a:r>
            <a:r>
              <a:rPr sz="1167" dirty="0">
                <a:latin typeface="Times New Roman"/>
                <a:cs typeface="Times New Roman"/>
              </a:rPr>
              <a:t>variables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have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name as their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type.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151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903" y="3022952"/>
            <a:ext cx="210334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10" dirty="0">
                <a:latin typeface="Courier New"/>
                <a:cs typeface="Courier New"/>
              </a:rPr>
              <a:t>void setTopic (Topic </a:t>
            </a:r>
            <a:r>
              <a:rPr sz="972" spc="87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topic)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3573" y="3022952"/>
            <a:ext cx="275219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// NOT: </a:t>
            </a:r>
            <a:r>
              <a:rPr sz="972" spc="-10" dirty="0">
                <a:latin typeface="Courier New"/>
                <a:cs typeface="Courier New"/>
              </a:rPr>
              <a:t>void setTopic </a:t>
            </a:r>
            <a:r>
              <a:rPr sz="972" dirty="0">
                <a:latin typeface="Courier New"/>
                <a:cs typeface="Courier New"/>
              </a:rPr>
              <a:t>(Topic </a:t>
            </a:r>
            <a:r>
              <a:rPr sz="972" spc="501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value)</a:t>
            </a:r>
            <a:endParaRPr sz="972">
              <a:latin typeface="Courier New"/>
              <a:cs typeface="Courier New"/>
            </a:endParaRPr>
          </a:p>
          <a:p>
            <a:pPr marL="19755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// NOT: </a:t>
            </a:r>
            <a:r>
              <a:rPr sz="972" spc="-10" dirty="0">
                <a:latin typeface="Courier New"/>
                <a:cs typeface="Courier New"/>
              </a:rPr>
              <a:t>void setTopic </a:t>
            </a:r>
            <a:r>
              <a:rPr sz="972" dirty="0">
                <a:latin typeface="Courier New"/>
                <a:cs typeface="Courier New"/>
              </a:rPr>
              <a:t>(Topic</a:t>
            </a:r>
            <a:r>
              <a:rPr sz="972" spc="446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aTopic)</a:t>
            </a:r>
            <a:endParaRPr sz="972">
              <a:latin typeface="Courier New"/>
              <a:cs typeface="Courier New"/>
            </a:endParaRPr>
          </a:p>
          <a:p>
            <a:pPr marL="302500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// </a:t>
            </a:r>
            <a:r>
              <a:rPr sz="972" spc="-10" dirty="0">
                <a:latin typeface="Courier New"/>
                <a:cs typeface="Courier New"/>
              </a:rPr>
              <a:t>NOT: void setTopic (Topic  </a:t>
            </a:r>
            <a:r>
              <a:rPr sz="972" spc="19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x)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862" y="3584566"/>
            <a:ext cx="5358077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33"/>
              </a:lnSpc>
            </a:pPr>
            <a:r>
              <a:rPr sz="972" spc="-10" dirty="0">
                <a:latin typeface="Courier New"/>
                <a:cs typeface="Courier New"/>
              </a:rPr>
              <a:t>void</a:t>
            </a:r>
            <a:r>
              <a:rPr sz="972" spc="340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connect</a:t>
            </a:r>
            <a:r>
              <a:rPr sz="972" spc="345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(Database</a:t>
            </a:r>
            <a:r>
              <a:rPr sz="972" spc="350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database)</a:t>
            </a:r>
            <a:r>
              <a:rPr sz="972" spc="350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//</a:t>
            </a:r>
            <a:r>
              <a:rPr sz="972" spc="335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NOT:</a:t>
            </a:r>
            <a:r>
              <a:rPr sz="972" spc="326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void</a:t>
            </a:r>
            <a:r>
              <a:rPr sz="972" spc="340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connect</a:t>
            </a:r>
            <a:r>
              <a:rPr sz="972" spc="345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(Database</a:t>
            </a:r>
            <a:r>
              <a:rPr sz="972" spc="335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db)</a:t>
            </a:r>
            <a:endParaRPr sz="972">
              <a:latin typeface="Courier New"/>
              <a:cs typeface="Courier New"/>
            </a:endParaRPr>
          </a:p>
          <a:p>
            <a:pPr marL="2308878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// </a:t>
            </a:r>
            <a:r>
              <a:rPr sz="972" spc="-10" dirty="0">
                <a:latin typeface="Courier New"/>
                <a:cs typeface="Courier New"/>
              </a:rPr>
              <a:t>NOT: </a:t>
            </a:r>
            <a:r>
              <a:rPr sz="972" dirty="0">
                <a:latin typeface="Courier New"/>
                <a:cs typeface="Courier New"/>
              </a:rPr>
              <a:t>void </a:t>
            </a:r>
            <a:r>
              <a:rPr sz="972" spc="-5" dirty="0">
                <a:latin typeface="Courier New"/>
                <a:cs typeface="Courier New"/>
              </a:rPr>
              <a:t>connect (Database</a:t>
            </a:r>
            <a:r>
              <a:rPr sz="972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oracleDB)</a:t>
            </a:r>
            <a:endParaRPr sz="972">
              <a:latin typeface="Courier New"/>
              <a:cs typeface="Courier New"/>
            </a:endParaRPr>
          </a:p>
          <a:p>
            <a:pPr marL="12347" marR="4939">
              <a:lnSpc>
                <a:spcPts val="1342"/>
              </a:lnSpc>
              <a:spcBef>
                <a:spcPts val="642"/>
              </a:spcBef>
            </a:pPr>
            <a:r>
              <a:rPr sz="1167" spc="-5" dirty="0">
                <a:latin typeface="Times New Roman"/>
                <a:cs typeface="Times New Roman"/>
              </a:rPr>
              <a:t>Non-generic </a:t>
            </a:r>
            <a:r>
              <a:rPr sz="1167" dirty="0">
                <a:latin typeface="Times New Roman"/>
                <a:cs typeface="Times New Roman"/>
              </a:rPr>
              <a:t>variables have a </a:t>
            </a:r>
            <a:r>
              <a:rPr sz="1167" i="1" spc="-5" dirty="0">
                <a:latin typeface="Times New Roman"/>
                <a:cs typeface="Times New Roman"/>
              </a:rPr>
              <a:t>role</a:t>
            </a:r>
            <a:r>
              <a:rPr sz="1167" spc="-5" dirty="0">
                <a:latin typeface="Times New Roman"/>
                <a:cs typeface="Times New Roman"/>
              </a:rPr>
              <a:t>. </a:t>
            </a:r>
            <a:r>
              <a:rPr sz="1167" dirty="0">
                <a:latin typeface="Times New Roman"/>
                <a:cs typeface="Times New Roman"/>
              </a:rPr>
              <a:t>These variables can often be named </a:t>
            </a:r>
            <a:r>
              <a:rPr sz="1167" spc="1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combining role  and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type:</a:t>
            </a:r>
            <a:endParaRPr sz="1167">
              <a:latin typeface="Times New Roman"/>
              <a:cs typeface="Times New Roman"/>
            </a:endParaRPr>
          </a:p>
          <a:p>
            <a:pPr marL="901327" marR="4939">
              <a:lnSpc>
                <a:spcPts val="1099"/>
              </a:lnSpc>
              <a:spcBef>
                <a:spcPts val="554"/>
              </a:spcBef>
              <a:tabLst>
                <a:tab pos="1345199" algn="l"/>
                <a:tab pos="2345919" algn="l"/>
                <a:tab pos="4456628" algn="l"/>
              </a:tabLst>
            </a:pPr>
            <a:r>
              <a:rPr sz="972" spc="-10" dirty="0">
                <a:latin typeface="Courier New"/>
                <a:cs typeface="Courier New"/>
              </a:rPr>
              <a:t>Poin</a:t>
            </a:r>
            <a:r>
              <a:rPr sz="972" spc="-5" dirty="0">
                <a:latin typeface="Courier New"/>
                <a:cs typeface="Courier New"/>
              </a:rPr>
              <a:t>t</a:t>
            </a:r>
            <a:r>
              <a:rPr sz="972" dirty="0">
                <a:latin typeface="Courier New"/>
                <a:cs typeface="Courier New"/>
              </a:rPr>
              <a:t>		</a:t>
            </a:r>
            <a:r>
              <a:rPr sz="972" spc="-5" dirty="0">
                <a:latin typeface="Courier New"/>
                <a:cs typeface="Courier New"/>
              </a:rPr>
              <a:t>starting</a:t>
            </a:r>
            <a:r>
              <a:rPr sz="972" spc="10" dirty="0">
                <a:latin typeface="Courier New"/>
                <a:cs typeface="Courier New"/>
              </a:rPr>
              <a:t>P</a:t>
            </a:r>
            <a:r>
              <a:rPr sz="972" spc="-10" dirty="0">
                <a:latin typeface="Courier New"/>
                <a:cs typeface="Courier New"/>
              </a:rPr>
              <a:t>oint</a:t>
            </a:r>
            <a:r>
              <a:rPr sz="972" spc="-5" dirty="0">
                <a:latin typeface="Courier New"/>
                <a:cs typeface="Courier New"/>
              </a:rPr>
              <a:t>,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5" dirty="0">
                <a:latin typeface="Courier New"/>
                <a:cs typeface="Courier New"/>
              </a:rPr>
              <a:t>centerPo</a:t>
            </a:r>
            <a:r>
              <a:rPr sz="972" spc="10" dirty="0">
                <a:latin typeface="Courier New"/>
                <a:cs typeface="Courier New"/>
              </a:rPr>
              <a:t>i</a:t>
            </a:r>
            <a:r>
              <a:rPr sz="972" spc="-5" dirty="0">
                <a:latin typeface="Courier New"/>
                <a:cs typeface="Courier New"/>
              </a:rPr>
              <a:t>nt;  Name	loginName;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903" y="5050367"/>
            <a:ext cx="259785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10.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names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English.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7903" y="5291384"/>
            <a:ext cx="150574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74174" algn="l"/>
              </a:tabLst>
            </a:pPr>
            <a:r>
              <a:rPr sz="972" spc="-5" dirty="0">
                <a:latin typeface="Courier New"/>
                <a:cs typeface="Courier New"/>
              </a:rPr>
              <a:t>fileName;	//</a:t>
            </a:r>
            <a:r>
              <a:rPr sz="972" spc="-102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NOT: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0323" y="5291384"/>
            <a:ext cx="54389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Courier New"/>
                <a:cs typeface="Courier New"/>
              </a:rPr>
              <a:t>filNavn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8903" y="5691927"/>
            <a:ext cx="5360547" cy="1635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 algn="just">
              <a:lnSpc>
                <a:spcPts val="1342"/>
              </a:lnSpc>
              <a:buAutoNum type="arabicPeriod" startAt="11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Variables with </a:t>
            </a:r>
            <a:r>
              <a:rPr sz="1167" dirty="0">
                <a:latin typeface="Times New Roman"/>
                <a:cs typeface="Times New Roman"/>
              </a:rPr>
              <a:t>a large </a:t>
            </a:r>
            <a:r>
              <a:rPr sz="1167" spc="-5" dirty="0">
                <a:latin typeface="Times New Roman"/>
                <a:cs typeface="Times New Roman"/>
              </a:rPr>
              <a:t>scope should </a:t>
            </a:r>
            <a:r>
              <a:rPr sz="1167" dirty="0">
                <a:latin typeface="Times New Roman"/>
                <a:cs typeface="Times New Roman"/>
              </a:rPr>
              <a:t>have long names, variables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small scope  </a:t>
            </a:r>
            <a:r>
              <a:rPr sz="1167" dirty="0">
                <a:latin typeface="Times New Roman"/>
                <a:cs typeface="Times New Roman"/>
              </a:rPr>
              <a:t>can have </a:t>
            </a:r>
            <a:r>
              <a:rPr sz="1167" spc="-5" dirty="0">
                <a:latin typeface="Times New Roman"/>
                <a:cs typeface="Times New Roman"/>
              </a:rPr>
              <a:t>short </a:t>
            </a:r>
            <a:r>
              <a:rPr sz="1167" dirty="0">
                <a:latin typeface="Times New Roman"/>
                <a:cs typeface="Times New Roman"/>
              </a:rPr>
              <a:t>names. Scratch variables used for temporary </a:t>
            </a:r>
            <a:r>
              <a:rPr sz="1167" spc="-5" dirty="0">
                <a:latin typeface="Times New Roman"/>
                <a:cs typeface="Times New Roman"/>
              </a:rPr>
              <a:t>storage </a:t>
            </a:r>
            <a:r>
              <a:rPr sz="1167" dirty="0">
                <a:latin typeface="Times New Roman"/>
                <a:cs typeface="Times New Roman"/>
              </a:rPr>
              <a:t>or indices are best  kept </a:t>
            </a:r>
            <a:r>
              <a:rPr sz="1167" spc="-5" dirty="0">
                <a:latin typeface="Times New Roman"/>
                <a:cs typeface="Times New Roman"/>
              </a:rPr>
              <a:t>short. </a:t>
            </a:r>
            <a:r>
              <a:rPr sz="1167" dirty="0">
                <a:latin typeface="Times New Roman"/>
                <a:cs typeface="Times New Roman"/>
              </a:rPr>
              <a:t>A programmer reading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variables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able to assume that its  value is not used outside a few lines of code. Common </a:t>
            </a:r>
            <a:r>
              <a:rPr sz="1167" spc="-5" dirty="0">
                <a:latin typeface="Times New Roman"/>
                <a:cs typeface="Times New Roman"/>
              </a:rPr>
              <a:t>scratch </a:t>
            </a:r>
            <a:r>
              <a:rPr sz="1167" dirty="0">
                <a:latin typeface="Times New Roman"/>
                <a:cs typeface="Times New Roman"/>
              </a:rPr>
              <a:t>variables for integers  are </a:t>
            </a:r>
            <a:r>
              <a:rPr sz="1167" i="1" dirty="0">
                <a:latin typeface="Times New Roman"/>
                <a:cs typeface="Times New Roman"/>
              </a:rPr>
              <a:t>i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i="1" dirty="0">
                <a:latin typeface="Times New Roman"/>
                <a:cs typeface="Times New Roman"/>
              </a:rPr>
              <a:t>j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i="1" spc="-5" dirty="0">
                <a:latin typeface="Times New Roman"/>
                <a:cs typeface="Times New Roman"/>
              </a:rPr>
              <a:t>k</a:t>
            </a:r>
            <a:r>
              <a:rPr sz="1167" spc="-5" dirty="0">
                <a:latin typeface="Times New Roman"/>
                <a:cs typeface="Times New Roman"/>
              </a:rPr>
              <a:t>, </a:t>
            </a:r>
            <a:r>
              <a:rPr sz="1167" i="1" spc="-5" dirty="0">
                <a:latin typeface="Times New Roman"/>
                <a:cs typeface="Times New Roman"/>
              </a:rPr>
              <a:t>m</a:t>
            </a:r>
            <a:r>
              <a:rPr sz="1167" spc="-5" dirty="0">
                <a:latin typeface="Times New Roman"/>
                <a:cs typeface="Times New Roman"/>
              </a:rPr>
              <a:t>, </a:t>
            </a:r>
            <a:r>
              <a:rPr sz="1167" i="1" dirty="0">
                <a:latin typeface="Times New Roman"/>
                <a:cs typeface="Times New Roman"/>
              </a:rPr>
              <a:t>n </a:t>
            </a:r>
            <a:r>
              <a:rPr sz="1167" dirty="0">
                <a:latin typeface="Times New Roman"/>
                <a:cs typeface="Times New Roman"/>
              </a:rPr>
              <a:t>and for characters </a:t>
            </a:r>
            <a:r>
              <a:rPr sz="1167" i="1" dirty="0">
                <a:latin typeface="Times New Roman"/>
                <a:cs typeface="Times New Roman"/>
              </a:rPr>
              <a:t>c </a:t>
            </a:r>
            <a:r>
              <a:rPr sz="1167" dirty="0">
                <a:latin typeface="Times New Roman"/>
                <a:cs typeface="Times New Roman"/>
              </a:rPr>
              <a:t>and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d</a:t>
            </a:r>
            <a:r>
              <a:rPr sz="1167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AutoNum type="arabicPeriod" startAt="11"/>
            </a:pPr>
            <a:endParaRPr sz="1069">
              <a:latin typeface="Times New Roman"/>
              <a:cs typeface="Times New Roman"/>
            </a:endParaRPr>
          </a:p>
          <a:p>
            <a:pPr marL="234592" indent="-222245">
              <a:spcBef>
                <a:spcPts val="5"/>
              </a:spcBef>
              <a:buAutoNum type="arabicPeriod" startAt="11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The name of the object is implicit, and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avoided in a method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name.</a:t>
            </a:r>
            <a:endParaRPr sz="1167">
              <a:latin typeface="Times New Roman"/>
              <a:cs typeface="Times New Roman"/>
            </a:endParaRPr>
          </a:p>
          <a:p>
            <a:pPr marL="12347" indent="888980">
              <a:spcBef>
                <a:spcPts val="495"/>
              </a:spcBef>
              <a:tabLst>
                <a:tab pos="2455806" algn="l"/>
                <a:tab pos="3123158" algn="l"/>
              </a:tabLst>
            </a:pPr>
            <a:r>
              <a:rPr sz="972" spc="-5" dirty="0">
                <a:latin typeface="Courier New"/>
                <a:cs typeface="Courier New"/>
              </a:rPr>
              <a:t>line.getLength();	//</a:t>
            </a:r>
            <a:r>
              <a:rPr sz="972" dirty="0">
                <a:latin typeface="Courier New"/>
                <a:cs typeface="Courier New"/>
              </a:rPr>
              <a:t> NOT:	</a:t>
            </a:r>
            <a:r>
              <a:rPr sz="972" spc="-5" dirty="0">
                <a:latin typeface="Courier New"/>
                <a:cs typeface="Courier New"/>
              </a:rPr>
              <a:t>line.getLineLength();</a:t>
            </a:r>
            <a:endParaRPr sz="972">
              <a:latin typeface="Courier New"/>
              <a:cs typeface="Courier New"/>
            </a:endParaRPr>
          </a:p>
          <a:p>
            <a:pPr marL="12347">
              <a:spcBef>
                <a:spcPts val="540"/>
              </a:spcBef>
            </a:pPr>
            <a:r>
              <a:rPr sz="1167" dirty="0">
                <a:latin typeface="Times New Roman"/>
                <a:cs typeface="Times New Roman"/>
              </a:rPr>
              <a:t>The latter </a:t>
            </a:r>
            <a:r>
              <a:rPr sz="1167" spc="-5" dirty="0">
                <a:latin typeface="Times New Roman"/>
                <a:cs typeface="Times New Roman"/>
              </a:rPr>
              <a:t>seems </a:t>
            </a:r>
            <a:r>
              <a:rPr sz="1167" dirty="0">
                <a:latin typeface="Times New Roman"/>
                <a:cs typeface="Times New Roman"/>
              </a:rPr>
              <a:t>natural in the class declaration, but proves </a:t>
            </a:r>
            <a:r>
              <a:rPr sz="1167" spc="-5" dirty="0">
                <a:latin typeface="Times New Roman"/>
                <a:cs typeface="Times New Roman"/>
              </a:rPr>
              <a:t>superfluous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561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4346"/>
            <a:ext cx="5359929" cy="784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Times New Roman"/>
                <a:cs typeface="Times New Roman"/>
              </a:rPr>
              <a:t>Specific Naming Conventions </a:t>
            </a:r>
            <a:r>
              <a:rPr sz="1167" b="1" dirty="0">
                <a:latin typeface="Times New Roman"/>
                <a:cs typeface="Times New Roman"/>
              </a:rPr>
              <a:t>for Java and</a:t>
            </a:r>
            <a:r>
              <a:rPr sz="1167" b="1" spc="-73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C++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81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The terms </a:t>
            </a:r>
            <a:r>
              <a:rPr sz="1167" i="1" dirty="0">
                <a:latin typeface="Times New Roman"/>
                <a:cs typeface="Times New Roman"/>
              </a:rPr>
              <a:t>get/set </a:t>
            </a:r>
            <a:r>
              <a:rPr sz="1167" dirty="0">
                <a:latin typeface="Times New Roman"/>
                <a:cs typeface="Times New Roman"/>
              </a:rPr>
              <a:t>must be used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an attribute is accessed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directly.</a:t>
            </a:r>
            <a:endParaRPr sz="1167">
              <a:latin typeface="Times New Roman"/>
              <a:cs typeface="Times New Roman"/>
            </a:endParaRPr>
          </a:p>
          <a:p>
            <a:pPr marL="901327" marR="2887332">
              <a:lnSpc>
                <a:spcPct val="95700"/>
              </a:lnSpc>
              <a:spcBef>
                <a:spcPts val="29"/>
              </a:spcBef>
            </a:pPr>
            <a:r>
              <a:rPr sz="972" spc="-5" dirty="0">
                <a:latin typeface="Times New Roman"/>
                <a:cs typeface="Times New Roman"/>
              </a:rPr>
              <a:t>employee.getName();  matrix.getElement (2, </a:t>
            </a:r>
            <a:r>
              <a:rPr sz="972" spc="5" dirty="0">
                <a:latin typeface="Times New Roman"/>
                <a:cs typeface="Times New Roman"/>
              </a:rPr>
              <a:t>4);  </a:t>
            </a:r>
            <a:r>
              <a:rPr sz="972" spc="-5" dirty="0">
                <a:latin typeface="Times New Roman"/>
                <a:cs typeface="Times New Roman"/>
              </a:rPr>
              <a:t>employee.setName (name);  matrix.setElement (2, </a:t>
            </a:r>
            <a:r>
              <a:rPr sz="972" spc="5" dirty="0">
                <a:latin typeface="Times New Roman"/>
                <a:cs typeface="Times New Roman"/>
              </a:rPr>
              <a:t>4,</a:t>
            </a:r>
            <a:r>
              <a:rPr sz="972" spc="10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value);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60510" indent="-148163" algn="just">
              <a:lnSpc>
                <a:spcPts val="1356"/>
              </a:lnSpc>
              <a:buAutoNum type="arabicPeriod" startAt="2"/>
              <a:tabLst>
                <a:tab pos="160510" algn="l"/>
              </a:tabLst>
            </a:pPr>
            <a:r>
              <a:rPr sz="1167" i="1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prefix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used for boolean variables and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methods.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23"/>
              </a:lnSpc>
            </a:pPr>
            <a:r>
              <a:rPr sz="972" spc="-10" dirty="0">
                <a:latin typeface="Courier New"/>
                <a:cs typeface="Courier New"/>
              </a:rPr>
              <a:t>isSet, </a:t>
            </a:r>
            <a:r>
              <a:rPr sz="972" spc="-5" dirty="0">
                <a:latin typeface="Courier New"/>
                <a:cs typeface="Courier New"/>
              </a:rPr>
              <a:t>isVisible, isFinished, isFound,</a:t>
            </a:r>
            <a:r>
              <a:rPr sz="972" spc="4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isOpen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Using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i="1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prefix </a:t>
            </a:r>
            <a:r>
              <a:rPr sz="1167" spc="-5" dirty="0">
                <a:latin typeface="Times New Roman"/>
                <a:cs typeface="Times New Roman"/>
              </a:rPr>
              <a:t>solves </a:t>
            </a:r>
            <a:r>
              <a:rPr sz="1167" dirty="0">
                <a:latin typeface="Times New Roman"/>
                <a:cs typeface="Times New Roman"/>
              </a:rPr>
              <a:t>a common problem of choosing bad boolean names like </a:t>
            </a:r>
            <a:r>
              <a:rPr sz="1167" i="1" spc="-5" dirty="0">
                <a:latin typeface="Times New Roman"/>
                <a:cs typeface="Times New Roman"/>
              </a:rPr>
              <a:t>status 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i="1" dirty="0">
                <a:latin typeface="Times New Roman"/>
                <a:cs typeface="Times New Roman"/>
              </a:rPr>
              <a:t>flag</a:t>
            </a:r>
            <a:r>
              <a:rPr sz="1167" dirty="0">
                <a:latin typeface="Times New Roman"/>
                <a:cs typeface="Times New Roman"/>
              </a:rPr>
              <a:t>. </a:t>
            </a:r>
            <a:r>
              <a:rPr sz="1167" i="1" dirty="0">
                <a:latin typeface="Times New Roman"/>
                <a:cs typeface="Times New Roman"/>
              </a:rPr>
              <a:t>isStatus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i="1" dirty="0">
                <a:latin typeface="Times New Roman"/>
                <a:cs typeface="Times New Roman"/>
              </a:rPr>
              <a:t>isFlag </a:t>
            </a:r>
            <a:r>
              <a:rPr sz="1167" spc="-5" dirty="0">
                <a:latin typeface="Times New Roman"/>
                <a:cs typeface="Times New Roman"/>
              </a:rPr>
              <a:t>simply </a:t>
            </a:r>
            <a:r>
              <a:rPr sz="1167" dirty="0">
                <a:latin typeface="Times New Roman"/>
                <a:cs typeface="Times New Roman"/>
              </a:rPr>
              <a:t>doesn't fit, and the programmer is forced to chose more  meaningful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names.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There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few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alternatives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is</a:t>
            </a:r>
            <a:r>
              <a:rPr sz="1167" i="1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prefix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that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fits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better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some</a:t>
            </a:r>
            <a:r>
              <a:rPr sz="1167" spc="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situations.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These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27"/>
              </a:lnSpc>
            </a:pPr>
            <a:r>
              <a:rPr sz="1167" i="1" dirty="0">
                <a:latin typeface="Times New Roman"/>
                <a:cs typeface="Times New Roman"/>
              </a:rPr>
              <a:t>has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i="1" dirty="0">
                <a:latin typeface="Times New Roman"/>
                <a:cs typeface="Times New Roman"/>
              </a:rPr>
              <a:t>can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should</a:t>
            </a:r>
            <a:r>
              <a:rPr sz="1167" i="1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prefixes:</a:t>
            </a:r>
            <a:endParaRPr sz="1167">
              <a:latin typeface="Times New Roman"/>
              <a:cs typeface="Times New Roman"/>
            </a:endParaRPr>
          </a:p>
          <a:p>
            <a:pPr marL="901327" marR="2376786">
              <a:lnSpc>
                <a:spcPts val="1099"/>
              </a:lnSpc>
              <a:spcBef>
                <a:spcPts val="49"/>
              </a:spcBef>
            </a:pPr>
            <a:r>
              <a:rPr sz="972" spc="-10" dirty="0">
                <a:latin typeface="Courier New"/>
                <a:cs typeface="Courier New"/>
              </a:rPr>
              <a:t>boolean </a:t>
            </a:r>
            <a:r>
              <a:rPr sz="972" dirty="0">
                <a:latin typeface="Courier New"/>
                <a:cs typeface="Courier New"/>
              </a:rPr>
              <a:t>hasLicense();  </a:t>
            </a:r>
            <a:r>
              <a:rPr sz="972" spc="-10" dirty="0">
                <a:latin typeface="Courier New"/>
                <a:cs typeface="Courier New"/>
              </a:rPr>
              <a:t>boolean </a:t>
            </a:r>
            <a:r>
              <a:rPr sz="972" dirty="0">
                <a:latin typeface="Courier New"/>
                <a:cs typeface="Courier New"/>
              </a:rPr>
              <a:t>canEvaluate();  </a:t>
            </a:r>
            <a:r>
              <a:rPr sz="972" spc="-10" dirty="0">
                <a:latin typeface="Courier New"/>
                <a:cs typeface="Courier New"/>
              </a:rPr>
              <a:t>boolean </a:t>
            </a:r>
            <a:r>
              <a:rPr sz="972" dirty="0">
                <a:latin typeface="Courier New"/>
                <a:cs typeface="Courier New"/>
              </a:rPr>
              <a:t>shouldAbort </a:t>
            </a:r>
            <a:r>
              <a:rPr sz="972" spc="-5" dirty="0">
                <a:latin typeface="Courier New"/>
                <a:cs typeface="Courier New"/>
              </a:rPr>
              <a:t>=</a:t>
            </a:r>
            <a:r>
              <a:rPr sz="972" spc="-58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false;</a:t>
            </a:r>
            <a:endParaRPr sz="972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60510" indent="-148163" algn="just">
              <a:lnSpc>
                <a:spcPts val="1356"/>
              </a:lnSpc>
              <a:buAutoNum type="arabicPeriod" startAt="3"/>
              <a:tabLst>
                <a:tab pos="160510" algn="l"/>
              </a:tabLst>
            </a:pPr>
            <a:r>
              <a:rPr sz="1167" dirty="0">
                <a:latin typeface="Times New Roman"/>
                <a:cs typeface="Times New Roman"/>
              </a:rPr>
              <a:t>The term </a:t>
            </a:r>
            <a:r>
              <a:rPr sz="1167" i="1" dirty="0">
                <a:latin typeface="Times New Roman"/>
                <a:cs typeface="Times New Roman"/>
              </a:rPr>
              <a:t>compute </a:t>
            </a:r>
            <a:r>
              <a:rPr sz="1167" dirty="0">
                <a:latin typeface="Times New Roman"/>
                <a:cs typeface="Times New Roman"/>
              </a:rPr>
              <a:t>can be used in methods </a:t>
            </a:r>
            <a:r>
              <a:rPr sz="1167" spc="-5" dirty="0">
                <a:latin typeface="Times New Roman"/>
                <a:cs typeface="Times New Roman"/>
              </a:rPr>
              <a:t>where something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computed.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23"/>
              </a:lnSpc>
              <a:tabLst>
                <a:tab pos="2974995" algn="l"/>
              </a:tabLst>
            </a:pPr>
            <a:r>
              <a:rPr sz="972" spc="-5" dirty="0">
                <a:latin typeface="Courier New"/>
                <a:cs typeface="Courier New"/>
              </a:rPr>
              <a:t>valueSet.computeAverage();	matrix.computeInverse()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Using </a:t>
            </a:r>
            <a:r>
              <a:rPr sz="1167" dirty="0">
                <a:latin typeface="Times New Roman"/>
                <a:cs typeface="Times New Roman"/>
              </a:rPr>
              <a:t>this term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give the reader the immediate clue that this is a potential time  consuming operation, and if used repeatedly, he might consider caching the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result.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60510" indent="-148163" algn="just">
              <a:lnSpc>
                <a:spcPts val="1356"/>
              </a:lnSpc>
              <a:spcBef>
                <a:spcPts val="5"/>
              </a:spcBef>
              <a:buAutoNum type="arabicPeriod" startAt="4"/>
              <a:tabLst>
                <a:tab pos="160510" algn="l"/>
              </a:tabLst>
            </a:pPr>
            <a:r>
              <a:rPr sz="1167" dirty="0">
                <a:latin typeface="Times New Roman"/>
                <a:cs typeface="Times New Roman"/>
              </a:rPr>
              <a:t>The term </a:t>
            </a:r>
            <a:r>
              <a:rPr sz="1167" i="1" dirty="0">
                <a:latin typeface="Times New Roman"/>
                <a:cs typeface="Times New Roman"/>
              </a:rPr>
              <a:t>find </a:t>
            </a:r>
            <a:r>
              <a:rPr sz="1167" dirty="0">
                <a:latin typeface="Times New Roman"/>
                <a:cs typeface="Times New Roman"/>
              </a:rPr>
              <a:t>can be used in methods </a:t>
            </a:r>
            <a:r>
              <a:rPr sz="1167" spc="-5" dirty="0">
                <a:latin typeface="Times New Roman"/>
                <a:cs typeface="Times New Roman"/>
              </a:rPr>
              <a:t>where something </a:t>
            </a:r>
            <a:r>
              <a:rPr sz="1167" dirty="0">
                <a:latin typeface="Times New Roman"/>
                <a:cs typeface="Times New Roman"/>
              </a:rPr>
              <a:t>is looked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up.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23"/>
              </a:lnSpc>
              <a:tabLst>
                <a:tab pos="3122541" algn="l"/>
              </a:tabLst>
            </a:pPr>
            <a:r>
              <a:rPr sz="972" spc="-5" dirty="0">
                <a:latin typeface="Courier New"/>
                <a:cs typeface="Courier New"/>
              </a:rPr>
              <a:t>vertex.findNearestVertex();	matrix.findMinElement();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6791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gives the reader the immediate clue that this is a </a:t>
            </a: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look up method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 minimum of computations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involved.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60510" indent="-148163" algn="just">
              <a:lnSpc>
                <a:spcPts val="1381"/>
              </a:lnSpc>
              <a:buAutoNum type="arabicPeriod" startAt="5"/>
              <a:tabLst>
                <a:tab pos="160510" algn="l"/>
              </a:tabLst>
            </a:pPr>
            <a:r>
              <a:rPr sz="1167" dirty="0">
                <a:latin typeface="Times New Roman"/>
                <a:cs typeface="Times New Roman"/>
              </a:rPr>
              <a:t>The term </a:t>
            </a:r>
            <a:r>
              <a:rPr sz="1167" i="1" dirty="0">
                <a:latin typeface="Times New Roman"/>
                <a:cs typeface="Times New Roman"/>
              </a:rPr>
              <a:t>initialize </a:t>
            </a:r>
            <a:r>
              <a:rPr sz="1167" dirty="0">
                <a:latin typeface="Times New Roman"/>
                <a:cs typeface="Times New Roman"/>
              </a:rPr>
              <a:t>can be used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an object or a concept is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established.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47"/>
              </a:lnSpc>
            </a:pPr>
            <a:r>
              <a:rPr sz="972" spc="-5" dirty="0">
                <a:latin typeface="Times New Roman"/>
                <a:cs typeface="Times New Roman"/>
              </a:rPr>
              <a:t>printer.initializeFontSet();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60510" indent="-148163" algn="just">
              <a:buAutoNum type="arabicPeriod" startAt="6"/>
              <a:tabLst>
                <a:tab pos="160510" algn="l"/>
              </a:tabLst>
            </a:pPr>
            <a:r>
              <a:rPr sz="1167" i="1" spc="-5" dirty="0">
                <a:latin typeface="Times New Roman"/>
                <a:cs typeface="Times New Roman"/>
              </a:rPr>
              <a:t>List </a:t>
            </a:r>
            <a:r>
              <a:rPr sz="1167" spc="-5" dirty="0">
                <a:latin typeface="Times New Roman"/>
                <a:cs typeface="Times New Roman"/>
              </a:rPr>
              <a:t>suffix </a:t>
            </a:r>
            <a:r>
              <a:rPr sz="1167" dirty="0">
                <a:latin typeface="Times New Roman"/>
                <a:cs typeface="Times New Roman"/>
              </a:rPr>
              <a:t>can be used on names representing a list of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objects.</a:t>
            </a:r>
            <a:endParaRPr sz="1167">
              <a:latin typeface="Times New Roman"/>
              <a:cs typeface="Times New Roman"/>
            </a:endParaRPr>
          </a:p>
          <a:p>
            <a:pPr marL="901327">
              <a:spcBef>
                <a:spcPts val="5"/>
              </a:spcBef>
            </a:pPr>
            <a:r>
              <a:rPr sz="972" spc="-10" dirty="0">
                <a:latin typeface="Courier New"/>
                <a:cs typeface="Courier New"/>
              </a:rPr>
              <a:t>vertex </a:t>
            </a:r>
            <a:r>
              <a:rPr sz="972" spc="-5" dirty="0">
                <a:latin typeface="Times New Roman"/>
                <a:cs typeface="Times New Roman"/>
              </a:rPr>
              <a:t>(one vertex),   </a:t>
            </a:r>
            <a:r>
              <a:rPr sz="972" spc="-5" dirty="0">
                <a:latin typeface="Courier New"/>
                <a:cs typeface="Courier New"/>
              </a:rPr>
              <a:t>vertexList </a:t>
            </a:r>
            <a:r>
              <a:rPr sz="972" spc="-5" dirty="0">
                <a:latin typeface="Times New Roman"/>
                <a:cs typeface="Times New Roman"/>
              </a:rPr>
              <a:t>(a list of</a:t>
            </a:r>
            <a:r>
              <a:rPr sz="972" spc="111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vertices)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ct val="97100"/>
              </a:lnSpc>
            </a:pPr>
            <a:r>
              <a:rPr sz="1167" spc="-5" dirty="0">
                <a:latin typeface="Times New Roman"/>
                <a:cs typeface="Times New Roman"/>
              </a:rPr>
              <a:t>Simply </a:t>
            </a:r>
            <a:r>
              <a:rPr sz="1167" dirty="0">
                <a:latin typeface="Times New Roman"/>
                <a:cs typeface="Times New Roman"/>
              </a:rPr>
              <a:t>using the plural form of the base class name for a list </a:t>
            </a:r>
            <a:r>
              <a:rPr sz="1167" spc="-10" dirty="0">
                <a:latin typeface="Times New Roman"/>
                <a:cs typeface="Times New Roman"/>
              </a:rPr>
              <a:t>(</a:t>
            </a:r>
            <a:r>
              <a:rPr sz="972" spc="-10" dirty="0">
                <a:latin typeface="Courier New"/>
                <a:cs typeface="Courier New"/>
              </a:rPr>
              <a:t>matrixElement </a:t>
            </a:r>
            <a:r>
              <a:rPr sz="1167" dirty="0">
                <a:latin typeface="Times New Roman"/>
                <a:cs typeface="Times New Roman"/>
              </a:rPr>
              <a:t>(one  matrix element), </a:t>
            </a:r>
            <a:r>
              <a:rPr sz="972" spc="-5" dirty="0">
                <a:latin typeface="Courier New"/>
                <a:cs typeface="Courier New"/>
              </a:rPr>
              <a:t>matrixElements </a:t>
            </a:r>
            <a:r>
              <a:rPr sz="1167" dirty="0">
                <a:latin typeface="Times New Roman"/>
                <a:cs typeface="Times New Roman"/>
              </a:rPr>
              <a:t>(list of matrix elements))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avoided </a:t>
            </a:r>
            <a:r>
              <a:rPr sz="1167" spc="-5" dirty="0">
                <a:latin typeface="Times New Roman"/>
                <a:cs typeface="Times New Roman"/>
              </a:rPr>
              <a:t>since </a:t>
            </a:r>
            <a:r>
              <a:rPr sz="1167" dirty="0">
                <a:latin typeface="Times New Roman"/>
                <a:cs typeface="Times New Roman"/>
              </a:rPr>
              <a:t>the  two only differ in a </a:t>
            </a:r>
            <a:r>
              <a:rPr sz="1167" spc="-5" dirty="0">
                <a:latin typeface="Times New Roman"/>
                <a:cs typeface="Times New Roman"/>
              </a:rPr>
              <a:t>single </a:t>
            </a:r>
            <a:r>
              <a:rPr sz="1167" dirty="0">
                <a:latin typeface="Times New Roman"/>
                <a:cs typeface="Times New Roman"/>
              </a:rPr>
              <a:t>character and are thereby difficult to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distinguish.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37"/>
              </a:lnSpc>
            </a:pPr>
            <a:r>
              <a:rPr sz="1167" dirty="0">
                <a:latin typeface="Times New Roman"/>
                <a:cs typeface="Times New Roman"/>
              </a:rPr>
              <a:t>A  </a:t>
            </a:r>
            <a:r>
              <a:rPr sz="1167" i="1" dirty="0">
                <a:latin typeface="Times New Roman"/>
                <a:cs typeface="Times New Roman"/>
              </a:rPr>
              <a:t>list  </a:t>
            </a:r>
            <a:r>
              <a:rPr sz="1167" dirty="0">
                <a:latin typeface="Times New Roman"/>
                <a:cs typeface="Times New Roman"/>
              </a:rPr>
              <a:t>in  this  context  is  the  compound  data  </a:t>
            </a:r>
            <a:r>
              <a:rPr sz="1167" spc="-10" dirty="0">
                <a:latin typeface="Times New Roman"/>
                <a:cs typeface="Times New Roman"/>
              </a:rPr>
              <a:t>type  </a:t>
            </a:r>
            <a:r>
              <a:rPr sz="1167" dirty="0">
                <a:latin typeface="Times New Roman"/>
                <a:cs typeface="Times New Roman"/>
              </a:rPr>
              <a:t>that  can  be  traversed  </a:t>
            </a:r>
            <a:r>
              <a:rPr sz="1167" spc="3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backwards,</a:t>
            </a:r>
            <a:endParaRPr sz="1167">
              <a:latin typeface="Times New Roman"/>
              <a:cs typeface="Times New Roman"/>
            </a:endParaRPr>
          </a:p>
          <a:p>
            <a:pPr marL="12347" marR="9260">
              <a:lnSpc>
                <a:spcPts val="1332"/>
              </a:lnSpc>
              <a:spcBef>
                <a:spcPts val="92"/>
              </a:spcBef>
            </a:pPr>
            <a:r>
              <a:rPr sz="1167" dirty="0">
                <a:latin typeface="Times New Roman"/>
                <a:cs typeface="Times New Roman"/>
              </a:rPr>
              <a:t>forwards, etc. (typically a </a:t>
            </a:r>
            <a:r>
              <a:rPr sz="972" spc="-5" dirty="0">
                <a:latin typeface="Courier New"/>
                <a:cs typeface="Courier New"/>
              </a:rPr>
              <a:t>Vector</a:t>
            </a:r>
            <a:r>
              <a:rPr sz="1167" spc="-5" dirty="0">
                <a:latin typeface="Times New Roman"/>
                <a:cs typeface="Times New Roman"/>
              </a:rPr>
              <a:t>). </a:t>
            </a:r>
            <a:r>
              <a:rPr sz="1167" dirty="0">
                <a:latin typeface="Times New Roman"/>
                <a:cs typeface="Times New Roman"/>
              </a:rPr>
              <a:t>A plain array </a:t>
            </a:r>
            <a:r>
              <a:rPr sz="1167" spc="10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simpler.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suffix </a:t>
            </a:r>
            <a:r>
              <a:rPr sz="1167" i="1" dirty="0">
                <a:latin typeface="Times New Roman"/>
                <a:cs typeface="Times New Roman"/>
              </a:rPr>
              <a:t>Array </a:t>
            </a:r>
            <a:r>
              <a:rPr sz="1167" dirty="0">
                <a:latin typeface="Times New Roman"/>
                <a:cs typeface="Times New Roman"/>
              </a:rPr>
              <a:t>can be used  to denote an array of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i="1" dirty="0">
                <a:latin typeface="Times New Roman"/>
                <a:cs typeface="Times New Roman"/>
              </a:rPr>
              <a:t>7. n </a:t>
            </a:r>
            <a:r>
              <a:rPr sz="1167" dirty="0">
                <a:latin typeface="Times New Roman"/>
                <a:cs typeface="Times New Roman"/>
              </a:rPr>
              <a:t>prefix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used for variables representing a number of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23"/>
              </a:lnSpc>
            </a:pPr>
            <a:r>
              <a:rPr sz="972" spc="-10" dirty="0">
                <a:latin typeface="Courier New"/>
                <a:cs typeface="Courier New"/>
              </a:rPr>
              <a:t>nPoints,</a:t>
            </a:r>
            <a:r>
              <a:rPr sz="972" spc="-44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nLines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152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421577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59929" cy="580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The notation is taken from mathematics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it is an established convention for  indicating a number of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60510" indent="-148163" algn="just">
              <a:lnSpc>
                <a:spcPts val="1356"/>
              </a:lnSpc>
              <a:spcBef>
                <a:spcPts val="5"/>
              </a:spcBef>
              <a:buAutoNum type="arabicPeriod" startAt="8"/>
              <a:tabLst>
                <a:tab pos="160510" algn="l"/>
              </a:tabLst>
            </a:pPr>
            <a:r>
              <a:rPr sz="1167" i="1" dirty="0">
                <a:latin typeface="Times New Roman"/>
                <a:cs typeface="Times New Roman"/>
              </a:rPr>
              <a:t>No </a:t>
            </a:r>
            <a:r>
              <a:rPr sz="1167" spc="-5" dirty="0">
                <a:latin typeface="Times New Roman"/>
                <a:cs typeface="Times New Roman"/>
              </a:rPr>
              <a:t>suffix should </a:t>
            </a:r>
            <a:r>
              <a:rPr sz="1167" dirty="0">
                <a:latin typeface="Times New Roman"/>
                <a:cs typeface="Times New Roman"/>
              </a:rPr>
              <a:t>be used for variables representing an entity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number.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23"/>
              </a:lnSpc>
            </a:pPr>
            <a:r>
              <a:rPr sz="972" spc="-10" dirty="0">
                <a:latin typeface="Courier New"/>
                <a:cs typeface="Courier New"/>
              </a:rPr>
              <a:t>tableNo,</a:t>
            </a:r>
            <a:r>
              <a:rPr sz="972" spc="-15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employeeNo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975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notation is taken from mathematics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it is an established convention for  indicating an entity number. </a:t>
            </a:r>
            <a:r>
              <a:rPr sz="1167" spc="-5" dirty="0">
                <a:latin typeface="Times New Roman"/>
                <a:cs typeface="Times New Roman"/>
              </a:rPr>
              <a:t>An </a:t>
            </a:r>
            <a:r>
              <a:rPr sz="1167" dirty="0">
                <a:latin typeface="Times New Roman"/>
                <a:cs typeface="Times New Roman"/>
              </a:rPr>
              <a:t>elegant alternative is to prefix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variables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an </a:t>
            </a:r>
            <a:r>
              <a:rPr sz="1167" i="1" dirty="0">
                <a:latin typeface="Times New Roman"/>
                <a:cs typeface="Times New Roman"/>
              </a:rPr>
              <a:t>i</a:t>
            </a:r>
            <a:r>
              <a:rPr sz="1167" dirty="0">
                <a:latin typeface="Times New Roman"/>
                <a:cs typeface="Times New Roman"/>
              </a:rPr>
              <a:t>:  </a:t>
            </a:r>
            <a:r>
              <a:rPr sz="972" spc="-10" dirty="0">
                <a:latin typeface="Courier New"/>
                <a:cs typeface="Courier New"/>
              </a:rPr>
              <a:t>iTable, </a:t>
            </a:r>
            <a:r>
              <a:rPr sz="972" dirty="0">
                <a:latin typeface="Courier New"/>
                <a:cs typeface="Courier New"/>
              </a:rPr>
              <a:t>iEmployee</a:t>
            </a:r>
            <a:r>
              <a:rPr sz="1167" dirty="0">
                <a:latin typeface="Times New Roman"/>
                <a:cs typeface="Times New Roman"/>
              </a:rPr>
              <a:t>. This effectively makes them </a:t>
            </a:r>
            <a:r>
              <a:rPr sz="1167" i="1" dirty="0">
                <a:latin typeface="Times New Roman"/>
                <a:cs typeface="Times New Roman"/>
              </a:rPr>
              <a:t>named</a:t>
            </a:r>
            <a:r>
              <a:rPr sz="1167" i="1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iterators.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60510" indent="-148163" algn="just">
              <a:lnSpc>
                <a:spcPts val="1356"/>
              </a:lnSpc>
              <a:buAutoNum type="arabicPeriod" startAt="9"/>
              <a:tabLst>
                <a:tab pos="160510" algn="l"/>
              </a:tabLst>
            </a:pPr>
            <a:r>
              <a:rPr sz="1167" dirty="0">
                <a:latin typeface="Times New Roman"/>
                <a:cs typeface="Times New Roman"/>
              </a:rPr>
              <a:t>Iterator variables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called </a:t>
            </a:r>
            <a:r>
              <a:rPr sz="1167" b="1" i="1" dirty="0">
                <a:latin typeface="Times New Roman"/>
                <a:cs typeface="Times New Roman"/>
              </a:rPr>
              <a:t>i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b="1" i="1" dirty="0">
                <a:latin typeface="Times New Roman"/>
                <a:cs typeface="Times New Roman"/>
              </a:rPr>
              <a:t>j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b="1" i="1" dirty="0">
                <a:latin typeface="Times New Roman"/>
                <a:cs typeface="Times New Roman"/>
              </a:rPr>
              <a:t>k</a:t>
            </a:r>
            <a:r>
              <a:rPr sz="1167" b="1" i="1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etc.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089"/>
              </a:lnSpc>
            </a:pPr>
            <a:r>
              <a:rPr sz="972" spc="-10" dirty="0">
                <a:latin typeface="Courier New"/>
                <a:cs typeface="Courier New"/>
              </a:rPr>
              <a:t>while </a:t>
            </a:r>
            <a:r>
              <a:rPr sz="972" spc="-5" dirty="0">
                <a:latin typeface="Courier New"/>
                <a:cs typeface="Courier New"/>
              </a:rPr>
              <a:t>(Iterator i = pointList.iterator(); i.hasNext(); )</a:t>
            </a:r>
            <a:r>
              <a:rPr sz="972" spc="111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1048873">
              <a:lnSpc>
                <a:spcPts val="1099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901327">
              <a:lnSpc>
                <a:spcPts val="1133"/>
              </a:lnSpc>
            </a:pPr>
            <a:r>
              <a:rPr sz="972" spc="-10" dirty="0">
                <a:latin typeface="Courier New"/>
                <a:cs typeface="Courier New"/>
              </a:rPr>
              <a:t>for (int </a:t>
            </a:r>
            <a:r>
              <a:rPr sz="972" spc="-5" dirty="0">
                <a:latin typeface="Courier New"/>
                <a:cs typeface="Courier New"/>
              </a:rPr>
              <a:t>i = 0; i &lt; </a:t>
            </a:r>
            <a:r>
              <a:rPr sz="972" dirty="0">
                <a:latin typeface="Courier New"/>
                <a:cs typeface="Courier New"/>
              </a:rPr>
              <a:t>nTables; </a:t>
            </a:r>
            <a:r>
              <a:rPr sz="972" spc="-10" dirty="0">
                <a:latin typeface="Courier New"/>
                <a:cs typeface="Courier New"/>
              </a:rPr>
              <a:t>i++)</a:t>
            </a:r>
            <a:r>
              <a:rPr sz="972" spc="-5" dirty="0">
                <a:latin typeface="Courier New"/>
                <a:cs typeface="Courier New"/>
              </a:rPr>
              <a:t> {</a:t>
            </a:r>
            <a:endParaRPr sz="972">
              <a:latin typeface="Courier New"/>
              <a:cs typeface="Courier New"/>
            </a:endParaRPr>
          </a:p>
          <a:p>
            <a:pPr marL="1048873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53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5556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notation is taken from mathematics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it is an established convention for  indicating iterators. </a:t>
            </a:r>
            <a:r>
              <a:rPr sz="1167" spc="-5" dirty="0">
                <a:latin typeface="Times New Roman"/>
                <a:cs typeface="Times New Roman"/>
              </a:rPr>
              <a:t>Variables </a:t>
            </a:r>
            <a:r>
              <a:rPr sz="1167" dirty="0">
                <a:latin typeface="Times New Roman"/>
                <a:cs typeface="Times New Roman"/>
              </a:rPr>
              <a:t>named </a:t>
            </a:r>
            <a:r>
              <a:rPr sz="1167" i="1" dirty="0">
                <a:latin typeface="Times New Roman"/>
                <a:cs typeface="Times New Roman"/>
              </a:rPr>
              <a:t>j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i="1" dirty="0">
                <a:latin typeface="Times New Roman"/>
                <a:cs typeface="Times New Roman"/>
              </a:rPr>
              <a:t>k </a:t>
            </a:r>
            <a:r>
              <a:rPr sz="1167" dirty="0">
                <a:latin typeface="Times New Roman"/>
                <a:cs typeface="Times New Roman"/>
              </a:rPr>
              <a:t>etc.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used for nested loops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only.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AutoNum type="arabicPeriod" startAt="10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Complement names must be used for complement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entities.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  <a:buAutoNum type="arabicPeriod" startAt="10"/>
            </a:pPr>
            <a:endParaRPr sz="972">
              <a:latin typeface="Times New Roman"/>
              <a:cs typeface="Times New Roman"/>
            </a:endParaRPr>
          </a:p>
          <a:p>
            <a:pPr marL="12347" marR="9260">
              <a:lnSpc>
                <a:spcPts val="1108"/>
              </a:lnSpc>
            </a:pPr>
            <a:r>
              <a:rPr sz="972" spc="-5" dirty="0">
                <a:latin typeface="Times New Roman"/>
                <a:cs typeface="Times New Roman"/>
              </a:rPr>
              <a:t>get/set, add/remove, </a:t>
            </a:r>
            <a:r>
              <a:rPr sz="972" dirty="0">
                <a:latin typeface="Times New Roman"/>
                <a:cs typeface="Times New Roman"/>
              </a:rPr>
              <a:t>create/destroy, </a:t>
            </a:r>
            <a:r>
              <a:rPr sz="972" spc="-10" dirty="0">
                <a:latin typeface="Times New Roman"/>
                <a:cs typeface="Times New Roman"/>
              </a:rPr>
              <a:t>start/stop, </a:t>
            </a:r>
            <a:r>
              <a:rPr sz="972" spc="-5" dirty="0">
                <a:latin typeface="Times New Roman"/>
                <a:cs typeface="Times New Roman"/>
              </a:rPr>
              <a:t>insert/delete, increment/decrement, old/new, begin/end,  first/last, </a:t>
            </a:r>
            <a:r>
              <a:rPr sz="972" dirty="0">
                <a:latin typeface="Times New Roman"/>
                <a:cs typeface="Times New Roman"/>
              </a:rPr>
              <a:t>up/down, </a:t>
            </a:r>
            <a:r>
              <a:rPr sz="972" spc="-5" dirty="0">
                <a:latin typeface="Times New Roman"/>
                <a:cs typeface="Times New Roman"/>
              </a:rPr>
              <a:t>min/max, next/previous, </a:t>
            </a:r>
            <a:r>
              <a:rPr sz="972" dirty="0">
                <a:latin typeface="Times New Roman"/>
                <a:cs typeface="Times New Roman"/>
              </a:rPr>
              <a:t>old/new, open/close,</a:t>
            </a:r>
            <a:r>
              <a:rPr sz="972" spc="53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Times New Roman"/>
                <a:cs typeface="Times New Roman"/>
              </a:rPr>
              <a:t>show/hide</a:t>
            </a: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Reduce complexity by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symmetry.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56"/>
              </a:lnSpc>
              <a:buAutoNum type="arabicPeriod" startAt="11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Abbreviations </a:t>
            </a:r>
            <a:r>
              <a:rPr sz="1167" dirty="0">
                <a:latin typeface="Times New Roman"/>
                <a:cs typeface="Times New Roman"/>
              </a:rPr>
              <a:t>in names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avoided.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23"/>
              </a:lnSpc>
              <a:tabLst>
                <a:tab pos="2529271" algn="l"/>
                <a:tab pos="3197240" algn="l"/>
              </a:tabLst>
            </a:pPr>
            <a:r>
              <a:rPr sz="972" spc="-5" dirty="0">
                <a:latin typeface="Courier New"/>
                <a:cs typeface="Courier New"/>
              </a:rPr>
              <a:t>computeAverage();	//</a:t>
            </a:r>
            <a:r>
              <a:rPr sz="972" dirty="0">
                <a:latin typeface="Courier New"/>
                <a:cs typeface="Courier New"/>
              </a:rPr>
              <a:t> NOT:	</a:t>
            </a:r>
            <a:r>
              <a:rPr sz="972" spc="-5" dirty="0">
                <a:latin typeface="Courier New"/>
                <a:cs typeface="Courier New"/>
              </a:rPr>
              <a:t>compAvg();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6791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There are two </a:t>
            </a:r>
            <a:r>
              <a:rPr sz="1167" spc="-5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words </a:t>
            </a:r>
            <a:r>
              <a:rPr sz="1167" dirty="0">
                <a:latin typeface="Times New Roman"/>
                <a:cs typeface="Times New Roman"/>
              </a:rPr>
              <a:t>to consider. </a:t>
            </a:r>
            <a:r>
              <a:rPr sz="1167" spc="-5" dirty="0">
                <a:latin typeface="Times New Roman"/>
                <a:cs typeface="Times New Roman"/>
              </a:rPr>
              <a:t>First </a:t>
            </a:r>
            <a:r>
              <a:rPr sz="1167" dirty="0">
                <a:latin typeface="Times New Roman"/>
                <a:cs typeface="Times New Roman"/>
              </a:rPr>
              <a:t>are the common </a:t>
            </a:r>
            <a:r>
              <a:rPr sz="1167" spc="-5" dirty="0">
                <a:latin typeface="Times New Roman"/>
                <a:cs typeface="Times New Roman"/>
              </a:rPr>
              <a:t>words </a:t>
            </a:r>
            <a:r>
              <a:rPr sz="1167" dirty="0">
                <a:latin typeface="Times New Roman"/>
                <a:cs typeface="Times New Roman"/>
              </a:rPr>
              <a:t>listed in a  language dictionary. These must never be abbreviated. </a:t>
            </a:r>
            <a:r>
              <a:rPr sz="1167" spc="-5" dirty="0">
                <a:latin typeface="Times New Roman"/>
                <a:cs typeface="Times New Roman"/>
              </a:rPr>
              <a:t>Never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write: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153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9611" y="6577149"/>
            <a:ext cx="765528" cy="881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25949">
              <a:lnSpc>
                <a:spcPct val="118300"/>
              </a:lnSpc>
            </a:pPr>
            <a:r>
              <a:rPr sz="972" spc="-5" dirty="0">
                <a:latin typeface="Courier New"/>
                <a:cs typeface="Courier New"/>
              </a:rPr>
              <a:t>com</a:t>
            </a:r>
            <a:r>
              <a:rPr sz="972" spc="10" dirty="0">
                <a:latin typeface="Courier New"/>
                <a:cs typeface="Courier New"/>
              </a:rPr>
              <a:t>m</a:t>
            </a:r>
            <a:r>
              <a:rPr sz="972" spc="-5" dirty="0">
                <a:latin typeface="Courier New"/>
                <a:cs typeface="Courier New"/>
              </a:rPr>
              <a:t>and  copy  </a:t>
            </a:r>
            <a:r>
              <a:rPr sz="972" dirty="0">
                <a:latin typeface="Courier New"/>
                <a:cs typeface="Courier New"/>
              </a:rPr>
              <a:t>point  </a:t>
            </a:r>
            <a:r>
              <a:rPr sz="972" spc="-5" dirty="0">
                <a:latin typeface="Courier New"/>
                <a:cs typeface="Courier New"/>
              </a:rPr>
              <a:t>com</a:t>
            </a:r>
            <a:r>
              <a:rPr sz="972" spc="10" dirty="0">
                <a:latin typeface="Courier New"/>
                <a:cs typeface="Courier New"/>
              </a:rPr>
              <a:t>p</a:t>
            </a:r>
            <a:r>
              <a:rPr sz="972" spc="-5" dirty="0">
                <a:latin typeface="Courier New"/>
                <a:cs typeface="Courier New"/>
              </a:rPr>
              <a:t>ute</a:t>
            </a:r>
            <a:endParaRPr sz="972">
              <a:latin typeface="Courier New"/>
              <a:cs typeface="Courier New"/>
            </a:endParaRPr>
          </a:p>
          <a:p>
            <a:pPr marL="12347">
              <a:spcBef>
                <a:spcPts val="209"/>
              </a:spcBef>
            </a:pPr>
            <a:r>
              <a:rPr sz="972" spc="-5" dirty="0">
                <a:latin typeface="Courier New"/>
                <a:cs typeface="Courier New"/>
              </a:rPr>
              <a:t>initialize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7890" y="6579446"/>
            <a:ext cx="1012472" cy="1059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90"/>
              </a:lnSpc>
            </a:pPr>
            <a:r>
              <a:rPr sz="972" spc="-10" dirty="0">
                <a:latin typeface="Courier New"/>
                <a:cs typeface="Courier New"/>
              </a:rPr>
              <a:t>cmd  </a:t>
            </a:r>
            <a:r>
              <a:rPr sz="1167" dirty="0">
                <a:latin typeface="Times New Roman"/>
                <a:cs typeface="Times New Roman"/>
              </a:rPr>
              <a:t>instead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76"/>
              </a:lnSpc>
            </a:pPr>
            <a:r>
              <a:rPr sz="972" spc="-5" dirty="0">
                <a:latin typeface="Courier New"/>
                <a:cs typeface="Courier New"/>
              </a:rPr>
              <a:t>cp   </a:t>
            </a:r>
            <a:r>
              <a:rPr sz="1167" dirty="0">
                <a:latin typeface="Times New Roman"/>
                <a:cs typeface="Times New Roman"/>
              </a:rPr>
              <a:t>instead</a:t>
            </a:r>
            <a:r>
              <a:rPr sz="1167" spc="-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97500"/>
              </a:lnSpc>
              <a:spcBef>
                <a:spcPts val="19"/>
              </a:spcBef>
            </a:pPr>
            <a:r>
              <a:rPr sz="972" spc="-5" dirty="0">
                <a:latin typeface="Courier New"/>
                <a:cs typeface="Courier New"/>
              </a:rPr>
              <a:t>pt </a:t>
            </a:r>
            <a:r>
              <a:rPr sz="1167" dirty="0">
                <a:latin typeface="Times New Roman"/>
                <a:cs typeface="Times New Roman"/>
              </a:rPr>
              <a:t>instead of  </a:t>
            </a:r>
            <a:r>
              <a:rPr sz="972" spc="-5" dirty="0">
                <a:latin typeface="Courier New"/>
                <a:cs typeface="Courier New"/>
              </a:rPr>
              <a:t>comp </a:t>
            </a:r>
            <a:r>
              <a:rPr sz="1167" dirty="0">
                <a:latin typeface="Times New Roman"/>
                <a:cs typeface="Times New Roman"/>
              </a:rPr>
              <a:t>instead of  </a:t>
            </a:r>
            <a:r>
              <a:rPr sz="972" spc="-5" dirty="0">
                <a:latin typeface="Courier New"/>
                <a:cs typeface="Courier New"/>
              </a:rPr>
              <a:t>init </a:t>
            </a:r>
            <a:r>
              <a:rPr sz="1167" dirty="0">
                <a:latin typeface="Times New Roman"/>
                <a:cs typeface="Times New Roman"/>
              </a:rPr>
              <a:t>instead of  etc.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903" y="7801822"/>
            <a:ext cx="535684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Then there are domain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phrases that are more naturally known through their  acronym or abbreviations. These phrases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kept abbreviated. </a:t>
            </a:r>
            <a:r>
              <a:rPr sz="1167" spc="-5" dirty="0">
                <a:latin typeface="Times New Roman"/>
                <a:cs typeface="Times New Roman"/>
              </a:rPr>
              <a:t>Never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write: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9986" y="8487834"/>
            <a:ext cx="60501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instead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7878" y="8143593"/>
            <a:ext cx="2936787" cy="521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90"/>
              </a:lnSpc>
              <a:tabLst>
                <a:tab pos="1863770" algn="l"/>
                <a:tab pos="2628046" algn="l"/>
              </a:tabLst>
            </a:pPr>
            <a:r>
              <a:rPr sz="972" spc="-5" dirty="0">
                <a:latin typeface="Courier New"/>
                <a:cs typeface="Courier New"/>
              </a:rPr>
              <a:t>Hypertex</a:t>
            </a:r>
            <a:r>
              <a:rPr sz="972" spc="10" dirty="0">
                <a:latin typeface="Courier New"/>
                <a:cs typeface="Courier New"/>
              </a:rPr>
              <a:t>t</a:t>
            </a:r>
            <a:r>
              <a:rPr sz="972" spc="-5" dirty="0">
                <a:latin typeface="Courier New"/>
                <a:cs typeface="Courier New"/>
              </a:rPr>
              <a:t>MarkupLa</a:t>
            </a:r>
            <a:r>
              <a:rPr sz="972" spc="10" dirty="0">
                <a:latin typeface="Courier New"/>
                <a:cs typeface="Courier New"/>
              </a:rPr>
              <a:t>n</a:t>
            </a:r>
            <a:r>
              <a:rPr sz="972" spc="-5" dirty="0">
                <a:latin typeface="Courier New"/>
                <a:cs typeface="Courier New"/>
              </a:rPr>
              <a:t>guage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1167" dirty="0">
                <a:latin typeface="Times New Roman"/>
                <a:cs typeface="Times New Roman"/>
              </a:rPr>
              <a:t>instead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	</a:t>
            </a:r>
            <a:r>
              <a:rPr sz="972" spc="-5" dirty="0">
                <a:latin typeface="Courier New"/>
                <a:cs typeface="Courier New"/>
              </a:rPr>
              <a:t>html  CentralProcessingUnit	</a:t>
            </a:r>
            <a:r>
              <a:rPr sz="1167" dirty="0">
                <a:latin typeface="Times New Roman"/>
                <a:cs typeface="Times New Roman"/>
              </a:rPr>
              <a:t>instead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	</a:t>
            </a:r>
            <a:r>
              <a:rPr sz="972" spc="-5" dirty="0">
                <a:latin typeface="Courier New"/>
                <a:cs typeface="Courier New"/>
              </a:rPr>
              <a:t>cpu</a:t>
            </a:r>
            <a:endParaRPr sz="972">
              <a:latin typeface="Courier New"/>
              <a:cs typeface="Courier New"/>
            </a:endParaRPr>
          </a:p>
          <a:p>
            <a:pPr marR="152485" algn="r">
              <a:spcBef>
                <a:spcPts val="126"/>
              </a:spcBef>
            </a:pPr>
            <a:r>
              <a:rPr sz="972" spc="-5" dirty="0">
                <a:latin typeface="Courier New"/>
                <a:cs typeface="Courier New"/>
              </a:rPr>
              <a:t>pe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7878" y="8512590"/>
            <a:ext cx="1282259" cy="335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57"/>
              </a:lnSpc>
            </a:pPr>
            <a:r>
              <a:rPr sz="972" spc="-5" dirty="0">
                <a:latin typeface="Courier New"/>
                <a:cs typeface="Courier New"/>
              </a:rPr>
              <a:t>PriceEarningRatio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390"/>
              </a:lnSpc>
            </a:pPr>
            <a:r>
              <a:rPr sz="1167" dirty="0">
                <a:latin typeface="Times New Roman"/>
                <a:cs typeface="Times New Roman"/>
              </a:rPr>
              <a:t>etc.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903" y="8999008"/>
            <a:ext cx="322262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12. </a:t>
            </a:r>
            <a:r>
              <a:rPr sz="1167" spc="-5" dirty="0">
                <a:latin typeface="Times New Roman"/>
                <a:cs typeface="Times New Roman"/>
              </a:rPr>
              <a:t>Negated </a:t>
            </a:r>
            <a:r>
              <a:rPr sz="1167" dirty="0">
                <a:latin typeface="Times New Roman"/>
                <a:cs typeface="Times New Roman"/>
              </a:rPr>
              <a:t>boolean variable names must be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avoided.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637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8642" y="1299275"/>
          <a:ext cx="3005314" cy="385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84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boolean</a:t>
                      </a:r>
                      <a:r>
                        <a:rPr sz="10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isError;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NOT: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isNot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rror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44">
                <a:tc>
                  <a:txBody>
                    <a:bodyPr/>
                    <a:lstStyle/>
                    <a:p>
                      <a:pPr marL="22225">
                        <a:lnSpc>
                          <a:spcPts val="100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boolean</a:t>
                      </a:r>
                      <a:r>
                        <a:rPr sz="10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isFound;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1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NOT: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isNot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ound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154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903" y="1788725"/>
            <a:ext cx="5358694" cy="1671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90"/>
              </a:lnSpc>
            </a:pPr>
            <a:r>
              <a:rPr sz="1167" dirty="0">
                <a:latin typeface="Times New Roman"/>
                <a:cs typeface="Times New Roman"/>
              </a:rPr>
              <a:t>The problem </a:t>
            </a:r>
            <a:r>
              <a:rPr sz="1167" spc="5" dirty="0">
                <a:latin typeface="Times New Roman"/>
                <a:cs typeface="Times New Roman"/>
              </a:rPr>
              <a:t>arise when </a:t>
            </a:r>
            <a:r>
              <a:rPr sz="1167" dirty="0">
                <a:latin typeface="Times New Roman"/>
                <a:cs typeface="Times New Roman"/>
              </a:rPr>
              <a:t>the logical </a:t>
            </a:r>
            <a:r>
              <a:rPr sz="972" b="1" spc="-10" dirty="0">
                <a:latin typeface="Times New Roman"/>
                <a:cs typeface="Times New Roman"/>
              </a:rPr>
              <a:t>NOT </a:t>
            </a:r>
            <a:r>
              <a:rPr sz="1167" dirty="0">
                <a:latin typeface="Times New Roman"/>
                <a:cs typeface="Times New Roman"/>
              </a:rPr>
              <a:t>operator is used and double negative arises. It </a:t>
            </a:r>
            <a:r>
              <a:rPr sz="1167" spc="10" dirty="0">
                <a:latin typeface="Times New Roman"/>
                <a:cs typeface="Times New Roman"/>
              </a:rPr>
              <a:t>is  </a:t>
            </a:r>
            <a:r>
              <a:rPr sz="1167" dirty="0">
                <a:latin typeface="Times New Roman"/>
                <a:cs typeface="Times New Roman"/>
              </a:rPr>
              <a:t>not immediately apparent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972" spc="-5" dirty="0">
                <a:latin typeface="Courier New"/>
                <a:cs typeface="Courier New"/>
              </a:rPr>
              <a:t>!isNotError</a:t>
            </a:r>
            <a:r>
              <a:rPr sz="972" spc="-156" dirty="0">
                <a:latin typeface="Courier New"/>
                <a:cs typeface="Courier New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means.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13. </a:t>
            </a:r>
            <a:r>
              <a:rPr sz="1167" spc="-5" dirty="0">
                <a:latin typeface="Times New Roman"/>
                <a:cs typeface="Times New Roman"/>
              </a:rPr>
              <a:t>Functions </a:t>
            </a:r>
            <a:r>
              <a:rPr sz="1167" dirty="0">
                <a:latin typeface="Times New Roman"/>
                <a:cs typeface="Times New Roman"/>
              </a:rPr>
              <a:t>(methods returning an object)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named after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they return and  procedures </a:t>
            </a:r>
            <a:r>
              <a:rPr sz="972" spc="-5" dirty="0">
                <a:latin typeface="Times New Roman"/>
                <a:cs typeface="Times New Roman"/>
              </a:rPr>
              <a:t>(</a:t>
            </a:r>
            <a:r>
              <a:rPr sz="972" i="1" spc="-5" dirty="0">
                <a:latin typeface="Times New Roman"/>
                <a:cs typeface="Times New Roman"/>
              </a:rPr>
              <a:t>void </a:t>
            </a:r>
            <a:r>
              <a:rPr sz="972" spc="-5" dirty="0">
                <a:latin typeface="Times New Roman"/>
                <a:cs typeface="Times New Roman"/>
              </a:rPr>
              <a:t>methods) </a:t>
            </a:r>
            <a:r>
              <a:rPr sz="1167" dirty="0">
                <a:latin typeface="Times New Roman"/>
                <a:cs typeface="Times New Roman"/>
              </a:rPr>
              <a:t>after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they do. This increases readability. </a:t>
            </a:r>
            <a:r>
              <a:rPr sz="1167" spc="-5" dirty="0">
                <a:latin typeface="Times New Roman"/>
                <a:cs typeface="Times New Roman"/>
              </a:rPr>
              <a:t>Makes </a:t>
            </a:r>
            <a:r>
              <a:rPr sz="1167" dirty="0">
                <a:latin typeface="Times New Roman"/>
                <a:cs typeface="Times New Roman"/>
              </a:rPr>
              <a:t>it clear 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the unit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do and especially all the things it is </a:t>
            </a:r>
            <a:r>
              <a:rPr sz="1167" i="1" dirty="0">
                <a:latin typeface="Times New Roman"/>
                <a:cs typeface="Times New Roman"/>
              </a:rPr>
              <a:t>not </a:t>
            </a:r>
            <a:r>
              <a:rPr sz="1167" spc="-5" dirty="0">
                <a:latin typeface="Times New Roman"/>
                <a:cs typeface="Times New Roman"/>
              </a:rPr>
              <a:t>supposed </a:t>
            </a:r>
            <a:r>
              <a:rPr sz="1167" dirty="0">
                <a:latin typeface="Times New Roman"/>
                <a:cs typeface="Times New Roman"/>
              </a:rPr>
              <a:t>to do. This again  makes it easier to keep the code clean of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effects. </a:t>
            </a:r>
            <a:r>
              <a:rPr sz="1167" spc="-5" dirty="0">
                <a:latin typeface="Times New Roman"/>
                <a:cs typeface="Times New Roman"/>
              </a:rPr>
              <a:t>Naming </a:t>
            </a:r>
            <a:r>
              <a:rPr sz="1167" dirty="0">
                <a:latin typeface="Times New Roman"/>
                <a:cs typeface="Times New Roman"/>
              </a:rPr>
              <a:t>pointers in C++  </a:t>
            </a:r>
            <a:r>
              <a:rPr sz="1167" spc="-5" dirty="0">
                <a:latin typeface="Times New Roman"/>
                <a:cs typeface="Times New Roman"/>
              </a:rPr>
              <a:t>specifically should </a:t>
            </a:r>
            <a:r>
              <a:rPr sz="1167" dirty="0">
                <a:latin typeface="Times New Roman"/>
                <a:cs typeface="Times New Roman"/>
              </a:rPr>
              <a:t>be clear and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represent the pointer type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distinctly.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24">
              <a:latin typeface="Times New Roman"/>
              <a:cs typeface="Times New Roman"/>
            </a:endParaRPr>
          </a:p>
          <a:p>
            <a:pPr marL="901327">
              <a:tabLst>
                <a:tab pos="1789688" algn="l"/>
              </a:tabLst>
            </a:pPr>
            <a:r>
              <a:rPr sz="972" spc="-5" dirty="0">
                <a:latin typeface="Times New Roman"/>
                <a:cs typeface="Times New Roman"/>
              </a:rPr>
              <a:t>Line</a:t>
            </a:r>
            <a:r>
              <a:rPr sz="97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*line	//NOT    Line *pLine; or Line *lineptr;</a:t>
            </a:r>
            <a:r>
              <a:rPr sz="972" spc="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etc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407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4" y="1493861"/>
            <a:ext cx="2951603" cy="70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91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29</a:t>
            </a:r>
            <a:endParaRPr sz="1847">
              <a:latin typeface="Times New Roman"/>
              <a:cs typeface="Times New Roman"/>
            </a:endParaRPr>
          </a:p>
          <a:p>
            <a:pPr marL="12347">
              <a:spcBef>
                <a:spcPts val="1569"/>
              </a:spcBef>
            </a:pPr>
            <a:r>
              <a:rPr sz="1167" b="1" dirty="0">
                <a:latin typeface="Times New Roman"/>
                <a:cs typeface="Times New Roman"/>
              </a:rPr>
              <a:t>10.4 </a:t>
            </a:r>
            <a:r>
              <a:rPr sz="1361" b="1" dirty="0">
                <a:latin typeface="Times New Roman"/>
                <a:cs typeface="Times New Roman"/>
              </a:rPr>
              <a:t>File </a:t>
            </a:r>
            <a:r>
              <a:rPr sz="1361" b="1" spc="-5" dirty="0">
                <a:latin typeface="Times New Roman"/>
                <a:cs typeface="Times New Roman"/>
              </a:rPr>
              <a:t>handling </a:t>
            </a:r>
            <a:r>
              <a:rPr sz="1361" b="1" spc="-10" dirty="0">
                <a:latin typeface="Times New Roman"/>
                <a:cs typeface="Times New Roman"/>
              </a:rPr>
              <a:t>tips </a:t>
            </a:r>
            <a:r>
              <a:rPr sz="1361" b="1" dirty="0">
                <a:latin typeface="Times New Roman"/>
                <a:cs typeface="Times New Roman"/>
              </a:rPr>
              <a:t>for Java and</a:t>
            </a:r>
            <a:r>
              <a:rPr sz="1361" b="1" spc="-68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C++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155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6653" y="2771490"/>
            <a:ext cx="5581562" cy="103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1.       </a:t>
            </a:r>
            <a:r>
              <a:rPr sz="1167" spc="3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C++ header files </a:t>
            </a:r>
            <a:r>
              <a:rPr sz="1167" spc="-5" dirty="0">
                <a:latin typeface="Times New Roman"/>
                <a:cs typeface="Times New Roman"/>
              </a:rPr>
              <a:t>should  </a:t>
            </a:r>
            <a:r>
              <a:rPr sz="1167" dirty="0">
                <a:latin typeface="Times New Roman"/>
                <a:cs typeface="Times New Roman"/>
              </a:rPr>
              <a:t>have the extension </a:t>
            </a:r>
            <a:r>
              <a:rPr sz="1167" i="1" dirty="0">
                <a:latin typeface="Times New Roman"/>
                <a:cs typeface="Times New Roman"/>
              </a:rPr>
              <a:t>.h</a:t>
            </a:r>
            <a:r>
              <a:rPr sz="1167" dirty="0">
                <a:latin typeface="Times New Roman"/>
                <a:cs typeface="Times New Roman"/>
              </a:rPr>
              <a:t>. </a:t>
            </a:r>
            <a:r>
              <a:rPr sz="1167" spc="-5" dirty="0">
                <a:latin typeface="Times New Roman"/>
                <a:cs typeface="Times New Roman"/>
              </a:rPr>
              <a:t>Source </a:t>
            </a:r>
            <a:r>
              <a:rPr sz="1167" dirty="0">
                <a:latin typeface="Times New Roman"/>
                <a:cs typeface="Times New Roman"/>
              </a:rPr>
              <a:t>files can have the extension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i="1" dirty="0">
                <a:latin typeface="Times New Roman"/>
                <a:cs typeface="Times New Roman"/>
              </a:rPr>
              <a:t>.c++ </a:t>
            </a:r>
            <a:r>
              <a:rPr sz="1167" dirty="0">
                <a:latin typeface="Times New Roman"/>
                <a:cs typeface="Times New Roman"/>
              </a:rPr>
              <a:t>(recommended), </a:t>
            </a:r>
            <a:r>
              <a:rPr sz="1167" i="1" spc="5" dirty="0">
                <a:latin typeface="Times New Roman"/>
                <a:cs typeface="Times New Roman"/>
              </a:rPr>
              <a:t>.C</a:t>
            </a:r>
            <a:r>
              <a:rPr sz="1167" spc="5" dirty="0">
                <a:latin typeface="Times New Roman"/>
                <a:cs typeface="Times New Roman"/>
              </a:rPr>
              <a:t>, </a:t>
            </a:r>
            <a:r>
              <a:rPr sz="1167" i="1" dirty="0">
                <a:latin typeface="Times New Roman"/>
                <a:cs typeface="Times New Roman"/>
              </a:rPr>
              <a:t>.cc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i="1" spc="-5" dirty="0">
                <a:latin typeface="Times New Roman"/>
                <a:cs typeface="Times New Roman"/>
              </a:rPr>
              <a:t>.cpp</a:t>
            </a:r>
            <a:r>
              <a:rPr sz="1167" spc="-5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R="2142194" algn="ctr"/>
            <a:r>
              <a:rPr sz="972" spc="-5" dirty="0">
                <a:latin typeface="Courier New"/>
                <a:cs typeface="Courier New"/>
              </a:rPr>
              <a:t>MyClass.c++,</a:t>
            </a:r>
            <a:r>
              <a:rPr sz="972" spc="-39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MyClass.h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118">
              <a:latin typeface="Times New Roman"/>
              <a:cs typeface="Times New Roman"/>
            </a:endParaRPr>
          </a:p>
          <a:p>
            <a:pPr marR="2250230" algn="ctr"/>
            <a:r>
              <a:rPr sz="1167" dirty="0">
                <a:latin typeface="Times New Roman"/>
                <a:cs typeface="Times New Roman"/>
              </a:rPr>
              <a:t>These are all accepted C++ </a:t>
            </a:r>
            <a:r>
              <a:rPr sz="1167" spc="-5" dirty="0">
                <a:latin typeface="Times New Roman"/>
                <a:cs typeface="Times New Roman"/>
              </a:rPr>
              <a:t>standards </a:t>
            </a:r>
            <a:r>
              <a:rPr sz="1167" dirty="0">
                <a:latin typeface="Times New Roman"/>
                <a:cs typeface="Times New Roman"/>
              </a:rPr>
              <a:t>for file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extension.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20" y="4312274"/>
            <a:ext cx="5579092" cy="3358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185204">
              <a:lnSpc>
                <a:spcPts val="1342"/>
              </a:lnSpc>
              <a:buAutoNum type="arabicPeriod" startAt="2"/>
              <a:tabLst>
                <a:tab pos="246321" algn="l"/>
              </a:tabLst>
            </a:pPr>
            <a:r>
              <a:rPr sz="1167" dirty="0">
                <a:latin typeface="Times New Roman"/>
                <a:cs typeface="Times New Roman"/>
              </a:rPr>
              <a:t>Classes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declared in individual header files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file name matching the  class name. Secondary private classes can be declared as inner classes and reside in the  file of the class they belong to. </a:t>
            </a: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definitions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reside in </a:t>
            </a:r>
            <a:r>
              <a:rPr sz="1167" spc="-5" dirty="0">
                <a:latin typeface="Times New Roman"/>
                <a:cs typeface="Times New Roman"/>
              </a:rPr>
              <a:t>source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files.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AutoNum type="arabicPeriod" startAt="2"/>
            </a:pPr>
            <a:endParaRPr sz="1167">
              <a:latin typeface="Times New Roman"/>
              <a:cs typeface="Times New Roman"/>
            </a:endParaRPr>
          </a:p>
          <a:p>
            <a:pPr marL="752546">
              <a:lnSpc>
                <a:spcPts val="1137"/>
              </a:lnSpc>
            </a:pPr>
            <a:r>
              <a:rPr sz="972" spc="-10" dirty="0">
                <a:latin typeface="Courier New"/>
                <a:cs typeface="Courier New"/>
              </a:rPr>
              <a:t>class</a:t>
            </a:r>
            <a:r>
              <a:rPr sz="972" spc="-68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MyClass</a:t>
            </a:r>
            <a:endParaRPr sz="972">
              <a:latin typeface="Courier New"/>
              <a:cs typeface="Courier New"/>
            </a:endParaRPr>
          </a:p>
          <a:p>
            <a:pPr marL="752546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R="3252183" algn="ctr">
              <a:lnSpc>
                <a:spcPts val="1099"/>
              </a:lnSpc>
            </a:pPr>
            <a:r>
              <a:rPr sz="972" spc="-10" dirty="0">
                <a:latin typeface="Courier New"/>
                <a:cs typeface="Courier New"/>
              </a:rPr>
              <a:t>public:</a:t>
            </a:r>
            <a:endParaRPr sz="972">
              <a:latin typeface="Courier New"/>
              <a:cs typeface="Courier New"/>
            </a:endParaRPr>
          </a:p>
          <a:p>
            <a:pPr marL="1048873">
              <a:lnSpc>
                <a:spcPts val="1103"/>
              </a:lnSpc>
            </a:pPr>
            <a:r>
              <a:rPr sz="972" spc="-10" dirty="0">
                <a:latin typeface="Courier New"/>
                <a:cs typeface="Courier New"/>
              </a:rPr>
              <a:t>int </a:t>
            </a:r>
            <a:r>
              <a:rPr sz="972" spc="-5" dirty="0">
                <a:latin typeface="Courier New"/>
                <a:cs typeface="Courier New"/>
              </a:rPr>
              <a:t>getValue () {return value_;} //</a:t>
            </a:r>
            <a:r>
              <a:rPr sz="972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NO!</a:t>
            </a:r>
            <a:endParaRPr sz="972">
              <a:latin typeface="Courier New"/>
              <a:cs typeface="Courier New"/>
            </a:endParaRPr>
          </a:p>
          <a:p>
            <a:pPr marL="1048873">
              <a:lnSpc>
                <a:spcPts val="1103"/>
              </a:lnSpc>
            </a:pPr>
            <a:r>
              <a:rPr sz="972" spc="-10" dirty="0">
                <a:latin typeface="Courier New"/>
                <a:cs typeface="Courier New"/>
              </a:rPr>
              <a:t>...</a:t>
            </a:r>
            <a:endParaRPr sz="972">
              <a:latin typeface="Courier New"/>
              <a:cs typeface="Courier New"/>
            </a:endParaRPr>
          </a:p>
          <a:p>
            <a:pPr marR="3178720" algn="ctr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private:</a:t>
            </a:r>
            <a:endParaRPr sz="972">
              <a:latin typeface="Courier New"/>
              <a:cs typeface="Courier New"/>
            </a:endParaRPr>
          </a:p>
          <a:p>
            <a:pPr marL="1048873">
              <a:lnSpc>
                <a:spcPts val="1103"/>
              </a:lnSpc>
            </a:pPr>
            <a:r>
              <a:rPr sz="972" spc="-10" dirty="0">
                <a:latin typeface="Courier New"/>
                <a:cs typeface="Courier New"/>
              </a:rPr>
              <a:t>int</a:t>
            </a:r>
            <a:r>
              <a:rPr sz="972" spc="-68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value_;</a:t>
            </a:r>
            <a:endParaRPr sz="972">
              <a:latin typeface="Courier New"/>
              <a:cs typeface="Courier New"/>
            </a:endParaRPr>
          </a:p>
          <a:p>
            <a:pPr marL="752546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160510" marR="7531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header files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declare an interface, the </a:t>
            </a:r>
            <a:r>
              <a:rPr sz="1167" spc="-5" dirty="0">
                <a:latin typeface="Times New Roman"/>
                <a:cs typeface="Times New Roman"/>
              </a:rPr>
              <a:t>source </a:t>
            </a:r>
            <a:r>
              <a:rPr sz="1167" dirty="0">
                <a:latin typeface="Times New Roman"/>
                <a:cs typeface="Times New Roman"/>
              </a:rPr>
              <a:t>file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implement it. When  looking for an implementation, the programmer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always know that it is found in  the </a:t>
            </a:r>
            <a:r>
              <a:rPr sz="1167" spc="-5" dirty="0">
                <a:latin typeface="Times New Roman"/>
                <a:cs typeface="Times New Roman"/>
              </a:rPr>
              <a:t>source </a:t>
            </a:r>
            <a:r>
              <a:rPr sz="1167" dirty="0">
                <a:latin typeface="Times New Roman"/>
                <a:cs typeface="Times New Roman"/>
              </a:rPr>
              <a:t>file. The obvious exception to this rule is of course inline functions that must  be defined in the header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file.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60510" marR="41362" indent="-148163">
              <a:lnSpc>
                <a:spcPts val="1342"/>
              </a:lnSpc>
              <a:buAutoNum type="arabicPeriod" startAt="3"/>
              <a:tabLst>
                <a:tab pos="182735" algn="l"/>
              </a:tabLst>
            </a:pPr>
            <a:r>
              <a:rPr sz="1167" spc="-5" dirty="0">
                <a:latin typeface="Times New Roman"/>
                <a:cs typeface="Times New Roman"/>
              </a:rPr>
              <a:t>Special </a:t>
            </a:r>
            <a:r>
              <a:rPr sz="1167" dirty="0">
                <a:latin typeface="Times New Roman"/>
                <a:cs typeface="Times New Roman"/>
              </a:rPr>
              <a:t>characters like TAB and page break must be avoided. These characters are  bound to cause problem for editors, printers, terminal emulators or debuggers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used  in a multi-programmer, multi-platform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environment.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73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2"/>
            <a:ext cx="5361164" cy="8297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  <a:spcBef>
                <a:spcPts val="851"/>
              </a:spcBef>
            </a:pPr>
            <a:r>
              <a:rPr sz="1167" i="1" spc="-5" dirty="0">
                <a:latin typeface="Times New Roman"/>
                <a:cs typeface="Times New Roman"/>
              </a:rPr>
              <a:t>Language</a:t>
            </a:r>
            <a:r>
              <a:rPr sz="1167" spc="-5" dirty="0">
                <a:latin typeface="Times New Roman"/>
                <a:cs typeface="Times New Roman"/>
              </a:rPr>
              <a:t>[Alex77]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i="1" dirty="0">
                <a:latin typeface="Times New Roman"/>
                <a:cs typeface="Times New Roman"/>
              </a:rPr>
              <a:t>A </a:t>
            </a:r>
            <a:r>
              <a:rPr sz="1167" i="1" spc="-5" dirty="0">
                <a:latin typeface="Times New Roman"/>
                <a:cs typeface="Times New Roman"/>
              </a:rPr>
              <a:t>Timeless </a:t>
            </a:r>
            <a:r>
              <a:rPr sz="1167" i="1" dirty="0">
                <a:latin typeface="Times New Roman"/>
                <a:cs typeface="Times New Roman"/>
              </a:rPr>
              <a:t>Way of Building </a:t>
            </a:r>
            <a:r>
              <a:rPr sz="1167" dirty="0">
                <a:latin typeface="Times New Roman"/>
                <a:cs typeface="Times New Roman"/>
              </a:rPr>
              <a:t>[Alex79] </a:t>
            </a:r>
            <a:r>
              <a:rPr sz="1167" spc="-5" dirty="0">
                <a:latin typeface="Times New Roman"/>
                <a:cs typeface="Times New Roman"/>
              </a:rPr>
              <a:t>which, </a:t>
            </a:r>
            <a:r>
              <a:rPr sz="1167" dirty="0">
                <a:latin typeface="Times New Roman"/>
                <a:cs typeface="Times New Roman"/>
              </a:rPr>
              <a:t>in addition to giving  examples, described his rationalle for documenting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The pattern movement became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quiet until 1987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patterns appeared again at an  </a:t>
            </a:r>
            <a:r>
              <a:rPr sz="1167" spc="-5" dirty="0">
                <a:latin typeface="Times New Roman"/>
                <a:cs typeface="Times New Roman"/>
              </a:rPr>
              <a:t>OOPSLA </a:t>
            </a:r>
            <a:r>
              <a:rPr sz="1167" dirty="0">
                <a:latin typeface="Times New Roman"/>
                <a:cs typeface="Times New Roman"/>
              </a:rPr>
              <a:t>conference. </a:t>
            </a:r>
            <a:r>
              <a:rPr sz="1167" spc="-5" dirty="0">
                <a:latin typeface="Times New Roman"/>
                <a:cs typeface="Times New Roman"/>
              </a:rPr>
              <a:t>Since </a:t>
            </a:r>
            <a:r>
              <a:rPr sz="1167" dirty="0">
                <a:latin typeface="Times New Roman"/>
                <a:cs typeface="Times New Roman"/>
              </a:rPr>
              <a:t>then,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papers and presentations have appeared,  authored by people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as </a:t>
            </a:r>
            <a:r>
              <a:rPr sz="1167" spc="-5" dirty="0">
                <a:latin typeface="Times New Roman"/>
                <a:cs typeface="Times New Roman"/>
              </a:rPr>
              <a:t>Grady </a:t>
            </a:r>
            <a:r>
              <a:rPr sz="1167" dirty="0">
                <a:latin typeface="Times New Roman"/>
                <a:cs typeface="Times New Roman"/>
              </a:rPr>
              <a:t>Booch, Richard </a:t>
            </a:r>
            <a:r>
              <a:rPr sz="1167" spc="-5" dirty="0">
                <a:latin typeface="Times New Roman"/>
                <a:cs typeface="Times New Roman"/>
              </a:rPr>
              <a:t>Helm, </a:t>
            </a:r>
            <a:r>
              <a:rPr sz="1167" dirty="0">
                <a:latin typeface="Times New Roman"/>
                <a:cs typeface="Times New Roman"/>
              </a:rPr>
              <a:t>and Erich </a:t>
            </a:r>
            <a:r>
              <a:rPr sz="1167" spc="-5" dirty="0">
                <a:latin typeface="Times New Roman"/>
                <a:cs typeface="Times New Roman"/>
              </a:rPr>
              <a:t>Gamma,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Kent  </a:t>
            </a:r>
            <a:r>
              <a:rPr sz="1167" dirty="0">
                <a:latin typeface="Times New Roman"/>
                <a:cs typeface="Times New Roman"/>
              </a:rPr>
              <a:t>Beck. </a:t>
            </a:r>
            <a:r>
              <a:rPr sz="1167" spc="-5" dirty="0">
                <a:latin typeface="Times New Roman"/>
                <a:cs typeface="Times New Roman"/>
              </a:rPr>
              <a:t>From </a:t>
            </a:r>
            <a:r>
              <a:rPr sz="1167" dirty="0">
                <a:latin typeface="Times New Roman"/>
                <a:cs typeface="Times New Roman"/>
              </a:rPr>
              <a:t>then until 1995, many periodicals, featured articles directly or indirectly  relating to patterns. In 1995, Erich </a:t>
            </a:r>
            <a:r>
              <a:rPr sz="1167" spc="-5" dirty="0">
                <a:latin typeface="Times New Roman"/>
                <a:cs typeface="Times New Roman"/>
              </a:rPr>
              <a:t>Gamma, </a:t>
            </a:r>
            <a:r>
              <a:rPr sz="1167" dirty="0">
                <a:latin typeface="Times New Roman"/>
                <a:cs typeface="Times New Roman"/>
              </a:rPr>
              <a:t>Richard </a:t>
            </a:r>
            <a:r>
              <a:rPr sz="1167" spc="-5" dirty="0">
                <a:latin typeface="Times New Roman"/>
                <a:cs typeface="Times New Roman"/>
              </a:rPr>
              <a:t>Helm, </a:t>
            </a:r>
            <a:r>
              <a:rPr sz="1167" dirty="0">
                <a:latin typeface="Times New Roman"/>
                <a:cs typeface="Times New Roman"/>
              </a:rPr>
              <a:t>Ralph </a:t>
            </a:r>
            <a:r>
              <a:rPr sz="1167" spc="-5" dirty="0">
                <a:latin typeface="Times New Roman"/>
                <a:cs typeface="Times New Roman"/>
              </a:rPr>
              <a:t>Johnson,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John  Vlissides </a:t>
            </a:r>
            <a:r>
              <a:rPr sz="1167" dirty="0">
                <a:latin typeface="Times New Roman"/>
                <a:cs typeface="Times New Roman"/>
              </a:rPr>
              <a:t>published </a:t>
            </a:r>
            <a:r>
              <a:rPr sz="1167" spc="-5" dirty="0">
                <a:latin typeface="Times New Roman"/>
                <a:cs typeface="Times New Roman"/>
              </a:rPr>
              <a:t>Design Patterns: </a:t>
            </a:r>
            <a:r>
              <a:rPr sz="1167" dirty="0">
                <a:latin typeface="Times New Roman"/>
                <a:cs typeface="Times New Roman"/>
              </a:rPr>
              <a:t>Elements of Reusable </a:t>
            </a:r>
            <a:r>
              <a:rPr sz="1167" spc="-5" dirty="0">
                <a:latin typeface="Times New Roman"/>
                <a:cs typeface="Times New Roman"/>
              </a:rPr>
              <a:t>Object-Oriented Software  </a:t>
            </a:r>
            <a:r>
              <a:rPr sz="1167" dirty="0">
                <a:latin typeface="Times New Roman"/>
                <a:cs typeface="Times New Roman"/>
              </a:rPr>
              <a:t>[Gamma95],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has been followed by more articles in trade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journals.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concept of design patterns is not new as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find a number of </a:t>
            </a:r>
            <a:r>
              <a:rPr sz="1167" spc="-5" dirty="0">
                <a:latin typeface="Times New Roman"/>
                <a:cs typeface="Times New Roman"/>
              </a:rPr>
              <a:t>similar </a:t>
            </a:r>
            <a:r>
              <a:rPr sz="1167" dirty="0">
                <a:latin typeface="Times New Roman"/>
                <a:cs typeface="Times New Roman"/>
              </a:rPr>
              <a:t>pursuits in  the history of program designing and </a:t>
            </a:r>
            <a:r>
              <a:rPr sz="1167" spc="-5" dirty="0">
                <a:latin typeface="Times New Roman"/>
                <a:cs typeface="Times New Roman"/>
              </a:rPr>
              <a:t>writing. For </a:t>
            </a:r>
            <a:r>
              <a:rPr sz="1167" dirty="0">
                <a:latin typeface="Times New Roman"/>
                <a:cs typeface="Times New Roman"/>
              </a:rPr>
              <a:t>instance, </a:t>
            </a:r>
            <a:r>
              <a:rPr sz="1167" spc="-5" dirty="0">
                <a:latin typeface="Times New Roman"/>
                <a:cs typeface="Times New Roman"/>
              </a:rPr>
              <a:t>Standard </a:t>
            </a:r>
            <a:r>
              <a:rPr sz="1167" dirty="0">
                <a:latin typeface="Times New Roman"/>
                <a:cs typeface="Times New Roman"/>
              </a:rPr>
              <a:t>Template Library  (STL) is a library of reusable components provided by C++ compilers. </a:t>
            </a:r>
            <a:r>
              <a:rPr sz="1167" spc="-5" dirty="0">
                <a:latin typeface="Times New Roman"/>
                <a:cs typeface="Times New Roman"/>
              </a:rPr>
              <a:t>Likewise, we </a:t>
            </a:r>
            <a:r>
              <a:rPr sz="1167" dirty="0">
                <a:latin typeface="Times New Roman"/>
                <a:cs typeface="Times New Roman"/>
              </a:rPr>
              <a:t>use  algorithms in data </a:t>
            </a:r>
            <a:r>
              <a:rPr sz="1167" spc="-5" dirty="0">
                <a:latin typeface="Times New Roman"/>
                <a:cs typeface="Times New Roman"/>
              </a:rPr>
              <a:t>structures </a:t>
            </a:r>
            <a:r>
              <a:rPr sz="1167" dirty="0">
                <a:latin typeface="Times New Roman"/>
                <a:cs typeface="Times New Roman"/>
              </a:rPr>
              <a:t>that implement typical operations of manipulating data in  data </a:t>
            </a:r>
            <a:r>
              <a:rPr sz="1167" spc="-5" dirty="0">
                <a:latin typeface="Times New Roman"/>
                <a:cs typeface="Times New Roman"/>
              </a:rPr>
              <a:t>structures. Another, similar </a:t>
            </a:r>
            <a:r>
              <a:rPr sz="1167" dirty="0">
                <a:latin typeface="Times New Roman"/>
                <a:cs typeface="Times New Roman"/>
              </a:rPr>
              <a:t>effort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from </a:t>
            </a:r>
            <a:r>
              <a:rPr sz="1167" spc="-5" dirty="0">
                <a:latin typeface="Times New Roman"/>
                <a:cs typeface="Times New Roman"/>
              </a:rPr>
              <a:t>Peter </a:t>
            </a:r>
            <a:r>
              <a:rPr sz="1167" dirty="0">
                <a:latin typeface="Times New Roman"/>
                <a:cs typeface="Times New Roman"/>
              </a:rPr>
              <a:t>Coad </a:t>
            </a:r>
            <a:r>
              <a:rPr sz="1167" spc="-5" dirty="0">
                <a:latin typeface="Times New Roman"/>
                <a:cs typeface="Times New Roman"/>
              </a:rPr>
              <a:t>whose </a:t>
            </a:r>
            <a:r>
              <a:rPr sz="1167" dirty="0">
                <a:latin typeface="Times New Roman"/>
                <a:cs typeface="Times New Roman"/>
              </a:rPr>
              <a:t>patterns are known  for object-oriented analysis and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design.</a:t>
            </a:r>
            <a:endParaRPr sz="1167">
              <a:latin typeface="Times New Roman"/>
              <a:cs typeface="Times New Roman"/>
            </a:endParaRPr>
          </a:p>
          <a:p>
            <a:pPr marL="12347" marR="864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Anti-patterns </a:t>
            </a:r>
            <a:r>
              <a:rPr sz="1167" dirty="0">
                <a:latin typeface="Times New Roman"/>
                <a:cs typeface="Times New Roman"/>
              </a:rPr>
              <a:t>is another concept that corresponds to common mistakes in analysis and  design. These are identified in order to prevent potential design and analysis defects from  entering into the design. </a:t>
            </a:r>
            <a:r>
              <a:rPr sz="1167" spc="-5" dirty="0">
                <a:latin typeface="Times New Roman"/>
                <a:cs typeface="Times New Roman"/>
              </a:rPr>
              <a:t>Another, similar </a:t>
            </a:r>
            <a:r>
              <a:rPr sz="1167" dirty="0">
                <a:latin typeface="Times New Roman"/>
                <a:cs typeface="Times New Roman"/>
              </a:rPr>
              <a:t>concept is object-oriented framework that is a 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cooperative classes that make up reusable design of a </a:t>
            </a:r>
            <a:r>
              <a:rPr sz="1167" spc="-5" dirty="0">
                <a:latin typeface="Times New Roman"/>
                <a:cs typeface="Times New Roman"/>
              </a:rPr>
              <a:t>system. Framework </a:t>
            </a:r>
            <a:r>
              <a:rPr sz="1167" dirty="0">
                <a:latin typeface="Times New Roman"/>
                <a:cs typeface="Times New Roman"/>
              </a:rPr>
              <a:t>dictates  the architecture of the </a:t>
            </a:r>
            <a:r>
              <a:rPr sz="1167" spc="-5" dirty="0">
                <a:latin typeface="Times New Roman"/>
                <a:cs typeface="Times New Roman"/>
              </a:rPr>
              <a:t>software </a:t>
            </a:r>
            <a:r>
              <a:rPr sz="1167" dirty="0">
                <a:latin typeface="Times New Roman"/>
                <a:cs typeface="Times New Roman"/>
              </a:rPr>
              <a:t>and describes the limitations and boundaries of  architecture.</a:t>
            </a: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With this introduction,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now describe the format that has been adopted in </a:t>
            </a:r>
            <a:r>
              <a:rPr sz="1167" spc="-5" dirty="0">
                <a:latin typeface="Times New Roman"/>
                <a:cs typeface="Times New Roman"/>
              </a:rPr>
              <a:t>GoF </a:t>
            </a:r>
            <a:r>
              <a:rPr sz="1167" dirty="0">
                <a:latin typeface="Times New Roman"/>
                <a:cs typeface="Times New Roman"/>
              </a:rPr>
              <a:t>book  for describing various design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patterns.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2046"/>
              </a:lnSpc>
              <a:spcBef>
                <a:spcPts val="24"/>
              </a:spcBef>
            </a:pPr>
            <a:r>
              <a:rPr sz="1750" spc="-5" dirty="0">
                <a:latin typeface="Tahoma"/>
                <a:cs typeface="Tahoma"/>
              </a:rPr>
              <a:t>GOF Design Pattern</a:t>
            </a:r>
            <a:r>
              <a:rPr sz="1750" spc="-68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Format</a:t>
            </a:r>
            <a:endParaRPr sz="1750">
              <a:latin typeface="Tahoma"/>
              <a:cs typeface="Tahoma"/>
            </a:endParaRPr>
          </a:p>
          <a:p>
            <a:pPr marL="12347" algn="just">
              <a:lnSpc>
                <a:spcPts val="1346"/>
              </a:lnSpc>
            </a:pPr>
            <a:r>
              <a:rPr sz="1167" dirty="0">
                <a:latin typeface="Times New Roman"/>
                <a:cs typeface="Times New Roman"/>
              </a:rPr>
              <a:t>The basic template includes ten things as described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53"/>
              </a:spcBef>
            </a:pPr>
            <a:r>
              <a:rPr sz="1556" spc="-10" dirty="0">
                <a:latin typeface="Tahoma"/>
                <a:cs typeface="Tahoma"/>
              </a:rPr>
              <a:t>Name</a:t>
            </a:r>
            <a:endParaRPr sz="1556">
              <a:latin typeface="Tahoma"/>
              <a:cs typeface="Tahoma"/>
            </a:endParaRPr>
          </a:p>
          <a:p>
            <a:pPr marL="456837" indent="-222245">
              <a:lnSpc>
                <a:spcPts val="1395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Works as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idiom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2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Name </a:t>
            </a:r>
            <a:r>
              <a:rPr sz="1167" dirty="0">
                <a:latin typeface="Times New Roman"/>
                <a:cs typeface="Times New Roman"/>
              </a:rPr>
              <a:t>has to be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meaningful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44"/>
              </a:spcBef>
            </a:pPr>
            <a:r>
              <a:rPr sz="1556" spc="-10" dirty="0">
                <a:latin typeface="Tahoma"/>
                <a:cs typeface="Tahoma"/>
              </a:rPr>
              <a:t>Problem</a:t>
            </a:r>
            <a:endParaRPr sz="1556">
              <a:latin typeface="Tahoma"/>
              <a:cs typeface="Tahoma"/>
            </a:endParaRPr>
          </a:p>
          <a:p>
            <a:pPr marL="456837" indent="-222245">
              <a:lnSpc>
                <a:spcPts val="1395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of the problem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describes its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intent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 goals and objectives it </a:t>
            </a:r>
            <a:r>
              <a:rPr sz="1167" spc="-5" dirty="0">
                <a:latin typeface="Times New Roman"/>
                <a:cs typeface="Times New Roman"/>
              </a:rPr>
              <a:t>wants </a:t>
            </a:r>
            <a:r>
              <a:rPr sz="1167" dirty="0">
                <a:latin typeface="Times New Roman"/>
                <a:cs typeface="Times New Roman"/>
              </a:rPr>
              <a:t>to reach </a:t>
            </a:r>
            <a:r>
              <a:rPr sz="1167" spc="-5" dirty="0">
                <a:latin typeface="Times New Roman"/>
                <a:cs typeface="Times New Roman"/>
              </a:rPr>
              <a:t>within </a:t>
            </a:r>
            <a:r>
              <a:rPr sz="1167" dirty="0">
                <a:latin typeface="Times New Roman"/>
                <a:cs typeface="Times New Roman"/>
              </a:rPr>
              <a:t>the given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context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39"/>
              </a:spcBef>
            </a:pPr>
            <a:r>
              <a:rPr sz="1556" spc="-5" dirty="0">
                <a:latin typeface="Tahoma"/>
                <a:cs typeface="Tahoma"/>
              </a:rPr>
              <a:t>Context</a:t>
            </a:r>
            <a:endParaRPr sz="1556">
              <a:latin typeface="Tahoma"/>
              <a:cs typeface="Tahoma"/>
            </a:endParaRPr>
          </a:p>
          <a:p>
            <a:pPr marL="456837" indent="-222245">
              <a:lnSpc>
                <a:spcPts val="1395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Preconditions </a:t>
            </a:r>
            <a:r>
              <a:rPr sz="1167" dirty="0">
                <a:latin typeface="Times New Roman"/>
                <a:cs typeface="Times New Roman"/>
              </a:rPr>
              <a:t>under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the problem and its </a:t>
            </a:r>
            <a:r>
              <a:rPr sz="1167" spc="-5" dirty="0">
                <a:latin typeface="Times New Roman"/>
                <a:cs typeface="Times New Roman"/>
              </a:rPr>
              <a:t>solutions seem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occur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Result or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consequence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State </a:t>
            </a:r>
            <a:r>
              <a:rPr sz="1167" dirty="0">
                <a:latin typeface="Times New Roman"/>
                <a:cs typeface="Times New Roman"/>
              </a:rPr>
              <a:t>or configuration after the pattern has been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applied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39"/>
              </a:spcBef>
            </a:pPr>
            <a:r>
              <a:rPr sz="1556" spc="-10" dirty="0">
                <a:latin typeface="Tahoma"/>
                <a:cs typeface="Tahoma"/>
              </a:rPr>
              <a:t>Forces</a:t>
            </a:r>
            <a:endParaRPr sz="1556">
              <a:latin typeface="Tahoma"/>
              <a:cs typeface="Tahoma"/>
            </a:endParaRPr>
          </a:p>
          <a:p>
            <a:pPr marL="456837" indent="-222245">
              <a:lnSpc>
                <a:spcPts val="1395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Relevant forces and constraints and their interactions and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conflicts.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motivational </a:t>
            </a:r>
            <a:r>
              <a:rPr sz="1167" spc="-5" dirty="0">
                <a:latin typeface="Times New Roman"/>
                <a:cs typeface="Times New Roman"/>
              </a:rPr>
              <a:t>scenario </a:t>
            </a:r>
            <a:r>
              <a:rPr sz="1167" dirty="0">
                <a:latin typeface="Times New Roman"/>
                <a:cs typeface="Times New Roman"/>
              </a:rPr>
              <a:t>for the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39"/>
              </a:spcBef>
            </a:pPr>
            <a:r>
              <a:rPr sz="1556" spc="-10" dirty="0">
                <a:latin typeface="Tahoma"/>
                <a:cs typeface="Tahoma"/>
              </a:rPr>
              <a:t>Solution</a:t>
            </a:r>
            <a:endParaRPr sz="1556">
              <a:latin typeface="Tahoma"/>
              <a:cs typeface="Tahoma"/>
            </a:endParaRPr>
          </a:p>
          <a:p>
            <a:pPr marL="456837" indent="-222245">
              <a:lnSpc>
                <a:spcPts val="1395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Static </a:t>
            </a:r>
            <a:r>
              <a:rPr sz="1167" dirty="0">
                <a:latin typeface="Times New Roman"/>
                <a:cs typeface="Times New Roman"/>
              </a:rPr>
              <a:t>and dynamic relationships describing how to realize the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Instructions on how to construct the </a:t>
            </a:r>
            <a:r>
              <a:rPr sz="1167" spc="-5" dirty="0">
                <a:latin typeface="Times New Roman"/>
                <a:cs typeface="Times New Roman"/>
              </a:rPr>
              <a:t>work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products.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903" y="9452694"/>
            <a:ext cx="5371042" cy="425979"/>
          </a:xfrm>
          <a:prstGeom prst="rect">
            <a:avLst/>
          </a:prstGeom>
        </p:spPr>
        <p:txBody>
          <a:bodyPr vert="horz" wrap="square" lIns="0" tIns="65440" rIns="0" bIns="0" rtlCol="0">
            <a:spAutoFit/>
          </a:bodyPr>
          <a:lstStyle/>
          <a:p>
            <a:pPr marL="12347">
              <a:lnSpc>
                <a:spcPts val="1371"/>
              </a:lnSpc>
              <a:spcBef>
                <a:spcPts val="515"/>
              </a:spcBef>
              <a:tabLst>
                <a:tab pos="5123363" algn="l"/>
              </a:tabLst>
            </a:pPr>
            <a:r>
              <a:rPr sz="1167" u="heavy" dirty="0">
                <a:latin typeface="Times New Roman"/>
                <a:cs typeface="Times New Roman"/>
              </a:rPr>
              <a:t> 	</a:t>
            </a:r>
            <a:r>
              <a:rPr sz="1167" dirty="0">
                <a:latin typeface="Times New Roman"/>
                <a:cs typeface="Times New Roman"/>
              </a:rPr>
              <a:t>138</a:t>
            </a:r>
            <a:endParaRPr sz="1167">
              <a:latin typeface="Times New Roman"/>
              <a:cs typeface="Times New Roman"/>
            </a:endParaRPr>
          </a:p>
          <a:p>
            <a:pPr marL="1456939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© Copyright </a:t>
            </a:r>
            <a:r>
              <a:rPr sz="1167" spc="-5" dirty="0">
                <a:latin typeface="Times New Roman"/>
                <a:cs typeface="Times New Roman"/>
              </a:rPr>
              <a:t>Virtual University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Pakistan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5774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156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60415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3359"/>
            <a:ext cx="5359312" cy="425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b="1" spc="-5" dirty="0">
                <a:latin typeface="Times New Roman"/>
                <a:cs typeface="Times New Roman"/>
              </a:rPr>
              <a:t>Include </a:t>
            </a:r>
            <a:r>
              <a:rPr sz="1361" b="1" dirty="0">
                <a:latin typeface="Times New Roman"/>
                <a:cs typeface="Times New Roman"/>
              </a:rPr>
              <a:t>Files and </a:t>
            </a:r>
            <a:r>
              <a:rPr sz="1361" b="1" spc="-5" dirty="0">
                <a:latin typeface="Times New Roman"/>
                <a:cs typeface="Times New Roman"/>
              </a:rPr>
              <a:t>Include Statements </a:t>
            </a:r>
            <a:r>
              <a:rPr sz="1361" b="1" spc="-10" dirty="0">
                <a:latin typeface="Times New Roman"/>
                <a:cs typeface="Times New Roman"/>
              </a:rPr>
              <a:t>for </a:t>
            </a:r>
            <a:r>
              <a:rPr sz="1361" b="1" dirty="0">
                <a:latin typeface="Times New Roman"/>
                <a:cs typeface="Times New Roman"/>
              </a:rPr>
              <a:t>Java and</a:t>
            </a:r>
            <a:r>
              <a:rPr sz="1361" b="1" spc="-10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C++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buAutoNum type="arabicPeriod"/>
              <a:tabLst>
                <a:tab pos="214219" algn="l"/>
              </a:tabLst>
            </a:pPr>
            <a:r>
              <a:rPr sz="1167" spc="-5" dirty="0">
                <a:latin typeface="Times New Roman"/>
                <a:cs typeface="Times New Roman"/>
              </a:rPr>
              <a:t>Header </a:t>
            </a:r>
            <a:r>
              <a:rPr sz="1167" dirty="0">
                <a:latin typeface="Times New Roman"/>
                <a:cs typeface="Times New Roman"/>
              </a:rPr>
              <a:t>files must include a construction that prevents multiple inclusion. The  convention is an all uppercase construction of the module name, the file name and the h  </a:t>
            </a:r>
            <a:r>
              <a:rPr sz="1167" spc="-5" dirty="0">
                <a:latin typeface="Times New Roman"/>
                <a:cs typeface="Times New Roman"/>
              </a:rPr>
              <a:t>suffix.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016"/>
              </a:lnSpc>
            </a:pPr>
            <a:r>
              <a:rPr sz="972" spc="-10" dirty="0">
                <a:latin typeface="Courier New"/>
                <a:cs typeface="Courier New"/>
              </a:rPr>
              <a:t>#ifndef</a:t>
            </a:r>
            <a:r>
              <a:rPr sz="972" spc="-78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MOD_FILENAME_H</a:t>
            </a:r>
            <a:endParaRPr sz="972">
              <a:latin typeface="Courier New"/>
              <a:cs typeface="Courier New"/>
            </a:endParaRPr>
          </a:p>
          <a:p>
            <a:pPr marL="456837">
              <a:lnSpc>
                <a:spcPts val="1103"/>
              </a:lnSpc>
            </a:pPr>
            <a:r>
              <a:rPr sz="972" spc="-10" dirty="0">
                <a:latin typeface="Courier New"/>
                <a:cs typeface="Courier New"/>
              </a:rPr>
              <a:t>#define</a:t>
            </a:r>
            <a:r>
              <a:rPr sz="972" spc="-78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MOD_FILENAME_H</a:t>
            </a:r>
            <a:endParaRPr sz="972">
              <a:latin typeface="Courier New"/>
              <a:cs typeface="Courier New"/>
            </a:endParaRPr>
          </a:p>
          <a:p>
            <a:pPr marL="530301">
              <a:lnSpc>
                <a:spcPts val="1099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456837">
              <a:lnSpc>
                <a:spcPts val="1133"/>
              </a:lnSpc>
            </a:pPr>
            <a:r>
              <a:rPr sz="972" spc="-10" dirty="0">
                <a:latin typeface="Courier New"/>
                <a:cs typeface="Courier New"/>
              </a:rPr>
              <a:t>#endif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construction is to avoid compilation errors. The construction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spc="5" dirty="0">
                <a:latin typeface="Times New Roman"/>
                <a:cs typeface="Times New Roman"/>
              </a:rPr>
              <a:t>appear </a:t>
            </a:r>
            <a:r>
              <a:rPr sz="1167" dirty="0">
                <a:latin typeface="Times New Roman"/>
                <a:cs typeface="Times New Roman"/>
              </a:rPr>
              <a:t>in the top  of the file (before the file header)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file parsing is aborted immediately and compilation  time is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reduced.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361" b="1" spc="-5" dirty="0">
                <a:latin typeface="Times New Roman"/>
                <a:cs typeface="Times New Roman"/>
              </a:rPr>
              <a:t>Classes </a:t>
            </a:r>
            <a:r>
              <a:rPr sz="1361" b="1" dirty="0">
                <a:latin typeface="Times New Roman"/>
                <a:cs typeface="Times New Roman"/>
              </a:rPr>
              <a:t>and</a:t>
            </a:r>
            <a:r>
              <a:rPr sz="1361" b="1" spc="-24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Interfaces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Class and Interface declarations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organized in the following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manner:</a:t>
            </a:r>
            <a:endParaRPr sz="1167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66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Class/Interface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documentation.</a:t>
            </a:r>
            <a:endParaRPr sz="1167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76"/>
              </a:lnSpc>
              <a:buSzPct val="120000"/>
              <a:buFont typeface="Times New Roman"/>
              <a:buAutoNum type="arabicPeriod"/>
              <a:tabLst>
                <a:tab pos="456837" algn="l"/>
              </a:tabLst>
            </a:pPr>
            <a:r>
              <a:rPr sz="972" spc="-5" dirty="0">
                <a:latin typeface="Courier New"/>
                <a:cs typeface="Courier New"/>
              </a:rPr>
              <a:t>class</a:t>
            </a:r>
            <a:r>
              <a:rPr sz="972" spc="-355" dirty="0">
                <a:latin typeface="Courier New"/>
                <a:cs typeface="Courier New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-2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interface</a:t>
            </a:r>
            <a:r>
              <a:rPr sz="972" spc="-350" dirty="0">
                <a:latin typeface="Courier New"/>
                <a:cs typeface="Courier New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statement.</a:t>
            </a:r>
            <a:endParaRPr sz="1167">
              <a:latin typeface="Times New Roman"/>
              <a:cs typeface="Times New Roman"/>
            </a:endParaRPr>
          </a:p>
          <a:p>
            <a:pPr marL="456837" marR="4939" lvl="1" indent="-222245">
              <a:lnSpc>
                <a:spcPts val="1390"/>
              </a:lnSpc>
              <a:spcBef>
                <a:spcPts val="34"/>
              </a:spcBef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Class </a:t>
            </a:r>
            <a:r>
              <a:rPr sz="1167" spc="-5" dirty="0">
                <a:latin typeface="Times New Roman"/>
                <a:cs typeface="Times New Roman"/>
              </a:rPr>
              <a:t>(</a:t>
            </a:r>
            <a:r>
              <a:rPr sz="972" b="1" spc="-5" dirty="0">
                <a:latin typeface="Courier New"/>
                <a:cs typeface="Courier New"/>
              </a:rPr>
              <a:t>static</a:t>
            </a:r>
            <a:r>
              <a:rPr sz="1167" spc="-5" dirty="0">
                <a:latin typeface="Times New Roman"/>
                <a:cs typeface="Times New Roman"/>
              </a:rPr>
              <a:t>) </a:t>
            </a:r>
            <a:r>
              <a:rPr sz="1167" dirty="0">
                <a:latin typeface="Times New Roman"/>
                <a:cs typeface="Times New Roman"/>
              </a:rPr>
              <a:t>variables in the order </a:t>
            </a:r>
            <a:r>
              <a:rPr sz="972" b="1" spc="-5" dirty="0">
                <a:latin typeface="Courier New"/>
                <a:cs typeface="Courier New"/>
              </a:rPr>
              <a:t>public</a:t>
            </a:r>
            <a:r>
              <a:rPr sz="1167" spc="-5" dirty="0">
                <a:latin typeface="Times New Roman"/>
                <a:cs typeface="Times New Roman"/>
              </a:rPr>
              <a:t>, </a:t>
            </a:r>
            <a:r>
              <a:rPr sz="972" b="1" spc="-5" dirty="0">
                <a:latin typeface="Courier New"/>
                <a:cs typeface="Courier New"/>
              </a:rPr>
              <a:t>protected</a:t>
            </a:r>
            <a:r>
              <a:rPr sz="1167" spc="-5" dirty="0">
                <a:latin typeface="Times New Roman"/>
                <a:cs typeface="Times New Roman"/>
              </a:rPr>
              <a:t>, </a:t>
            </a:r>
            <a:r>
              <a:rPr sz="1167" dirty="0">
                <a:latin typeface="Times New Roman"/>
                <a:cs typeface="Times New Roman"/>
              </a:rPr>
              <a:t>package (no access  modifier),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972" b="1" spc="-5" dirty="0">
                <a:latin typeface="Courier New"/>
                <a:cs typeface="Courier New"/>
              </a:rPr>
              <a:t>private</a:t>
            </a:r>
            <a:r>
              <a:rPr sz="1167" spc="-5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27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Instance variables in the order </a:t>
            </a:r>
            <a:r>
              <a:rPr sz="972" b="1" spc="-5" dirty="0">
                <a:latin typeface="Courier New"/>
                <a:cs typeface="Courier New"/>
              </a:rPr>
              <a:t>public</a:t>
            </a:r>
            <a:r>
              <a:rPr sz="1167" spc="-5" dirty="0">
                <a:latin typeface="Times New Roman"/>
                <a:cs typeface="Times New Roman"/>
              </a:rPr>
              <a:t>, </a:t>
            </a:r>
            <a:r>
              <a:rPr sz="972" b="1" spc="-5" dirty="0">
                <a:latin typeface="Courier New"/>
                <a:cs typeface="Courier New"/>
              </a:rPr>
              <a:t>protected</a:t>
            </a:r>
            <a:r>
              <a:rPr sz="1167" spc="-5" dirty="0">
                <a:latin typeface="Times New Roman"/>
                <a:cs typeface="Times New Roman"/>
              </a:rPr>
              <a:t>, </a:t>
            </a:r>
            <a:r>
              <a:rPr sz="1167" dirty="0">
                <a:latin typeface="Times New Roman"/>
                <a:cs typeface="Times New Roman"/>
              </a:rPr>
              <a:t>package (no access</a:t>
            </a:r>
            <a:r>
              <a:rPr sz="1167" spc="2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modifier),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66"/>
              </a:lnSpc>
            </a:pPr>
            <a:r>
              <a:rPr sz="972" spc="-5" dirty="0">
                <a:latin typeface="Courier New"/>
                <a:cs typeface="Courier New"/>
              </a:rPr>
              <a:t>private</a:t>
            </a:r>
            <a:r>
              <a:rPr sz="1167" spc="-5" dirty="0">
                <a:latin typeface="Times New Roman"/>
                <a:cs typeface="Times New Roman"/>
              </a:rPr>
              <a:t>.</a:t>
            </a:r>
            <a:endParaRPr sz="1167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42"/>
              </a:lnSpc>
              <a:buAutoNum type="arabicPeriod" startAt="5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Constructors.</a:t>
            </a:r>
            <a:endParaRPr sz="1167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71"/>
              </a:lnSpc>
              <a:buAutoNum type="arabicPeriod" startAt="5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Methods </a:t>
            </a:r>
            <a:r>
              <a:rPr sz="1167" dirty="0">
                <a:latin typeface="Times New Roman"/>
                <a:cs typeface="Times New Roman"/>
              </a:rPr>
              <a:t>(no </a:t>
            </a:r>
            <a:r>
              <a:rPr sz="1167" spc="-5" dirty="0">
                <a:latin typeface="Times New Roman"/>
                <a:cs typeface="Times New Roman"/>
              </a:rPr>
              <a:t>specific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order).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157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28680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3360"/>
            <a:ext cx="5359312" cy="759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Times New Roman"/>
                <a:cs typeface="Times New Roman"/>
              </a:rPr>
              <a:t>10.5 </a:t>
            </a:r>
            <a:r>
              <a:rPr sz="1361" b="1" spc="-5" dirty="0">
                <a:latin typeface="Times New Roman"/>
                <a:cs typeface="Times New Roman"/>
              </a:rPr>
              <a:t>Statements </a:t>
            </a:r>
            <a:r>
              <a:rPr sz="1361" b="1" dirty="0">
                <a:latin typeface="Times New Roman"/>
                <a:cs typeface="Times New Roman"/>
              </a:rPr>
              <a:t>in Java and</a:t>
            </a:r>
            <a:r>
              <a:rPr sz="1361" b="1" spc="-122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C++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b="1" dirty="0">
                <a:latin typeface="Times New Roman"/>
                <a:cs typeface="Times New Roman"/>
              </a:rPr>
              <a:t>Types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marR="5556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Type conversions must always be done explicitly. </a:t>
            </a:r>
            <a:r>
              <a:rPr sz="1167" spc="-5" dirty="0">
                <a:latin typeface="Times New Roman"/>
                <a:cs typeface="Times New Roman"/>
              </a:rPr>
              <a:t>Never </a:t>
            </a:r>
            <a:r>
              <a:rPr sz="1167" dirty="0">
                <a:latin typeface="Times New Roman"/>
                <a:cs typeface="Times New Roman"/>
              </a:rPr>
              <a:t>rely on implicit type  conversion.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  <a:buFont typeface="Times New Roman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12347">
              <a:tabLst>
                <a:tab pos="2602735" algn="l"/>
                <a:tab pos="3419485" algn="l"/>
              </a:tabLst>
            </a:pPr>
            <a:r>
              <a:rPr sz="972" spc="-5" dirty="0">
                <a:latin typeface="Courier New"/>
                <a:cs typeface="Courier New"/>
              </a:rPr>
              <a:t>floatValue =</a:t>
            </a:r>
            <a:r>
              <a:rPr sz="972" spc="49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(float)</a:t>
            </a:r>
            <a:r>
              <a:rPr sz="972" spc="19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intValue;	</a:t>
            </a:r>
            <a:r>
              <a:rPr sz="972" spc="5" dirty="0">
                <a:latin typeface="Courier New"/>
                <a:cs typeface="Courier New"/>
              </a:rPr>
              <a:t>// </a:t>
            </a:r>
            <a:r>
              <a:rPr sz="972" spc="-10" dirty="0">
                <a:latin typeface="Courier New"/>
                <a:cs typeface="Courier New"/>
              </a:rPr>
              <a:t>NOT:	</a:t>
            </a:r>
            <a:r>
              <a:rPr sz="972" spc="-5" dirty="0">
                <a:latin typeface="Courier New"/>
                <a:cs typeface="Courier New"/>
              </a:rPr>
              <a:t>floatValue =</a:t>
            </a:r>
            <a:r>
              <a:rPr sz="972" spc="-4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intValue;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7408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By this, the programmer indicates that he is aware of the different types involved and that  the mix is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intentional.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>
              <a:spcBef>
                <a:spcPts val="5"/>
              </a:spcBef>
              <a:buAutoNum type="arabicPeriod" startAt="2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Types that are local to one file only can be declared inside that</a:t>
            </a:r>
            <a:r>
              <a:rPr sz="1167" spc="-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file.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  <a:buFont typeface="Times New Roman"/>
              <a:buAutoNum type="arabicPeriod" startAt="2"/>
            </a:pPr>
            <a:endParaRPr sz="1118">
              <a:latin typeface="Times New Roman"/>
              <a:cs typeface="Times New Roman"/>
            </a:endParaRPr>
          </a:p>
          <a:p>
            <a:pPr marL="234592" marR="4939" indent="-222245" algn="just">
              <a:lnSpc>
                <a:spcPct val="96100"/>
              </a:lnSpc>
              <a:buAutoNum type="arabicPeriod" startAt="2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The parts of a class must be </a:t>
            </a:r>
            <a:r>
              <a:rPr sz="1167" spc="-5" dirty="0">
                <a:latin typeface="Times New Roman"/>
                <a:cs typeface="Times New Roman"/>
              </a:rPr>
              <a:t>sorted </a:t>
            </a:r>
            <a:r>
              <a:rPr sz="1167" i="1" dirty="0">
                <a:latin typeface="Times New Roman"/>
                <a:cs typeface="Times New Roman"/>
              </a:rPr>
              <a:t>public</a:t>
            </a:r>
            <a:r>
              <a:rPr sz="1167" dirty="0">
                <a:latin typeface="Times New Roman"/>
                <a:cs typeface="Times New Roman"/>
              </a:rPr>
              <a:t>, </a:t>
            </a:r>
            <a:r>
              <a:rPr sz="1167" i="1" dirty="0">
                <a:latin typeface="Times New Roman"/>
                <a:cs typeface="Times New Roman"/>
              </a:rPr>
              <a:t>protected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i="1" spc="-5" dirty="0">
                <a:latin typeface="Times New Roman"/>
                <a:cs typeface="Times New Roman"/>
              </a:rPr>
              <a:t>private</a:t>
            </a:r>
            <a:r>
              <a:rPr sz="1167" spc="-5" dirty="0">
                <a:latin typeface="Times New Roman"/>
                <a:cs typeface="Times New Roman"/>
              </a:rPr>
              <a:t>. All </a:t>
            </a:r>
            <a:r>
              <a:rPr sz="1167" dirty="0">
                <a:latin typeface="Times New Roman"/>
                <a:cs typeface="Times New Roman"/>
              </a:rPr>
              <a:t>sections must be  identified explicitly. </a:t>
            </a:r>
            <a:r>
              <a:rPr sz="1167" spc="-5" dirty="0">
                <a:latin typeface="Times New Roman"/>
                <a:cs typeface="Times New Roman"/>
              </a:rPr>
              <a:t>Not </a:t>
            </a:r>
            <a:r>
              <a:rPr sz="1167" dirty="0">
                <a:latin typeface="Times New Roman"/>
                <a:cs typeface="Times New Roman"/>
              </a:rPr>
              <a:t>applicable </a:t>
            </a:r>
            <a:r>
              <a:rPr sz="1167" spc="-5" dirty="0">
                <a:latin typeface="Times New Roman"/>
                <a:cs typeface="Times New Roman"/>
              </a:rPr>
              <a:t>sections should </a:t>
            </a:r>
            <a:r>
              <a:rPr sz="1167" dirty="0">
                <a:latin typeface="Times New Roman"/>
                <a:cs typeface="Times New Roman"/>
              </a:rPr>
              <a:t>be left out. The ordering is </a:t>
            </a:r>
            <a:r>
              <a:rPr sz="1167" i="1" dirty="0">
                <a:latin typeface="Times New Roman"/>
                <a:cs typeface="Times New Roman"/>
              </a:rPr>
              <a:t>"most  public first"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people </a:t>
            </a:r>
            <a:r>
              <a:rPr sz="1167" spc="-5" dirty="0">
                <a:latin typeface="Times New Roman"/>
                <a:cs typeface="Times New Roman"/>
              </a:rPr>
              <a:t>who </a:t>
            </a:r>
            <a:r>
              <a:rPr sz="1167" dirty="0">
                <a:latin typeface="Times New Roman"/>
                <a:cs typeface="Times New Roman"/>
              </a:rPr>
              <a:t>only </a:t>
            </a:r>
            <a:r>
              <a:rPr sz="1167" spc="-5" dirty="0">
                <a:latin typeface="Times New Roman"/>
                <a:cs typeface="Times New Roman"/>
              </a:rPr>
              <a:t>wish </a:t>
            </a:r>
            <a:r>
              <a:rPr sz="1167" dirty="0">
                <a:latin typeface="Times New Roman"/>
                <a:cs typeface="Times New Roman"/>
              </a:rPr>
              <a:t>to use the class can </a:t>
            </a:r>
            <a:r>
              <a:rPr sz="1167" spc="-5" dirty="0">
                <a:latin typeface="Times New Roman"/>
                <a:cs typeface="Times New Roman"/>
              </a:rPr>
              <a:t>stop </a:t>
            </a:r>
            <a:r>
              <a:rPr sz="1167" dirty="0">
                <a:latin typeface="Times New Roman"/>
                <a:cs typeface="Times New Roman"/>
              </a:rPr>
              <a:t>reading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they  reach the </a:t>
            </a:r>
            <a:r>
              <a:rPr sz="875" dirty="0">
                <a:latin typeface="Courier New"/>
                <a:cs typeface="Courier New"/>
              </a:rPr>
              <a:t>protected/private</a:t>
            </a:r>
            <a:r>
              <a:rPr sz="875" spc="-408" dirty="0">
                <a:latin typeface="Courier New"/>
                <a:cs typeface="Courier New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sections.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1167" b="1" spc="-5" dirty="0">
                <a:latin typeface="Times New Roman"/>
                <a:cs typeface="Times New Roman"/>
              </a:rPr>
              <a:t>Variables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marR="7408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Variables should </a:t>
            </a:r>
            <a:r>
              <a:rPr sz="1167" dirty="0">
                <a:latin typeface="Times New Roman"/>
                <a:cs typeface="Times New Roman"/>
              </a:rPr>
              <a:t>be initialized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spc="5" dirty="0">
                <a:latin typeface="Times New Roman"/>
                <a:cs typeface="Times New Roman"/>
              </a:rPr>
              <a:t>they are </a:t>
            </a:r>
            <a:r>
              <a:rPr sz="1167" dirty="0">
                <a:latin typeface="Times New Roman"/>
                <a:cs typeface="Times New Roman"/>
              </a:rPr>
              <a:t>declared and </a:t>
            </a:r>
            <a:r>
              <a:rPr sz="1167" spc="5" dirty="0">
                <a:latin typeface="Times New Roman"/>
                <a:cs typeface="Times New Roman"/>
              </a:rPr>
              <a:t>they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declared in  the </a:t>
            </a:r>
            <a:r>
              <a:rPr sz="1167" spc="-5" dirty="0">
                <a:latin typeface="Times New Roman"/>
                <a:cs typeface="Times New Roman"/>
              </a:rPr>
              <a:t>smallest scope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possible.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 marL="234592" marR="7408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Variables </a:t>
            </a:r>
            <a:r>
              <a:rPr sz="1167" dirty="0">
                <a:latin typeface="Times New Roman"/>
                <a:cs typeface="Times New Roman"/>
              </a:rPr>
              <a:t>must never have dual meaning. This enhances readability by ensuring all  concepts are represented uniquely. Reduce chance of error by </a:t>
            </a:r>
            <a:r>
              <a:rPr sz="1167" spc="-5" dirty="0">
                <a:latin typeface="Times New Roman"/>
                <a:cs typeface="Times New Roman"/>
              </a:rPr>
              <a:t>side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effects.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234592" marR="4939" indent="-222245" algn="just">
              <a:lnSpc>
                <a:spcPct val="96000"/>
              </a:lnSpc>
              <a:spcBef>
                <a:spcPts val="5"/>
              </a:spcBef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Class variables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never be declared public. The concept of information hiding  and encapsulation is violated by public variables. </a:t>
            </a:r>
            <a:r>
              <a:rPr sz="1167" spc="-5" dirty="0">
                <a:latin typeface="Times New Roman"/>
                <a:cs typeface="Times New Roman"/>
              </a:rPr>
              <a:t>Use </a:t>
            </a:r>
            <a:r>
              <a:rPr sz="1167" dirty="0">
                <a:latin typeface="Times New Roman"/>
                <a:cs typeface="Times New Roman"/>
              </a:rPr>
              <a:t>private variables and access  functions instead. </a:t>
            </a:r>
            <a:r>
              <a:rPr sz="1167" spc="-5" dirty="0">
                <a:latin typeface="Times New Roman"/>
                <a:cs typeface="Times New Roman"/>
              </a:rPr>
              <a:t>One </a:t>
            </a:r>
            <a:r>
              <a:rPr sz="1167" dirty="0">
                <a:latin typeface="Times New Roman"/>
                <a:cs typeface="Times New Roman"/>
              </a:rPr>
              <a:t>exception to this rule is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 class is essentially a data  </a:t>
            </a:r>
            <a:r>
              <a:rPr sz="1167" spc="-5" dirty="0">
                <a:latin typeface="Times New Roman"/>
                <a:cs typeface="Times New Roman"/>
              </a:rPr>
              <a:t>structure, with </a:t>
            </a:r>
            <a:r>
              <a:rPr sz="1167" dirty="0">
                <a:latin typeface="Times New Roman"/>
                <a:cs typeface="Times New Roman"/>
              </a:rPr>
              <a:t>no behavior (equivalent to a C++ </a:t>
            </a:r>
            <a:r>
              <a:rPr sz="875" dirty="0">
                <a:latin typeface="Courier New"/>
                <a:cs typeface="Courier New"/>
              </a:rPr>
              <a:t>struct</a:t>
            </a:r>
            <a:r>
              <a:rPr sz="1167" dirty="0">
                <a:latin typeface="Times New Roman"/>
                <a:cs typeface="Times New Roman"/>
              </a:rPr>
              <a:t>). In </a:t>
            </a:r>
            <a:r>
              <a:rPr sz="1167" spc="5" dirty="0">
                <a:latin typeface="Times New Roman"/>
                <a:cs typeface="Times New Roman"/>
              </a:rPr>
              <a:t>this </a:t>
            </a:r>
            <a:r>
              <a:rPr sz="1167" dirty="0">
                <a:latin typeface="Times New Roman"/>
                <a:cs typeface="Times New Roman"/>
              </a:rPr>
              <a:t>case it is appropriate  to make the class' instance variables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public.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  <a:buFont typeface="Times New Roman"/>
              <a:buAutoNum type="arabicPeriod"/>
            </a:pPr>
            <a:endParaRPr sz="1167">
              <a:latin typeface="Times New Roman"/>
              <a:cs typeface="Times New Roman"/>
            </a:endParaRPr>
          </a:p>
          <a:p>
            <a:pPr marL="234592" marR="6173" indent="-222245" algn="just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Related variables of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type can be declared in a common </a:t>
            </a:r>
            <a:r>
              <a:rPr sz="1167" spc="-5" dirty="0">
                <a:latin typeface="Times New Roman"/>
                <a:cs typeface="Times New Roman"/>
              </a:rPr>
              <a:t>statement.  Unrelated </a:t>
            </a:r>
            <a:r>
              <a:rPr sz="1167" dirty="0">
                <a:latin typeface="Times New Roman"/>
                <a:cs typeface="Times New Roman"/>
              </a:rPr>
              <a:t>variables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be declared in the </a:t>
            </a:r>
            <a:r>
              <a:rPr sz="1167" spc="-5" dirty="0">
                <a:latin typeface="Times New Roman"/>
                <a:cs typeface="Times New Roman"/>
              </a:rPr>
              <a:t>same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  <a:buFont typeface="Times New Roman"/>
              <a:buAutoNum type="arabicPeriod"/>
            </a:pPr>
            <a:endParaRPr sz="875">
              <a:latin typeface="Times New Roman"/>
              <a:cs typeface="Times New Roman"/>
            </a:endParaRPr>
          </a:p>
          <a:p>
            <a:pPr marL="900709" marR="5556">
              <a:lnSpc>
                <a:spcPts val="1108"/>
              </a:lnSpc>
              <a:tabLst>
                <a:tab pos="1419281" algn="l"/>
                <a:tab pos="2530505" algn="l"/>
                <a:tab pos="3863975" algn="l"/>
                <a:tab pos="5197444" algn="l"/>
              </a:tabLst>
            </a:pPr>
            <a:r>
              <a:rPr sz="972" spc="-5" dirty="0">
                <a:latin typeface="Courier New"/>
                <a:cs typeface="Courier New"/>
              </a:rPr>
              <a:t>float		</a:t>
            </a:r>
            <a:r>
              <a:rPr sz="972" spc="-10" dirty="0">
                <a:latin typeface="Courier New"/>
                <a:cs typeface="Courier New"/>
              </a:rPr>
              <a:t>x</a:t>
            </a:r>
            <a:r>
              <a:rPr sz="972" spc="-5" dirty="0">
                <a:latin typeface="Courier New"/>
                <a:cs typeface="Courier New"/>
              </a:rPr>
              <a:t>,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10" dirty="0">
                <a:latin typeface="Courier New"/>
                <a:cs typeface="Courier New"/>
              </a:rPr>
              <a:t>y</a:t>
            </a:r>
            <a:r>
              <a:rPr sz="972" spc="-5" dirty="0">
                <a:latin typeface="Courier New"/>
                <a:cs typeface="Courier New"/>
              </a:rPr>
              <a:t>,</a:t>
            </a:r>
            <a:r>
              <a:rPr sz="972" dirty="0">
                <a:latin typeface="Courier New"/>
                <a:cs typeface="Courier New"/>
              </a:rPr>
              <a:t>	</a:t>
            </a:r>
            <a:r>
              <a:rPr sz="972" spc="-5" dirty="0">
                <a:latin typeface="Courier New"/>
                <a:cs typeface="Courier New"/>
              </a:rPr>
              <a:t>z;  float	revenueJanuary, revenueFebrury,</a:t>
            </a:r>
            <a:r>
              <a:rPr sz="972" spc="-10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revenueMarch;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common requirement of having declarations on </a:t>
            </a:r>
            <a:r>
              <a:rPr sz="1167" spc="-5" dirty="0">
                <a:latin typeface="Times New Roman"/>
                <a:cs typeface="Times New Roman"/>
              </a:rPr>
              <a:t>separate </a:t>
            </a:r>
            <a:r>
              <a:rPr sz="1167" dirty="0">
                <a:latin typeface="Times New Roman"/>
                <a:cs typeface="Times New Roman"/>
              </a:rPr>
              <a:t>lines is not useful in the  </a:t>
            </a:r>
            <a:r>
              <a:rPr sz="1167" spc="-5" dirty="0">
                <a:latin typeface="Times New Roman"/>
                <a:cs typeface="Times New Roman"/>
              </a:rPr>
              <a:t>situations </a:t>
            </a:r>
            <a:r>
              <a:rPr sz="1167" dirty="0">
                <a:latin typeface="Times New Roman"/>
                <a:cs typeface="Times New Roman"/>
              </a:rPr>
              <a:t>like the ones above. It enhances readability to group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variables.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5556" indent="-222245" algn="just">
              <a:lnSpc>
                <a:spcPts val="1342"/>
              </a:lnSpc>
              <a:buAutoNum type="arabicPeriod" startAt="5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Variables should </a:t>
            </a:r>
            <a:r>
              <a:rPr sz="1167" dirty="0">
                <a:latin typeface="Times New Roman"/>
                <a:cs typeface="Times New Roman"/>
              </a:rPr>
              <a:t>be kept alive for as </a:t>
            </a:r>
            <a:r>
              <a:rPr sz="1167" spc="-5" dirty="0">
                <a:latin typeface="Times New Roman"/>
                <a:cs typeface="Times New Roman"/>
              </a:rPr>
              <a:t>short </a:t>
            </a:r>
            <a:r>
              <a:rPr sz="1167" dirty="0">
                <a:latin typeface="Times New Roman"/>
                <a:cs typeface="Times New Roman"/>
              </a:rPr>
              <a:t>a time as possible. </a:t>
            </a:r>
            <a:r>
              <a:rPr sz="1167" spc="-5" dirty="0">
                <a:latin typeface="Times New Roman"/>
                <a:cs typeface="Times New Roman"/>
              </a:rPr>
              <a:t>Keeping </a:t>
            </a:r>
            <a:r>
              <a:rPr sz="1167" dirty="0">
                <a:latin typeface="Times New Roman"/>
                <a:cs typeface="Times New Roman"/>
              </a:rPr>
              <a:t>the operations  on a variable </a:t>
            </a:r>
            <a:r>
              <a:rPr sz="1167" spc="-5" dirty="0">
                <a:latin typeface="Times New Roman"/>
                <a:cs typeface="Times New Roman"/>
              </a:rPr>
              <a:t>within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small scope, </a:t>
            </a:r>
            <a:r>
              <a:rPr sz="1167" dirty="0">
                <a:latin typeface="Times New Roman"/>
                <a:cs typeface="Times New Roman"/>
              </a:rPr>
              <a:t>it is easier to control the effects and </a:t>
            </a:r>
            <a:r>
              <a:rPr sz="1167" spc="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effects of  the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variable.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158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625751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59312" cy="131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4939" indent="-222245" algn="just">
              <a:lnSpc>
                <a:spcPts val="1342"/>
              </a:lnSpc>
              <a:spcBef>
                <a:spcPts val="851"/>
              </a:spcBef>
              <a:buAutoNum type="arabicPeriod" startAt="6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Global </a:t>
            </a:r>
            <a:r>
              <a:rPr sz="1167" dirty="0">
                <a:latin typeface="Times New Roman"/>
                <a:cs typeface="Times New Roman"/>
              </a:rPr>
              <a:t>variables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be used. </a:t>
            </a:r>
            <a:r>
              <a:rPr sz="1167" spc="-5" dirty="0">
                <a:latin typeface="Times New Roman"/>
                <a:cs typeface="Times New Roman"/>
              </a:rPr>
              <a:t>Variables should </a:t>
            </a:r>
            <a:r>
              <a:rPr sz="1167" dirty="0">
                <a:latin typeface="Times New Roman"/>
                <a:cs typeface="Times New Roman"/>
              </a:rPr>
              <a:t>be declared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spc="-5" dirty="0">
                <a:latin typeface="Times New Roman"/>
                <a:cs typeface="Times New Roman"/>
              </a:rPr>
              <a:t>within scope  </a:t>
            </a:r>
            <a:r>
              <a:rPr sz="1167" dirty="0">
                <a:latin typeface="Times New Roman"/>
                <a:cs typeface="Times New Roman"/>
              </a:rPr>
              <a:t>of their use.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is recommended for global functions or file </a:t>
            </a:r>
            <a:r>
              <a:rPr sz="1167" spc="-5" dirty="0">
                <a:latin typeface="Times New Roman"/>
                <a:cs typeface="Times New Roman"/>
              </a:rPr>
              <a:t>scope </a:t>
            </a:r>
            <a:r>
              <a:rPr sz="1167" dirty="0">
                <a:latin typeface="Times New Roman"/>
                <a:cs typeface="Times New Roman"/>
              </a:rPr>
              <a:t>variables.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 easier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control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effects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and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side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effects</a:t>
            </a:r>
            <a:r>
              <a:rPr sz="1167" spc="6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variables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if</a:t>
            </a:r>
            <a:r>
              <a:rPr sz="1167" spc="6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used</a:t>
            </a:r>
            <a:r>
              <a:rPr sz="1167" spc="5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5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limited</a:t>
            </a:r>
            <a:r>
              <a:rPr sz="1167" spc="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scope.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AutoNum type="arabicPeriod" startAt="6"/>
            </a:pPr>
            <a:endParaRPr sz="1069">
              <a:latin typeface="Times New Roman"/>
              <a:cs typeface="Times New Roman"/>
            </a:endParaRPr>
          </a:p>
          <a:p>
            <a:pPr marL="234592" indent="-222245">
              <a:spcBef>
                <a:spcPts val="5"/>
              </a:spcBef>
              <a:buAutoNum type="arabicPeriod" startAt="6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Implicit test for </a:t>
            </a:r>
            <a:r>
              <a:rPr sz="1167" i="1" dirty="0">
                <a:latin typeface="Times New Roman"/>
                <a:cs typeface="Times New Roman"/>
              </a:rPr>
              <a:t>0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be used other than for boolean variables and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pointers.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159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8642" y="2290510"/>
          <a:ext cx="3079397" cy="387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4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(nLines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10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NOT: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0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(nLines)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40">
                <a:tc>
                  <a:txBody>
                    <a:bodyPr/>
                    <a:lstStyle/>
                    <a:p>
                      <a:pPr marL="22225">
                        <a:lnSpc>
                          <a:spcPts val="100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if (value !=</a:t>
                      </a:r>
                      <a:r>
                        <a:rPr sz="10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0.0)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NOT: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0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0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(value)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98903" y="2779623"/>
            <a:ext cx="5360547" cy="1549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6300"/>
              </a:lnSpc>
            </a:pPr>
            <a:r>
              <a:rPr sz="1167" dirty="0">
                <a:latin typeface="Times New Roman"/>
                <a:cs typeface="Times New Roman"/>
              </a:rPr>
              <a:t>It is not necessarily defined by the compiler that ints and floats 0 are implemented as  binary 0. </a:t>
            </a:r>
            <a:r>
              <a:rPr sz="1167" spc="-5" dirty="0">
                <a:latin typeface="Times New Roman"/>
                <a:cs typeface="Times New Roman"/>
              </a:rPr>
              <a:t>Also, </a:t>
            </a:r>
            <a:r>
              <a:rPr sz="1167" dirty="0">
                <a:latin typeface="Times New Roman"/>
                <a:cs typeface="Times New Roman"/>
              </a:rPr>
              <a:t>by using explicit test the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give immediate clue of the type being  tested. It is common also to </a:t>
            </a:r>
            <a:r>
              <a:rPr sz="1167" spc="-5" dirty="0">
                <a:latin typeface="Times New Roman"/>
                <a:cs typeface="Times New Roman"/>
              </a:rPr>
              <a:t>suggest </a:t>
            </a:r>
            <a:r>
              <a:rPr sz="1167" dirty="0">
                <a:latin typeface="Times New Roman"/>
                <a:cs typeface="Times New Roman"/>
              </a:rPr>
              <a:t>that pointers shouldn't test implicit for 0 either, i.e.</a:t>
            </a:r>
            <a:r>
              <a:rPr sz="1167" spc="-39" dirty="0">
                <a:latin typeface="Times New Roman"/>
                <a:cs typeface="Times New Roman"/>
              </a:rPr>
              <a:t> </a:t>
            </a:r>
            <a:r>
              <a:rPr sz="875" spc="-5" dirty="0">
                <a:latin typeface="Courier New"/>
                <a:cs typeface="Courier New"/>
              </a:rPr>
              <a:t>if</a:t>
            </a:r>
            <a:endParaRPr sz="875">
              <a:latin typeface="Courier New"/>
              <a:cs typeface="Courier New"/>
            </a:endParaRPr>
          </a:p>
          <a:p>
            <a:pPr marL="12347" marR="6791" algn="just">
              <a:lnSpc>
                <a:spcPts val="1342"/>
              </a:lnSpc>
              <a:spcBef>
                <a:spcPts val="44"/>
              </a:spcBef>
            </a:pPr>
            <a:r>
              <a:rPr sz="875" spc="-5" dirty="0">
                <a:latin typeface="Courier New"/>
                <a:cs typeface="Courier New"/>
              </a:rPr>
              <a:t>(line == </a:t>
            </a:r>
            <a:r>
              <a:rPr sz="875" dirty="0">
                <a:latin typeface="Courier New"/>
                <a:cs typeface="Courier New"/>
              </a:rPr>
              <a:t>0) </a:t>
            </a:r>
            <a:r>
              <a:rPr sz="1167" dirty="0">
                <a:latin typeface="Times New Roman"/>
                <a:cs typeface="Times New Roman"/>
              </a:rPr>
              <a:t>instead of </a:t>
            </a:r>
            <a:r>
              <a:rPr sz="875" spc="-5" dirty="0">
                <a:latin typeface="Courier New"/>
                <a:cs typeface="Courier New"/>
              </a:rPr>
              <a:t>if </a:t>
            </a:r>
            <a:r>
              <a:rPr sz="875" dirty="0">
                <a:latin typeface="Courier New"/>
                <a:cs typeface="Courier New"/>
              </a:rPr>
              <a:t>(line)</a:t>
            </a:r>
            <a:r>
              <a:rPr sz="1167" dirty="0">
                <a:latin typeface="Times New Roman"/>
                <a:cs typeface="Times New Roman"/>
              </a:rPr>
              <a:t>. The latter is regarded as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common practice in  C/C++ however that it can be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Times New Roman"/>
                <a:cs typeface="Times New Roman"/>
              </a:rPr>
              <a:t>Loop</a:t>
            </a:r>
            <a:r>
              <a:rPr sz="1167" b="1" spc="-102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1.   </a:t>
            </a:r>
            <a:r>
              <a:rPr sz="1167" spc="-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loop control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must be included in the </a:t>
            </a:r>
            <a:r>
              <a:rPr sz="1167" i="1" dirty="0">
                <a:latin typeface="Times New Roman"/>
                <a:cs typeface="Times New Roman"/>
              </a:rPr>
              <a:t>for()</a:t>
            </a:r>
            <a:r>
              <a:rPr sz="1167" i="1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construction.</a:t>
            </a:r>
            <a:endParaRPr sz="1167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11892" y="4416702"/>
          <a:ext cx="5006799" cy="526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64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sum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0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0;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0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NOT: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(i=0,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sum=0;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i&lt;100; 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i++)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48">
                <a:tc>
                  <a:txBody>
                    <a:bodyPr/>
                    <a:lstStyle/>
                    <a:p>
                      <a:pPr marL="22225">
                        <a:lnSpc>
                          <a:spcPts val="1005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(i=0;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i&lt;100;</a:t>
                      </a:r>
                      <a:r>
                        <a:rPr sz="1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i++)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ts val="1005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//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ts val="1005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sum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1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value[i];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44">
                <a:tc>
                  <a:txBody>
                    <a:bodyPr/>
                    <a:lstStyle/>
                    <a:p>
                      <a:pPr marL="173990">
                        <a:lnSpc>
                          <a:spcPts val="1000"/>
                        </a:lnSpc>
                      </a:pPr>
                      <a:r>
                        <a:rPr sz="1000" spc="-10" dirty="0">
                          <a:latin typeface="Courier New"/>
                          <a:cs typeface="Courier New"/>
                        </a:rPr>
                        <a:t>sum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1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value[i];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98903" y="5038514"/>
            <a:ext cx="41196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2.   Loop variables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initialized immediately before the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loop.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7903" y="5358059"/>
            <a:ext cx="2244725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99"/>
              </a:lnSpc>
              <a:tabLst>
                <a:tab pos="1714373" algn="l"/>
              </a:tabLst>
            </a:pPr>
            <a:r>
              <a:rPr sz="972" spc="-10" dirty="0">
                <a:latin typeface="Courier New"/>
                <a:cs typeface="Courier New"/>
              </a:rPr>
              <a:t>boolean </a:t>
            </a:r>
            <a:r>
              <a:rPr sz="972" dirty="0">
                <a:latin typeface="Courier New"/>
                <a:cs typeface="Courier New"/>
              </a:rPr>
              <a:t>done</a:t>
            </a:r>
            <a:r>
              <a:rPr sz="972" spc="15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=</a:t>
            </a:r>
            <a:r>
              <a:rPr sz="972" dirty="0">
                <a:latin typeface="Courier New"/>
                <a:cs typeface="Courier New"/>
              </a:rPr>
              <a:t> false;	</a:t>
            </a:r>
            <a:r>
              <a:rPr sz="972" spc="-5" dirty="0">
                <a:latin typeface="Courier New"/>
                <a:cs typeface="Courier New"/>
              </a:rPr>
              <a:t>//</a:t>
            </a:r>
            <a:r>
              <a:rPr sz="972" spc="-92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NOT:  while</a:t>
            </a:r>
            <a:r>
              <a:rPr sz="972" spc="10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(!done)</a:t>
            </a:r>
            <a:r>
              <a:rPr sz="972" spc="10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	</a:t>
            </a:r>
            <a:r>
              <a:rPr sz="972" spc="-10" dirty="0">
                <a:latin typeface="Courier New"/>
                <a:cs typeface="Courier New"/>
              </a:rPr>
              <a:t>//</a:t>
            </a:r>
            <a:endParaRPr sz="972">
              <a:latin typeface="Courier New"/>
              <a:cs typeface="Courier New"/>
            </a:endParaRPr>
          </a:p>
          <a:p>
            <a:pPr marL="159893">
              <a:lnSpc>
                <a:spcPts val="1050"/>
              </a:lnSpc>
              <a:tabLst>
                <a:tab pos="1713755" algn="l"/>
              </a:tabLst>
            </a:pPr>
            <a:r>
              <a:rPr sz="972" spc="-5" dirty="0">
                <a:latin typeface="Courier New"/>
                <a:cs typeface="Courier New"/>
              </a:rPr>
              <a:t>:	//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33"/>
              </a:lnSpc>
              <a:tabLst>
                <a:tab pos="1715606" algn="l"/>
              </a:tabLst>
            </a:pPr>
            <a:r>
              <a:rPr sz="972" spc="-5" dirty="0">
                <a:latin typeface="Courier New"/>
                <a:cs typeface="Courier New"/>
              </a:rPr>
              <a:t>}	</a:t>
            </a:r>
            <a:r>
              <a:rPr sz="972" spc="-10" dirty="0">
                <a:latin typeface="Courier New"/>
                <a:cs typeface="Courier New"/>
              </a:rPr>
              <a:t>//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0224" y="5346206"/>
            <a:ext cx="1655763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">
              <a:lnSpc>
                <a:spcPts val="1133"/>
              </a:lnSpc>
              <a:tabLst>
                <a:tab pos="680934" algn="l"/>
              </a:tabLst>
            </a:pPr>
            <a:r>
              <a:rPr sz="972" spc="-5" dirty="0">
                <a:latin typeface="Courier New"/>
                <a:cs typeface="Courier New"/>
              </a:rPr>
              <a:t>boolean	</a:t>
            </a:r>
            <a:r>
              <a:rPr sz="972" spc="-10" dirty="0">
                <a:latin typeface="Courier New"/>
                <a:cs typeface="Courier New"/>
              </a:rPr>
              <a:t>done </a:t>
            </a:r>
            <a:r>
              <a:rPr sz="972" spc="-5" dirty="0">
                <a:latin typeface="Courier New"/>
                <a:cs typeface="Courier New"/>
              </a:rPr>
              <a:t>=</a:t>
            </a:r>
            <a:r>
              <a:rPr sz="972" spc="-78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false;</a:t>
            </a:r>
            <a:endParaRPr sz="972">
              <a:latin typeface="Courier New"/>
              <a:cs typeface="Courier New"/>
            </a:endParaRPr>
          </a:p>
          <a:p>
            <a:pPr marL="86429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while (!done)</a:t>
            </a:r>
            <a:r>
              <a:rPr sz="972" spc="-58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161128">
              <a:lnSpc>
                <a:spcPts val="1094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903" y="6231254"/>
            <a:ext cx="5360547" cy="2190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 algn="just">
              <a:lnSpc>
                <a:spcPts val="1342"/>
              </a:lnSpc>
              <a:buAutoNum type="arabicPeriod" startAt="3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The use of </a:t>
            </a:r>
            <a:r>
              <a:rPr sz="1167" i="1" dirty="0">
                <a:latin typeface="Times New Roman"/>
                <a:cs typeface="Times New Roman"/>
              </a:rPr>
              <a:t>do .... while </a:t>
            </a:r>
            <a:r>
              <a:rPr sz="1167" dirty="0">
                <a:latin typeface="Times New Roman"/>
                <a:cs typeface="Times New Roman"/>
              </a:rPr>
              <a:t>loops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avoided. There are two reasons for this. </a:t>
            </a:r>
            <a:r>
              <a:rPr sz="1167" spc="-5" dirty="0">
                <a:latin typeface="Times New Roman"/>
                <a:cs typeface="Times New Roman"/>
              </a:rPr>
              <a:t>First  </a:t>
            </a:r>
            <a:r>
              <a:rPr sz="1167" dirty="0">
                <a:latin typeface="Times New Roman"/>
                <a:cs typeface="Times New Roman"/>
              </a:rPr>
              <a:t>is that the construct is </a:t>
            </a:r>
            <a:r>
              <a:rPr sz="1167" spc="-5" dirty="0">
                <a:latin typeface="Times New Roman"/>
                <a:cs typeface="Times New Roman"/>
              </a:rPr>
              <a:t>superflous; Any statement </a:t>
            </a:r>
            <a:r>
              <a:rPr sz="1167" dirty="0">
                <a:latin typeface="Times New Roman"/>
                <a:cs typeface="Times New Roman"/>
              </a:rPr>
              <a:t>that can be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as a </a:t>
            </a:r>
            <a:r>
              <a:rPr sz="1167" i="1" dirty="0">
                <a:latin typeface="Times New Roman"/>
                <a:cs typeface="Times New Roman"/>
              </a:rPr>
              <a:t>do .... while  </a:t>
            </a:r>
            <a:r>
              <a:rPr sz="1167" dirty="0">
                <a:latin typeface="Times New Roman"/>
                <a:cs typeface="Times New Roman"/>
              </a:rPr>
              <a:t>loop can equally </a:t>
            </a:r>
            <a:r>
              <a:rPr sz="1167" spc="-5" dirty="0">
                <a:latin typeface="Times New Roman"/>
                <a:cs typeface="Times New Roman"/>
              </a:rPr>
              <a:t>well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as a </a:t>
            </a:r>
            <a:r>
              <a:rPr sz="1167" i="1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lopp or a </a:t>
            </a:r>
            <a:r>
              <a:rPr sz="1167" i="1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loop. Complexity is reduced  by minimizing the number of constructs being used. The other reason is of  readability. A loop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conditional part at the end is more difficult to read than  one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conditional at the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top.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3"/>
            </a:pPr>
            <a:endParaRPr sz="1167">
              <a:latin typeface="Times New Roman"/>
              <a:cs typeface="Times New Roman"/>
            </a:endParaRPr>
          </a:p>
          <a:p>
            <a:pPr marL="234592" marR="4939" indent="-222245" algn="just">
              <a:lnSpc>
                <a:spcPts val="1342"/>
              </a:lnSpc>
              <a:buAutoNum type="arabicPeriod" startAt="3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The use of </a:t>
            </a:r>
            <a:r>
              <a:rPr sz="1167" i="1" dirty="0">
                <a:latin typeface="Times New Roman"/>
                <a:cs typeface="Times New Roman"/>
              </a:rPr>
              <a:t>break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i="1" dirty="0">
                <a:latin typeface="Times New Roman"/>
                <a:cs typeface="Times New Roman"/>
              </a:rPr>
              <a:t>continue </a:t>
            </a:r>
            <a:r>
              <a:rPr sz="1167" dirty="0">
                <a:latin typeface="Times New Roman"/>
                <a:cs typeface="Times New Roman"/>
              </a:rPr>
              <a:t>in loops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avoided. These </a:t>
            </a:r>
            <a:r>
              <a:rPr sz="1167" spc="-5" dirty="0">
                <a:latin typeface="Times New Roman"/>
                <a:cs typeface="Times New Roman"/>
              </a:rPr>
              <a:t>statements should  </a:t>
            </a:r>
            <a:r>
              <a:rPr sz="1167" dirty="0">
                <a:latin typeface="Times New Roman"/>
                <a:cs typeface="Times New Roman"/>
              </a:rPr>
              <a:t>only be used if they prove to give higher readability </a:t>
            </a:r>
            <a:r>
              <a:rPr sz="1167" spc="-10" dirty="0">
                <a:latin typeface="Times New Roman"/>
                <a:cs typeface="Times New Roman"/>
              </a:rPr>
              <a:t>than </a:t>
            </a:r>
            <a:r>
              <a:rPr sz="1167" dirty="0">
                <a:latin typeface="Times New Roman"/>
                <a:cs typeface="Times New Roman"/>
              </a:rPr>
              <a:t>their </a:t>
            </a:r>
            <a:r>
              <a:rPr sz="1167" spc="-5" dirty="0">
                <a:latin typeface="Times New Roman"/>
                <a:cs typeface="Times New Roman"/>
              </a:rPr>
              <a:t>structured </a:t>
            </a:r>
            <a:r>
              <a:rPr sz="1167" dirty="0">
                <a:latin typeface="Times New Roman"/>
                <a:cs typeface="Times New Roman"/>
              </a:rPr>
              <a:t>counterparts.  In general </a:t>
            </a:r>
            <a:r>
              <a:rPr sz="1167" i="1" dirty="0">
                <a:latin typeface="Times New Roman"/>
                <a:cs typeface="Times New Roman"/>
              </a:rPr>
              <a:t>break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only be used in </a:t>
            </a:r>
            <a:r>
              <a:rPr sz="1167" i="1" dirty="0">
                <a:latin typeface="Times New Roman"/>
                <a:cs typeface="Times New Roman"/>
              </a:rPr>
              <a:t>case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i="1" dirty="0">
                <a:latin typeface="Times New Roman"/>
                <a:cs typeface="Times New Roman"/>
              </a:rPr>
              <a:t>continue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 avoided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alltogether.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AutoNum type="arabicPeriod" startAt="3"/>
            </a:pPr>
            <a:endParaRPr sz="1069">
              <a:latin typeface="Times New Roman"/>
              <a:cs typeface="Times New Roman"/>
            </a:endParaRPr>
          </a:p>
          <a:p>
            <a:pPr marL="234592" indent="-222245">
              <a:spcBef>
                <a:spcPts val="5"/>
              </a:spcBef>
              <a:buAutoNum type="arabicPeriod" startAt="3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The form  </a:t>
            </a:r>
            <a:r>
              <a:rPr sz="1167" i="1" dirty="0">
                <a:latin typeface="Times New Roman"/>
                <a:cs typeface="Times New Roman"/>
              </a:rPr>
              <a:t>for (;;)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used for empty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loops.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7903" y="8570313"/>
            <a:ext cx="76552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33"/>
              </a:lnSpc>
            </a:pPr>
            <a:r>
              <a:rPr sz="972" spc="-10" dirty="0">
                <a:latin typeface="Courier New"/>
                <a:cs typeface="Courier New"/>
              </a:rPr>
              <a:t>for (;;)</a:t>
            </a:r>
            <a:r>
              <a:rPr sz="972" spc="-49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159893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6166" y="8570313"/>
            <a:ext cx="54451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//</a:t>
            </a:r>
            <a:r>
              <a:rPr sz="972" spc="-102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NOT: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03"/>
              </a:lnSpc>
            </a:pPr>
            <a:r>
              <a:rPr sz="972" spc="-10" dirty="0">
                <a:latin typeface="Courier New"/>
                <a:cs typeface="Courier New"/>
              </a:rPr>
              <a:t>//</a:t>
            </a:r>
            <a:endParaRPr sz="972">
              <a:latin typeface="Courier New"/>
              <a:cs typeface="Courier New"/>
            </a:endParaRPr>
          </a:p>
          <a:p>
            <a:pPr marL="13582">
              <a:lnSpc>
                <a:spcPts val="1137"/>
              </a:lnSpc>
            </a:pPr>
            <a:r>
              <a:rPr sz="972" spc="-10" dirty="0">
                <a:latin typeface="Courier New"/>
                <a:cs typeface="Courier New"/>
              </a:rPr>
              <a:t>//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7048" y="8570313"/>
            <a:ext cx="106309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33"/>
              </a:lnSpc>
            </a:pPr>
            <a:r>
              <a:rPr sz="972" dirty="0">
                <a:latin typeface="Courier New"/>
                <a:cs typeface="Courier New"/>
              </a:rPr>
              <a:t>while </a:t>
            </a:r>
            <a:r>
              <a:rPr sz="972" spc="-10" dirty="0">
                <a:latin typeface="Courier New"/>
                <a:cs typeface="Courier New"/>
              </a:rPr>
              <a:t>(true)</a:t>
            </a:r>
            <a:r>
              <a:rPr sz="972" spc="-58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85194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12964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8685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2"/>
            <a:ext cx="5358694" cy="286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This form is better than the functionally equivalent </a:t>
            </a:r>
            <a:r>
              <a:rPr sz="1167" i="1" dirty="0">
                <a:latin typeface="Times New Roman"/>
                <a:cs typeface="Times New Roman"/>
              </a:rPr>
              <a:t>while (true) </a:t>
            </a:r>
            <a:r>
              <a:rPr sz="1167" spc="-5" dirty="0">
                <a:latin typeface="Times New Roman"/>
                <a:cs typeface="Times New Roman"/>
              </a:rPr>
              <a:t>since </a:t>
            </a:r>
            <a:r>
              <a:rPr sz="1167" dirty="0">
                <a:latin typeface="Times New Roman"/>
                <a:cs typeface="Times New Roman"/>
              </a:rPr>
              <a:t>this implies a test  against </a:t>
            </a:r>
            <a:r>
              <a:rPr sz="1167" i="1" spc="-5" dirty="0">
                <a:latin typeface="Times New Roman"/>
                <a:cs typeface="Times New Roman"/>
              </a:rPr>
              <a:t>true</a:t>
            </a:r>
            <a:r>
              <a:rPr sz="1167" spc="-5" dirty="0">
                <a:latin typeface="Times New Roman"/>
                <a:cs typeface="Times New Roman"/>
              </a:rPr>
              <a:t>, which </a:t>
            </a:r>
            <a:r>
              <a:rPr sz="1167" dirty="0">
                <a:latin typeface="Times New Roman"/>
                <a:cs typeface="Times New Roman"/>
              </a:rPr>
              <a:t>is neither necessary nor meaningful. The form </a:t>
            </a:r>
            <a:r>
              <a:rPr sz="1167" spc="-5" dirty="0">
                <a:latin typeface="Times New Roman"/>
                <a:cs typeface="Times New Roman"/>
              </a:rPr>
              <a:t>while(true) should </a:t>
            </a:r>
            <a:r>
              <a:rPr sz="1167" dirty="0">
                <a:latin typeface="Times New Roman"/>
                <a:cs typeface="Times New Roman"/>
              </a:rPr>
              <a:t>be  used for infinite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loops.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Times New Roman"/>
                <a:cs typeface="Times New Roman"/>
              </a:rPr>
              <a:t>Conditionals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marR="6791" indent="-222245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1. Complex conditional </a:t>
            </a:r>
            <a:r>
              <a:rPr sz="1167" spc="-5" dirty="0">
                <a:latin typeface="Times New Roman"/>
                <a:cs typeface="Times New Roman"/>
              </a:rPr>
              <a:t>expressions </a:t>
            </a:r>
            <a:r>
              <a:rPr sz="1167" dirty="0">
                <a:latin typeface="Times New Roman"/>
                <a:cs typeface="Times New Roman"/>
              </a:rPr>
              <a:t>must be avoided. Introduce temporary boolean  variables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instead.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1196418" marR="820454" indent="-295709">
              <a:lnSpc>
                <a:spcPts val="1108"/>
              </a:lnSpc>
            </a:pPr>
            <a:r>
              <a:rPr sz="972" spc="-5" dirty="0">
                <a:latin typeface="Courier New"/>
                <a:cs typeface="Courier New"/>
              </a:rPr>
              <a:t>if ((elementNo &lt; </a:t>
            </a:r>
            <a:r>
              <a:rPr sz="972" spc="5" dirty="0">
                <a:latin typeface="Courier New"/>
                <a:cs typeface="Courier New"/>
              </a:rPr>
              <a:t>0) </a:t>
            </a:r>
            <a:r>
              <a:rPr sz="972" spc="-5" dirty="0">
                <a:latin typeface="Courier New"/>
                <a:cs typeface="Courier New"/>
              </a:rPr>
              <a:t>|| (elementNo &gt; maxElement)||  elementNo == </a:t>
            </a:r>
            <a:r>
              <a:rPr sz="972" dirty="0">
                <a:latin typeface="Courier New"/>
                <a:cs typeface="Courier New"/>
              </a:rPr>
              <a:t>lastElement)</a:t>
            </a:r>
            <a:r>
              <a:rPr sz="972" spc="-68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1048873">
              <a:lnSpc>
                <a:spcPts val="1040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replaced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by: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160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8903" y="3904545"/>
            <a:ext cx="135572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10" dirty="0">
                <a:latin typeface="Courier New"/>
                <a:cs typeface="Courier New"/>
              </a:rPr>
              <a:t>boolean</a:t>
            </a:r>
            <a:r>
              <a:rPr sz="972" spc="-3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isFinished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5116" y="3904545"/>
            <a:ext cx="343252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Courier New"/>
                <a:cs typeface="Courier New"/>
              </a:rPr>
              <a:t>= (elementNo &lt; 0) || (elementNo &gt;</a:t>
            </a:r>
            <a:r>
              <a:rPr sz="972" spc="83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maxElement);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862" y="4055613"/>
            <a:ext cx="5359312" cy="254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562505">
              <a:lnSpc>
                <a:spcPts val="1099"/>
              </a:lnSpc>
            </a:pPr>
            <a:r>
              <a:rPr sz="972" spc="-10" dirty="0">
                <a:latin typeface="Courier New"/>
                <a:cs typeface="Courier New"/>
              </a:rPr>
              <a:t>boolean </a:t>
            </a:r>
            <a:r>
              <a:rPr sz="972" spc="-5" dirty="0">
                <a:latin typeface="Courier New"/>
                <a:cs typeface="Courier New"/>
              </a:rPr>
              <a:t>isRepeatedEntry = elementNo == lastElement;  if (isFinished || isRepeatedEntry)</a:t>
            </a:r>
            <a:r>
              <a:rPr sz="972" spc="-2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159893">
              <a:lnSpc>
                <a:spcPts val="1050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234592" marR="4939" indent="-222245">
              <a:lnSpc>
                <a:spcPts val="1342"/>
              </a:lnSpc>
              <a:spcBef>
                <a:spcPts val="5"/>
              </a:spcBef>
              <a:buAutoNum type="arabicPeriod" startAt="2"/>
              <a:tabLst>
                <a:tab pos="235209" algn="l"/>
              </a:tabLst>
            </a:pPr>
            <a:r>
              <a:rPr sz="1167" dirty="0">
                <a:latin typeface="Times New Roman"/>
                <a:cs typeface="Times New Roman"/>
              </a:rPr>
              <a:t>The nominal case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put in the </a:t>
            </a:r>
            <a:r>
              <a:rPr sz="1167" i="1" dirty="0">
                <a:latin typeface="Times New Roman"/>
                <a:cs typeface="Times New Roman"/>
              </a:rPr>
              <a:t>if</a:t>
            </a:r>
            <a:r>
              <a:rPr sz="1167" dirty="0">
                <a:latin typeface="Times New Roman"/>
                <a:cs typeface="Times New Roman"/>
              </a:rPr>
              <a:t>-part and the exception in the </a:t>
            </a:r>
            <a:r>
              <a:rPr sz="1167" i="1" dirty="0">
                <a:latin typeface="Times New Roman"/>
                <a:cs typeface="Times New Roman"/>
              </a:rPr>
              <a:t>else</a:t>
            </a:r>
            <a:r>
              <a:rPr sz="1167" dirty="0">
                <a:latin typeface="Times New Roman"/>
                <a:cs typeface="Times New Roman"/>
              </a:rPr>
              <a:t>-part of an  if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AutoNum type="arabicPeriod" startAt="2"/>
            </a:pPr>
            <a:endParaRPr sz="924">
              <a:latin typeface="Times New Roman"/>
              <a:cs typeface="Times New Roman"/>
            </a:endParaRPr>
          </a:p>
          <a:p>
            <a:pPr marL="901327" marR="1635351">
              <a:lnSpc>
                <a:spcPts val="1099"/>
              </a:lnSpc>
              <a:spcBef>
                <a:spcPts val="5"/>
              </a:spcBef>
            </a:pPr>
            <a:r>
              <a:rPr sz="972" spc="-10" dirty="0">
                <a:latin typeface="Courier New"/>
                <a:cs typeface="Courier New"/>
              </a:rPr>
              <a:t>boolean </a:t>
            </a:r>
            <a:r>
              <a:rPr sz="972" spc="-5" dirty="0">
                <a:latin typeface="Courier New"/>
                <a:cs typeface="Courier New"/>
              </a:rPr>
              <a:t>isError = </a:t>
            </a:r>
            <a:r>
              <a:rPr sz="972" spc="-10" dirty="0">
                <a:latin typeface="Courier New"/>
                <a:cs typeface="Courier New"/>
              </a:rPr>
              <a:t>readFile </a:t>
            </a:r>
            <a:r>
              <a:rPr sz="972" spc="-5" dirty="0">
                <a:latin typeface="Courier New"/>
                <a:cs typeface="Courier New"/>
              </a:rPr>
              <a:t>(fileName);  if (!isError)</a:t>
            </a:r>
            <a:r>
              <a:rPr sz="972" spc="-73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R="3179337" algn="ctr">
              <a:lnSpc>
                <a:spcPts val="1040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03"/>
              </a:lnSpc>
            </a:pPr>
            <a:r>
              <a:rPr sz="972" spc="-10" dirty="0">
                <a:latin typeface="Courier New"/>
                <a:cs typeface="Courier New"/>
              </a:rPr>
              <a:t>else</a:t>
            </a:r>
            <a:r>
              <a:rPr sz="972" spc="-87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R="3179337" algn="ctr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118">
              <a:latin typeface="Times New Roman"/>
              <a:cs typeface="Times New Roman"/>
            </a:endParaRPr>
          </a:p>
          <a:p>
            <a:pPr marL="234592" indent="-222245">
              <a:spcBef>
                <a:spcPts val="5"/>
              </a:spcBef>
              <a:buAutoNum type="arabicPeriod" startAt="3"/>
              <a:tabLst>
                <a:tab pos="235209" algn="l"/>
              </a:tabLst>
            </a:pPr>
            <a:r>
              <a:rPr sz="1167" dirty="0">
                <a:latin typeface="Times New Roman"/>
                <a:cs typeface="Times New Roman"/>
              </a:rPr>
              <a:t>The conditional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put on a </a:t>
            </a:r>
            <a:r>
              <a:rPr sz="1167" spc="-5" dirty="0">
                <a:latin typeface="Times New Roman"/>
                <a:cs typeface="Times New Roman"/>
              </a:rPr>
              <a:t>separate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line.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9017" y="6716747"/>
            <a:ext cx="246821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79082" algn="l"/>
              </a:tabLst>
            </a:pPr>
            <a:r>
              <a:rPr sz="972" spc="-5" dirty="0">
                <a:latin typeface="Courier New"/>
                <a:cs typeface="Courier New"/>
              </a:rPr>
              <a:t>//</a:t>
            </a:r>
            <a:r>
              <a:rPr sz="972" dirty="0">
                <a:latin typeface="Courier New"/>
                <a:cs typeface="Courier New"/>
              </a:rPr>
              <a:t> NOT:	</a:t>
            </a:r>
            <a:r>
              <a:rPr sz="972" spc="-5" dirty="0">
                <a:latin typeface="Courier New"/>
                <a:cs typeface="Courier New"/>
              </a:rPr>
              <a:t>if (isDone)</a:t>
            </a:r>
            <a:r>
              <a:rPr sz="972" spc="-2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doCleanup();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7903" y="6728601"/>
            <a:ext cx="106062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893" marR="4939" indent="-148163">
              <a:lnSpc>
                <a:spcPts val="1099"/>
              </a:lnSpc>
            </a:pPr>
            <a:r>
              <a:rPr sz="972" spc="-5" dirty="0">
                <a:latin typeface="Courier New"/>
                <a:cs typeface="Courier New"/>
              </a:rPr>
              <a:t>if (isDone)  doClean</a:t>
            </a:r>
            <a:r>
              <a:rPr sz="972" spc="10" dirty="0">
                <a:latin typeface="Courier New"/>
                <a:cs typeface="Courier New"/>
              </a:rPr>
              <a:t>u</a:t>
            </a:r>
            <a:r>
              <a:rPr sz="972" spc="-10" dirty="0">
                <a:latin typeface="Courier New"/>
                <a:cs typeface="Courier New"/>
              </a:rPr>
              <a:t>p();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903" y="7170631"/>
            <a:ext cx="352760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4.   Executable </a:t>
            </a:r>
            <a:r>
              <a:rPr sz="1167" spc="-5" dirty="0">
                <a:latin typeface="Times New Roman"/>
                <a:cs typeface="Times New Roman"/>
              </a:rPr>
              <a:t>statements </a:t>
            </a:r>
            <a:r>
              <a:rPr sz="1167" dirty="0">
                <a:latin typeface="Times New Roman"/>
                <a:cs typeface="Times New Roman"/>
              </a:rPr>
              <a:t>in conditionals must be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avoided.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7357" y="7476843"/>
            <a:ext cx="541426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Courier New"/>
                <a:cs typeface="Courier New"/>
              </a:rPr>
              <a:t>//</a:t>
            </a:r>
            <a:r>
              <a:rPr sz="972" spc="-92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NOT: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7878" y="7476843"/>
            <a:ext cx="150574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Courier New"/>
                <a:cs typeface="Courier New"/>
              </a:rPr>
              <a:t>if </a:t>
            </a:r>
            <a:r>
              <a:rPr sz="972" dirty="0">
                <a:latin typeface="Courier New"/>
                <a:cs typeface="Courier New"/>
              </a:rPr>
              <a:t>((file </a:t>
            </a:r>
            <a:r>
              <a:rPr sz="972" spc="-5" dirty="0">
                <a:latin typeface="Courier New"/>
                <a:cs typeface="Courier New"/>
              </a:rPr>
              <a:t>=</a:t>
            </a:r>
            <a:r>
              <a:rPr sz="972" spc="-83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openFile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2491" y="7756864"/>
            <a:ext cx="9877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5636" y="7756890"/>
            <a:ext cx="173478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33"/>
              </a:lnSpc>
            </a:pPr>
            <a:r>
              <a:rPr sz="972" spc="-5" dirty="0">
                <a:latin typeface="Courier New"/>
                <a:cs typeface="Courier New"/>
              </a:rPr>
              <a:t>//</a:t>
            </a:r>
            <a:endParaRPr sz="972">
              <a:latin typeface="Courier New"/>
              <a:cs typeface="Courier New"/>
            </a:endParaRPr>
          </a:p>
          <a:p>
            <a:pPr marL="12964">
              <a:lnSpc>
                <a:spcPts val="1133"/>
              </a:lnSpc>
            </a:pPr>
            <a:r>
              <a:rPr sz="972" spc="-10" dirty="0">
                <a:latin typeface="Courier New"/>
                <a:cs typeface="Courier New"/>
              </a:rPr>
              <a:t>//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970" y="7896093"/>
            <a:ext cx="9877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8862" y="7488696"/>
            <a:ext cx="2394126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99"/>
              </a:lnSpc>
            </a:pPr>
            <a:r>
              <a:rPr sz="972" spc="-10" dirty="0">
                <a:latin typeface="Courier New"/>
                <a:cs typeface="Courier New"/>
              </a:rPr>
              <a:t>file </a:t>
            </a:r>
            <a:r>
              <a:rPr sz="972" spc="-5" dirty="0">
                <a:latin typeface="Courier New"/>
                <a:cs typeface="Courier New"/>
              </a:rPr>
              <a:t>= openFile (fileName, "w");  (fileName, </a:t>
            </a:r>
            <a:r>
              <a:rPr sz="972" spc="-10" dirty="0">
                <a:latin typeface="Courier New"/>
                <a:cs typeface="Courier New"/>
              </a:rPr>
              <a:t>"w")) </a:t>
            </a:r>
            <a:r>
              <a:rPr sz="972" spc="5" dirty="0">
                <a:latin typeface="Courier New"/>
                <a:cs typeface="Courier New"/>
              </a:rPr>
              <a:t>!= </a:t>
            </a:r>
            <a:r>
              <a:rPr sz="972" spc="-10" dirty="0">
                <a:latin typeface="Courier New"/>
                <a:cs typeface="Courier New"/>
              </a:rPr>
              <a:t>null)</a:t>
            </a:r>
            <a:r>
              <a:rPr sz="972" spc="-19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050"/>
              </a:lnSpc>
            </a:pPr>
            <a:r>
              <a:rPr sz="972" spc="-5" dirty="0">
                <a:latin typeface="Courier New"/>
                <a:cs typeface="Courier New"/>
              </a:rPr>
              <a:t>if </a:t>
            </a:r>
            <a:r>
              <a:rPr sz="972" spc="-10" dirty="0">
                <a:latin typeface="Courier New"/>
                <a:cs typeface="Courier New"/>
              </a:rPr>
              <a:t>(file </a:t>
            </a:r>
            <a:r>
              <a:rPr sz="972" spc="-5" dirty="0">
                <a:latin typeface="Courier New"/>
                <a:cs typeface="Courier New"/>
              </a:rPr>
              <a:t>!= </a:t>
            </a:r>
            <a:r>
              <a:rPr sz="972" spc="-10" dirty="0">
                <a:latin typeface="Courier New"/>
                <a:cs typeface="Courier New"/>
              </a:rPr>
              <a:t>null)</a:t>
            </a:r>
            <a:r>
              <a:rPr sz="972" spc="-2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159893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768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4346"/>
            <a:ext cx="5360547" cy="5151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dirty="0">
                <a:latin typeface="Times New Roman"/>
                <a:cs typeface="Times New Roman"/>
              </a:rPr>
              <a:t>Miscellaneous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71"/>
              </a:lnSpc>
              <a:buAutoNum type="arabicPeriod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The use of </a:t>
            </a:r>
            <a:r>
              <a:rPr sz="1167" spc="5" dirty="0">
                <a:latin typeface="Times New Roman"/>
                <a:cs typeface="Times New Roman"/>
              </a:rPr>
              <a:t>magic </a:t>
            </a:r>
            <a:r>
              <a:rPr sz="1167" dirty="0">
                <a:latin typeface="Times New Roman"/>
                <a:cs typeface="Times New Roman"/>
              </a:rPr>
              <a:t>numbers in the code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avoided. </a:t>
            </a:r>
            <a:r>
              <a:rPr sz="1167" spc="-5" dirty="0">
                <a:latin typeface="Times New Roman"/>
                <a:cs typeface="Times New Roman"/>
              </a:rPr>
              <a:t>Numbers </a:t>
            </a:r>
            <a:r>
              <a:rPr sz="1167" dirty="0">
                <a:latin typeface="Times New Roman"/>
                <a:cs typeface="Times New Roman"/>
              </a:rPr>
              <a:t>other than </a:t>
            </a:r>
            <a:r>
              <a:rPr sz="1167" i="1" dirty="0">
                <a:latin typeface="Times New Roman"/>
                <a:cs typeface="Times New Roman"/>
              </a:rPr>
              <a:t>0 </a:t>
            </a:r>
            <a:r>
              <a:rPr sz="1167" dirty="0">
                <a:latin typeface="Times New Roman"/>
                <a:cs typeface="Times New Roman"/>
              </a:rPr>
              <a:t>and</a:t>
            </a:r>
            <a:r>
              <a:rPr sz="1167" spc="-24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1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considered declared as named constants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instead.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marR="6791" indent="-222245">
              <a:lnSpc>
                <a:spcPts val="1342"/>
              </a:lnSpc>
              <a:buAutoNum type="arabicPeriod" startAt="2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Floating </a:t>
            </a:r>
            <a:r>
              <a:rPr sz="1167" dirty="0">
                <a:latin typeface="Times New Roman"/>
                <a:cs typeface="Times New Roman"/>
              </a:rPr>
              <a:t>point constants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always be </a:t>
            </a:r>
            <a:r>
              <a:rPr sz="1167" spc="-5" dirty="0">
                <a:latin typeface="Times New Roman"/>
                <a:cs typeface="Times New Roman"/>
              </a:rPr>
              <a:t>written with </a:t>
            </a:r>
            <a:r>
              <a:rPr sz="1167" dirty="0">
                <a:latin typeface="Times New Roman"/>
                <a:cs typeface="Times New Roman"/>
              </a:rPr>
              <a:t>decimal point and at least one  decimal.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011"/>
              </a:lnSpc>
              <a:tabLst>
                <a:tab pos="2530505" algn="l"/>
              </a:tabLst>
            </a:pPr>
            <a:r>
              <a:rPr sz="972" spc="-10" dirty="0">
                <a:latin typeface="Courier New"/>
                <a:cs typeface="Courier New"/>
              </a:rPr>
              <a:t>double </a:t>
            </a:r>
            <a:r>
              <a:rPr sz="972" spc="-5" dirty="0">
                <a:latin typeface="Courier New"/>
                <a:cs typeface="Courier New"/>
              </a:rPr>
              <a:t>total</a:t>
            </a:r>
            <a:r>
              <a:rPr sz="972" spc="2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=</a:t>
            </a:r>
            <a:r>
              <a:rPr sz="972" spc="5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0.0;	</a:t>
            </a:r>
            <a:r>
              <a:rPr sz="972" spc="-5" dirty="0">
                <a:latin typeface="Courier New"/>
                <a:cs typeface="Courier New"/>
              </a:rPr>
              <a:t>// </a:t>
            </a:r>
            <a:r>
              <a:rPr sz="972" spc="-10" dirty="0">
                <a:latin typeface="Courier New"/>
                <a:cs typeface="Courier New"/>
              </a:rPr>
              <a:t>NOT: double </a:t>
            </a:r>
            <a:r>
              <a:rPr sz="972" spc="-5" dirty="0">
                <a:latin typeface="Courier New"/>
                <a:cs typeface="Courier New"/>
              </a:rPr>
              <a:t>total =</a:t>
            </a:r>
            <a:r>
              <a:rPr sz="972" spc="-10" dirty="0">
                <a:latin typeface="Courier New"/>
                <a:cs typeface="Courier New"/>
              </a:rPr>
              <a:t> 0;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33"/>
              </a:lnSpc>
            </a:pPr>
            <a:r>
              <a:rPr sz="972" spc="-10" dirty="0">
                <a:latin typeface="Courier New"/>
                <a:cs typeface="Courier New"/>
              </a:rPr>
              <a:t>double </a:t>
            </a:r>
            <a:r>
              <a:rPr sz="972" spc="-5" dirty="0">
                <a:latin typeface="Courier New"/>
                <a:cs typeface="Courier New"/>
              </a:rPr>
              <a:t>speed = 3.0e8; // </a:t>
            </a:r>
            <a:r>
              <a:rPr sz="972" dirty="0">
                <a:latin typeface="Courier New"/>
                <a:cs typeface="Courier New"/>
              </a:rPr>
              <a:t>NOT: </a:t>
            </a:r>
            <a:r>
              <a:rPr sz="972" spc="-5" dirty="0">
                <a:latin typeface="Courier New"/>
                <a:cs typeface="Courier New"/>
              </a:rPr>
              <a:t>double </a:t>
            </a:r>
            <a:r>
              <a:rPr sz="972" spc="-10" dirty="0">
                <a:latin typeface="Courier New"/>
                <a:cs typeface="Courier New"/>
              </a:rPr>
              <a:t>speed </a:t>
            </a:r>
            <a:r>
              <a:rPr sz="972" spc="-5" dirty="0">
                <a:latin typeface="Courier New"/>
                <a:cs typeface="Courier New"/>
              </a:rPr>
              <a:t>=</a:t>
            </a:r>
            <a:r>
              <a:rPr sz="972" spc="63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3e8;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901327">
              <a:lnSpc>
                <a:spcPts val="1133"/>
              </a:lnSpc>
            </a:pPr>
            <a:r>
              <a:rPr sz="972" spc="-10" dirty="0">
                <a:latin typeface="Courier New"/>
                <a:cs typeface="Courier New"/>
              </a:rPr>
              <a:t>double</a:t>
            </a:r>
            <a:r>
              <a:rPr sz="972" spc="-73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sum;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37"/>
              </a:lnSpc>
            </a:pPr>
            <a:r>
              <a:rPr sz="972" spc="-10" dirty="0">
                <a:latin typeface="Courier New"/>
                <a:cs typeface="Courier New"/>
              </a:rPr>
              <a:t>sum </a:t>
            </a:r>
            <a:r>
              <a:rPr sz="972" spc="-5" dirty="0">
                <a:latin typeface="Courier New"/>
                <a:cs typeface="Courier New"/>
              </a:rPr>
              <a:t>= (a + b) *</a:t>
            </a:r>
            <a:r>
              <a:rPr sz="972" spc="-4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10.0;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ct val="96100"/>
              </a:lnSpc>
            </a:pPr>
            <a:r>
              <a:rPr sz="1167" dirty="0">
                <a:latin typeface="Times New Roman"/>
                <a:cs typeface="Times New Roman"/>
              </a:rPr>
              <a:t>This emphasizes the different nature of integer and floating point numbers even if their  values might happen to be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in a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case. </a:t>
            </a:r>
            <a:r>
              <a:rPr sz="1167" spc="-5" dirty="0">
                <a:latin typeface="Times New Roman"/>
                <a:cs typeface="Times New Roman"/>
              </a:rPr>
              <a:t>Also, </a:t>
            </a:r>
            <a:r>
              <a:rPr sz="1167" dirty="0">
                <a:latin typeface="Times New Roman"/>
                <a:cs typeface="Times New Roman"/>
              </a:rPr>
              <a:t>as in the last example above,  it emphasize the type of the assigned variable (</a:t>
            </a:r>
            <a:r>
              <a:rPr sz="875" dirty="0">
                <a:latin typeface="Courier New"/>
                <a:cs typeface="Courier New"/>
              </a:rPr>
              <a:t>sum</a:t>
            </a:r>
            <a:r>
              <a:rPr sz="1167" dirty="0">
                <a:latin typeface="Times New Roman"/>
                <a:cs typeface="Times New Roman"/>
              </a:rPr>
              <a:t>) at a point in the code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this  might not be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evident.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marR="8026" indent="-222245">
              <a:lnSpc>
                <a:spcPts val="1342"/>
              </a:lnSpc>
              <a:buAutoNum type="arabicPeriod" startAt="3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Floating </a:t>
            </a:r>
            <a:r>
              <a:rPr sz="1167" dirty="0">
                <a:latin typeface="Times New Roman"/>
                <a:cs typeface="Times New Roman"/>
              </a:rPr>
              <a:t>point constants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always be </a:t>
            </a:r>
            <a:r>
              <a:rPr sz="1167" spc="-5" dirty="0">
                <a:latin typeface="Times New Roman"/>
                <a:cs typeface="Times New Roman"/>
              </a:rPr>
              <a:t>written with </a:t>
            </a:r>
            <a:r>
              <a:rPr sz="1167" dirty="0">
                <a:latin typeface="Times New Roman"/>
                <a:cs typeface="Times New Roman"/>
              </a:rPr>
              <a:t>a digit before the decimal  point.</a:t>
            </a:r>
            <a:endParaRPr sz="1167">
              <a:latin typeface="Times New Roman"/>
              <a:cs typeface="Times New Roman"/>
            </a:endParaRPr>
          </a:p>
          <a:p>
            <a:pPr marL="901327">
              <a:spcBef>
                <a:spcPts val="977"/>
              </a:spcBef>
              <a:tabLst>
                <a:tab pos="2530505" algn="l"/>
              </a:tabLst>
            </a:pPr>
            <a:r>
              <a:rPr sz="972" spc="-10" dirty="0">
                <a:latin typeface="Courier New"/>
                <a:cs typeface="Courier New"/>
              </a:rPr>
              <a:t>double </a:t>
            </a:r>
            <a:r>
              <a:rPr sz="972" spc="-5" dirty="0">
                <a:latin typeface="Courier New"/>
                <a:cs typeface="Courier New"/>
              </a:rPr>
              <a:t>total</a:t>
            </a:r>
            <a:r>
              <a:rPr sz="972" spc="2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=</a:t>
            </a:r>
            <a:r>
              <a:rPr sz="972" spc="5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0.5;	</a:t>
            </a:r>
            <a:r>
              <a:rPr sz="972" spc="-5" dirty="0">
                <a:latin typeface="Courier New"/>
                <a:cs typeface="Courier New"/>
              </a:rPr>
              <a:t>// </a:t>
            </a:r>
            <a:r>
              <a:rPr sz="972" spc="-10" dirty="0">
                <a:latin typeface="Courier New"/>
                <a:cs typeface="Courier New"/>
              </a:rPr>
              <a:t>NOT: double </a:t>
            </a:r>
            <a:r>
              <a:rPr sz="972" spc="-5" dirty="0">
                <a:latin typeface="Courier New"/>
                <a:cs typeface="Courier New"/>
              </a:rPr>
              <a:t>total = .5;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number and expression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Java </a:t>
            </a:r>
            <a:r>
              <a:rPr sz="1167" dirty="0">
                <a:latin typeface="Times New Roman"/>
                <a:cs typeface="Times New Roman"/>
              </a:rPr>
              <a:t>is borrowed from mathematics and one </a:t>
            </a:r>
            <a:r>
              <a:rPr sz="1167" spc="-5" dirty="0">
                <a:latin typeface="Times New Roman"/>
                <a:cs typeface="Times New Roman"/>
              </a:rPr>
              <a:t>should  </a:t>
            </a:r>
            <a:r>
              <a:rPr sz="1167" dirty="0">
                <a:latin typeface="Times New Roman"/>
                <a:cs typeface="Times New Roman"/>
              </a:rPr>
              <a:t>adhere to mathematical conventions for </a:t>
            </a:r>
            <a:r>
              <a:rPr sz="1167" spc="-5" dirty="0">
                <a:latin typeface="Times New Roman"/>
                <a:cs typeface="Times New Roman"/>
              </a:rPr>
              <a:t>syntax wherever </a:t>
            </a:r>
            <a:r>
              <a:rPr sz="1167" dirty="0">
                <a:latin typeface="Times New Roman"/>
                <a:cs typeface="Times New Roman"/>
              </a:rPr>
              <a:t>possible. </a:t>
            </a:r>
            <a:r>
              <a:rPr sz="1167" spc="-5" dirty="0">
                <a:latin typeface="Times New Roman"/>
                <a:cs typeface="Times New Roman"/>
              </a:rPr>
              <a:t>Also, </a:t>
            </a:r>
            <a:r>
              <a:rPr sz="1167" dirty="0">
                <a:latin typeface="Times New Roman"/>
                <a:cs typeface="Times New Roman"/>
              </a:rPr>
              <a:t>0.5 is a lot more  readable than .5; There is no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it can be mixed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integer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5.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buAutoNum type="arabicPeriod" startAt="4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Functions </a:t>
            </a:r>
            <a:r>
              <a:rPr sz="1167" dirty="0">
                <a:latin typeface="Times New Roman"/>
                <a:cs typeface="Times New Roman"/>
              </a:rPr>
              <a:t>in C++ must always have the return value explicitly</a:t>
            </a:r>
            <a:r>
              <a:rPr sz="1167" spc="-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listed.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161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95135" y="6413895"/>
            <a:ext cx="1358194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Courier New"/>
                <a:cs typeface="Courier New"/>
              </a:rPr>
              <a:t>// </a:t>
            </a:r>
            <a:r>
              <a:rPr sz="972" spc="-10" dirty="0">
                <a:latin typeface="Courier New"/>
                <a:cs typeface="Courier New"/>
              </a:rPr>
              <a:t>NOT:</a:t>
            </a:r>
            <a:r>
              <a:rPr sz="972" spc="-24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getValue()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7890" y="6413895"/>
            <a:ext cx="1060626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37"/>
              </a:lnSpc>
            </a:pPr>
            <a:r>
              <a:rPr sz="972" spc="-10" dirty="0">
                <a:latin typeface="Courier New"/>
                <a:cs typeface="Courier New"/>
              </a:rPr>
              <a:t>int</a:t>
            </a:r>
            <a:r>
              <a:rPr sz="972" spc="-73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getValue()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159893">
              <a:lnSpc>
                <a:spcPts val="1103"/>
              </a:lnSpc>
            </a:pPr>
            <a:r>
              <a:rPr sz="972" spc="-5" dirty="0">
                <a:latin typeface="Courier New"/>
                <a:cs typeface="Courier New"/>
              </a:rPr>
              <a:t>: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888" y="7149295"/>
            <a:ext cx="5359312" cy="117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If not explicitly listed, C++ implies </a:t>
            </a:r>
            <a:r>
              <a:rPr sz="875" dirty="0">
                <a:latin typeface="Courier New"/>
                <a:cs typeface="Courier New"/>
              </a:rPr>
              <a:t>int</a:t>
            </a:r>
            <a:r>
              <a:rPr sz="875" spc="-433" dirty="0">
                <a:latin typeface="Courier New"/>
                <a:cs typeface="Courier New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return value for functions.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L="234592" marR="4939" indent="-185204" algn="just">
              <a:lnSpc>
                <a:spcPct val="90300"/>
              </a:lnSpc>
            </a:pPr>
            <a:r>
              <a:rPr sz="1167" dirty="0">
                <a:latin typeface="Times New Roman"/>
                <a:cs typeface="Times New Roman"/>
              </a:rPr>
              <a:t>5. </a:t>
            </a:r>
            <a:r>
              <a:rPr sz="972" spc="-5" dirty="0">
                <a:latin typeface="Courier New"/>
                <a:cs typeface="Courier New"/>
              </a:rPr>
              <a:t>goto </a:t>
            </a:r>
            <a:r>
              <a:rPr sz="1167" spc="10" dirty="0">
                <a:latin typeface="Times New Roman"/>
                <a:cs typeface="Times New Roman"/>
              </a:rPr>
              <a:t>in </a:t>
            </a:r>
            <a:r>
              <a:rPr sz="1167" spc="5" dirty="0">
                <a:latin typeface="Times New Roman"/>
                <a:cs typeface="Times New Roman"/>
              </a:rPr>
              <a:t>C++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be used. </a:t>
            </a:r>
            <a:r>
              <a:rPr sz="1167" spc="-5" dirty="0">
                <a:latin typeface="Times New Roman"/>
                <a:cs typeface="Times New Roman"/>
              </a:rPr>
              <a:t>Goto statements </a:t>
            </a:r>
            <a:r>
              <a:rPr sz="1167" dirty="0">
                <a:latin typeface="Times New Roman"/>
                <a:cs typeface="Times New Roman"/>
              </a:rPr>
              <a:t>violates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idea of structured code.  </a:t>
            </a:r>
            <a:r>
              <a:rPr sz="1167" spc="-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very few cases (for instance breaking out of deeply nested </a:t>
            </a:r>
            <a:r>
              <a:rPr sz="1167" spc="-5" dirty="0">
                <a:latin typeface="Times New Roman"/>
                <a:cs typeface="Times New Roman"/>
              </a:rPr>
              <a:t>structures)  should </a:t>
            </a:r>
            <a:r>
              <a:rPr sz="1167" dirty="0">
                <a:latin typeface="Times New Roman"/>
                <a:cs typeface="Times New Roman"/>
              </a:rPr>
              <a:t>goto be considered, and </a:t>
            </a:r>
            <a:r>
              <a:rPr sz="1167" spc="10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alternative structured counterpart is proven  to be less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readable</a:t>
            </a:r>
            <a:r>
              <a:rPr sz="2139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13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722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493861"/>
            <a:ext cx="5361164" cy="5407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91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30</a:t>
            </a:r>
            <a:endParaRPr sz="184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361" b="1" dirty="0">
                <a:latin typeface="Times New Roman"/>
                <a:cs typeface="Times New Roman"/>
              </a:rPr>
              <a:t>10.6 Layout and </a:t>
            </a:r>
            <a:r>
              <a:rPr sz="1361" b="1" spc="-5" dirty="0">
                <a:latin typeface="Times New Roman"/>
                <a:cs typeface="Times New Roman"/>
              </a:rPr>
              <a:t>Comments </a:t>
            </a:r>
            <a:r>
              <a:rPr sz="1361" b="1" dirty="0">
                <a:latin typeface="Times New Roman"/>
                <a:cs typeface="Times New Roman"/>
              </a:rPr>
              <a:t>in Java and</a:t>
            </a:r>
            <a:r>
              <a:rPr sz="1361" b="1" spc="-5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C++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Times New Roman"/>
                <a:cs typeface="Times New Roman"/>
              </a:rPr>
              <a:t>Comments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problem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comments is that they lie. Comments are not </a:t>
            </a:r>
            <a:r>
              <a:rPr sz="1167" spc="-5" dirty="0">
                <a:latin typeface="Times New Roman"/>
                <a:cs typeface="Times New Roman"/>
              </a:rPr>
              <a:t>syntax </a:t>
            </a:r>
            <a:r>
              <a:rPr sz="1167" dirty="0">
                <a:latin typeface="Times New Roman"/>
                <a:cs typeface="Times New Roman"/>
              </a:rPr>
              <a:t>checked, there is  nothing forcing them to be accurate. </a:t>
            </a:r>
            <a:r>
              <a:rPr sz="1167" spc="-5" dirty="0">
                <a:latin typeface="Times New Roman"/>
                <a:cs typeface="Times New Roman"/>
              </a:rPr>
              <a:t>And so, </a:t>
            </a:r>
            <a:r>
              <a:rPr sz="1167" dirty="0">
                <a:latin typeface="Times New Roman"/>
                <a:cs typeface="Times New Roman"/>
              </a:rPr>
              <a:t>as the code undergoes change during  </a:t>
            </a:r>
            <a:r>
              <a:rPr sz="1167" spc="-5" dirty="0">
                <a:latin typeface="Times New Roman"/>
                <a:cs typeface="Times New Roman"/>
              </a:rPr>
              <a:t>schedule </a:t>
            </a:r>
            <a:r>
              <a:rPr sz="1167" dirty="0">
                <a:latin typeface="Times New Roman"/>
                <a:cs typeface="Times New Roman"/>
              </a:rPr>
              <a:t>crunches, the comments become less and less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accurate.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Fowler </a:t>
            </a:r>
            <a:r>
              <a:rPr sz="1167" dirty="0">
                <a:latin typeface="Times New Roman"/>
                <a:cs typeface="Times New Roman"/>
              </a:rPr>
              <a:t>puts </a:t>
            </a:r>
            <a:r>
              <a:rPr sz="1167" spc="5" dirty="0">
                <a:latin typeface="Times New Roman"/>
                <a:cs typeface="Times New Roman"/>
              </a:rPr>
              <a:t>it, </a:t>
            </a:r>
            <a:r>
              <a:rPr sz="1167" dirty="0">
                <a:latin typeface="Times New Roman"/>
                <a:cs typeface="Times New Roman"/>
              </a:rPr>
              <a:t>comments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be used as deodorants. Tricky code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be  commented but rewritten. In general, the use of comments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minimized by  making the code </a:t>
            </a:r>
            <a:r>
              <a:rPr sz="1167" spc="-5" dirty="0">
                <a:latin typeface="Times New Roman"/>
                <a:cs typeface="Times New Roman"/>
              </a:rPr>
              <a:t>self-documenting </a:t>
            </a:r>
            <a:r>
              <a:rPr sz="1167" dirty="0">
                <a:latin typeface="Times New Roman"/>
                <a:cs typeface="Times New Roman"/>
              </a:rPr>
              <a:t>by appropriate name choices and an explicit logical  </a:t>
            </a:r>
            <a:r>
              <a:rPr sz="1167" spc="-5" dirty="0">
                <a:latin typeface="Times New Roman"/>
                <a:cs typeface="Times New Roman"/>
              </a:rPr>
              <a:t>structure.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If, however, there is a need to </a:t>
            </a:r>
            <a:r>
              <a:rPr sz="1167" spc="-5" dirty="0">
                <a:latin typeface="Times New Roman"/>
                <a:cs typeface="Times New Roman"/>
              </a:rPr>
              <a:t>write </a:t>
            </a:r>
            <a:r>
              <a:rPr sz="1167" dirty="0">
                <a:latin typeface="Times New Roman"/>
                <a:cs typeface="Times New Roman"/>
              </a:rPr>
              <a:t>comments for </a:t>
            </a:r>
            <a:r>
              <a:rPr sz="1167" spc="-5" dirty="0">
                <a:latin typeface="Times New Roman"/>
                <a:cs typeface="Times New Roman"/>
              </a:rPr>
              <a:t>whatever </a:t>
            </a:r>
            <a:r>
              <a:rPr sz="1167" dirty="0">
                <a:latin typeface="Times New Roman"/>
                <a:cs typeface="Times New Roman"/>
              </a:rPr>
              <a:t>reason, the following  guidelines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observed.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8026" indent="-222245">
              <a:lnSpc>
                <a:spcPts val="1342"/>
              </a:lnSpc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All </a:t>
            </a:r>
            <a:r>
              <a:rPr sz="1167" dirty="0">
                <a:latin typeface="Times New Roman"/>
                <a:cs typeface="Times New Roman"/>
              </a:rPr>
              <a:t>comments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in English. In an international environment English  is the preferred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language.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Times New Roman"/>
              <a:buAutoNum type="arabicPeriod"/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AutoNum type="arabicPeriod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Use </a:t>
            </a:r>
            <a:r>
              <a:rPr sz="1167" i="1" dirty="0">
                <a:latin typeface="Times New Roman"/>
                <a:cs typeface="Times New Roman"/>
              </a:rPr>
              <a:t>// </a:t>
            </a:r>
            <a:r>
              <a:rPr sz="1167" dirty="0">
                <a:latin typeface="Times New Roman"/>
                <a:cs typeface="Times New Roman"/>
              </a:rPr>
              <a:t>for all comments, including multi-line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comments.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137"/>
              </a:lnSpc>
              <a:spcBef>
                <a:spcPts val="1011"/>
              </a:spcBef>
            </a:pPr>
            <a:r>
              <a:rPr sz="972" spc="-5" dirty="0">
                <a:latin typeface="Courier New"/>
                <a:cs typeface="Courier New"/>
              </a:rPr>
              <a:t>// </a:t>
            </a:r>
            <a:r>
              <a:rPr sz="972" dirty="0">
                <a:latin typeface="Courier New"/>
                <a:cs typeface="Courier New"/>
              </a:rPr>
              <a:t>Comment</a:t>
            </a:r>
            <a:r>
              <a:rPr sz="972" spc="-97" dirty="0">
                <a:latin typeface="Courier New"/>
                <a:cs typeface="Courier New"/>
              </a:rPr>
              <a:t> </a:t>
            </a:r>
            <a:r>
              <a:rPr sz="972" dirty="0">
                <a:latin typeface="Courier New"/>
                <a:cs typeface="Courier New"/>
              </a:rPr>
              <a:t>spanning</a:t>
            </a:r>
            <a:endParaRPr sz="972">
              <a:latin typeface="Courier New"/>
              <a:cs typeface="Courier New"/>
            </a:endParaRPr>
          </a:p>
          <a:p>
            <a:pPr marL="901327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// </a:t>
            </a:r>
            <a:r>
              <a:rPr sz="972" spc="-10" dirty="0">
                <a:latin typeface="Courier New"/>
                <a:cs typeface="Courier New"/>
              </a:rPr>
              <a:t>more </a:t>
            </a:r>
            <a:r>
              <a:rPr sz="972" dirty="0">
                <a:latin typeface="Courier New"/>
                <a:cs typeface="Courier New"/>
              </a:rPr>
              <a:t>than </a:t>
            </a:r>
            <a:r>
              <a:rPr sz="972" spc="-10" dirty="0">
                <a:latin typeface="Courier New"/>
                <a:cs typeface="Courier New"/>
              </a:rPr>
              <a:t>one</a:t>
            </a:r>
            <a:r>
              <a:rPr sz="972" spc="-58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line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Since </a:t>
            </a:r>
            <a:r>
              <a:rPr sz="1167" dirty="0">
                <a:latin typeface="Times New Roman"/>
                <a:cs typeface="Times New Roman"/>
              </a:rPr>
              <a:t>multilevel commenting is not </a:t>
            </a:r>
            <a:r>
              <a:rPr sz="1167" spc="-5" dirty="0">
                <a:latin typeface="Times New Roman"/>
                <a:cs typeface="Times New Roman"/>
              </a:rPr>
              <a:t>supported </a:t>
            </a:r>
            <a:r>
              <a:rPr sz="1167" dirty="0">
                <a:latin typeface="Times New Roman"/>
                <a:cs typeface="Times New Roman"/>
              </a:rPr>
              <a:t>in C++ and </a:t>
            </a:r>
            <a:r>
              <a:rPr sz="1167" spc="5" dirty="0">
                <a:latin typeface="Times New Roman"/>
                <a:cs typeface="Times New Roman"/>
              </a:rPr>
              <a:t>Java, </a:t>
            </a:r>
            <a:r>
              <a:rPr sz="1167" dirty="0">
                <a:latin typeface="Times New Roman"/>
                <a:cs typeface="Times New Roman"/>
              </a:rPr>
              <a:t>using // comments ensure  that it is </a:t>
            </a:r>
            <a:r>
              <a:rPr sz="1167" spc="-10" dirty="0">
                <a:latin typeface="Times New Roman"/>
                <a:cs typeface="Times New Roman"/>
              </a:rPr>
              <a:t>always </a:t>
            </a:r>
            <a:r>
              <a:rPr sz="1167" dirty="0">
                <a:latin typeface="Times New Roman"/>
                <a:cs typeface="Times New Roman"/>
              </a:rPr>
              <a:t>possible to comment out entire </a:t>
            </a:r>
            <a:r>
              <a:rPr sz="1167" spc="-5" dirty="0">
                <a:latin typeface="Times New Roman"/>
                <a:cs typeface="Times New Roman"/>
              </a:rPr>
              <a:t>sections </a:t>
            </a:r>
            <a:r>
              <a:rPr sz="1167" dirty="0">
                <a:latin typeface="Times New Roman"/>
                <a:cs typeface="Times New Roman"/>
              </a:rPr>
              <a:t>of a file using /* */ for  debugging purposes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etc.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indent="-222245" algn="just">
              <a:spcBef>
                <a:spcPts val="5"/>
              </a:spcBef>
              <a:buAutoNum type="arabicPeriod" startAt="3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Comments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indented relative to their position in the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162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903" y="7014563"/>
            <a:ext cx="1282259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37"/>
              </a:lnSpc>
            </a:pPr>
            <a:r>
              <a:rPr sz="972" spc="-10" dirty="0">
                <a:latin typeface="Courier New"/>
                <a:cs typeface="Courier New"/>
              </a:rPr>
              <a:t>while </a:t>
            </a:r>
            <a:r>
              <a:rPr sz="972" spc="-5" dirty="0">
                <a:latin typeface="Courier New"/>
                <a:cs typeface="Courier New"/>
              </a:rPr>
              <a:t>(true)</a:t>
            </a:r>
            <a:r>
              <a:rPr sz="972" spc="-53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159893" marR="4939">
              <a:lnSpc>
                <a:spcPts val="1099"/>
              </a:lnSpc>
              <a:spcBef>
                <a:spcPts val="63"/>
              </a:spcBef>
            </a:pPr>
            <a:r>
              <a:rPr sz="972" spc="-5" dirty="0">
                <a:latin typeface="Courier New"/>
                <a:cs typeface="Courier New"/>
              </a:rPr>
              <a:t>// Do</a:t>
            </a:r>
            <a:r>
              <a:rPr sz="972" spc="-92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something  something();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084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4115" y="7014563"/>
            <a:ext cx="543895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37"/>
              </a:lnSpc>
            </a:pPr>
            <a:r>
              <a:rPr sz="972" spc="-5" dirty="0">
                <a:latin typeface="Courier New"/>
                <a:cs typeface="Courier New"/>
              </a:rPr>
              <a:t>//</a:t>
            </a:r>
            <a:r>
              <a:rPr sz="972" spc="-73" dirty="0">
                <a:latin typeface="Courier New"/>
                <a:cs typeface="Courier New"/>
              </a:rPr>
              <a:t> </a:t>
            </a:r>
            <a:r>
              <a:rPr sz="972" spc="-10" dirty="0">
                <a:latin typeface="Courier New"/>
                <a:cs typeface="Courier New"/>
              </a:rPr>
              <a:t>NOT: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03"/>
              </a:lnSpc>
            </a:pPr>
            <a:r>
              <a:rPr sz="972" spc="-10" dirty="0">
                <a:latin typeface="Courier New"/>
                <a:cs typeface="Courier New"/>
              </a:rPr>
              <a:t>//</a:t>
            </a:r>
            <a:endParaRPr sz="972">
              <a:latin typeface="Courier New"/>
              <a:cs typeface="Courier New"/>
            </a:endParaRPr>
          </a:p>
          <a:p>
            <a:pPr marL="12347">
              <a:lnSpc>
                <a:spcPts val="1103"/>
              </a:lnSpc>
            </a:pPr>
            <a:r>
              <a:rPr sz="972" spc="-10" dirty="0">
                <a:latin typeface="Courier New"/>
                <a:cs typeface="Courier New"/>
              </a:rPr>
              <a:t>//</a:t>
            </a:r>
            <a:endParaRPr sz="972">
              <a:latin typeface="Courier New"/>
              <a:cs typeface="Courier New"/>
            </a:endParaRPr>
          </a:p>
          <a:p>
            <a:pPr marL="12964">
              <a:lnSpc>
                <a:spcPts val="1137"/>
              </a:lnSpc>
            </a:pPr>
            <a:r>
              <a:rPr sz="972" spc="-10" dirty="0">
                <a:latin typeface="Courier New"/>
                <a:cs typeface="Courier New"/>
              </a:rPr>
              <a:t>//</a:t>
            </a:r>
            <a:endParaRPr sz="97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681" y="7014563"/>
            <a:ext cx="1210645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">
              <a:lnSpc>
                <a:spcPts val="1137"/>
              </a:lnSpc>
            </a:pPr>
            <a:r>
              <a:rPr sz="972" spc="-10" dirty="0">
                <a:latin typeface="Courier New"/>
                <a:cs typeface="Courier New"/>
              </a:rPr>
              <a:t>while </a:t>
            </a:r>
            <a:r>
              <a:rPr sz="972" spc="-5" dirty="0">
                <a:latin typeface="Courier New"/>
                <a:cs typeface="Courier New"/>
              </a:rPr>
              <a:t>(true)</a:t>
            </a:r>
            <a:r>
              <a:rPr sz="972" spc="-58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{</a:t>
            </a:r>
            <a:endParaRPr sz="972">
              <a:latin typeface="Courier New"/>
              <a:cs typeface="Courier New"/>
            </a:endParaRPr>
          </a:p>
          <a:p>
            <a:pPr marL="309908" marR="4939" indent="-298179">
              <a:lnSpc>
                <a:spcPts val="1099"/>
              </a:lnSpc>
              <a:spcBef>
                <a:spcPts val="63"/>
              </a:spcBef>
            </a:pPr>
            <a:r>
              <a:rPr sz="972" spc="-5" dirty="0">
                <a:latin typeface="Courier New"/>
                <a:cs typeface="Courier New"/>
              </a:rPr>
              <a:t>// Do something  someth</a:t>
            </a:r>
            <a:r>
              <a:rPr sz="972" spc="10" dirty="0">
                <a:latin typeface="Courier New"/>
                <a:cs typeface="Courier New"/>
              </a:rPr>
              <a:t>i</a:t>
            </a:r>
            <a:r>
              <a:rPr sz="972" spc="-5" dirty="0">
                <a:latin typeface="Courier New"/>
                <a:cs typeface="Courier New"/>
              </a:rPr>
              <a:t>ng();</a:t>
            </a:r>
            <a:endParaRPr sz="972">
              <a:latin typeface="Courier New"/>
              <a:cs typeface="Courier New"/>
            </a:endParaRPr>
          </a:p>
          <a:p>
            <a:pPr marL="12964">
              <a:lnSpc>
                <a:spcPts val="1084"/>
              </a:lnSpc>
            </a:pPr>
            <a:r>
              <a:rPr sz="972" spc="-5" dirty="0">
                <a:latin typeface="Courier New"/>
                <a:cs typeface="Courier New"/>
              </a:rPr>
              <a:t>}</a:t>
            </a:r>
            <a:endParaRPr sz="972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177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2372"/>
            <a:ext cx="5359929" cy="7702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dirty="0">
                <a:latin typeface="Times New Roman"/>
                <a:cs typeface="Times New Roman"/>
              </a:rPr>
              <a:t>10.7 </a:t>
            </a:r>
            <a:r>
              <a:rPr sz="1556" b="1" spc="-5" dirty="0">
                <a:latin typeface="Times New Roman"/>
                <a:cs typeface="Times New Roman"/>
              </a:rPr>
              <a:t>Expressions and</a:t>
            </a:r>
            <a:r>
              <a:rPr sz="1556" b="1" spc="-126" dirty="0">
                <a:latin typeface="Times New Roman"/>
                <a:cs typeface="Times New Roman"/>
              </a:rPr>
              <a:t> </a:t>
            </a:r>
            <a:r>
              <a:rPr sz="1556" b="1" dirty="0">
                <a:latin typeface="Times New Roman"/>
                <a:cs typeface="Times New Roman"/>
              </a:rPr>
              <a:t>Statements</a:t>
            </a:r>
            <a:endParaRPr sz="1556">
              <a:latin typeface="Times New Roman"/>
              <a:cs typeface="Times New Roman"/>
            </a:endParaRPr>
          </a:p>
          <a:p>
            <a:pPr marL="12347" algn="just">
              <a:spcBef>
                <a:spcPts val="1264"/>
              </a:spcBef>
            </a:pPr>
            <a:r>
              <a:rPr sz="1361" b="1" dirty="0">
                <a:latin typeface="Times New Roman"/>
                <a:cs typeface="Times New Roman"/>
              </a:rPr>
              <a:t>Layout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1.   Basic indentation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924">
              <a:latin typeface="Times New Roman"/>
              <a:cs typeface="Times New Roman"/>
            </a:endParaRPr>
          </a:p>
          <a:p>
            <a:pPr marL="1048873" marR="2155158" indent="-148163">
              <a:lnSpc>
                <a:spcPts val="1099"/>
              </a:lnSpc>
            </a:pPr>
            <a:r>
              <a:rPr sz="972" spc="-10" dirty="0">
                <a:latin typeface="Courier New"/>
                <a:cs typeface="Courier New"/>
              </a:rPr>
              <a:t>for </a:t>
            </a:r>
            <a:r>
              <a:rPr sz="972" spc="-5" dirty="0">
                <a:latin typeface="Courier New"/>
                <a:cs typeface="Courier New"/>
              </a:rPr>
              <a:t>(i = 0; i &lt; nElements; i++)  </a:t>
            </a:r>
            <a:r>
              <a:rPr sz="972" spc="-10" dirty="0">
                <a:latin typeface="Courier New"/>
                <a:cs typeface="Courier New"/>
              </a:rPr>
              <a:t>a[i] </a:t>
            </a:r>
            <a:r>
              <a:rPr sz="972" spc="-5" dirty="0">
                <a:latin typeface="Courier New"/>
                <a:cs typeface="Courier New"/>
              </a:rPr>
              <a:t>=</a:t>
            </a:r>
            <a:r>
              <a:rPr sz="972" spc="-78" dirty="0">
                <a:latin typeface="Courier New"/>
                <a:cs typeface="Courier New"/>
              </a:rPr>
              <a:t> </a:t>
            </a:r>
            <a:r>
              <a:rPr sz="972" spc="5" dirty="0">
                <a:latin typeface="Courier New"/>
                <a:cs typeface="Courier New"/>
              </a:rPr>
              <a:t>0;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Indentation of 1 </a:t>
            </a:r>
            <a:r>
              <a:rPr sz="1167" spc="10" dirty="0">
                <a:latin typeface="Times New Roman"/>
                <a:cs typeface="Times New Roman"/>
              </a:rPr>
              <a:t>is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small </a:t>
            </a:r>
            <a:r>
              <a:rPr sz="1167" dirty="0">
                <a:latin typeface="Times New Roman"/>
                <a:cs typeface="Times New Roman"/>
              </a:rPr>
              <a:t>to emphasize the logical layout of the code. Indentation larger  than 4 makes deeply nested code difficult to read and increase the chance that the lines  must be </a:t>
            </a:r>
            <a:r>
              <a:rPr sz="1167" spc="-5" dirty="0">
                <a:latin typeface="Times New Roman"/>
                <a:cs typeface="Times New Roman"/>
              </a:rPr>
              <a:t>split. </a:t>
            </a:r>
            <a:r>
              <a:rPr sz="1167" dirty="0">
                <a:latin typeface="Times New Roman"/>
                <a:cs typeface="Times New Roman"/>
              </a:rPr>
              <a:t>Choosing between indentation of 2, 3 and 4, 2 and 4 are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more common,  and 2 chosen to reduce the chance of </a:t>
            </a:r>
            <a:r>
              <a:rPr sz="1167" spc="-5" dirty="0">
                <a:latin typeface="Times New Roman"/>
                <a:cs typeface="Times New Roman"/>
              </a:rPr>
              <a:t>splitting </a:t>
            </a:r>
            <a:r>
              <a:rPr sz="1167" dirty="0">
                <a:latin typeface="Times New Roman"/>
                <a:cs typeface="Times New Roman"/>
              </a:rPr>
              <a:t>code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lines.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069" b="1" spc="-5" dirty="0">
                <a:latin typeface="Times New Roman"/>
                <a:cs typeface="Times New Roman"/>
              </a:rPr>
              <a:t>Natural </a:t>
            </a:r>
            <a:r>
              <a:rPr sz="1069" b="1" dirty="0">
                <a:latin typeface="Times New Roman"/>
                <a:cs typeface="Times New Roman"/>
              </a:rPr>
              <a:t>form for</a:t>
            </a:r>
            <a:r>
              <a:rPr sz="1069" b="1" spc="-73" dirty="0">
                <a:latin typeface="Times New Roman"/>
                <a:cs typeface="Times New Roman"/>
              </a:rPr>
              <a:t> </a:t>
            </a:r>
            <a:r>
              <a:rPr sz="1069" b="1" dirty="0">
                <a:latin typeface="Times New Roman"/>
                <a:cs typeface="Times New Roman"/>
              </a:rPr>
              <a:t>expression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Expression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as if they are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as comments or </a:t>
            </a:r>
            <a:r>
              <a:rPr sz="1167" spc="-5" dirty="0">
                <a:latin typeface="Times New Roman"/>
                <a:cs typeface="Times New Roman"/>
              </a:rPr>
              <a:t>spoken </a:t>
            </a:r>
            <a:r>
              <a:rPr sz="1167" dirty="0">
                <a:latin typeface="Times New Roman"/>
                <a:cs typeface="Times New Roman"/>
              </a:rPr>
              <a:t>out aloud.  Conditional expression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negation are always difficult to understand.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an example  consider the following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if (! (block &lt; activeBlock)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!(blockId &gt;=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unblocks))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9260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logic becomes much easier to follow if the code is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in the natural form as  </a:t>
            </a:r>
            <a:r>
              <a:rPr sz="1167" spc="-5" dirty="0">
                <a:latin typeface="Times New Roman"/>
                <a:cs typeface="Times New Roman"/>
              </a:rPr>
              <a:t>shown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if ((block &gt;= activeBlock)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(blockId &lt;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unblocks))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361" b="1" dirty="0">
                <a:latin typeface="Times New Roman"/>
                <a:cs typeface="Times New Roman"/>
              </a:rPr>
              <a:t>Parenthesize to </a:t>
            </a:r>
            <a:r>
              <a:rPr sz="1361" b="1" spc="-5" dirty="0">
                <a:latin typeface="Times New Roman"/>
                <a:cs typeface="Times New Roman"/>
              </a:rPr>
              <a:t>remove</a:t>
            </a:r>
            <a:r>
              <a:rPr sz="1361" b="1" spc="-63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ambiguity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Parentheses should </a:t>
            </a:r>
            <a:r>
              <a:rPr sz="1167" dirty="0">
                <a:latin typeface="Times New Roman"/>
                <a:cs typeface="Times New Roman"/>
              </a:rPr>
              <a:t>always be used as they reduce complexity and clarify things by  </a:t>
            </a:r>
            <a:r>
              <a:rPr sz="1167" spc="-5" dirty="0">
                <a:latin typeface="Times New Roman"/>
                <a:cs typeface="Times New Roman"/>
              </a:rPr>
              <a:t>specifying </a:t>
            </a:r>
            <a:r>
              <a:rPr sz="1167" dirty="0">
                <a:latin typeface="Times New Roman"/>
                <a:cs typeface="Times New Roman"/>
              </a:rPr>
              <a:t>grouping.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especially important to use parentheses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different  unrelated operators are used in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expression as the precedence rules are often  assumed by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programmers, resulting </a:t>
            </a:r>
            <a:r>
              <a:rPr sz="1167" spc="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logical errors that are very difficult to </a:t>
            </a:r>
            <a:r>
              <a:rPr sz="1167" spc="-5" dirty="0">
                <a:latin typeface="Times New Roman"/>
                <a:cs typeface="Times New Roman"/>
              </a:rPr>
              <a:t>spot. As  </a:t>
            </a:r>
            <a:r>
              <a:rPr sz="1167" dirty="0">
                <a:latin typeface="Times New Roman"/>
                <a:cs typeface="Times New Roman"/>
              </a:rPr>
              <a:t>an example consider the following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if (x &amp; </a:t>
            </a:r>
            <a:r>
              <a:rPr sz="1167" spc="-5" dirty="0">
                <a:latin typeface="Times New Roman"/>
                <a:cs typeface="Times New Roman"/>
              </a:rPr>
              <a:t>MASK </a:t>
            </a:r>
            <a:r>
              <a:rPr sz="1167" dirty="0">
                <a:latin typeface="Times New Roman"/>
                <a:cs typeface="Times New Roman"/>
              </a:rPr>
              <a:t>==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BITS)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causes problems because == operator has higher precedence than &amp; operator.  </a:t>
            </a:r>
            <a:r>
              <a:rPr sz="1167" spc="-5" dirty="0">
                <a:latin typeface="Times New Roman"/>
                <a:cs typeface="Times New Roman"/>
              </a:rPr>
              <a:t>Hence, MASK </a:t>
            </a:r>
            <a:r>
              <a:rPr sz="1167" dirty="0">
                <a:latin typeface="Times New Roman"/>
                <a:cs typeface="Times New Roman"/>
              </a:rPr>
              <a:t>and BITS are first compared for equality and then the result,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0 or  1, is andded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x. This kind of error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extremely hard to catch. </a:t>
            </a:r>
            <a:r>
              <a:rPr sz="1167" spc="-10" dirty="0">
                <a:latin typeface="Times New Roman"/>
                <a:cs typeface="Times New Roman"/>
              </a:rPr>
              <a:t>If, </a:t>
            </a:r>
            <a:r>
              <a:rPr sz="1167" dirty="0">
                <a:latin typeface="Times New Roman"/>
                <a:cs typeface="Times New Roman"/>
              </a:rPr>
              <a:t>however,  parentheses are used, there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no ambiguity as </a:t>
            </a:r>
            <a:r>
              <a:rPr sz="1167" spc="-5" dirty="0">
                <a:latin typeface="Times New Roman"/>
                <a:cs typeface="Times New Roman"/>
              </a:rPr>
              <a:t>shown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if ((x &amp; </a:t>
            </a:r>
            <a:r>
              <a:rPr sz="1167" spc="-5" dirty="0">
                <a:latin typeface="Times New Roman"/>
                <a:cs typeface="Times New Roman"/>
              </a:rPr>
              <a:t>MASK) </a:t>
            </a:r>
            <a:r>
              <a:rPr sz="1167" dirty="0">
                <a:latin typeface="Times New Roman"/>
                <a:cs typeface="Times New Roman"/>
              </a:rPr>
              <a:t>==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BITS)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163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72133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513627"/>
            <a:ext cx="5359929" cy="7575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is another example of the use of parentheses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makes the code easier to  understand and hence easier to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maintain.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leapYear = year % 4 == 0  &amp;&amp; year % 100 != 0 || year % </a:t>
            </a:r>
            <a:r>
              <a:rPr sz="972" spc="5" dirty="0">
                <a:latin typeface="Times New Roman"/>
                <a:cs typeface="Times New Roman"/>
              </a:rPr>
              <a:t>400 </a:t>
            </a:r>
            <a:r>
              <a:rPr sz="972" spc="-5" dirty="0">
                <a:latin typeface="Times New Roman"/>
                <a:cs typeface="Times New Roman"/>
              </a:rPr>
              <a:t>== 0</a:t>
            </a:r>
            <a:r>
              <a:rPr sz="972" spc="9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this case parentheses have not been used and therefore the definition of a leap year is  not very clear for the code. The code becomes </a:t>
            </a:r>
            <a:r>
              <a:rPr sz="1167" spc="-5" dirty="0">
                <a:latin typeface="Times New Roman"/>
                <a:cs typeface="Times New Roman"/>
              </a:rPr>
              <a:t>self </a:t>
            </a:r>
            <a:r>
              <a:rPr sz="1167" dirty="0">
                <a:latin typeface="Times New Roman"/>
                <a:cs typeface="Times New Roman"/>
              </a:rPr>
              <a:t>explanatory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help of proper  use of parentheses as </a:t>
            </a:r>
            <a:r>
              <a:rPr sz="1167" spc="-5" dirty="0">
                <a:latin typeface="Times New Roman"/>
                <a:cs typeface="Times New Roman"/>
              </a:rPr>
              <a:t>shown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24">
              <a:latin typeface="Times New Roman"/>
              <a:cs typeface="Times New Roman"/>
            </a:endParaRPr>
          </a:p>
          <a:p>
            <a:pPr marL="1345199" marR="2176766" indent="-888980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leapYear = ((year % 4 == 0) &amp;&amp; (year % </a:t>
            </a:r>
            <a:r>
              <a:rPr sz="972" dirty="0">
                <a:latin typeface="Times New Roman"/>
                <a:cs typeface="Times New Roman"/>
              </a:rPr>
              <a:t>100 </a:t>
            </a:r>
            <a:r>
              <a:rPr sz="972" spc="-5" dirty="0">
                <a:latin typeface="Times New Roman"/>
                <a:cs typeface="Times New Roman"/>
              </a:rPr>
              <a:t>!= 0)) </a:t>
            </a:r>
            <a:r>
              <a:rPr sz="972" spc="-10" dirty="0">
                <a:latin typeface="Times New Roman"/>
                <a:cs typeface="Times New Roman"/>
              </a:rPr>
              <a:t>||  </a:t>
            </a:r>
            <a:r>
              <a:rPr sz="972" spc="-5" dirty="0">
                <a:latin typeface="Times New Roman"/>
                <a:cs typeface="Times New Roman"/>
              </a:rPr>
              <a:t>(year % 400 </a:t>
            </a:r>
            <a:r>
              <a:rPr sz="972" spc="5" dirty="0">
                <a:latin typeface="Times New Roman"/>
                <a:cs typeface="Times New Roman"/>
              </a:rPr>
              <a:t>==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0);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1361" b="1" dirty="0">
                <a:latin typeface="Times New Roman"/>
                <a:cs typeface="Times New Roman"/>
              </a:rPr>
              <a:t>Breakup </a:t>
            </a:r>
            <a:r>
              <a:rPr sz="1361" b="1" spc="-10" dirty="0">
                <a:latin typeface="Times New Roman"/>
                <a:cs typeface="Times New Roman"/>
              </a:rPr>
              <a:t>complex</a:t>
            </a:r>
            <a:r>
              <a:rPr sz="1361" b="1" spc="-34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expressions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234592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Complex expressions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broken down </a:t>
            </a:r>
            <a:r>
              <a:rPr sz="1167" spc="5" dirty="0">
                <a:latin typeface="Times New Roman"/>
                <a:cs typeface="Times New Roman"/>
              </a:rPr>
              <a:t>into </a:t>
            </a:r>
            <a:r>
              <a:rPr sz="1167" dirty="0">
                <a:latin typeface="Times New Roman"/>
                <a:cs typeface="Times New Roman"/>
              </a:rPr>
              <a:t>multiple </a:t>
            </a:r>
            <a:r>
              <a:rPr sz="1167" spc="-5" dirty="0">
                <a:latin typeface="Times New Roman"/>
                <a:cs typeface="Times New Roman"/>
              </a:rPr>
              <a:t>statements. An </a:t>
            </a:r>
            <a:r>
              <a:rPr sz="1167" dirty="0">
                <a:latin typeface="Times New Roman"/>
                <a:cs typeface="Times New Roman"/>
              </a:rPr>
              <a:t>expression  is considered to be complex if it uses many operators in a </a:t>
            </a:r>
            <a:r>
              <a:rPr sz="1167" spc="-5" dirty="0">
                <a:latin typeface="Times New Roman"/>
                <a:cs typeface="Times New Roman"/>
              </a:rPr>
              <a:t>single statement. As </a:t>
            </a:r>
            <a:r>
              <a:rPr sz="1167" dirty="0">
                <a:latin typeface="Times New Roman"/>
                <a:cs typeface="Times New Roman"/>
              </a:rPr>
              <a:t>an  example consider the following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*x += </a:t>
            </a:r>
            <a:r>
              <a:rPr sz="972" dirty="0">
                <a:latin typeface="Times New Roman"/>
                <a:cs typeface="Times New Roman"/>
              </a:rPr>
              <a:t>(*xp=(2*k </a:t>
            </a:r>
            <a:r>
              <a:rPr sz="972" spc="-5" dirty="0">
                <a:latin typeface="Times New Roman"/>
                <a:cs typeface="Times New Roman"/>
              </a:rPr>
              <a:t>&lt; (n-m) ? c[k+1] :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d[k--]));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liberally uses a number of operators and hence is very difficult to follow  and understand. If it is broken down into </a:t>
            </a:r>
            <a:r>
              <a:rPr sz="1167" spc="-5" dirty="0">
                <a:latin typeface="Times New Roman"/>
                <a:cs typeface="Times New Roman"/>
              </a:rPr>
              <a:t>simple set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statements, </a:t>
            </a:r>
            <a:r>
              <a:rPr sz="1167" dirty="0">
                <a:latin typeface="Times New Roman"/>
                <a:cs typeface="Times New Roman"/>
              </a:rPr>
              <a:t>the logic becomes  easier to follow as </a:t>
            </a:r>
            <a:r>
              <a:rPr sz="1167" spc="-5" dirty="0">
                <a:latin typeface="Times New Roman"/>
                <a:cs typeface="Times New Roman"/>
              </a:rPr>
              <a:t>shown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64">
              <a:latin typeface="Times New Roman"/>
              <a:cs typeface="Times New Roman"/>
            </a:endParaRPr>
          </a:p>
          <a:p>
            <a:pPr marL="456837">
              <a:lnSpc>
                <a:spcPts val="1259"/>
              </a:lnSpc>
            </a:pPr>
            <a:r>
              <a:rPr sz="1069" dirty="0">
                <a:latin typeface="Times New Roman"/>
                <a:cs typeface="Times New Roman"/>
              </a:rPr>
              <a:t>if (2*k &lt;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-10" dirty="0">
                <a:latin typeface="Times New Roman"/>
                <a:cs typeface="Times New Roman"/>
              </a:rPr>
              <a:t>n-m)</a:t>
            </a:r>
            <a:endParaRPr sz="1069">
              <a:latin typeface="Times New Roman"/>
              <a:cs typeface="Times New Roman"/>
            </a:endParaRPr>
          </a:p>
          <a:p>
            <a:pPr marL="900709">
              <a:lnSpc>
                <a:spcPts val="1230"/>
              </a:lnSpc>
            </a:pPr>
            <a:r>
              <a:rPr sz="1069" dirty="0">
                <a:latin typeface="Times New Roman"/>
                <a:cs typeface="Times New Roman"/>
              </a:rPr>
              <a:t>*xp 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c[k+1];</a:t>
            </a: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225"/>
              </a:lnSpc>
            </a:pPr>
            <a:r>
              <a:rPr sz="1069" dirty="0">
                <a:latin typeface="Times New Roman"/>
                <a:cs typeface="Times New Roman"/>
              </a:rPr>
              <a:t>else</a:t>
            </a:r>
            <a:endParaRPr sz="1069">
              <a:latin typeface="Times New Roman"/>
              <a:cs typeface="Times New Roman"/>
            </a:endParaRPr>
          </a:p>
          <a:p>
            <a:pPr marL="900709">
              <a:lnSpc>
                <a:spcPts val="1230"/>
              </a:lnSpc>
            </a:pPr>
            <a:r>
              <a:rPr sz="1069" dirty="0">
                <a:latin typeface="Times New Roman"/>
                <a:cs typeface="Times New Roman"/>
              </a:rPr>
              <a:t>*xp 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d[k--];</a:t>
            </a: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259"/>
              </a:lnSpc>
            </a:pPr>
            <a:r>
              <a:rPr sz="1069" dirty="0">
                <a:latin typeface="Times New Roman"/>
                <a:cs typeface="Times New Roman"/>
              </a:rPr>
              <a:t>*x = *x +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*xp;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361" b="1" dirty="0">
                <a:latin typeface="Times New Roman"/>
                <a:cs typeface="Times New Roman"/>
              </a:rPr>
              <a:t>10.8 </a:t>
            </a:r>
            <a:r>
              <a:rPr sz="1361" b="1" spc="-5" dirty="0">
                <a:latin typeface="Times New Roman"/>
                <a:cs typeface="Times New Roman"/>
              </a:rPr>
              <a:t>Shortcuts </a:t>
            </a:r>
            <a:r>
              <a:rPr sz="1361" b="1" dirty="0">
                <a:latin typeface="Times New Roman"/>
                <a:cs typeface="Times New Roman"/>
              </a:rPr>
              <a:t>and </a:t>
            </a:r>
            <a:r>
              <a:rPr sz="1361" b="1" spc="-5" dirty="0">
                <a:latin typeface="Times New Roman"/>
                <a:cs typeface="Times New Roman"/>
              </a:rPr>
              <a:t>cryptic</a:t>
            </a:r>
            <a:r>
              <a:rPr sz="1361" b="1" spc="-49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code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Sometimes </a:t>
            </a:r>
            <a:r>
              <a:rPr sz="1167" dirty="0">
                <a:latin typeface="Times New Roman"/>
                <a:cs typeface="Times New Roman"/>
              </a:rPr>
              <a:t>the programmers, in their creative excitement, try to </a:t>
            </a:r>
            <a:r>
              <a:rPr sz="1167" spc="-5" dirty="0">
                <a:latin typeface="Times New Roman"/>
                <a:cs typeface="Times New Roman"/>
              </a:rPr>
              <a:t>write </a:t>
            </a:r>
            <a:r>
              <a:rPr sz="1167" dirty="0">
                <a:latin typeface="Times New Roman"/>
                <a:cs typeface="Times New Roman"/>
              </a:rPr>
              <a:t>very concise code  by using </a:t>
            </a:r>
            <a:r>
              <a:rPr sz="1167" spc="-5" dirty="0">
                <a:latin typeface="Times New Roman"/>
                <a:cs typeface="Times New Roman"/>
              </a:rPr>
              <a:t>shortcuts </a:t>
            </a:r>
            <a:r>
              <a:rPr sz="1167" dirty="0">
                <a:latin typeface="Times New Roman"/>
                <a:cs typeface="Times New Roman"/>
              </a:rPr>
              <a:t>and playing certain kinds of tricks. This results in a code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is  cryptic in nature and hence is difficult to follow. </a:t>
            </a:r>
            <a:r>
              <a:rPr sz="1167" spc="-5" dirty="0">
                <a:latin typeface="Times New Roman"/>
                <a:cs typeface="Times New Roman"/>
              </a:rPr>
              <a:t>Maintenance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code therefore  becomes a nightmare. </a:t>
            </a: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examples of </a:t>
            </a:r>
            <a:r>
              <a:rPr sz="1167" spc="-5" dirty="0">
                <a:latin typeface="Times New Roman"/>
                <a:cs typeface="Times New Roman"/>
              </a:rPr>
              <a:t>such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8026" indent="-222245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1. Let us </a:t>
            </a:r>
            <a:r>
              <a:rPr sz="1167" spc="-5" dirty="0">
                <a:latin typeface="Times New Roman"/>
                <a:cs typeface="Times New Roman"/>
              </a:rPr>
              <a:t>start with </a:t>
            </a:r>
            <a:r>
              <a:rPr sz="1167" dirty="0">
                <a:latin typeface="Times New Roman"/>
                <a:cs typeface="Times New Roman"/>
              </a:rPr>
              <a:t>a very </a:t>
            </a:r>
            <a:r>
              <a:rPr sz="1167" spc="-5" dirty="0">
                <a:latin typeface="Times New Roman"/>
                <a:cs typeface="Times New Roman"/>
              </a:rPr>
              <a:t>simple shortcut, </a:t>
            </a:r>
            <a:r>
              <a:rPr sz="1167" dirty="0">
                <a:latin typeface="Times New Roman"/>
                <a:cs typeface="Times New Roman"/>
              </a:rPr>
              <a:t>often used by programmers. </a:t>
            </a:r>
            <a:r>
              <a:rPr sz="1167" spc="-5" dirty="0">
                <a:latin typeface="Times New Roman"/>
                <a:cs typeface="Times New Roman"/>
              </a:rPr>
              <a:t>Assume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we  </a:t>
            </a:r>
            <a:r>
              <a:rPr sz="1167" dirty="0">
                <a:latin typeface="Times New Roman"/>
                <a:cs typeface="Times New Roman"/>
              </a:rPr>
              <a:t>have the following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x *=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a;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234592" algn="just"/>
            <a:r>
              <a:rPr sz="1167" spc="-5" dirty="0">
                <a:latin typeface="Times New Roman"/>
                <a:cs typeface="Times New Roman"/>
              </a:rPr>
              <a:t>For some </a:t>
            </a:r>
            <a:r>
              <a:rPr sz="1167" dirty="0">
                <a:latin typeface="Times New Roman"/>
                <a:cs typeface="Times New Roman"/>
              </a:rPr>
              <a:t>reason the code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later modified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164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123642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1383"/>
            <a:ext cx="5359312" cy="7800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/>
            <a:r>
              <a:rPr sz="1167" dirty="0">
                <a:latin typeface="Times New Roman"/>
                <a:cs typeface="Times New Roman"/>
              </a:rPr>
              <a:t>x *= a +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361">
              <a:latin typeface="Times New Roman"/>
              <a:cs typeface="Times New Roman"/>
            </a:endParaRPr>
          </a:p>
          <a:p>
            <a:pPr marL="234592" marR="5556" algn="just">
              <a:lnSpc>
                <a:spcPts val="1342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This </a:t>
            </a:r>
            <a:r>
              <a:rPr sz="1167" spc="-5" dirty="0">
                <a:latin typeface="Times New Roman"/>
                <a:cs typeface="Times New Roman"/>
              </a:rPr>
              <a:t>seemingly </a:t>
            </a:r>
            <a:r>
              <a:rPr sz="1167" dirty="0">
                <a:latin typeface="Times New Roman"/>
                <a:cs typeface="Times New Roman"/>
              </a:rPr>
              <a:t>harmless change is actually a little cryptic and causes confusion. The  problem lies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semantics of this </a:t>
            </a:r>
            <a:r>
              <a:rPr sz="1167" spc="-5" dirty="0">
                <a:latin typeface="Times New Roman"/>
                <a:cs typeface="Times New Roman"/>
              </a:rPr>
              <a:t>statement. Does </a:t>
            </a:r>
            <a:r>
              <a:rPr sz="1167" dirty="0">
                <a:latin typeface="Times New Roman"/>
                <a:cs typeface="Times New Roman"/>
              </a:rPr>
              <a:t>it mean x = x*a+b or x =  x*(a+b)? 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one is the right answer but is not obvious from the </a:t>
            </a:r>
            <a:r>
              <a:rPr sz="1167" spc="-5" dirty="0">
                <a:latin typeface="Times New Roman"/>
                <a:cs typeface="Times New Roman"/>
              </a:rPr>
              <a:t>syntax </a:t>
            </a:r>
            <a:r>
              <a:rPr sz="1167" dirty="0">
                <a:latin typeface="Times New Roman"/>
                <a:cs typeface="Times New Roman"/>
              </a:rPr>
              <a:t>and  hence causes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problems.</a:t>
            </a:r>
            <a:endParaRPr sz="1167">
              <a:latin typeface="Times New Roman"/>
              <a:cs typeface="Times New Roman"/>
            </a:endParaRPr>
          </a:p>
          <a:p>
            <a:pPr marL="456837" marR="363617" indent="-444490">
              <a:lnSpc>
                <a:spcPts val="2907"/>
              </a:lnSpc>
              <a:spcBef>
                <a:spcPts val="87"/>
              </a:spcBef>
              <a:buAutoNum type="arabicPeriod" startAt="2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Let us now look at a more complex example. What is the following code</a:t>
            </a:r>
            <a:r>
              <a:rPr sz="1167" spc="-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doing?  </a:t>
            </a:r>
            <a:r>
              <a:rPr sz="1167" spc="-5" dirty="0">
                <a:latin typeface="Times New Roman"/>
                <a:cs typeface="Times New Roman"/>
              </a:rPr>
              <a:t>subkey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subkey </a:t>
            </a:r>
            <a:r>
              <a:rPr sz="1167" dirty="0">
                <a:latin typeface="Times New Roman"/>
                <a:cs typeface="Times New Roman"/>
              </a:rPr>
              <a:t>&gt;&gt; (bitoff – (bitoff &gt;&gt; 3) &lt;&lt;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3));</a:t>
            </a:r>
            <a:endParaRPr sz="1167">
              <a:latin typeface="Times New Roman"/>
              <a:cs typeface="Times New Roman"/>
            </a:endParaRPr>
          </a:p>
          <a:p>
            <a:pPr marL="234592" marR="5556" algn="just">
              <a:lnSpc>
                <a:spcPts val="1342"/>
              </a:lnSpc>
              <a:spcBef>
                <a:spcPts val="1026"/>
              </a:spcBef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can be </a:t>
            </a:r>
            <a:r>
              <a:rPr sz="1167" spc="-5" dirty="0">
                <a:latin typeface="Times New Roman"/>
                <a:cs typeface="Times New Roman"/>
              </a:rPr>
              <a:t>seen, </a:t>
            </a:r>
            <a:r>
              <a:rPr sz="1167" dirty="0">
                <a:latin typeface="Times New Roman"/>
                <a:cs typeface="Times New Roman"/>
              </a:rPr>
              <a:t>it is pretty hard to understand and therefore difficult to debug in case  there is any problem. What this code is actually doing is masking bitoff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octal 7  and then use the result to </a:t>
            </a:r>
            <a:r>
              <a:rPr sz="1167" spc="-5" dirty="0">
                <a:latin typeface="Times New Roman"/>
                <a:cs typeface="Times New Roman"/>
              </a:rPr>
              <a:t>shift subkey </a:t>
            </a:r>
            <a:r>
              <a:rPr sz="1167" dirty="0">
                <a:latin typeface="Times New Roman"/>
                <a:cs typeface="Times New Roman"/>
              </a:rPr>
              <a:t>those many time. This can be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as  follows: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subkey </a:t>
            </a:r>
            <a:r>
              <a:rPr sz="1167" dirty="0">
                <a:latin typeface="Times New Roman"/>
                <a:cs typeface="Times New Roman"/>
              </a:rPr>
              <a:t>= </a:t>
            </a:r>
            <a:r>
              <a:rPr sz="1167" spc="-5" dirty="0">
                <a:latin typeface="Times New Roman"/>
                <a:cs typeface="Times New Roman"/>
              </a:rPr>
              <a:t>subkey </a:t>
            </a:r>
            <a:r>
              <a:rPr sz="1167" dirty="0">
                <a:latin typeface="Times New Roman"/>
                <a:cs typeface="Times New Roman"/>
              </a:rPr>
              <a:t>&gt;&gt; (bitoff &amp;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0x7);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It is quite evident that 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piece of code is much follow to read than the first  one.</a:t>
            </a:r>
            <a:endParaRPr sz="1167">
              <a:latin typeface="Times New Roman"/>
              <a:cs typeface="Times New Roman"/>
            </a:endParaRPr>
          </a:p>
          <a:p>
            <a:pPr marL="456837" marR="1199505" indent="-444490">
              <a:lnSpc>
                <a:spcPts val="2683"/>
              </a:lnSpc>
              <a:spcBef>
                <a:spcPts val="267"/>
              </a:spcBef>
              <a:buAutoNum type="arabicPeriod" startAt="3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The following piece of code is taken from a commercial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software:  </a:t>
            </a:r>
            <a:r>
              <a:rPr sz="1167" dirty="0">
                <a:latin typeface="Times New Roman"/>
                <a:cs typeface="Times New Roman"/>
              </a:rPr>
              <a:t>a = a &gt;&gt;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2;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  <a:buFont typeface="Times New Roman"/>
              <a:buAutoNum type="arabicPeriod" startAt="3"/>
            </a:pPr>
            <a:endParaRPr sz="924">
              <a:latin typeface="Times New Roman"/>
              <a:cs typeface="Times New Roman"/>
            </a:endParaRPr>
          </a:p>
          <a:p>
            <a:pPr marL="234592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It is easy to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that a is </a:t>
            </a:r>
            <a:r>
              <a:rPr sz="1167" spc="-5" dirty="0">
                <a:latin typeface="Times New Roman"/>
                <a:cs typeface="Times New Roman"/>
              </a:rPr>
              <a:t>shifted </a:t>
            </a:r>
            <a:r>
              <a:rPr sz="1167" dirty="0">
                <a:latin typeface="Times New Roman"/>
                <a:cs typeface="Times New Roman"/>
              </a:rPr>
              <a:t>right two times. </a:t>
            </a: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the real </a:t>
            </a:r>
            <a:r>
              <a:rPr sz="1167" spc="-5" dirty="0">
                <a:latin typeface="Times New Roman"/>
                <a:cs typeface="Times New Roman"/>
              </a:rPr>
              <a:t>semantics </a:t>
            </a:r>
            <a:r>
              <a:rPr sz="1167" dirty="0">
                <a:latin typeface="Times New Roman"/>
                <a:cs typeface="Times New Roman"/>
              </a:rPr>
              <a:t>of this  code are hidden – the real intent here is to divide a </a:t>
            </a:r>
            <a:r>
              <a:rPr sz="1167" spc="15" dirty="0">
                <a:latin typeface="Times New Roman"/>
                <a:cs typeface="Times New Roman"/>
              </a:rPr>
              <a:t>by </a:t>
            </a:r>
            <a:r>
              <a:rPr sz="1167" dirty="0">
                <a:latin typeface="Times New Roman"/>
                <a:cs typeface="Times New Roman"/>
              </a:rPr>
              <a:t>4. </a:t>
            </a:r>
            <a:r>
              <a:rPr sz="1167" spc="-5" dirty="0">
                <a:latin typeface="Times New Roman"/>
                <a:cs typeface="Times New Roman"/>
              </a:rPr>
              <a:t>No </a:t>
            </a:r>
            <a:r>
              <a:rPr sz="1167" dirty="0">
                <a:latin typeface="Times New Roman"/>
                <a:cs typeface="Times New Roman"/>
              </a:rPr>
              <a:t>doubt that the code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above  achieves this objective but it is hard for the reader to understand the intent as to </a:t>
            </a:r>
            <a:r>
              <a:rPr sz="1167" spc="5" dirty="0">
                <a:latin typeface="Times New Roman"/>
                <a:cs typeface="Times New Roman"/>
              </a:rPr>
              <a:t>why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  is being </a:t>
            </a:r>
            <a:r>
              <a:rPr sz="1167" spc="-5" dirty="0">
                <a:latin typeface="Times New Roman"/>
                <a:cs typeface="Times New Roman"/>
              </a:rPr>
              <a:t>shifted </a:t>
            </a:r>
            <a:r>
              <a:rPr sz="1167" dirty="0">
                <a:latin typeface="Times New Roman"/>
                <a:cs typeface="Times New Roman"/>
              </a:rPr>
              <a:t>right twice. It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5" dirty="0">
                <a:latin typeface="Times New Roman"/>
                <a:cs typeface="Times New Roman"/>
              </a:rPr>
              <a:t>been </a:t>
            </a:r>
            <a:r>
              <a:rPr sz="1167" dirty="0">
                <a:latin typeface="Times New Roman"/>
                <a:cs typeface="Times New Roman"/>
              </a:rPr>
              <a:t>much better had the code been </a:t>
            </a:r>
            <a:r>
              <a:rPr sz="1167" spc="-5" dirty="0">
                <a:latin typeface="Times New Roman"/>
                <a:cs typeface="Times New Roman"/>
              </a:rPr>
              <a:t>written  </a:t>
            </a:r>
            <a:r>
              <a:rPr sz="1167" dirty="0">
                <a:latin typeface="Times New Roman"/>
                <a:cs typeface="Times New Roman"/>
              </a:rPr>
              <a:t>as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follows: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a =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a/4;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marR="7408" indent="-222245">
              <a:lnSpc>
                <a:spcPts val="1342"/>
              </a:lnSpc>
              <a:buAutoNum type="arabicPeriod" startAt="4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A piece of code </a:t>
            </a:r>
            <a:r>
              <a:rPr sz="1167" spc="-5" dirty="0">
                <a:latin typeface="Times New Roman"/>
                <a:cs typeface="Times New Roman"/>
              </a:rPr>
              <a:t>similar </a:t>
            </a:r>
            <a:r>
              <a:rPr sz="1167" dirty="0">
                <a:latin typeface="Times New Roman"/>
                <a:cs typeface="Times New Roman"/>
              </a:rPr>
              <a:t>to the following can be found in many data </a:t>
            </a:r>
            <a:r>
              <a:rPr sz="1167" spc="-5" dirty="0">
                <a:latin typeface="Times New Roman"/>
                <a:cs typeface="Times New Roman"/>
              </a:rPr>
              <a:t>structures </a:t>
            </a:r>
            <a:r>
              <a:rPr sz="1167" dirty="0">
                <a:latin typeface="Times New Roman"/>
                <a:cs typeface="Times New Roman"/>
              </a:rPr>
              <a:t>books  and is part of circular implementation of queues using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arrays.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bool Queue::add(int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n)</a:t>
            </a:r>
            <a:endParaRPr sz="972">
              <a:latin typeface="Times New Roman"/>
              <a:cs typeface="Times New Roman"/>
            </a:endParaRPr>
          </a:p>
          <a:p>
            <a:pPr marL="456219">
              <a:lnSpc>
                <a:spcPts val="1123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 marR="2881776" indent="-617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int k = </a:t>
            </a:r>
            <a:r>
              <a:rPr sz="972" dirty="0">
                <a:latin typeface="Times New Roman"/>
                <a:cs typeface="Times New Roman"/>
              </a:rPr>
              <a:t>(rear+1) </a:t>
            </a:r>
            <a:r>
              <a:rPr sz="972" spc="-5" dirty="0">
                <a:latin typeface="Times New Roman"/>
                <a:cs typeface="Times New Roman"/>
              </a:rPr>
              <a:t>% MAX_SIZE;  if (front ==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k)</a:t>
            </a:r>
            <a:endParaRPr sz="972">
              <a:latin typeface="Times New Roman"/>
              <a:cs typeface="Times New Roman"/>
            </a:endParaRPr>
          </a:p>
          <a:p>
            <a:pPr marL="1345199">
              <a:lnSpc>
                <a:spcPts val="1055"/>
              </a:lnSpc>
            </a:pPr>
            <a:r>
              <a:rPr sz="972" spc="-5" dirty="0">
                <a:latin typeface="Times New Roman"/>
                <a:cs typeface="Times New Roman"/>
              </a:rPr>
              <a:t>return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false;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else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1345199" marR="3209587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rear = k;  queue[rear] =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n;  return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true;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065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456219">
              <a:lnSpc>
                <a:spcPts val="1137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165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08922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56078"/>
            <a:ext cx="5358694" cy="788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4939" indent="-222245">
              <a:lnSpc>
                <a:spcPts val="1332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Pictures, </a:t>
            </a:r>
            <a:r>
              <a:rPr sz="1167" dirty="0">
                <a:latin typeface="Times New Roman"/>
                <a:cs typeface="Times New Roman"/>
              </a:rPr>
              <a:t>diagrams, prose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highlight the pattern’s </a:t>
            </a:r>
            <a:r>
              <a:rPr sz="1167" spc="-5" dirty="0">
                <a:latin typeface="Times New Roman"/>
                <a:cs typeface="Times New Roman"/>
              </a:rPr>
              <a:t>structure, </a:t>
            </a:r>
            <a:r>
              <a:rPr sz="1167" dirty="0">
                <a:latin typeface="Times New Roman"/>
                <a:cs typeface="Times New Roman"/>
              </a:rPr>
              <a:t>participants, and  collaborations.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19"/>
              </a:spcBef>
            </a:pPr>
            <a:r>
              <a:rPr sz="1556" spc="-5" dirty="0">
                <a:latin typeface="Tahoma"/>
                <a:cs typeface="Tahoma"/>
              </a:rPr>
              <a:t>Examples</a:t>
            </a:r>
            <a:endParaRPr sz="1556">
              <a:latin typeface="Tahoma"/>
              <a:cs typeface="Tahoma"/>
            </a:endParaRPr>
          </a:p>
          <a:p>
            <a:pPr marL="234592" indent="-222245">
              <a:lnSpc>
                <a:spcPts val="1361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One </a:t>
            </a:r>
            <a:r>
              <a:rPr sz="1167" dirty="0">
                <a:latin typeface="Times New Roman"/>
                <a:cs typeface="Times New Roman"/>
              </a:rPr>
              <a:t>or more </a:t>
            </a:r>
            <a:r>
              <a:rPr sz="1167" spc="-5" dirty="0">
                <a:latin typeface="Times New Roman"/>
                <a:cs typeface="Times New Roman"/>
              </a:rPr>
              <a:t>sample </a:t>
            </a:r>
            <a:r>
              <a:rPr sz="1167" dirty="0">
                <a:latin typeface="Times New Roman"/>
                <a:cs typeface="Times New Roman"/>
              </a:rPr>
              <a:t>applications to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illustrate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lnSpc>
                <a:spcPts val="1337"/>
              </a:lnSpc>
              <a:buFont typeface="Courier New"/>
              <a:buChar char="o"/>
              <a:tabLst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specific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context</a:t>
            </a:r>
            <a:endParaRPr sz="1167">
              <a:latin typeface="Times New Roman"/>
              <a:cs typeface="Times New Roman"/>
            </a:endParaRPr>
          </a:p>
          <a:p>
            <a:pPr marL="679082" lvl="1" indent="-222245">
              <a:lnSpc>
                <a:spcPts val="1371"/>
              </a:lnSpc>
              <a:buFont typeface="Courier New"/>
              <a:buChar char="o"/>
              <a:tabLst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how the pattern is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applied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34"/>
              </a:spcBef>
            </a:pPr>
            <a:r>
              <a:rPr sz="1167" dirty="0">
                <a:latin typeface="Symbol"/>
                <a:cs typeface="Symbol"/>
              </a:rPr>
              <a:t></a:t>
            </a:r>
            <a:endParaRPr sz="1167">
              <a:latin typeface="Symbol"/>
              <a:cs typeface="Symbol"/>
            </a:endParaRPr>
          </a:p>
          <a:p>
            <a:pPr marL="234592">
              <a:lnSpc>
                <a:spcPts val="1861"/>
              </a:lnSpc>
              <a:spcBef>
                <a:spcPts val="39"/>
              </a:spcBef>
            </a:pPr>
            <a:r>
              <a:rPr sz="1556" spc="-5" dirty="0">
                <a:latin typeface="Tahoma"/>
                <a:cs typeface="Tahoma"/>
              </a:rPr>
              <a:t>Resulting</a:t>
            </a:r>
            <a:r>
              <a:rPr sz="1556" spc="-58" dirty="0">
                <a:latin typeface="Tahoma"/>
                <a:cs typeface="Tahoma"/>
              </a:rPr>
              <a:t> </a:t>
            </a:r>
            <a:r>
              <a:rPr sz="1556" spc="-10" dirty="0">
                <a:latin typeface="Tahoma"/>
                <a:cs typeface="Tahoma"/>
              </a:rPr>
              <a:t>context</a:t>
            </a:r>
            <a:endParaRPr sz="1556">
              <a:latin typeface="Tahoma"/>
              <a:cs typeface="Tahoma"/>
            </a:endParaRPr>
          </a:p>
          <a:p>
            <a:pPr marL="234592" indent="-222245">
              <a:lnSpc>
                <a:spcPts val="1395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state </a:t>
            </a:r>
            <a:r>
              <a:rPr sz="1167" dirty="0">
                <a:latin typeface="Times New Roman"/>
                <a:cs typeface="Times New Roman"/>
              </a:rPr>
              <a:t>or configuration after the pattern has been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applied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3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consequences (good and bad) of applying the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44"/>
              </a:spcBef>
            </a:pPr>
            <a:r>
              <a:rPr sz="1556" spc="-5" dirty="0">
                <a:latin typeface="Tahoma"/>
                <a:cs typeface="Tahoma"/>
              </a:rPr>
              <a:t>Rationale</a:t>
            </a:r>
            <a:endParaRPr sz="1556">
              <a:latin typeface="Tahoma"/>
              <a:cs typeface="Tahoma"/>
            </a:endParaRPr>
          </a:p>
          <a:p>
            <a:pPr marL="234592" indent="-222245">
              <a:lnSpc>
                <a:spcPts val="1395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justification of the </a:t>
            </a:r>
            <a:r>
              <a:rPr sz="1167" spc="-5" dirty="0">
                <a:latin typeface="Times New Roman"/>
                <a:cs typeface="Times New Roman"/>
              </a:rPr>
              <a:t>steps </a:t>
            </a:r>
            <a:r>
              <a:rPr sz="1167" dirty="0">
                <a:latin typeface="Times New Roman"/>
                <a:cs typeface="Times New Roman"/>
              </a:rPr>
              <a:t>or rules in the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</a:t>
            </a:r>
            <a:endParaRPr sz="1167">
              <a:latin typeface="Times New Roman"/>
              <a:cs typeface="Times New Roman"/>
            </a:endParaRPr>
          </a:p>
          <a:p>
            <a:pPr marL="234592" marR="4939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how and </a:t>
            </a:r>
            <a:r>
              <a:rPr sz="1167" spc="-5" dirty="0">
                <a:latin typeface="Times New Roman"/>
                <a:cs typeface="Times New Roman"/>
              </a:rPr>
              <a:t>why </a:t>
            </a:r>
            <a:r>
              <a:rPr sz="1167" dirty="0">
                <a:latin typeface="Times New Roman"/>
                <a:cs typeface="Times New Roman"/>
              </a:rPr>
              <a:t>it resolves the forces to achieve the desired goals, principles, and  philosophies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how are the forces orchestrated to achieve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harmony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2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how does the pattern actually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work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39"/>
              </a:spcBef>
            </a:pPr>
            <a:r>
              <a:rPr sz="1556" spc="-5" dirty="0">
                <a:latin typeface="Tahoma"/>
                <a:cs typeface="Tahoma"/>
              </a:rPr>
              <a:t>Related</a:t>
            </a:r>
            <a:r>
              <a:rPr sz="1556" spc="-63" dirty="0">
                <a:latin typeface="Tahoma"/>
                <a:cs typeface="Tahoma"/>
              </a:rPr>
              <a:t> </a:t>
            </a:r>
            <a:r>
              <a:rPr sz="1556" spc="-5" dirty="0">
                <a:latin typeface="Tahoma"/>
                <a:cs typeface="Tahoma"/>
              </a:rPr>
              <a:t>patterns</a:t>
            </a:r>
            <a:endParaRPr sz="1556">
              <a:latin typeface="Tahoma"/>
              <a:cs typeface="Tahoma"/>
            </a:endParaRPr>
          </a:p>
          <a:p>
            <a:pPr marL="234592" indent="-222245">
              <a:lnSpc>
                <a:spcPts val="1395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static </a:t>
            </a:r>
            <a:r>
              <a:rPr sz="1167" dirty="0">
                <a:latin typeface="Times New Roman"/>
                <a:cs typeface="Times New Roman"/>
              </a:rPr>
              <a:t>and dynamic relationships between this pattern and other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patterns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39"/>
              </a:spcBef>
            </a:pPr>
            <a:r>
              <a:rPr sz="1556" spc="-5" dirty="0">
                <a:latin typeface="Tahoma"/>
                <a:cs typeface="Tahoma"/>
              </a:rPr>
              <a:t>Known</a:t>
            </a:r>
            <a:r>
              <a:rPr sz="1556" spc="-78" dirty="0">
                <a:latin typeface="Tahoma"/>
                <a:cs typeface="Tahoma"/>
              </a:rPr>
              <a:t> </a:t>
            </a:r>
            <a:r>
              <a:rPr sz="1556" spc="-5" dirty="0">
                <a:latin typeface="Tahoma"/>
                <a:cs typeface="Tahoma"/>
              </a:rPr>
              <a:t>uses</a:t>
            </a:r>
            <a:endParaRPr sz="1556">
              <a:latin typeface="Tahoma"/>
              <a:cs typeface="Tahoma"/>
            </a:endParaRPr>
          </a:p>
          <a:p>
            <a:pPr marL="234592" indent="-222245">
              <a:lnSpc>
                <a:spcPts val="1395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to demonstrate that this is a proven </a:t>
            </a:r>
            <a:r>
              <a:rPr sz="1167" spc="-5" dirty="0">
                <a:latin typeface="Times New Roman"/>
                <a:cs typeface="Times New Roman"/>
              </a:rPr>
              <a:t>solution </a:t>
            </a:r>
            <a:r>
              <a:rPr sz="1167" dirty="0">
                <a:latin typeface="Times New Roman"/>
                <a:cs typeface="Times New Roman"/>
              </a:rPr>
              <a:t>to a recurring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problem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  <a:buFont typeface="Symbol"/>
              <a:buChar char=""/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1750" dirty="0">
                <a:latin typeface="Tahoma"/>
                <a:cs typeface="Tahoma"/>
              </a:rPr>
              <a:t>Classifications of</a:t>
            </a:r>
            <a:r>
              <a:rPr sz="1750" spc="-117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deerns</a:t>
            </a:r>
            <a:endParaRPr sz="1750">
              <a:latin typeface="Tahoma"/>
              <a:cs typeface="Tahoma"/>
            </a:endParaRPr>
          </a:p>
          <a:p>
            <a:pPr marL="234592">
              <a:lnSpc>
                <a:spcPts val="1857"/>
              </a:lnSpc>
              <a:spcBef>
                <a:spcPts val="19"/>
              </a:spcBef>
            </a:pPr>
            <a:r>
              <a:rPr sz="1556" spc="-5" dirty="0">
                <a:latin typeface="Tahoma"/>
                <a:cs typeface="Tahoma"/>
              </a:rPr>
              <a:t>Creational</a:t>
            </a:r>
            <a:r>
              <a:rPr sz="1556" spc="-58" dirty="0">
                <a:latin typeface="Tahoma"/>
                <a:cs typeface="Tahoma"/>
              </a:rPr>
              <a:t> </a:t>
            </a:r>
            <a:r>
              <a:rPr sz="1556" spc="-5" dirty="0">
                <a:latin typeface="Tahoma"/>
                <a:cs typeface="Tahoma"/>
              </a:rPr>
              <a:t>patterns</a:t>
            </a:r>
            <a:endParaRPr sz="1556">
              <a:latin typeface="Tahoma"/>
              <a:cs typeface="Tahoma"/>
            </a:endParaRPr>
          </a:p>
          <a:p>
            <a:pPr marL="234592" indent="-222245">
              <a:lnSpc>
                <a:spcPts val="1390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How </a:t>
            </a:r>
            <a:r>
              <a:rPr sz="1167" dirty="0">
                <a:latin typeface="Times New Roman"/>
                <a:cs typeface="Times New Roman"/>
              </a:rPr>
              <a:t>to create and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instantiate</a:t>
            </a:r>
            <a:endParaRPr sz="1167">
              <a:latin typeface="Times New Roman"/>
              <a:cs typeface="Times New Roman"/>
            </a:endParaRPr>
          </a:p>
          <a:p>
            <a:pPr marL="234592" marR="4939" indent="-222245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Abstract </a:t>
            </a:r>
            <a:r>
              <a:rPr sz="1167" dirty="0">
                <a:latin typeface="Times New Roman"/>
                <a:cs typeface="Times New Roman"/>
              </a:rPr>
              <a:t>the instantiation process and make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independent of its creational  process.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Class creational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rules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1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Object </a:t>
            </a:r>
            <a:r>
              <a:rPr sz="1167" dirty="0">
                <a:latin typeface="Times New Roman"/>
                <a:cs typeface="Times New Roman"/>
              </a:rPr>
              <a:t>creational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rules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2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Abstract </a:t>
            </a:r>
            <a:r>
              <a:rPr sz="1167" dirty="0">
                <a:latin typeface="Times New Roman"/>
                <a:cs typeface="Times New Roman"/>
              </a:rPr>
              <a:t>factory and factory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method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1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Abstract </a:t>
            </a:r>
            <a:r>
              <a:rPr sz="1167" dirty="0">
                <a:latin typeface="Times New Roman"/>
                <a:cs typeface="Times New Roman"/>
              </a:rPr>
              <a:t>the instantiation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process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2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Make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independent to its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realization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3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Class Creational use inheritance to vary the instantiated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classes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1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Object </a:t>
            </a:r>
            <a:r>
              <a:rPr sz="1167" dirty="0">
                <a:latin typeface="Times New Roman"/>
                <a:cs typeface="Times New Roman"/>
              </a:rPr>
              <a:t>Creational delegate instantiation to an another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39"/>
              </a:spcBef>
            </a:pPr>
            <a:r>
              <a:rPr sz="1556" spc="-10" dirty="0">
                <a:latin typeface="Tahoma"/>
                <a:cs typeface="Tahoma"/>
              </a:rPr>
              <a:t>Structural</a:t>
            </a:r>
            <a:r>
              <a:rPr sz="1556" spc="-39" dirty="0">
                <a:latin typeface="Tahoma"/>
                <a:cs typeface="Tahoma"/>
              </a:rPr>
              <a:t> </a:t>
            </a:r>
            <a:r>
              <a:rPr sz="1556" spc="-5" dirty="0">
                <a:latin typeface="Tahoma"/>
                <a:cs typeface="Tahoma"/>
              </a:rPr>
              <a:t>patterns</a:t>
            </a:r>
            <a:endParaRPr sz="1556">
              <a:latin typeface="Tahoma"/>
              <a:cs typeface="Tahoma"/>
            </a:endParaRPr>
          </a:p>
          <a:p>
            <a:pPr marL="234592" indent="-222245">
              <a:lnSpc>
                <a:spcPts val="1395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Deals with </a:t>
            </a:r>
            <a:r>
              <a:rPr sz="1167" dirty="0">
                <a:latin typeface="Times New Roman"/>
                <a:cs typeface="Times New Roman"/>
              </a:rPr>
              <a:t>object’s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2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Class </a:t>
            </a:r>
            <a:r>
              <a:rPr sz="1167" spc="-5" dirty="0">
                <a:latin typeface="Times New Roman"/>
                <a:cs typeface="Times New Roman"/>
              </a:rPr>
              <a:t>structural </a:t>
            </a:r>
            <a:r>
              <a:rPr sz="1167" dirty="0">
                <a:latin typeface="Times New Roman"/>
                <a:cs typeface="Times New Roman"/>
              </a:rPr>
              <a:t>patterns concern the aggregation of classes to form the largest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classes.</a:t>
            </a:r>
            <a:endParaRPr sz="1167">
              <a:latin typeface="Times New Roman"/>
              <a:cs typeface="Times New Roman"/>
            </a:endParaRPr>
          </a:p>
          <a:p>
            <a:pPr marL="234592" marR="6173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Object structural </a:t>
            </a:r>
            <a:r>
              <a:rPr sz="1167" dirty="0">
                <a:latin typeface="Times New Roman"/>
                <a:cs typeface="Times New Roman"/>
              </a:rPr>
              <a:t>patterns concerns the aggregation of objects to form the largest  classes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Class </a:t>
            </a:r>
            <a:r>
              <a:rPr sz="1167" spc="-5" dirty="0">
                <a:latin typeface="Times New Roman"/>
                <a:cs typeface="Times New Roman"/>
              </a:rPr>
              <a:t>Structural </a:t>
            </a:r>
            <a:r>
              <a:rPr sz="1167" dirty="0">
                <a:latin typeface="Times New Roman"/>
                <a:cs typeface="Times New Roman"/>
              </a:rPr>
              <a:t>patterns concern the aggregation of classes to form largest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3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Object Structural </a:t>
            </a:r>
            <a:r>
              <a:rPr sz="1167" dirty="0">
                <a:latin typeface="Times New Roman"/>
                <a:cs typeface="Times New Roman"/>
              </a:rPr>
              <a:t>pattern concern the aggregation of objects to form largest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structures</a:t>
            </a:r>
            <a:endParaRPr sz="1167">
              <a:latin typeface="Times New Roman"/>
              <a:cs typeface="Times New Roman"/>
            </a:endParaRPr>
          </a:p>
          <a:p>
            <a:pPr marL="234592">
              <a:spcBef>
                <a:spcPts val="39"/>
              </a:spcBef>
            </a:pPr>
            <a:r>
              <a:rPr sz="1556" spc="-10" dirty="0">
                <a:latin typeface="Tahoma"/>
                <a:cs typeface="Tahoma"/>
              </a:rPr>
              <a:t>Behavioral</a:t>
            </a:r>
            <a:r>
              <a:rPr sz="1556" spc="-44" dirty="0">
                <a:latin typeface="Tahoma"/>
                <a:cs typeface="Tahoma"/>
              </a:rPr>
              <a:t> </a:t>
            </a:r>
            <a:r>
              <a:rPr sz="1556" dirty="0">
                <a:latin typeface="Tahoma"/>
                <a:cs typeface="Tahoma"/>
              </a:rPr>
              <a:t>patterns</a:t>
            </a:r>
            <a:endParaRPr sz="1556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139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55108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444751" y="6003079"/>
            <a:ext cx="366095" cy="142610"/>
          </a:xfrm>
          <a:custGeom>
            <a:avLst/>
            <a:gdLst/>
            <a:ahLst/>
            <a:cxnLst/>
            <a:rect l="l" t="t" r="r" b="b"/>
            <a:pathLst>
              <a:path w="376555" h="146685">
                <a:moveTo>
                  <a:pt x="0" y="0"/>
                </a:moveTo>
                <a:lnTo>
                  <a:pt x="376427" y="0"/>
                </a:lnTo>
                <a:lnTo>
                  <a:pt x="376427" y="146303"/>
                </a:lnTo>
                <a:lnTo>
                  <a:pt x="0" y="146303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444750" y="6145318"/>
            <a:ext cx="1643415" cy="142610"/>
          </a:xfrm>
          <a:custGeom>
            <a:avLst/>
            <a:gdLst/>
            <a:ahLst/>
            <a:cxnLst/>
            <a:rect l="l" t="t" r="r" b="b"/>
            <a:pathLst>
              <a:path w="1690370" h="146685">
                <a:moveTo>
                  <a:pt x="0" y="0"/>
                </a:moveTo>
                <a:lnTo>
                  <a:pt x="1690116" y="0"/>
                </a:lnTo>
                <a:lnTo>
                  <a:pt x="1690116" y="146303"/>
                </a:lnTo>
                <a:lnTo>
                  <a:pt x="0" y="146303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444751" y="6429799"/>
            <a:ext cx="364860" cy="140758"/>
          </a:xfrm>
          <a:custGeom>
            <a:avLst/>
            <a:gdLst/>
            <a:ahLst/>
            <a:cxnLst/>
            <a:rect l="l" t="t" r="r" b="b"/>
            <a:pathLst>
              <a:path w="375285" h="144779">
                <a:moveTo>
                  <a:pt x="0" y="0"/>
                </a:moveTo>
                <a:lnTo>
                  <a:pt x="374904" y="0"/>
                </a:lnTo>
                <a:lnTo>
                  <a:pt x="374904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146935" y="7564756"/>
            <a:ext cx="1003212" cy="142610"/>
          </a:xfrm>
          <a:custGeom>
            <a:avLst/>
            <a:gdLst/>
            <a:ahLst/>
            <a:cxnLst/>
            <a:rect l="l" t="t" r="r" b="b"/>
            <a:pathLst>
              <a:path w="1031875" h="146684">
                <a:moveTo>
                  <a:pt x="0" y="0"/>
                </a:moveTo>
                <a:lnTo>
                  <a:pt x="1031748" y="0"/>
                </a:lnTo>
                <a:lnTo>
                  <a:pt x="1031748" y="146304"/>
                </a:lnTo>
                <a:lnTo>
                  <a:pt x="0" y="146304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321153" y="1674635"/>
            <a:ext cx="5137679" cy="660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bool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Queue::isFull()</a:t>
            </a:r>
            <a:endParaRPr sz="972">
              <a:latin typeface="Times New Roman"/>
              <a:cs typeface="Times New Roman"/>
            </a:endParaRPr>
          </a:p>
          <a:p>
            <a:pPr marL="234592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1122954" marR="2642245" indent="-444490">
              <a:lnSpc>
                <a:spcPts val="1108"/>
              </a:lnSpc>
              <a:spcBef>
                <a:spcPts val="58"/>
              </a:spcBef>
            </a:pPr>
            <a:r>
              <a:rPr sz="972" spc="-5" dirty="0">
                <a:latin typeface="Times New Roman"/>
                <a:cs typeface="Times New Roman"/>
              </a:rPr>
              <a:t>if (front == </a:t>
            </a:r>
            <a:r>
              <a:rPr sz="972" dirty="0">
                <a:latin typeface="Times New Roman"/>
                <a:cs typeface="Times New Roman"/>
              </a:rPr>
              <a:t>(rear+1 </a:t>
            </a:r>
            <a:r>
              <a:rPr sz="972" spc="-5" dirty="0">
                <a:latin typeface="Times New Roman"/>
                <a:cs typeface="Times New Roman"/>
              </a:rPr>
              <a:t>% MAX_SIZE))  return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true;</a:t>
            </a:r>
            <a:endParaRPr sz="972">
              <a:latin typeface="Times New Roman"/>
              <a:cs typeface="Times New Roman"/>
            </a:endParaRPr>
          </a:p>
          <a:p>
            <a:pPr marL="678464">
              <a:lnSpc>
                <a:spcPts val="1069"/>
              </a:lnSpc>
            </a:pPr>
            <a:r>
              <a:rPr sz="972" spc="-5" dirty="0">
                <a:latin typeface="Times New Roman"/>
                <a:cs typeface="Times New Roman"/>
              </a:rPr>
              <a:t>else</a:t>
            </a:r>
            <a:endParaRPr sz="972">
              <a:latin typeface="Times New Roman"/>
              <a:cs typeface="Times New Roman"/>
            </a:endParaRPr>
          </a:p>
          <a:p>
            <a:pPr marL="1122954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return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false;</a:t>
            </a:r>
            <a:endParaRPr sz="972">
              <a:latin typeface="Times New Roman"/>
              <a:cs typeface="Times New Roman"/>
            </a:endParaRPr>
          </a:p>
          <a:p>
            <a:pPr marL="234592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code uses the % operator to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the rear pointer to 0 once it has reached  </a:t>
            </a:r>
            <a:r>
              <a:rPr sz="1167" spc="-5" dirty="0">
                <a:latin typeface="Times New Roman"/>
                <a:cs typeface="Times New Roman"/>
              </a:rPr>
              <a:t>MAX_SIZE. </a:t>
            </a:r>
            <a:r>
              <a:rPr sz="1167" dirty="0">
                <a:latin typeface="Times New Roman"/>
                <a:cs typeface="Times New Roman"/>
              </a:rPr>
              <a:t>This is not obvious immediately. </a:t>
            </a:r>
            <a:r>
              <a:rPr sz="1167" spc="-5" dirty="0">
                <a:latin typeface="Times New Roman"/>
                <a:cs typeface="Times New Roman"/>
              </a:rPr>
              <a:t>Similarly, </a:t>
            </a:r>
            <a:r>
              <a:rPr sz="1167" dirty="0">
                <a:latin typeface="Times New Roman"/>
                <a:cs typeface="Times New Roman"/>
              </a:rPr>
              <a:t>the check for queue full is  also not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trivial.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an experiment, the students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spc="5" dirty="0">
                <a:latin typeface="Times New Roman"/>
                <a:cs typeface="Times New Roman"/>
              </a:rPr>
              <a:t>asked </a:t>
            </a:r>
            <a:r>
              <a:rPr sz="1167" dirty="0">
                <a:latin typeface="Times New Roman"/>
                <a:cs typeface="Times New Roman"/>
              </a:rPr>
              <a:t>to implement double-ended </a:t>
            </a:r>
            <a:r>
              <a:rPr sz="1167" spc="5" dirty="0">
                <a:latin typeface="Times New Roman"/>
                <a:cs typeface="Times New Roman"/>
              </a:rPr>
              <a:t>queue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which  </a:t>
            </a:r>
            <a:r>
              <a:rPr sz="1167" dirty="0">
                <a:latin typeface="Times New Roman"/>
                <a:cs typeface="Times New Roman"/>
              </a:rPr>
              <a:t>pointer could move in both directions. </a:t>
            </a:r>
            <a:r>
              <a:rPr sz="1167" spc="-5" dirty="0">
                <a:latin typeface="Times New Roman"/>
                <a:cs typeface="Times New Roman"/>
              </a:rPr>
              <a:t>Almost </a:t>
            </a:r>
            <a:r>
              <a:rPr sz="1167" dirty="0">
                <a:latin typeface="Times New Roman"/>
                <a:cs typeface="Times New Roman"/>
              </a:rPr>
              <a:t>everyone made the mistake of </a:t>
            </a:r>
            <a:r>
              <a:rPr sz="1167" spc="-5" dirty="0">
                <a:latin typeface="Times New Roman"/>
                <a:cs typeface="Times New Roman"/>
              </a:rPr>
              <a:t>writing  something </a:t>
            </a:r>
            <a:r>
              <a:rPr sz="1167" dirty="0">
                <a:latin typeface="Times New Roman"/>
                <a:cs typeface="Times New Roman"/>
              </a:rPr>
              <a:t>like rear = (rear-1) % </a:t>
            </a:r>
            <a:r>
              <a:rPr sz="1167" spc="-5" dirty="0">
                <a:latin typeface="Times New Roman"/>
                <a:cs typeface="Times New Roman"/>
              </a:rPr>
              <a:t>MAX_SIZE. </a:t>
            </a:r>
            <a:r>
              <a:rPr sz="1167" dirty="0">
                <a:latin typeface="Times New Roman"/>
                <a:cs typeface="Times New Roman"/>
              </a:rPr>
              <a:t>This is because the </a:t>
            </a:r>
            <a:r>
              <a:rPr sz="1167" spc="-5" dirty="0">
                <a:latin typeface="Times New Roman"/>
                <a:cs typeface="Times New Roman"/>
              </a:rPr>
              <a:t>semantics </a:t>
            </a:r>
            <a:r>
              <a:rPr sz="1167" dirty="0">
                <a:latin typeface="Times New Roman"/>
                <a:cs typeface="Times New Roman"/>
              </a:rPr>
              <a:t>of %  operation are not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obvious.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It is always much better to </a:t>
            </a:r>
            <a:r>
              <a:rPr sz="1167" spc="-5" dirty="0">
                <a:latin typeface="Times New Roman"/>
                <a:cs typeface="Times New Roman"/>
              </a:rPr>
              <a:t>state </a:t>
            </a:r>
            <a:r>
              <a:rPr sz="1167" dirty="0">
                <a:latin typeface="Times New Roman"/>
                <a:cs typeface="Times New Roman"/>
              </a:rPr>
              <a:t>the logic explicitly. </a:t>
            </a:r>
            <a:r>
              <a:rPr sz="1167" spc="-5" dirty="0">
                <a:latin typeface="Times New Roman"/>
                <a:cs typeface="Times New Roman"/>
              </a:rPr>
              <a:t>Also, </a:t>
            </a:r>
            <a:r>
              <a:rPr sz="1167" dirty="0">
                <a:latin typeface="Times New Roman"/>
                <a:cs typeface="Times New Roman"/>
              </a:rPr>
              <a:t>counting is also much  easier to understand and code as compared to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tricky comparisons </a:t>
            </a:r>
            <a:r>
              <a:rPr sz="1167" spc="5" dirty="0">
                <a:latin typeface="Times New Roman"/>
                <a:cs typeface="Times New Roman"/>
              </a:rPr>
              <a:t>(e.g. </a:t>
            </a:r>
            <a:r>
              <a:rPr sz="1167" dirty="0">
                <a:latin typeface="Times New Roman"/>
                <a:cs typeface="Times New Roman"/>
              </a:rPr>
              <a:t>check for  isFull in this case). </a:t>
            </a:r>
            <a:r>
              <a:rPr sz="1167" spc="-5" dirty="0">
                <a:latin typeface="Times New Roman"/>
                <a:cs typeface="Times New Roman"/>
              </a:rPr>
              <a:t>Application </a:t>
            </a:r>
            <a:r>
              <a:rPr sz="1167" dirty="0">
                <a:latin typeface="Times New Roman"/>
                <a:cs typeface="Times New Roman"/>
              </a:rPr>
              <a:t>of both these principles resulted in the following  code. It is easy to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that this code is easier to understand. It is interesting to note</a:t>
            </a:r>
            <a:r>
              <a:rPr sz="1167" spc="-15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that 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another group of </a:t>
            </a:r>
            <a:r>
              <a:rPr sz="1167" spc="-5" dirty="0">
                <a:latin typeface="Times New Roman"/>
                <a:cs typeface="Times New Roman"/>
              </a:rPr>
              <a:t>students were </a:t>
            </a:r>
            <a:r>
              <a:rPr sz="1167" dirty="0">
                <a:latin typeface="Times New Roman"/>
                <a:cs typeface="Times New Roman"/>
              </a:rPr>
              <a:t>asked to do implement double-ended queue  after </a:t>
            </a:r>
            <a:r>
              <a:rPr sz="1167" spc="-5" dirty="0">
                <a:latin typeface="Times New Roman"/>
                <a:cs typeface="Times New Roman"/>
              </a:rPr>
              <a:t>showing </a:t>
            </a:r>
            <a:r>
              <a:rPr sz="1167" dirty="0">
                <a:latin typeface="Times New Roman"/>
                <a:cs typeface="Times New Roman"/>
              </a:rPr>
              <a:t>them this code, almost everyone did it </a:t>
            </a:r>
            <a:r>
              <a:rPr sz="1167" spc="-5" dirty="0">
                <a:latin typeface="Times New Roman"/>
                <a:cs typeface="Times New Roman"/>
              </a:rPr>
              <a:t>without </a:t>
            </a:r>
            <a:r>
              <a:rPr sz="1167" dirty="0">
                <a:latin typeface="Times New Roman"/>
                <a:cs typeface="Times New Roman"/>
              </a:rPr>
              <a:t>any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problems.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>
              <a:lnSpc>
                <a:spcPts val="1137"/>
              </a:lnSpc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bool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Queue::add()</a:t>
            </a:r>
            <a:endParaRPr sz="972">
              <a:latin typeface="Times New Roman"/>
              <a:cs typeface="Times New Roman"/>
            </a:endParaRPr>
          </a:p>
          <a:p>
            <a:pPr marL="233975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678464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if (! isFull() )</a:t>
            </a:r>
            <a:r>
              <a:rPr sz="972" spc="-2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1123572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rear++;</a:t>
            </a:r>
            <a:endParaRPr sz="972">
              <a:latin typeface="Times New Roman"/>
              <a:cs typeface="Times New Roman"/>
            </a:endParaRPr>
          </a:p>
          <a:p>
            <a:pPr marL="1123572" marR="2365056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if (rear == </a:t>
            </a:r>
            <a:r>
              <a:rPr sz="972" spc="-10" dirty="0">
                <a:latin typeface="Times New Roman"/>
                <a:cs typeface="Times New Roman"/>
              </a:rPr>
              <a:t>MAX_SIZE) </a:t>
            </a:r>
            <a:r>
              <a:rPr sz="972" dirty="0">
                <a:latin typeface="Times New Roman"/>
                <a:cs typeface="Times New Roman"/>
              </a:rPr>
              <a:t>rear </a:t>
            </a:r>
            <a:r>
              <a:rPr sz="972" spc="-5" dirty="0">
                <a:latin typeface="Times New Roman"/>
                <a:cs typeface="Times New Roman"/>
              </a:rPr>
              <a:t>= 0;  QueueArray[rear] =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n;</a:t>
            </a:r>
            <a:endParaRPr sz="972">
              <a:latin typeface="Times New Roman"/>
              <a:cs typeface="Times New Roman"/>
            </a:endParaRPr>
          </a:p>
          <a:p>
            <a:pPr marL="1123572" marR="3455908">
              <a:lnSpc>
                <a:spcPts val="1108"/>
              </a:lnSpc>
              <a:spcBef>
                <a:spcPts val="10"/>
              </a:spcBef>
            </a:pPr>
            <a:r>
              <a:rPr sz="972" spc="-10" dirty="0">
                <a:latin typeface="Times New Roman"/>
                <a:cs typeface="Times New Roman"/>
              </a:rPr>
              <a:t>size++;  </a:t>
            </a:r>
            <a:r>
              <a:rPr sz="972" spc="-5" dirty="0">
                <a:latin typeface="Times New Roman"/>
                <a:cs typeface="Times New Roman"/>
              </a:rPr>
              <a:t>return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true;</a:t>
            </a:r>
            <a:endParaRPr sz="972">
              <a:latin typeface="Times New Roman"/>
              <a:cs typeface="Times New Roman"/>
            </a:endParaRPr>
          </a:p>
          <a:p>
            <a:pPr marL="679082">
              <a:lnSpc>
                <a:spcPts val="1069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679082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else return</a:t>
            </a:r>
            <a:r>
              <a:rPr sz="972" spc="-4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false;</a:t>
            </a:r>
            <a:endParaRPr sz="972">
              <a:latin typeface="Times New Roman"/>
              <a:cs typeface="Times New Roman"/>
            </a:endParaRPr>
          </a:p>
          <a:p>
            <a:pPr marL="234592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234592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bool Queue::isFull(int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n)</a:t>
            </a:r>
            <a:endParaRPr sz="972">
              <a:latin typeface="Times New Roman"/>
              <a:cs typeface="Times New Roman"/>
            </a:endParaRPr>
          </a:p>
          <a:p>
            <a:pPr marL="233975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679082">
              <a:lnSpc>
                <a:spcPts val="1123"/>
              </a:lnSpc>
            </a:pPr>
            <a:r>
              <a:rPr sz="972" spc="-5" dirty="0">
                <a:latin typeface="Times New Roman"/>
                <a:cs typeface="Times New Roman"/>
              </a:rPr>
              <a:t>if (size ==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MAX_SIZE)</a:t>
            </a:r>
            <a:endParaRPr sz="972">
              <a:latin typeface="Times New Roman"/>
              <a:cs typeface="Times New Roman"/>
            </a:endParaRPr>
          </a:p>
          <a:p>
            <a:pPr marL="1122954">
              <a:lnSpc>
                <a:spcPts val="1123"/>
              </a:lnSpc>
            </a:pPr>
            <a:r>
              <a:rPr sz="972" spc="-5" dirty="0">
                <a:latin typeface="Times New Roman"/>
                <a:cs typeface="Times New Roman"/>
              </a:rPr>
              <a:t>return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true;</a:t>
            </a:r>
            <a:endParaRPr sz="972">
              <a:latin typeface="Times New Roman"/>
              <a:cs typeface="Times New Roman"/>
            </a:endParaRPr>
          </a:p>
          <a:p>
            <a:pPr marL="679082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else</a:t>
            </a:r>
            <a:endParaRPr sz="972">
              <a:latin typeface="Times New Roman"/>
              <a:cs typeface="Times New Roman"/>
            </a:endParaRPr>
          </a:p>
          <a:p>
            <a:pPr marL="1122954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return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false;</a:t>
            </a:r>
            <a:endParaRPr sz="972">
              <a:latin typeface="Times New Roman"/>
              <a:cs typeface="Times New Roman"/>
            </a:endParaRPr>
          </a:p>
          <a:p>
            <a:pPr marL="234592">
              <a:lnSpc>
                <a:spcPts val="1137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166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84769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43237"/>
            <a:ext cx="5360547" cy="751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Describe </a:t>
            </a:r>
            <a:r>
              <a:rPr sz="1167" dirty="0">
                <a:latin typeface="Times New Roman"/>
                <a:cs typeface="Times New Roman"/>
              </a:rPr>
              <a:t>the patterns of communication between classes and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2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How </a:t>
            </a:r>
            <a:r>
              <a:rPr sz="1167" dirty="0">
                <a:latin typeface="Times New Roman"/>
                <a:cs typeface="Times New Roman"/>
              </a:rPr>
              <a:t>objects are communicating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each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other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1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Behavioral class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3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Behavioral object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2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Use </a:t>
            </a:r>
            <a:r>
              <a:rPr sz="1167" dirty="0">
                <a:latin typeface="Times New Roman"/>
                <a:cs typeface="Times New Roman"/>
              </a:rPr>
              <a:t>object composition to distribute behavior between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classes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2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Help </a:t>
            </a:r>
            <a:r>
              <a:rPr sz="1167" dirty="0">
                <a:latin typeface="Times New Roman"/>
                <a:cs typeface="Times New Roman"/>
              </a:rPr>
              <a:t>in distributing object’s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intelligence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1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Concern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algorithms and assignment of responsibilities between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2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Describe </a:t>
            </a:r>
            <a:r>
              <a:rPr sz="1167" dirty="0">
                <a:latin typeface="Times New Roman"/>
                <a:cs typeface="Times New Roman"/>
              </a:rPr>
              <a:t>the patterns of communication between classes or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2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Behavioral class pattern use inheritance to distribute behavior between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classes</a:t>
            </a:r>
            <a:endParaRPr sz="1167">
              <a:latin typeface="Times New Roman"/>
              <a:cs typeface="Times New Roman"/>
            </a:endParaRPr>
          </a:p>
          <a:p>
            <a:pPr marL="234592" marR="6173" indent="-222245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Behavioral object pattern use object composition to distribute behavior between  classes</a:t>
            </a:r>
            <a:endParaRPr sz="1167">
              <a:latin typeface="Times New Roman"/>
              <a:cs typeface="Times New Roman"/>
            </a:endParaRPr>
          </a:p>
          <a:p>
            <a:pPr marL="12347" marR="6791">
              <a:lnSpc>
                <a:spcPts val="1342"/>
              </a:lnSpc>
              <a:spcBef>
                <a:spcPts val="583"/>
              </a:spcBef>
            </a:pPr>
            <a:r>
              <a:rPr sz="1167" dirty="0">
                <a:latin typeface="Times New Roman"/>
                <a:cs typeface="Times New Roman"/>
              </a:rPr>
              <a:t>In the following, one pattern from each of the above mentioned categories of design  patterns is explained on </a:t>
            </a:r>
            <a:r>
              <a:rPr sz="1167" spc="-5" dirty="0">
                <a:latin typeface="Times New Roman"/>
                <a:cs typeface="Times New Roman"/>
              </a:rPr>
              <a:t>GoF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format.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24">
              <a:latin typeface="Times New Roman"/>
              <a:cs typeface="Times New Roman"/>
            </a:endParaRPr>
          </a:p>
          <a:p>
            <a:pPr marR="3666424" algn="ctr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27</a:t>
            </a:r>
            <a:endParaRPr sz="184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347"/>
            <a:r>
              <a:rPr sz="1750" dirty="0">
                <a:latin typeface="Tahoma"/>
                <a:cs typeface="Tahoma"/>
              </a:rPr>
              <a:t>Observer</a:t>
            </a:r>
            <a:r>
              <a:rPr sz="1750" spc="-111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Pattern</a:t>
            </a:r>
            <a:endParaRPr sz="1750">
              <a:latin typeface="Tahoma"/>
              <a:cs typeface="Tahoma"/>
            </a:endParaRPr>
          </a:p>
          <a:p>
            <a:pPr marL="234592">
              <a:lnSpc>
                <a:spcPts val="1861"/>
              </a:lnSpc>
              <a:spcBef>
                <a:spcPts val="5"/>
              </a:spcBef>
            </a:pPr>
            <a:r>
              <a:rPr sz="1556" spc="-10" dirty="0">
                <a:latin typeface="Tahoma"/>
                <a:cs typeface="Tahoma"/>
              </a:rPr>
              <a:t>Name</a:t>
            </a:r>
            <a:endParaRPr sz="1556">
              <a:latin typeface="Tahoma"/>
              <a:cs typeface="Tahoma"/>
            </a:endParaRPr>
          </a:p>
          <a:p>
            <a:pPr marL="456837" lvl="1" indent="-222245">
              <a:lnSpc>
                <a:spcPts val="1395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Observer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44"/>
              </a:spcBef>
            </a:pPr>
            <a:r>
              <a:rPr sz="1556" spc="-10" dirty="0">
                <a:latin typeface="Tahoma"/>
                <a:cs typeface="Tahoma"/>
              </a:rPr>
              <a:t>Basic</a:t>
            </a:r>
            <a:r>
              <a:rPr sz="1556" spc="-58" dirty="0">
                <a:latin typeface="Tahoma"/>
                <a:cs typeface="Tahoma"/>
              </a:rPr>
              <a:t> </a:t>
            </a:r>
            <a:r>
              <a:rPr sz="1556" spc="-5" dirty="0">
                <a:latin typeface="Tahoma"/>
                <a:cs typeface="Tahoma"/>
              </a:rPr>
              <a:t>intent</a:t>
            </a:r>
            <a:endParaRPr sz="1556">
              <a:latin typeface="Tahoma"/>
              <a:cs typeface="Tahoma"/>
            </a:endParaRPr>
          </a:p>
          <a:p>
            <a:pPr marL="456837" marR="6173" lvl="1" indent="-222245">
              <a:lnSpc>
                <a:spcPts val="1332"/>
              </a:lnSpc>
              <a:spcBef>
                <a:spcPts val="9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It is intended to define a many to many relationship between objects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when  </a:t>
            </a:r>
            <a:r>
              <a:rPr sz="1167" dirty="0">
                <a:latin typeface="Times New Roman"/>
                <a:cs typeface="Times New Roman"/>
              </a:rPr>
              <a:t>one object changes </a:t>
            </a:r>
            <a:r>
              <a:rPr sz="1167" spc="-5" dirty="0">
                <a:latin typeface="Times New Roman"/>
                <a:cs typeface="Times New Roman"/>
              </a:rPr>
              <a:t>state </a:t>
            </a:r>
            <a:r>
              <a:rPr sz="1167" dirty="0">
                <a:latin typeface="Times New Roman"/>
                <a:cs typeface="Times New Roman"/>
              </a:rPr>
              <a:t>all its dependants are notified and updated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automatically.</a:t>
            </a:r>
            <a:endParaRPr sz="1167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66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Dependence/publish-subscribe </a:t>
            </a:r>
            <a:r>
              <a:rPr sz="1167" dirty="0">
                <a:latin typeface="Times New Roman"/>
                <a:cs typeface="Times New Roman"/>
              </a:rPr>
              <a:t>mechanism in programming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language</a:t>
            </a:r>
            <a:endParaRPr sz="1167">
              <a:latin typeface="Times New Roman"/>
              <a:cs typeface="Times New Roman"/>
            </a:endParaRPr>
          </a:p>
          <a:p>
            <a:pPr marL="901327" marR="4939" lvl="2" indent="-222245" algn="just">
              <a:lnSpc>
                <a:spcPts val="1342"/>
              </a:lnSpc>
              <a:spcBef>
                <a:spcPts val="58"/>
              </a:spcBef>
              <a:buFont typeface="Courier New"/>
              <a:buChar char="o"/>
              <a:tabLst>
                <a:tab pos="901327" algn="l"/>
              </a:tabLst>
            </a:pPr>
            <a:r>
              <a:rPr sz="1167" spc="-5" dirty="0">
                <a:latin typeface="Times New Roman"/>
                <a:cs typeface="Times New Roman"/>
              </a:rPr>
              <a:t>Smalltalk </a:t>
            </a:r>
            <a:r>
              <a:rPr sz="1167" dirty="0">
                <a:latin typeface="Times New Roman"/>
                <a:cs typeface="Times New Roman"/>
              </a:rPr>
              <a:t>being the first pure </a:t>
            </a:r>
            <a:r>
              <a:rPr sz="1167" spc="-5" dirty="0">
                <a:latin typeface="Times New Roman"/>
                <a:cs typeface="Times New Roman"/>
              </a:rPr>
              <a:t>Object Oriented </a:t>
            </a:r>
            <a:r>
              <a:rPr sz="1167" dirty="0">
                <a:latin typeface="Times New Roman"/>
                <a:cs typeface="Times New Roman"/>
              </a:rPr>
              <a:t>language 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observer  pattern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used in implementing its </a:t>
            </a:r>
            <a:r>
              <a:rPr sz="1167" spc="-5" dirty="0">
                <a:latin typeface="Times New Roman"/>
                <a:cs typeface="Times New Roman"/>
              </a:rPr>
              <a:t>Model View </a:t>
            </a:r>
            <a:r>
              <a:rPr sz="1167" dirty="0">
                <a:latin typeface="Times New Roman"/>
                <a:cs typeface="Times New Roman"/>
              </a:rPr>
              <a:t>Controller (MVC)  pattern.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a publish-subscribe mechanism 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views (GUIs) 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linked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their models (containers of information) through  controller objects. Therefore, </a:t>
            </a:r>
            <a:r>
              <a:rPr sz="1167" spc="-5" dirty="0">
                <a:latin typeface="Times New Roman"/>
                <a:cs typeface="Times New Roman"/>
              </a:rPr>
              <a:t>whenever </a:t>
            </a:r>
            <a:r>
              <a:rPr sz="1167" dirty="0">
                <a:latin typeface="Times New Roman"/>
                <a:cs typeface="Times New Roman"/>
              </a:rPr>
              <a:t>underlying data changes in the  model objects, the controller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notify the view objects to refresh  themselves and vice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versa.</a:t>
            </a:r>
            <a:endParaRPr sz="1167">
              <a:latin typeface="Times New Roman"/>
              <a:cs typeface="Times New Roman"/>
            </a:endParaRPr>
          </a:p>
          <a:p>
            <a:pPr marL="901327" lvl="2" indent="-222245">
              <a:lnSpc>
                <a:spcPts val="1308"/>
              </a:lnSpc>
              <a:buFont typeface="Courier New"/>
              <a:buChar char="o"/>
              <a:tabLst>
                <a:tab pos="901327" algn="l"/>
              </a:tabLst>
            </a:pPr>
            <a:r>
              <a:rPr sz="1167" spc="-5" dirty="0">
                <a:latin typeface="Times New Roman"/>
                <a:cs typeface="Times New Roman"/>
              </a:rPr>
              <a:t>MVC </a:t>
            </a:r>
            <a:r>
              <a:rPr sz="1167" dirty="0">
                <a:latin typeface="Times New Roman"/>
                <a:cs typeface="Times New Roman"/>
              </a:rPr>
              <a:t>pattern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based on the observer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pattern.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53"/>
              </a:spcBef>
            </a:pPr>
            <a:r>
              <a:rPr sz="1556" spc="-5" dirty="0">
                <a:latin typeface="Tahoma"/>
                <a:cs typeface="Tahoma"/>
              </a:rPr>
              <a:t>Motivation</a:t>
            </a:r>
            <a:endParaRPr sz="1556">
              <a:latin typeface="Tahoma"/>
              <a:cs typeface="Tahoma"/>
            </a:endParaRPr>
          </a:p>
          <a:p>
            <a:pPr marL="456837" marR="6791" lvl="1" indent="-222245" algn="just">
              <a:lnSpc>
                <a:spcPct val="95400"/>
              </a:lnSpc>
              <a:spcBef>
                <a:spcPts val="58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It provides a common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 of partitioning a system into a collection of  cooperating classes that are in the need to maintain consistency between related  objects.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53"/>
              </a:spcBef>
            </a:pPr>
            <a:r>
              <a:rPr sz="1556" spc="-10" dirty="0">
                <a:latin typeface="Tahoma"/>
                <a:cs typeface="Tahoma"/>
              </a:rPr>
              <a:t>Description</a:t>
            </a:r>
            <a:endParaRPr sz="1556">
              <a:latin typeface="Tahoma"/>
              <a:cs typeface="Tahoma"/>
            </a:endParaRPr>
          </a:p>
          <a:p>
            <a:pPr marL="456837" lvl="1" indent="-222245">
              <a:lnSpc>
                <a:spcPts val="1395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This can be used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multiple displays of </a:t>
            </a:r>
            <a:r>
              <a:rPr sz="1167" spc="-5" dirty="0">
                <a:latin typeface="Times New Roman"/>
                <a:cs typeface="Times New Roman"/>
              </a:rPr>
              <a:t>state </a:t>
            </a:r>
            <a:r>
              <a:rPr sz="1167" dirty="0">
                <a:latin typeface="Times New Roman"/>
                <a:cs typeface="Times New Roman"/>
              </a:rPr>
              <a:t>are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needed.</a:t>
            </a:r>
            <a:endParaRPr sz="1167">
              <a:latin typeface="Times New Roman"/>
              <a:cs typeface="Times New Roman"/>
            </a:endParaRPr>
          </a:p>
          <a:p>
            <a:pPr marL="234592">
              <a:spcBef>
                <a:spcPts val="39"/>
              </a:spcBef>
            </a:pPr>
            <a:r>
              <a:rPr sz="1556" spc="-5" dirty="0">
                <a:latin typeface="Tahoma"/>
                <a:cs typeface="Tahoma"/>
              </a:rPr>
              <a:t>Consequences</a:t>
            </a:r>
            <a:endParaRPr sz="1556">
              <a:latin typeface="Tahoma"/>
              <a:cs typeface="Tahoma"/>
            </a:endParaRPr>
          </a:p>
          <a:p>
            <a:pPr marL="456837" lvl="1" indent="-222245">
              <a:spcBef>
                <a:spcPts val="15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dirty="0">
                <a:latin typeface="Times New Roman"/>
                <a:cs typeface="Times New Roman"/>
              </a:rPr>
              <a:t>Optimizations to enhance </a:t>
            </a:r>
            <a:r>
              <a:rPr sz="1167" b="1" spc="-5" dirty="0">
                <a:latin typeface="Times New Roman"/>
                <a:cs typeface="Times New Roman"/>
              </a:rPr>
              <a:t>display performance </a:t>
            </a:r>
            <a:r>
              <a:rPr sz="1167" b="1" dirty="0">
                <a:latin typeface="Times New Roman"/>
                <a:cs typeface="Times New Roman"/>
              </a:rPr>
              <a:t>are</a:t>
            </a:r>
            <a:r>
              <a:rPr sz="1167" b="1" spc="-87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impractical.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140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26315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4264236" y="6163098"/>
            <a:ext cx="417953" cy="47537"/>
          </a:xfrm>
          <a:custGeom>
            <a:avLst/>
            <a:gdLst/>
            <a:ahLst/>
            <a:cxnLst/>
            <a:rect l="l" t="t" r="r" b="b"/>
            <a:pathLst>
              <a:path w="429895" h="48895">
                <a:moveTo>
                  <a:pt x="406908" y="0"/>
                </a:moveTo>
                <a:lnTo>
                  <a:pt x="24384" y="1524"/>
                </a:lnTo>
                <a:lnTo>
                  <a:pt x="0" y="25908"/>
                </a:lnTo>
                <a:lnTo>
                  <a:pt x="1524" y="35052"/>
                </a:lnTo>
                <a:lnTo>
                  <a:pt x="6096" y="42672"/>
                </a:lnTo>
                <a:lnTo>
                  <a:pt x="13716" y="47244"/>
                </a:lnTo>
                <a:lnTo>
                  <a:pt x="24384" y="48768"/>
                </a:lnTo>
                <a:lnTo>
                  <a:pt x="406908" y="47244"/>
                </a:lnTo>
                <a:lnTo>
                  <a:pt x="416052" y="45720"/>
                </a:lnTo>
                <a:lnTo>
                  <a:pt x="423672" y="41148"/>
                </a:lnTo>
                <a:lnTo>
                  <a:pt x="428244" y="33528"/>
                </a:lnTo>
                <a:lnTo>
                  <a:pt x="429768" y="24384"/>
                </a:lnTo>
                <a:lnTo>
                  <a:pt x="428244" y="15240"/>
                </a:lnTo>
                <a:lnTo>
                  <a:pt x="423672" y="7620"/>
                </a:lnTo>
                <a:lnTo>
                  <a:pt x="416052" y="1524"/>
                </a:lnTo>
                <a:lnTo>
                  <a:pt x="406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2861099" y="6179397"/>
            <a:ext cx="388320" cy="47537"/>
          </a:xfrm>
          <a:custGeom>
            <a:avLst/>
            <a:gdLst/>
            <a:ahLst/>
            <a:cxnLst/>
            <a:rect l="l" t="t" r="r" b="b"/>
            <a:pathLst>
              <a:path w="399414" h="48895">
                <a:moveTo>
                  <a:pt x="24383" y="0"/>
                </a:moveTo>
                <a:lnTo>
                  <a:pt x="13715" y="1523"/>
                </a:lnTo>
                <a:lnTo>
                  <a:pt x="6095" y="7619"/>
                </a:lnTo>
                <a:lnTo>
                  <a:pt x="1523" y="15239"/>
                </a:lnTo>
                <a:lnTo>
                  <a:pt x="0" y="24383"/>
                </a:lnTo>
                <a:lnTo>
                  <a:pt x="1523" y="33527"/>
                </a:lnTo>
                <a:lnTo>
                  <a:pt x="6095" y="41147"/>
                </a:lnTo>
                <a:lnTo>
                  <a:pt x="13715" y="45719"/>
                </a:lnTo>
                <a:lnTo>
                  <a:pt x="24383" y="47243"/>
                </a:lnTo>
                <a:lnTo>
                  <a:pt x="376427" y="48767"/>
                </a:lnTo>
                <a:lnTo>
                  <a:pt x="385571" y="47243"/>
                </a:lnTo>
                <a:lnTo>
                  <a:pt x="393191" y="42671"/>
                </a:lnTo>
                <a:lnTo>
                  <a:pt x="397763" y="35051"/>
                </a:lnTo>
                <a:lnTo>
                  <a:pt x="399287" y="25907"/>
                </a:lnTo>
                <a:lnTo>
                  <a:pt x="397763" y="16763"/>
                </a:lnTo>
                <a:lnTo>
                  <a:pt x="393191" y="9143"/>
                </a:lnTo>
                <a:lnTo>
                  <a:pt x="385571" y="3047"/>
                </a:lnTo>
                <a:lnTo>
                  <a:pt x="376427" y="152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0511" y="3099012"/>
            <a:ext cx="1402027" cy="1402027"/>
          </a:xfrm>
          <a:custGeom>
            <a:avLst/>
            <a:gdLst/>
            <a:ahLst/>
            <a:cxnLst/>
            <a:rect l="l" t="t" r="r" b="b"/>
            <a:pathLst>
              <a:path w="1442085" h="1442085">
                <a:moveTo>
                  <a:pt x="1441704" y="0"/>
                </a:moveTo>
                <a:lnTo>
                  <a:pt x="0" y="0"/>
                </a:lnTo>
                <a:lnTo>
                  <a:pt x="0" y="1441703"/>
                </a:lnTo>
                <a:lnTo>
                  <a:pt x="1441704" y="1441703"/>
                </a:lnTo>
                <a:lnTo>
                  <a:pt x="14417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868382" y="3247178"/>
            <a:ext cx="550069" cy="992717"/>
          </a:xfrm>
          <a:custGeom>
            <a:avLst/>
            <a:gdLst/>
            <a:ahLst/>
            <a:cxnLst/>
            <a:rect l="l" t="t" r="r" b="b"/>
            <a:pathLst>
              <a:path w="565785" h="1021079">
                <a:moveTo>
                  <a:pt x="33528" y="0"/>
                </a:moveTo>
                <a:lnTo>
                  <a:pt x="0" y="0"/>
                </a:lnTo>
                <a:lnTo>
                  <a:pt x="0" y="534924"/>
                </a:lnTo>
                <a:lnTo>
                  <a:pt x="323088" y="1021080"/>
                </a:lnTo>
                <a:lnTo>
                  <a:pt x="333756" y="1013460"/>
                </a:lnTo>
                <a:lnTo>
                  <a:pt x="342900" y="1005840"/>
                </a:lnTo>
                <a:lnTo>
                  <a:pt x="362712" y="990600"/>
                </a:lnTo>
                <a:lnTo>
                  <a:pt x="381000" y="973836"/>
                </a:lnTo>
                <a:lnTo>
                  <a:pt x="394716" y="960119"/>
                </a:lnTo>
                <a:lnTo>
                  <a:pt x="400812" y="955547"/>
                </a:lnTo>
                <a:lnTo>
                  <a:pt x="409956" y="944880"/>
                </a:lnTo>
                <a:lnTo>
                  <a:pt x="420624" y="934212"/>
                </a:lnTo>
                <a:lnTo>
                  <a:pt x="438912" y="912876"/>
                </a:lnTo>
                <a:lnTo>
                  <a:pt x="446532" y="902208"/>
                </a:lnTo>
                <a:lnTo>
                  <a:pt x="455676" y="891540"/>
                </a:lnTo>
                <a:lnTo>
                  <a:pt x="472440" y="868680"/>
                </a:lnTo>
                <a:lnTo>
                  <a:pt x="475488" y="862584"/>
                </a:lnTo>
                <a:lnTo>
                  <a:pt x="480060" y="858012"/>
                </a:lnTo>
                <a:lnTo>
                  <a:pt x="486156" y="845819"/>
                </a:lnTo>
                <a:lnTo>
                  <a:pt x="524256" y="774192"/>
                </a:lnTo>
                <a:lnTo>
                  <a:pt x="537972" y="736092"/>
                </a:lnTo>
                <a:lnTo>
                  <a:pt x="542544" y="717804"/>
                </a:lnTo>
                <a:lnTo>
                  <a:pt x="545592" y="710184"/>
                </a:lnTo>
                <a:lnTo>
                  <a:pt x="548640" y="697992"/>
                </a:lnTo>
                <a:lnTo>
                  <a:pt x="548640" y="693420"/>
                </a:lnTo>
                <a:lnTo>
                  <a:pt x="550164" y="690372"/>
                </a:lnTo>
                <a:lnTo>
                  <a:pt x="554736" y="672084"/>
                </a:lnTo>
                <a:lnTo>
                  <a:pt x="556260" y="656844"/>
                </a:lnTo>
                <a:lnTo>
                  <a:pt x="559308" y="644652"/>
                </a:lnTo>
                <a:lnTo>
                  <a:pt x="562356" y="617220"/>
                </a:lnTo>
                <a:lnTo>
                  <a:pt x="563880" y="601980"/>
                </a:lnTo>
                <a:lnTo>
                  <a:pt x="563880" y="574548"/>
                </a:lnTo>
                <a:lnTo>
                  <a:pt x="565404" y="559308"/>
                </a:lnTo>
                <a:lnTo>
                  <a:pt x="563880" y="545592"/>
                </a:lnTo>
                <a:lnTo>
                  <a:pt x="563880" y="516636"/>
                </a:lnTo>
                <a:lnTo>
                  <a:pt x="559308" y="475488"/>
                </a:lnTo>
                <a:lnTo>
                  <a:pt x="554736" y="448056"/>
                </a:lnTo>
                <a:lnTo>
                  <a:pt x="548640" y="420623"/>
                </a:lnTo>
                <a:lnTo>
                  <a:pt x="541020" y="394716"/>
                </a:lnTo>
                <a:lnTo>
                  <a:pt x="537972" y="382524"/>
                </a:lnTo>
                <a:lnTo>
                  <a:pt x="524256" y="344424"/>
                </a:lnTo>
                <a:lnTo>
                  <a:pt x="499872" y="295656"/>
                </a:lnTo>
                <a:lnTo>
                  <a:pt x="472440" y="249936"/>
                </a:lnTo>
                <a:lnTo>
                  <a:pt x="438912" y="205740"/>
                </a:lnTo>
                <a:lnTo>
                  <a:pt x="400812" y="163068"/>
                </a:lnTo>
                <a:lnTo>
                  <a:pt x="390144" y="153924"/>
                </a:lnTo>
                <a:lnTo>
                  <a:pt x="379476" y="143256"/>
                </a:lnTo>
                <a:lnTo>
                  <a:pt x="347472" y="115823"/>
                </a:lnTo>
                <a:lnTo>
                  <a:pt x="336804" y="108204"/>
                </a:lnTo>
                <a:lnTo>
                  <a:pt x="313944" y="91440"/>
                </a:lnTo>
                <a:lnTo>
                  <a:pt x="301752" y="83820"/>
                </a:lnTo>
                <a:lnTo>
                  <a:pt x="291084" y="76200"/>
                </a:lnTo>
                <a:lnTo>
                  <a:pt x="268224" y="64008"/>
                </a:lnTo>
                <a:lnTo>
                  <a:pt x="256032" y="56388"/>
                </a:lnTo>
                <a:lnTo>
                  <a:pt x="243840" y="51816"/>
                </a:lnTo>
                <a:lnTo>
                  <a:pt x="231648" y="45720"/>
                </a:lnTo>
                <a:lnTo>
                  <a:pt x="219456" y="41148"/>
                </a:lnTo>
                <a:lnTo>
                  <a:pt x="207264" y="35052"/>
                </a:lnTo>
                <a:lnTo>
                  <a:pt x="193548" y="30480"/>
                </a:lnTo>
                <a:lnTo>
                  <a:pt x="169164" y="22860"/>
                </a:lnTo>
                <a:lnTo>
                  <a:pt x="155448" y="18288"/>
                </a:lnTo>
                <a:lnTo>
                  <a:pt x="141732" y="15240"/>
                </a:lnTo>
                <a:lnTo>
                  <a:pt x="129540" y="12192"/>
                </a:lnTo>
                <a:lnTo>
                  <a:pt x="115824" y="9144"/>
                </a:lnTo>
                <a:lnTo>
                  <a:pt x="102108" y="7620"/>
                </a:lnTo>
                <a:lnTo>
                  <a:pt x="88392" y="4572"/>
                </a:lnTo>
                <a:lnTo>
                  <a:pt x="60960" y="1524"/>
                </a:lnTo>
                <a:lnTo>
                  <a:pt x="33528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32018" y="3247179"/>
            <a:ext cx="536487" cy="520435"/>
          </a:xfrm>
          <a:custGeom>
            <a:avLst/>
            <a:gdLst/>
            <a:ahLst/>
            <a:cxnLst/>
            <a:rect l="l" t="t" r="r" b="b"/>
            <a:pathLst>
              <a:path w="551814" h="535304">
                <a:moveTo>
                  <a:pt x="551688" y="0"/>
                </a:moveTo>
                <a:lnTo>
                  <a:pt x="524256" y="0"/>
                </a:lnTo>
                <a:lnTo>
                  <a:pt x="467867" y="6096"/>
                </a:lnTo>
                <a:lnTo>
                  <a:pt x="414528" y="15240"/>
                </a:lnTo>
                <a:lnTo>
                  <a:pt x="339852" y="41148"/>
                </a:lnTo>
                <a:lnTo>
                  <a:pt x="291084" y="64008"/>
                </a:lnTo>
                <a:lnTo>
                  <a:pt x="222503" y="108204"/>
                </a:lnTo>
                <a:lnTo>
                  <a:pt x="179831" y="143256"/>
                </a:lnTo>
                <a:lnTo>
                  <a:pt x="141731" y="181356"/>
                </a:lnTo>
                <a:lnTo>
                  <a:pt x="111251" y="217932"/>
                </a:lnTo>
                <a:lnTo>
                  <a:pt x="83819" y="256032"/>
                </a:lnTo>
                <a:lnTo>
                  <a:pt x="59436" y="295656"/>
                </a:lnTo>
                <a:lnTo>
                  <a:pt x="39623" y="336804"/>
                </a:lnTo>
                <a:lnTo>
                  <a:pt x="22859" y="379476"/>
                </a:lnTo>
                <a:lnTo>
                  <a:pt x="10667" y="425196"/>
                </a:lnTo>
                <a:lnTo>
                  <a:pt x="1523" y="470916"/>
                </a:lnTo>
                <a:lnTo>
                  <a:pt x="0" y="493776"/>
                </a:lnTo>
                <a:lnTo>
                  <a:pt x="551688" y="534924"/>
                </a:lnTo>
                <a:lnTo>
                  <a:pt x="551688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27573" y="3727237"/>
            <a:ext cx="540808" cy="419806"/>
          </a:xfrm>
          <a:custGeom>
            <a:avLst/>
            <a:gdLst/>
            <a:ahLst/>
            <a:cxnLst/>
            <a:rect l="l" t="t" r="r" b="b"/>
            <a:pathLst>
              <a:path w="556260" h="431800">
                <a:moveTo>
                  <a:pt x="4571" y="0"/>
                </a:moveTo>
                <a:lnTo>
                  <a:pt x="1523" y="16764"/>
                </a:lnTo>
                <a:lnTo>
                  <a:pt x="1523" y="33528"/>
                </a:lnTo>
                <a:lnTo>
                  <a:pt x="0" y="65532"/>
                </a:lnTo>
                <a:lnTo>
                  <a:pt x="0" y="91440"/>
                </a:lnTo>
                <a:lnTo>
                  <a:pt x="1523" y="105155"/>
                </a:lnTo>
                <a:lnTo>
                  <a:pt x="1523" y="117348"/>
                </a:lnTo>
                <a:lnTo>
                  <a:pt x="3047" y="129539"/>
                </a:lnTo>
                <a:lnTo>
                  <a:pt x="4571" y="143256"/>
                </a:lnTo>
                <a:lnTo>
                  <a:pt x="9143" y="167640"/>
                </a:lnTo>
                <a:lnTo>
                  <a:pt x="10667" y="179832"/>
                </a:lnTo>
                <a:lnTo>
                  <a:pt x="13715" y="192024"/>
                </a:lnTo>
                <a:lnTo>
                  <a:pt x="18287" y="216408"/>
                </a:lnTo>
                <a:lnTo>
                  <a:pt x="25907" y="239268"/>
                </a:lnTo>
                <a:lnTo>
                  <a:pt x="28955" y="251460"/>
                </a:lnTo>
                <a:lnTo>
                  <a:pt x="33527" y="262128"/>
                </a:lnTo>
                <a:lnTo>
                  <a:pt x="38099" y="274320"/>
                </a:lnTo>
                <a:lnTo>
                  <a:pt x="42671" y="284988"/>
                </a:lnTo>
                <a:lnTo>
                  <a:pt x="53339" y="306324"/>
                </a:lnTo>
                <a:lnTo>
                  <a:pt x="64007" y="329184"/>
                </a:lnTo>
                <a:lnTo>
                  <a:pt x="76199" y="350520"/>
                </a:lnTo>
                <a:lnTo>
                  <a:pt x="82296" y="359664"/>
                </a:lnTo>
                <a:lnTo>
                  <a:pt x="88391" y="370332"/>
                </a:lnTo>
                <a:lnTo>
                  <a:pt x="103632" y="391668"/>
                </a:lnTo>
                <a:lnTo>
                  <a:pt x="118872" y="411480"/>
                </a:lnTo>
                <a:lnTo>
                  <a:pt x="126491" y="420623"/>
                </a:lnTo>
                <a:lnTo>
                  <a:pt x="135636" y="431292"/>
                </a:lnTo>
                <a:lnTo>
                  <a:pt x="556260" y="41148"/>
                </a:lnTo>
                <a:lnTo>
                  <a:pt x="4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459441" y="3767242"/>
            <a:ext cx="723547" cy="569207"/>
          </a:xfrm>
          <a:custGeom>
            <a:avLst/>
            <a:gdLst/>
            <a:ahLst/>
            <a:cxnLst/>
            <a:rect l="l" t="t" r="r" b="b"/>
            <a:pathLst>
              <a:path w="744219" h="585470">
                <a:moveTo>
                  <a:pt x="420623" y="0"/>
                </a:moveTo>
                <a:lnTo>
                  <a:pt x="0" y="390143"/>
                </a:lnTo>
                <a:lnTo>
                  <a:pt x="6096" y="397763"/>
                </a:lnTo>
                <a:lnTo>
                  <a:pt x="48768" y="440435"/>
                </a:lnTo>
                <a:lnTo>
                  <a:pt x="92964" y="477011"/>
                </a:lnTo>
                <a:lnTo>
                  <a:pt x="137160" y="507491"/>
                </a:lnTo>
                <a:lnTo>
                  <a:pt x="185928" y="533399"/>
                </a:lnTo>
                <a:lnTo>
                  <a:pt x="198120" y="537971"/>
                </a:lnTo>
                <a:lnTo>
                  <a:pt x="210311" y="544067"/>
                </a:lnTo>
                <a:lnTo>
                  <a:pt x="246888" y="557783"/>
                </a:lnTo>
                <a:lnTo>
                  <a:pt x="286512" y="568451"/>
                </a:lnTo>
                <a:lnTo>
                  <a:pt x="339852" y="579119"/>
                </a:lnTo>
                <a:lnTo>
                  <a:pt x="396240" y="585215"/>
                </a:lnTo>
                <a:lnTo>
                  <a:pt x="446531" y="585215"/>
                </a:lnTo>
                <a:lnTo>
                  <a:pt x="458723" y="583691"/>
                </a:lnTo>
                <a:lnTo>
                  <a:pt x="469392" y="583691"/>
                </a:lnTo>
                <a:lnTo>
                  <a:pt x="490728" y="582167"/>
                </a:lnTo>
                <a:lnTo>
                  <a:pt x="493776" y="580643"/>
                </a:lnTo>
                <a:lnTo>
                  <a:pt x="501395" y="580643"/>
                </a:lnTo>
                <a:lnTo>
                  <a:pt x="522731" y="577595"/>
                </a:lnTo>
                <a:lnTo>
                  <a:pt x="527304" y="576071"/>
                </a:lnTo>
                <a:lnTo>
                  <a:pt x="533400" y="574547"/>
                </a:lnTo>
                <a:lnTo>
                  <a:pt x="544068" y="573023"/>
                </a:lnTo>
                <a:lnTo>
                  <a:pt x="548640" y="571499"/>
                </a:lnTo>
                <a:lnTo>
                  <a:pt x="554736" y="571499"/>
                </a:lnTo>
                <a:lnTo>
                  <a:pt x="563880" y="568451"/>
                </a:lnTo>
                <a:lnTo>
                  <a:pt x="574548" y="565403"/>
                </a:lnTo>
                <a:lnTo>
                  <a:pt x="579120" y="563879"/>
                </a:lnTo>
                <a:lnTo>
                  <a:pt x="582168" y="563879"/>
                </a:lnTo>
                <a:lnTo>
                  <a:pt x="583692" y="562355"/>
                </a:lnTo>
                <a:lnTo>
                  <a:pt x="594360" y="560831"/>
                </a:lnTo>
                <a:lnTo>
                  <a:pt x="633984" y="545591"/>
                </a:lnTo>
                <a:lnTo>
                  <a:pt x="672084" y="528827"/>
                </a:lnTo>
                <a:lnTo>
                  <a:pt x="696468" y="515111"/>
                </a:lnTo>
                <a:lnTo>
                  <a:pt x="699516" y="515111"/>
                </a:lnTo>
                <a:lnTo>
                  <a:pt x="708660" y="509015"/>
                </a:lnTo>
                <a:lnTo>
                  <a:pt x="725424" y="498347"/>
                </a:lnTo>
                <a:lnTo>
                  <a:pt x="743712" y="486155"/>
                </a:lnTo>
                <a:lnTo>
                  <a:pt x="420623" y="0"/>
                </a:lnTo>
                <a:close/>
              </a:path>
            </a:pathLst>
          </a:custGeom>
          <a:solidFill>
            <a:srgbClr val="99CC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435735" y="3743537"/>
            <a:ext cx="454995" cy="425362"/>
          </a:xfrm>
          <a:custGeom>
            <a:avLst/>
            <a:gdLst/>
            <a:ahLst/>
            <a:cxnLst/>
            <a:rect l="l" t="t" r="r" b="b"/>
            <a:pathLst>
              <a:path w="467994" h="437514">
                <a:moveTo>
                  <a:pt x="445007" y="0"/>
                </a:moveTo>
                <a:lnTo>
                  <a:pt x="434339" y="1524"/>
                </a:lnTo>
                <a:lnTo>
                  <a:pt x="428243" y="7620"/>
                </a:lnTo>
                <a:lnTo>
                  <a:pt x="7619" y="397764"/>
                </a:lnTo>
                <a:lnTo>
                  <a:pt x="1523" y="405384"/>
                </a:lnTo>
                <a:lnTo>
                  <a:pt x="0" y="414528"/>
                </a:lnTo>
                <a:lnTo>
                  <a:pt x="1523" y="423672"/>
                </a:lnTo>
                <a:lnTo>
                  <a:pt x="6095" y="431292"/>
                </a:lnTo>
                <a:lnTo>
                  <a:pt x="13715" y="435864"/>
                </a:lnTo>
                <a:lnTo>
                  <a:pt x="24383" y="437388"/>
                </a:lnTo>
                <a:lnTo>
                  <a:pt x="33527" y="435864"/>
                </a:lnTo>
                <a:lnTo>
                  <a:pt x="41147" y="431292"/>
                </a:lnTo>
                <a:lnTo>
                  <a:pt x="461771" y="41148"/>
                </a:lnTo>
                <a:lnTo>
                  <a:pt x="466343" y="33528"/>
                </a:lnTo>
                <a:lnTo>
                  <a:pt x="467867" y="24384"/>
                </a:lnTo>
                <a:lnTo>
                  <a:pt x="466343" y="15240"/>
                </a:lnTo>
                <a:lnTo>
                  <a:pt x="461771" y="7620"/>
                </a:lnTo>
                <a:lnTo>
                  <a:pt x="454151" y="1524"/>
                </a:lnTo>
                <a:lnTo>
                  <a:pt x="445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08311" y="3703531"/>
            <a:ext cx="582789" cy="86431"/>
          </a:xfrm>
          <a:custGeom>
            <a:avLst/>
            <a:gdLst/>
            <a:ahLst/>
            <a:cxnLst/>
            <a:rect l="l" t="t" r="r" b="b"/>
            <a:pathLst>
              <a:path w="599439" h="88900">
                <a:moveTo>
                  <a:pt x="24384" y="0"/>
                </a:moveTo>
                <a:lnTo>
                  <a:pt x="13716" y="1524"/>
                </a:lnTo>
                <a:lnTo>
                  <a:pt x="6096" y="7620"/>
                </a:lnTo>
                <a:lnTo>
                  <a:pt x="1524" y="15240"/>
                </a:lnTo>
                <a:lnTo>
                  <a:pt x="0" y="24384"/>
                </a:lnTo>
                <a:lnTo>
                  <a:pt x="1524" y="33528"/>
                </a:lnTo>
                <a:lnTo>
                  <a:pt x="6096" y="41148"/>
                </a:lnTo>
                <a:lnTo>
                  <a:pt x="13716" y="45720"/>
                </a:lnTo>
                <a:lnTo>
                  <a:pt x="24384" y="47244"/>
                </a:lnTo>
                <a:lnTo>
                  <a:pt x="576072" y="88392"/>
                </a:lnTo>
                <a:lnTo>
                  <a:pt x="585216" y="86868"/>
                </a:lnTo>
                <a:lnTo>
                  <a:pt x="592836" y="82296"/>
                </a:lnTo>
                <a:lnTo>
                  <a:pt x="597408" y="74676"/>
                </a:lnTo>
                <a:lnTo>
                  <a:pt x="598932" y="65532"/>
                </a:lnTo>
                <a:lnTo>
                  <a:pt x="597408" y="56388"/>
                </a:lnTo>
                <a:lnTo>
                  <a:pt x="592836" y="48768"/>
                </a:lnTo>
                <a:lnTo>
                  <a:pt x="585216" y="42672"/>
                </a:lnTo>
                <a:lnTo>
                  <a:pt x="576072" y="41148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844674" y="3743537"/>
            <a:ext cx="360539" cy="518583"/>
          </a:xfrm>
          <a:custGeom>
            <a:avLst/>
            <a:gdLst/>
            <a:ahLst/>
            <a:cxnLst/>
            <a:rect l="l" t="t" r="r" b="b"/>
            <a:pathLst>
              <a:path w="370839" h="533400">
                <a:moveTo>
                  <a:pt x="24383" y="0"/>
                </a:moveTo>
                <a:lnTo>
                  <a:pt x="13715" y="1524"/>
                </a:lnTo>
                <a:lnTo>
                  <a:pt x="6095" y="7620"/>
                </a:lnTo>
                <a:lnTo>
                  <a:pt x="1523" y="15240"/>
                </a:lnTo>
                <a:lnTo>
                  <a:pt x="0" y="24384"/>
                </a:lnTo>
                <a:lnTo>
                  <a:pt x="1523" y="33528"/>
                </a:lnTo>
                <a:lnTo>
                  <a:pt x="7619" y="41148"/>
                </a:lnTo>
                <a:lnTo>
                  <a:pt x="330707" y="527304"/>
                </a:lnTo>
                <a:lnTo>
                  <a:pt x="336803" y="531876"/>
                </a:lnTo>
                <a:lnTo>
                  <a:pt x="347471" y="533400"/>
                </a:lnTo>
                <a:lnTo>
                  <a:pt x="356615" y="531876"/>
                </a:lnTo>
                <a:lnTo>
                  <a:pt x="364235" y="527304"/>
                </a:lnTo>
                <a:lnTo>
                  <a:pt x="368807" y="519684"/>
                </a:lnTo>
                <a:lnTo>
                  <a:pt x="370331" y="510540"/>
                </a:lnTo>
                <a:lnTo>
                  <a:pt x="368807" y="501396"/>
                </a:lnTo>
                <a:lnTo>
                  <a:pt x="364235" y="493776"/>
                </a:lnTo>
                <a:lnTo>
                  <a:pt x="41147" y="7620"/>
                </a:lnTo>
                <a:lnTo>
                  <a:pt x="33527" y="152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867640" y="3223471"/>
            <a:ext cx="0" cy="566120"/>
          </a:xfrm>
          <a:custGeom>
            <a:avLst/>
            <a:gdLst/>
            <a:ahLst/>
            <a:cxnLst/>
            <a:rect l="l" t="t" r="r" b="b"/>
            <a:pathLst>
              <a:path h="582295">
                <a:moveTo>
                  <a:pt x="0" y="0"/>
                </a:moveTo>
                <a:lnTo>
                  <a:pt x="0" y="582167"/>
                </a:lnTo>
              </a:path>
            </a:pathLst>
          </a:custGeom>
          <a:ln w="47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095076" y="3535376"/>
            <a:ext cx="19076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7"/>
              </a:lnSpc>
            </a:pPr>
            <a:r>
              <a:rPr sz="2187" spc="5" dirty="0">
                <a:latin typeface="Verdana"/>
                <a:cs typeface="Verdana"/>
              </a:rPr>
              <a:t>A</a:t>
            </a:r>
            <a:endParaRPr sz="2187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0702" y="3268576"/>
            <a:ext cx="377825" cy="787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62362">
              <a:lnSpc>
                <a:spcPct val="117300"/>
              </a:lnSpc>
            </a:pPr>
            <a:r>
              <a:rPr sz="2187" dirty="0">
                <a:latin typeface="Verdana"/>
                <a:cs typeface="Verdana"/>
              </a:rPr>
              <a:t>D  </a:t>
            </a:r>
            <a:r>
              <a:rPr sz="2187" spc="5" dirty="0">
                <a:latin typeface="Verdana"/>
                <a:cs typeface="Verdana"/>
              </a:rPr>
              <a:t>C</a:t>
            </a:r>
            <a:endParaRPr sz="2187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27070" y="4785148"/>
            <a:ext cx="1090877" cy="1898385"/>
          </a:xfrm>
          <a:custGeom>
            <a:avLst/>
            <a:gdLst/>
            <a:ahLst/>
            <a:cxnLst/>
            <a:rect l="l" t="t" r="r" b="b"/>
            <a:pathLst>
              <a:path w="1122045" h="1952625">
                <a:moveTo>
                  <a:pt x="1121664" y="0"/>
                </a:moveTo>
                <a:lnTo>
                  <a:pt x="0" y="0"/>
                </a:lnTo>
                <a:lnTo>
                  <a:pt x="0" y="1952244"/>
                </a:lnTo>
                <a:lnTo>
                  <a:pt x="1121664" y="1952244"/>
                </a:lnTo>
                <a:lnTo>
                  <a:pt x="1121664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210772" y="5193347"/>
            <a:ext cx="1129153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8" y="0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723264" y="3981221"/>
            <a:ext cx="2602177" cy="1181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87" spc="5" dirty="0">
                <a:latin typeface="Verdana"/>
                <a:cs typeface="Verdana"/>
              </a:rPr>
              <a:t>B</a:t>
            </a:r>
            <a:endParaRPr sz="2187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39">
              <a:latin typeface="Times New Roman"/>
              <a:cs typeface="Times New Roman"/>
            </a:endParaRPr>
          </a:p>
          <a:p>
            <a:pPr marL="1530403">
              <a:spcBef>
                <a:spcPts val="1415"/>
              </a:spcBef>
            </a:pPr>
            <a:r>
              <a:rPr sz="2187" dirty="0">
                <a:latin typeface="Verdana"/>
                <a:cs typeface="Verdana"/>
              </a:rPr>
              <a:t>Subject</a:t>
            </a:r>
            <a:endParaRPr sz="2187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1286" y="5184432"/>
            <a:ext cx="819856" cy="1410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77"/>
            <a:r>
              <a:rPr sz="2187" spc="5" dirty="0">
                <a:latin typeface="Verdana"/>
                <a:cs typeface="Verdana"/>
              </a:rPr>
              <a:t>A:</a:t>
            </a:r>
            <a:r>
              <a:rPr sz="2187" spc="-97" dirty="0">
                <a:latin typeface="Verdana"/>
                <a:cs typeface="Verdana"/>
              </a:rPr>
              <a:t> </a:t>
            </a:r>
            <a:r>
              <a:rPr sz="2187" spc="5" dirty="0">
                <a:latin typeface="Verdana"/>
                <a:cs typeface="Verdana"/>
              </a:rPr>
              <a:t>40</a:t>
            </a:r>
            <a:endParaRPr sz="2187">
              <a:latin typeface="Verdana"/>
              <a:cs typeface="Verdana"/>
            </a:endParaRPr>
          </a:p>
          <a:p>
            <a:pPr marL="24077">
              <a:spcBef>
                <a:spcPts val="185"/>
              </a:spcBef>
            </a:pPr>
            <a:r>
              <a:rPr sz="2187" spc="5" dirty="0">
                <a:latin typeface="Verdana"/>
                <a:cs typeface="Verdana"/>
              </a:rPr>
              <a:t>B:</a:t>
            </a:r>
            <a:r>
              <a:rPr sz="2187" spc="-97" dirty="0">
                <a:latin typeface="Verdana"/>
                <a:cs typeface="Verdana"/>
              </a:rPr>
              <a:t> </a:t>
            </a:r>
            <a:r>
              <a:rPr sz="2187" spc="5" dirty="0">
                <a:latin typeface="Verdana"/>
                <a:cs typeface="Verdana"/>
              </a:rPr>
              <a:t>25</a:t>
            </a:r>
            <a:endParaRPr sz="2187">
              <a:latin typeface="Verdana"/>
              <a:cs typeface="Verdana"/>
            </a:endParaRPr>
          </a:p>
          <a:p>
            <a:pPr marL="20990">
              <a:spcBef>
                <a:spcPts val="185"/>
              </a:spcBef>
            </a:pPr>
            <a:r>
              <a:rPr sz="2187" dirty="0">
                <a:latin typeface="Verdana"/>
                <a:cs typeface="Verdana"/>
              </a:rPr>
              <a:t>C:</a:t>
            </a:r>
            <a:r>
              <a:rPr sz="2187" spc="-92" dirty="0">
                <a:latin typeface="Verdana"/>
                <a:cs typeface="Verdana"/>
              </a:rPr>
              <a:t> </a:t>
            </a:r>
            <a:r>
              <a:rPr sz="2187" spc="5" dirty="0">
                <a:latin typeface="Verdana"/>
                <a:cs typeface="Verdana"/>
              </a:rPr>
              <a:t>15</a:t>
            </a:r>
            <a:endParaRPr sz="2187">
              <a:latin typeface="Verdana"/>
              <a:cs typeface="Verdana"/>
            </a:endParaRPr>
          </a:p>
          <a:p>
            <a:pPr marL="12347">
              <a:spcBef>
                <a:spcPts val="185"/>
              </a:spcBef>
            </a:pPr>
            <a:r>
              <a:rPr sz="2187" spc="5" dirty="0">
                <a:latin typeface="Verdana"/>
                <a:cs typeface="Verdana"/>
              </a:rPr>
              <a:t>D:</a:t>
            </a:r>
            <a:r>
              <a:rPr sz="2187" spc="-97" dirty="0">
                <a:latin typeface="Verdana"/>
                <a:cs typeface="Verdana"/>
              </a:rPr>
              <a:t> </a:t>
            </a:r>
            <a:r>
              <a:rPr sz="2187" spc="5" dirty="0">
                <a:latin typeface="Verdana"/>
                <a:cs typeface="Verdana"/>
              </a:rPr>
              <a:t>20</a:t>
            </a:r>
            <a:endParaRPr sz="2187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31715" y="5874173"/>
            <a:ext cx="1585383" cy="627239"/>
          </a:xfrm>
          <a:custGeom>
            <a:avLst/>
            <a:gdLst/>
            <a:ahLst/>
            <a:cxnLst/>
            <a:rect l="l" t="t" r="r" b="b"/>
            <a:pathLst>
              <a:path w="1630679" h="645160">
                <a:moveTo>
                  <a:pt x="1630679" y="644651"/>
                </a:moveTo>
                <a:lnTo>
                  <a:pt x="0" y="644651"/>
                </a:lnTo>
                <a:lnTo>
                  <a:pt x="0" y="0"/>
                </a:lnTo>
                <a:lnTo>
                  <a:pt x="1630679" y="0"/>
                </a:lnTo>
                <a:lnTo>
                  <a:pt x="1630679" y="644651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4837136" y="6018648"/>
            <a:ext cx="1574888" cy="338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187" dirty="0">
                <a:latin typeface="Verdana"/>
                <a:cs typeface="Verdana"/>
              </a:rPr>
              <a:t>Observer</a:t>
            </a:r>
            <a:r>
              <a:rPr sz="2187" spc="-83" dirty="0">
                <a:latin typeface="Verdana"/>
                <a:cs typeface="Verdana"/>
              </a:rPr>
              <a:t> </a:t>
            </a:r>
            <a:r>
              <a:rPr sz="2187" spc="5" dirty="0">
                <a:latin typeface="Verdana"/>
                <a:cs typeface="Verdana"/>
              </a:rPr>
              <a:t>2</a:t>
            </a:r>
            <a:endParaRPr sz="2187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4956" y="5874173"/>
            <a:ext cx="1587235" cy="627239"/>
          </a:xfrm>
          <a:custGeom>
            <a:avLst/>
            <a:gdLst/>
            <a:ahLst/>
            <a:cxnLst/>
            <a:rect l="l" t="t" r="r" b="b"/>
            <a:pathLst>
              <a:path w="1632585" h="645160">
                <a:moveTo>
                  <a:pt x="1632204" y="644651"/>
                </a:moveTo>
                <a:lnTo>
                  <a:pt x="0" y="644651"/>
                </a:lnTo>
                <a:lnTo>
                  <a:pt x="0" y="0"/>
                </a:lnTo>
                <a:lnTo>
                  <a:pt x="1632204" y="0"/>
                </a:lnTo>
                <a:lnTo>
                  <a:pt x="1632204" y="644651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140391" y="6000856"/>
            <a:ext cx="1574888" cy="338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2187" dirty="0">
                <a:latin typeface="Verdana"/>
                <a:cs typeface="Verdana"/>
              </a:rPr>
              <a:t>Observer</a:t>
            </a:r>
            <a:r>
              <a:rPr sz="2187" spc="-83" dirty="0">
                <a:latin typeface="Verdana"/>
                <a:cs typeface="Verdana"/>
              </a:rPr>
              <a:t> </a:t>
            </a:r>
            <a:r>
              <a:rPr sz="2187" spc="5" dirty="0">
                <a:latin typeface="Verdana"/>
                <a:cs typeface="Verdana"/>
              </a:rPr>
              <a:t>1</a:t>
            </a:r>
            <a:endParaRPr sz="2187">
              <a:latin typeface="Verdana"/>
              <a:cs typeface="Verdana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07254" y="3099258"/>
          <a:ext cx="1717499" cy="140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5">
                <a:tc rowSpan="4"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50</a:t>
                      </a:r>
                      <a:endParaRPr sz="2200">
                        <a:latin typeface="Verdana"/>
                        <a:cs typeface="Verdana"/>
                      </a:endParaRPr>
                    </a:p>
                    <a:p>
                      <a:pPr marL="387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25</a:t>
                      </a:r>
                      <a:endParaRPr sz="2200">
                        <a:latin typeface="Verdana"/>
                        <a:cs typeface="Verdana"/>
                      </a:endParaRPr>
                    </a:p>
                    <a:p>
                      <a:pPr marL="387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0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47244">
                      <a:solidFill>
                        <a:srgbClr val="00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47244">
                      <a:solidFill>
                        <a:srgbClr val="000000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7244">
                      <a:solidFill>
                        <a:srgbClr val="00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47244">
                      <a:solidFill>
                        <a:srgbClr val="000000"/>
                      </a:solidFill>
                      <a:prstDash val="solid"/>
                    </a:lnL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7244">
                      <a:solidFill>
                        <a:srgbClr val="00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A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47244">
                      <a:solidFill>
                        <a:srgbClr val="000000"/>
                      </a:solidFill>
                      <a:prstDash val="solid"/>
                    </a:lnL>
                    <a:lnT w="50800">
                      <a:solidFill>
                        <a:srgbClr val="FFFFFF"/>
                      </a:solidFill>
                      <a:prstDash val="solid"/>
                    </a:lnT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B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50800">
                      <a:solidFill>
                        <a:srgbClr val="FFFFFF"/>
                      </a:solidFill>
                      <a:prstDash val="solid"/>
                    </a:lnT>
                    <a:lnB w="47244">
                      <a:solidFill>
                        <a:srgbClr val="000000"/>
                      </a:solidFill>
                      <a:prstDash val="solid"/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C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50800">
                      <a:solidFill>
                        <a:srgbClr val="FFFFFF"/>
                      </a:solidFill>
                      <a:prstDash val="solid"/>
                    </a:lnT>
                    <a:lnB w="4724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Verdana"/>
                          <a:cs typeface="Verdana"/>
                        </a:rPr>
                        <a:t>D</a:t>
                      </a:r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50800">
                      <a:solidFill>
                        <a:srgbClr val="FFFFFF"/>
                      </a:solidFill>
                      <a:prstDash val="solid"/>
                    </a:lnT>
                    <a:lnB w="47244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50800">
                      <a:solidFill>
                        <a:srgbClr val="FFFFFF"/>
                      </a:solidFill>
                      <a:prstDash val="solid"/>
                    </a:lnT>
                    <a:lnB w="472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47244">
                      <a:solidFill>
                        <a:srgbClr val="00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47244">
                      <a:solidFill>
                        <a:srgbClr val="000000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 gridSpan="6">
                  <a:txBody>
                    <a:bodyPr/>
                    <a:lstStyle/>
                    <a:p>
                      <a:endParaRPr sz="2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4667250" y="6087534"/>
            <a:ext cx="169157" cy="216694"/>
          </a:xfrm>
          <a:custGeom>
            <a:avLst/>
            <a:gdLst/>
            <a:ahLst/>
            <a:cxnLst/>
            <a:rect l="l" t="t" r="r" b="b"/>
            <a:pathLst>
              <a:path w="173989" h="222885">
                <a:moveTo>
                  <a:pt x="3048" y="0"/>
                </a:moveTo>
                <a:lnTo>
                  <a:pt x="1524" y="0"/>
                </a:lnTo>
                <a:lnTo>
                  <a:pt x="1524" y="92964"/>
                </a:lnTo>
                <a:lnTo>
                  <a:pt x="0" y="92964"/>
                </a:lnTo>
                <a:lnTo>
                  <a:pt x="0" y="128016"/>
                </a:lnTo>
                <a:lnTo>
                  <a:pt x="1524" y="128016"/>
                </a:lnTo>
                <a:lnTo>
                  <a:pt x="1524" y="222504"/>
                </a:lnTo>
                <a:lnTo>
                  <a:pt x="3048" y="220979"/>
                </a:lnTo>
                <a:lnTo>
                  <a:pt x="3048" y="216408"/>
                </a:lnTo>
                <a:lnTo>
                  <a:pt x="38100" y="195072"/>
                </a:lnTo>
                <a:lnTo>
                  <a:pt x="86868" y="164592"/>
                </a:lnTo>
                <a:lnTo>
                  <a:pt x="163068" y="115823"/>
                </a:lnTo>
                <a:lnTo>
                  <a:pt x="164592" y="115823"/>
                </a:lnTo>
                <a:lnTo>
                  <a:pt x="166116" y="114300"/>
                </a:lnTo>
                <a:lnTo>
                  <a:pt x="167640" y="114300"/>
                </a:lnTo>
                <a:lnTo>
                  <a:pt x="172212" y="111252"/>
                </a:lnTo>
                <a:lnTo>
                  <a:pt x="173736" y="109728"/>
                </a:lnTo>
                <a:lnTo>
                  <a:pt x="3048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715895" y="6097904"/>
            <a:ext cx="170392" cy="217928"/>
          </a:xfrm>
          <a:custGeom>
            <a:avLst/>
            <a:gdLst/>
            <a:ahLst/>
            <a:cxnLst/>
            <a:rect l="l" t="t" r="r" b="b"/>
            <a:pathLst>
              <a:path w="175260" h="224154">
                <a:moveTo>
                  <a:pt x="173736" y="0"/>
                </a:moveTo>
                <a:lnTo>
                  <a:pt x="172212" y="0"/>
                </a:lnTo>
                <a:lnTo>
                  <a:pt x="172212" y="6096"/>
                </a:lnTo>
                <a:lnTo>
                  <a:pt x="137160" y="27432"/>
                </a:lnTo>
                <a:lnTo>
                  <a:pt x="88392" y="57912"/>
                </a:lnTo>
                <a:lnTo>
                  <a:pt x="12192" y="106680"/>
                </a:lnTo>
                <a:lnTo>
                  <a:pt x="9144" y="108204"/>
                </a:lnTo>
                <a:lnTo>
                  <a:pt x="7620" y="108204"/>
                </a:lnTo>
                <a:lnTo>
                  <a:pt x="3048" y="112776"/>
                </a:lnTo>
                <a:lnTo>
                  <a:pt x="0" y="112776"/>
                </a:lnTo>
                <a:lnTo>
                  <a:pt x="172212" y="219456"/>
                </a:lnTo>
                <a:lnTo>
                  <a:pt x="172212" y="224028"/>
                </a:lnTo>
                <a:lnTo>
                  <a:pt x="173736" y="224028"/>
                </a:lnTo>
                <a:lnTo>
                  <a:pt x="173736" y="129540"/>
                </a:lnTo>
                <a:lnTo>
                  <a:pt x="175260" y="129540"/>
                </a:lnTo>
                <a:lnTo>
                  <a:pt x="175260" y="94488"/>
                </a:lnTo>
                <a:lnTo>
                  <a:pt x="173736" y="94488"/>
                </a:lnTo>
                <a:lnTo>
                  <a:pt x="17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840971" y="4638463"/>
            <a:ext cx="0" cy="1258182"/>
          </a:xfrm>
          <a:custGeom>
            <a:avLst/>
            <a:gdLst/>
            <a:ahLst/>
            <a:cxnLst/>
            <a:rect l="l" t="t" r="r" b="b"/>
            <a:pathLst>
              <a:path h="1294129">
                <a:moveTo>
                  <a:pt x="0" y="0"/>
                </a:moveTo>
                <a:lnTo>
                  <a:pt x="0" y="1293876"/>
                </a:lnTo>
              </a:path>
            </a:pathLst>
          </a:custGeom>
          <a:ln w="47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737994" y="4494742"/>
            <a:ext cx="216694" cy="170392"/>
          </a:xfrm>
          <a:custGeom>
            <a:avLst/>
            <a:gdLst/>
            <a:ahLst/>
            <a:cxnLst/>
            <a:rect l="l" t="t" r="r" b="b"/>
            <a:pathLst>
              <a:path w="222885" h="175260">
                <a:moveTo>
                  <a:pt x="129540" y="172211"/>
                </a:moveTo>
                <a:lnTo>
                  <a:pt x="94488" y="172211"/>
                </a:lnTo>
                <a:lnTo>
                  <a:pt x="94488" y="175259"/>
                </a:lnTo>
                <a:lnTo>
                  <a:pt x="129540" y="175259"/>
                </a:lnTo>
                <a:lnTo>
                  <a:pt x="129540" y="172211"/>
                </a:lnTo>
                <a:close/>
              </a:path>
              <a:path w="222885" h="175260">
                <a:moveTo>
                  <a:pt x="222504" y="170687"/>
                </a:moveTo>
                <a:lnTo>
                  <a:pt x="0" y="170687"/>
                </a:lnTo>
                <a:lnTo>
                  <a:pt x="0" y="172211"/>
                </a:lnTo>
                <a:lnTo>
                  <a:pt x="222504" y="172211"/>
                </a:lnTo>
                <a:lnTo>
                  <a:pt x="222504" y="170687"/>
                </a:lnTo>
                <a:close/>
              </a:path>
              <a:path w="222885" h="175260">
                <a:moveTo>
                  <a:pt x="109728" y="0"/>
                </a:moveTo>
                <a:lnTo>
                  <a:pt x="3048" y="170687"/>
                </a:lnTo>
                <a:lnTo>
                  <a:pt x="216408" y="170687"/>
                </a:lnTo>
                <a:lnTo>
                  <a:pt x="195072" y="135635"/>
                </a:lnTo>
                <a:lnTo>
                  <a:pt x="164592" y="86867"/>
                </a:lnTo>
                <a:lnTo>
                  <a:pt x="117348" y="10667"/>
                </a:lnTo>
                <a:lnTo>
                  <a:pt x="115824" y="7619"/>
                </a:lnTo>
                <a:lnTo>
                  <a:pt x="114300" y="6095"/>
                </a:lnTo>
                <a:lnTo>
                  <a:pt x="111252" y="1523"/>
                </a:lnTo>
                <a:lnTo>
                  <a:pt x="109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614775" y="4642908"/>
            <a:ext cx="0" cy="1258182"/>
          </a:xfrm>
          <a:custGeom>
            <a:avLst/>
            <a:gdLst/>
            <a:ahLst/>
            <a:cxnLst/>
            <a:rect l="l" t="t" r="r" b="b"/>
            <a:pathLst>
              <a:path h="1294129">
                <a:moveTo>
                  <a:pt x="0" y="0"/>
                </a:moveTo>
                <a:lnTo>
                  <a:pt x="0" y="1293876"/>
                </a:lnTo>
              </a:path>
            </a:pathLst>
          </a:custGeom>
          <a:ln w="472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516245" y="4499186"/>
            <a:ext cx="206199" cy="170392"/>
          </a:xfrm>
          <a:custGeom>
            <a:avLst/>
            <a:gdLst/>
            <a:ahLst/>
            <a:cxnLst/>
            <a:rect l="l" t="t" r="r" b="b"/>
            <a:pathLst>
              <a:path w="212089" h="175260">
                <a:moveTo>
                  <a:pt x="124968" y="172212"/>
                </a:moveTo>
                <a:lnTo>
                  <a:pt x="89916" y="172212"/>
                </a:lnTo>
                <a:lnTo>
                  <a:pt x="89916" y="175260"/>
                </a:lnTo>
                <a:lnTo>
                  <a:pt x="124968" y="175260"/>
                </a:lnTo>
                <a:lnTo>
                  <a:pt x="124968" y="172212"/>
                </a:lnTo>
                <a:close/>
              </a:path>
              <a:path w="212089" h="175260">
                <a:moveTo>
                  <a:pt x="105156" y="0"/>
                </a:moveTo>
                <a:lnTo>
                  <a:pt x="0" y="172212"/>
                </a:lnTo>
                <a:lnTo>
                  <a:pt x="211836" y="172212"/>
                </a:lnTo>
                <a:lnTo>
                  <a:pt x="190500" y="137160"/>
                </a:lnTo>
                <a:lnTo>
                  <a:pt x="160020" y="88392"/>
                </a:lnTo>
                <a:lnTo>
                  <a:pt x="112775" y="10668"/>
                </a:lnTo>
                <a:lnTo>
                  <a:pt x="109728" y="7620"/>
                </a:lnTo>
                <a:lnTo>
                  <a:pt x="106680" y="1524"/>
                </a:lnTo>
                <a:lnTo>
                  <a:pt x="105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02359" y="6976040"/>
            <a:ext cx="5332518" cy="2263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1143352" y="6681998"/>
            <a:ext cx="1035315" cy="7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77796">
              <a:lnSpc>
                <a:spcPct val="118200"/>
              </a:lnSpc>
            </a:pPr>
            <a:r>
              <a:rPr sz="1556" spc="-10" dirty="0">
                <a:latin typeface="Tahoma"/>
                <a:cs typeface="Tahoma"/>
              </a:rPr>
              <a:t>Structure  </a:t>
            </a:r>
            <a:r>
              <a:rPr sz="1361" i="1" spc="-243" dirty="0">
                <a:latin typeface="Verdana"/>
                <a:cs typeface="Verdana"/>
              </a:rPr>
              <a:t>Subject  </a:t>
            </a:r>
            <a:r>
              <a:rPr sz="1361" i="1" spc="-247" dirty="0">
                <a:latin typeface="Verdana"/>
                <a:cs typeface="Verdana"/>
              </a:rPr>
              <a:t>Attach(Observer)</a:t>
            </a:r>
            <a:endParaRPr sz="1361">
              <a:latin typeface="Verdana"/>
              <a:cs typeface="Verdan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141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143352" y="7459398"/>
            <a:ext cx="1068035" cy="459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8600"/>
              </a:lnSpc>
            </a:pPr>
            <a:r>
              <a:rPr sz="1361" i="1" spc="-247" dirty="0">
                <a:latin typeface="Verdana"/>
                <a:cs typeface="Verdana"/>
              </a:rPr>
              <a:t>Detach(Observer) </a:t>
            </a:r>
            <a:r>
              <a:rPr sz="1361" i="1" spc="-160" dirty="0">
                <a:latin typeface="Verdana"/>
                <a:cs typeface="Verdana"/>
              </a:rPr>
              <a:t> </a:t>
            </a:r>
            <a:r>
              <a:rPr sz="1361" i="1" spc="-219" dirty="0">
                <a:latin typeface="Verdana"/>
                <a:cs typeface="Verdana"/>
              </a:rPr>
              <a:t>Notify()</a:t>
            </a:r>
            <a:endParaRPr sz="1361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82225" y="6991350"/>
            <a:ext cx="55500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i="1" spc="-262" dirty="0">
                <a:latin typeface="Verdana"/>
                <a:cs typeface="Verdana"/>
              </a:rPr>
              <a:t>Observer</a:t>
            </a:r>
            <a:endParaRPr sz="1361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82225" y="7357396"/>
            <a:ext cx="544513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i="1" spc="-253" dirty="0">
                <a:latin typeface="Verdana"/>
                <a:cs typeface="Verdana"/>
              </a:rPr>
              <a:t>Update()</a:t>
            </a:r>
            <a:endParaRPr sz="1361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16255" y="8211650"/>
            <a:ext cx="1074826" cy="91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235">
              <a:lnSpc>
                <a:spcPct val="146000"/>
              </a:lnSpc>
            </a:pPr>
            <a:r>
              <a:rPr sz="1361" spc="-247" dirty="0">
                <a:latin typeface="Verdana"/>
                <a:cs typeface="Verdana"/>
              </a:rPr>
              <a:t>ConcreteObserver  </a:t>
            </a:r>
            <a:r>
              <a:rPr sz="1361" spc="-253" dirty="0">
                <a:latin typeface="Verdana"/>
                <a:cs typeface="Verdana"/>
              </a:rPr>
              <a:t>Update()  </a:t>
            </a:r>
            <a:r>
              <a:rPr sz="1361" spc="-258" dirty="0">
                <a:latin typeface="Verdana"/>
                <a:cs typeface="Verdana"/>
              </a:rPr>
              <a:t>ObserverState</a:t>
            </a:r>
            <a:endParaRPr sz="1361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2582" y="8211650"/>
            <a:ext cx="985308" cy="91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235">
              <a:lnSpc>
                <a:spcPct val="146000"/>
              </a:lnSpc>
            </a:pPr>
            <a:r>
              <a:rPr sz="1361" spc="-243" dirty="0">
                <a:latin typeface="Verdana"/>
                <a:cs typeface="Verdana"/>
              </a:rPr>
              <a:t>ConcreteSubject  </a:t>
            </a:r>
            <a:r>
              <a:rPr sz="1361" spc="-247" dirty="0">
                <a:latin typeface="Verdana"/>
                <a:cs typeface="Verdana"/>
              </a:rPr>
              <a:t>GetState()  </a:t>
            </a:r>
            <a:r>
              <a:rPr sz="1361" spc="-243" dirty="0">
                <a:latin typeface="Verdana"/>
                <a:cs typeface="Verdana"/>
              </a:rPr>
              <a:t>SubjectState</a:t>
            </a:r>
            <a:endParaRPr sz="1361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29414" y="8633037"/>
            <a:ext cx="1177308" cy="20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61" spc="-233" dirty="0">
                <a:latin typeface="Verdana"/>
                <a:cs typeface="Verdana"/>
              </a:rPr>
              <a:t>return</a:t>
            </a:r>
            <a:r>
              <a:rPr sz="1361" spc="-228" dirty="0">
                <a:latin typeface="Verdana"/>
                <a:cs typeface="Verdana"/>
              </a:rPr>
              <a:t> </a:t>
            </a:r>
            <a:r>
              <a:rPr sz="1361" spc="-243" dirty="0">
                <a:latin typeface="Verdana"/>
                <a:cs typeface="Verdana"/>
              </a:rPr>
              <a:t>SubjectState</a:t>
            </a:r>
            <a:endParaRPr sz="1361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69420" y="7600243"/>
            <a:ext cx="1227931" cy="459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342" marR="4939" indent="-192612">
              <a:lnSpc>
                <a:spcPct val="108600"/>
              </a:lnSpc>
            </a:pPr>
            <a:r>
              <a:rPr sz="1361" spc="-209" dirty="0">
                <a:latin typeface="Verdana"/>
                <a:cs typeface="Verdana"/>
              </a:rPr>
              <a:t>for </a:t>
            </a:r>
            <a:r>
              <a:rPr sz="1361" spc="-175" dirty="0">
                <a:latin typeface="Verdana"/>
                <a:cs typeface="Verdana"/>
              </a:rPr>
              <a:t>all </a:t>
            </a:r>
            <a:r>
              <a:rPr sz="1361" spc="-272" dirty="0">
                <a:latin typeface="Verdana"/>
                <a:cs typeface="Verdana"/>
              </a:rPr>
              <a:t>o </a:t>
            </a:r>
            <a:r>
              <a:rPr sz="1361" spc="-209" dirty="0">
                <a:latin typeface="Verdana"/>
                <a:cs typeface="Verdana"/>
              </a:rPr>
              <a:t>in </a:t>
            </a:r>
            <a:r>
              <a:rPr sz="1361" spc="-247" dirty="0">
                <a:latin typeface="Verdana"/>
                <a:cs typeface="Verdana"/>
              </a:rPr>
              <a:t>observers  </a:t>
            </a:r>
            <a:r>
              <a:rPr sz="1361" spc="-272" dirty="0">
                <a:latin typeface="Verdana"/>
                <a:cs typeface="Verdana"/>
              </a:rPr>
              <a:t>o </a:t>
            </a:r>
            <a:r>
              <a:rPr sz="1361" spc="-292" dirty="0">
                <a:latin typeface="Verdana"/>
                <a:cs typeface="Verdana"/>
              </a:rPr>
              <a:t>-&gt;</a:t>
            </a:r>
            <a:r>
              <a:rPr sz="1361" spc="-122" dirty="0">
                <a:latin typeface="Verdana"/>
                <a:cs typeface="Verdana"/>
              </a:rPr>
              <a:t> </a:t>
            </a:r>
            <a:r>
              <a:rPr sz="1361" spc="-253" dirty="0">
                <a:latin typeface="Verdana"/>
                <a:cs typeface="Verdana"/>
              </a:rPr>
              <a:t>Update()</a:t>
            </a:r>
            <a:endParaRPr sz="1361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68238" y="8481877"/>
            <a:ext cx="1295224" cy="4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56806">
              <a:lnSpc>
                <a:spcPct val="109300"/>
              </a:lnSpc>
            </a:pPr>
            <a:r>
              <a:rPr sz="1361" spc="-243" dirty="0">
                <a:latin typeface="Verdana"/>
                <a:cs typeface="Verdana"/>
              </a:rPr>
              <a:t>observerState </a:t>
            </a:r>
            <a:r>
              <a:rPr sz="1361" spc="-369" dirty="0">
                <a:latin typeface="Verdana"/>
                <a:cs typeface="Verdana"/>
              </a:rPr>
              <a:t>=  </a:t>
            </a:r>
            <a:r>
              <a:rPr sz="1361" spc="-233" dirty="0">
                <a:latin typeface="Verdana"/>
                <a:cs typeface="Verdana"/>
              </a:rPr>
              <a:t>subject </a:t>
            </a:r>
            <a:r>
              <a:rPr sz="1361" spc="-292" dirty="0">
                <a:latin typeface="Verdana"/>
                <a:cs typeface="Verdana"/>
              </a:rPr>
              <a:t>-&gt;</a:t>
            </a:r>
            <a:r>
              <a:rPr sz="1361" spc="-131" dirty="0">
                <a:latin typeface="Verdana"/>
                <a:cs typeface="Verdana"/>
              </a:rPr>
              <a:t> </a:t>
            </a:r>
            <a:r>
              <a:rPr sz="1361" spc="-247" dirty="0">
                <a:latin typeface="Verdana"/>
                <a:cs typeface="Verdana"/>
              </a:rPr>
              <a:t>GetState()</a:t>
            </a:r>
            <a:endParaRPr sz="1361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21153" y="9251385"/>
            <a:ext cx="1030376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10" dirty="0">
                <a:latin typeface="Tahoma"/>
                <a:cs typeface="Tahoma"/>
              </a:rPr>
              <a:t>Participants</a:t>
            </a:r>
            <a:endParaRPr sz="1556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0331" y="886882"/>
            <a:ext cx="5379067" cy="1983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7" algn="just">
              <a:tabLst>
                <a:tab pos="508817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933"/>
              </a:spcBef>
            </a:pPr>
            <a:r>
              <a:rPr sz="1556" spc="-10" dirty="0">
                <a:latin typeface="Tahoma"/>
                <a:cs typeface="Tahoma"/>
              </a:rPr>
              <a:t>Example </a:t>
            </a:r>
            <a:r>
              <a:rPr sz="1556" spc="-5" dirty="0">
                <a:latin typeface="Tahoma"/>
                <a:cs typeface="Tahoma"/>
              </a:rPr>
              <a:t>implementation of Observer PatternObject</a:t>
            </a:r>
            <a:r>
              <a:rPr sz="1556" spc="78" dirty="0">
                <a:latin typeface="Tahoma"/>
                <a:cs typeface="Tahoma"/>
              </a:rPr>
              <a:t> </a:t>
            </a:r>
            <a:r>
              <a:rPr sz="1556" spc="-5" dirty="0">
                <a:latin typeface="Tahoma"/>
                <a:cs typeface="Tahoma"/>
              </a:rPr>
              <a:t>Model</a:t>
            </a:r>
            <a:endParaRPr sz="1556">
              <a:latin typeface="Tahoma"/>
              <a:cs typeface="Tahoma"/>
            </a:endParaRPr>
          </a:p>
          <a:p>
            <a:pPr marL="30867" marR="4939" algn="just">
              <a:lnSpc>
                <a:spcPts val="1342"/>
              </a:lnSpc>
              <a:spcBef>
                <a:spcPts val="942"/>
              </a:spcBef>
            </a:pPr>
            <a:r>
              <a:rPr sz="1167" spc="-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graphical user interface toolkits </a:t>
            </a:r>
            <a:r>
              <a:rPr sz="1167" spc="-5" dirty="0">
                <a:latin typeface="Times New Roman"/>
                <a:cs typeface="Times New Roman"/>
              </a:rPr>
              <a:t>separate </a:t>
            </a:r>
            <a:r>
              <a:rPr sz="1167" dirty="0">
                <a:latin typeface="Times New Roman"/>
                <a:cs typeface="Times New Roman"/>
              </a:rPr>
              <a:t>the presentational aspects of the user  interface from the underlying application data. Classes defining application data and  presentations can be reused independently. They can </a:t>
            </a:r>
            <a:r>
              <a:rPr sz="1167" spc="-5" dirty="0">
                <a:latin typeface="Times New Roman"/>
                <a:cs typeface="Times New Roman"/>
              </a:rPr>
              <a:t>work </a:t>
            </a:r>
            <a:r>
              <a:rPr sz="1167" dirty="0">
                <a:latin typeface="Times New Roman"/>
                <a:cs typeface="Times New Roman"/>
              </a:rPr>
              <a:t>together, too. Both a  </a:t>
            </a:r>
            <a:r>
              <a:rPr sz="1167" spc="-5" dirty="0">
                <a:latin typeface="Times New Roman"/>
                <a:cs typeface="Times New Roman"/>
              </a:rPr>
              <a:t>spreadsheet </a:t>
            </a:r>
            <a:r>
              <a:rPr sz="1167" dirty="0">
                <a:latin typeface="Times New Roman"/>
                <a:cs typeface="Times New Roman"/>
              </a:rPr>
              <a:t>object and bar chart object can depict information in the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application  data object using different presentations. The </a:t>
            </a:r>
            <a:r>
              <a:rPr sz="1167" spc="-5" dirty="0">
                <a:latin typeface="Times New Roman"/>
                <a:cs typeface="Times New Roman"/>
              </a:rPr>
              <a:t>spreadsheet </a:t>
            </a:r>
            <a:r>
              <a:rPr sz="1167" dirty="0">
                <a:latin typeface="Times New Roman"/>
                <a:cs typeface="Times New Roman"/>
              </a:rPr>
              <a:t>and the bar chart don’t know  about each other, thereby letting you reuse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the one you need. But they behave as  though they do. When the user changes the information in the </a:t>
            </a:r>
            <a:r>
              <a:rPr sz="1167" spc="-5" dirty="0">
                <a:latin typeface="Times New Roman"/>
                <a:cs typeface="Times New Roman"/>
              </a:rPr>
              <a:t>spreadsheet, </a:t>
            </a:r>
            <a:r>
              <a:rPr sz="1167" dirty="0">
                <a:latin typeface="Times New Roman"/>
                <a:cs typeface="Times New Roman"/>
              </a:rPr>
              <a:t>the bar chart  reflects the changes immediately, and vice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versa.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131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4080511" y="6940973"/>
            <a:ext cx="2565135" cy="246327"/>
          </a:xfrm>
          <a:custGeom>
            <a:avLst/>
            <a:gdLst/>
            <a:ahLst/>
            <a:cxnLst/>
            <a:rect l="l" t="t" r="r" b="b"/>
            <a:pathLst>
              <a:path w="2638425" h="253365">
                <a:moveTo>
                  <a:pt x="2404872" y="0"/>
                </a:moveTo>
                <a:lnTo>
                  <a:pt x="0" y="0"/>
                </a:lnTo>
                <a:lnTo>
                  <a:pt x="0" y="252984"/>
                </a:lnTo>
                <a:lnTo>
                  <a:pt x="2638044" y="252984"/>
                </a:lnTo>
                <a:lnTo>
                  <a:pt x="2638044" y="143256"/>
                </a:lnTo>
                <a:lnTo>
                  <a:pt x="2404872" y="143256"/>
                </a:lnTo>
                <a:lnTo>
                  <a:pt x="2404872" y="0"/>
                </a:lnTo>
                <a:close/>
              </a:path>
              <a:path w="2638425" h="253365">
                <a:moveTo>
                  <a:pt x="2638044" y="126492"/>
                </a:moveTo>
                <a:lnTo>
                  <a:pt x="2404872" y="143256"/>
                </a:lnTo>
                <a:lnTo>
                  <a:pt x="2638044" y="143256"/>
                </a:lnTo>
                <a:lnTo>
                  <a:pt x="2638044" y="12649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418580" y="6940972"/>
            <a:ext cx="227188" cy="123472"/>
          </a:xfrm>
          <a:custGeom>
            <a:avLst/>
            <a:gdLst/>
            <a:ahLst/>
            <a:cxnLst/>
            <a:rect l="l" t="t" r="r" b="b"/>
            <a:pathLst>
              <a:path w="233679" h="127000">
                <a:moveTo>
                  <a:pt x="233172" y="0"/>
                </a:moveTo>
                <a:lnTo>
                  <a:pt x="0" y="0"/>
                </a:lnTo>
                <a:lnTo>
                  <a:pt x="233172" y="126492"/>
                </a:lnTo>
                <a:lnTo>
                  <a:pt x="233172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418580" y="6940972"/>
            <a:ext cx="227188" cy="139524"/>
          </a:xfrm>
          <a:custGeom>
            <a:avLst/>
            <a:gdLst/>
            <a:ahLst/>
            <a:cxnLst/>
            <a:rect l="l" t="t" r="r" b="b"/>
            <a:pathLst>
              <a:path w="233679" h="143509">
                <a:moveTo>
                  <a:pt x="0" y="0"/>
                </a:moveTo>
                <a:lnTo>
                  <a:pt x="0" y="143256"/>
                </a:lnTo>
                <a:lnTo>
                  <a:pt x="233172" y="126492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414134" y="6936528"/>
            <a:ext cx="234597" cy="130881"/>
          </a:xfrm>
          <a:custGeom>
            <a:avLst/>
            <a:gdLst/>
            <a:ahLst/>
            <a:cxnLst/>
            <a:rect l="l" t="t" r="r" b="b"/>
            <a:pathLst>
              <a:path w="241300" h="134620">
                <a:moveTo>
                  <a:pt x="4572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4572"/>
                </a:lnTo>
                <a:lnTo>
                  <a:pt x="1524" y="6096"/>
                </a:lnTo>
                <a:lnTo>
                  <a:pt x="1524" y="7620"/>
                </a:lnTo>
                <a:lnTo>
                  <a:pt x="234696" y="134112"/>
                </a:lnTo>
                <a:lnTo>
                  <a:pt x="237744" y="134112"/>
                </a:lnTo>
                <a:lnTo>
                  <a:pt x="240792" y="131064"/>
                </a:lnTo>
                <a:lnTo>
                  <a:pt x="240792" y="129540"/>
                </a:lnTo>
                <a:lnTo>
                  <a:pt x="239268" y="128016"/>
                </a:lnTo>
                <a:lnTo>
                  <a:pt x="6096" y="152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6414134" y="6936528"/>
            <a:ext cx="234597" cy="146932"/>
          </a:xfrm>
          <a:custGeom>
            <a:avLst/>
            <a:gdLst/>
            <a:ahLst/>
            <a:cxnLst/>
            <a:rect l="l" t="t" r="r" b="b"/>
            <a:pathLst>
              <a:path w="241300" h="151129">
                <a:moveTo>
                  <a:pt x="4572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47828"/>
                </a:lnTo>
                <a:lnTo>
                  <a:pt x="3048" y="150876"/>
                </a:lnTo>
                <a:lnTo>
                  <a:pt x="4572" y="150876"/>
                </a:lnTo>
                <a:lnTo>
                  <a:pt x="46966" y="147828"/>
                </a:lnTo>
                <a:lnTo>
                  <a:pt x="4572" y="147828"/>
                </a:lnTo>
                <a:lnTo>
                  <a:pt x="3048" y="143256"/>
                </a:lnTo>
                <a:lnTo>
                  <a:pt x="7620" y="142927"/>
                </a:lnTo>
                <a:lnTo>
                  <a:pt x="7620" y="3048"/>
                </a:lnTo>
                <a:lnTo>
                  <a:pt x="4572" y="0"/>
                </a:lnTo>
                <a:close/>
              </a:path>
              <a:path w="241300" h="151129">
                <a:moveTo>
                  <a:pt x="7620" y="142927"/>
                </a:moveTo>
                <a:lnTo>
                  <a:pt x="3048" y="143256"/>
                </a:lnTo>
                <a:lnTo>
                  <a:pt x="4572" y="147828"/>
                </a:lnTo>
                <a:lnTo>
                  <a:pt x="7620" y="147828"/>
                </a:lnTo>
                <a:lnTo>
                  <a:pt x="7620" y="142927"/>
                </a:lnTo>
                <a:close/>
              </a:path>
              <a:path w="241300" h="151129">
                <a:moveTo>
                  <a:pt x="237744" y="126492"/>
                </a:moveTo>
                <a:lnTo>
                  <a:pt x="236220" y="126492"/>
                </a:lnTo>
                <a:lnTo>
                  <a:pt x="7620" y="142927"/>
                </a:lnTo>
                <a:lnTo>
                  <a:pt x="7620" y="147828"/>
                </a:lnTo>
                <a:lnTo>
                  <a:pt x="46966" y="147828"/>
                </a:lnTo>
                <a:lnTo>
                  <a:pt x="237744" y="134112"/>
                </a:lnTo>
                <a:lnTo>
                  <a:pt x="240792" y="131064"/>
                </a:lnTo>
                <a:lnTo>
                  <a:pt x="240792" y="129540"/>
                </a:lnTo>
                <a:lnTo>
                  <a:pt x="23774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414134" y="6936528"/>
            <a:ext cx="234597" cy="130881"/>
          </a:xfrm>
          <a:custGeom>
            <a:avLst/>
            <a:gdLst/>
            <a:ahLst/>
            <a:cxnLst/>
            <a:rect l="l" t="t" r="r" b="b"/>
            <a:pathLst>
              <a:path w="241300" h="134620">
                <a:moveTo>
                  <a:pt x="237744" y="4571"/>
                </a:moveTo>
                <a:lnTo>
                  <a:pt x="233172" y="4571"/>
                </a:lnTo>
                <a:lnTo>
                  <a:pt x="233172" y="131063"/>
                </a:lnTo>
                <a:lnTo>
                  <a:pt x="236220" y="134111"/>
                </a:lnTo>
                <a:lnTo>
                  <a:pt x="237744" y="134111"/>
                </a:lnTo>
                <a:lnTo>
                  <a:pt x="240792" y="131063"/>
                </a:lnTo>
                <a:lnTo>
                  <a:pt x="240792" y="7619"/>
                </a:lnTo>
                <a:lnTo>
                  <a:pt x="237744" y="7619"/>
                </a:lnTo>
                <a:lnTo>
                  <a:pt x="237744" y="4571"/>
                </a:lnTo>
                <a:close/>
              </a:path>
              <a:path w="241300" h="134620">
                <a:moveTo>
                  <a:pt x="237744" y="0"/>
                </a:moveTo>
                <a:lnTo>
                  <a:pt x="3048" y="0"/>
                </a:lnTo>
                <a:lnTo>
                  <a:pt x="0" y="3047"/>
                </a:lnTo>
                <a:lnTo>
                  <a:pt x="0" y="4571"/>
                </a:lnTo>
                <a:lnTo>
                  <a:pt x="3048" y="7619"/>
                </a:lnTo>
                <a:lnTo>
                  <a:pt x="233172" y="7619"/>
                </a:lnTo>
                <a:lnTo>
                  <a:pt x="233172" y="4571"/>
                </a:lnTo>
                <a:lnTo>
                  <a:pt x="240792" y="4571"/>
                </a:lnTo>
                <a:lnTo>
                  <a:pt x="240792" y="3047"/>
                </a:lnTo>
                <a:lnTo>
                  <a:pt x="237744" y="0"/>
                </a:lnTo>
                <a:close/>
              </a:path>
              <a:path w="241300" h="134620">
                <a:moveTo>
                  <a:pt x="240792" y="4571"/>
                </a:moveTo>
                <a:lnTo>
                  <a:pt x="237744" y="4571"/>
                </a:lnTo>
                <a:lnTo>
                  <a:pt x="237744" y="7619"/>
                </a:lnTo>
                <a:lnTo>
                  <a:pt x="240792" y="7619"/>
                </a:lnTo>
                <a:lnTo>
                  <a:pt x="24079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076064" y="6936529"/>
            <a:ext cx="2572544" cy="253735"/>
          </a:xfrm>
          <a:custGeom>
            <a:avLst/>
            <a:gdLst/>
            <a:ahLst/>
            <a:cxnLst/>
            <a:rect l="l" t="t" r="r" b="b"/>
            <a:pathLst>
              <a:path w="2646045" h="260984">
                <a:moveTo>
                  <a:pt x="240944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57556"/>
                </a:lnTo>
                <a:lnTo>
                  <a:pt x="3048" y="260604"/>
                </a:lnTo>
                <a:lnTo>
                  <a:pt x="2642616" y="260604"/>
                </a:lnTo>
                <a:lnTo>
                  <a:pt x="2645664" y="257556"/>
                </a:lnTo>
                <a:lnTo>
                  <a:pt x="4572" y="257556"/>
                </a:lnTo>
                <a:lnTo>
                  <a:pt x="4572" y="252984"/>
                </a:lnTo>
                <a:lnTo>
                  <a:pt x="7620" y="252984"/>
                </a:lnTo>
                <a:lnTo>
                  <a:pt x="7620" y="7620"/>
                </a:lnTo>
                <a:lnTo>
                  <a:pt x="4572" y="7620"/>
                </a:lnTo>
                <a:lnTo>
                  <a:pt x="4572" y="4572"/>
                </a:lnTo>
                <a:lnTo>
                  <a:pt x="2412492" y="4572"/>
                </a:lnTo>
                <a:lnTo>
                  <a:pt x="2412492" y="3048"/>
                </a:lnTo>
                <a:lnTo>
                  <a:pt x="2409444" y="0"/>
                </a:lnTo>
                <a:close/>
              </a:path>
              <a:path w="2646045" h="260984">
                <a:moveTo>
                  <a:pt x="7620" y="252984"/>
                </a:moveTo>
                <a:lnTo>
                  <a:pt x="4572" y="252984"/>
                </a:lnTo>
                <a:lnTo>
                  <a:pt x="4572" y="257556"/>
                </a:lnTo>
                <a:lnTo>
                  <a:pt x="7620" y="257556"/>
                </a:lnTo>
                <a:lnTo>
                  <a:pt x="7620" y="252984"/>
                </a:lnTo>
                <a:close/>
              </a:path>
              <a:path w="2646045" h="260984">
                <a:moveTo>
                  <a:pt x="2638044" y="252984"/>
                </a:moveTo>
                <a:lnTo>
                  <a:pt x="7620" y="252984"/>
                </a:lnTo>
                <a:lnTo>
                  <a:pt x="7620" y="257556"/>
                </a:lnTo>
                <a:lnTo>
                  <a:pt x="2638044" y="257556"/>
                </a:lnTo>
                <a:lnTo>
                  <a:pt x="2638044" y="252984"/>
                </a:lnTo>
                <a:close/>
              </a:path>
              <a:path w="2646045" h="260984">
                <a:moveTo>
                  <a:pt x="2642616" y="126492"/>
                </a:moveTo>
                <a:lnTo>
                  <a:pt x="2641092" y="126492"/>
                </a:lnTo>
                <a:lnTo>
                  <a:pt x="2638044" y="129540"/>
                </a:lnTo>
                <a:lnTo>
                  <a:pt x="2638044" y="257556"/>
                </a:lnTo>
                <a:lnTo>
                  <a:pt x="2642616" y="257556"/>
                </a:lnTo>
                <a:lnTo>
                  <a:pt x="2642616" y="252984"/>
                </a:lnTo>
                <a:lnTo>
                  <a:pt x="2645664" y="252984"/>
                </a:lnTo>
                <a:lnTo>
                  <a:pt x="2645664" y="129540"/>
                </a:lnTo>
                <a:lnTo>
                  <a:pt x="2642616" y="126492"/>
                </a:lnTo>
                <a:close/>
              </a:path>
              <a:path w="2646045" h="260984">
                <a:moveTo>
                  <a:pt x="2645664" y="252984"/>
                </a:moveTo>
                <a:lnTo>
                  <a:pt x="2642616" y="252984"/>
                </a:lnTo>
                <a:lnTo>
                  <a:pt x="2642616" y="257556"/>
                </a:lnTo>
                <a:lnTo>
                  <a:pt x="2645664" y="257556"/>
                </a:lnTo>
                <a:lnTo>
                  <a:pt x="2645664" y="252984"/>
                </a:lnTo>
                <a:close/>
              </a:path>
              <a:path w="2646045" h="260984">
                <a:moveTo>
                  <a:pt x="7620" y="4572"/>
                </a:moveTo>
                <a:lnTo>
                  <a:pt x="4572" y="4572"/>
                </a:lnTo>
                <a:lnTo>
                  <a:pt x="4572" y="7620"/>
                </a:lnTo>
                <a:lnTo>
                  <a:pt x="7620" y="7620"/>
                </a:lnTo>
                <a:lnTo>
                  <a:pt x="7620" y="4572"/>
                </a:lnTo>
                <a:close/>
              </a:path>
              <a:path w="2646045" h="260984">
                <a:moveTo>
                  <a:pt x="2412492" y="4572"/>
                </a:moveTo>
                <a:lnTo>
                  <a:pt x="7620" y="4572"/>
                </a:lnTo>
                <a:lnTo>
                  <a:pt x="7620" y="7620"/>
                </a:lnTo>
                <a:lnTo>
                  <a:pt x="2409444" y="7620"/>
                </a:lnTo>
                <a:lnTo>
                  <a:pt x="241249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155950" y="7083214"/>
            <a:ext cx="917151" cy="35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64615" y="6600189"/>
          <a:ext cx="2468827" cy="173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8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336">
                <a:tc>
                  <a:txBody>
                    <a:bodyPr/>
                    <a:lstStyle/>
                    <a:p>
                      <a:pPr marL="43815">
                        <a:lnSpc>
                          <a:spcPts val="2280"/>
                        </a:lnSpc>
                      </a:pPr>
                      <a:r>
                        <a:rPr sz="2000" spc="5" dirty="0">
                          <a:latin typeface="Verdana"/>
                          <a:cs typeface="Verdana"/>
                        </a:rPr>
                        <a:t>Singleton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3505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518">
                <a:tc>
                  <a:txBody>
                    <a:bodyPr/>
                    <a:lstStyle/>
                    <a:p>
                      <a:pPr marL="83185" marR="198755">
                        <a:lnSpc>
                          <a:spcPts val="2150"/>
                        </a:lnSpc>
                        <a:spcBef>
                          <a:spcPts val="30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static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instance() 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SingletonOperation() 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GetSingletonData()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35051">
                      <a:solidFill>
                        <a:srgbClr val="000000"/>
                      </a:solidFill>
                      <a:prstDash val="solid"/>
                    </a:lnT>
                    <a:lnB w="35051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659">
                <a:tc>
                  <a:txBody>
                    <a:bodyPr/>
                    <a:lstStyle/>
                    <a:p>
                      <a:pPr marL="83185">
                        <a:lnSpc>
                          <a:spcPts val="1830"/>
                        </a:lnSpc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static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uniqueInstance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singletonData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35051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142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8903" y="1331383"/>
            <a:ext cx="5359312" cy="58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Subject</a:t>
            </a:r>
            <a:endParaRPr sz="1167">
              <a:latin typeface="Times New Roman"/>
              <a:cs typeface="Times New Roman"/>
            </a:endParaRPr>
          </a:p>
          <a:p>
            <a:pPr marL="12347" indent="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Knows </a:t>
            </a:r>
            <a:r>
              <a:rPr sz="1167" dirty="0">
                <a:latin typeface="Times New Roman"/>
                <a:cs typeface="Times New Roman"/>
              </a:rPr>
              <a:t>its observers. </a:t>
            </a:r>
            <a:r>
              <a:rPr sz="1167" spc="-5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number of </a:t>
            </a:r>
            <a:r>
              <a:rPr sz="1167" spc="-5" dirty="0">
                <a:latin typeface="Times New Roman"/>
                <a:cs typeface="Times New Roman"/>
              </a:rPr>
              <a:t>Observer </a:t>
            </a:r>
            <a:r>
              <a:rPr sz="1167" dirty="0">
                <a:latin typeface="Times New Roman"/>
                <a:cs typeface="Times New Roman"/>
              </a:rPr>
              <a:t>objects </a:t>
            </a:r>
            <a:r>
              <a:rPr sz="1167" spc="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observe a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subject.</a:t>
            </a:r>
            <a:endParaRPr sz="1167">
              <a:latin typeface="Times New Roman"/>
              <a:cs typeface="Times New Roman"/>
            </a:endParaRPr>
          </a:p>
          <a:p>
            <a:pPr marL="12347" marR="916143" indent="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Provides </a:t>
            </a:r>
            <a:r>
              <a:rPr sz="1167" dirty="0">
                <a:latin typeface="Times New Roman"/>
                <a:cs typeface="Times New Roman"/>
              </a:rPr>
              <a:t>an interface for attaching and detaching </a:t>
            </a:r>
            <a:r>
              <a:rPr sz="1167" spc="-5" dirty="0">
                <a:latin typeface="Times New Roman"/>
                <a:cs typeface="Times New Roman"/>
              </a:rPr>
              <a:t>Observer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objects.  </a:t>
            </a:r>
            <a:r>
              <a:rPr sz="1167" spc="-5" dirty="0">
                <a:latin typeface="Times New Roman"/>
                <a:cs typeface="Times New Roman"/>
              </a:rPr>
              <a:t>Observer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Defines </a:t>
            </a:r>
            <a:r>
              <a:rPr sz="1167" dirty="0">
                <a:latin typeface="Times New Roman"/>
                <a:cs typeface="Times New Roman"/>
              </a:rPr>
              <a:t>an updating interface for objects that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notified of changes in a  </a:t>
            </a:r>
            <a:r>
              <a:rPr sz="1167" spc="-5" dirty="0">
                <a:latin typeface="Times New Roman"/>
                <a:cs typeface="Times New Roman"/>
              </a:rPr>
              <a:t>subject.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ConcreteSubject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Stores state </a:t>
            </a:r>
            <a:r>
              <a:rPr sz="1167" dirty="0">
                <a:latin typeface="Times New Roman"/>
                <a:cs typeface="Times New Roman"/>
              </a:rPr>
              <a:t>of interest to concreteObserver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objects.</a:t>
            </a:r>
            <a:endParaRPr sz="1167">
              <a:latin typeface="Times New Roman"/>
              <a:cs typeface="Times New Roman"/>
            </a:endParaRPr>
          </a:p>
          <a:p>
            <a:pPr marL="12347" marR="1388413" indent="222245">
              <a:lnSpc>
                <a:spcPts val="1332"/>
              </a:lnSpc>
              <a:spcBef>
                <a:spcPts val="136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Sends </a:t>
            </a:r>
            <a:r>
              <a:rPr sz="1167" dirty="0">
                <a:latin typeface="Times New Roman"/>
                <a:cs typeface="Times New Roman"/>
              </a:rPr>
              <a:t>a notification to its observers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its </a:t>
            </a:r>
            <a:r>
              <a:rPr sz="1167" spc="-5" dirty="0">
                <a:latin typeface="Times New Roman"/>
                <a:cs typeface="Times New Roman"/>
              </a:rPr>
              <a:t>state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changes.  ConcreteObserver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Maintains </a:t>
            </a:r>
            <a:r>
              <a:rPr sz="1167" dirty="0">
                <a:latin typeface="Times New Roman"/>
                <a:cs typeface="Times New Roman"/>
              </a:rPr>
              <a:t>a reference to a ConcreteSubject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Stores state state </a:t>
            </a:r>
            <a:r>
              <a:rPr sz="1167" dirty="0">
                <a:latin typeface="Times New Roman"/>
                <a:cs typeface="Times New Roman"/>
              </a:rPr>
              <a:t>that </a:t>
            </a:r>
            <a:r>
              <a:rPr sz="1167" spc="-5" dirty="0">
                <a:latin typeface="Times New Roman"/>
                <a:cs typeface="Times New Roman"/>
              </a:rPr>
              <a:t>should stay </a:t>
            </a:r>
            <a:r>
              <a:rPr sz="1167" dirty="0">
                <a:latin typeface="Times New Roman"/>
                <a:cs typeface="Times New Roman"/>
              </a:rPr>
              <a:t>consistent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-5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subject’s.</a:t>
            </a:r>
            <a:endParaRPr sz="1167">
              <a:latin typeface="Times New Roman"/>
              <a:cs typeface="Times New Roman"/>
            </a:endParaRPr>
          </a:p>
          <a:p>
            <a:pPr marL="456837" marR="5556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Implements the </a:t>
            </a:r>
            <a:r>
              <a:rPr sz="1167" spc="-5" dirty="0">
                <a:latin typeface="Times New Roman"/>
                <a:cs typeface="Times New Roman"/>
              </a:rPr>
              <a:t>Observer </a:t>
            </a:r>
            <a:r>
              <a:rPr sz="1167" dirty="0">
                <a:latin typeface="Times New Roman"/>
                <a:cs typeface="Times New Roman"/>
              </a:rPr>
              <a:t>updating interface to keep its </a:t>
            </a:r>
            <a:r>
              <a:rPr sz="1167" spc="-5" dirty="0">
                <a:latin typeface="Times New Roman"/>
                <a:cs typeface="Times New Roman"/>
              </a:rPr>
              <a:t>state </a:t>
            </a:r>
            <a:r>
              <a:rPr sz="1167" dirty="0">
                <a:latin typeface="Times New Roman"/>
                <a:cs typeface="Times New Roman"/>
              </a:rPr>
              <a:t>consistent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 </a:t>
            </a:r>
            <a:r>
              <a:rPr sz="1167" spc="-5" dirty="0">
                <a:latin typeface="Times New Roman"/>
                <a:cs typeface="Times New Roman"/>
              </a:rPr>
              <a:t>subject’s.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  <a:buFont typeface="Symbol"/>
              <a:buChar char=""/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1750" spc="-5" dirty="0">
                <a:latin typeface="Tahoma"/>
                <a:cs typeface="Tahoma"/>
              </a:rPr>
              <a:t>Singleton</a:t>
            </a:r>
            <a:r>
              <a:rPr sz="1750" spc="-87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Pattern</a:t>
            </a:r>
            <a:endParaRPr sz="1750">
              <a:latin typeface="Tahoma"/>
              <a:cs typeface="Tahoma"/>
            </a:endParaRPr>
          </a:p>
          <a:p>
            <a:pPr marL="234592">
              <a:lnSpc>
                <a:spcPts val="1861"/>
              </a:lnSpc>
              <a:spcBef>
                <a:spcPts val="5"/>
              </a:spcBef>
            </a:pPr>
            <a:r>
              <a:rPr sz="1556" spc="-5" dirty="0">
                <a:latin typeface="Tahoma"/>
                <a:cs typeface="Tahoma"/>
              </a:rPr>
              <a:t>Intent</a:t>
            </a:r>
            <a:endParaRPr sz="1556">
              <a:latin typeface="Tahoma"/>
              <a:cs typeface="Tahoma"/>
            </a:endParaRPr>
          </a:p>
          <a:p>
            <a:pPr marL="456837" marR="6791" indent="-222245">
              <a:lnSpc>
                <a:spcPts val="1332"/>
              </a:lnSpc>
              <a:spcBef>
                <a:spcPts val="9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It ensures that a class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spc="10" dirty="0">
                <a:latin typeface="Times New Roman"/>
                <a:cs typeface="Times New Roman"/>
              </a:rPr>
              <a:t>has </a:t>
            </a:r>
            <a:r>
              <a:rPr sz="1167" dirty="0">
                <a:latin typeface="Times New Roman"/>
                <a:cs typeface="Times New Roman"/>
              </a:rPr>
              <a:t>one instance and provides a global point of access  to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it.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19"/>
              </a:spcBef>
            </a:pPr>
            <a:r>
              <a:rPr sz="1556" spc="-5" dirty="0">
                <a:latin typeface="Tahoma"/>
                <a:cs typeface="Tahoma"/>
              </a:rPr>
              <a:t>Applicability</a:t>
            </a:r>
            <a:endParaRPr sz="1556">
              <a:latin typeface="Tahoma"/>
              <a:cs typeface="Tahoma"/>
            </a:endParaRPr>
          </a:p>
          <a:p>
            <a:pPr marL="456837" marR="6173" indent="-222245">
              <a:lnSpc>
                <a:spcPts val="1342"/>
              </a:lnSpc>
              <a:spcBef>
                <a:spcPts val="8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Singleton </a:t>
            </a:r>
            <a:r>
              <a:rPr sz="1167" dirty="0">
                <a:latin typeface="Times New Roman"/>
                <a:cs typeface="Times New Roman"/>
              </a:rPr>
              <a:t>pattern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used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there must be exactly one instance of a  class and it must be accessible to clients from a </a:t>
            </a:r>
            <a:r>
              <a:rPr sz="1167" spc="-5" dirty="0">
                <a:latin typeface="Times New Roman"/>
                <a:cs typeface="Times New Roman"/>
              </a:rPr>
              <a:t>well-known </a:t>
            </a:r>
            <a:r>
              <a:rPr sz="1167" dirty="0">
                <a:latin typeface="Times New Roman"/>
                <a:cs typeface="Times New Roman"/>
              </a:rPr>
              <a:t>access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point.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>
              <a:lnSpc>
                <a:spcPts val="1332"/>
              </a:lnSpc>
              <a:spcBef>
                <a:spcPts val="9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Singleton </a:t>
            </a:r>
            <a:r>
              <a:rPr sz="1167" dirty="0">
                <a:latin typeface="Times New Roman"/>
                <a:cs typeface="Times New Roman"/>
              </a:rPr>
              <a:t>pattern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used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controlling the total number of instances  that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be created for a particular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ct val="95400"/>
              </a:lnSpc>
              <a:spcBef>
                <a:spcPts val="63"/>
              </a:spcBef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Singleton </a:t>
            </a:r>
            <a:r>
              <a:rPr sz="1167" dirty="0">
                <a:latin typeface="Times New Roman"/>
                <a:cs typeface="Times New Roman"/>
              </a:rPr>
              <a:t>pattern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used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sole </a:t>
            </a:r>
            <a:r>
              <a:rPr sz="1167" dirty="0">
                <a:latin typeface="Times New Roman"/>
                <a:cs typeface="Times New Roman"/>
              </a:rPr>
              <a:t>instance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extensible by  </a:t>
            </a:r>
            <a:r>
              <a:rPr sz="1167" spc="-5" dirty="0">
                <a:latin typeface="Times New Roman"/>
                <a:cs typeface="Times New Roman"/>
              </a:rPr>
              <a:t>sub </a:t>
            </a:r>
            <a:r>
              <a:rPr sz="1167" dirty="0">
                <a:latin typeface="Times New Roman"/>
                <a:cs typeface="Times New Roman"/>
              </a:rPr>
              <a:t>classing and clients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able to use an extended instance </a:t>
            </a:r>
            <a:r>
              <a:rPr sz="1167" spc="-5" dirty="0">
                <a:latin typeface="Times New Roman"/>
                <a:cs typeface="Times New Roman"/>
              </a:rPr>
              <a:t>without  </a:t>
            </a:r>
            <a:r>
              <a:rPr sz="1167" dirty="0">
                <a:latin typeface="Times New Roman"/>
                <a:cs typeface="Times New Roman"/>
              </a:rPr>
              <a:t>modifying their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  <a:p>
            <a:pPr marL="234592">
              <a:spcBef>
                <a:spcPts val="53"/>
              </a:spcBef>
            </a:pPr>
            <a:r>
              <a:rPr sz="1556" spc="-10" dirty="0">
                <a:latin typeface="Tahoma"/>
                <a:cs typeface="Tahoma"/>
              </a:rPr>
              <a:t>Structure</a:t>
            </a:r>
            <a:endParaRPr sz="1556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64">
              <a:latin typeface="Times New Roman"/>
              <a:cs typeface="Times New Roman"/>
            </a:endParaRPr>
          </a:p>
          <a:p>
            <a:pPr marL="2994750"/>
            <a:r>
              <a:rPr sz="1604" spc="10" dirty="0">
                <a:latin typeface="Verdana"/>
                <a:cs typeface="Verdana"/>
              </a:rPr>
              <a:t>return</a:t>
            </a:r>
            <a:r>
              <a:rPr sz="1604" spc="-34" dirty="0">
                <a:latin typeface="Verdana"/>
                <a:cs typeface="Verdana"/>
              </a:rPr>
              <a:t> </a:t>
            </a:r>
            <a:r>
              <a:rPr sz="1604" spc="10" dirty="0">
                <a:latin typeface="Verdana"/>
                <a:cs typeface="Verdana"/>
              </a:rPr>
              <a:t>uniqueInstance</a:t>
            </a:r>
            <a:endParaRPr sz="1604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8903" y="8519936"/>
            <a:ext cx="1252626" cy="414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>
              <a:lnSpc>
                <a:spcPts val="1818"/>
              </a:lnSpc>
            </a:pPr>
            <a:r>
              <a:rPr sz="1556" spc="-10" dirty="0">
                <a:latin typeface="Tahoma"/>
                <a:cs typeface="Tahoma"/>
              </a:rPr>
              <a:t>Participants</a:t>
            </a:r>
            <a:endParaRPr sz="1556">
              <a:latin typeface="Tahoma"/>
              <a:cs typeface="Tahoma"/>
            </a:endParaRPr>
          </a:p>
          <a:p>
            <a:pPr marL="12347">
              <a:lnSpc>
                <a:spcPts val="1351"/>
              </a:lnSpc>
            </a:pPr>
            <a:r>
              <a:rPr sz="1167" spc="-5" dirty="0">
                <a:latin typeface="Times New Roman"/>
                <a:cs typeface="Times New Roman"/>
              </a:rPr>
              <a:t>Singleton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9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51416"/>
            <a:ext cx="5360547" cy="7893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6791" indent="-222245" algn="just">
              <a:lnSpc>
                <a:spcPct val="95400"/>
              </a:lnSpc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Defines </a:t>
            </a:r>
            <a:r>
              <a:rPr sz="1167" dirty="0">
                <a:latin typeface="Times New Roman"/>
                <a:cs typeface="Times New Roman"/>
              </a:rPr>
              <a:t>an instance operation that lets clients access its unique instance. Instance  is a class operation (that is, a class method in </a:t>
            </a:r>
            <a:r>
              <a:rPr sz="1167" spc="-5" dirty="0">
                <a:latin typeface="Times New Roman"/>
                <a:cs typeface="Times New Roman"/>
              </a:rPr>
              <a:t>Smalltalk </a:t>
            </a:r>
            <a:r>
              <a:rPr sz="1167" dirty="0">
                <a:latin typeface="Times New Roman"/>
                <a:cs typeface="Times New Roman"/>
              </a:rPr>
              <a:t>and a </a:t>
            </a:r>
            <a:r>
              <a:rPr sz="1167" spc="-5" dirty="0">
                <a:latin typeface="Times New Roman"/>
                <a:cs typeface="Times New Roman"/>
              </a:rPr>
              <a:t>static </a:t>
            </a:r>
            <a:r>
              <a:rPr sz="1167" dirty="0">
                <a:latin typeface="Times New Roman"/>
                <a:cs typeface="Times New Roman"/>
              </a:rPr>
              <a:t>member  function in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C++).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be responsible for creating its own unique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instance.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  <a:buFont typeface="Symbol"/>
              <a:buChar char=""/>
            </a:pP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18"/>
              </a:lnSpc>
              <a:spcBef>
                <a:spcPts val="5"/>
              </a:spcBef>
            </a:pPr>
            <a:r>
              <a:rPr sz="1556" spc="-10" dirty="0">
                <a:latin typeface="Tahoma"/>
                <a:cs typeface="Tahoma"/>
              </a:rPr>
              <a:t>Singleton Pattern</a:t>
            </a:r>
            <a:r>
              <a:rPr sz="1556" spc="24" dirty="0">
                <a:latin typeface="Tahoma"/>
                <a:cs typeface="Tahoma"/>
              </a:rPr>
              <a:t> </a:t>
            </a:r>
            <a:r>
              <a:rPr sz="1556" spc="-5" dirty="0">
                <a:latin typeface="Tahoma"/>
                <a:cs typeface="Tahoma"/>
              </a:rPr>
              <a:t>Example</a:t>
            </a:r>
            <a:endParaRPr sz="1556">
              <a:latin typeface="Tahoma"/>
              <a:cs typeface="Tahoma"/>
            </a:endParaRPr>
          </a:p>
          <a:p>
            <a:pPr marL="12347">
              <a:lnSpc>
                <a:spcPts val="1351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Singleton </a:t>
            </a:r>
            <a:r>
              <a:rPr sz="1167" dirty="0">
                <a:latin typeface="Times New Roman"/>
                <a:cs typeface="Times New Roman"/>
              </a:rPr>
              <a:t>class is declared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338715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class </a:t>
            </a:r>
            <a:r>
              <a:rPr sz="1167" spc="-5" dirty="0">
                <a:latin typeface="Times New Roman"/>
                <a:cs typeface="Times New Roman"/>
              </a:rPr>
              <a:t>Singleton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{  public:</a:t>
            </a:r>
            <a:endParaRPr sz="1167">
              <a:latin typeface="Times New Roman"/>
              <a:cs typeface="Times New Roman"/>
            </a:endParaRPr>
          </a:p>
          <a:p>
            <a:pPr marL="12347" marR="3455291" indent="222245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static Singleton*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Instance();  protected:</a:t>
            </a:r>
            <a:endParaRPr sz="1167">
              <a:latin typeface="Times New Roman"/>
              <a:cs typeface="Times New Roman"/>
            </a:endParaRPr>
          </a:p>
          <a:p>
            <a:pPr marL="12347" marR="4409710" indent="222245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Singleton();  </a:t>
            </a:r>
            <a:r>
              <a:rPr sz="1167" dirty="0">
                <a:latin typeface="Times New Roman"/>
                <a:cs typeface="Times New Roman"/>
              </a:rPr>
              <a:t>private: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278"/>
              </a:lnSpc>
            </a:pPr>
            <a:r>
              <a:rPr sz="1167" spc="-5" dirty="0">
                <a:latin typeface="Times New Roman"/>
                <a:cs typeface="Times New Roman"/>
              </a:rPr>
              <a:t>static Singleton*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_instance;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};</a:t>
            </a:r>
            <a:endParaRPr sz="1167">
              <a:latin typeface="Times New Roman"/>
              <a:cs typeface="Times New Roman"/>
            </a:endParaRPr>
          </a:p>
          <a:p>
            <a:pPr marL="12347" marR="3121306">
              <a:lnSpc>
                <a:spcPct val="191700"/>
              </a:lnSpc>
            </a:pPr>
            <a:r>
              <a:rPr sz="1167" dirty="0">
                <a:latin typeface="Times New Roman"/>
                <a:cs typeface="Times New Roman"/>
              </a:rPr>
              <a:t>The corresponding implementation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  </a:t>
            </a:r>
            <a:r>
              <a:rPr sz="1167" spc="-5" dirty="0">
                <a:latin typeface="Times New Roman"/>
                <a:cs typeface="Times New Roman"/>
              </a:rPr>
              <a:t>Singleton* Singleton::_instance </a:t>
            </a:r>
            <a:r>
              <a:rPr sz="1167" dirty="0">
                <a:latin typeface="Times New Roman"/>
                <a:cs typeface="Times New Roman"/>
              </a:rPr>
              <a:t>= 0;  </a:t>
            </a:r>
            <a:r>
              <a:rPr sz="1167" spc="-5" dirty="0">
                <a:latin typeface="Times New Roman"/>
                <a:cs typeface="Times New Roman"/>
              </a:rPr>
              <a:t>Singleton*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Singleton::Instance(){</a:t>
            </a:r>
            <a:endParaRPr sz="1167">
              <a:latin typeface="Times New Roman"/>
              <a:cs typeface="Times New Roman"/>
            </a:endParaRPr>
          </a:p>
          <a:p>
            <a:pPr marL="271633">
              <a:lnSpc>
                <a:spcPts val="1312"/>
              </a:lnSpc>
            </a:pPr>
            <a:r>
              <a:rPr sz="1167" dirty="0">
                <a:latin typeface="Times New Roman"/>
                <a:cs typeface="Times New Roman"/>
              </a:rPr>
              <a:t>if (_instance == 0)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419796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_instance = new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Singleton;</a:t>
            </a:r>
            <a:endParaRPr sz="1167">
              <a:latin typeface="Times New Roman"/>
              <a:cs typeface="Times New Roman"/>
            </a:endParaRPr>
          </a:p>
          <a:p>
            <a:pPr marL="271633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271633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return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_instance;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Clients access the </a:t>
            </a:r>
            <a:r>
              <a:rPr sz="1167" spc="-5" dirty="0">
                <a:latin typeface="Times New Roman"/>
                <a:cs typeface="Times New Roman"/>
              </a:rPr>
              <a:t>singleton </a:t>
            </a:r>
            <a:r>
              <a:rPr sz="1167" dirty="0">
                <a:latin typeface="Times New Roman"/>
                <a:cs typeface="Times New Roman"/>
              </a:rPr>
              <a:t>exclusively through the </a:t>
            </a:r>
            <a:r>
              <a:rPr sz="1167" spc="-5" dirty="0">
                <a:latin typeface="Times New Roman"/>
                <a:cs typeface="Times New Roman"/>
              </a:rPr>
              <a:t>Instance </a:t>
            </a:r>
            <a:r>
              <a:rPr sz="1167" dirty="0">
                <a:latin typeface="Times New Roman"/>
                <a:cs typeface="Times New Roman"/>
              </a:rPr>
              <a:t>member function. The  variable _instance is initialized to 0, and the </a:t>
            </a:r>
            <a:r>
              <a:rPr sz="1167" spc="-5" dirty="0">
                <a:latin typeface="Times New Roman"/>
                <a:cs typeface="Times New Roman"/>
              </a:rPr>
              <a:t>static </a:t>
            </a:r>
            <a:r>
              <a:rPr sz="1167" dirty="0">
                <a:latin typeface="Times New Roman"/>
                <a:cs typeface="Times New Roman"/>
              </a:rPr>
              <a:t>member function Instance returns its  value, initializing it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unique instance if it is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0.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24"/>
              </a:spcBef>
            </a:pPr>
            <a:r>
              <a:rPr sz="1750" spc="-5" dirty="0">
                <a:latin typeface="Tahoma"/>
                <a:cs typeface="Tahoma"/>
              </a:rPr>
              <a:t>Façade</a:t>
            </a:r>
            <a:r>
              <a:rPr sz="1750" spc="-87" dirty="0">
                <a:latin typeface="Tahoma"/>
                <a:cs typeface="Tahoma"/>
              </a:rPr>
              <a:t> </a:t>
            </a:r>
            <a:r>
              <a:rPr sz="1750" spc="-5" dirty="0">
                <a:latin typeface="Tahoma"/>
                <a:cs typeface="Tahoma"/>
              </a:rPr>
              <a:t>Pattern</a:t>
            </a:r>
            <a:endParaRPr sz="1750">
              <a:latin typeface="Tahoma"/>
              <a:cs typeface="Tahoma"/>
            </a:endParaRPr>
          </a:p>
          <a:p>
            <a:pPr marL="234592">
              <a:lnSpc>
                <a:spcPts val="1861"/>
              </a:lnSpc>
              <a:spcBef>
                <a:spcPts val="5"/>
              </a:spcBef>
            </a:pPr>
            <a:r>
              <a:rPr sz="1556" spc="-5" dirty="0">
                <a:latin typeface="Tahoma"/>
                <a:cs typeface="Tahoma"/>
              </a:rPr>
              <a:t>Intent</a:t>
            </a:r>
            <a:endParaRPr sz="1556">
              <a:latin typeface="Tahoma"/>
              <a:cs typeface="Tahoma"/>
            </a:endParaRPr>
          </a:p>
          <a:p>
            <a:pPr marL="456837" indent="-222245">
              <a:lnSpc>
                <a:spcPts val="1395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It provides a unified interface to a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of interfaces in a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sub-system.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spcBef>
                <a:spcPts val="19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Façade </a:t>
            </a:r>
            <a:r>
              <a:rPr sz="1167" dirty="0">
                <a:latin typeface="Times New Roman"/>
                <a:cs typeface="Times New Roman"/>
              </a:rPr>
              <a:t>defines a higher level interface that makes a </a:t>
            </a:r>
            <a:r>
              <a:rPr sz="1167" spc="-5" dirty="0">
                <a:latin typeface="Times New Roman"/>
                <a:cs typeface="Times New Roman"/>
              </a:rPr>
              <a:t>subsystem </a:t>
            </a:r>
            <a:r>
              <a:rPr sz="1167" dirty="0">
                <a:latin typeface="Times New Roman"/>
                <a:cs typeface="Times New Roman"/>
              </a:rPr>
              <a:t>easier to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861"/>
              </a:lnSpc>
              <a:spcBef>
                <a:spcPts val="44"/>
              </a:spcBef>
            </a:pPr>
            <a:r>
              <a:rPr sz="1556" spc="-5" dirty="0">
                <a:latin typeface="Tahoma"/>
                <a:cs typeface="Tahoma"/>
              </a:rPr>
              <a:t>Applicability</a:t>
            </a:r>
            <a:endParaRPr sz="1556">
              <a:latin typeface="Tahoma"/>
              <a:cs typeface="Tahoma"/>
            </a:endParaRPr>
          </a:p>
          <a:p>
            <a:pPr marL="456837" marR="7408" indent="-222245">
              <a:lnSpc>
                <a:spcPts val="1332"/>
              </a:lnSpc>
              <a:spcBef>
                <a:spcPts val="9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would </a:t>
            </a:r>
            <a:r>
              <a:rPr sz="1167" dirty="0">
                <a:latin typeface="Times New Roman"/>
                <a:cs typeface="Times New Roman"/>
              </a:rPr>
              <a:t>use façade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want </a:t>
            </a:r>
            <a:r>
              <a:rPr sz="1167" dirty="0">
                <a:latin typeface="Times New Roman"/>
                <a:cs typeface="Times New Roman"/>
              </a:rPr>
              <a:t>to provide a </a:t>
            </a: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interface to a complex  </a:t>
            </a:r>
            <a:r>
              <a:rPr sz="1167" spc="-5" dirty="0">
                <a:latin typeface="Times New Roman"/>
                <a:cs typeface="Times New Roman"/>
              </a:rPr>
              <a:t>sub-system.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>
              <a:lnSpc>
                <a:spcPts val="1342"/>
              </a:lnSpc>
              <a:spcBef>
                <a:spcPts val="9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would </a:t>
            </a:r>
            <a:r>
              <a:rPr sz="1167" dirty="0">
                <a:latin typeface="Times New Roman"/>
                <a:cs typeface="Times New Roman"/>
              </a:rPr>
              <a:t>use façade pattern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there are many dependencies between clients  and the implementation classes of an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abstraction.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should </a:t>
            </a:r>
            <a:r>
              <a:rPr sz="1167" dirty="0">
                <a:latin typeface="Times New Roman"/>
                <a:cs typeface="Times New Roman"/>
              </a:rPr>
              <a:t>introduce a façade to decouple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from clients and other  </a:t>
            </a:r>
            <a:r>
              <a:rPr sz="1167" spc="-5" dirty="0">
                <a:latin typeface="Times New Roman"/>
                <a:cs typeface="Times New Roman"/>
              </a:rPr>
              <a:t>subsystems.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want </a:t>
            </a:r>
            <a:r>
              <a:rPr sz="1167" dirty="0">
                <a:latin typeface="Times New Roman"/>
                <a:cs typeface="Times New Roman"/>
              </a:rPr>
              <a:t>to layer your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subsystem.</a:t>
            </a:r>
            <a:endParaRPr sz="1167">
              <a:latin typeface="Times New Roman"/>
              <a:cs typeface="Times New Roman"/>
            </a:endParaRPr>
          </a:p>
          <a:p>
            <a:pPr marL="456837" marR="7408" indent="-222245">
              <a:lnSpc>
                <a:spcPts val="1332"/>
              </a:lnSpc>
              <a:spcBef>
                <a:spcPts val="12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would </a:t>
            </a:r>
            <a:r>
              <a:rPr sz="1167" dirty="0">
                <a:latin typeface="Times New Roman"/>
                <a:cs typeface="Times New Roman"/>
              </a:rPr>
              <a:t>use façade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you </a:t>
            </a:r>
            <a:r>
              <a:rPr sz="1167" spc="-5" dirty="0">
                <a:latin typeface="Times New Roman"/>
                <a:cs typeface="Times New Roman"/>
              </a:rPr>
              <a:t>want </a:t>
            </a:r>
            <a:r>
              <a:rPr sz="1167" dirty="0">
                <a:latin typeface="Times New Roman"/>
                <a:cs typeface="Times New Roman"/>
              </a:rPr>
              <a:t>to provide a </a:t>
            </a: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interface to a complex  </a:t>
            </a:r>
            <a:r>
              <a:rPr sz="1167" spc="-5" dirty="0">
                <a:latin typeface="Times New Roman"/>
                <a:cs typeface="Times New Roman"/>
              </a:rPr>
              <a:t>sub-system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143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60413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56078"/>
            <a:ext cx="5360547" cy="2217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marR="6173" indent="-222245">
              <a:lnSpc>
                <a:spcPts val="1332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would </a:t>
            </a:r>
            <a:r>
              <a:rPr sz="1167" dirty="0">
                <a:latin typeface="Times New Roman"/>
                <a:cs typeface="Times New Roman"/>
              </a:rPr>
              <a:t>use façade pattern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there are many dependencies between clients  and the implementation classes of an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abstraction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should </a:t>
            </a:r>
            <a:r>
              <a:rPr sz="1167" dirty="0">
                <a:latin typeface="Times New Roman"/>
                <a:cs typeface="Times New Roman"/>
              </a:rPr>
              <a:t>introduce a façade to decouple the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from clients and other  </a:t>
            </a:r>
            <a:r>
              <a:rPr sz="1167" spc="-5" dirty="0">
                <a:latin typeface="Times New Roman"/>
                <a:cs typeface="Times New Roman"/>
              </a:rPr>
              <a:t>subsystems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You want </a:t>
            </a:r>
            <a:r>
              <a:rPr sz="1167" dirty="0">
                <a:latin typeface="Times New Roman"/>
                <a:cs typeface="Times New Roman"/>
              </a:rPr>
              <a:t>to layer the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subsystem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37041" algn="just"/>
            <a:r>
              <a:rPr sz="1556" spc="-5" dirty="0">
                <a:latin typeface="Tahoma"/>
                <a:cs typeface="Tahoma"/>
              </a:rPr>
              <a:t>Abstract </a:t>
            </a:r>
            <a:r>
              <a:rPr sz="1556" spc="-10" dirty="0">
                <a:latin typeface="Tahoma"/>
                <a:cs typeface="Tahoma"/>
              </a:rPr>
              <a:t>example </a:t>
            </a:r>
            <a:r>
              <a:rPr sz="1556" spc="-5" dirty="0">
                <a:latin typeface="Tahoma"/>
                <a:cs typeface="Tahoma"/>
              </a:rPr>
              <a:t>of</a:t>
            </a:r>
            <a:r>
              <a:rPr sz="1556" spc="10" dirty="0">
                <a:latin typeface="Tahoma"/>
                <a:cs typeface="Tahoma"/>
              </a:rPr>
              <a:t> </a:t>
            </a:r>
            <a:r>
              <a:rPr sz="1556" spc="-10" dirty="0">
                <a:latin typeface="Tahoma"/>
                <a:cs typeface="Tahoma"/>
              </a:rPr>
              <a:t>façade</a:t>
            </a:r>
            <a:endParaRPr sz="1556">
              <a:latin typeface="Tahoma"/>
              <a:cs typeface="Tahoma"/>
            </a:endParaRPr>
          </a:p>
          <a:p>
            <a:pPr marL="12347" marR="6791" algn="just">
              <a:lnSpc>
                <a:spcPts val="1342"/>
              </a:lnSpc>
              <a:spcBef>
                <a:spcPts val="574"/>
              </a:spcBef>
            </a:pPr>
            <a:r>
              <a:rPr sz="1167" spc="-5" dirty="0">
                <a:latin typeface="Times New Roman"/>
                <a:cs typeface="Times New Roman"/>
              </a:rPr>
              <a:t>Structuring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into </a:t>
            </a:r>
            <a:r>
              <a:rPr sz="1167" spc="-5" dirty="0">
                <a:latin typeface="Times New Roman"/>
                <a:cs typeface="Times New Roman"/>
              </a:rPr>
              <a:t>subsystems </a:t>
            </a:r>
            <a:r>
              <a:rPr sz="1167" dirty="0">
                <a:latin typeface="Times New Roman"/>
                <a:cs typeface="Times New Roman"/>
              </a:rPr>
              <a:t>helps reduce complexity. A common design goal is  to minimize the communication and dependencies between subsystems. </a:t>
            </a:r>
            <a:r>
              <a:rPr sz="1167" spc="-5" dirty="0">
                <a:latin typeface="Times New Roman"/>
                <a:cs typeface="Times New Roman"/>
              </a:rPr>
              <a:t>One </a:t>
            </a:r>
            <a:r>
              <a:rPr sz="1167" spc="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to  achieve this goal is to introduce a façade object that provides a </a:t>
            </a:r>
            <a:r>
              <a:rPr sz="1167" spc="-5" dirty="0">
                <a:latin typeface="Times New Roman"/>
                <a:cs typeface="Times New Roman"/>
              </a:rPr>
              <a:t>single, simplified  </a:t>
            </a:r>
            <a:r>
              <a:rPr sz="1167" dirty="0">
                <a:latin typeface="Times New Roman"/>
                <a:cs typeface="Times New Roman"/>
              </a:rPr>
              <a:t>interface to the more general facilities of a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subsystem.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1250" y="4186556"/>
            <a:ext cx="5332765" cy="2935552"/>
          </a:xfrm>
          <a:custGeom>
            <a:avLst/>
            <a:gdLst/>
            <a:ahLst/>
            <a:cxnLst/>
            <a:rect l="l" t="t" r="r" b="b"/>
            <a:pathLst>
              <a:path w="5485130" h="3019425">
                <a:moveTo>
                  <a:pt x="0" y="0"/>
                </a:moveTo>
                <a:lnTo>
                  <a:pt x="5484876" y="0"/>
                </a:lnTo>
                <a:lnTo>
                  <a:pt x="5484876" y="3019044"/>
                </a:lnTo>
                <a:lnTo>
                  <a:pt x="0" y="30190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048163" y="4580677"/>
            <a:ext cx="376590" cy="213607"/>
          </a:xfrm>
          <a:custGeom>
            <a:avLst/>
            <a:gdLst/>
            <a:ahLst/>
            <a:cxnLst/>
            <a:rect l="l" t="t" r="r" b="b"/>
            <a:pathLst>
              <a:path w="387350" h="219710">
                <a:moveTo>
                  <a:pt x="387096" y="219455"/>
                </a:moveTo>
                <a:lnTo>
                  <a:pt x="387096" y="0"/>
                </a:lnTo>
                <a:lnTo>
                  <a:pt x="0" y="0"/>
                </a:lnTo>
                <a:lnTo>
                  <a:pt x="0" y="219455"/>
                </a:lnTo>
                <a:lnTo>
                  <a:pt x="387096" y="21945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5096932" y="4336203"/>
            <a:ext cx="377825" cy="213607"/>
          </a:xfrm>
          <a:custGeom>
            <a:avLst/>
            <a:gdLst/>
            <a:ahLst/>
            <a:cxnLst/>
            <a:rect l="l" t="t" r="r" b="b"/>
            <a:pathLst>
              <a:path w="388620" h="219710">
                <a:moveTo>
                  <a:pt x="388620" y="0"/>
                </a:moveTo>
                <a:lnTo>
                  <a:pt x="0" y="0"/>
                </a:lnTo>
                <a:lnTo>
                  <a:pt x="0" y="219456"/>
                </a:lnTo>
                <a:lnTo>
                  <a:pt x="388620" y="219456"/>
                </a:lnTo>
                <a:lnTo>
                  <a:pt x="3886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179781" y="4662169"/>
            <a:ext cx="376590" cy="213607"/>
          </a:xfrm>
          <a:custGeom>
            <a:avLst/>
            <a:gdLst/>
            <a:ahLst/>
            <a:cxnLst/>
            <a:rect l="l" t="t" r="r" b="b"/>
            <a:pathLst>
              <a:path w="387350" h="219710">
                <a:moveTo>
                  <a:pt x="387096" y="0"/>
                </a:moveTo>
                <a:lnTo>
                  <a:pt x="0" y="0"/>
                </a:lnTo>
                <a:lnTo>
                  <a:pt x="0" y="219456"/>
                </a:lnTo>
                <a:lnTo>
                  <a:pt x="387096" y="219456"/>
                </a:lnTo>
                <a:lnTo>
                  <a:pt x="3870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653915" y="5761567"/>
            <a:ext cx="377825" cy="213607"/>
          </a:xfrm>
          <a:custGeom>
            <a:avLst/>
            <a:gdLst/>
            <a:ahLst/>
            <a:cxnLst/>
            <a:rect l="l" t="t" r="r" b="b"/>
            <a:pathLst>
              <a:path w="388620" h="219710">
                <a:moveTo>
                  <a:pt x="388620" y="0"/>
                </a:moveTo>
                <a:lnTo>
                  <a:pt x="0" y="0"/>
                </a:lnTo>
                <a:lnTo>
                  <a:pt x="0" y="219456"/>
                </a:lnTo>
                <a:lnTo>
                  <a:pt x="388620" y="219456"/>
                </a:lnTo>
                <a:lnTo>
                  <a:pt x="3886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4753186" y="6401647"/>
            <a:ext cx="376590" cy="213607"/>
          </a:xfrm>
          <a:custGeom>
            <a:avLst/>
            <a:gdLst/>
            <a:ahLst/>
            <a:cxnLst/>
            <a:rect l="l" t="t" r="r" b="b"/>
            <a:pathLst>
              <a:path w="387350" h="219710">
                <a:moveTo>
                  <a:pt x="0" y="0"/>
                </a:moveTo>
                <a:lnTo>
                  <a:pt x="0" y="219456"/>
                </a:lnTo>
                <a:lnTo>
                  <a:pt x="387096" y="219456"/>
                </a:lnTo>
                <a:lnTo>
                  <a:pt x="38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932593" y="5761567"/>
            <a:ext cx="377825" cy="213607"/>
          </a:xfrm>
          <a:custGeom>
            <a:avLst/>
            <a:gdLst/>
            <a:ahLst/>
            <a:cxnLst/>
            <a:rect l="l" t="t" r="r" b="b"/>
            <a:pathLst>
              <a:path w="388620" h="219710">
                <a:moveTo>
                  <a:pt x="388620" y="0"/>
                </a:moveTo>
                <a:lnTo>
                  <a:pt x="0" y="0"/>
                </a:lnTo>
                <a:lnTo>
                  <a:pt x="0" y="219456"/>
                </a:lnTo>
                <a:lnTo>
                  <a:pt x="388620" y="219456"/>
                </a:lnTo>
                <a:lnTo>
                  <a:pt x="3886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261397" y="6663901"/>
            <a:ext cx="377825" cy="213607"/>
          </a:xfrm>
          <a:custGeom>
            <a:avLst/>
            <a:gdLst/>
            <a:ahLst/>
            <a:cxnLst/>
            <a:rect l="l" t="t" r="r" b="b"/>
            <a:pathLst>
              <a:path w="388620" h="219709">
                <a:moveTo>
                  <a:pt x="388620" y="0"/>
                </a:moveTo>
                <a:lnTo>
                  <a:pt x="0" y="0"/>
                </a:lnTo>
                <a:lnTo>
                  <a:pt x="0" y="219456"/>
                </a:lnTo>
                <a:lnTo>
                  <a:pt x="388620" y="219456"/>
                </a:lnTo>
                <a:lnTo>
                  <a:pt x="3886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769609" y="6401647"/>
            <a:ext cx="376590" cy="213607"/>
          </a:xfrm>
          <a:custGeom>
            <a:avLst/>
            <a:gdLst/>
            <a:ahLst/>
            <a:cxnLst/>
            <a:rect l="l" t="t" r="r" b="b"/>
            <a:pathLst>
              <a:path w="387350" h="219710">
                <a:moveTo>
                  <a:pt x="387096" y="0"/>
                </a:moveTo>
                <a:lnTo>
                  <a:pt x="0" y="0"/>
                </a:lnTo>
                <a:lnTo>
                  <a:pt x="0" y="219456"/>
                </a:lnTo>
                <a:lnTo>
                  <a:pt x="387096" y="219456"/>
                </a:lnTo>
                <a:lnTo>
                  <a:pt x="3870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473276" y="6241627"/>
            <a:ext cx="318558" cy="281517"/>
          </a:xfrm>
          <a:custGeom>
            <a:avLst/>
            <a:gdLst/>
            <a:ahLst/>
            <a:cxnLst/>
            <a:rect l="l" t="t" r="r" b="b"/>
            <a:pathLst>
              <a:path w="327660" h="289560">
                <a:moveTo>
                  <a:pt x="24384" y="0"/>
                </a:moveTo>
                <a:lnTo>
                  <a:pt x="15240" y="1523"/>
                </a:lnTo>
                <a:lnTo>
                  <a:pt x="7620" y="7619"/>
                </a:lnTo>
                <a:lnTo>
                  <a:pt x="1524" y="15239"/>
                </a:lnTo>
                <a:lnTo>
                  <a:pt x="0" y="24383"/>
                </a:lnTo>
                <a:lnTo>
                  <a:pt x="1524" y="33527"/>
                </a:lnTo>
                <a:lnTo>
                  <a:pt x="7620" y="41147"/>
                </a:lnTo>
                <a:lnTo>
                  <a:pt x="288036" y="283463"/>
                </a:lnTo>
                <a:lnTo>
                  <a:pt x="295656" y="288035"/>
                </a:lnTo>
                <a:lnTo>
                  <a:pt x="304800" y="289559"/>
                </a:lnTo>
                <a:lnTo>
                  <a:pt x="313944" y="288035"/>
                </a:lnTo>
                <a:lnTo>
                  <a:pt x="326136" y="275843"/>
                </a:lnTo>
                <a:lnTo>
                  <a:pt x="327660" y="266699"/>
                </a:lnTo>
                <a:lnTo>
                  <a:pt x="326136" y="257555"/>
                </a:lnTo>
                <a:lnTo>
                  <a:pt x="321564" y="249935"/>
                </a:lnTo>
                <a:lnTo>
                  <a:pt x="41148" y="7619"/>
                </a:lnTo>
                <a:lnTo>
                  <a:pt x="33528" y="1523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421418" y="6275705"/>
            <a:ext cx="50623" cy="410545"/>
          </a:xfrm>
          <a:custGeom>
            <a:avLst/>
            <a:gdLst/>
            <a:ahLst/>
            <a:cxnLst/>
            <a:rect l="l" t="t" r="r" b="b"/>
            <a:pathLst>
              <a:path w="52070" h="422275">
                <a:moveTo>
                  <a:pt x="24384" y="0"/>
                </a:moveTo>
                <a:lnTo>
                  <a:pt x="15240" y="1524"/>
                </a:lnTo>
                <a:lnTo>
                  <a:pt x="7620" y="7620"/>
                </a:lnTo>
                <a:lnTo>
                  <a:pt x="1524" y="15240"/>
                </a:lnTo>
                <a:lnTo>
                  <a:pt x="0" y="24384"/>
                </a:lnTo>
                <a:lnTo>
                  <a:pt x="4572" y="399288"/>
                </a:lnTo>
                <a:lnTo>
                  <a:pt x="6096" y="408432"/>
                </a:lnTo>
                <a:lnTo>
                  <a:pt x="12192" y="414528"/>
                </a:lnTo>
                <a:lnTo>
                  <a:pt x="19812" y="420624"/>
                </a:lnTo>
                <a:lnTo>
                  <a:pt x="28956" y="422148"/>
                </a:lnTo>
                <a:lnTo>
                  <a:pt x="38100" y="420624"/>
                </a:lnTo>
                <a:lnTo>
                  <a:pt x="50292" y="408432"/>
                </a:lnTo>
                <a:lnTo>
                  <a:pt x="51816" y="399288"/>
                </a:lnTo>
                <a:lnTo>
                  <a:pt x="47244" y="24384"/>
                </a:lnTo>
                <a:lnTo>
                  <a:pt x="45720" y="15240"/>
                </a:lnTo>
                <a:lnTo>
                  <a:pt x="39624" y="7620"/>
                </a:lnTo>
                <a:lnTo>
                  <a:pt x="33528" y="1524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008033" y="5838613"/>
            <a:ext cx="458082" cy="403137"/>
          </a:xfrm>
          <a:custGeom>
            <a:avLst/>
            <a:gdLst/>
            <a:ahLst/>
            <a:cxnLst/>
            <a:rect l="l" t="t" r="r" b="b"/>
            <a:pathLst>
              <a:path w="471170" h="414654">
                <a:moveTo>
                  <a:pt x="24383" y="0"/>
                </a:moveTo>
                <a:lnTo>
                  <a:pt x="15239" y="1523"/>
                </a:lnTo>
                <a:lnTo>
                  <a:pt x="7619" y="7619"/>
                </a:lnTo>
                <a:lnTo>
                  <a:pt x="1523" y="15239"/>
                </a:lnTo>
                <a:lnTo>
                  <a:pt x="0" y="24383"/>
                </a:lnTo>
                <a:lnTo>
                  <a:pt x="1523" y="33527"/>
                </a:lnTo>
                <a:lnTo>
                  <a:pt x="7619" y="41147"/>
                </a:lnTo>
                <a:lnTo>
                  <a:pt x="431291" y="408431"/>
                </a:lnTo>
                <a:lnTo>
                  <a:pt x="438911" y="413003"/>
                </a:lnTo>
                <a:lnTo>
                  <a:pt x="448055" y="414527"/>
                </a:lnTo>
                <a:lnTo>
                  <a:pt x="457199" y="413003"/>
                </a:lnTo>
                <a:lnTo>
                  <a:pt x="469391" y="400811"/>
                </a:lnTo>
                <a:lnTo>
                  <a:pt x="470915" y="391667"/>
                </a:lnTo>
                <a:lnTo>
                  <a:pt x="469391" y="382523"/>
                </a:lnTo>
                <a:lnTo>
                  <a:pt x="464819" y="374903"/>
                </a:lnTo>
                <a:lnTo>
                  <a:pt x="41147" y="7619"/>
                </a:lnTo>
                <a:lnTo>
                  <a:pt x="33527" y="1523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419936" y="6195695"/>
            <a:ext cx="47537" cy="125941"/>
          </a:xfrm>
          <a:custGeom>
            <a:avLst/>
            <a:gdLst/>
            <a:ahLst/>
            <a:cxnLst/>
            <a:rect l="l" t="t" r="r" b="b"/>
            <a:pathLst>
              <a:path w="48895" h="129539">
                <a:moveTo>
                  <a:pt x="24384" y="0"/>
                </a:moveTo>
                <a:lnTo>
                  <a:pt x="15240" y="1523"/>
                </a:lnTo>
                <a:lnTo>
                  <a:pt x="7620" y="7619"/>
                </a:lnTo>
                <a:lnTo>
                  <a:pt x="1524" y="15239"/>
                </a:lnTo>
                <a:lnTo>
                  <a:pt x="0" y="24383"/>
                </a:lnTo>
                <a:lnTo>
                  <a:pt x="1524" y="106679"/>
                </a:lnTo>
                <a:lnTo>
                  <a:pt x="3048" y="115823"/>
                </a:lnTo>
                <a:lnTo>
                  <a:pt x="9144" y="121919"/>
                </a:lnTo>
                <a:lnTo>
                  <a:pt x="16764" y="128015"/>
                </a:lnTo>
                <a:lnTo>
                  <a:pt x="25908" y="129539"/>
                </a:lnTo>
                <a:lnTo>
                  <a:pt x="35052" y="128015"/>
                </a:lnTo>
                <a:lnTo>
                  <a:pt x="47244" y="115823"/>
                </a:lnTo>
                <a:lnTo>
                  <a:pt x="48768" y="106679"/>
                </a:lnTo>
                <a:lnTo>
                  <a:pt x="47244" y="24383"/>
                </a:lnTo>
                <a:lnTo>
                  <a:pt x="45720" y="15239"/>
                </a:lnTo>
                <a:lnTo>
                  <a:pt x="39624" y="7619"/>
                </a:lnTo>
                <a:lnTo>
                  <a:pt x="33528" y="1523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419936" y="6195695"/>
            <a:ext cx="99395" cy="91987"/>
          </a:xfrm>
          <a:custGeom>
            <a:avLst/>
            <a:gdLst/>
            <a:ahLst/>
            <a:cxnLst/>
            <a:rect l="l" t="t" r="r" b="b"/>
            <a:pathLst>
              <a:path w="102235" h="94614">
                <a:moveTo>
                  <a:pt x="24384" y="0"/>
                </a:moveTo>
                <a:lnTo>
                  <a:pt x="15240" y="1523"/>
                </a:lnTo>
                <a:lnTo>
                  <a:pt x="7620" y="7619"/>
                </a:lnTo>
                <a:lnTo>
                  <a:pt x="1524" y="15239"/>
                </a:lnTo>
                <a:lnTo>
                  <a:pt x="0" y="24383"/>
                </a:lnTo>
                <a:lnTo>
                  <a:pt x="1524" y="33527"/>
                </a:lnTo>
                <a:lnTo>
                  <a:pt x="7620" y="41147"/>
                </a:lnTo>
                <a:lnTo>
                  <a:pt x="62484" y="88391"/>
                </a:lnTo>
                <a:lnTo>
                  <a:pt x="70104" y="92963"/>
                </a:lnTo>
                <a:lnTo>
                  <a:pt x="79248" y="94487"/>
                </a:lnTo>
                <a:lnTo>
                  <a:pt x="88392" y="92963"/>
                </a:lnTo>
                <a:lnTo>
                  <a:pt x="100584" y="80771"/>
                </a:lnTo>
                <a:lnTo>
                  <a:pt x="102108" y="71627"/>
                </a:lnTo>
                <a:lnTo>
                  <a:pt x="100584" y="62483"/>
                </a:lnTo>
                <a:lnTo>
                  <a:pt x="96012" y="54863"/>
                </a:lnTo>
                <a:lnTo>
                  <a:pt x="41148" y="7619"/>
                </a:lnTo>
                <a:lnTo>
                  <a:pt x="33528" y="1523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105822" y="6275705"/>
            <a:ext cx="361774" cy="254970"/>
          </a:xfrm>
          <a:custGeom>
            <a:avLst/>
            <a:gdLst/>
            <a:ahLst/>
            <a:cxnLst/>
            <a:rect l="l" t="t" r="r" b="b"/>
            <a:pathLst>
              <a:path w="372110" h="262254">
                <a:moveTo>
                  <a:pt x="348995" y="0"/>
                </a:moveTo>
                <a:lnTo>
                  <a:pt x="15239" y="216408"/>
                </a:lnTo>
                <a:lnTo>
                  <a:pt x="0" y="239268"/>
                </a:lnTo>
                <a:lnTo>
                  <a:pt x="1523" y="248412"/>
                </a:lnTo>
                <a:lnTo>
                  <a:pt x="7619" y="254508"/>
                </a:lnTo>
                <a:lnTo>
                  <a:pt x="15239" y="260604"/>
                </a:lnTo>
                <a:lnTo>
                  <a:pt x="24383" y="262128"/>
                </a:lnTo>
                <a:lnTo>
                  <a:pt x="33527" y="260604"/>
                </a:lnTo>
                <a:lnTo>
                  <a:pt x="358139" y="45720"/>
                </a:lnTo>
                <a:lnTo>
                  <a:pt x="370331" y="33528"/>
                </a:lnTo>
                <a:lnTo>
                  <a:pt x="371855" y="24384"/>
                </a:lnTo>
                <a:lnTo>
                  <a:pt x="370331" y="15240"/>
                </a:lnTo>
                <a:lnTo>
                  <a:pt x="364235" y="7620"/>
                </a:lnTo>
                <a:lnTo>
                  <a:pt x="358139" y="1524"/>
                </a:lnTo>
                <a:lnTo>
                  <a:pt x="348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409565" y="5410412"/>
            <a:ext cx="56796" cy="831584"/>
          </a:xfrm>
          <a:custGeom>
            <a:avLst/>
            <a:gdLst/>
            <a:ahLst/>
            <a:cxnLst/>
            <a:rect l="l" t="t" r="r" b="b"/>
            <a:pathLst>
              <a:path w="58420" h="855345">
                <a:moveTo>
                  <a:pt x="24383" y="0"/>
                </a:moveTo>
                <a:lnTo>
                  <a:pt x="15239" y="1523"/>
                </a:lnTo>
                <a:lnTo>
                  <a:pt x="7619" y="7619"/>
                </a:lnTo>
                <a:lnTo>
                  <a:pt x="1523" y="15239"/>
                </a:lnTo>
                <a:lnTo>
                  <a:pt x="0" y="24383"/>
                </a:lnTo>
                <a:lnTo>
                  <a:pt x="10667" y="832103"/>
                </a:lnTo>
                <a:lnTo>
                  <a:pt x="12191" y="841247"/>
                </a:lnTo>
                <a:lnTo>
                  <a:pt x="18287" y="847343"/>
                </a:lnTo>
                <a:lnTo>
                  <a:pt x="25907" y="853439"/>
                </a:lnTo>
                <a:lnTo>
                  <a:pt x="35051" y="854963"/>
                </a:lnTo>
                <a:lnTo>
                  <a:pt x="44195" y="853439"/>
                </a:lnTo>
                <a:lnTo>
                  <a:pt x="56387" y="841247"/>
                </a:lnTo>
                <a:lnTo>
                  <a:pt x="57911" y="832103"/>
                </a:lnTo>
                <a:lnTo>
                  <a:pt x="47243" y="24383"/>
                </a:lnTo>
                <a:lnTo>
                  <a:pt x="45719" y="15239"/>
                </a:lnTo>
                <a:lnTo>
                  <a:pt x="39623" y="7619"/>
                </a:lnTo>
                <a:lnTo>
                  <a:pt x="33527" y="1523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421418" y="6241627"/>
            <a:ext cx="98160" cy="80257"/>
          </a:xfrm>
          <a:custGeom>
            <a:avLst/>
            <a:gdLst/>
            <a:ahLst/>
            <a:cxnLst/>
            <a:rect l="l" t="t" r="r" b="b"/>
            <a:pathLst>
              <a:path w="100964" h="82550">
                <a:moveTo>
                  <a:pt x="77723" y="0"/>
                </a:moveTo>
                <a:lnTo>
                  <a:pt x="15239" y="36575"/>
                </a:lnTo>
                <a:lnTo>
                  <a:pt x="0" y="59435"/>
                </a:lnTo>
                <a:lnTo>
                  <a:pt x="1523" y="68579"/>
                </a:lnTo>
                <a:lnTo>
                  <a:pt x="7619" y="74675"/>
                </a:lnTo>
                <a:lnTo>
                  <a:pt x="15239" y="80771"/>
                </a:lnTo>
                <a:lnTo>
                  <a:pt x="24383" y="82295"/>
                </a:lnTo>
                <a:lnTo>
                  <a:pt x="33527" y="80771"/>
                </a:lnTo>
                <a:lnTo>
                  <a:pt x="86867" y="45719"/>
                </a:lnTo>
                <a:lnTo>
                  <a:pt x="99059" y="33527"/>
                </a:lnTo>
                <a:lnTo>
                  <a:pt x="100583" y="24383"/>
                </a:lnTo>
                <a:lnTo>
                  <a:pt x="99059" y="15239"/>
                </a:lnTo>
                <a:lnTo>
                  <a:pt x="92963" y="7619"/>
                </a:lnTo>
                <a:lnTo>
                  <a:pt x="86867" y="1523"/>
                </a:lnTo>
                <a:lnTo>
                  <a:pt x="77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473276" y="5951219"/>
            <a:ext cx="481542" cy="336462"/>
          </a:xfrm>
          <a:custGeom>
            <a:avLst/>
            <a:gdLst/>
            <a:ahLst/>
            <a:cxnLst/>
            <a:rect l="l" t="t" r="r" b="b"/>
            <a:pathLst>
              <a:path w="495300" h="346075">
                <a:moveTo>
                  <a:pt x="472439" y="0"/>
                </a:moveTo>
                <a:lnTo>
                  <a:pt x="15239" y="300227"/>
                </a:lnTo>
                <a:lnTo>
                  <a:pt x="0" y="323087"/>
                </a:lnTo>
                <a:lnTo>
                  <a:pt x="1523" y="332231"/>
                </a:lnTo>
                <a:lnTo>
                  <a:pt x="7619" y="338327"/>
                </a:lnTo>
                <a:lnTo>
                  <a:pt x="15239" y="344423"/>
                </a:lnTo>
                <a:lnTo>
                  <a:pt x="24383" y="345947"/>
                </a:lnTo>
                <a:lnTo>
                  <a:pt x="33527" y="344423"/>
                </a:lnTo>
                <a:lnTo>
                  <a:pt x="481583" y="45719"/>
                </a:lnTo>
                <a:lnTo>
                  <a:pt x="493775" y="33527"/>
                </a:lnTo>
                <a:lnTo>
                  <a:pt x="495299" y="24383"/>
                </a:lnTo>
                <a:lnTo>
                  <a:pt x="493775" y="15239"/>
                </a:lnTo>
                <a:lnTo>
                  <a:pt x="487679" y="7619"/>
                </a:lnTo>
                <a:lnTo>
                  <a:pt x="481583" y="1523"/>
                </a:lnTo>
                <a:lnTo>
                  <a:pt x="472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409565" y="5410412"/>
            <a:ext cx="735277" cy="373503"/>
          </a:xfrm>
          <a:custGeom>
            <a:avLst/>
            <a:gdLst/>
            <a:ahLst/>
            <a:cxnLst/>
            <a:rect l="l" t="t" r="r" b="b"/>
            <a:pathLst>
              <a:path w="756285" h="384175">
                <a:moveTo>
                  <a:pt x="24384" y="0"/>
                </a:moveTo>
                <a:lnTo>
                  <a:pt x="15240" y="1524"/>
                </a:lnTo>
                <a:lnTo>
                  <a:pt x="7620" y="7620"/>
                </a:lnTo>
                <a:lnTo>
                  <a:pt x="1523" y="15240"/>
                </a:lnTo>
                <a:lnTo>
                  <a:pt x="0" y="24384"/>
                </a:lnTo>
                <a:lnTo>
                  <a:pt x="1523" y="33528"/>
                </a:lnTo>
                <a:lnTo>
                  <a:pt x="7620" y="39624"/>
                </a:lnTo>
                <a:lnTo>
                  <a:pt x="15240" y="45720"/>
                </a:lnTo>
                <a:lnTo>
                  <a:pt x="723900" y="382524"/>
                </a:lnTo>
                <a:lnTo>
                  <a:pt x="733044" y="384048"/>
                </a:lnTo>
                <a:lnTo>
                  <a:pt x="742188" y="382524"/>
                </a:lnTo>
                <a:lnTo>
                  <a:pt x="754380" y="370332"/>
                </a:lnTo>
                <a:lnTo>
                  <a:pt x="755904" y="361188"/>
                </a:lnTo>
                <a:lnTo>
                  <a:pt x="754380" y="352044"/>
                </a:lnTo>
                <a:lnTo>
                  <a:pt x="748284" y="344424"/>
                </a:lnTo>
                <a:lnTo>
                  <a:pt x="742188" y="338328"/>
                </a:lnTo>
                <a:lnTo>
                  <a:pt x="33528" y="1524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4819861" y="5951219"/>
            <a:ext cx="143845" cy="472898"/>
          </a:xfrm>
          <a:custGeom>
            <a:avLst/>
            <a:gdLst/>
            <a:ahLst/>
            <a:cxnLst/>
            <a:rect l="l" t="t" r="r" b="b"/>
            <a:pathLst>
              <a:path w="147954" h="486410">
                <a:moveTo>
                  <a:pt x="24384" y="0"/>
                </a:moveTo>
                <a:lnTo>
                  <a:pt x="15240" y="1523"/>
                </a:lnTo>
                <a:lnTo>
                  <a:pt x="7620" y="7619"/>
                </a:lnTo>
                <a:lnTo>
                  <a:pt x="1524" y="15239"/>
                </a:lnTo>
                <a:lnTo>
                  <a:pt x="0" y="24383"/>
                </a:lnTo>
                <a:lnTo>
                  <a:pt x="1524" y="33527"/>
                </a:lnTo>
                <a:lnTo>
                  <a:pt x="102108" y="472439"/>
                </a:lnTo>
                <a:lnTo>
                  <a:pt x="108204" y="478535"/>
                </a:lnTo>
                <a:lnTo>
                  <a:pt x="115824" y="484631"/>
                </a:lnTo>
                <a:lnTo>
                  <a:pt x="124968" y="486155"/>
                </a:lnTo>
                <a:lnTo>
                  <a:pt x="134112" y="484631"/>
                </a:lnTo>
                <a:lnTo>
                  <a:pt x="146304" y="472439"/>
                </a:lnTo>
                <a:lnTo>
                  <a:pt x="147828" y="463295"/>
                </a:lnTo>
                <a:lnTo>
                  <a:pt x="146304" y="454151"/>
                </a:lnTo>
                <a:lnTo>
                  <a:pt x="45720" y="15239"/>
                </a:lnTo>
                <a:lnTo>
                  <a:pt x="39624" y="7619"/>
                </a:lnTo>
                <a:lnTo>
                  <a:pt x="33528" y="1523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819861" y="5410412"/>
            <a:ext cx="635882" cy="373503"/>
          </a:xfrm>
          <a:custGeom>
            <a:avLst/>
            <a:gdLst/>
            <a:ahLst/>
            <a:cxnLst/>
            <a:rect l="l" t="t" r="r" b="b"/>
            <a:pathLst>
              <a:path w="654050" h="384175">
                <a:moveTo>
                  <a:pt x="630935" y="0"/>
                </a:moveTo>
                <a:lnTo>
                  <a:pt x="15239" y="338328"/>
                </a:lnTo>
                <a:lnTo>
                  <a:pt x="0" y="361188"/>
                </a:lnTo>
                <a:lnTo>
                  <a:pt x="1523" y="370332"/>
                </a:lnTo>
                <a:lnTo>
                  <a:pt x="7619" y="376428"/>
                </a:lnTo>
                <a:lnTo>
                  <a:pt x="15239" y="382524"/>
                </a:lnTo>
                <a:lnTo>
                  <a:pt x="24383" y="384048"/>
                </a:lnTo>
                <a:lnTo>
                  <a:pt x="33527" y="382524"/>
                </a:lnTo>
                <a:lnTo>
                  <a:pt x="640079" y="45720"/>
                </a:lnTo>
                <a:lnTo>
                  <a:pt x="652271" y="33528"/>
                </a:lnTo>
                <a:lnTo>
                  <a:pt x="653795" y="24384"/>
                </a:lnTo>
                <a:lnTo>
                  <a:pt x="652271" y="15240"/>
                </a:lnTo>
                <a:lnTo>
                  <a:pt x="646175" y="7620"/>
                </a:lnTo>
                <a:lnTo>
                  <a:pt x="640079" y="1524"/>
                </a:lnTo>
                <a:lnTo>
                  <a:pt x="630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344246" y="4525856"/>
            <a:ext cx="1111250" cy="585258"/>
          </a:xfrm>
          <a:custGeom>
            <a:avLst/>
            <a:gdLst/>
            <a:ahLst/>
            <a:cxnLst/>
            <a:rect l="l" t="t" r="r" b="b"/>
            <a:pathLst>
              <a:path w="1143000" h="601979">
                <a:moveTo>
                  <a:pt x="24384" y="335279"/>
                </a:moveTo>
                <a:lnTo>
                  <a:pt x="15240" y="336803"/>
                </a:lnTo>
                <a:lnTo>
                  <a:pt x="7620" y="342899"/>
                </a:lnTo>
                <a:lnTo>
                  <a:pt x="1524" y="350519"/>
                </a:lnTo>
                <a:lnTo>
                  <a:pt x="0" y="359663"/>
                </a:lnTo>
                <a:lnTo>
                  <a:pt x="1524" y="368807"/>
                </a:lnTo>
                <a:lnTo>
                  <a:pt x="7620" y="374903"/>
                </a:lnTo>
                <a:lnTo>
                  <a:pt x="15240" y="380999"/>
                </a:lnTo>
                <a:lnTo>
                  <a:pt x="24384" y="382523"/>
                </a:lnTo>
                <a:lnTo>
                  <a:pt x="1120140" y="601979"/>
                </a:lnTo>
                <a:lnTo>
                  <a:pt x="1129284" y="600455"/>
                </a:lnTo>
                <a:lnTo>
                  <a:pt x="1141476" y="588263"/>
                </a:lnTo>
                <a:lnTo>
                  <a:pt x="1097280" y="588263"/>
                </a:lnTo>
                <a:lnTo>
                  <a:pt x="1086201" y="547938"/>
                </a:lnTo>
                <a:lnTo>
                  <a:pt x="24384" y="335279"/>
                </a:lnTo>
                <a:close/>
              </a:path>
              <a:path w="1143000" h="601979">
                <a:moveTo>
                  <a:pt x="1086201" y="547938"/>
                </a:moveTo>
                <a:lnTo>
                  <a:pt x="1097280" y="588263"/>
                </a:lnTo>
                <a:lnTo>
                  <a:pt x="1120140" y="579119"/>
                </a:lnTo>
                <a:lnTo>
                  <a:pt x="1120140" y="554735"/>
                </a:lnTo>
                <a:lnTo>
                  <a:pt x="1086201" y="547938"/>
                </a:lnTo>
                <a:close/>
              </a:path>
              <a:path w="1143000" h="601979">
                <a:moveTo>
                  <a:pt x="967740" y="0"/>
                </a:moveTo>
                <a:lnTo>
                  <a:pt x="958596" y="1523"/>
                </a:lnTo>
                <a:lnTo>
                  <a:pt x="950976" y="7619"/>
                </a:lnTo>
                <a:lnTo>
                  <a:pt x="944880" y="15239"/>
                </a:lnTo>
                <a:lnTo>
                  <a:pt x="943356" y="24383"/>
                </a:lnTo>
                <a:lnTo>
                  <a:pt x="944880" y="33527"/>
                </a:lnTo>
                <a:lnTo>
                  <a:pt x="1086201" y="547938"/>
                </a:lnTo>
                <a:lnTo>
                  <a:pt x="1120140" y="554735"/>
                </a:lnTo>
                <a:lnTo>
                  <a:pt x="1120140" y="579119"/>
                </a:lnTo>
                <a:lnTo>
                  <a:pt x="1097280" y="588263"/>
                </a:lnTo>
                <a:lnTo>
                  <a:pt x="1141476" y="588263"/>
                </a:lnTo>
                <a:lnTo>
                  <a:pt x="1143000" y="579119"/>
                </a:lnTo>
                <a:lnTo>
                  <a:pt x="1141476" y="569975"/>
                </a:lnTo>
                <a:lnTo>
                  <a:pt x="989076" y="15239"/>
                </a:lnTo>
                <a:lnTo>
                  <a:pt x="982980" y="7619"/>
                </a:lnTo>
                <a:lnTo>
                  <a:pt x="976884" y="1523"/>
                </a:lnTo>
                <a:lnTo>
                  <a:pt x="967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556250" y="4770332"/>
            <a:ext cx="702557" cy="340783"/>
          </a:xfrm>
          <a:custGeom>
            <a:avLst/>
            <a:gdLst/>
            <a:ahLst/>
            <a:cxnLst/>
            <a:rect l="l" t="t" r="r" b="b"/>
            <a:pathLst>
              <a:path w="722629" h="350520">
                <a:moveTo>
                  <a:pt x="699515" y="0"/>
                </a:moveTo>
                <a:lnTo>
                  <a:pt x="15239" y="304800"/>
                </a:lnTo>
                <a:lnTo>
                  <a:pt x="0" y="327660"/>
                </a:lnTo>
                <a:lnTo>
                  <a:pt x="1523" y="336804"/>
                </a:lnTo>
                <a:lnTo>
                  <a:pt x="7619" y="342900"/>
                </a:lnTo>
                <a:lnTo>
                  <a:pt x="15239" y="348996"/>
                </a:lnTo>
                <a:lnTo>
                  <a:pt x="24383" y="350520"/>
                </a:lnTo>
                <a:lnTo>
                  <a:pt x="33527" y="348996"/>
                </a:lnTo>
                <a:lnTo>
                  <a:pt x="708659" y="45720"/>
                </a:lnTo>
                <a:lnTo>
                  <a:pt x="720851" y="33528"/>
                </a:lnTo>
                <a:lnTo>
                  <a:pt x="722375" y="24384"/>
                </a:lnTo>
                <a:lnTo>
                  <a:pt x="720851" y="15239"/>
                </a:lnTo>
                <a:lnTo>
                  <a:pt x="714755" y="7620"/>
                </a:lnTo>
                <a:lnTo>
                  <a:pt x="708659" y="1524"/>
                </a:lnTo>
                <a:lnTo>
                  <a:pt x="6995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615516" y="6591300"/>
            <a:ext cx="364860" cy="201877"/>
          </a:xfrm>
          <a:custGeom>
            <a:avLst/>
            <a:gdLst/>
            <a:ahLst/>
            <a:cxnLst/>
            <a:rect l="l" t="t" r="r" b="b"/>
            <a:pathLst>
              <a:path w="375285" h="207645">
                <a:moveTo>
                  <a:pt x="352043" y="0"/>
                </a:moveTo>
                <a:lnTo>
                  <a:pt x="15239" y="161544"/>
                </a:lnTo>
                <a:lnTo>
                  <a:pt x="0" y="184404"/>
                </a:lnTo>
                <a:lnTo>
                  <a:pt x="1523" y="193548"/>
                </a:lnTo>
                <a:lnTo>
                  <a:pt x="7619" y="199644"/>
                </a:lnTo>
                <a:lnTo>
                  <a:pt x="15239" y="205740"/>
                </a:lnTo>
                <a:lnTo>
                  <a:pt x="24383" y="207264"/>
                </a:lnTo>
                <a:lnTo>
                  <a:pt x="33527" y="205740"/>
                </a:lnTo>
                <a:lnTo>
                  <a:pt x="361187" y="45720"/>
                </a:lnTo>
                <a:lnTo>
                  <a:pt x="373379" y="33528"/>
                </a:lnTo>
                <a:lnTo>
                  <a:pt x="374903" y="24384"/>
                </a:lnTo>
                <a:lnTo>
                  <a:pt x="373379" y="15240"/>
                </a:lnTo>
                <a:lnTo>
                  <a:pt x="367283" y="7620"/>
                </a:lnTo>
                <a:lnTo>
                  <a:pt x="361187" y="1524"/>
                </a:lnTo>
                <a:lnTo>
                  <a:pt x="352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4868757" y="5088890"/>
            <a:ext cx="1129153" cy="320601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74082">
              <a:lnSpc>
                <a:spcPts val="2528"/>
              </a:lnSpc>
            </a:pPr>
            <a:r>
              <a:rPr sz="2187" spc="-5" dirty="0">
                <a:latin typeface="Verdana"/>
                <a:cs typeface="Verdana"/>
              </a:rPr>
              <a:t>Facade</a:t>
            </a:r>
            <a:endParaRPr sz="2187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95026" y="4285826"/>
            <a:ext cx="377825" cy="213607"/>
          </a:xfrm>
          <a:custGeom>
            <a:avLst/>
            <a:gdLst/>
            <a:ahLst/>
            <a:cxnLst/>
            <a:rect l="l" t="t" r="r" b="b"/>
            <a:pathLst>
              <a:path w="388619" h="219710">
                <a:moveTo>
                  <a:pt x="388620" y="0"/>
                </a:moveTo>
                <a:lnTo>
                  <a:pt x="0" y="0"/>
                </a:lnTo>
                <a:lnTo>
                  <a:pt x="0" y="219455"/>
                </a:lnTo>
                <a:lnTo>
                  <a:pt x="388620" y="219455"/>
                </a:lnTo>
                <a:lnTo>
                  <a:pt x="3886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237316" y="4596976"/>
            <a:ext cx="376590" cy="213607"/>
          </a:xfrm>
          <a:custGeom>
            <a:avLst/>
            <a:gdLst/>
            <a:ahLst/>
            <a:cxnLst/>
            <a:rect l="l" t="t" r="r" b="b"/>
            <a:pathLst>
              <a:path w="387350" h="219710">
                <a:moveTo>
                  <a:pt x="0" y="0"/>
                </a:moveTo>
                <a:lnTo>
                  <a:pt x="0" y="219456"/>
                </a:lnTo>
                <a:lnTo>
                  <a:pt x="387096" y="219456"/>
                </a:lnTo>
                <a:lnTo>
                  <a:pt x="38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351280" y="5843058"/>
            <a:ext cx="376590" cy="213607"/>
          </a:xfrm>
          <a:custGeom>
            <a:avLst/>
            <a:gdLst/>
            <a:ahLst/>
            <a:cxnLst/>
            <a:rect l="l" t="t" r="r" b="b"/>
            <a:pathLst>
              <a:path w="387350" h="219710">
                <a:moveTo>
                  <a:pt x="387096" y="0"/>
                </a:moveTo>
                <a:lnTo>
                  <a:pt x="0" y="0"/>
                </a:lnTo>
                <a:lnTo>
                  <a:pt x="0" y="219456"/>
                </a:lnTo>
                <a:lnTo>
                  <a:pt x="387096" y="219456"/>
                </a:lnTo>
                <a:lnTo>
                  <a:pt x="3870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203113" y="6417945"/>
            <a:ext cx="377825" cy="213607"/>
          </a:xfrm>
          <a:custGeom>
            <a:avLst/>
            <a:gdLst/>
            <a:ahLst/>
            <a:cxnLst/>
            <a:rect l="l" t="t" r="r" b="b"/>
            <a:pathLst>
              <a:path w="388619" h="219710">
                <a:moveTo>
                  <a:pt x="388620" y="0"/>
                </a:moveTo>
                <a:lnTo>
                  <a:pt x="0" y="0"/>
                </a:lnTo>
                <a:lnTo>
                  <a:pt x="0" y="219456"/>
                </a:lnTo>
                <a:lnTo>
                  <a:pt x="388620" y="219456"/>
                </a:lnTo>
                <a:lnTo>
                  <a:pt x="3886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318808" y="5843058"/>
            <a:ext cx="377825" cy="213607"/>
          </a:xfrm>
          <a:custGeom>
            <a:avLst/>
            <a:gdLst/>
            <a:ahLst/>
            <a:cxnLst/>
            <a:rect l="l" t="t" r="r" b="b"/>
            <a:pathLst>
              <a:path w="388619" h="219710">
                <a:moveTo>
                  <a:pt x="388620" y="0"/>
                </a:moveTo>
                <a:lnTo>
                  <a:pt x="0" y="0"/>
                </a:lnTo>
                <a:lnTo>
                  <a:pt x="0" y="219456"/>
                </a:lnTo>
                <a:lnTo>
                  <a:pt x="388620" y="219456"/>
                </a:lnTo>
                <a:lnTo>
                  <a:pt x="3886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712807" y="6680200"/>
            <a:ext cx="376590" cy="213607"/>
          </a:xfrm>
          <a:custGeom>
            <a:avLst/>
            <a:gdLst/>
            <a:ahLst/>
            <a:cxnLst/>
            <a:rect l="l" t="t" r="r" b="b"/>
            <a:pathLst>
              <a:path w="387350" h="219709">
                <a:moveTo>
                  <a:pt x="387095" y="0"/>
                </a:moveTo>
                <a:lnTo>
                  <a:pt x="0" y="0"/>
                </a:lnTo>
                <a:lnTo>
                  <a:pt x="0" y="219455"/>
                </a:lnTo>
                <a:lnTo>
                  <a:pt x="387095" y="219455"/>
                </a:lnTo>
                <a:lnTo>
                  <a:pt x="38709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219536" y="6417945"/>
            <a:ext cx="377825" cy="213607"/>
          </a:xfrm>
          <a:custGeom>
            <a:avLst/>
            <a:gdLst/>
            <a:ahLst/>
            <a:cxnLst/>
            <a:rect l="l" t="t" r="r" b="b"/>
            <a:pathLst>
              <a:path w="388619" h="219710">
                <a:moveTo>
                  <a:pt x="388620" y="0"/>
                </a:moveTo>
                <a:lnTo>
                  <a:pt x="0" y="0"/>
                </a:lnTo>
                <a:lnTo>
                  <a:pt x="0" y="219456"/>
                </a:lnTo>
                <a:lnTo>
                  <a:pt x="388620" y="219456"/>
                </a:lnTo>
                <a:lnTo>
                  <a:pt x="38862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130511" y="4596976"/>
            <a:ext cx="376590" cy="213607"/>
          </a:xfrm>
          <a:custGeom>
            <a:avLst/>
            <a:gdLst/>
            <a:ahLst/>
            <a:cxnLst/>
            <a:rect l="l" t="t" r="r" b="b"/>
            <a:pathLst>
              <a:path w="387350" h="219710">
                <a:moveTo>
                  <a:pt x="0" y="0"/>
                </a:moveTo>
                <a:lnTo>
                  <a:pt x="387096" y="0"/>
                </a:lnTo>
                <a:lnTo>
                  <a:pt x="387096" y="219455"/>
                </a:lnTo>
                <a:lnTo>
                  <a:pt x="0" y="219455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936538" y="6206067"/>
            <a:ext cx="305594" cy="350044"/>
          </a:xfrm>
          <a:custGeom>
            <a:avLst/>
            <a:gdLst/>
            <a:ahLst/>
            <a:cxnLst/>
            <a:rect l="l" t="t" r="r" b="b"/>
            <a:pathLst>
              <a:path w="314325" h="360045">
                <a:moveTo>
                  <a:pt x="24383" y="0"/>
                </a:moveTo>
                <a:lnTo>
                  <a:pt x="15239" y="1523"/>
                </a:lnTo>
                <a:lnTo>
                  <a:pt x="7619" y="7619"/>
                </a:lnTo>
                <a:lnTo>
                  <a:pt x="1523" y="15239"/>
                </a:lnTo>
                <a:lnTo>
                  <a:pt x="0" y="24383"/>
                </a:lnTo>
                <a:lnTo>
                  <a:pt x="1523" y="33527"/>
                </a:lnTo>
                <a:lnTo>
                  <a:pt x="7619" y="41147"/>
                </a:lnTo>
                <a:lnTo>
                  <a:pt x="274319" y="353567"/>
                </a:lnTo>
                <a:lnTo>
                  <a:pt x="281939" y="358139"/>
                </a:lnTo>
                <a:lnTo>
                  <a:pt x="291083" y="359663"/>
                </a:lnTo>
                <a:lnTo>
                  <a:pt x="300227" y="358139"/>
                </a:lnTo>
                <a:lnTo>
                  <a:pt x="312419" y="345947"/>
                </a:lnTo>
                <a:lnTo>
                  <a:pt x="313943" y="336803"/>
                </a:lnTo>
                <a:lnTo>
                  <a:pt x="312419" y="327659"/>
                </a:lnTo>
                <a:lnTo>
                  <a:pt x="307847" y="320039"/>
                </a:lnTo>
                <a:lnTo>
                  <a:pt x="41147" y="7619"/>
                </a:lnTo>
                <a:lnTo>
                  <a:pt x="33527" y="1523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369059" y="6032711"/>
            <a:ext cx="192617" cy="407458"/>
          </a:xfrm>
          <a:custGeom>
            <a:avLst/>
            <a:gdLst/>
            <a:ahLst/>
            <a:cxnLst/>
            <a:rect l="l" t="t" r="r" b="b"/>
            <a:pathLst>
              <a:path w="198119" h="419100">
                <a:moveTo>
                  <a:pt x="175260" y="0"/>
                </a:moveTo>
                <a:lnTo>
                  <a:pt x="1524" y="387095"/>
                </a:lnTo>
                <a:lnTo>
                  <a:pt x="0" y="396239"/>
                </a:lnTo>
                <a:lnTo>
                  <a:pt x="1524" y="405383"/>
                </a:lnTo>
                <a:lnTo>
                  <a:pt x="7620" y="411479"/>
                </a:lnTo>
                <a:lnTo>
                  <a:pt x="15240" y="417575"/>
                </a:lnTo>
                <a:lnTo>
                  <a:pt x="24384" y="419099"/>
                </a:lnTo>
                <a:lnTo>
                  <a:pt x="33528" y="417575"/>
                </a:lnTo>
                <a:lnTo>
                  <a:pt x="45720" y="405383"/>
                </a:lnTo>
                <a:lnTo>
                  <a:pt x="196596" y="33527"/>
                </a:lnTo>
                <a:lnTo>
                  <a:pt x="198120" y="24383"/>
                </a:lnTo>
                <a:lnTo>
                  <a:pt x="196596" y="15239"/>
                </a:lnTo>
                <a:lnTo>
                  <a:pt x="190500" y="7619"/>
                </a:lnTo>
                <a:lnTo>
                  <a:pt x="184404" y="1523"/>
                </a:lnTo>
                <a:lnTo>
                  <a:pt x="175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856528" y="5417820"/>
            <a:ext cx="58032" cy="58032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36575" y="0"/>
                </a:moveTo>
                <a:lnTo>
                  <a:pt x="1523" y="27432"/>
                </a:lnTo>
                <a:lnTo>
                  <a:pt x="0" y="36576"/>
                </a:lnTo>
                <a:lnTo>
                  <a:pt x="1523" y="45720"/>
                </a:lnTo>
                <a:lnTo>
                  <a:pt x="7619" y="51816"/>
                </a:lnTo>
                <a:lnTo>
                  <a:pt x="15239" y="57912"/>
                </a:lnTo>
                <a:lnTo>
                  <a:pt x="24383" y="59436"/>
                </a:lnTo>
                <a:lnTo>
                  <a:pt x="33527" y="57912"/>
                </a:lnTo>
                <a:lnTo>
                  <a:pt x="41147" y="53340"/>
                </a:lnTo>
                <a:lnTo>
                  <a:pt x="53339" y="41148"/>
                </a:lnTo>
                <a:lnTo>
                  <a:pt x="57911" y="33528"/>
                </a:lnTo>
                <a:lnTo>
                  <a:pt x="59435" y="24384"/>
                </a:lnTo>
                <a:lnTo>
                  <a:pt x="57911" y="15240"/>
                </a:lnTo>
                <a:lnTo>
                  <a:pt x="51815" y="7620"/>
                </a:lnTo>
                <a:lnTo>
                  <a:pt x="45719" y="1524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868382" y="5417820"/>
            <a:ext cx="46302" cy="71614"/>
          </a:xfrm>
          <a:custGeom>
            <a:avLst/>
            <a:gdLst/>
            <a:ahLst/>
            <a:cxnLst/>
            <a:rect l="l" t="t" r="r" b="b"/>
            <a:pathLst>
              <a:path w="47625" h="73660">
                <a:moveTo>
                  <a:pt x="24383" y="0"/>
                </a:moveTo>
                <a:lnTo>
                  <a:pt x="15239" y="1524"/>
                </a:lnTo>
                <a:lnTo>
                  <a:pt x="7619" y="7620"/>
                </a:lnTo>
                <a:lnTo>
                  <a:pt x="1523" y="15240"/>
                </a:lnTo>
                <a:lnTo>
                  <a:pt x="0" y="24384"/>
                </a:lnTo>
                <a:lnTo>
                  <a:pt x="0" y="50292"/>
                </a:lnTo>
                <a:lnTo>
                  <a:pt x="1523" y="59436"/>
                </a:lnTo>
                <a:lnTo>
                  <a:pt x="7619" y="65532"/>
                </a:lnTo>
                <a:lnTo>
                  <a:pt x="15239" y="71628"/>
                </a:lnTo>
                <a:lnTo>
                  <a:pt x="24383" y="73152"/>
                </a:lnTo>
                <a:lnTo>
                  <a:pt x="33527" y="71628"/>
                </a:lnTo>
                <a:lnTo>
                  <a:pt x="45719" y="59436"/>
                </a:lnTo>
                <a:lnTo>
                  <a:pt x="47243" y="50292"/>
                </a:lnTo>
                <a:lnTo>
                  <a:pt x="47243" y="24384"/>
                </a:lnTo>
                <a:lnTo>
                  <a:pt x="45719" y="15240"/>
                </a:lnTo>
                <a:lnTo>
                  <a:pt x="39623" y="7620"/>
                </a:lnTo>
                <a:lnTo>
                  <a:pt x="33527" y="1524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856528" y="5429673"/>
            <a:ext cx="58032" cy="59267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4384" y="0"/>
                </a:moveTo>
                <a:lnTo>
                  <a:pt x="15240" y="1524"/>
                </a:lnTo>
                <a:lnTo>
                  <a:pt x="7620" y="7620"/>
                </a:lnTo>
                <a:lnTo>
                  <a:pt x="1524" y="15240"/>
                </a:lnTo>
                <a:lnTo>
                  <a:pt x="0" y="24384"/>
                </a:lnTo>
                <a:lnTo>
                  <a:pt x="1524" y="33528"/>
                </a:lnTo>
                <a:lnTo>
                  <a:pt x="7620" y="41148"/>
                </a:lnTo>
                <a:lnTo>
                  <a:pt x="19812" y="54864"/>
                </a:lnTo>
                <a:lnTo>
                  <a:pt x="27432" y="59436"/>
                </a:lnTo>
                <a:lnTo>
                  <a:pt x="36576" y="60960"/>
                </a:lnTo>
                <a:lnTo>
                  <a:pt x="45720" y="59436"/>
                </a:lnTo>
                <a:lnTo>
                  <a:pt x="57912" y="47244"/>
                </a:lnTo>
                <a:lnTo>
                  <a:pt x="59436" y="38100"/>
                </a:lnTo>
                <a:lnTo>
                  <a:pt x="57912" y="28956"/>
                </a:lnTo>
                <a:lnTo>
                  <a:pt x="53340" y="21336"/>
                </a:lnTo>
                <a:lnTo>
                  <a:pt x="41148" y="7620"/>
                </a:lnTo>
                <a:lnTo>
                  <a:pt x="33528" y="1524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874308" y="6206066"/>
            <a:ext cx="108656" cy="95074"/>
          </a:xfrm>
          <a:custGeom>
            <a:avLst/>
            <a:gdLst/>
            <a:ahLst/>
            <a:cxnLst/>
            <a:rect l="l" t="t" r="r" b="b"/>
            <a:pathLst>
              <a:path w="111760" h="97789">
                <a:moveTo>
                  <a:pt x="88392" y="0"/>
                </a:moveTo>
                <a:lnTo>
                  <a:pt x="79248" y="1524"/>
                </a:lnTo>
                <a:lnTo>
                  <a:pt x="71628" y="7620"/>
                </a:lnTo>
                <a:lnTo>
                  <a:pt x="7620" y="57912"/>
                </a:lnTo>
                <a:lnTo>
                  <a:pt x="1524" y="65532"/>
                </a:lnTo>
                <a:lnTo>
                  <a:pt x="0" y="74676"/>
                </a:lnTo>
                <a:lnTo>
                  <a:pt x="1524" y="83820"/>
                </a:lnTo>
                <a:lnTo>
                  <a:pt x="7620" y="89916"/>
                </a:lnTo>
                <a:lnTo>
                  <a:pt x="15240" y="96012"/>
                </a:lnTo>
                <a:lnTo>
                  <a:pt x="24384" y="97536"/>
                </a:lnTo>
                <a:lnTo>
                  <a:pt x="33528" y="96012"/>
                </a:lnTo>
                <a:lnTo>
                  <a:pt x="41148" y="91440"/>
                </a:lnTo>
                <a:lnTo>
                  <a:pt x="105156" y="41148"/>
                </a:lnTo>
                <a:lnTo>
                  <a:pt x="109728" y="33528"/>
                </a:lnTo>
                <a:lnTo>
                  <a:pt x="111252" y="24384"/>
                </a:lnTo>
                <a:lnTo>
                  <a:pt x="109728" y="15240"/>
                </a:lnTo>
                <a:lnTo>
                  <a:pt x="103632" y="7620"/>
                </a:lnTo>
                <a:lnTo>
                  <a:pt x="97536" y="1524"/>
                </a:lnTo>
                <a:lnTo>
                  <a:pt x="88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872826" y="6133465"/>
            <a:ext cx="47537" cy="167922"/>
          </a:xfrm>
          <a:custGeom>
            <a:avLst/>
            <a:gdLst/>
            <a:ahLst/>
            <a:cxnLst/>
            <a:rect l="l" t="t" r="r" b="b"/>
            <a:pathLst>
              <a:path w="48894" h="172720">
                <a:moveTo>
                  <a:pt x="24384" y="0"/>
                </a:moveTo>
                <a:lnTo>
                  <a:pt x="15240" y="1523"/>
                </a:lnTo>
                <a:lnTo>
                  <a:pt x="7620" y="7619"/>
                </a:lnTo>
                <a:lnTo>
                  <a:pt x="1524" y="15239"/>
                </a:lnTo>
                <a:lnTo>
                  <a:pt x="0" y="24383"/>
                </a:lnTo>
                <a:lnTo>
                  <a:pt x="1524" y="149351"/>
                </a:lnTo>
                <a:lnTo>
                  <a:pt x="3048" y="158495"/>
                </a:lnTo>
                <a:lnTo>
                  <a:pt x="9144" y="164591"/>
                </a:lnTo>
                <a:lnTo>
                  <a:pt x="16764" y="170687"/>
                </a:lnTo>
                <a:lnTo>
                  <a:pt x="25908" y="172211"/>
                </a:lnTo>
                <a:lnTo>
                  <a:pt x="35052" y="170687"/>
                </a:lnTo>
                <a:lnTo>
                  <a:pt x="47244" y="158495"/>
                </a:lnTo>
                <a:lnTo>
                  <a:pt x="48768" y="149351"/>
                </a:lnTo>
                <a:lnTo>
                  <a:pt x="47244" y="24383"/>
                </a:lnTo>
                <a:lnTo>
                  <a:pt x="45720" y="15239"/>
                </a:lnTo>
                <a:lnTo>
                  <a:pt x="39624" y="7619"/>
                </a:lnTo>
                <a:lnTo>
                  <a:pt x="33528" y="1523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872826" y="6133465"/>
            <a:ext cx="109890" cy="118533"/>
          </a:xfrm>
          <a:custGeom>
            <a:avLst/>
            <a:gdLst/>
            <a:ahLst/>
            <a:cxnLst/>
            <a:rect l="l" t="t" r="r" b="b"/>
            <a:pathLst>
              <a:path w="113030" h="121920">
                <a:moveTo>
                  <a:pt x="24383" y="0"/>
                </a:moveTo>
                <a:lnTo>
                  <a:pt x="15239" y="1524"/>
                </a:lnTo>
                <a:lnTo>
                  <a:pt x="7619" y="7620"/>
                </a:lnTo>
                <a:lnTo>
                  <a:pt x="1523" y="15240"/>
                </a:lnTo>
                <a:lnTo>
                  <a:pt x="0" y="24384"/>
                </a:lnTo>
                <a:lnTo>
                  <a:pt x="1523" y="33528"/>
                </a:lnTo>
                <a:lnTo>
                  <a:pt x="7619" y="41148"/>
                </a:lnTo>
                <a:lnTo>
                  <a:pt x="73151" y="115824"/>
                </a:lnTo>
                <a:lnTo>
                  <a:pt x="80771" y="120396"/>
                </a:lnTo>
                <a:lnTo>
                  <a:pt x="89915" y="121920"/>
                </a:lnTo>
                <a:lnTo>
                  <a:pt x="99059" y="120396"/>
                </a:lnTo>
                <a:lnTo>
                  <a:pt x="111251" y="108204"/>
                </a:lnTo>
                <a:lnTo>
                  <a:pt x="112775" y="99060"/>
                </a:lnTo>
                <a:lnTo>
                  <a:pt x="111251" y="89916"/>
                </a:lnTo>
                <a:lnTo>
                  <a:pt x="106679" y="82296"/>
                </a:lnTo>
                <a:lnTo>
                  <a:pt x="41147" y="7620"/>
                </a:lnTo>
                <a:lnTo>
                  <a:pt x="33527" y="1524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874308" y="6254961"/>
            <a:ext cx="49389" cy="447587"/>
          </a:xfrm>
          <a:custGeom>
            <a:avLst/>
            <a:gdLst/>
            <a:ahLst/>
            <a:cxnLst/>
            <a:rect l="l" t="t" r="r" b="b"/>
            <a:pathLst>
              <a:path w="50800" h="460375">
                <a:moveTo>
                  <a:pt x="24383" y="0"/>
                </a:moveTo>
                <a:lnTo>
                  <a:pt x="15239" y="1524"/>
                </a:lnTo>
                <a:lnTo>
                  <a:pt x="7619" y="7620"/>
                </a:lnTo>
                <a:lnTo>
                  <a:pt x="1523" y="15240"/>
                </a:lnTo>
                <a:lnTo>
                  <a:pt x="0" y="24384"/>
                </a:lnTo>
                <a:lnTo>
                  <a:pt x="3047" y="437388"/>
                </a:lnTo>
                <a:lnTo>
                  <a:pt x="4571" y="446532"/>
                </a:lnTo>
                <a:lnTo>
                  <a:pt x="10667" y="452628"/>
                </a:lnTo>
                <a:lnTo>
                  <a:pt x="18287" y="458724"/>
                </a:lnTo>
                <a:lnTo>
                  <a:pt x="27431" y="460248"/>
                </a:lnTo>
                <a:lnTo>
                  <a:pt x="36575" y="458724"/>
                </a:lnTo>
                <a:lnTo>
                  <a:pt x="48767" y="446532"/>
                </a:lnTo>
                <a:lnTo>
                  <a:pt x="50291" y="437388"/>
                </a:lnTo>
                <a:lnTo>
                  <a:pt x="47243" y="24384"/>
                </a:lnTo>
                <a:lnTo>
                  <a:pt x="45719" y="15240"/>
                </a:lnTo>
                <a:lnTo>
                  <a:pt x="39623" y="7620"/>
                </a:lnTo>
                <a:lnTo>
                  <a:pt x="33527" y="1524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065443" y="6607598"/>
            <a:ext cx="366095" cy="201877"/>
          </a:xfrm>
          <a:custGeom>
            <a:avLst/>
            <a:gdLst/>
            <a:ahLst/>
            <a:cxnLst/>
            <a:rect l="l" t="t" r="r" b="b"/>
            <a:pathLst>
              <a:path w="376555" h="207645">
                <a:moveTo>
                  <a:pt x="353567" y="0"/>
                </a:moveTo>
                <a:lnTo>
                  <a:pt x="15239" y="161544"/>
                </a:lnTo>
                <a:lnTo>
                  <a:pt x="0" y="184404"/>
                </a:lnTo>
                <a:lnTo>
                  <a:pt x="1523" y="193548"/>
                </a:lnTo>
                <a:lnTo>
                  <a:pt x="7619" y="199644"/>
                </a:lnTo>
                <a:lnTo>
                  <a:pt x="15239" y="205740"/>
                </a:lnTo>
                <a:lnTo>
                  <a:pt x="24383" y="207264"/>
                </a:lnTo>
                <a:lnTo>
                  <a:pt x="33527" y="205740"/>
                </a:lnTo>
                <a:lnTo>
                  <a:pt x="362711" y="45720"/>
                </a:lnTo>
                <a:lnTo>
                  <a:pt x="374903" y="33528"/>
                </a:lnTo>
                <a:lnTo>
                  <a:pt x="376427" y="24384"/>
                </a:lnTo>
                <a:lnTo>
                  <a:pt x="374903" y="15240"/>
                </a:lnTo>
                <a:lnTo>
                  <a:pt x="368807" y="7620"/>
                </a:lnTo>
                <a:lnTo>
                  <a:pt x="362711" y="1524"/>
                </a:lnTo>
                <a:lnTo>
                  <a:pt x="3535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526116" y="5225204"/>
            <a:ext cx="194469" cy="640203"/>
          </a:xfrm>
          <a:custGeom>
            <a:avLst/>
            <a:gdLst/>
            <a:ahLst/>
            <a:cxnLst/>
            <a:rect l="l" t="t" r="r" b="b"/>
            <a:pathLst>
              <a:path w="200025" h="658495">
                <a:moveTo>
                  <a:pt x="176784" y="0"/>
                </a:moveTo>
                <a:lnTo>
                  <a:pt x="1524" y="626363"/>
                </a:lnTo>
                <a:lnTo>
                  <a:pt x="0" y="635507"/>
                </a:lnTo>
                <a:lnTo>
                  <a:pt x="1524" y="644651"/>
                </a:lnTo>
                <a:lnTo>
                  <a:pt x="7620" y="650747"/>
                </a:lnTo>
                <a:lnTo>
                  <a:pt x="15240" y="656843"/>
                </a:lnTo>
                <a:lnTo>
                  <a:pt x="24384" y="658368"/>
                </a:lnTo>
                <a:lnTo>
                  <a:pt x="33528" y="656843"/>
                </a:lnTo>
                <a:lnTo>
                  <a:pt x="45720" y="644651"/>
                </a:lnTo>
                <a:lnTo>
                  <a:pt x="198120" y="33527"/>
                </a:lnTo>
                <a:lnTo>
                  <a:pt x="199644" y="24383"/>
                </a:lnTo>
                <a:lnTo>
                  <a:pt x="198120" y="15239"/>
                </a:lnTo>
                <a:lnTo>
                  <a:pt x="192024" y="7619"/>
                </a:lnTo>
                <a:lnTo>
                  <a:pt x="185928" y="1523"/>
                </a:lnTo>
                <a:lnTo>
                  <a:pt x="176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868382" y="5443008"/>
            <a:ext cx="472898" cy="809360"/>
          </a:xfrm>
          <a:custGeom>
            <a:avLst/>
            <a:gdLst/>
            <a:ahLst/>
            <a:cxnLst/>
            <a:rect l="l" t="t" r="r" b="b"/>
            <a:pathLst>
              <a:path w="486410" h="832485">
                <a:moveTo>
                  <a:pt x="429005" y="518132"/>
                </a:moveTo>
                <a:lnTo>
                  <a:pt x="77724" y="792479"/>
                </a:lnTo>
                <a:lnTo>
                  <a:pt x="71628" y="800099"/>
                </a:lnTo>
                <a:lnTo>
                  <a:pt x="70104" y="809243"/>
                </a:lnTo>
                <a:lnTo>
                  <a:pt x="71628" y="818387"/>
                </a:lnTo>
                <a:lnTo>
                  <a:pt x="77724" y="824483"/>
                </a:lnTo>
                <a:lnTo>
                  <a:pt x="85344" y="830579"/>
                </a:lnTo>
                <a:lnTo>
                  <a:pt x="94488" y="832103"/>
                </a:lnTo>
                <a:lnTo>
                  <a:pt x="103632" y="830579"/>
                </a:lnTo>
                <a:lnTo>
                  <a:pt x="111252" y="826007"/>
                </a:lnTo>
                <a:lnTo>
                  <a:pt x="480060" y="537971"/>
                </a:lnTo>
                <a:lnTo>
                  <a:pt x="446532" y="537971"/>
                </a:lnTo>
                <a:lnTo>
                  <a:pt x="429005" y="518132"/>
                </a:lnTo>
                <a:close/>
              </a:path>
              <a:path w="486410" h="832485">
                <a:moveTo>
                  <a:pt x="446532" y="504443"/>
                </a:moveTo>
                <a:lnTo>
                  <a:pt x="429005" y="518132"/>
                </a:lnTo>
                <a:lnTo>
                  <a:pt x="446532" y="537971"/>
                </a:lnTo>
                <a:lnTo>
                  <a:pt x="463296" y="521207"/>
                </a:lnTo>
                <a:lnTo>
                  <a:pt x="446532" y="504443"/>
                </a:lnTo>
                <a:close/>
              </a:path>
              <a:path w="486410" h="832485">
                <a:moveTo>
                  <a:pt x="480060" y="504443"/>
                </a:moveTo>
                <a:lnTo>
                  <a:pt x="446532" y="504443"/>
                </a:lnTo>
                <a:lnTo>
                  <a:pt x="463296" y="521207"/>
                </a:lnTo>
                <a:lnTo>
                  <a:pt x="446532" y="537971"/>
                </a:lnTo>
                <a:lnTo>
                  <a:pt x="480060" y="537971"/>
                </a:lnTo>
                <a:lnTo>
                  <a:pt x="484632" y="530351"/>
                </a:lnTo>
                <a:lnTo>
                  <a:pt x="486156" y="521207"/>
                </a:lnTo>
                <a:lnTo>
                  <a:pt x="484632" y="512063"/>
                </a:lnTo>
                <a:lnTo>
                  <a:pt x="480060" y="504443"/>
                </a:lnTo>
                <a:close/>
              </a:path>
              <a:path w="486410" h="832485">
                <a:moveTo>
                  <a:pt x="24384" y="0"/>
                </a:moveTo>
                <a:lnTo>
                  <a:pt x="15240" y="1523"/>
                </a:lnTo>
                <a:lnTo>
                  <a:pt x="7620" y="7619"/>
                </a:lnTo>
                <a:lnTo>
                  <a:pt x="1524" y="15239"/>
                </a:lnTo>
                <a:lnTo>
                  <a:pt x="0" y="24383"/>
                </a:lnTo>
                <a:lnTo>
                  <a:pt x="1524" y="33527"/>
                </a:lnTo>
                <a:lnTo>
                  <a:pt x="7620" y="41147"/>
                </a:lnTo>
                <a:lnTo>
                  <a:pt x="429005" y="518132"/>
                </a:lnTo>
                <a:lnTo>
                  <a:pt x="446532" y="504443"/>
                </a:lnTo>
                <a:lnTo>
                  <a:pt x="480060" y="504443"/>
                </a:lnTo>
                <a:lnTo>
                  <a:pt x="41148" y="7619"/>
                </a:lnTo>
                <a:lnTo>
                  <a:pt x="33528" y="1523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893570" y="5443008"/>
            <a:ext cx="0" cy="736512"/>
          </a:xfrm>
          <a:custGeom>
            <a:avLst/>
            <a:gdLst/>
            <a:ahLst/>
            <a:cxnLst/>
            <a:rect l="l" t="t" r="r" b="b"/>
            <a:pathLst>
              <a:path h="757554">
                <a:moveTo>
                  <a:pt x="0" y="0"/>
                </a:moveTo>
                <a:lnTo>
                  <a:pt x="0" y="757428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674283" y="5225203"/>
            <a:ext cx="228424" cy="250649"/>
          </a:xfrm>
          <a:custGeom>
            <a:avLst/>
            <a:gdLst/>
            <a:ahLst/>
            <a:cxnLst/>
            <a:rect l="l" t="t" r="r" b="b"/>
            <a:pathLst>
              <a:path w="234950" h="257810">
                <a:moveTo>
                  <a:pt x="24384" y="0"/>
                </a:moveTo>
                <a:lnTo>
                  <a:pt x="15240" y="1524"/>
                </a:lnTo>
                <a:lnTo>
                  <a:pt x="7620" y="7620"/>
                </a:lnTo>
                <a:lnTo>
                  <a:pt x="1524" y="15240"/>
                </a:lnTo>
                <a:lnTo>
                  <a:pt x="0" y="24384"/>
                </a:lnTo>
                <a:lnTo>
                  <a:pt x="1524" y="33528"/>
                </a:lnTo>
                <a:lnTo>
                  <a:pt x="7620" y="41148"/>
                </a:lnTo>
                <a:lnTo>
                  <a:pt x="195072" y="251460"/>
                </a:lnTo>
                <a:lnTo>
                  <a:pt x="202692" y="256032"/>
                </a:lnTo>
                <a:lnTo>
                  <a:pt x="211836" y="257556"/>
                </a:lnTo>
                <a:lnTo>
                  <a:pt x="220980" y="256032"/>
                </a:lnTo>
                <a:lnTo>
                  <a:pt x="233172" y="243840"/>
                </a:lnTo>
                <a:lnTo>
                  <a:pt x="234696" y="234696"/>
                </a:lnTo>
                <a:lnTo>
                  <a:pt x="233172" y="225552"/>
                </a:lnTo>
                <a:lnTo>
                  <a:pt x="228600" y="217932"/>
                </a:lnTo>
                <a:lnTo>
                  <a:pt x="41148" y="7620"/>
                </a:lnTo>
                <a:lnTo>
                  <a:pt x="33528" y="1524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526116" y="5429674"/>
            <a:ext cx="376590" cy="435856"/>
          </a:xfrm>
          <a:custGeom>
            <a:avLst/>
            <a:gdLst/>
            <a:ahLst/>
            <a:cxnLst/>
            <a:rect l="l" t="t" r="r" b="b"/>
            <a:pathLst>
              <a:path w="387350" h="448310">
                <a:moveTo>
                  <a:pt x="364235" y="0"/>
                </a:moveTo>
                <a:lnTo>
                  <a:pt x="7619" y="408431"/>
                </a:lnTo>
                <a:lnTo>
                  <a:pt x="0" y="425195"/>
                </a:lnTo>
                <a:lnTo>
                  <a:pt x="1523" y="434339"/>
                </a:lnTo>
                <a:lnTo>
                  <a:pt x="7619" y="440435"/>
                </a:lnTo>
                <a:lnTo>
                  <a:pt x="15239" y="446531"/>
                </a:lnTo>
                <a:lnTo>
                  <a:pt x="24383" y="448055"/>
                </a:lnTo>
                <a:lnTo>
                  <a:pt x="33527" y="446531"/>
                </a:lnTo>
                <a:lnTo>
                  <a:pt x="41147" y="441959"/>
                </a:lnTo>
                <a:lnTo>
                  <a:pt x="380999" y="41147"/>
                </a:lnTo>
                <a:lnTo>
                  <a:pt x="385571" y="33527"/>
                </a:lnTo>
                <a:lnTo>
                  <a:pt x="387095" y="24383"/>
                </a:lnTo>
                <a:lnTo>
                  <a:pt x="385571" y="15239"/>
                </a:lnTo>
                <a:lnTo>
                  <a:pt x="379475" y="7619"/>
                </a:lnTo>
                <a:lnTo>
                  <a:pt x="373379" y="1523"/>
                </a:lnTo>
                <a:lnTo>
                  <a:pt x="3642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703917" y="5936403"/>
            <a:ext cx="214841" cy="243240"/>
          </a:xfrm>
          <a:custGeom>
            <a:avLst/>
            <a:gdLst/>
            <a:ahLst/>
            <a:cxnLst/>
            <a:rect l="l" t="t" r="r" b="b"/>
            <a:pathLst>
              <a:path w="220980" h="250189">
                <a:moveTo>
                  <a:pt x="24384" y="0"/>
                </a:moveTo>
                <a:lnTo>
                  <a:pt x="15240" y="1523"/>
                </a:lnTo>
                <a:lnTo>
                  <a:pt x="7620" y="7619"/>
                </a:lnTo>
                <a:lnTo>
                  <a:pt x="1524" y="15239"/>
                </a:lnTo>
                <a:lnTo>
                  <a:pt x="0" y="24383"/>
                </a:lnTo>
                <a:lnTo>
                  <a:pt x="1524" y="33527"/>
                </a:lnTo>
                <a:lnTo>
                  <a:pt x="7620" y="41147"/>
                </a:lnTo>
                <a:lnTo>
                  <a:pt x="181356" y="243839"/>
                </a:lnTo>
                <a:lnTo>
                  <a:pt x="188976" y="248411"/>
                </a:lnTo>
                <a:lnTo>
                  <a:pt x="198120" y="249935"/>
                </a:lnTo>
                <a:lnTo>
                  <a:pt x="207264" y="248411"/>
                </a:lnTo>
                <a:lnTo>
                  <a:pt x="219456" y="236219"/>
                </a:lnTo>
                <a:lnTo>
                  <a:pt x="220980" y="227075"/>
                </a:lnTo>
                <a:lnTo>
                  <a:pt x="219456" y="217931"/>
                </a:lnTo>
                <a:lnTo>
                  <a:pt x="214884" y="210311"/>
                </a:lnTo>
                <a:lnTo>
                  <a:pt x="41148" y="7619"/>
                </a:lnTo>
                <a:lnTo>
                  <a:pt x="33528" y="1523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674284" y="4475481"/>
            <a:ext cx="240153" cy="988395"/>
          </a:xfrm>
          <a:custGeom>
            <a:avLst/>
            <a:gdLst/>
            <a:ahLst/>
            <a:cxnLst/>
            <a:rect l="l" t="t" r="r" b="b"/>
            <a:pathLst>
              <a:path w="247014" h="1016635">
                <a:moveTo>
                  <a:pt x="237744" y="24384"/>
                </a:moveTo>
                <a:lnTo>
                  <a:pt x="214883" y="24384"/>
                </a:lnTo>
                <a:lnTo>
                  <a:pt x="236219" y="33528"/>
                </a:lnTo>
                <a:lnTo>
                  <a:pt x="192264" y="211458"/>
                </a:lnTo>
                <a:lnTo>
                  <a:pt x="199644" y="993648"/>
                </a:lnTo>
                <a:lnTo>
                  <a:pt x="224028" y="1016508"/>
                </a:lnTo>
                <a:lnTo>
                  <a:pt x="233172" y="1014984"/>
                </a:lnTo>
                <a:lnTo>
                  <a:pt x="245364" y="1002792"/>
                </a:lnTo>
                <a:lnTo>
                  <a:pt x="246887" y="993648"/>
                </a:lnTo>
                <a:lnTo>
                  <a:pt x="237744" y="24384"/>
                </a:lnTo>
                <a:close/>
              </a:path>
              <a:path w="247014" h="1016635">
                <a:moveTo>
                  <a:pt x="214883" y="0"/>
                </a:moveTo>
                <a:lnTo>
                  <a:pt x="1523" y="786384"/>
                </a:lnTo>
                <a:lnTo>
                  <a:pt x="0" y="795528"/>
                </a:lnTo>
                <a:lnTo>
                  <a:pt x="1523" y="804672"/>
                </a:lnTo>
                <a:lnTo>
                  <a:pt x="7619" y="810768"/>
                </a:lnTo>
                <a:lnTo>
                  <a:pt x="15239" y="816864"/>
                </a:lnTo>
                <a:lnTo>
                  <a:pt x="24383" y="818388"/>
                </a:lnTo>
                <a:lnTo>
                  <a:pt x="33527" y="816864"/>
                </a:lnTo>
                <a:lnTo>
                  <a:pt x="45719" y="804672"/>
                </a:lnTo>
                <a:lnTo>
                  <a:pt x="192264" y="211458"/>
                </a:lnTo>
                <a:lnTo>
                  <a:pt x="190499" y="24384"/>
                </a:lnTo>
                <a:lnTo>
                  <a:pt x="237744" y="24384"/>
                </a:lnTo>
                <a:lnTo>
                  <a:pt x="236219" y="15240"/>
                </a:lnTo>
                <a:lnTo>
                  <a:pt x="230123" y="7620"/>
                </a:lnTo>
                <a:lnTo>
                  <a:pt x="224028" y="1524"/>
                </a:lnTo>
                <a:lnTo>
                  <a:pt x="214883" y="0"/>
                </a:lnTo>
                <a:close/>
              </a:path>
              <a:path w="247014" h="1016635">
                <a:moveTo>
                  <a:pt x="214883" y="24384"/>
                </a:moveTo>
                <a:lnTo>
                  <a:pt x="190499" y="24384"/>
                </a:lnTo>
                <a:lnTo>
                  <a:pt x="192264" y="211458"/>
                </a:lnTo>
                <a:lnTo>
                  <a:pt x="236219" y="33528"/>
                </a:lnTo>
                <a:lnTo>
                  <a:pt x="214883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306829" y="4808855"/>
            <a:ext cx="413632" cy="1056922"/>
          </a:xfrm>
          <a:custGeom>
            <a:avLst/>
            <a:gdLst/>
            <a:ahLst/>
            <a:cxnLst/>
            <a:rect l="l" t="t" r="r" b="b"/>
            <a:pathLst>
              <a:path w="425450" h="1087120">
                <a:moveTo>
                  <a:pt x="24383" y="0"/>
                </a:moveTo>
                <a:lnTo>
                  <a:pt x="15239" y="1523"/>
                </a:lnTo>
                <a:lnTo>
                  <a:pt x="7619" y="7619"/>
                </a:lnTo>
                <a:lnTo>
                  <a:pt x="1524" y="15239"/>
                </a:lnTo>
                <a:lnTo>
                  <a:pt x="0" y="24383"/>
                </a:lnTo>
                <a:lnTo>
                  <a:pt x="1524" y="33527"/>
                </a:lnTo>
                <a:lnTo>
                  <a:pt x="227076" y="1072895"/>
                </a:lnTo>
                <a:lnTo>
                  <a:pt x="233172" y="1078991"/>
                </a:lnTo>
                <a:lnTo>
                  <a:pt x="240792" y="1085087"/>
                </a:lnTo>
                <a:lnTo>
                  <a:pt x="249936" y="1086611"/>
                </a:lnTo>
                <a:lnTo>
                  <a:pt x="259079" y="1085087"/>
                </a:lnTo>
                <a:lnTo>
                  <a:pt x="271272" y="1072895"/>
                </a:lnTo>
                <a:lnTo>
                  <a:pt x="272795" y="1063751"/>
                </a:lnTo>
                <a:lnTo>
                  <a:pt x="271272" y="1054607"/>
                </a:lnTo>
                <a:lnTo>
                  <a:pt x="65598" y="106841"/>
                </a:lnTo>
                <a:lnTo>
                  <a:pt x="7619" y="41147"/>
                </a:lnTo>
                <a:lnTo>
                  <a:pt x="24383" y="24383"/>
                </a:lnTo>
                <a:lnTo>
                  <a:pt x="45719" y="15239"/>
                </a:lnTo>
                <a:lnTo>
                  <a:pt x="47873" y="15239"/>
                </a:lnTo>
                <a:lnTo>
                  <a:pt x="41147" y="7619"/>
                </a:lnTo>
                <a:lnTo>
                  <a:pt x="33528" y="1523"/>
                </a:lnTo>
                <a:lnTo>
                  <a:pt x="24383" y="0"/>
                </a:lnTo>
                <a:close/>
              </a:path>
              <a:path w="425450" h="1087120">
                <a:moveTo>
                  <a:pt x="47873" y="15239"/>
                </a:moveTo>
                <a:lnTo>
                  <a:pt x="45719" y="15239"/>
                </a:lnTo>
                <a:lnTo>
                  <a:pt x="65598" y="106841"/>
                </a:lnTo>
                <a:lnTo>
                  <a:pt x="385572" y="469391"/>
                </a:lnTo>
                <a:lnTo>
                  <a:pt x="393192" y="473963"/>
                </a:lnTo>
                <a:lnTo>
                  <a:pt x="402336" y="475487"/>
                </a:lnTo>
                <a:lnTo>
                  <a:pt x="411480" y="473963"/>
                </a:lnTo>
                <a:lnTo>
                  <a:pt x="423672" y="461771"/>
                </a:lnTo>
                <a:lnTo>
                  <a:pt x="425195" y="452627"/>
                </a:lnTo>
                <a:lnTo>
                  <a:pt x="423672" y="443483"/>
                </a:lnTo>
                <a:lnTo>
                  <a:pt x="419100" y="435863"/>
                </a:lnTo>
                <a:lnTo>
                  <a:pt x="47873" y="15239"/>
                </a:lnTo>
                <a:close/>
              </a:path>
              <a:path w="425450" h="1087120">
                <a:moveTo>
                  <a:pt x="45719" y="15239"/>
                </a:moveTo>
                <a:lnTo>
                  <a:pt x="24383" y="24383"/>
                </a:lnTo>
                <a:lnTo>
                  <a:pt x="7619" y="41147"/>
                </a:lnTo>
                <a:lnTo>
                  <a:pt x="65598" y="106841"/>
                </a:lnTo>
                <a:lnTo>
                  <a:pt x="45719" y="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557232" y="6254961"/>
            <a:ext cx="363008" cy="292012"/>
          </a:xfrm>
          <a:custGeom>
            <a:avLst/>
            <a:gdLst/>
            <a:ahLst/>
            <a:cxnLst/>
            <a:rect l="l" t="t" r="r" b="b"/>
            <a:pathLst>
              <a:path w="373380" h="300354">
                <a:moveTo>
                  <a:pt x="350519" y="0"/>
                </a:moveTo>
                <a:lnTo>
                  <a:pt x="341375" y="1523"/>
                </a:lnTo>
                <a:lnTo>
                  <a:pt x="333755" y="7619"/>
                </a:lnTo>
                <a:lnTo>
                  <a:pt x="7619" y="260603"/>
                </a:lnTo>
                <a:lnTo>
                  <a:pt x="1523" y="268223"/>
                </a:lnTo>
                <a:lnTo>
                  <a:pt x="0" y="277367"/>
                </a:lnTo>
                <a:lnTo>
                  <a:pt x="1523" y="286511"/>
                </a:lnTo>
                <a:lnTo>
                  <a:pt x="7619" y="292607"/>
                </a:lnTo>
                <a:lnTo>
                  <a:pt x="15239" y="298703"/>
                </a:lnTo>
                <a:lnTo>
                  <a:pt x="24383" y="300227"/>
                </a:lnTo>
                <a:lnTo>
                  <a:pt x="33527" y="298703"/>
                </a:lnTo>
                <a:lnTo>
                  <a:pt x="41147" y="294131"/>
                </a:lnTo>
                <a:lnTo>
                  <a:pt x="367283" y="41147"/>
                </a:lnTo>
                <a:lnTo>
                  <a:pt x="371855" y="33527"/>
                </a:lnTo>
                <a:lnTo>
                  <a:pt x="373379" y="24383"/>
                </a:lnTo>
                <a:lnTo>
                  <a:pt x="371855" y="15239"/>
                </a:lnTo>
                <a:lnTo>
                  <a:pt x="365759" y="7619"/>
                </a:lnTo>
                <a:lnTo>
                  <a:pt x="359663" y="1523"/>
                </a:lnTo>
                <a:lnTo>
                  <a:pt x="350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868382" y="4786630"/>
            <a:ext cx="661194" cy="1079147"/>
          </a:xfrm>
          <a:custGeom>
            <a:avLst/>
            <a:gdLst/>
            <a:ahLst/>
            <a:cxnLst/>
            <a:rect l="l" t="t" r="r" b="b"/>
            <a:pathLst>
              <a:path w="680085" h="1109979">
                <a:moveTo>
                  <a:pt x="595884" y="24384"/>
                </a:moveTo>
                <a:lnTo>
                  <a:pt x="573024" y="24384"/>
                </a:lnTo>
                <a:lnTo>
                  <a:pt x="589788" y="41148"/>
                </a:lnTo>
                <a:lnTo>
                  <a:pt x="553363" y="84249"/>
                </a:lnTo>
                <a:lnTo>
                  <a:pt x="632460" y="1086612"/>
                </a:lnTo>
                <a:lnTo>
                  <a:pt x="656844" y="1109472"/>
                </a:lnTo>
                <a:lnTo>
                  <a:pt x="665988" y="1107948"/>
                </a:lnTo>
                <a:lnTo>
                  <a:pt x="678180" y="1095756"/>
                </a:lnTo>
                <a:lnTo>
                  <a:pt x="679704" y="1086612"/>
                </a:lnTo>
                <a:lnTo>
                  <a:pt x="595884" y="24384"/>
                </a:lnTo>
                <a:close/>
              </a:path>
              <a:path w="680085" h="1109979">
                <a:moveTo>
                  <a:pt x="573024" y="0"/>
                </a:moveTo>
                <a:lnTo>
                  <a:pt x="7620" y="656844"/>
                </a:lnTo>
                <a:lnTo>
                  <a:pt x="0" y="673608"/>
                </a:lnTo>
                <a:lnTo>
                  <a:pt x="1524" y="682752"/>
                </a:lnTo>
                <a:lnTo>
                  <a:pt x="7620" y="688848"/>
                </a:lnTo>
                <a:lnTo>
                  <a:pt x="15240" y="694944"/>
                </a:lnTo>
                <a:lnTo>
                  <a:pt x="24384" y="696468"/>
                </a:lnTo>
                <a:lnTo>
                  <a:pt x="33528" y="694944"/>
                </a:lnTo>
                <a:lnTo>
                  <a:pt x="41148" y="690372"/>
                </a:lnTo>
                <a:lnTo>
                  <a:pt x="553363" y="84249"/>
                </a:lnTo>
                <a:lnTo>
                  <a:pt x="548640" y="24384"/>
                </a:lnTo>
                <a:lnTo>
                  <a:pt x="595884" y="24384"/>
                </a:lnTo>
                <a:lnTo>
                  <a:pt x="594360" y="15240"/>
                </a:lnTo>
                <a:lnTo>
                  <a:pt x="588264" y="7620"/>
                </a:lnTo>
                <a:lnTo>
                  <a:pt x="582168" y="1524"/>
                </a:lnTo>
                <a:lnTo>
                  <a:pt x="573024" y="0"/>
                </a:lnTo>
                <a:close/>
              </a:path>
              <a:path w="680085" h="1109979">
                <a:moveTo>
                  <a:pt x="573024" y="24384"/>
                </a:moveTo>
                <a:lnTo>
                  <a:pt x="548640" y="24384"/>
                </a:lnTo>
                <a:lnTo>
                  <a:pt x="553363" y="84249"/>
                </a:lnTo>
                <a:lnTo>
                  <a:pt x="589788" y="41148"/>
                </a:lnTo>
                <a:lnTo>
                  <a:pt x="573024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1111250" y="4186556"/>
            <a:ext cx="5332765" cy="3015509"/>
          </a:xfrm>
          <a:prstGeom prst="rect">
            <a:avLst/>
          </a:prstGeom>
        </p:spPr>
        <p:txBody>
          <a:bodyPr vert="horz" wrap="square" lIns="0" tIns="37659" rIns="0" bIns="0" rtlCol="0">
            <a:spAutoFit/>
          </a:bodyPr>
          <a:lstStyle/>
          <a:p>
            <a:pPr marL="1439653">
              <a:spcBef>
                <a:spcPts val="297"/>
              </a:spcBef>
            </a:pPr>
            <a:r>
              <a:rPr sz="2187" spc="-5" dirty="0">
                <a:solidFill>
                  <a:srgbClr val="FFFFCC"/>
                </a:solidFill>
                <a:latin typeface="Verdana"/>
                <a:cs typeface="Verdana"/>
              </a:rPr>
              <a:t>client</a:t>
            </a:r>
            <a:r>
              <a:rPr sz="2187" spc="-73" dirty="0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sz="2187" spc="-5" dirty="0">
                <a:solidFill>
                  <a:srgbClr val="FFFFCC"/>
                </a:solidFill>
                <a:latin typeface="Verdana"/>
                <a:cs typeface="Verdana"/>
              </a:rPr>
              <a:t>classes</a:t>
            </a:r>
            <a:endParaRPr sz="2187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3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2139">
              <a:latin typeface="Times New Roman"/>
              <a:cs typeface="Times New Roman"/>
            </a:endParaRPr>
          </a:p>
          <a:p>
            <a:pPr marL="1273587"/>
            <a:r>
              <a:rPr sz="2187" spc="-5" dirty="0">
                <a:solidFill>
                  <a:srgbClr val="FFFFCC"/>
                </a:solidFill>
                <a:latin typeface="Verdana"/>
                <a:cs typeface="Verdana"/>
              </a:rPr>
              <a:t>subsystem</a:t>
            </a:r>
            <a:r>
              <a:rPr sz="2187" spc="-68" dirty="0">
                <a:solidFill>
                  <a:srgbClr val="FFFFCC"/>
                </a:solidFill>
                <a:latin typeface="Verdana"/>
                <a:cs typeface="Verdana"/>
              </a:rPr>
              <a:t> </a:t>
            </a:r>
            <a:r>
              <a:rPr sz="2187" spc="-5" dirty="0">
                <a:solidFill>
                  <a:srgbClr val="FFFFCC"/>
                </a:solidFill>
                <a:latin typeface="Verdana"/>
                <a:cs typeface="Verdana"/>
              </a:rPr>
              <a:t>classes</a:t>
            </a:r>
            <a:endParaRPr sz="2187">
              <a:latin typeface="Verdana"/>
              <a:cs typeface="Verdan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144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172987" y="7244727"/>
            <a:ext cx="822942" cy="23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10" dirty="0">
                <a:latin typeface="Tahoma"/>
                <a:cs typeface="Tahoma"/>
              </a:rPr>
              <a:t>Structure</a:t>
            </a:r>
            <a:endParaRPr sz="1556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3001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11250" y="1346200"/>
            <a:ext cx="5334000" cy="3603537"/>
          </a:xfrm>
          <a:custGeom>
            <a:avLst/>
            <a:gdLst/>
            <a:ahLst/>
            <a:cxnLst/>
            <a:rect l="l" t="t" r="r" b="b"/>
            <a:pathLst>
              <a:path w="5486400" h="3706495">
                <a:moveTo>
                  <a:pt x="0" y="0"/>
                </a:moveTo>
                <a:lnTo>
                  <a:pt x="5486400" y="0"/>
                </a:lnTo>
                <a:lnTo>
                  <a:pt x="5486400" y="3706367"/>
                </a:lnTo>
                <a:lnTo>
                  <a:pt x="0" y="3706367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4679103" y="2543387"/>
            <a:ext cx="640203" cy="366095"/>
          </a:xfrm>
          <a:custGeom>
            <a:avLst/>
            <a:gdLst/>
            <a:ahLst/>
            <a:cxnLst/>
            <a:rect l="l" t="t" r="r" b="b"/>
            <a:pathLst>
              <a:path w="658495" h="376555">
                <a:moveTo>
                  <a:pt x="0" y="0"/>
                </a:moveTo>
                <a:lnTo>
                  <a:pt x="0" y="376428"/>
                </a:lnTo>
                <a:lnTo>
                  <a:pt x="658368" y="376428"/>
                </a:lnTo>
                <a:lnTo>
                  <a:pt x="658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4141258" y="4038389"/>
            <a:ext cx="640203" cy="366095"/>
          </a:xfrm>
          <a:custGeom>
            <a:avLst/>
            <a:gdLst/>
            <a:ahLst/>
            <a:cxnLst/>
            <a:rect l="l" t="t" r="r" b="b"/>
            <a:pathLst>
              <a:path w="658495" h="376554">
                <a:moveTo>
                  <a:pt x="658368" y="0"/>
                </a:moveTo>
                <a:lnTo>
                  <a:pt x="0" y="0"/>
                </a:lnTo>
                <a:lnTo>
                  <a:pt x="0" y="376428"/>
                </a:lnTo>
                <a:lnTo>
                  <a:pt x="658368" y="376428"/>
                </a:lnTo>
                <a:lnTo>
                  <a:pt x="65836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843318" y="3587961"/>
            <a:ext cx="640203" cy="366095"/>
          </a:xfrm>
          <a:custGeom>
            <a:avLst/>
            <a:gdLst/>
            <a:ahLst/>
            <a:cxnLst/>
            <a:rect l="l" t="t" r="r" b="b"/>
            <a:pathLst>
              <a:path w="658495" h="376554">
                <a:moveTo>
                  <a:pt x="658368" y="376428"/>
                </a:moveTo>
                <a:lnTo>
                  <a:pt x="658368" y="0"/>
                </a:lnTo>
                <a:lnTo>
                  <a:pt x="0" y="0"/>
                </a:lnTo>
                <a:lnTo>
                  <a:pt x="0" y="376428"/>
                </a:lnTo>
                <a:lnTo>
                  <a:pt x="658368" y="37642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386" y="2543387"/>
            <a:ext cx="640203" cy="366095"/>
          </a:xfrm>
          <a:custGeom>
            <a:avLst/>
            <a:gdLst/>
            <a:ahLst/>
            <a:cxnLst/>
            <a:rect l="l" t="t" r="r" b="b"/>
            <a:pathLst>
              <a:path w="658494" h="376555">
                <a:moveTo>
                  <a:pt x="0" y="376427"/>
                </a:moveTo>
                <a:lnTo>
                  <a:pt x="658368" y="376427"/>
                </a:lnTo>
                <a:lnTo>
                  <a:pt x="658368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2386" y="4038389"/>
            <a:ext cx="640203" cy="366095"/>
          </a:xfrm>
          <a:custGeom>
            <a:avLst/>
            <a:gdLst/>
            <a:ahLst/>
            <a:cxnLst/>
            <a:rect l="l" t="t" r="r" b="b"/>
            <a:pathLst>
              <a:path w="658494" h="376554">
                <a:moveTo>
                  <a:pt x="658368" y="0"/>
                </a:moveTo>
                <a:lnTo>
                  <a:pt x="0" y="0"/>
                </a:lnTo>
                <a:lnTo>
                  <a:pt x="0" y="376428"/>
                </a:lnTo>
                <a:lnTo>
                  <a:pt x="658368" y="376428"/>
                </a:lnTo>
                <a:lnTo>
                  <a:pt x="65836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62126" y="4038389"/>
            <a:ext cx="640203" cy="366095"/>
          </a:xfrm>
          <a:custGeom>
            <a:avLst/>
            <a:gdLst/>
            <a:ahLst/>
            <a:cxnLst/>
            <a:rect l="l" t="t" r="r" b="b"/>
            <a:pathLst>
              <a:path w="658495" h="376554">
                <a:moveTo>
                  <a:pt x="658367" y="0"/>
                </a:moveTo>
                <a:lnTo>
                  <a:pt x="0" y="0"/>
                </a:lnTo>
                <a:lnTo>
                  <a:pt x="0" y="376427"/>
                </a:lnTo>
                <a:lnTo>
                  <a:pt x="658367" y="376427"/>
                </a:lnTo>
                <a:lnTo>
                  <a:pt x="65836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480311" y="2543387"/>
            <a:ext cx="640203" cy="366095"/>
          </a:xfrm>
          <a:custGeom>
            <a:avLst/>
            <a:gdLst/>
            <a:ahLst/>
            <a:cxnLst/>
            <a:rect l="l" t="t" r="r" b="b"/>
            <a:pathLst>
              <a:path w="658494" h="376555">
                <a:moveTo>
                  <a:pt x="658368" y="376427"/>
                </a:moveTo>
                <a:lnTo>
                  <a:pt x="0" y="376427"/>
                </a:lnTo>
                <a:lnTo>
                  <a:pt x="0" y="0"/>
                </a:lnTo>
                <a:lnTo>
                  <a:pt x="658368" y="0"/>
                </a:lnTo>
                <a:lnTo>
                  <a:pt x="658368" y="37642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97237" y="3241251"/>
            <a:ext cx="169157" cy="406224"/>
          </a:xfrm>
          <a:custGeom>
            <a:avLst/>
            <a:gdLst/>
            <a:ahLst/>
            <a:cxnLst/>
            <a:rect l="l" t="t" r="r" b="b"/>
            <a:pathLst>
              <a:path w="173989" h="417829">
                <a:moveTo>
                  <a:pt x="114711" y="367283"/>
                </a:moveTo>
                <a:lnTo>
                  <a:pt x="25907" y="367283"/>
                </a:lnTo>
                <a:lnTo>
                  <a:pt x="15239" y="368807"/>
                </a:lnTo>
                <a:lnTo>
                  <a:pt x="7619" y="374903"/>
                </a:lnTo>
                <a:lnTo>
                  <a:pt x="1523" y="382523"/>
                </a:lnTo>
                <a:lnTo>
                  <a:pt x="0" y="393191"/>
                </a:lnTo>
                <a:lnTo>
                  <a:pt x="1523" y="402335"/>
                </a:lnTo>
                <a:lnTo>
                  <a:pt x="7619" y="409955"/>
                </a:lnTo>
                <a:lnTo>
                  <a:pt x="15239" y="416051"/>
                </a:lnTo>
                <a:lnTo>
                  <a:pt x="25907" y="417575"/>
                </a:lnTo>
                <a:lnTo>
                  <a:pt x="149351" y="417575"/>
                </a:lnTo>
                <a:lnTo>
                  <a:pt x="158495" y="416051"/>
                </a:lnTo>
                <a:lnTo>
                  <a:pt x="166115" y="409955"/>
                </a:lnTo>
                <a:lnTo>
                  <a:pt x="172211" y="402335"/>
                </a:lnTo>
                <a:lnTo>
                  <a:pt x="126491" y="402335"/>
                </a:lnTo>
                <a:lnTo>
                  <a:pt x="114711" y="367283"/>
                </a:lnTo>
                <a:close/>
              </a:path>
              <a:path w="173989" h="417829">
                <a:moveTo>
                  <a:pt x="25907" y="0"/>
                </a:moveTo>
                <a:lnTo>
                  <a:pt x="15239" y="1523"/>
                </a:lnTo>
                <a:lnTo>
                  <a:pt x="7619" y="7619"/>
                </a:lnTo>
                <a:lnTo>
                  <a:pt x="1523" y="15239"/>
                </a:lnTo>
                <a:lnTo>
                  <a:pt x="0" y="25907"/>
                </a:lnTo>
                <a:lnTo>
                  <a:pt x="3047" y="35051"/>
                </a:lnTo>
                <a:lnTo>
                  <a:pt x="126491" y="402335"/>
                </a:lnTo>
                <a:lnTo>
                  <a:pt x="149351" y="393191"/>
                </a:lnTo>
                <a:lnTo>
                  <a:pt x="149351" y="367283"/>
                </a:lnTo>
                <a:lnTo>
                  <a:pt x="167089" y="367283"/>
                </a:lnTo>
                <a:lnTo>
                  <a:pt x="48767" y="15239"/>
                </a:lnTo>
                <a:lnTo>
                  <a:pt x="42671" y="7619"/>
                </a:lnTo>
                <a:lnTo>
                  <a:pt x="35051" y="1523"/>
                </a:lnTo>
                <a:lnTo>
                  <a:pt x="25907" y="0"/>
                </a:lnTo>
                <a:close/>
              </a:path>
              <a:path w="173989" h="417829">
                <a:moveTo>
                  <a:pt x="167089" y="367283"/>
                </a:moveTo>
                <a:lnTo>
                  <a:pt x="149351" y="367283"/>
                </a:lnTo>
                <a:lnTo>
                  <a:pt x="149351" y="393191"/>
                </a:lnTo>
                <a:lnTo>
                  <a:pt x="126491" y="402335"/>
                </a:lnTo>
                <a:lnTo>
                  <a:pt x="172211" y="402335"/>
                </a:lnTo>
                <a:lnTo>
                  <a:pt x="173735" y="393191"/>
                </a:lnTo>
                <a:lnTo>
                  <a:pt x="172211" y="382523"/>
                </a:lnTo>
                <a:lnTo>
                  <a:pt x="167089" y="367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071746" y="3771688"/>
            <a:ext cx="313002" cy="272874"/>
          </a:xfrm>
          <a:custGeom>
            <a:avLst/>
            <a:gdLst/>
            <a:ahLst/>
            <a:cxnLst/>
            <a:rect l="l" t="t" r="r" b="b"/>
            <a:pathLst>
              <a:path w="321945" h="280670">
                <a:moveTo>
                  <a:pt x="297180" y="25907"/>
                </a:moveTo>
                <a:lnTo>
                  <a:pt x="271272" y="25907"/>
                </a:lnTo>
                <a:lnTo>
                  <a:pt x="271272" y="256031"/>
                </a:lnTo>
                <a:lnTo>
                  <a:pt x="272796" y="265175"/>
                </a:lnTo>
                <a:lnTo>
                  <a:pt x="278892" y="272795"/>
                </a:lnTo>
                <a:lnTo>
                  <a:pt x="286512" y="278891"/>
                </a:lnTo>
                <a:lnTo>
                  <a:pt x="297180" y="280415"/>
                </a:lnTo>
                <a:lnTo>
                  <a:pt x="306324" y="278891"/>
                </a:lnTo>
                <a:lnTo>
                  <a:pt x="313944" y="272795"/>
                </a:lnTo>
                <a:lnTo>
                  <a:pt x="320040" y="265175"/>
                </a:lnTo>
                <a:lnTo>
                  <a:pt x="321564" y="256031"/>
                </a:lnTo>
                <a:lnTo>
                  <a:pt x="321564" y="50291"/>
                </a:lnTo>
                <a:lnTo>
                  <a:pt x="297180" y="50291"/>
                </a:lnTo>
                <a:lnTo>
                  <a:pt x="297180" y="25907"/>
                </a:lnTo>
                <a:close/>
              </a:path>
              <a:path w="321945" h="280670">
                <a:moveTo>
                  <a:pt x="297180" y="0"/>
                </a:moveTo>
                <a:lnTo>
                  <a:pt x="25908" y="0"/>
                </a:lnTo>
                <a:lnTo>
                  <a:pt x="15240" y="1523"/>
                </a:lnTo>
                <a:lnTo>
                  <a:pt x="7620" y="7619"/>
                </a:lnTo>
                <a:lnTo>
                  <a:pt x="1524" y="15239"/>
                </a:lnTo>
                <a:lnTo>
                  <a:pt x="0" y="25907"/>
                </a:lnTo>
                <a:lnTo>
                  <a:pt x="1524" y="35051"/>
                </a:lnTo>
                <a:lnTo>
                  <a:pt x="7620" y="42671"/>
                </a:lnTo>
                <a:lnTo>
                  <a:pt x="15240" y="48767"/>
                </a:lnTo>
                <a:lnTo>
                  <a:pt x="25908" y="50291"/>
                </a:lnTo>
                <a:lnTo>
                  <a:pt x="271272" y="50291"/>
                </a:lnTo>
                <a:lnTo>
                  <a:pt x="271272" y="25907"/>
                </a:lnTo>
                <a:lnTo>
                  <a:pt x="321564" y="25907"/>
                </a:lnTo>
                <a:lnTo>
                  <a:pt x="320040" y="15239"/>
                </a:lnTo>
                <a:lnTo>
                  <a:pt x="313944" y="7619"/>
                </a:lnTo>
                <a:lnTo>
                  <a:pt x="306324" y="1523"/>
                </a:lnTo>
                <a:lnTo>
                  <a:pt x="297180" y="0"/>
                </a:lnTo>
                <a:close/>
              </a:path>
              <a:path w="321945" h="280670">
                <a:moveTo>
                  <a:pt x="321564" y="25907"/>
                </a:moveTo>
                <a:lnTo>
                  <a:pt x="297180" y="25907"/>
                </a:lnTo>
                <a:lnTo>
                  <a:pt x="297180" y="50291"/>
                </a:lnTo>
                <a:lnTo>
                  <a:pt x="321564" y="50291"/>
                </a:lnTo>
                <a:lnTo>
                  <a:pt x="321564" y="259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973954" y="3493135"/>
            <a:ext cx="146932" cy="327819"/>
          </a:xfrm>
          <a:custGeom>
            <a:avLst/>
            <a:gdLst/>
            <a:ahLst/>
            <a:cxnLst/>
            <a:rect l="l" t="t" r="r" b="b"/>
            <a:pathLst>
              <a:path w="151129" h="337185">
                <a:moveTo>
                  <a:pt x="25908" y="0"/>
                </a:moveTo>
                <a:lnTo>
                  <a:pt x="15240" y="1524"/>
                </a:lnTo>
                <a:lnTo>
                  <a:pt x="7620" y="7620"/>
                </a:lnTo>
                <a:lnTo>
                  <a:pt x="1524" y="15240"/>
                </a:lnTo>
                <a:lnTo>
                  <a:pt x="0" y="25908"/>
                </a:lnTo>
                <a:lnTo>
                  <a:pt x="3048" y="35052"/>
                </a:lnTo>
                <a:lnTo>
                  <a:pt x="103632" y="321564"/>
                </a:lnTo>
                <a:lnTo>
                  <a:pt x="108204" y="329184"/>
                </a:lnTo>
                <a:lnTo>
                  <a:pt x="115824" y="335280"/>
                </a:lnTo>
                <a:lnTo>
                  <a:pt x="126492" y="336804"/>
                </a:lnTo>
                <a:lnTo>
                  <a:pt x="135636" y="335280"/>
                </a:lnTo>
                <a:lnTo>
                  <a:pt x="143256" y="329184"/>
                </a:lnTo>
                <a:lnTo>
                  <a:pt x="149352" y="321564"/>
                </a:lnTo>
                <a:lnTo>
                  <a:pt x="150876" y="312420"/>
                </a:lnTo>
                <a:lnTo>
                  <a:pt x="149352" y="301752"/>
                </a:lnTo>
                <a:lnTo>
                  <a:pt x="48768" y="15240"/>
                </a:lnTo>
                <a:lnTo>
                  <a:pt x="42672" y="7620"/>
                </a:lnTo>
                <a:lnTo>
                  <a:pt x="35052" y="1524"/>
                </a:lnTo>
                <a:lnTo>
                  <a:pt x="25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998403" y="2884169"/>
            <a:ext cx="0" cy="658107"/>
          </a:xfrm>
          <a:custGeom>
            <a:avLst/>
            <a:gdLst/>
            <a:ahLst/>
            <a:cxnLst/>
            <a:rect l="l" t="t" r="r" b="b"/>
            <a:pathLst>
              <a:path h="676910">
                <a:moveTo>
                  <a:pt x="0" y="0"/>
                </a:moveTo>
                <a:lnTo>
                  <a:pt x="0" y="676655"/>
                </a:lnTo>
              </a:path>
            </a:pathLst>
          </a:custGeom>
          <a:ln w="50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843568" y="3493135"/>
            <a:ext cx="179652" cy="327819"/>
          </a:xfrm>
          <a:custGeom>
            <a:avLst/>
            <a:gdLst/>
            <a:ahLst/>
            <a:cxnLst/>
            <a:rect l="l" t="t" r="r" b="b"/>
            <a:pathLst>
              <a:path w="184785" h="337185">
                <a:moveTo>
                  <a:pt x="160019" y="0"/>
                </a:moveTo>
                <a:lnTo>
                  <a:pt x="3047" y="301751"/>
                </a:lnTo>
                <a:lnTo>
                  <a:pt x="0" y="312419"/>
                </a:lnTo>
                <a:lnTo>
                  <a:pt x="1523" y="321563"/>
                </a:lnTo>
                <a:lnTo>
                  <a:pt x="7619" y="329183"/>
                </a:lnTo>
                <a:lnTo>
                  <a:pt x="15239" y="335279"/>
                </a:lnTo>
                <a:lnTo>
                  <a:pt x="25907" y="336803"/>
                </a:lnTo>
                <a:lnTo>
                  <a:pt x="35051" y="335279"/>
                </a:lnTo>
                <a:lnTo>
                  <a:pt x="42671" y="329183"/>
                </a:lnTo>
                <a:lnTo>
                  <a:pt x="48767" y="321563"/>
                </a:lnTo>
                <a:lnTo>
                  <a:pt x="182879" y="35051"/>
                </a:lnTo>
                <a:lnTo>
                  <a:pt x="184403" y="25907"/>
                </a:lnTo>
                <a:lnTo>
                  <a:pt x="182879" y="15239"/>
                </a:lnTo>
                <a:lnTo>
                  <a:pt x="176783" y="7619"/>
                </a:lnTo>
                <a:lnTo>
                  <a:pt x="169163" y="1523"/>
                </a:lnTo>
                <a:lnTo>
                  <a:pt x="16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970866" y="1737360"/>
            <a:ext cx="419806" cy="2185458"/>
          </a:xfrm>
          <a:custGeom>
            <a:avLst/>
            <a:gdLst/>
            <a:ahLst/>
            <a:cxnLst/>
            <a:rect l="l" t="t" r="r" b="b"/>
            <a:pathLst>
              <a:path w="431800" h="2247900">
                <a:moveTo>
                  <a:pt x="25907" y="0"/>
                </a:moveTo>
                <a:lnTo>
                  <a:pt x="15239" y="1524"/>
                </a:lnTo>
                <a:lnTo>
                  <a:pt x="7620" y="7620"/>
                </a:lnTo>
                <a:lnTo>
                  <a:pt x="1524" y="15240"/>
                </a:lnTo>
                <a:lnTo>
                  <a:pt x="0" y="25908"/>
                </a:lnTo>
                <a:lnTo>
                  <a:pt x="381000" y="2223516"/>
                </a:lnTo>
                <a:lnTo>
                  <a:pt x="382524" y="2232660"/>
                </a:lnTo>
                <a:lnTo>
                  <a:pt x="388620" y="2240280"/>
                </a:lnTo>
                <a:lnTo>
                  <a:pt x="396240" y="2246376"/>
                </a:lnTo>
                <a:lnTo>
                  <a:pt x="406908" y="2247900"/>
                </a:lnTo>
                <a:lnTo>
                  <a:pt x="416052" y="2246376"/>
                </a:lnTo>
                <a:lnTo>
                  <a:pt x="423672" y="2240280"/>
                </a:lnTo>
                <a:lnTo>
                  <a:pt x="429768" y="2232660"/>
                </a:lnTo>
                <a:lnTo>
                  <a:pt x="431292" y="2223516"/>
                </a:lnTo>
                <a:lnTo>
                  <a:pt x="50292" y="25908"/>
                </a:lnTo>
                <a:lnTo>
                  <a:pt x="48768" y="15240"/>
                </a:lnTo>
                <a:lnTo>
                  <a:pt x="42671" y="7620"/>
                </a:lnTo>
                <a:lnTo>
                  <a:pt x="35052" y="1524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843568" y="3771688"/>
            <a:ext cx="277195" cy="49389"/>
          </a:xfrm>
          <a:custGeom>
            <a:avLst/>
            <a:gdLst/>
            <a:ahLst/>
            <a:cxnLst/>
            <a:rect l="l" t="t" r="r" b="b"/>
            <a:pathLst>
              <a:path w="285114" h="50800">
                <a:moveTo>
                  <a:pt x="260603" y="0"/>
                </a:moveTo>
                <a:lnTo>
                  <a:pt x="25907" y="0"/>
                </a:lnTo>
                <a:lnTo>
                  <a:pt x="15239" y="1524"/>
                </a:lnTo>
                <a:lnTo>
                  <a:pt x="7619" y="7620"/>
                </a:lnTo>
                <a:lnTo>
                  <a:pt x="1523" y="15240"/>
                </a:lnTo>
                <a:lnTo>
                  <a:pt x="0" y="25908"/>
                </a:lnTo>
                <a:lnTo>
                  <a:pt x="1523" y="35052"/>
                </a:lnTo>
                <a:lnTo>
                  <a:pt x="7619" y="42672"/>
                </a:lnTo>
                <a:lnTo>
                  <a:pt x="15239" y="48768"/>
                </a:lnTo>
                <a:lnTo>
                  <a:pt x="25907" y="50292"/>
                </a:lnTo>
                <a:lnTo>
                  <a:pt x="260603" y="50292"/>
                </a:lnTo>
                <a:lnTo>
                  <a:pt x="269747" y="48768"/>
                </a:lnTo>
                <a:lnTo>
                  <a:pt x="277367" y="42672"/>
                </a:lnTo>
                <a:lnTo>
                  <a:pt x="283463" y="35052"/>
                </a:lnTo>
                <a:lnTo>
                  <a:pt x="284987" y="25908"/>
                </a:lnTo>
                <a:lnTo>
                  <a:pt x="283463" y="15240"/>
                </a:lnTo>
                <a:lnTo>
                  <a:pt x="277367" y="7620"/>
                </a:lnTo>
                <a:lnTo>
                  <a:pt x="269747" y="1524"/>
                </a:lnTo>
                <a:lnTo>
                  <a:pt x="2606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30511" y="1555115"/>
            <a:ext cx="5294489" cy="3373878"/>
          </a:xfrm>
          <a:custGeom>
            <a:avLst/>
            <a:gdLst/>
            <a:ahLst/>
            <a:cxnLst/>
            <a:rect l="l" t="t" r="r" b="b"/>
            <a:pathLst>
              <a:path w="5445759" h="3470275">
                <a:moveTo>
                  <a:pt x="2026920" y="0"/>
                </a:moveTo>
                <a:lnTo>
                  <a:pt x="25907" y="0"/>
                </a:lnTo>
                <a:lnTo>
                  <a:pt x="15239" y="1524"/>
                </a:lnTo>
                <a:lnTo>
                  <a:pt x="7619" y="7620"/>
                </a:lnTo>
                <a:lnTo>
                  <a:pt x="1524" y="15240"/>
                </a:lnTo>
                <a:lnTo>
                  <a:pt x="0" y="25908"/>
                </a:lnTo>
                <a:lnTo>
                  <a:pt x="0" y="3445764"/>
                </a:lnTo>
                <a:lnTo>
                  <a:pt x="1524" y="3454908"/>
                </a:lnTo>
                <a:lnTo>
                  <a:pt x="7619" y="3462528"/>
                </a:lnTo>
                <a:lnTo>
                  <a:pt x="15239" y="3468624"/>
                </a:lnTo>
                <a:lnTo>
                  <a:pt x="25907" y="3470148"/>
                </a:lnTo>
                <a:lnTo>
                  <a:pt x="5420868" y="3470148"/>
                </a:lnTo>
                <a:lnTo>
                  <a:pt x="5430011" y="3468624"/>
                </a:lnTo>
                <a:lnTo>
                  <a:pt x="5437632" y="3462528"/>
                </a:lnTo>
                <a:lnTo>
                  <a:pt x="5443728" y="3454908"/>
                </a:lnTo>
                <a:lnTo>
                  <a:pt x="5445252" y="3445764"/>
                </a:lnTo>
                <a:lnTo>
                  <a:pt x="25907" y="3445764"/>
                </a:lnTo>
                <a:lnTo>
                  <a:pt x="25907" y="3419856"/>
                </a:lnTo>
                <a:lnTo>
                  <a:pt x="50292" y="3419856"/>
                </a:lnTo>
                <a:lnTo>
                  <a:pt x="50292" y="50292"/>
                </a:lnTo>
                <a:lnTo>
                  <a:pt x="25907" y="50292"/>
                </a:lnTo>
                <a:lnTo>
                  <a:pt x="25907" y="25908"/>
                </a:lnTo>
                <a:lnTo>
                  <a:pt x="2051303" y="25908"/>
                </a:lnTo>
                <a:lnTo>
                  <a:pt x="2049780" y="15240"/>
                </a:lnTo>
                <a:lnTo>
                  <a:pt x="2043683" y="7620"/>
                </a:lnTo>
                <a:lnTo>
                  <a:pt x="2036064" y="1524"/>
                </a:lnTo>
                <a:lnTo>
                  <a:pt x="2026920" y="0"/>
                </a:lnTo>
                <a:close/>
              </a:path>
              <a:path w="5445759" h="3470275">
                <a:moveTo>
                  <a:pt x="50292" y="3419856"/>
                </a:moveTo>
                <a:lnTo>
                  <a:pt x="25907" y="3419856"/>
                </a:lnTo>
                <a:lnTo>
                  <a:pt x="25907" y="3445764"/>
                </a:lnTo>
                <a:lnTo>
                  <a:pt x="50292" y="3445764"/>
                </a:lnTo>
                <a:lnTo>
                  <a:pt x="50292" y="3419856"/>
                </a:lnTo>
                <a:close/>
              </a:path>
              <a:path w="5445759" h="3470275">
                <a:moveTo>
                  <a:pt x="5394959" y="3419856"/>
                </a:moveTo>
                <a:lnTo>
                  <a:pt x="50292" y="3419856"/>
                </a:lnTo>
                <a:lnTo>
                  <a:pt x="50292" y="3445764"/>
                </a:lnTo>
                <a:lnTo>
                  <a:pt x="5394959" y="3445764"/>
                </a:lnTo>
                <a:lnTo>
                  <a:pt x="5394959" y="3419856"/>
                </a:lnTo>
                <a:close/>
              </a:path>
              <a:path w="5445759" h="3470275">
                <a:moveTo>
                  <a:pt x="5420868" y="25908"/>
                </a:moveTo>
                <a:lnTo>
                  <a:pt x="5394959" y="25908"/>
                </a:lnTo>
                <a:lnTo>
                  <a:pt x="5394959" y="3445764"/>
                </a:lnTo>
                <a:lnTo>
                  <a:pt x="5420868" y="3445764"/>
                </a:lnTo>
                <a:lnTo>
                  <a:pt x="5420868" y="3419856"/>
                </a:lnTo>
                <a:lnTo>
                  <a:pt x="5445252" y="3419856"/>
                </a:lnTo>
                <a:lnTo>
                  <a:pt x="5445252" y="50292"/>
                </a:lnTo>
                <a:lnTo>
                  <a:pt x="5420868" y="50292"/>
                </a:lnTo>
                <a:lnTo>
                  <a:pt x="5420868" y="25908"/>
                </a:lnTo>
                <a:close/>
              </a:path>
              <a:path w="5445759" h="3470275">
                <a:moveTo>
                  <a:pt x="5445252" y="3419856"/>
                </a:moveTo>
                <a:lnTo>
                  <a:pt x="5420868" y="3419856"/>
                </a:lnTo>
                <a:lnTo>
                  <a:pt x="5420868" y="3445764"/>
                </a:lnTo>
                <a:lnTo>
                  <a:pt x="5445252" y="3445764"/>
                </a:lnTo>
                <a:lnTo>
                  <a:pt x="5445252" y="3419856"/>
                </a:lnTo>
                <a:close/>
              </a:path>
              <a:path w="5445759" h="3470275">
                <a:moveTo>
                  <a:pt x="50292" y="25908"/>
                </a:moveTo>
                <a:lnTo>
                  <a:pt x="25907" y="25908"/>
                </a:lnTo>
                <a:lnTo>
                  <a:pt x="25907" y="50292"/>
                </a:lnTo>
                <a:lnTo>
                  <a:pt x="50292" y="50292"/>
                </a:lnTo>
                <a:lnTo>
                  <a:pt x="50292" y="25908"/>
                </a:lnTo>
                <a:close/>
              </a:path>
              <a:path w="5445759" h="3470275">
                <a:moveTo>
                  <a:pt x="2051303" y="25908"/>
                </a:moveTo>
                <a:lnTo>
                  <a:pt x="50292" y="25908"/>
                </a:lnTo>
                <a:lnTo>
                  <a:pt x="50292" y="50292"/>
                </a:lnTo>
                <a:lnTo>
                  <a:pt x="2026920" y="50292"/>
                </a:lnTo>
                <a:lnTo>
                  <a:pt x="2036064" y="48768"/>
                </a:lnTo>
                <a:lnTo>
                  <a:pt x="2043683" y="42672"/>
                </a:lnTo>
                <a:lnTo>
                  <a:pt x="2049780" y="35052"/>
                </a:lnTo>
                <a:lnTo>
                  <a:pt x="2051303" y="25908"/>
                </a:lnTo>
                <a:close/>
              </a:path>
              <a:path w="5445759" h="3470275">
                <a:moveTo>
                  <a:pt x="5420868" y="0"/>
                </a:moveTo>
                <a:lnTo>
                  <a:pt x="3253740" y="0"/>
                </a:lnTo>
                <a:lnTo>
                  <a:pt x="3243072" y="1524"/>
                </a:lnTo>
                <a:lnTo>
                  <a:pt x="3235452" y="7620"/>
                </a:lnTo>
                <a:lnTo>
                  <a:pt x="3229356" y="15240"/>
                </a:lnTo>
                <a:lnTo>
                  <a:pt x="3227832" y="25908"/>
                </a:lnTo>
                <a:lnTo>
                  <a:pt x="3229356" y="35052"/>
                </a:lnTo>
                <a:lnTo>
                  <a:pt x="3235452" y="42672"/>
                </a:lnTo>
                <a:lnTo>
                  <a:pt x="3243072" y="48768"/>
                </a:lnTo>
                <a:lnTo>
                  <a:pt x="3253740" y="50292"/>
                </a:lnTo>
                <a:lnTo>
                  <a:pt x="5394959" y="50292"/>
                </a:lnTo>
                <a:lnTo>
                  <a:pt x="5394959" y="25908"/>
                </a:lnTo>
                <a:lnTo>
                  <a:pt x="5445252" y="25908"/>
                </a:lnTo>
                <a:lnTo>
                  <a:pt x="5443728" y="15240"/>
                </a:lnTo>
                <a:lnTo>
                  <a:pt x="5437632" y="7620"/>
                </a:lnTo>
                <a:lnTo>
                  <a:pt x="5430011" y="1524"/>
                </a:lnTo>
                <a:lnTo>
                  <a:pt x="5420868" y="0"/>
                </a:lnTo>
                <a:close/>
              </a:path>
              <a:path w="5445759" h="3470275">
                <a:moveTo>
                  <a:pt x="5445252" y="25908"/>
                </a:moveTo>
                <a:lnTo>
                  <a:pt x="5420868" y="25908"/>
                </a:lnTo>
                <a:lnTo>
                  <a:pt x="5420868" y="50292"/>
                </a:lnTo>
                <a:lnTo>
                  <a:pt x="5445252" y="50292"/>
                </a:lnTo>
                <a:lnTo>
                  <a:pt x="5445252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616874" y="3771689"/>
            <a:ext cx="275960" cy="290777"/>
          </a:xfrm>
          <a:custGeom>
            <a:avLst/>
            <a:gdLst/>
            <a:ahLst/>
            <a:cxnLst/>
            <a:rect l="l" t="t" r="r" b="b"/>
            <a:pathLst>
              <a:path w="283845" h="299085">
                <a:moveTo>
                  <a:pt x="259079" y="0"/>
                </a:moveTo>
                <a:lnTo>
                  <a:pt x="25907" y="0"/>
                </a:lnTo>
                <a:lnTo>
                  <a:pt x="15239" y="1524"/>
                </a:lnTo>
                <a:lnTo>
                  <a:pt x="7619" y="7620"/>
                </a:lnTo>
                <a:lnTo>
                  <a:pt x="1523" y="15240"/>
                </a:lnTo>
                <a:lnTo>
                  <a:pt x="0" y="25908"/>
                </a:lnTo>
                <a:lnTo>
                  <a:pt x="0" y="274320"/>
                </a:lnTo>
                <a:lnTo>
                  <a:pt x="1523" y="283464"/>
                </a:lnTo>
                <a:lnTo>
                  <a:pt x="7619" y="291084"/>
                </a:lnTo>
                <a:lnTo>
                  <a:pt x="15239" y="297180"/>
                </a:lnTo>
                <a:lnTo>
                  <a:pt x="25907" y="298704"/>
                </a:lnTo>
                <a:lnTo>
                  <a:pt x="35051" y="297180"/>
                </a:lnTo>
                <a:lnTo>
                  <a:pt x="50291" y="50292"/>
                </a:lnTo>
                <a:lnTo>
                  <a:pt x="25907" y="50292"/>
                </a:lnTo>
                <a:lnTo>
                  <a:pt x="25907" y="25908"/>
                </a:lnTo>
                <a:lnTo>
                  <a:pt x="283463" y="25908"/>
                </a:lnTo>
                <a:lnTo>
                  <a:pt x="281939" y="15240"/>
                </a:lnTo>
                <a:lnTo>
                  <a:pt x="275843" y="7620"/>
                </a:lnTo>
                <a:lnTo>
                  <a:pt x="268223" y="1524"/>
                </a:lnTo>
                <a:lnTo>
                  <a:pt x="259079" y="0"/>
                </a:lnTo>
                <a:close/>
              </a:path>
              <a:path w="283845" h="299085">
                <a:moveTo>
                  <a:pt x="50291" y="25908"/>
                </a:moveTo>
                <a:lnTo>
                  <a:pt x="25907" y="25908"/>
                </a:lnTo>
                <a:lnTo>
                  <a:pt x="25907" y="50292"/>
                </a:lnTo>
                <a:lnTo>
                  <a:pt x="50291" y="50292"/>
                </a:lnTo>
                <a:lnTo>
                  <a:pt x="50291" y="25908"/>
                </a:lnTo>
                <a:close/>
              </a:path>
              <a:path w="283845" h="299085">
                <a:moveTo>
                  <a:pt x="283463" y="25908"/>
                </a:moveTo>
                <a:lnTo>
                  <a:pt x="50291" y="25908"/>
                </a:lnTo>
                <a:lnTo>
                  <a:pt x="50291" y="50292"/>
                </a:lnTo>
                <a:lnTo>
                  <a:pt x="259079" y="50292"/>
                </a:lnTo>
                <a:lnTo>
                  <a:pt x="268223" y="48768"/>
                </a:lnTo>
                <a:lnTo>
                  <a:pt x="275843" y="42672"/>
                </a:lnTo>
                <a:lnTo>
                  <a:pt x="281939" y="35052"/>
                </a:lnTo>
                <a:lnTo>
                  <a:pt x="283463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597237" y="3598332"/>
            <a:ext cx="49389" cy="464256"/>
          </a:xfrm>
          <a:custGeom>
            <a:avLst/>
            <a:gdLst/>
            <a:ahLst/>
            <a:cxnLst/>
            <a:rect l="l" t="t" r="r" b="b"/>
            <a:pathLst>
              <a:path w="50800" h="477520">
                <a:moveTo>
                  <a:pt x="25908" y="0"/>
                </a:moveTo>
                <a:lnTo>
                  <a:pt x="15240" y="1524"/>
                </a:lnTo>
                <a:lnTo>
                  <a:pt x="7620" y="7620"/>
                </a:lnTo>
                <a:lnTo>
                  <a:pt x="1524" y="15240"/>
                </a:lnTo>
                <a:lnTo>
                  <a:pt x="0" y="25908"/>
                </a:lnTo>
                <a:lnTo>
                  <a:pt x="0" y="452628"/>
                </a:lnTo>
                <a:lnTo>
                  <a:pt x="1524" y="461772"/>
                </a:lnTo>
                <a:lnTo>
                  <a:pt x="7620" y="469392"/>
                </a:lnTo>
                <a:lnTo>
                  <a:pt x="15240" y="475488"/>
                </a:lnTo>
                <a:lnTo>
                  <a:pt x="25908" y="477012"/>
                </a:lnTo>
                <a:lnTo>
                  <a:pt x="35052" y="475488"/>
                </a:lnTo>
                <a:lnTo>
                  <a:pt x="42672" y="469392"/>
                </a:lnTo>
                <a:lnTo>
                  <a:pt x="48768" y="461772"/>
                </a:lnTo>
                <a:lnTo>
                  <a:pt x="50292" y="452628"/>
                </a:lnTo>
                <a:lnTo>
                  <a:pt x="50292" y="25908"/>
                </a:lnTo>
                <a:lnTo>
                  <a:pt x="48768" y="15240"/>
                </a:lnTo>
                <a:lnTo>
                  <a:pt x="42672" y="7620"/>
                </a:lnTo>
                <a:lnTo>
                  <a:pt x="35052" y="1524"/>
                </a:lnTo>
                <a:lnTo>
                  <a:pt x="25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490557" y="3241251"/>
            <a:ext cx="155575" cy="406224"/>
          </a:xfrm>
          <a:custGeom>
            <a:avLst/>
            <a:gdLst/>
            <a:ahLst/>
            <a:cxnLst/>
            <a:rect l="l" t="t" r="r" b="b"/>
            <a:pathLst>
              <a:path w="160019" h="417829">
                <a:moveTo>
                  <a:pt x="135636" y="0"/>
                </a:moveTo>
                <a:lnTo>
                  <a:pt x="3048" y="382523"/>
                </a:lnTo>
                <a:lnTo>
                  <a:pt x="0" y="393191"/>
                </a:lnTo>
                <a:lnTo>
                  <a:pt x="1524" y="402335"/>
                </a:lnTo>
                <a:lnTo>
                  <a:pt x="7620" y="409955"/>
                </a:lnTo>
                <a:lnTo>
                  <a:pt x="15240" y="416052"/>
                </a:lnTo>
                <a:lnTo>
                  <a:pt x="25908" y="417575"/>
                </a:lnTo>
                <a:lnTo>
                  <a:pt x="135636" y="417575"/>
                </a:lnTo>
                <a:lnTo>
                  <a:pt x="144780" y="416052"/>
                </a:lnTo>
                <a:lnTo>
                  <a:pt x="152400" y="409955"/>
                </a:lnTo>
                <a:lnTo>
                  <a:pt x="158496" y="402335"/>
                </a:lnTo>
                <a:lnTo>
                  <a:pt x="48768" y="402335"/>
                </a:lnTo>
                <a:lnTo>
                  <a:pt x="25908" y="393191"/>
                </a:lnTo>
                <a:lnTo>
                  <a:pt x="25908" y="367283"/>
                </a:lnTo>
                <a:lnTo>
                  <a:pt x="59239" y="367283"/>
                </a:lnTo>
                <a:lnTo>
                  <a:pt x="158496" y="35051"/>
                </a:lnTo>
                <a:lnTo>
                  <a:pt x="160020" y="25907"/>
                </a:lnTo>
                <a:lnTo>
                  <a:pt x="158496" y="15239"/>
                </a:lnTo>
                <a:lnTo>
                  <a:pt x="152400" y="7619"/>
                </a:lnTo>
                <a:lnTo>
                  <a:pt x="144780" y="1523"/>
                </a:lnTo>
                <a:lnTo>
                  <a:pt x="135636" y="0"/>
                </a:lnTo>
                <a:close/>
              </a:path>
              <a:path w="160019" h="417829">
                <a:moveTo>
                  <a:pt x="59239" y="367283"/>
                </a:moveTo>
                <a:lnTo>
                  <a:pt x="25908" y="367283"/>
                </a:lnTo>
                <a:lnTo>
                  <a:pt x="25908" y="393191"/>
                </a:lnTo>
                <a:lnTo>
                  <a:pt x="48768" y="402335"/>
                </a:lnTo>
                <a:lnTo>
                  <a:pt x="59239" y="367283"/>
                </a:lnTo>
                <a:close/>
              </a:path>
              <a:path w="160019" h="417829">
                <a:moveTo>
                  <a:pt x="135636" y="367283"/>
                </a:moveTo>
                <a:lnTo>
                  <a:pt x="59239" y="367283"/>
                </a:lnTo>
                <a:lnTo>
                  <a:pt x="48768" y="402335"/>
                </a:lnTo>
                <a:lnTo>
                  <a:pt x="158496" y="402335"/>
                </a:lnTo>
                <a:lnTo>
                  <a:pt x="160020" y="393191"/>
                </a:lnTo>
                <a:lnTo>
                  <a:pt x="158496" y="382523"/>
                </a:lnTo>
                <a:lnTo>
                  <a:pt x="152400" y="374903"/>
                </a:lnTo>
                <a:lnTo>
                  <a:pt x="144780" y="368807"/>
                </a:lnTo>
                <a:lnTo>
                  <a:pt x="135636" y="367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597237" y="2884169"/>
            <a:ext cx="49389" cy="406224"/>
          </a:xfrm>
          <a:custGeom>
            <a:avLst/>
            <a:gdLst/>
            <a:ahLst/>
            <a:cxnLst/>
            <a:rect l="l" t="t" r="r" b="b"/>
            <a:pathLst>
              <a:path w="50800" h="417830">
                <a:moveTo>
                  <a:pt x="25908" y="0"/>
                </a:moveTo>
                <a:lnTo>
                  <a:pt x="15240" y="1524"/>
                </a:lnTo>
                <a:lnTo>
                  <a:pt x="7620" y="7620"/>
                </a:lnTo>
                <a:lnTo>
                  <a:pt x="1524" y="15240"/>
                </a:lnTo>
                <a:lnTo>
                  <a:pt x="0" y="25908"/>
                </a:lnTo>
                <a:lnTo>
                  <a:pt x="0" y="393192"/>
                </a:lnTo>
                <a:lnTo>
                  <a:pt x="1524" y="402336"/>
                </a:lnTo>
                <a:lnTo>
                  <a:pt x="7620" y="409956"/>
                </a:lnTo>
                <a:lnTo>
                  <a:pt x="15240" y="416052"/>
                </a:lnTo>
                <a:lnTo>
                  <a:pt x="25908" y="417576"/>
                </a:lnTo>
                <a:lnTo>
                  <a:pt x="35052" y="416052"/>
                </a:lnTo>
                <a:lnTo>
                  <a:pt x="42672" y="409956"/>
                </a:lnTo>
                <a:lnTo>
                  <a:pt x="48768" y="402336"/>
                </a:lnTo>
                <a:lnTo>
                  <a:pt x="50292" y="393192"/>
                </a:lnTo>
                <a:lnTo>
                  <a:pt x="50292" y="25908"/>
                </a:lnTo>
                <a:lnTo>
                  <a:pt x="48768" y="15240"/>
                </a:lnTo>
                <a:lnTo>
                  <a:pt x="42672" y="7620"/>
                </a:lnTo>
                <a:lnTo>
                  <a:pt x="35052" y="1524"/>
                </a:lnTo>
                <a:lnTo>
                  <a:pt x="25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917276" y="2701925"/>
            <a:ext cx="950119" cy="1092112"/>
          </a:xfrm>
          <a:custGeom>
            <a:avLst/>
            <a:gdLst/>
            <a:ahLst/>
            <a:cxnLst/>
            <a:rect l="l" t="t" r="r" b="b"/>
            <a:pathLst>
              <a:path w="977264" h="1123314">
                <a:moveTo>
                  <a:pt x="248411" y="25908"/>
                </a:moveTo>
                <a:lnTo>
                  <a:pt x="222503" y="25908"/>
                </a:lnTo>
                <a:lnTo>
                  <a:pt x="222503" y="1089660"/>
                </a:lnTo>
                <a:lnTo>
                  <a:pt x="952499" y="1123188"/>
                </a:lnTo>
                <a:lnTo>
                  <a:pt x="961644" y="1121664"/>
                </a:lnTo>
                <a:lnTo>
                  <a:pt x="969263" y="1115568"/>
                </a:lnTo>
                <a:lnTo>
                  <a:pt x="975360" y="1107948"/>
                </a:lnTo>
                <a:lnTo>
                  <a:pt x="976883" y="1098804"/>
                </a:lnTo>
                <a:lnTo>
                  <a:pt x="975577" y="1089660"/>
                </a:lnTo>
                <a:lnTo>
                  <a:pt x="248411" y="1089660"/>
                </a:lnTo>
                <a:lnTo>
                  <a:pt x="248411" y="1063752"/>
                </a:lnTo>
                <a:lnTo>
                  <a:pt x="272795" y="1063752"/>
                </a:lnTo>
                <a:lnTo>
                  <a:pt x="272795" y="50291"/>
                </a:lnTo>
                <a:lnTo>
                  <a:pt x="248411" y="50292"/>
                </a:lnTo>
                <a:lnTo>
                  <a:pt x="248411" y="25908"/>
                </a:lnTo>
                <a:close/>
              </a:path>
              <a:path w="977264" h="1123314">
                <a:moveTo>
                  <a:pt x="248411" y="1063752"/>
                </a:moveTo>
                <a:lnTo>
                  <a:pt x="248411" y="1089660"/>
                </a:lnTo>
                <a:lnTo>
                  <a:pt x="272795" y="1089660"/>
                </a:lnTo>
                <a:lnTo>
                  <a:pt x="272795" y="1064068"/>
                </a:lnTo>
                <a:lnTo>
                  <a:pt x="248411" y="1063752"/>
                </a:lnTo>
                <a:close/>
              </a:path>
              <a:path w="977264" h="1123314">
                <a:moveTo>
                  <a:pt x="272795" y="1064068"/>
                </a:moveTo>
                <a:lnTo>
                  <a:pt x="272795" y="1089660"/>
                </a:lnTo>
                <a:lnTo>
                  <a:pt x="975577" y="1089660"/>
                </a:lnTo>
                <a:lnTo>
                  <a:pt x="272795" y="1064068"/>
                </a:lnTo>
                <a:close/>
              </a:path>
              <a:path w="977264" h="1123314">
                <a:moveTo>
                  <a:pt x="272795" y="1063752"/>
                </a:moveTo>
                <a:lnTo>
                  <a:pt x="248411" y="1063752"/>
                </a:lnTo>
                <a:lnTo>
                  <a:pt x="272795" y="1064068"/>
                </a:lnTo>
                <a:lnTo>
                  <a:pt x="272795" y="1063752"/>
                </a:lnTo>
                <a:close/>
              </a:path>
              <a:path w="977264" h="1123314">
                <a:moveTo>
                  <a:pt x="248411" y="0"/>
                </a:moveTo>
                <a:lnTo>
                  <a:pt x="25907" y="0"/>
                </a:lnTo>
                <a:lnTo>
                  <a:pt x="15239" y="1524"/>
                </a:lnTo>
                <a:lnTo>
                  <a:pt x="7619" y="7620"/>
                </a:lnTo>
                <a:lnTo>
                  <a:pt x="1523" y="15240"/>
                </a:lnTo>
                <a:lnTo>
                  <a:pt x="0" y="25908"/>
                </a:lnTo>
                <a:lnTo>
                  <a:pt x="1523" y="35052"/>
                </a:lnTo>
                <a:lnTo>
                  <a:pt x="7619" y="42672"/>
                </a:lnTo>
                <a:lnTo>
                  <a:pt x="15239" y="48768"/>
                </a:lnTo>
                <a:lnTo>
                  <a:pt x="25907" y="50292"/>
                </a:lnTo>
                <a:lnTo>
                  <a:pt x="222503" y="50292"/>
                </a:lnTo>
                <a:lnTo>
                  <a:pt x="222503" y="25908"/>
                </a:lnTo>
                <a:lnTo>
                  <a:pt x="272795" y="25908"/>
                </a:lnTo>
                <a:lnTo>
                  <a:pt x="271271" y="15240"/>
                </a:lnTo>
                <a:lnTo>
                  <a:pt x="265175" y="7620"/>
                </a:lnTo>
                <a:lnTo>
                  <a:pt x="257555" y="1524"/>
                </a:lnTo>
                <a:lnTo>
                  <a:pt x="248411" y="0"/>
                </a:lnTo>
                <a:close/>
              </a:path>
              <a:path w="977264" h="1123314">
                <a:moveTo>
                  <a:pt x="272795" y="25908"/>
                </a:moveTo>
                <a:lnTo>
                  <a:pt x="248411" y="25908"/>
                </a:lnTo>
                <a:lnTo>
                  <a:pt x="248411" y="50292"/>
                </a:lnTo>
                <a:lnTo>
                  <a:pt x="272795" y="50291"/>
                </a:lnTo>
                <a:lnTo>
                  <a:pt x="272795" y="25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293745" y="1737360"/>
            <a:ext cx="427214" cy="1753306"/>
          </a:xfrm>
          <a:custGeom>
            <a:avLst/>
            <a:gdLst/>
            <a:ahLst/>
            <a:cxnLst/>
            <a:rect l="l" t="t" r="r" b="b"/>
            <a:pathLst>
              <a:path w="439420" h="1803400">
                <a:moveTo>
                  <a:pt x="414528" y="0"/>
                </a:moveTo>
                <a:lnTo>
                  <a:pt x="403860" y="1523"/>
                </a:lnTo>
                <a:lnTo>
                  <a:pt x="396240" y="7619"/>
                </a:lnTo>
                <a:lnTo>
                  <a:pt x="391668" y="15239"/>
                </a:lnTo>
                <a:lnTo>
                  <a:pt x="3048" y="1767839"/>
                </a:lnTo>
                <a:lnTo>
                  <a:pt x="0" y="1778507"/>
                </a:lnTo>
                <a:lnTo>
                  <a:pt x="1524" y="1787651"/>
                </a:lnTo>
                <a:lnTo>
                  <a:pt x="7620" y="1795271"/>
                </a:lnTo>
                <a:lnTo>
                  <a:pt x="15240" y="1801367"/>
                </a:lnTo>
                <a:lnTo>
                  <a:pt x="25908" y="1802891"/>
                </a:lnTo>
                <a:lnTo>
                  <a:pt x="35052" y="1801367"/>
                </a:lnTo>
                <a:lnTo>
                  <a:pt x="42672" y="1795271"/>
                </a:lnTo>
                <a:lnTo>
                  <a:pt x="48768" y="1787651"/>
                </a:lnTo>
                <a:lnTo>
                  <a:pt x="437388" y="35051"/>
                </a:lnTo>
                <a:lnTo>
                  <a:pt x="438912" y="25907"/>
                </a:lnTo>
                <a:lnTo>
                  <a:pt x="437388" y="15239"/>
                </a:lnTo>
                <a:lnTo>
                  <a:pt x="431292" y="7619"/>
                </a:lnTo>
                <a:lnTo>
                  <a:pt x="423672" y="1523"/>
                </a:lnTo>
                <a:lnTo>
                  <a:pt x="414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869989" y="1737360"/>
            <a:ext cx="595753" cy="726017"/>
          </a:xfrm>
          <a:custGeom>
            <a:avLst/>
            <a:gdLst/>
            <a:ahLst/>
            <a:cxnLst/>
            <a:rect l="l" t="t" r="r" b="b"/>
            <a:pathLst>
              <a:path w="612775" h="746760">
                <a:moveTo>
                  <a:pt x="588263" y="0"/>
                </a:moveTo>
                <a:lnTo>
                  <a:pt x="7619" y="704087"/>
                </a:lnTo>
                <a:lnTo>
                  <a:pt x="0" y="722375"/>
                </a:lnTo>
                <a:lnTo>
                  <a:pt x="1523" y="731519"/>
                </a:lnTo>
                <a:lnTo>
                  <a:pt x="7619" y="739139"/>
                </a:lnTo>
                <a:lnTo>
                  <a:pt x="15239" y="745235"/>
                </a:lnTo>
                <a:lnTo>
                  <a:pt x="25907" y="746759"/>
                </a:lnTo>
                <a:lnTo>
                  <a:pt x="35051" y="745235"/>
                </a:lnTo>
                <a:lnTo>
                  <a:pt x="42671" y="739139"/>
                </a:lnTo>
                <a:lnTo>
                  <a:pt x="605027" y="42671"/>
                </a:lnTo>
                <a:lnTo>
                  <a:pt x="611124" y="35051"/>
                </a:lnTo>
                <a:lnTo>
                  <a:pt x="612647" y="25907"/>
                </a:lnTo>
                <a:lnTo>
                  <a:pt x="611124" y="15239"/>
                </a:lnTo>
                <a:lnTo>
                  <a:pt x="605027" y="7619"/>
                </a:lnTo>
                <a:lnTo>
                  <a:pt x="597407" y="1523"/>
                </a:lnTo>
                <a:lnTo>
                  <a:pt x="588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047662" y="4219892"/>
            <a:ext cx="1815042" cy="0"/>
          </a:xfrm>
          <a:custGeom>
            <a:avLst/>
            <a:gdLst/>
            <a:ahLst/>
            <a:cxnLst/>
            <a:rect l="l" t="t" r="r" b="b"/>
            <a:pathLst>
              <a:path w="1866900">
                <a:moveTo>
                  <a:pt x="0" y="0"/>
                </a:moveTo>
                <a:lnTo>
                  <a:pt x="1866900" y="0"/>
                </a:lnTo>
              </a:path>
            </a:pathLst>
          </a:custGeom>
          <a:ln w="50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836775" y="1750695"/>
            <a:ext cx="0" cy="2466975"/>
          </a:xfrm>
          <a:custGeom>
            <a:avLst/>
            <a:gdLst/>
            <a:ahLst/>
            <a:cxnLst/>
            <a:rect l="l" t="t" r="r" b="b"/>
            <a:pathLst>
              <a:path h="2537460">
                <a:moveTo>
                  <a:pt x="0" y="0"/>
                </a:moveTo>
                <a:lnTo>
                  <a:pt x="0" y="2537460"/>
                </a:lnTo>
              </a:path>
            </a:pathLst>
          </a:custGeom>
          <a:ln w="50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 txBox="1"/>
          <p:nvPr/>
        </p:nvSpPr>
        <p:spPr>
          <a:xfrm>
            <a:off x="3099646" y="1399540"/>
            <a:ext cx="1194594" cy="346249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79638">
              <a:lnSpc>
                <a:spcPts val="2664"/>
              </a:lnSpc>
            </a:pPr>
            <a:r>
              <a:rPr sz="2285" spc="10" dirty="0">
                <a:latin typeface="Verdana"/>
                <a:cs typeface="Verdana"/>
              </a:rPr>
              <a:t>Facade</a:t>
            </a:r>
            <a:endParaRPr sz="2285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39502" y="4106544"/>
            <a:ext cx="177800" cy="228424"/>
          </a:xfrm>
          <a:custGeom>
            <a:avLst/>
            <a:gdLst/>
            <a:ahLst/>
            <a:cxnLst/>
            <a:rect l="l" t="t" r="r" b="b"/>
            <a:pathLst>
              <a:path w="182880" h="234950">
                <a:moveTo>
                  <a:pt x="181356" y="0"/>
                </a:moveTo>
                <a:lnTo>
                  <a:pt x="179832" y="0"/>
                </a:lnTo>
                <a:lnTo>
                  <a:pt x="179832" y="6096"/>
                </a:lnTo>
                <a:lnTo>
                  <a:pt x="91440" y="60960"/>
                </a:lnTo>
                <a:lnTo>
                  <a:pt x="12192" y="111252"/>
                </a:lnTo>
                <a:lnTo>
                  <a:pt x="9144" y="112776"/>
                </a:lnTo>
                <a:lnTo>
                  <a:pt x="7620" y="114300"/>
                </a:lnTo>
                <a:lnTo>
                  <a:pt x="1524" y="117348"/>
                </a:lnTo>
                <a:lnTo>
                  <a:pt x="0" y="118872"/>
                </a:lnTo>
                <a:lnTo>
                  <a:pt x="179832" y="230124"/>
                </a:lnTo>
                <a:lnTo>
                  <a:pt x="179832" y="234696"/>
                </a:lnTo>
                <a:lnTo>
                  <a:pt x="181356" y="234696"/>
                </a:lnTo>
                <a:lnTo>
                  <a:pt x="181356" y="135636"/>
                </a:lnTo>
                <a:lnTo>
                  <a:pt x="182880" y="135636"/>
                </a:lnTo>
                <a:lnTo>
                  <a:pt x="182880" y="99060"/>
                </a:lnTo>
                <a:lnTo>
                  <a:pt x="181356" y="99060"/>
                </a:lnTo>
                <a:lnTo>
                  <a:pt x="1813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789978" y="2341879"/>
            <a:ext cx="204964" cy="206199"/>
          </a:xfrm>
          <a:custGeom>
            <a:avLst/>
            <a:gdLst/>
            <a:ahLst/>
            <a:cxnLst/>
            <a:rect l="l" t="t" r="r" b="b"/>
            <a:pathLst>
              <a:path w="210819" h="212089">
                <a:moveTo>
                  <a:pt x="44195" y="0"/>
                </a:moveTo>
                <a:lnTo>
                  <a:pt x="48767" y="4571"/>
                </a:lnTo>
                <a:lnTo>
                  <a:pt x="42671" y="25907"/>
                </a:lnTo>
                <a:lnTo>
                  <a:pt x="38099" y="47243"/>
                </a:lnTo>
                <a:lnTo>
                  <a:pt x="24383" y="105155"/>
                </a:lnTo>
                <a:lnTo>
                  <a:pt x="3047" y="198119"/>
                </a:lnTo>
                <a:lnTo>
                  <a:pt x="3047" y="202691"/>
                </a:lnTo>
                <a:lnTo>
                  <a:pt x="1523" y="208787"/>
                </a:lnTo>
                <a:lnTo>
                  <a:pt x="0" y="210311"/>
                </a:lnTo>
                <a:lnTo>
                  <a:pt x="0" y="211835"/>
                </a:lnTo>
                <a:lnTo>
                  <a:pt x="205739" y="163067"/>
                </a:lnTo>
                <a:lnTo>
                  <a:pt x="208754" y="163067"/>
                </a:lnTo>
                <a:lnTo>
                  <a:pt x="140207" y="96011"/>
                </a:lnTo>
                <a:lnTo>
                  <a:pt x="141731" y="94487"/>
                </a:lnTo>
                <a:lnTo>
                  <a:pt x="117263" y="68579"/>
                </a:lnTo>
                <a:lnTo>
                  <a:pt x="114299" y="68579"/>
                </a:lnTo>
                <a:lnTo>
                  <a:pt x="44195" y="0"/>
                </a:lnTo>
                <a:close/>
              </a:path>
              <a:path w="210819" h="212089">
                <a:moveTo>
                  <a:pt x="208754" y="163067"/>
                </a:moveTo>
                <a:lnTo>
                  <a:pt x="205739" y="163067"/>
                </a:lnTo>
                <a:lnTo>
                  <a:pt x="208787" y="166115"/>
                </a:lnTo>
                <a:lnTo>
                  <a:pt x="210311" y="164591"/>
                </a:lnTo>
                <a:lnTo>
                  <a:pt x="208754" y="163067"/>
                </a:lnTo>
                <a:close/>
              </a:path>
              <a:path w="210819" h="212089">
                <a:moveTo>
                  <a:pt x="115823" y="67055"/>
                </a:moveTo>
                <a:lnTo>
                  <a:pt x="114299" y="68579"/>
                </a:lnTo>
                <a:lnTo>
                  <a:pt x="117263" y="68579"/>
                </a:lnTo>
                <a:lnTo>
                  <a:pt x="115823" y="67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222625" y="3396827"/>
            <a:ext cx="219781" cy="200025"/>
          </a:xfrm>
          <a:custGeom>
            <a:avLst/>
            <a:gdLst/>
            <a:ahLst/>
            <a:cxnLst/>
            <a:rect l="l" t="t" r="r" b="b"/>
            <a:pathLst>
              <a:path w="226060" h="205739">
                <a:moveTo>
                  <a:pt x="0" y="0"/>
                </a:moveTo>
                <a:lnTo>
                  <a:pt x="0" y="1523"/>
                </a:lnTo>
                <a:lnTo>
                  <a:pt x="6095" y="3047"/>
                </a:lnTo>
                <a:lnTo>
                  <a:pt x="12191" y="24383"/>
                </a:lnTo>
                <a:lnTo>
                  <a:pt x="18287" y="44195"/>
                </a:lnTo>
                <a:lnTo>
                  <a:pt x="25907" y="73151"/>
                </a:lnTo>
                <a:lnTo>
                  <a:pt x="64007" y="193547"/>
                </a:lnTo>
                <a:lnTo>
                  <a:pt x="64007" y="196595"/>
                </a:lnTo>
                <a:lnTo>
                  <a:pt x="65531" y="198119"/>
                </a:lnTo>
                <a:lnTo>
                  <a:pt x="67055" y="204215"/>
                </a:lnTo>
                <a:lnTo>
                  <a:pt x="67055" y="205739"/>
                </a:lnTo>
                <a:lnTo>
                  <a:pt x="220979" y="60959"/>
                </a:lnTo>
                <a:lnTo>
                  <a:pt x="225551" y="60959"/>
                </a:lnTo>
                <a:lnTo>
                  <a:pt x="131063" y="35051"/>
                </a:lnTo>
                <a:lnTo>
                  <a:pt x="131063" y="33527"/>
                </a:lnTo>
                <a:lnTo>
                  <a:pt x="101853" y="25907"/>
                </a:lnTo>
                <a:lnTo>
                  <a:pt x="94487" y="25907"/>
                </a:lnTo>
                <a:lnTo>
                  <a:pt x="0" y="0"/>
                </a:lnTo>
                <a:close/>
              </a:path>
              <a:path w="226060" h="205739">
                <a:moveTo>
                  <a:pt x="225551" y="60959"/>
                </a:moveTo>
                <a:lnTo>
                  <a:pt x="220979" y="60959"/>
                </a:lnTo>
                <a:lnTo>
                  <a:pt x="225551" y="62483"/>
                </a:lnTo>
                <a:lnTo>
                  <a:pt x="225551" y="60959"/>
                </a:lnTo>
                <a:close/>
              </a:path>
              <a:path w="226060" h="205739">
                <a:moveTo>
                  <a:pt x="96011" y="24383"/>
                </a:moveTo>
                <a:lnTo>
                  <a:pt x="94487" y="25907"/>
                </a:lnTo>
                <a:lnTo>
                  <a:pt x="101853" y="25907"/>
                </a:lnTo>
                <a:lnTo>
                  <a:pt x="96011" y="24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252382" y="3845772"/>
            <a:ext cx="219781" cy="200025"/>
          </a:xfrm>
          <a:custGeom>
            <a:avLst/>
            <a:gdLst/>
            <a:ahLst/>
            <a:cxnLst/>
            <a:rect l="l" t="t" r="r" b="b"/>
            <a:pathLst>
              <a:path w="226060" h="205739">
                <a:moveTo>
                  <a:pt x="205086" y="60959"/>
                </a:moveTo>
                <a:lnTo>
                  <a:pt x="6095" y="60959"/>
                </a:lnTo>
                <a:lnTo>
                  <a:pt x="21335" y="76199"/>
                </a:lnTo>
                <a:lnTo>
                  <a:pt x="38099" y="89915"/>
                </a:lnTo>
                <a:lnTo>
                  <a:pt x="59435" y="111251"/>
                </a:lnTo>
                <a:lnTo>
                  <a:pt x="82295" y="131063"/>
                </a:lnTo>
                <a:lnTo>
                  <a:pt x="150875" y="196595"/>
                </a:lnTo>
                <a:lnTo>
                  <a:pt x="153923" y="199643"/>
                </a:lnTo>
                <a:lnTo>
                  <a:pt x="155447" y="199643"/>
                </a:lnTo>
                <a:lnTo>
                  <a:pt x="161543" y="205739"/>
                </a:lnTo>
                <a:lnTo>
                  <a:pt x="205086" y="60959"/>
                </a:lnTo>
                <a:close/>
              </a:path>
              <a:path w="226060" h="205739">
                <a:moveTo>
                  <a:pt x="131063" y="24383"/>
                </a:moveTo>
                <a:lnTo>
                  <a:pt x="94487" y="33527"/>
                </a:lnTo>
                <a:lnTo>
                  <a:pt x="94487" y="35051"/>
                </a:lnTo>
                <a:lnTo>
                  <a:pt x="0" y="60959"/>
                </a:lnTo>
                <a:lnTo>
                  <a:pt x="1523" y="62483"/>
                </a:lnTo>
                <a:lnTo>
                  <a:pt x="6095" y="60959"/>
                </a:lnTo>
                <a:lnTo>
                  <a:pt x="205086" y="60959"/>
                </a:lnTo>
                <a:lnTo>
                  <a:pt x="215628" y="25907"/>
                </a:lnTo>
                <a:lnTo>
                  <a:pt x="131063" y="25907"/>
                </a:lnTo>
                <a:lnTo>
                  <a:pt x="131063" y="24383"/>
                </a:lnTo>
                <a:close/>
              </a:path>
              <a:path w="226060" h="205739">
                <a:moveTo>
                  <a:pt x="225551" y="0"/>
                </a:moveTo>
                <a:lnTo>
                  <a:pt x="131063" y="25907"/>
                </a:lnTo>
                <a:lnTo>
                  <a:pt x="215628" y="25907"/>
                </a:lnTo>
                <a:lnTo>
                  <a:pt x="222503" y="3047"/>
                </a:lnTo>
                <a:lnTo>
                  <a:pt x="225551" y="1523"/>
                </a:lnTo>
                <a:lnTo>
                  <a:pt x="225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1098903" y="5220770"/>
            <a:ext cx="4135702" cy="1034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556" spc="-10" dirty="0">
                <a:latin typeface="Tahoma"/>
                <a:cs typeface="Tahoma"/>
              </a:rPr>
              <a:t>Participants</a:t>
            </a:r>
            <a:endParaRPr sz="1556">
              <a:latin typeface="Tahoma"/>
              <a:cs typeface="Tahoma"/>
            </a:endParaRPr>
          </a:p>
          <a:p>
            <a:pPr marL="12347">
              <a:spcBef>
                <a:spcPts val="676"/>
              </a:spcBef>
            </a:pPr>
            <a:r>
              <a:rPr sz="1167" spc="-5" dirty="0">
                <a:latin typeface="Times New Roman"/>
                <a:cs typeface="Times New Roman"/>
              </a:rPr>
              <a:t>Façade</a:t>
            </a:r>
            <a:endParaRPr sz="1167">
              <a:latin typeface="Times New Roman"/>
              <a:cs typeface="Times New Roman"/>
            </a:endParaRPr>
          </a:p>
          <a:p>
            <a:pPr marL="12347" indent="222245">
              <a:spcBef>
                <a:spcPts val="3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Knows which subsystem </a:t>
            </a:r>
            <a:r>
              <a:rPr sz="1167" dirty="0">
                <a:latin typeface="Times New Roman"/>
                <a:cs typeface="Times New Roman"/>
              </a:rPr>
              <a:t>classes are responsible for a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request.</a:t>
            </a:r>
            <a:endParaRPr sz="1167">
              <a:latin typeface="Times New Roman"/>
              <a:cs typeface="Times New Roman"/>
            </a:endParaRPr>
          </a:p>
          <a:p>
            <a:pPr marL="12347" marR="185821" indent="222245">
              <a:lnSpc>
                <a:spcPts val="1342"/>
              </a:lnSpc>
              <a:spcBef>
                <a:spcPts val="117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Delegates </a:t>
            </a:r>
            <a:r>
              <a:rPr sz="1167" dirty="0">
                <a:latin typeface="Times New Roman"/>
                <a:cs typeface="Times New Roman"/>
              </a:rPr>
              <a:t>client requests to appropriate </a:t>
            </a:r>
            <a:r>
              <a:rPr sz="1167" spc="-5" dirty="0">
                <a:latin typeface="Times New Roman"/>
                <a:cs typeface="Times New Roman"/>
              </a:rPr>
              <a:t>subsystem </a:t>
            </a:r>
            <a:r>
              <a:rPr sz="1167" dirty="0">
                <a:latin typeface="Times New Roman"/>
                <a:cs typeface="Times New Roman"/>
              </a:rPr>
              <a:t>objects.  </a:t>
            </a:r>
            <a:r>
              <a:rPr sz="1167" spc="-5" dirty="0">
                <a:latin typeface="Times New Roman"/>
                <a:cs typeface="Times New Roman"/>
              </a:rPr>
              <a:t>Subsystem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classes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145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321153" y="6259407"/>
            <a:ext cx="2860234" cy="693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Implement </a:t>
            </a:r>
            <a:r>
              <a:rPr sz="1167" spc="-5" dirty="0">
                <a:latin typeface="Times New Roman"/>
                <a:cs typeface="Times New Roman"/>
              </a:rPr>
              <a:t>subsystem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functionality.</a:t>
            </a:r>
            <a:endParaRPr sz="1167">
              <a:latin typeface="Times New Roman"/>
              <a:cs typeface="Times New Roman"/>
            </a:endParaRPr>
          </a:p>
          <a:p>
            <a:pPr marL="234592" indent="-222245">
              <a:spcBef>
                <a:spcPts val="19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Handle work </a:t>
            </a:r>
            <a:r>
              <a:rPr sz="1167" dirty="0">
                <a:latin typeface="Times New Roman"/>
                <a:cs typeface="Times New Roman"/>
              </a:rPr>
              <a:t>assigned by the </a:t>
            </a:r>
            <a:r>
              <a:rPr sz="1167" spc="-5" dirty="0">
                <a:latin typeface="Times New Roman"/>
                <a:cs typeface="Times New Roman"/>
              </a:rPr>
              <a:t>Façade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object.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19"/>
              </a:spcBef>
            </a:pPr>
            <a:r>
              <a:rPr sz="2139" spc="-5" dirty="0">
                <a:latin typeface="Symbol"/>
                <a:cs typeface="Symbol"/>
              </a:rPr>
              <a:t></a:t>
            </a:r>
            <a:endParaRPr sz="2139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43403" y="6743912"/>
            <a:ext cx="42301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Have </a:t>
            </a:r>
            <a:r>
              <a:rPr sz="1167" dirty="0">
                <a:latin typeface="Times New Roman"/>
                <a:cs typeface="Times New Roman"/>
              </a:rPr>
              <a:t>no knowledge of the façade, that is, they keep no references to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260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5848</Words>
  <Application>Microsoft Office PowerPoint</Application>
  <PresentationFormat>Custom</PresentationFormat>
  <Paragraphs>873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Courier New</vt:lpstr>
      <vt:lpstr>Symbol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12</cp:revision>
  <dcterms:created xsi:type="dcterms:W3CDTF">2016-11-20T12:48:04Z</dcterms:created>
  <dcterms:modified xsi:type="dcterms:W3CDTF">2016-11-22T15:13:05Z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