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8" r:id="rId2"/>
    <p:sldId id="279" r:id="rId3"/>
    <p:sldId id="280" r:id="rId4"/>
    <p:sldId id="272" r:id="rId5"/>
    <p:sldId id="273" r:id="rId6"/>
    <p:sldId id="274" r:id="rId7"/>
    <p:sldId id="275" r:id="rId8"/>
    <p:sldId id="276" r:id="rId9"/>
    <p:sldId id="277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68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78"/>
            <p14:sldId id="279"/>
            <p14:sldId id="280"/>
          </p14:sldIdLst>
        </p14:section>
        <p14:section name="32" id="{5E715B07-6B63-4F03-A8F5-CA9BA4311EE7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33" id="{19F5C1F2-8C5D-4084-A2EB-9BA5459C5874}">
          <p14:sldIdLst>
            <p14:sldId id="269"/>
            <p14:sldId id="270"/>
            <p14:sldId id="271"/>
          </p14:sldIdLst>
        </p14:section>
        <p14:section name="34" id="{2E3FCA4C-BD93-4228-8C47-1E30D5F65918}">
          <p14:sldIdLst>
            <p14:sldId id="264"/>
            <p14:sldId id="265"/>
            <p14:sldId id="266"/>
            <p14:sldId id="267"/>
            <p14:sldId id="268"/>
          </p14:sldIdLst>
        </p14:section>
        <p14:section name="35" id="{B1FCD1DE-F856-47E1-BDA7-00D43A74DB4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543403" y="4968443"/>
            <a:ext cx="424127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case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‘-’: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3403" y="5395348"/>
            <a:ext cx="45314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-5" dirty="0">
                <a:latin typeface="Times New Roman"/>
                <a:cs typeface="Times New Roman"/>
              </a:rPr>
              <a:t>case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‘+’: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279" y="5688100"/>
            <a:ext cx="41424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case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‘.’:  default: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654" y="4968443"/>
            <a:ext cx="1095816" cy="1297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">
              <a:lnSpc>
                <a:spcPts val="1142"/>
              </a:lnSpc>
            </a:pPr>
            <a:r>
              <a:rPr sz="972" spc="-10" dirty="0">
                <a:latin typeface="Times New Roman"/>
                <a:cs typeface="Times New Roman"/>
              </a:rPr>
              <a:t>sign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-1;</a:t>
            </a:r>
            <a:endParaRPr sz="972">
              <a:latin typeface="Times New Roman"/>
              <a:cs typeface="Times New Roman"/>
            </a:endParaRPr>
          </a:p>
          <a:p>
            <a:pPr marL="419796" marR="4939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getchar();  break;</a:t>
            </a:r>
            <a:endParaRPr sz="972">
              <a:latin typeface="Times New Roman"/>
              <a:cs typeface="Times New Roman"/>
            </a:endParaRPr>
          </a:p>
          <a:p>
            <a:pPr marL="50621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getchar();</a:t>
            </a:r>
            <a:endParaRPr sz="972">
              <a:latin typeface="Times New Roman"/>
              <a:cs typeface="Times New Roman"/>
            </a:endParaRPr>
          </a:p>
          <a:p>
            <a:pPr marL="51240" algn="ctr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break;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3"/>
              </a:lnSpc>
            </a:pPr>
            <a:r>
              <a:rPr sz="972" dirty="0">
                <a:latin typeface="Times New Roman"/>
                <a:cs typeface="Times New Roman"/>
              </a:rPr>
              <a:t>break;</a:t>
            </a:r>
            <a:endParaRPr sz="972">
              <a:latin typeface="Times New Roman"/>
              <a:cs typeface="Times New Roman"/>
            </a:endParaRPr>
          </a:p>
          <a:p>
            <a:pPr marL="29015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(!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isdigit(c))</a:t>
            </a:r>
            <a:endParaRPr sz="972">
              <a:latin typeface="Times New Roman"/>
              <a:cs typeface="Times New Roman"/>
            </a:endParaRPr>
          </a:p>
          <a:p>
            <a:pPr marL="419179" marR="122235" indent="122851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0;  </a:t>
            </a:r>
            <a:r>
              <a:rPr sz="972" spc="-5" dirty="0">
                <a:latin typeface="Times New Roman"/>
                <a:cs typeface="Times New Roman"/>
              </a:rPr>
              <a:t>break;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903" y="6247417"/>
            <a:ext cx="5066065" cy="209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/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even be better if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code is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using the if </a:t>
            </a:r>
            <a:r>
              <a:rPr sz="1167" spc="-5" dirty="0">
                <a:latin typeface="Times New Roman"/>
                <a:cs typeface="Times New Roman"/>
              </a:rPr>
              <a:t>statement </a:t>
            </a:r>
            <a:r>
              <a:rPr sz="1167" dirty="0">
                <a:latin typeface="Times New Roman"/>
                <a:cs typeface="Times New Roman"/>
              </a:rPr>
              <a:t>as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>
              <a:lnSpc>
                <a:spcPts val="1137"/>
              </a:lnSpc>
            </a:pPr>
            <a:r>
              <a:rPr sz="972" spc="-5" dirty="0">
                <a:latin typeface="Times New Roman"/>
                <a:cs typeface="Times New Roman"/>
              </a:rPr>
              <a:t>if (c == ‘-’)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3"/>
              </a:lnSpc>
            </a:pPr>
            <a:r>
              <a:rPr sz="972" spc="-10" dirty="0">
                <a:latin typeface="Times New Roman"/>
                <a:cs typeface="Times New Roman"/>
              </a:rPr>
              <a:t>sign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-1;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getchar();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else if (c == ‘+’)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getchar();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900709" marR="3018827" indent="-444490">
              <a:lnSpc>
                <a:spcPts val="1118"/>
              </a:lnSpc>
              <a:spcBef>
                <a:spcPts val="49"/>
              </a:spcBef>
            </a:pPr>
            <a:r>
              <a:rPr sz="972" spc="-5" dirty="0">
                <a:latin typeface="Times New Roman"/>
                <a:cs typeface="Times New Roman"/>
              </a:rPr>
              <a:t>else if (c != </a:t>
            </a:r>
            <a:r>
              <a:rPr sz="972" spc="5" dirty="0">
                <a:latin typeface="Times New Roman"/>
                <a:cs typeface="Times New Roman"/>
              </a:rPr>
              <a:t>‘.’ </a:t>
            </a:r>
            <a:r>
              <a:rPr sz="972" spc="-5" dirty="0">
                <a:latin typeface="Times New Roman"/>
                <a:cs typeface="Times New Roman"/>
              </a:rPr>
              <a:t>&amp;&amp; !isdigit(c)) {  return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089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8903" y="1382723"/>
            <a:ext cx="5358694" cy="36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9857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31</a:t>
            </a:r>
            <a:endParaRPr sz="1847">
              <a:latin typeface="Times New Roman"/>
              <a:cs typeface="Times New Roman"/>
            </a:endParaRPr>
          </a:p>
          <a:p>
            <a:pPr marL="1679184">
              <a:spcBef>
                <a:spcPts val="1011"/>
              </a:spcBef>
            </a:pPr>
            <a:r>
              <a:rPr sz="1361" b="1" spc="-5" dirty="0">
                <a:latin typeface="Times New Roman"/>
                <a:cs typeface="Times New Roman"/>
              </a:rPr>
              <a:t>Coding Style </a:t>
            </a:r>
            <a:r>
              <a:rPr sz="1361" b="1" dirty="0">
                <a:latin typeface="Times New Roman"/>
                <a:cs typeface="Times New Roman"/>
              </a:rPr>
              <a:t>Guidelines</a:t>
            </a:r>
            <a:r>
              <a:rPr sz="1361" b="1" spc="-29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(Continued)</a:t>
            </a:r>
            <a:endParaRPr sz="136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96">
              <a:latin typeface="Times New Roman"/>
              <a:cs typeface="Times New Roman"/>
            </a:endParaRPr>
          </a:p>
          <a:p>
            <a:pPr marL="40128"/>
            <a:r>
              <a:rPr sz="1361" b="1" spc="-5" dirty="0">
                <a:latin typeface="Times New Roman"/>
                <a:cs typeface="Times New Roman"/>
              </a:rPr>
              <a:t>Switch</a:t>
            </a:r>
            <a:r>
              <a:rPr sz="1361" b="1" spc="-68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Statement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the </a:t>
            </a:r>
            <a:r>
              <a:rPr sz="1167" spc="-5" dirty="0">
                <a:latin typeface="Times New Roman"/>
                <a:cs typeface="Times New Roman"/>
              </a:rPr>
              <a:t>switch statement, </a:t>
            </a:r>
            <a:r>
              <a:rPr sz="1167" dirty="0">
                <a:latin typeface="Times New Roman"/>
                <a:cs typeface="Times New Roman"/>
              </a:rPr>
              <a:t>cases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end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break. A </a:t>
            </a:r>
            <a:r>
              <a:rPr sz="1167" spc="5" dirty="0">
                <a:latin typeface="Times New Roman"/>
                <a:cs typeface="Times New Roman"/>
              </a:rPr>
              <a:t>tricky </a:t>
            </a:r>
            <a:r>
              <a:rPr sz="1167" dirty="0">
                <a:latin typeface="Times New Roman"/>
                <a:cs typeface="Times New Roman"/>
              </a:rPr>
              <a:t>sequence of fall-  through code like the one below causes more trouble than being</a:t>
            </a:r>
            <a:r>
              <a:rPr sz="1167" spc="-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helpful.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10" dirty="0">
                <a:latin typeface="Times New Roman"/>
                <a:cs typeface="Times New Roman"/>
              </a:rPr>
              <a:t>switch(c)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837" marR="3720750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case ‘-’ : </a:t>
            </a:r>
            <a:r>
              <a:rPr sz="972" spc="-10" dirty="0">
                <a:latin typeface="Times New Roman"/>
                <a:cs typeface="Times New Roman"/>
              </a:rPr>
              <a:t>sign </a:t>
            </a:r>
            <a:r>
              <a:rPr sz="972" spc="-5" dirty="0">
                <a:latin typeface="Times New Roman"/>
                <a:cs typeface="Times New Roman"/>
              </a:rPr>
              <a:t>= -1;  case ‘+’ : c = getchar();  case ‘.’   :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break;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099"/>
              </a:lnSpc>
            </a:pPr>
            <a:r>
              <a:rPr sz="972" spc="-5" dirty="0">
                <a:latin typeface="Times New Roman"/>
                <a:cs typeface="Times New Roman"/>
              </a:rPr>
              <a:t>default   : if (!</a:t>
            </a:r>
            <a:r>
              <a:rPr sz="972" spc="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isdigit(c))</a:t>
            </a:r>
            <a:endParaRPr sz="972">
              <a:latin typeface="Times New Roman"/>
              <a:cs typeface="Times New Roman"/>
            </a:endParaRPr>
          </a:p>
          <a:p>
            <a:pPr marR="1349521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code is cryptic and difficult to read.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much better to explicitly </a:t>
            </a:r>
            <a:r>
              <a:rPr sz="1167" spc="-5" dirty="0">
                <a:latin typeface="Times New Roman"/>
                <a:cs typeface="Times New Roman"/>
              </a:rPr>
              <a:t>write what </a:t>
            </a:r>
            <a:r>
              <a:rPr sz="1167" dirty="0">
                <a:latin typeface="Times New Roman"/>
                <a:cs typeface="Times New Roman"/>
              </a:rPr>
              <a:t>is  happening, even at the cost of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duplication.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972" spc="-10" dirty="0">
                <a:latin typeface="Times New Roman"/>
                <a:cs typeface="Times New Roman"/>
              </a:rPr>
              <a:t>switch(c)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00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93861"/>
            <a:ext cx="5359312" cy="7542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19504" algn="ctr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33</a:t>
            </a:r>
            <a:endParaRPr sz="1847">
              <a:latin typeface="Times New Roman"/>
              <a:cs typeface="Times New Roman"/>
            </a:endParaRPr>
          </a:p>
          <a:p>
            <a:pPr marL="12347">
              <a:spcBef>
                <a:spcPts val="1580"/>
              </a:spcBef>
            </a:pPr>
            <a:r>
              <a:rPr sz="1167" b="1" spc="-5" dirty="0">
                <a:latin typeface="Times New Roman"/>
                <a:cs typeface="Times New Roman"/>
              </a:rPr>
              <a:t>Common Coding</a:t>
            </a:r>
            <a:r>
              <a:rPr sz="1167" b="1" spc="-8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mistakes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1252597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short </a:t>
            </a:r>
            <a:r>
              <a:rPr sz="1167" dirty="0">
                <a:latin typeface="Times New Roman"/>
                <a:cs typeface="Times New Roman"/>
              </a:rPr>
              <a:t>list of common mistakes made due to </a:t>
            </a:r>
            <a:r>
              <a:rPr sz="1167" spc="-5" dirty="0">
                <a:latin typeface="Times New Roman"/>
                <a:cs typeface="Times New Roman"/>
              </a:rPr>
              <a:t>side-effects.  </a:t>
            </a:r>
            <a:r>
              <a:rPr sz="1167" dirty="0">
                <a:latin typeface="Times New Roman"/>
                <a:cs typeface="Times New Roman"/>
              </a:rPr>
              <a:t>1.</a:t>
            </a:r>
            <a:endParaRPr sz="1167">
              <a:latin typeface="Times New Roman"/>
              <a:cs typeface="Times New Roman"/>
            </a:endParaRPr>
          </a:p>
          <a:p>
            <a:pPr marL="456837" algn="just">
              <a:lnSpc>
                <a:spcPts val="1094"/>
              </a:lnSpc>
            </a:pPr>
            <a:r>
              <a:rPr sz="972" spc="-5" dirty="0">
                <a:latin typeface="Times New Roman"/>
                <a:cs typeface="Times New Roman"/>
              </a:rPr>
              <a:t>array[i++]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875">
              <a:latin typeface="Times New Roman"/>
              <a:cs typeface="Times New Roman"/>
            </a:endParaRPr>
          </a:p>
          <a:p>
            <a:pPr marL="456837" algn="just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If i is initially 3, array[3] might be </a:t>
            </a:r>
            <a:r>
              <a:rPr sz="1167" spc="-5" dirty="0">
                <a:latin typeface="Times New Roman"/>
                <a:cs typeface="Times New Roman"/>
              </a:rPr>
              <a:t>set </a:t>
            </a:r>
            <a:r>
              <a:rPr sz="1167" dirty="0">
                <a:latin typeface="Times New Roman"/>
                <a:cs typeface="Times New Roman"/>
              </a:rPr>
              <a:t>to 3 or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4.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51"/>
              </a:lnSpc>
            </a:pPr>
            <a:r>
              <a:rPr sz="1167" dirty="0">
                <a:latin typeface="Times New Roman"/>
                <a:cs typeface="Times New Roman"/>
              </a:rPr>
              <a:t>2.</a:t>
            </a:r>
            <a:endParaRPr sz="1167">
              <a:latin typeface="Times New Roman"/>
              <a:cs typeface="Times New Roman"/>
            </a:endParaRPr>
          </a:p>
          <a:p>
            <a:pPr marL="456837" algn="just">
              <a:lnSpc>
                <a:spcPts val="1147"/>
              </a:lnSpc>
            </a:pPr>
            <a:r>
              <a:rPr sz="972" spc="-5" dirty="0">
                <a:latin typeface="Times New Roman"/>
                <a:cs typeface="Times New Roman"/>
              </a:rPr>
              <a:t>array[i++] = </a:t>
            </a:r>
            <a:r>
              <a:rPr sz="972" dirty="0">
                <a:latin typeface="Times New Roman"/>
                <a:cs typeface="Times New Roman"/>
              </a:rPr>
              <a:t>array[i++]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x;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8026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Due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effects, multiple assignments become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dangerous. </a:t>
            </a:r>
            <a:r>
              <a:rPr sz="1167" spc="-15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this  example, a </a:t>
            </a:r>
            <a:r>
              <a:rPr sz="1167" spc="-5" dirty="0">
                <a:latin typeface="Times New Roman"/>
                <a:cs typeface="Times New Roman"/>
              </a:rPr>
              <a:t>whole </a:t>
            </a:r>
            <a:r>
              <a:rPr sz="1167" dirty="0">
                <a:latin typeface="Times New Roman"/>
                <a:cs typeface="Times New Roman"/>
              </a:rPr>
              <a:t>depends upon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i is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incremented.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167" dirty="0">
                <a:latin typeface="Times New Roman"/>
                <a:cs typeface="Times New Roman"/>
              </a:rPr>
              <a:t>3.</a:t>
            </a:r>
            <a:endParaRPr sz="1167">
              <a:latin typeface="Times New Roman"/>
              <a:cs typeface="Times New Roman"/>
            </a:endParaRPr>
          </a:p>
          <a:p>
            <a:pPr marL="456837" marR="6173" algn="just">
              <a:lnSpc>
                <a:spcPts val="1342"/>
              </a:lnSpc>
              <a:spcBef>
                <a:spcPts val="63"/>
              </a:spcBef>
            </a:pPr>
            <a:r>
              <a:rPr sz="1167" dirty="0">
                <a:latin typeface="Times New Roman"/>
                <a:cs typeface="Times New Roman"/>
              </a:rPr>
              <a:t>“,” is very dangerous as it causes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effects. </a:t>
            </a:r>
            <a:r>
              <a:rPr sz="1167" spc="-5" dirty="0">
                <a:latin typeface="Times New Roman"/>
                <a:cs typeface="Times New Roman"/>
              </a:rPr>
              <a:t>Let’s </a:t>
            </a:r>
            <a:r>
              <a:rPr sz="1167" dirty="0">
                <a:latin typeface="Times New Roman"/>
                <a:cs typeface="Times New Roman"/>
              </a:rPr>
              <a:t>look at the following 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algn="just"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int i, j =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456837" marR="5556" algn="just">
              <a:lnSpc>
                <a:spcPts val="1342"/>
              </a:lnSpc>
              <a:spcBef>
                <a:spcPts val="695"/>
              </a:spcBef>
            </a:pPr>
            <a:r>
              <a:rPr sz="1167" dirty="0">
                <a:latin typeface="Times New Roman"/>
                <a:cs typeface="Times New Roman"/>
              </a:rPr>
              <a:t>Because of the </a:t>
            </a:r>
            <a:r>
              <a:rPr sz="1167" spc="-5" dirty="0">
                <a:latin typeface="Times New Roman"/>
                <a:cs typeface="Times New Roman"/>
              </a:rPr>
              <a:t>syntax, </a:t>
            </a:r>
            <a:r>
              <a:rPr sz="1167" dirty="0">
                <a:latin typeface="Times New Roman"/>
                <a:cs typeface="Times New Roman"/>
              </a:rPr>
              <a:t>many people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assume that i is also being initialized  to 0,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it is not. Combination of , and = -- is fatal. </a:t>
            </a:r>
            <a:r>
              <a:rPr sz="1167" spc="-10" dirty="0">
                <a:latin typeface="Times New Roman"/>
                <a:cs typeface="Times New Roman"/>
              </a:rPr>
              <a:t>Look </a:t>
            </a:r>
            <a:r>
              <a:rPr sz="1167" dirty="0">
                <a:latin typeface="Times New Roman"/>
                <a:cs typeface="Times New Roman"/>
              </a:rPr>
              <a:t>at the following 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456837" algn="just"/>
            <a:r>
              <a:rPr sz="972" spc="-5" dirty="0">
                <a:latin typeface="Times New Roman"/>
                <a:cs typeface="Times New Roman"/>
              </a:rPr>
              <a:t>a = b, c =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majority of the programmers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assume that all a, b, and c are being  initialized to 0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only c is initialized and a and b have garbage values in them.  This kind of overlook causes major programming errors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are not caught  easily and are caused only because there are </a:t>
            </a:r>
            <a:r>
              <a:rPr sz="1167" spc="-5" dirty="0">
                <a:latin typeface="Times New Roman"/>
                <a:cs typeface="Times New Roman"/>
              </a:rPr>
              <a:t>side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/>
            <a:r>
              <a:rPr sz="1167" b="1" dirty="0">
                <a:latin typeface="Times New Roman"/>
                <a:cs typeface="Times New Roman"/>
              </a:rPr>
              <a:t>Guidelines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If the following guidelines are observed, one can avoid hazards caused by </a:t>
            </a:r>
            <a:r>
              <a:rPr sz="1167" spc="-5" dirty="0">
                <a:latin typeface="Times New Roman"/>
                <a:cs typeface="Times New Roman"/>
              </a:rPr>
              <a:t>side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never use “,” except for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declaration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you are initializing a variable at the time of declaration, do not declare another  variable in the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278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never use multiple assignments in the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</a:t>
            </a:r>
            <a:endParaRPr sz="1167">
              <a:latin typeface="Times New Roman"/>
              <a:cs typeface="Times New Roman"/>
            </a:endParaRPr>
          </a:p>
          <a:p>
            <a:pPr marL="456837" marR="5556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Be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careful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you use functions </a:t>
            </a:r>
            <a:r>
              <a:rPr sz="1167" spc="-5" dirty="0">
                <a:latin typeface="Times New Roman"/>
                <a:cs typeface="Times New Roman"/>
              </a:rPr>
              <a:t>with side </a:t>
            </a:r>
            <a:r>
              <a:rPr sz="1167" dirty="0">
                <a:latin typeface="Times New Roman"/>
                <a:cs typeface="Times New Roman"/>
              </a:rPr>
              <a:t>effects – functions that change  the values of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parameters.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>
              <a:lnSpc>
                <a:spcPts val="134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Try to avoid functions that change the value of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parameters and return </a:t>
            </a:r>
            <a:r>
              <a:rPr sz="1167" spc="-5" dirty="0">
                <a:latin typeface="Times New Roman"/>
                <a:cs typeface="Times New Roman"/>
              </a:rPr>
              <a:t>some  </a:t>
            </a:r>
            <a:r>
              <a:rPr sz="1167" dirty="0">
                <a:latin typeface="Times New Roman"/>
                <a:cs typeface="Times New Roman"/>
              </a:rPr>
              <a:t>value at the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time.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57801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2383"/>
            <a:ext cx="5359312" cy="217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dirty="0">
                <a:latin typeface="Times New Roman"/>
                <a:cs typeface="Times New Roman"/>
              </a:rPr>
              <a:t>10.12</a:t>
            </a:r>
            <a:r>
              <a:rPr sz="1361" spc="-97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Performance</a:t>
            </a:r>
            <a:endParaRPr sz="1556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many cases, performance and maintainability are at odds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one another. When  planning for performance, one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remember the 80/20 rule - you </a:t>
            </a:r>
            <a:r>
              <a:rPr sz="1167" spc="-5" dirty="0">
                <a:latin typeface="Times New Roman"/>
                <a:cs typeface="Times New Roman"/>
              </a:rPr>
              <a:t>spend </a:t>
            </a:r>
            <a:r>
              <a:rPr sz="1167" dirty="0">
                <a:latin typeface="Times New Roman"/>
                <a:cs typeface="Times New Roman"/>
              </a:rPr>
              <a:t>80  percent of your time in 20 percent of the code. That is, </a:t>
            </a:r>
            <a:r>
              <a:rPr sz="1167" spc="-5" dirty="0">
                <a:latin typeface="Times New Roman"/>
                <a:cs typeface="Times New Roman"/>
              </a:rPr>
              <a:t>we should </a:t>
            </a:r>
            <a:r>
              <a:rPr sz="1167" dirty="0">
                <a:latin typeface="Times New Roman"/>
                <a:cs typeface="Times New Roman"/>
              </a:rPr>
              <a:t>not try to optimize  everything. The proper approach is to profile the program and then identify bottlenecks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to  be optimized. This is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 </a:t>
            </a:r>
            <a:r>
              <a:rPr sz="1167" spc="-5" dirty="0">
                <a:latin typeface="Times New Roman"/>
                <a:cs typeface="Times New Roman"/>
              </a:rPr>
              <a:t>what we </a:t>
            </a:r>
            <a:r>
              <a:rPr sz="1167" dirty="0">
                <a:latin typeface="Times New Roman"/>
                <a:cs typeface="Times New Roman"/>
              </a:rPr>
              <a:t>do in databases –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usually normalize the  database to remove redundancies but </a:t>
            </a:r>
            <a:r>
              <a:rPr sz="1167" spc="5" dirty="0">
                <a:latin typeface="Times New Roman"/>
                <a:cs typeface="Times New Roman"/>
              </a:rPr>
              <a:t>then </a:t>
            </a:r>
            <a:r>
              <a:rPr sz="1167" dirty="0">
                <a:latin typeface="Times New Roman"/>
                <a:cs typeface="Times New Roman"/>
              </a:rPr>
              <a:t>partially de-normalize if </a:t>
            </a:r>
            <a:r>
              <a:rPr sz="1167" spc="5" dirty="0">
                <a:latin typeface="Times New Roman"/>
                <a:cs typeface="Times New Roman"/>
              </a:rPr>
              <a:t>there </a:t>
            </a:r>
            <a:r>
              <a:rPr sz="1167" dirty="0">
                <a:latin typeface="Times New Roman"/>
                <a:cs typeface="Times New Roman"/>
              </a:rPr>
              <a:t>are performance  issues.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example, consider the following. In this example a function isspam is profiled by  calling 10000 times. The results are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in the following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table: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1612" y="3675380"/>
          <a:ext cx="5476610" cy="1242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631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Cum%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cycles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instructions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calls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990000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strchr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strncmp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strstr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5559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2213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strlen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isspam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 gridSpan="7"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 other functions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insignificant performance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overhead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98903" y="5084444"/>
            <a:ext cx="5359312" cy="2563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profiling revealed that most of time </a:t>
            </a:r>
            <a:r>
              <a:rPr sz="1167" spc="-5" dirty="0">
                <a:latin typeface="Times New Roman"/>
                <a:cs typeface="Times New Roman"/>
              </a:rPr>
              <a:t>was spent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strchr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strncmp </a:t>
            </a:r>
            <a:r>
              <a:rPr sz="1167" dirty="0">
                <a:latin typeface="Times New Roman"/>
                <a:cs typeface="Times New Roman"/>
              </a:rPr>
              <a:t>and both of these 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called from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strstr.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When a </a:t>
            </a:r>
            <a:r>
              <a:rPr sz="1167" spc="-5" dirty="0">
                <a:latin typeface="Times New Roman"/>
                <a:cs typeface="Times New Roman"/>
              </a:rPr>
              <a:t>small set </a:t>
            </a:r>
            <a:r>
              <a:rPr sz="1167" dirty="0">
                <a:latin typeface="Times New Roman"/>
                <a:cs typeface="Times New Roman"/>
              </a:rPr>
              <a:t>(a couple of functions) of functions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use each other is </a:t>
            </a:r>
            <a:r>
              <a:rPr sz="1167" spc="-5" dirty="0">
                <a:latin typeface="Times New Roman"/>
                <a:cs typeface="Times New Roman"/>
              </a:rPr>
              <a:t>so  </a:t>
            </a:r>
            <a:r>
              <a:rPr sz="1167" dirty="0">
                <a:latin typeface="Times New Roman"/>
                <a:cs typeface="Times New Roman"/>
              </a:rPr>
              <a:t>overwhelmingly the bottleneck, there are two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alternatives: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spcBef>
                <a:spcPts val="5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use a better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algorithm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rewrite the </a:t>
            </a:r>
            <a:r>
              <a:rPr sz="1167" spc="-5" dirty="0">
                <a:latin typeface="Times New Roman"/>
                <a:cs typeface="Times New Roman"/>
              </a:rPr>
              <a:t>whole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particular case </a:t>
            </a:r>
            <a:r>
              <a:rPr sz="1167" spc="-5" dirty="0">
                <a:latin typeface="Times New Roman"/>
                <a:cs typeface="Times New Roman"/>
              </a:rPr>
              <a:t>strstr was </a:t>
            </a:r>
            <a:r>
              <a:rPr sz="1167" dirty="0">
                <a:latin typeface="Times New Roman"/>
                <a:cs typeface="Times New Roman"/>
              </a:rPr>
              <a:t>rewritten and profiled again. 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and found out that  although 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much faster but now 99.8% of the time </a:t>
            </a:r>
            <a:r>
              <a:rPr sz="1167" spc="-5" dirty="0">
                <a:latin typeface="Times New Roman"/>
                <a:cs typeface="Times New Roman"/>
              </a:rPr>
              <a:t>was spent </a:t>
            </a:r>
            <a:r>
              <a:rPr sz="1167" dirty="0">
                <a:latin typeface="Times New Roman"/>
                <a:cs typeface="Times New Roman"/>
              </a:rPr>
              <a:t>in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strstr.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algorithm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rewritten and restructured again by eliminating </a:t>
            </a:r>
            <a:r>
              <a:rPr sz="1167" spc="-5" dirty="0">
                <a:latin typeface="Times New Roman"/>
                <a:cs typeface="Times New Roman"/>
              </a:rPr>
              <a:t>strstr, strchr, </a:t>
            </a:r>
            <a:r>
              <a:rPr sz="1167" dirty="0">
                <a:latin typeface="Times New Roman"/>
                <a:cs typeface="Times New Roman"/>
              </a:rPr>
              <a:t>and  </a:t>
            </a:r>
            <a:r>
              <a:rPr sz="1167" spc="-5" dirty="0">
                <a:latin typeface="Times New Roman"/>
                <a:cs typeface="Times New Roman"/>
              </a:rPr>
              <a:t>strncmp </a:t>
            </a:r>
            <a:r>
              <a:rPr sz="1167" dirty="0">
                <a:latin typeface="Times New Roman"/>
                <a:cs typeface="Times New Roman"/>
              </a:rPr>
              <a:t>and used memcmp. </a:t>
            </a:r>
            <a:r>
              <a:rPr sz="1167" spc="-5" dirty="0">
                <a:latin typeface="Times New Roman"/>
                <a:cs typeface="Times New Roman"/>
              </a:rPr>
              <a:t>Now </a:t>
            </a:r>
            <a:r>
              <a:rPr sz="1167" dirty="0">
                <a:latin typeface="Times New Roman"/>
                <a:cs typeface="Times New Roman"/>
              </a:rPr>
              <a:t>memcmp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much more complex than </a:t>
            </a:r>
            <a:r>
              <a:rPr sz="1167" spc="-5" dirty="0">
                <a:latin typeface="Times New Roman"/>
                <a:cs typeface="Times New Roman"/>
              </a:rPr>
              <a:t>strstr </a:t>
            </a:r>
            <a:r>
              <a:rPr sz="1167" dirty="0">
                <a:latin typeface="Times New Roman"/>
                <a:cs typeface="Times New Roman"/>
              </a:rPr>
              <a:t>but it  gained efficiency by eliminating a number of loops and the new results are as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shown:</a:t>
            </a:r>
            <a:endParaRPr sz="1167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1612" y="7869978"/>
          <a:ext cx="5476610" cy="713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3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631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Cum%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cycles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instructions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calls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function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memcmp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isspam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strlen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98903" y="8794538"/>
            <a:ext cx="307878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strlen </a:t>
            </a:r>
            <a:r>
              <a:rPr sz="1167" dirty="0">
                <a:latin typeface="Times New Roman"/>
                <a:cs typeface="Times New Roman"/>
              </a:rPr>
              <a:t>now </a:t>
            </a:r>
            <a:r>
              <a:rPr sz="1167" spc="-5" dirty="0">
                <a:latin typeface="Times New Roman"/>
                <a:cs typeface="Times New Roman"/>
              </a:rPr>
              <a:t>went </a:t>
            </a:r>
            <a:r>
              <a:rPr sz="1167" dirty="0">
                <a:latin typeface="Times New Roman"/>
                <a:cs typeface="Times New Roman"/>
              </a:rPr>
              <a:t>from over two million calls to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652.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412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358694" cy="358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851"/>
              </a:spcBef>
            </a:pPr>
            <a:r>
              <a:rPr sz="1167" spc="-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details of the execution can be discovered by examining the numbers. The trick is  to concentrate on hot </a:t>
            </a:r>
            <a:r>
              <a:rPr sz="1167" spc="-5" dirty="0">
                <a:latin typeface="Times New Roman"/>
                <a:cs typeface="Times New Roman"/>
              </a:rPr>
              <a:t>spots </a:t>
            </a:r>
            <a:r>
              <a:rPr sz="1167" dirty="0">
                <a:latin typeface="Times New Roman"/>
                <a:cs typeface="Times New Roman"/>
              </a:rPr>
              <a:t>by first </a:t>
            </a:r>
            <a:r>
              <a:rPr sz="1167" spc="-5" dirty="0">
                <a:latin typeface="Times New Roman"/>
                <a:cs typeface="Times New Roman"/>
              </a:rPr>
              <a:t>identifying </a:t>
            </a:r>
            <a:r>
              <a:rPr sz="1167" dirty="0">
                <a:latin typeface="Times New Roman"/>
                <a:cs typeface="Times New Roman"/>
              </a:rPr>
              <a:t>them and then cooling them.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mentioned  earlier, most of the time is </a:t>
            </a:r>
            <a:r>
              <a:rPr sz="1167" spc="-5" dirty="0">
                <a:latin typeface="Times New Roman"/>
                <a:cs typeface="Times New Roman"/>
              </a:rPr>
              <a:t>spent </a:t>
            </a:r>
            <a:r>
              <a:rPr sz="1167" dirty="0">
                <a:latin typeface="Times New Roman"/>
                <a:cs typeface="Times New Roman"/>
              </a:rPr>
              <a:t>in loops. Therefore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to concentrate on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loops.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example, consider the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following: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567959" marR="3267617" indent="-111740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for (j = i; j &lt; </a:t>
            </a:r>
            <a:r>
              <a:rPr sz="972" spc="-10" dirty="0">
                <a:latin typeface="Times New Roman"/>
                <a:cs typeface="Times New Roman"/>
              </a:rPr>
              <a:t>MAX_FIELD; </a:t>
            </a:r>
            <a:r>
              <a:rPr sz="972" dirty="0">
                <a:latin typeface="Times New Roman"/>
                <a:cs typeface="Times New Roman"/>
              </a:rPr>
              <a:t>j++)  clear(j);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loop clears field before each new input is read. 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observed that 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taking  almost 50% of the total </a:t>
            </a:r>
            <a:r>
              <a:rPr sz="1167" spc="5" dirty="0">
                <a:latin typeface="Times New Roman"/>
                <a:cs typeface="Times New Roman"/>
              </a:rPr>
              <a:t>time. </a:t>
            </a:r>
            <a:r>
              <a:rPr sz="1167" spc="-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further investigation it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found out that </a:t>
            </a:r>
            <a:r>
              <a:rPr sz="1167" spc="-5" dirty="0">
                <a:latin typeface="Times New Roman"/>
                <a:cs typeface="Times New Roman"/>
              </a:rPr>
              <a:t>MAX_FIELD  was </a:t>
            </a:r>
            <a:r>
              <a:rPr sz="1167" dirty="0">
                <a:latin typeface="Times New Roman"/>
                <a:cs typeface="Times New Roman"/>
              </a:rPr>
              <a:t>200 but the actual fields that needed to be cleared </a:t>
            </a:r>
            <a:r>
              <a:rPr sz="1167" spc="-5" dirty="0">
                <a:latin typeface="Times New Roman"/>
                <a:cs typeface="Times New Roman"/>
              </a:rPr>
              <a:t>were </a:t>
            </a:r>
            <a:r>
              <a:rPr sz="1167" dirty="0">
                <a:latin typeface="Times New Roman"/>
                <a:cs typeface="Times New Roman"/>
              </a:rPr>
              <a:t>2 or 3 in most cases. The  code </a:t>
            </a:r>
            <a:r>
              <a:rPr sz="1167" spc="-5" dirty="0">
                <a:latin typeface="Times New Roman"/>
                <a:cs typeface="Times New Roman"/>
              </a:rPr>
              <a:t>was subsequently </a:t>
            </a:r>
            <a:r>
              <a:rPr sz="1167" dirty="0">
                <a:latin typeface="Times New Roman"/>
                <a:cs typeface="Times New Roman"/>
              </a:rPr>
              <a:t>modified as </a:t>
            </a:r>
            <a:r>
              <a:rPr sz="1167" spc="-5" dirty="0">
                <a:latin typeface="Times New Roman"/>
                <a:cs typeface="Times New Roman"/>
              </a:rPr>
              <a:t>shown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567959" marR="3500357" indent="-111740">
              <a:lnSpc>
                <a:spcPts val="1108"/>
              </a:lnSpc>
            </a:pPr>
            <a:r>
              <a:rPr sz="972" spc="-5" dirty="0">
                <a:latin typeface="Times New Roman"/>
                <a:cs typeface="Times New Roman"/>
              </a:rPr>
              <a:t>for (j = i; j &lt; maxField; </a:t>
            </a:r>
            <a:r>
              <a:rPr sz="972" dirty="0">
                <a:latin typeface="Times New Roman"/>
                <a:cs typeface="Times New Roman"/>
              </a:rPr>
              <a:t>j++)  clear(j);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This reduced the overall execution time by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half.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36131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93861"/>
            <a:ext cx="5358694" cy="5325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618888" algn="ctr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34</a:t>
            </a:r>
            <a:endParaRPr sz="1847">
              <a:latin typeface="Times New Roman"/>
              <a:cs typeface="Times New Roman"/>
            </a:endParaRPr>
          </a:p>
          <a:p>
            <a:pPr marL="382755" lvl="1" indent="-370408" algn="just">
              <a:spcBef>
                <a:spcPts val="1560"/>
              </a:spcBef>
              <a:buSzPct val="75000"/>
              <a:buFont typeface="Times New Roman"/>
              <a:buAutoNum type="arabicPeriod" startAt="13"/>
              <a:tabLst>
                <a:tab pos="382755" algn="l"/>
              </a:tabLst>
            </a:pPr>
            <a:r>
              <a:rPr sz="1556" b="1" spc="-5" dirty="0">
                <a:latin typeface="Times New Roman"/>
                <a:cs typeface="Times New Roman"/>
              </a:rPr>
              <a:t>Portability</a:t>
            </a:r>
            <a:endParaRPr sz="1556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13"/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applications need to be ported on to </a:t>
            </a:r>
            <a:r>
              <a:rPr sz="1167" spc="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different platforms. </a:t>
            </a:r>
            <a:r>
              <a:rPr sz="1167" spc="-5" dirty="0">
                <a:latin typeface="Times New Roman"/>
                <a:cs typeface="Times New Roman"/>
              </a:rPr>
              <a:t>As we </a:t>
            </a:r>
            <a:r>
              <a:rPr sz="1167" dirty="0">
                <a:latin typeface="Times New Roman"/>
                <a:cs typeface="Times New Roman"/>
              </a:rPr>
              <a:t>have </a:t>
            </a:r>
            <a:r>
              <a:rPr sz="1167" spc="-5" dirty="0">
                <a:latin typeface="Times New Roman"/>
                <a:cs typeface="Times New Roman"/>
              </a:rPr>
              <a:t>seen, </a:t>
            </a:r>
            <a:r>
              <a:rPr sz="1167" dirty="0">
                <a:latin typeface="Times New Roman"/>
                <a:cs typeface="Times New Roman"/>
              </a:rPr>
              <a:t>it  is pretty hard to </a:t>
            </a:r>
            <a:r>
              <a:rPr sz="1167" spc="-5" dirty="0">
                <a:latin typeface="Times New Roman"/>
                <a:cs typeface="Times New Roman"/>
              </a:rPr>
              <a:t>write </a:t>
            </a:r>
            <a:r>
              <a:rPr sz="1167" dirty="0">
                <a:latin typeface="Times New Roman"/>
                <a:cs typeface="Times New Roman"/>
              </a:rPr>
              <a:t>error free, efficient, and maintainable </a:t>
            </a:r>
            <a:r>
              <a:rPr sz="1167" spc="-5" dirty="0">
                <a:latin typeface="Times New Roman"/>
                <a:cs typeface="Times New Roman"/>
              </a:rPr>
              <a:t>software. So, </a:t>
            </a:r>
            <a:r>
              <a:rPr sz="1167" dirty="0">
                <a:latin typeface="Times New Roman"/>
                <a:cs typeface="Times New Roman"/>
              </a:rPr>
              <a:t>if a major  rework is required to port a program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for one environment to another, it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 probably not come at a low cost. </a:t>
            </a:r>
            <a:r>
              <a:rPr sz="1167" spc="-5" dirty="0">
                <a:latin typeface="Times New Roman"/>
                <a:cs typeface="Times New Roman"/>
              </a:rPr>
              <a:t>So, we </a:t>
            </a:r>
            <a:r>
              <a:rPr sz="1167" dirty="0">
                <a:latin typeface="Times New Roman"/>
                <a:cs typeface="Times New Roman"/>
              </a:rPr>
              <a:t>ought to find </a:t>
            </a:r>
            <a:r>
              <a:rPr sz="1167" spc="-5" dirty="0">
                <a:latin typeface="Times New Roman"/>
                <a:cs typeface="Times New Roman"/>
              </a:rPr>
              <a:t>ways </a:t>
            </a:r>
            <a:r>
              <a:rPr sz="1167" dirty="0">
                <a:latin typeface="Times New Roman"/>
                <a:cs typeface="Times New Roman"/>
              </a:rPr>
              <a:t>and means by </a:t>
            </a:r>
            <a:r>
              <a:rPr sz="1167" spc="-5" dirty="0">
                <a:latin typeface="Times New Roman"/>
                <a:cs typeface="Times New Roman"/>
              </a:rPr>
              <a:t>which we </a:t>
            </a:r>
            <a:r>
              <a:rPr sz="1167" dirty="0">
                <a:latin typeface="Times New Roman"/>
                <a:cs typeface="Times New Roman"/>
              </a:rPr>
              <a:t>can  port applications to other platforms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minimum effort. The key to this lies in how </a:t>
            </a:r>
            <a:r>
              <a:rPr sz="1167" spc="-5" dirty="0">
                <a:latin typeface="Times New Roman"/>
                <a:cs typeface="Times New Roman"/>
              </a:rPr>
              <a:t>we  write </a:t>
            </a:r>
            <a:r>
              <a:rPr sz="1167" dirty="0">
                <a:latin typeface="Times New Roman"/>
                <a:cs typeface="Times New Roman"/>
              </a:rPr>
              <a:t>our program.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are careful during </a:t>
            </a:r>
            <a:r>
              <a:rPr sz="1167" spc="-5" dirty="0">
                <a:latin typeface="Times New Roman"/>
                <a:cs typeface="Times New Roman"/>
              </a:rPr>
              <a:t>writing </a:t>
            </a:r>
            <a:r>
              <a:rPr sz="1167" dirty="0">
                <a:latin typeface="Times New Roman"/>
                <a:cs typeface="Times New Roman"/>
              </a:rPr>
              <a:t>code,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make it portable. </a:t>
            </a:r>
            <a:r>
              <a:rPr sz="1167" spc="-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the  other hand if </a:t>
            </a:r>
            <a:r>
              <a:rPr sz="1167" spc="-5" dirty="0">
                <a:latin typeface="Times New Roman"/>
                <a:cs typeface="Times New Roman"/>
              </a:rPr>
              <a:t>we write </a:t>
            </a:r>
            <a:r>
              <a:rPr sz="1167" dirty="0">
                <a:latin typeface="Times New Roman"/>
                <a:cs typeface="Times New Roman"/>
              </a:rPr>
              <a:t>code </a:t>
            </a:r>
            <a:r>
              <a:rPr sz="1167" spc="-5" dirty="0">
                <a:latin typeface="Times New Roman"/>
                <a:cs typeface="Times New Roman"/>
              </a:rPr>
              <a:t>without </a:t>
            </a:r>
            <a:r>
              <a:rPr sz="1167" dirty="0">
                <a:latin typeface="Times New Roman"/>
                <a:cs typeface="Times New Roman"/>
              </a:rPr>
              <a:t>portability in mind,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spc="10" dirty="0">
                <a:latin typeface="Times New Roman"/>
                <a:cs typeface="Times New Roman"/>
              </a:rPr>
              <a:t>may </a:t>
            </a:r>
            <a:r>
              <a:rPr sz="1167" dirty="0">
                <a:latin typeface="Times New Roman"/>
                <a:cs typeface="Times New Roman"/>
              </a:rPr>
              <a:t>end-up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a code that  is extremely </a:t>
            </a:r>
            <a:r>
              <a:rPr sz="1167" spc="5" dirty="0">
                <a:latin typeface="Times New Roman"/>
                <a:cs typeface="Times New Roman"/>
              </a:rPr>
              <a:t>hard </a:t>
            </a:r>
            <a:r>
              <a:rPr sz="1167" dirty="0">
                <a:latin typeface="Times New Roman"/>
                <a:cs typeface="Times New Roman"/>
              </a:rPr>
              <a:t>to port to other environment. </a:t>
            </a:r>
            <a:r>
              <a:rPr sz="1167" spc="-5" dirty="0">
                <a:latin typeface="Times New Roman"/>
                <a:cs typeface="Times New Roman"/>
              </a:rPr>
              <a:t>Following </a:t>
            </a:r>
            <a:r>
              <a:rPr sz="1167" dirty="0">
                <a:latin typeface="Times New Roman"/>
                <a:cs typeface="Times New Roman"/>
              </a:rPr>
              <a:t>is brief guideline that can help  you in </a:t>
            </a:r>
            <a:r>
              <a:rPr sz="1167" spc="-5" dirty="0">
                <a:latin typeface="Times New Roman"/>
                <a:cs typeface="Times New Roman"/>
              </a:rPr>
              <a:t>writing </a:t>
            </a:r>
            <a:r>
              <a:rPr sz="1167" dirty="0">
                <a:latin typeface="Times New Roman"/>
                <a:cs typeface="Times New Roman"/>
              </a:rPr>
              <a:t>portable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Stick </a:t>
            </a:r>
            <a:r>
              <a:rPr sz="1167" b="1" dirty="0">
                <a:latin typeface="Times New Roman"/>
                <a:cs typeface="Times New Roman"/>
              </a:rPr>
              <a:t>to the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standard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456837" lvl="2" indent="-222245">
              <a:lnSpc>
                <a:spcPts val="1371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Use ANSI/ISO standard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C++</a:t>
            </a:r>
            <a:endParaRPr sz="1167">
              <a:latin typeface="Times New Roman"/>
              <a:cs typeface="Times New Roman"/>
            </a:endParaRPr>
          </a:p>
          <a:p>
            <a:pPr marL="456837" marR="4939" lvl="2" indent="-222245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Instead of using vendor </a:t>
            </a:r>
            <a:r>
              <a:rPr sz="1167" spc="-5" dirty="0">
                <a:latin typeface="Times New Roman"/>
                <a:cs typeface="Times New Roman"/>
              </a:rPr>
              <a:t>specific </a:t>
            </a:r>
            <a:r>
              <a:rPr sz="1167" dirty="0">
                <a:latin typeface="Times New Roman"/>
                <a:cs typeface="Times New Roman"/>
              </a:rPr>
              <a:t>language extensions, use </a:t>
            </a:r>
            <a:r>
              <a:rPr sz="1167" spc="-5" dirty="0">
                <a:latin typeface="Times New Roman"/>
                <a:cs typeface="Times New Roman"/>
              </a:rPr>
              <a:t>STL </a:t>
            </a:r>
            <a:r>
              <a:rPr sz="1167" dirty="0">
                <a:latin typeface="Times New Roman"/>
                <a:cs typeface="Times New Roman"/>
              </a:rPr>
              <a:t>as much as  possible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b="1" dirty="0">
                <a:latin typeface="Times New Roman"/>
                <a:cs typeface="Times New Roman"/>
              </a:rPr>
              <a:t>Program in the</a:t>
            </a:r>
            <a:r>
              <a:rPr sz="1167" b="1" spc="-10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mainstream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Although </a:t>
            </a:r>
            <a:r>
              <a:rPr sz="1167" dirty="0">
                <a:latin typeface="Times New Roman"/>
                <a:cs typeface="Times New Roman"/>
              </a:rPr>
              <a:t>C++ </a:t>
            </a:r>
            <a:r>
              <a:rPr sz="1167" spc="-5" dirty="0">
                <a:latin typeface="Times New Roman"/>
                <a:cs typeface="Times New Roman"/>
              </a:rPr>
              <a:t>standard </a:t>
            </a:r>
            <a:r>
              <a:rPr sz="1167" dirty="0">
                <a:latin typeface="Times New Roman"/>
                <a:cs typeface="Times New Roman"/>
              </a:rPr>
              <a:t>does not require function prototypes, one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always </a:t>
            </a:r>
            <a:r>
              <a:rPr sz="1167" spc="-5" dirty="0">
                <a:latin typeface="Times New Roman"/>
                <a:cs typeface="Times New Roman"/>
              </a:rPr>
              <a:t>write  </a:t>
            </a:r>
            <a:r>
              <a:rPr sz="1167" dirty="0">
                <a:latin typeface="Times New Roman"/>
                <a:cs typeface="Times New Roman"/>
              </a:rPr>
              <a:t>them.</a:t>
            </a:r>
            <a:endParaRPr sz="1167">
              <a:latin typeface="Times New Roman"/>
              <a:cs typeface="Times New Roman"/>
            </a:endParaRPr>
          </a:p>
          <a:p>
            <a:pPr marL="456837" marR="1901429">
              <a:lnSpc>
                <a:spcPct val="192000"/>
              </a:lnSpc>
              <a:spcBef>
                <a:spcPts val="637"/>
              </a:spcBef>
              <a:tabLst>
                <a:tab pos="1789688" algn="l"/>
              </a:tabLst>
            </a:pPr>
            <a:r>
              <a:rPr sz="972" spc="-5" dirty="0">
                <a:latin typeface="Times New Roman"/>
                <a:cs typeface="Times New Roman"/>
              </a:rPr>
              <a:t>double</a:t>
            </a:r>
            <a:r>
              <a:rPr sz="972" dirty="0">
                <a:latin typeface="Times New Roman"/>
                <a:cs typeface="Times New Roman"/>
              </a:rPr>
              <a:t> sqrt();	</a:t>
            </a:r>
            <a:r>
              <a:rPr sz="972" spc="-5" dirty="0">
                <a:latin typeface="Times New Roman"/>
                <a:cs typeface="Times New Roman"/>
              </a:rPr>
              <a:t>// old </a:t>
            </a:r>
            <a:r>
              <a:rPr sz="972" dirty="0">
                <a:latin typeface="Times New Roman"/>
                <a:cs typeface="Times New Roman"/>
              </a:rPr>
              <a:t>style </a:t>
            </a:r>
            <a:r>
              <a:rPr sz="972" spc="-5" dirty="0">
                <a:latin typeface="Times New Roman"/>
                <a:cs typeface="Times New Roman"/>
              </a:rPr>
              <a:t>acceptable by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ANSI</a:t>
            </a:r>
            <a:r>
              <a:rPr sz="972" spc="-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C  double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sqrt(double);	// </a:t>
            </a:r>
            <a:r>
              <a:rPr sz="972" spc="-10" dirty="0">
                <a:latin typeface="Times New Roman"/>
                <a:cs typeface="Times New Roman"/>
              </a:rPr>
              <a:t>ANSI </a:t>
            </a:r>
            <a:r>
              <a:rPr sz="972" spc="-5" dirty="0">
                <a:latin typeface="Times New Roman"/>
                <a:cs typeface="Times New Roman"/>
              </a:rPr>
              <a:t>– the </a:t>
            </a:r>
            <a:r>
              <a:rPr sz="972" dirty="0">
                <a:latin typeface="Times New Roman"/>
                <a:cs typeface="Times New Roman"/>
              </a:rPr>
              <a:t>right</a:t>
            </a:r>
            <a:r>
              <a:rPr sz="972" spc="-4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approach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7243233"/>
            <a:ext cx="5359929" cy="1978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Size </a:t>
            </a:r>
            <a:r>
              <a:rPr sz="1167" b="1" dirty="0">
                <a:latin typeface="Times New Roman"/>
                <a:cs typeface="Times New Roman"/>
              </a:rPr>
              <a:t>of </a:t>
            </a:r>
            <a:r>
              <a:rPr sz="1167" b="1" spc="-5" dirty="0">
                <a:latin typeface="Times New Roman"/>
                <a:cs typeface="Times New Roman"/>
              </a:rPr>
              <a:t>data</a:t>
            </a:r>
            <a:r>
              <a:rPr sz="1167" b="1" spc="-8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types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332"/>
              </a:lnSpc>
            </a:pPr>
            <a:r>
              <a:rPr sz="1167" spc="-5" dirty="0">
                <a:latin typeface="Times New Roman"/>
                <a:cs typeface="Times New Roman"/>
              </a:rPr>
              <a:t>Sizes </a:t>
            </a:r>
            <a:r>
              <a:rPr sz="1167" dirty="0">
                <a:latin typeface="Times New Roman"/>
                <a:cs typeface="Times New Roman"/>
              </a:rPr>
              <a:t>of data </a:t>
            </a:r>
            <a:r>
              <a:rPr sz="1167" spc="-10" dirty="0">
                <a:latin typeface="Times New Roman"/>
                <a:cs typeface="Times New Roman"/>
              </a:rPr>
              <a:t>types </a:t>
            </a:r>
            <a:r>
              <a:rPr sz="1167" dirty="0">
                <a:latin typeface="Times New Roman"/>
                <a:cs typeface="Times New Roman"/>
              </a:rPr>
              <a:t>cause major portability issues as they vary from one machine to the  other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careful </a:t>
            </a:r>
            <a:r>
              <a:rPr sz="1167" spc="-5" dirty="0">
                <a:latin typeface="Times New Roman"/>
                <a:cs typeface="Times New Roman"/>
              </a:rPr>
              <a:t>with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them.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L="901327"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int i, j,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k;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90132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…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j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20000;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k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30000;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901327"/>
            <a:r>
              <a:rPr sz="972" spc="-5" dirty="0">
                <a:latin typeface="Times New Roman"/>
                <a:cs typeface="Times New Roman"/>
              </a:rPr>
              <a:t>i = j +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k;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035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624470" y="1333853"/>
            <a:ext cx="179343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9066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// </a:t>
            </a:r>
            <a:r>
              <a:rPr sz="972" spc="-10" dirty="0">
                <a:latin typeface="Times New Roman"/>
                <a:cs typeface="Times New Roman"/>
              </a:rPr>
              <a:t>works </a:t>
            </a:r>
            <a:r>
              <a:rPr sz="972" spc="-5" dirty="0">
                <a:latin typeface="Times New Roman"/>
                <a:cs typeface="Times New Roman"/>
              </a:rPr>
              <a:t>if int is 4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bytes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// </a:t>
            </a:r>
            <a:r>
              <a:rPr sz="972" spc="-10" dirty="0">
                <a:latin typeface="Times New Roman"/>
                <a:cs typeface="Times New Roman"/>
              </a:rPr>
              <a:t>what will </a:t>
            </a:r>
            <a:r>
              <a:rPr sz="972" spc="-5" dirty="0">
                <a:latin typeface="Times New Roman"/>
                <a:cs typeface="Times New Roman"/>
              </a:rPr>
              <a:t>happen if int is 2</a:t>
            </a:r>
            <a:r>
              <a:rPr sz="972" spc="4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bytes?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36411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60547" cy="73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1"/>
              </a:lnSpc>
            </a:pPr>
            <a:r>
              <a:rPr sz="1167" b="1" dirty="0">
                <a:latin typeface="Times New Roman"/>
                <a:cs typeface="Times New Roman"/>
              </a:rPr>
              <a:t>Order of</a:t>
            </a:r>
            <a:r>
              <a:rPr sz="1167" b="1" spc="-10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Evaluation</a:t>
            </a: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mentioned earlier during the </a:t>
            </a:r>
            <a:r>
              <a:rPr sz="1167" spc="-5" dirty="0">
                <a:latin typeface="Times New Roman"/>
                <a:cs typeface="Times New Roman"/>
              </a:rPr>
              <a:t>discussion </a:t>
            </a:r>
            <a:r>
              <a:rPr sz="1167" dirty="0">
                <a:latin typeface="Times New Roman"/>
                <a:cs typeface="Times New Roman"/>
              </a:rPr>
              <a:t>of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effects, order of evaluation varies from  one implementation to other. This therefore also causes portability issues. We </a:t>
            </a:r>
            <a:r>
              <a:rPr sz="1167" spc="-5" dirty="0">
                <a:latin typeface="Times New Roman"/>
                <a:cs typeface="Times New Roman"/>
              </a:rPr>
              <a:t>should  </a:t>
            </a:r>
            <a:r>
              <a:rPr sz="1167" dirty="0">
                <a:latin typeface="Times New Roman"/>
                <a:cs typeface="Times New Roman"/>
              </a:rPr>
              <a:t>therefore follow guidelines mentioned in the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discussion.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Signedness </a:t>
            </a:r>
            <a:r>
              <a:rPr sz="1167" b="1" dirty="0">
                <a:latin typeface="Times New Roman"/>
                <a:cs typeface="Times New Roman"/>
              </a:rPr>
              <a:t>of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char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The language does not </a:t>
            </a:r>
            <a:r>
              <a:rPr sz="1167" spc="-5" dirty="0">
                <a:latin typeface="Times New Roman"/>
                <a:cs typeface="Times New Roman"/>
              </a:rPr>
              <a:t>specify whether </a:t>
            </a:r>
            <a:r>
              <a:rPr sz="1167" dirty="0">
                <a:latin typeface="Times New Roman"/>
                <a:cs typeface="Times New Roman"/>
              </a:rPr>
              <a:t>char is </a:t>
            </a:r>
            <a:r>
              <a:rPr sz="1167" spc="-5" dirty="0">
                <a:latin typeface="Times New Roman"/>
                <a:cs typeface="Times New Roman"/>
              </a:rPr>
              <a:t>signed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7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unsigned.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507">
              <a:latin typeface="Times New Roman"/>
              <a:cs typeface="Times New Roman"/>
            </a:endParaRPr>
          </a:p>
          <a:p>
            <a:pPr marL="901327">
              <a:lnSpc>
                <a:spcPts val="1137"/>
              </a:lnSpc>
            </a:pPr>
            <a:r>
              <a:rPr sz="972" spc="-5" dirty="0">
                <a:latin typeface="Times New Roman"/>
                <a:cs typeface="Times New Roman"/>
              </a:rPr>
              <a:t>char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c;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// between 0 and 255 if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unsigned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// -128 to 127 if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signed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90132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getchar();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if (c == EOF)</a:t>
            </a:r>
            <a:r>
              <a:rPr sz="972" spc="19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??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1345199"/>
            <a:r>
              <a:rPr sz="972" spc="-5" dirty="0">
                <a:latin typeface="Times New Roman"/>
                <a:cs typeface="Times New Roman"/>
              </a:rPr>
              <a:t>// </a:t>
            </a:r>
            <a:r>
              <a:rPr sz="972" spc="-10" dirty="0">
                <a:latin typeface="Times New Roman"/>
                <a:cs typeface="Times New Roman"/>
              </a:rPr>
              <a:t>will </a:t>
            </a:r>
            <a:r>
              <a:rPr sz="972" spc="-5" dirty="0">
                <a:latin typeface="Times New Roman"/>
                <a:cs typeface="Times New Roman"/>
              </a:rPr>
              <a:t>fail if it is</a:t>
            </a:r>
            <a:r>
              <a:rPr sz="972" spc="-2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unsigned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therefore be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901327">
              <a:lnSpc>
                <a:spcPts val="1137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c;</a:t>
            </a:r>
            <a:endParaRPr sz="972">
              <a:latin typeface="Times New Roman"/>
              <a:cs typeface="Times New Roman"/>
            </a:endParaRPr>
          </a:p>
          <a:p>
            <a:pPr marL="901327" marR="3775694">
              <a:lnSpc>
                <a:spcPts val="1118"/>
              </a:lnSpc>
              <a:spcBef>
                <a:spcPts val="49"/>
              </a:spcBef>
            </a:pPr>
            <a:r>
              <a:rPr sz="972" spc="-5" dirty="0">
                <a:latin typeface="Times New Roman"/>
                <a:cs typeface="Times New Roman"/>
              </a:rPr>
              <a:t>c = getchar();  if (c ==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EOF)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167" b="1" spc="-5" dirty="0">
                <a:latin typeface="Times New Roman"/>
                <a:cs typeface="Times New Roman"/>
              </a:rPr>
              <a:t>Arithmetic </a:t>
            </a:r>
            <a:r>
              <a:rPr sz="1167" b="1" dirty="0">
                <a:latin typeface="Times New Roman"/>
                <a:cs typeface="Times New Roman"/>
              </a:rPr>
              <a:t>or Logical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Shift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C/C++ language has not </a:t>
            </a:r>
            <a:r>
              <a:rPr sz="1167" spc="-5" dirty="0">
                <a:latin typeface="Times New Roman"/>
                <a:cs typeface="Times New Roman"/>
              </a:rPr>
              <a:t>specified whether </a:t>
            </a:r>
            <a:r>
              <a:rPr sz="1167" dirty="0">
                <a:latin typeface="Times New Roman"/>
                <a:cs typeface="Times New Roman"/>
              </a:rPr>
              <a:t>right </a:t>
            </a:r>
            <a:r>
              <a:rPr sz="1167" spc="-5" dirty="0">
                <a:latin typeface="Times New Roman"/>
                <a:cs typeface="Times New Roman"/>
              </a:rPr>
              <a:t>shift </a:t>
            </a:r>
            <a:r>
              <a:rPr sz="1167" dirty="0">
                <a:latin typeface="Times New Roman"/>
                <a:cs typeface="Times New Roman"/>
              </a:rPr>
              <a:t>&gt;&gt; is arithmetic or logical. In  the arithmetic </a:t>
            </a:r>
            <a:r>
              <a:rPr sz="1167" spc="-5" dirty="0">
                <a:latin typeface="Times New Roman"/>
                <a:cs typeface="Times New Roman"/>
              </a:rPr>
              <a:t>shift sign </a:t>
            </a:r>
            <a:r>
              <a:rPr sz="1167" dirty="0">
                <a:latin typeface="Times New Roman"/>
                <a:cs typeface="Times New Roman"/>
              </a:rPr>
              <a:t>bit is copied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the logical </a:t>
            </a:r>
            <a:r>
              <a:rPr sz="1167" spc="-5" dirty="0">
                <a:latin typeface="Times New Roman"/>
                <a:cs typeface="Times New Roman"/>
              </a:rPr>
              <a:t>shift </a:t>
            </a:r>
            <a:r>
              <a:rPr sz="1167" dirty="0">
                <a:latin typeface="Times New Roman"/>
                <a:cs typeface="Times New Roman"/>
              </a:rPr>
              <a:t>fills the vacated bits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0.  This obviously reduces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portability.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Interestingly, </a:t>
            </a:r>
            <a:r>
              <a:rPr sz="1167" spc="-5" dirty="0">
                <a:latin typeface="Times New Roman"/>
                <a:cs typeface="Times New Roman"/>
              </a:rPr>
              <a:t>Java </a:t>
            </a:r>
            <a:r>
              <a:rPr sz="1167" dirty="0">
                <a:latin typeface="Times New Roman"/>
                <a:cs typeface="Times New Roman"/>
              </a:rPr>
              <a:t>has introduced a new operator to handle this issue. &gt;&gt; is used for for  arithmetic </a:t>
            </a:r>
            <a:r>
              <a:rPr sz="1167" spc="-5" dirty="0">
                <a:latin typeface="Times New Roman"/>
                <a:cs typeface="Times New Roman"/>
              </a:rPr>
              <a:t>shift </a:t>
            </a:r>
            <a:r>
              <a:rPr sz="1167" dirty="0">
                <a:latin typeface="Times New Roman"/>
                <a:cs typeface="Times New Roman"/>
              </a:rPr>
              <a:t>and &gt;&gt;&gt; for logical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shift.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b="1" dirty="0">
                <a:latin typeface="Times New Roman"/>
                <a:cs typeface="Times New Roman"/>
              </a:rPr>
              <a:t>Byte Order and </a:t>
            </a:r>
            <a:r>
              <a:rPr sz="1167" b="1" spc="-5" dirty="0">
                <a:latin typeface="Times New Roman"/>
                <a:cs typeface="Times New Roman"/>
              </a:rPr>
              <a:t>Data</a:t>
            </a:r>
            <a:r>
              <a:rPr sz="1167" b="1" spc="-10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Exchange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order in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bytes of one </a:t>
            </a:r>
            <a:r>
              <a:rPr sz="1167" spc="-5" dirty="0">
                <a:latin typeface="Times New Roman"/>
                <a:cs typeface="Times New Roman"/>
              </a:rPr>
              <a:t>word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is hardware dependent.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 in  Intel architecture the lowest byte is the most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byte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in </a:t>
            </a:r>
            <a:r>
              <a:rPr sz="1167" spc="-5" dirty="0">
                <a:latin typeface="Times New Roman"/>
                <a:cs typeface="Times New Roman"/>
              </a:rPr>
              <a:t>Motorola  </a:t>
            </a:r>
            <a:r>
              <a:rPr sz="1167" dirty="0">
                <a:latin typeface="Times New Roman"/>
                <a:cs typeface="Times New Roman"/>
              </a:rPr>
              <a:t>architecture the highest byte of a </a:t>
            </a:r>
            <a:r>
              <a:rPr sz="1167" spc="-5" dirty="0">
                <a:latin typeface="Times New Roman"/>
                <a:cs typeface="Times New Roman"/>
              </a:rPr>
              <a:t>word </a:t>
            </a:r>
            <a:r>
              <a:rPr sz="1167" dirty="0">
                <a:latin typeface="Times New Roman"/>
                <a:cs typeface="Times New Roman"/>
              </a:rPr>
              <a:t>is the most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one. This causes problem 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dealing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binary data and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need to be careful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exchanging data between  to heterogeneous machines. </a:t>
            </a:r>
            <a:r>
              <a:rPr sz="1167" spc="-5" dirty="0">
                <a:latin typeface="Times New Roman"/>
                <a:cs typeface="Times New Roman"/>
              </a:rPr>
              <a:t>One should </a:t>
            </a:r>
            <a:r>
              <a:rPr sz="1167" dirty="0">
                <a:latin typeface="Times New Roman"/>
                <a:cs typeface="Times New Roman"/>
              </a:rPr>
              <a:t>therefore only use text for data exchange. </a:t>
            </a:r>
            <a:r>
              <a:rPr sz="1167" spc="-5" dirty="0">
                <a:latin typeface="Times New Roman"/>
                <a:cs typeface="Times New Roman"/>
              </a:rPr>
              <a:t>One  should </a:t>
            </a:r>
            <a:r>
              <a:rPr sz="1167" dirty="0">
                <a:latin typeface="Times New Roman"/>
                <a:cs typeface="Times New Roman"/>
              </a:rPr>
              <a:t>also be aware of the internationalization issues and hence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assume  </a:t>
            </a:r>
            <a:r>
              <a:rPr sz="1167" spc="-5" dirty="0">
                <a:latin typeface="Times New Roman"/>
                <a:cs typeface="Times New Roman"/>
              </a:rPr>
              <a:t>ASCII </a:t>
            </a:r>
            <a:r>
              <a:rPr sz="1167" dirty="0">
                <a:latin typeface="Times New Roman"/>
                <a:cs typeface="Times New Roman"/>
              </a:rPr>
              <a:t>as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English.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56020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58694" cy="1437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Times New Roman"/>
                <a:cs typeface="Times New Roman"/>
              </a:rPr>
              <a:t>Alignment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C/C++ language </a:t>
            </a:r>
            <a:r>
              <a:rPr sz="1167" spc="5" dirty="0">
                <a:latin typeface="Times New Roman"/>
                <a:cs typeface="Times New Roman"/>
              </a:rPr>
              <a:t>does </a:t>
            </a:r>
            <a:r>
              <a:rPr sz="1167" dirty="0">
                <a:latin typeface="Times New Roman"/>
                <a:cs typeface="Times New Roman"/>
              </a:rPr>
              <a:t>not define the alignment of items </a:t>
            </a:r>
            <a:r>
              <a:rPr sz="1167" spc="-5" dirty="0">
                <a:latin typeface="Times New Roman"/>
                <a:cs typeface="Times New Roman"/>
              </a:rPr>
              <a:t>within structures, </a:t>
            </a:r>
            <a:r>
              <a:rPr sz="1167" dirty="0">
                <a:latin typeface="Times New Roman"/>
                <a:cs typeface="Times New Roman"/>
              </a:rPr>
              <a:t>classes, an  unions. data may be aligned on </a:t>
            </a:r>
            <a:r>
              <a:rPr sz="1167" spc="-5" dirty="0">
                <a:latin typeface="Times New Roman"/>
                <a:cs typeface="Times New Roman"/>
              </a:rPr>
              <a:t>word </a:t>
            </a:r>
            <a:r>
              <a:rPr sz="1167" dirty="0">
                <a:latin typeface="Times New Roman"/>
                <a:cs typeface="Times New Roman"/>
              </a:rPr>
              <a:t>or byte boundaries. </a:t>
            </a:r>
            <a:r>
              <a:rPr sz="1167" spc="-5" dirty="0">
                <a:latin typeface="Times New Roman"/>
                <a:cs typeface="Times New Roman"/>
              </a:rPr>
              <a:t>For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901327">
              <a:lnSpc>
                <a:spcPts val="1142"/>
              </a:lnSpc>
              <a:spcBef>
                <a:spcPts val="5"/>
              </a:spcBef>
            </a:pPr>
            <a:r>
              <a:rPr sz="972" spc="-10" dirty="0">
                <a:latin typeface="Times New Roman"/>
                <a:cs typeface="Times New Roman"/>
              </a:rPr>
              <a:t>struct </a:t>
            </a:r>
            <a:r>
              <a:rPr sz="972" spc="-5" dirty="0">
                <a:latin typeface="Times New Roman"/>
                <a:cs typeface="Times New Roman"/>
              </a:rPr>
              <a:t>X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345199" marR="3673832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char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c;  int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079"/>
              </a:lnSpc>
            </a:pPr>
            <a:r>
              <a:rPr sz="972" spc="-5" dirty="0">
                <a:latin typeface="Times New Roman"/>
                <a:cs typeface="Times New Roman"/>
              </a:rPr>
              <a:t>};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3217545"/>
            <a:ext cx="5360547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address of i could be 2, 4, or 8 from the beginning of the </a:t>
            </a:r>
            <a:r>
              <a:rPr sz="1167" spc="-5" dirty="0">
                <a:latin typeface="Times New Roman"/>
                <a:cs typeface="Times New Roman"/>
              </a:rPr>
              <a:t>structure. </a:t>
            </a:r>
            <a:r>
              <a:rPr sz="1167" dirty="0">
                <a:latin typeface="Times New Roman"/>
                <a:cs typeface="Times New Roman"/>
              </a:rPr>
              <a:t>Therefore, using  pointers and then typecasting them to access individual components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cause all </a:t>
            </a:r>
            <a:r>
              <a:rPr sz="1167" spc="-5" dirty="0">
                <a:latin typeface="Times New Roman"/>
                <a:cs typeface="Times New Roman"/>
              </a:rPr>
              <a:t>sorts </a:t>
            </a:r>
            <a:r>
              <a:rPr sz="1167" dirty="0">
                <a:latin typeface="Times New Roman"/>
                <a:cs typeface="Times New Roman"/>
              </a:rPr>
              <a:t>of  problems.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672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60547" cy="728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dirty="0">
                <a:latin typeface="Times New Roman"/>
                <a:cs typeface="Times New Roman"/>
              </a:rPr>
              <a:t>Bit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Fields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Bit fields allow the packing </a:t>
            </a:r>
            <a:r>
              <a:rPr sz="1167" spc="1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data </a:t>
            </a:r>
            <a:r>
              <a:rPr sz="1167" spc="10" dirty="0">
                <a:latin typeface="Times New Roman"/>
                <a:cs typeface="Times New Roman"/>
              </a:rPr>
              <a:t>in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structure. </a:t>
            </a:r>
            <a:r>
              <a:rPr sz="1167" dirty="0">
                <a:latin typeface="Times New Roman"/>
                <a:cs typeface="Times New Roman"/>
              </a:rPr>
              <a:t>This is especially useful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spc="5" dirty="0">
                <a:latin typeface="Times New Roman"/>
                <a:cs typeface="Times New Roman"/>
              </a:rPr>
              <a:t>memory  </a:t>
            </a:r>
            <a:r>
              <a:rPr sz="1167" dirty="0">
                <a:latin typeface="Times New Roman"/>
                <a:cs typeface="Times New Roman"/>
              </a:rPr>
              <a:t>or data </a:t>
            </a:r>
            <a:r>
              <a:rPr sz="1167" spc="-5" dirty="0">
                <a:latin typeface="Times New Roman"/>
                <a:cs typeface="Times New Roman"/>
              </a:rPr>
              <a:t>storage </a:t>
            </a:r>
            <a:r>
              <a:rPr sz="1167" dirty="0">
                <a:latin typeface="Times New Roman"/>
                <a:cs typeface="Times New Roman"/>
              </a:rPr>
              <a:t>is at a premium. Typical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8643" indent="-222245" algn="just">
              <a:lnSpc>
                <a:spcPts val="134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Packing several </a:t>
            </a:r>
            <a:r>
              <a:rPr sz="1167" dirty="0">
                <a:latin typeface="Times New Roman"/>
                <a:cs typeface="Times New Roman"/>
              </a:rPr>
              <a:t>objects into a machine </a:t>
            </a:r>
            <a:r>
              <a:rPr sz="1167" spc="-5" dirty="0">
                <a:latin typeface="Times New Roman"/>
                <a:cs typeface="Times New Roman"/>
              </a:rPr>
              <a:t>word. </a:t>
            </a:r>
            <a:r>
              <a:rPr sz="1167" i="1" dirty="0">
                <a:latin typeface="Times New Roman"/>
                <a:cs typeface="Times New Roman"/>
              </a:rPr>
              <a:t>e.g. </a:t>
            </a:r>
            <a:r>
              <a:rPr sz="1167" dirty="0">
                <a:latin typeface="Times New Roman"/>
                <a:cs typeface="Times New Roman"/>
              </a:rPr>
              <a:t>1 bit flags can be compacted --  </a:t>
            </a:r>
            <a:r>
              <a:rPr sz="1167" spc="-5" dirty="0">
                <a:latin typeface="Times New Roman"/>
                <a:cs typeface="Times New Roman"/>
              </a:rPr>
              <a:t>Symbol </a:t>
            </a:r>
            <a:r>
              <a:rPr sz="1167" dirty="0">
                <a:latin typeface="Times New Roman"/>
                <a:cs typeface="Times New Roman"/>
              </a:rPr>
              <a:t>tables in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compilers.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4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Reading external file formats -- non-standard file formats could be read in. </a:t>
            </a:r>
            <a:r>
              <a:rPr sz="1167" i="1" dirty="0">
                <a:latin typeface="Times New Roman"/>
                <a:cs typeface="Times New Roman"/>
              </a:rPr>
              <a:t>E.g. </a:t>
            </a:r>
            <a:r>
              <a:rPr sz="1167" dirty="0">
                <a:latin typeface="Times New Roman"/>
                <a:cs typeface="Times New Roman"/>
              </a:rPr>
              <a:t>9  bit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integers.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C lets us do this in a </a:t>
            </a:r>
            <a:r>
              <a:rPr sz="1167" spc="-5" dirty="0">
                <a:latin typeface="Times New Roman"/>
                <a:cs typeface="Times New Roman"/>
              </a:rPr>
              <a:t>structure </a:t>
            </a:r>
            <a:r>
              <a:rPr sz="1167" dirty="0">
                <a:latin typeface="Times New Roman"/>
                <a:cs typeface="Times New Roman"/>
              </a:rPr>
              <a:t>definition by putting </a:t>
            </a:r>
            <a:r>
              <a:rPr sz="1167" spc="-5" dirty="0">
                <a:latin typeface="Times New Roman"/>
                <a:cs typeface="Times New Roman"/>
              </a:rPr>
              <a:t>:</a:t>
            </a:r>
            <a:r>
              <a:rPr sz="1167" i="1" spc="-5" dirty="0">
                <a:latin typeface="Times New Roman"/>
                <a:cs typeface="Times New Roman"/>
              </a:rPr>
              <a:t>bit </a:t>
            </a:r>
            <a:r>
              <a:rPr sz="1167" i="1" dirty="0">
                <a:latin typeface="Times New Roman"/>
                <a:cs typeface="Times New Roman"/>
              </a:rPr>
              <a:t>length </a:t>
            </a:r>
            <a:r>
              <a:rPr sz="1167" dirty="0">
                <a:latin typeface="Times New Roman"/>
                <a:cs typeface="Times New Roman"/>
              </a:rPr>
              <a:t>after the variable.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i="1" dirty="0">
                <a:latin typeface="Times New Roman"/>
                <a:cs typeface="Times New Roman"/>
              </a:rPr>
              <a:t>i.e.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10" dirty="0">
                <a:latin typeface="Times New Roman"/>
                <a:cs typeface="Times New Roman"/>
              </a:rPr>
              <a:t>struct </a:t>
            </a:r>
            <a:r>
              <a:rPr sz="972" dirty="0">
                <a:latin typeface="Times New Roman"/>
                <a:cs typeface="Times New Roman"/>
              </a:rPr>
              <a:t>packed_struct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172959" marR="2932398">
              <a:lnSpc>
                <a:spcPct val="95800"/>
              </a:lnSpc>
              <a:spcBef>
                <a:spcPts val="24"/>
              </a:spcBef>
            </a:pPr>
            <a:r>
              <a:rPr sz="972" spc="-5" dirty="0">
                <a:latin typeface="Times New Roman"/>
                <a:cs typeface="Times New Roman"/>
              </a:rPr>
              <a:t>unsigned int f1:1;  unsigned int f2:1;  unsigned int f3:1;  unsigned int f4:1;  unsigned int </a:t>
            </a:r>
            <a:r>
              <a:rPr sz="972" dirty="0">
                <a:latin typeface="Times New Roman"/>
                <a:cs typeface="Times New Roman"/>
              </a:rPr>
              <a:t>type:4;  </a:t>
            </a:r>
            <a:r>
              <a:rPr sz="972" spc="-5" dirty="0">
                <a:latin typeface="Times New Roman"/>
                <a:cs typeface="Times New Roman"/>
              </a:rPr>
              <a:t>unsigned int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funny_int:9;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pack;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6173" indent="-617">
              <a:lnSpc>
                <a:spcPct val="93100"/>
              </a:lnSpc>
            </a:pPr>
            <a:r>
              <a:rPr sz="1167" spc="-5" dirty="0">
                <a:latin typeface="Times New Roman"/>
                <a:cs typeface="Times New Roman"/>
              </a:rPr>
              <a:t>Here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972" spc="-5" dirty="0">
                <a:latin typeface="Courier New"/>
                <a:cs typeface="Courier New"/>
              </a:rPr>
              <a:t>packed_struct </a:t>
            </a:r>
            <a:r>
              <a:rPr sz="972" spc="-10" dirty="0">
                <a:latin typeface="Courier New"/>
                <a:cs typeface="Courier New"/>
              </a:rPr>
              <a:t>contains </a:t>
            </a:r>
            <a:r>
              <a:rPr sz="972" spc="-5" dirty="0">
                <a:latin typeface="Courier New"/>
                <a:cs typeface="Courier New"/>
              </a:rPr>
              <a:t>6 </a:t>
            </a:r>
            <a:r>
              <a:rPr sz="972" spc="-10" dirty="0">
                <a:latin typeface="Courier New"/>
                <a:cs typeface="Courier New"/>
              </a:rPr>
              <a:t>members: Four </a:t>
            </a:r>
            <a:r>
              <a:rPr sz="972" spc="-5" dirty="0">
                <a:latin typeface="Courier New"/>
                <a:cs typeface="Courier New"/>
              </a:rPr>
              <a:t>1 </a:t>
            </a:r>
            <a:r>
              <a:rPr sz="972" spc="-10" dirty="0">
                <a:latin typeface="Courier New"/>
                <a:cs typeface="Courier New"/>
              </a:rPr>
              <a:t>bit </a:t>
            </a:r>
            <a:r>
              <a:rPr sz="972" i="1" spc="-5" dirty="0">
                <a:latin typeface="Times New Roman"/>
                <a:cs typeface="Times New Roman"/>
              </a:rPr>
              <a:t>flags </a:t>
            </a:r>
            <a:r>
              <a:rPr sz="972" spc="-10" dirty="0">
                <a:latin typeface="Courier New"/>
                <a:cs typeface="Courier New"/>
              </a:rPr>
              <a:t>f1..f3, </a:t>
            </a:r>
            <a:r>
              <a:rPr sz="972" spc="-5" dirty="0">
                <a:latin typeface="Courier New"/>
                <a:cs typeface="Courier New"/>
              </a:rPr>
              <a:t>a 4 </a:t>
            </a:r>
            <a:r>
              <a:rPr sz="972" spc="-10" dirty="0">
                <a:latin typeface="Courier New"/>
                <a:cs typeface="Courier New"/>
              </a:rPr>
              <a:t>bit  type and </a:t>
            </a:r>
            <a:r>
              <a:rPr sz="972" spc="-5" dirty="0">
                <a:latin typeface="Courier New"/>
                <a:cs typeface="Courier New"/>
              </a:rPr>
              <a:t>a 9 </a:t>
            </a:r>
            <a:r>
              <a:rPr sz="972" spc="-10" dirty="0">
                <a:latin typeface="Courier New"/>
                <a:cs typeface="Courier New"/>
              </a:rPr>
              <a:t>bit</a:t>
            </a:r>
            <a:r>
              <a:rPr sz="972" spc="15" dirty="0">
                <a:latin typeface="Courier New"/>
                <a:cs typeface="Courier New"/>
              </a:rPr>
              <a:t> </a:t>
            </a:r>
            <a:r>
              <a:rPr sz="972" spc="-5" dirty="0">
                <a:latin typeface="Courier New"/>
                <a:cs typeface="Courier New"/>
              </a:rPr>
              <a:t>funny_int.</a:t>
            </a:r>
            <a:endParaRPr sz="972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 automatically packs the above bit fields as compactly as possible, provided that the  maximum length of the field is less than or equal to the </a:t>
            </a:r>
            <a:r>
              <a:rPr sz="1167" spc="-5" dirty="0">
                <a:latin typeface="Times New Roman"/>
                <a:cs typeface="Times New Roman"/>
              </a:rPr>
              <a:t>integer word </a:t>
            </a:r>
            <a:r>
              <a:rPr sz="1167" dirty="0">
                <a:latin typeface="Times New Roman"/>
                <a:cs typeface="Times New Roman"/>
              </a:rPr>
              <a:t>length of the  computer. If this is not the case then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compilers may allow memory overlap for the  fields </a:t>
            </a:r>
            <a:r>
              <a:rPr sz="1167" spc="-5" dirty="0">
                <a:latin typeface="Times New Roman"/>
                <a:cs typeface="Times New Roman"/>
              </a:rPr>
              <a:t>whilst </a:t>
            </a:r>
            <a:r>
              <a:rPr sz="1167" dirty="0">
                <a:latin typeface="Times New Roman"/>
                <a:cs typeface="Times New Roman"/>
              </a:rPr>
              <a:t>other </a:t>
            </a:r>
            <a:r>
              <a:rPr sz="1167" spc="-5" dirty="0">
                <a:latin typeface="Times New Roman"/>
                <a:cs typeface="Times New Roman"/>
              </a:rPr>
              <a:t>would store </a:t>
            </a:r>
            <a:r>
              <a:rPr sz="1167" dirty="0">
                <a:latin typeface="Times New Roman"/>
                <a:cs typeface="Times New Roman"/>
              </a:rPr>
              <a:t>the next field in the next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word.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ts val="1342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Bit fields are a convenient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express many difficult operations.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bit fields  do </a:t>
            </a:r>
            <a:r>
              <a:rPr sz="1167" spc="-5" dirty="0">
                <a:latin typeface="Times New Roman"/>
                <a:cs typeface="Times New Roman"/>
              </a:rPr>
              <a:t>suffer </a:t>
            </a:r>
            <a:r>
              <a:rPr sz="1167" dirty="0">
                <a:latin typeface="Times New Roman"/>
                <a:cs typeface="Times New Roman"/>
              </a:rPr>
              <a:t>from a lack of portability between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platforms: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integers may be </a:t>
            </a:r>
            <a:r>
              <a:rPr sz="1167" spc="-5" dirty="0">
                <a:latin typeface="Times New Roman"/>
                <a:cs typeface="Times New Roman"/>
              </a:rPr>
              <a:t>signed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unsigned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66"/>
              </a:lnSpc>
              <a:buSzPct val="83333"/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compilers limit the maximum number of bits in the bit field to the </a:t>
            </a:r>
            <a:r>
              <a:rPr sz="1167" spc="-5" dirty="0">
                <a:latin typeface="Times New Roman"/>
                <a:cs typeface="Times New Roman"/>
              </a:rPr>
              <a:t>size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66"/>
              </a:lnSpc>
            </a:pPr>
            <a:r>
              <a:rPr sz="972" spc="-5" dirty="0">
                <a:latin typeface="Courier New"/>
                <a:cs typeface="Courier New"/>
              </a:rPr>
              <a:t>integer</a:t>
            </a:r>
            <a:r>
              <a:rPr sz="972" spc="-413" dirty="0">
                <a:latin typeface="Courier New"/>
                <a:cs typeface="Courier New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may be either 16-bit or 32-bit varieties.</a:t>
            </a:r>
            <a:endParaRPr sz="1167">
              <a:latin typeface="Times New Roman"/>
              <a:cs typeface="Times New Roman"/>
            </a:endParaRPr>
          </a:p>
          <a:p>
            <a:pPr marL="456837" marR="9260" indent="-222245" algn="just">
              <a:lnSpc>
                <a:spcPts val="1342"/>
              </a:lnSpc>
              <a:spcBef>
                <a:spcPts val="63"/>
              </a:spcBef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bit field members are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left to right others are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right to left in  memory.</a:t>
            </a:r>
            <a:endParaRPr sz="1167">
              <a:latin typeface="Times New Roman"/>
              <a:cs typeface="Times New Roman"/>
            </a:endParaRPr>
          </a:p>
          <a:p>
            <a:pPr marL="456837" marR="6791" indent="-222245" algn="just">
              <a:lnSpc>
                <a:spcPts val="1342"/>
              </a:lnSpc>
              <a:buSzPct val="83333"/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bit fields too large, next bit field may be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consecutively in memory  (overlapping the boundary between memory locations) or in the next </a:t>
            </a:r>
            <a:r>
              <a:rPr sz="1167" spc="-5" dirty="0">
                <a:latin typeface="Times New Roman"/>
                <a:cs typeface="Times New Roman"/>
              </a:rPr>
              <a:t>word </a:t>
            </a:r>
            <a:r>
              <a:rPr sz="1167" dirty="0">
                <a:latin typeface="Times New Roman"/>
                <a:cs typeface="Times New Roman"/>
              </a:rPr>
              <a:t>of  memory.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Bit fields therefore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used.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94471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5718"/>
            <a:ext cx="5359312" cy="5274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91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35</a:t>
            </a:r>
            <a:endParaRPr sz="184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701">
              <a:latin typeface="Times New Roman"/>
              <a:cs typeface="Times New Roman"/>
            </a:endParaRPr>
          </a:p>
          <a:p>
            <a:pPr marL="12347" algn="just"/>
            <a:r>
              <a:rPr sz="1556" b="1" spc="-5" dirty="0">
                <a:latin typeface="Times New Roman"/>
                <a:cs typeface="Times New Roman"/>
              </a:rPr>
              <a:t>10.14 Exception</a:t>
            </a:r>
            <a:r>
              <a:rPr sz="1556" b="1" spc="-44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handling</a:t>
            </a:r>
            <a:endParaRPr sz="155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61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Exception handling is a powerful technique that </a:t>
            </a:r>
            <a:r>
              <a:rPr sz="1167" spc="-5" dirty="0">
                <a:latin typeface="Times New Roman"/>
                <a:cs typeface="Times New Roman"/>
              </a:rPr>
              <a:t>separates </a:t>
            </a:r>
            <a:r>
              <a:rPr sz="1167" dirty="0">
                <a:latin typeface="Times New Roman"/>
                <a:cs typeface="Times New Roman"/>
              </a:rPr>
              <a:t>error-handling code from  normal code.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also provides a consistent error handling mechanism. The greatest  advantage of exception handling is its ability to handle asynchronous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errors.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idea is to raise </a:t>
            </a:r>
            <a:r>
              <a:rPr sz="1167" spc="-5" dirty="0">
                <a:latin typeface="Times New Roman"/>
                <a:cs typeface="Times New Roman"/>
              </a:rPr>
              <a:t>some </a:t>
            </a:r>
            <a:r>
              <a:rPr sz="1167" dirty="0">
                <a:latin typeface="Times New Roman"/>
                <a:cs typeface="Times New Roman"/>
              </a:rPr>
              <a:t>error flag every time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goes </a:t>
            </a:r>
            <a:r>
              <a:rPr sz="1167" spc="-5" dirty="0">
                <a:latin typeface="Times New Roman"/>
                <a:cs typeface="Times New Roman"/>
              </a:rPr>
              <a:t>wrong. </a:t>
            </a:r>
            <a:r>
              <a:rPr sz="1167" dirty="0">
                <a:latin typeface="Times New Roman"/>
                <a:cs typeface="Times New Roman"/>
              </a:rPr>
              <a:t>There is a system  that is always on the lookout for this error flag. Third, the previous </a:t>
            </a:r>
            <a:r>
              <a:rPr sz="1167" spc="-5" dirty="0">
                <a:latin typeface="Times New Roman"/>
                <a:cs typeface="Times New Roman"/>
              </a:rPr>
              <a:t>system </a:t>
            </a:r>
            <a:r>
              <a:rPr sz="1167" dirty="0">
                <a:latin typeface="Times New Roman"/>
                <a:cs typeface="Times New Roman"/>
              </a:rPr>
              <a:t>calls the error  handling code if the error </a:t>
            </a:r>
            <a:r>
              <a:rPr sz="1167" spc="5" dirty="0">
                <a:latin typeface="Times New Roman"/>
                <a:cs typeface="Times New Roman"/>
              </a:rPr>
              <a:t>flag </a:t>
            </a:r>
            <a:r>
              <a:rPr sz="1167" dirty="0">
                <a:latin typeface="Times New Roman"/>
                <a:cs typeface="Times New Roman"/>
              </a:rPr>
              <a:t>has been </a:t>
            </a:r>
            <a:r>
              <a:rPr sz="1167" spc="-5" dirty="0">
                <a:latin typeface="Times New Roman"/>
                <a:cs typeface="Times New Roman"/>
              </a:rPr>
              <a:t>spotted. </a:t>
            </a:r>
            <a:r>
              <a:rPr sz="1167" dirty="0">
                <a:latin typeface="Times New Roman"/>
                <a:cs typeface="Times New Roman"/>
              </a:rPr>
              <a:t>The raising </a:t>
            </a:r>
            <a:r>
              <a:rPr sz="1167" spc="15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the imaginary error flag is  </a:t>
            </a:r>
            <a:r>
              <a:rPr sz="1167" spc="-5" dirty="0">
                <a:latin typeface="Times New Roman"/>
                <a:cs typeface="Times New Roman"/>
              </a:rPr>
              <a:t>simply </a:t>
            </a:r>
            <a:r>
              <a:rPr sz="1167" dirty="0">
                <a:latin typeface="Times New Roman"/>
                <a:cs typeface="Times New Roman"/>
              </a:rPr>
              <a:t>called </a:t>
            </a:r>
            <a:r>
              <a:rPr sz="1167" i="1" spc="-5" dirty="0">
                <a:latin typeface="Times New Roman"/>
                <a:cs typeface="Times New Roman"/>
              </a:rPr>
              <a:t>raising </a:t>
            </a:r>
            <a:r>
              <a:rPr sz="1167" dirty="0">
                <a:latin typeface="Times New Roman"/>
                <a:cs typeface="Times New Roman"/>
              </a:rPr>
              <a:t>or </a:t>
            </a:r>
            <a:r>
              <a:rPr sz="1167" i="1" dirty="0">
                <a:latin typeface="Times New Roman"/>
                <a:cs typeface="Times New Roman"/>
              </a:rPr>
              <a:t>throwing </a:t>
            </a:r>
            <a:r>
              <a:rPr sz="1167" dirty="0">
                <a:latin typeface="Times New Roman"/>
                <a:cs typeface="Times New Roman"/>
              </a:rPr>
              <a:t>an error. When an error is thrown the overall system  responds by </a:t>
            </a:r>
            <a:r>
              <a:rPr sz="1167" i="1" dirty="0">
                <a:latin typeface="Times New Roman"/>
                <a:cs typeface="Times New Roman"/>
              </a:rPr>
              <a:t>catching </a:t>
            </a:r>
            <a:r>
              <a:rPr sz="1167" dirty="0">
                <a:latin typeface="Times New Roman"/>
                <a:cs typeface="Times New Roman"/>
              </a:rPr>
              <a:t>the error. </a:t>
            </a:r>
            <a:r>
              <a:rPr sz="1167" spc="-5" dirty="0">
                <a:latin typeface="Times New Roman"/>
                <a:cs typeface="Times New Roman"/>
              </a:rPr>
              <a:t>Surrounding </a:t>
            </a:r>
            <a:r>
              <a:rPr sz="1167" dirty="0">
                <a:latin typeface="Times New Roman"/>
                <a:cs typeface="Times New Roman"/>
              </a:rPr>
              <a:t>a block of error-sensitive code </a:t>
            </a:r>
            <a:r>
              <a:rPr sz="1167" spc="-5" dirty="0">
                <a:latin typeface="Times New Roman"/>
                <a:cs typeface="Times New Roman"/>
              </a:rPr>
              <a:t>with  </a:t>
            </a:r>
            <a:r>
              <a:rPr sz="1167" dirty="0">
                <a:latin typeface="Times New Roman"/>
                <a:cs typeface="Times New Roman"/>
              </a:rPr>
              <a:t>exception handling is called </a:t>
            </a:r>
            <a:r>
              <a:rPr sz="1167" i="1" dirty="0">
                <a:latin typeface="Times New Roman"/>
                <a:cs typeface="Times New Roman"/>
              </a:rPr>
              <a:t>trying </a:t>
            </a:r>
            <a:r>
              <a:rPr sz="1167" dirty="0">
                <a:latin typeface="Times New Roman"/>
                <a:cs typeface="Times New Roman"/>
              </a:rPr>
              <a:t>to execute a block. The following code </a:t>
            </a:r>
            <a:r>
              <a:rPr sz="1167" spc="-5" dirty="0">
                <a:latin typeface="Times New Roman"/>
                <a:cs typeface="Times New Roman"/>
              </a:rPr>
              <a:t>segment  </a:t>
            </a:r>
            <a:r>
              <a:rPr sz="1167" dirty="0">
                <a:latin typeface="Times New Roman"/>
                <a:cs typeface="Times New Roman"/>
              </a:rPr>
              <a:t>illustrates the general exception handling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mechanism.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try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-5" dirty="0">
                <a:latin typeface="Times New Roman"/>
                <a:cs typeface="Times New Roman"/>
              </a:rPr>
              <a:t>throw</a:t>
            </a:r>
            <a:r>
              <a:rPr sz="972" spc="-111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Exception()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} catch( </a:t>
            </a:r>
            <a:r>
              <a:rPr sz="972" dirty="0">
                <a:latin typeface="Times New Roman"/>
                <a:cs typeface="Times New Roman"/>
              </a:rPr>
              <a:t>Exception </a:t>
            </a:r>
            <a:r>
              <a:rPr sz="972" spc="-5" dirty="0">
                <a:latin typeface="Times New Roman"/>
                <a:cs typeface="Times New Roman"/>
              </a:rPr>
              <a:t>e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  <a:tabLst>
                <a:tab pos="640806" algn="l"/>
              </a:tabLst>
            </a:pPr>
            <a:r>
              <a:rPr sz="972" u="sng" spc="-5" dirty="0">
                <a:latin typeface="Times New Roman"/>
                <a:cs typeface="Times New Roman"/>
              </a:rPr>
              <a:t> 	</a:t>
            </a:r>
            <a:r>
              <a:rPr sz="972" spc="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of the most powerful features of exception handling is that an error can be thrown  over function boundaries. This allows programmers to put the error handling code in one  place,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as the </a:t>
            </a:r>
            <a:r>
              <a:rPr sz="1167" i="1" spc="-5" dirty="0">
                <a:latin typeface="Times New Roman"/>
                <a:cs typeface="Times New Roman"/>
              </a:rPr>
              <a:t>main</a:t>
            </a:r>
            <a:r>
              <a:rPr sz="1167" spc="-5" dirty="0">
                <a:latin typeface="Times New Roman"/>
                <a:cs typeface="Times New Roman"/>
              </a:rPr>
              <a:t>-function </a:t>
            </a:r>
            <a:r>
              <a:rPr sz="1167" dirty="0">
                <a:latin typeface="Times New Roman"/>
                <a:cs typeface="Times New Roman"/>
              </a:rPr>
              <a:t>of your</a:t>
            </a:r>
            <a:r>
              <a:rPr sz="1167" spc="-4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53539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359"/>
            <a:ext cx="5359929" cy="7550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b="1" dirty="0">
                <a:latin typeface="Times New Roman"/>
                <a:cs typeface="Times New Roman"/>
              </a:rPr>
              <a:t>Exceptions and code</a:t>
            </a:r>
            <a:r>
              <a:rPr sz="1361" b="1" spc="-78" dirty="0">
                <a:latin typeface="Times New Roman"/>
                <a:cs typeface="Times New Roman"/>
              </a:rPr>
              <a:t> </a:t>
            </a:r>
            <a:r>
              <a:rPr sz="1361" b="1" dirty="0">
                <a:latin typeface="Times New Roman"/>
                <a:cs typeface="Times New Roman"/>
              </a:rPr>
              <a:t>complexity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number of invisible execution paths can exist in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code in a language that allows  exceptions. The complexity of a program may increase </a:t>
            </a:r>
            <a:r>
              <a:rPr sz="1167" spc="-5" dirty="0">
                <a:latin typeface="Times New Roman"/>
                <a:cs typeface="Times New Roman"/>
              </a:rPr>
              <a:t>significantly </a:t>
            </a:r>
            <a:r>
              <a:rPr sz="1167" dirty="0">
                <a:latin typeface="Times New Roman"/>
                <a:cs typeface="Times New Roman"/>
              </a:rPr>
              <a:t>if there are  exceptional paths in it. Consider the following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  <a:spcBef>
                <a:spcPts val="5"/>
              </a:spcBef>
            </a:pPr>
            <a:r>
              <a:rPr sz="972" spc="-10" dirty="0">
                <a:latin typeface="Times New Roman"/>
                <a:cs typeface="Times New Roman"/>
              </a:rPr>
              <a:t>String </a:t>
            </a:r>
            <a:r>
              <a:rPr sz="972" spc="-5" dirty="0">
                <a:latin typeface="Times New Roman"/>
                <a:cs typeface="Times New Roman"/>
              </a:rPr>
              <a:t>EvaluateSalaryAnadReturnName( </a:t>
            </a:r>
            <a:r>
              <a:rPr sz="972" dirty="0">
                <a:latin typeface="Times New Roman"/>
                <a:cs typeface="Times New Roman"/>
              </a:rPr>
              <a:t>Employee</a:t>
            </a:r>
            <a:r>
              <a:rPr sz="972" spc="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e)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04331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</a:t>
            </a:r>
            <a:r>
              <a:rPr sz="972" dirty="0">
                <a:latin typeface="Times New Roman"/>
                <a:cs typeface="Times New Roman"/>
              </a:rPr>
              <a:t>(e.Title() </a:t>
            </a:r>
            <a:r>
              <a:rPr sz="972" spc="-5" dirty="0">
                <a:latin typeface="Times New Roman"/>
                <a:cs typeface="Times New Roman"/>
              </a:rPr>
              <a:t>== “CEO” || </a:t>
            </a:r>
            <a:r>
              <a:rPr sz="972" dirty="0">
                <a:latin typeface="Times New Roman"/>
                <a:cs typeface="Times New Roman"/>
              </a:rPr>
              <a:t>e.Salary() </a:t>
            </a:r>
            <a:r>
              <a:rPr sz="972" spc="-5" dirty="0">
                <a:latin typeface="Times New Roman"/>
                <a:cs typeface="Times New Roman"/>
              </a:rPr>
              <a:t>&gt;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10000)</a:t>
            </a:r>
            <a:endParaRPr sz="972">
              <a:latin typeface="Times New Roman"/>
              <a:cs typeface="Times New Roman"/>
            </a:endParaRPr>
          </a:p>
          <a:p>
            <a:pPr marL="104331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R="1372980" algn="ctr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cout &lt;&lt; e.First() &lt;&lt; “ “ &lt;&lt; </a:t>
            </a:r>
            <a:r>
              <a:rPr sz="972" dirty="0">
                <a:latin typeface="Times New Roman"/>
                <a:cs typeface="Times New Roman"/>
              </a:rPr>
              <a:t>e.Last() </a:t>
            </a:r>
            <a:r>
              <a:rPr sz="972" spc="-5" dirty="0">
                <a:latin typeface="Times New Roman"/>
                <a:cs typeface="Times New Roman"/>
              </a:rPr>
              <a:t>&lt;&lt; “ is </a:t>
            </a:r>
            <a:r>
              <a:rPr sz="972" dirty="0">
                <a:latin typeface="Times New Roman"/>
                <a:cs typeface="Times New Roman"/>
              </a:rPr>
              <a:t>overpaid” </a:t>
            </a:r>
            <a:r>
              <a:rPr sz="972" spc="-5" dirty="0">
                <a:latin typeface="Times New Roman"/>
                <a:cs typeface="Times New Roman"/>
              </a:rPr>
              <a:t>&lt;&lt;</a:t>
            </a:r>
            <a:r>
              <a:rPr sz="972" spc="2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endl;</a:t>
            </a:r>
            <a:endParaRPr sz="972">
              <a:latin typeface="Times New Roman"/>
              <a:cs typeface="Times New Roman"/>
            </a:endParaRPr>
          </a:p>
          <a:p>
            <a:pPr marL="104331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104331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return e.First() + “ “ +</a:t>
            </a:r>
            <a:r>
              <a:rPr sz="972" spc="-1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e.Last();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Before moving any further, let’s take the following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assumptions: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Different </a:t>
            </a:r>
            <a:r>
              <a:rPr sz="1167" dirty="0">
                <a:latin typeface="Times New Roman"/>
                <a:cs typeface="Times New Roman"/>
              </a:rPr>
              <a:t>order of evaluating function parameters are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ignored.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Failed </a:t>
            </a:r>
            <a:r>
              <a:rPr sz="1167" dirty="0">
                <a:latin typeface="Times New Roman"/>
                <a:cs typeface="Times New Roman"/>
              </a:rPr>
              <a:t>destructors are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ignored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Called functions are considered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atomic</a:t>
            </a:r>
            <a:endParaRPr sz="1167">
              <a:latin typeface="Times New Roman"/>
              <a:cs typeface="Times New Roman"/>
            </a:endParaRPr>
          </a:p>
          <a:p>
            <a:pPr marL="901327" marR="5556" lvl="1" indent="-222245">
              <a:lnSpc>
                <a:spcPts val="1342"/>
              </a:lnSpc>
              <a:spcBef>
                <a:spcPts val="63"/>
              </a:spcBef>
              <a:buAutoNum type="alphaLcPeriod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for example: e.Title() could throw for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reasons but all that matters  for this function is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e.Title() results in an exception or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not.</a:t>
            </a:r>
            <a:endParaRPr sz="1167">
              <a:latin typeface="Times New Roman"/>
              <a:cs typeface="Times New Roman"/>
            </a:endParaRPr>
          </a:p>
          <a:p>
            <a:pPr marL="456837" marR="6173" indent="-222245">
              <a:lnSpc>
                <a:spcPts val="134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To count as different execution paths, an execution path must be made-up of a  unique </a:t>
            </a:r>
            <a:r>
              <a:rPr sz="1167" spc="-5" dirty="0">
                <a:latin typeface="Times New Roman"/>
                <a:cs typeface="Times New Roman"/>
              </a:rPr>
              <a:t>sequence </a:t>
            </a:r>
            <a:r>
              <a:rPr sz="1167" dirty="0">
                <a:latin typeface="Times New Roman"/>
                <a:cs typeface="Times New Roman"/>
              </a:rPr>
              <a:t>of function calls performed and exited in the </a:t>
            </a:r>
            <a:r>
              <a:rPr sz="1167" spc="-5" dirty="0">
                <a:latin typeface="Times New Roman"/>
                <a:cs typeface="Times New Roman"/>
              </a:rPr>
              <a:t>same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way.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b="1" dirty="0">
                <a:latin typeface="Times New Roman"/>
                <a:cs typeface="Times New Roman"/>
              </a:rPr>
              <a:t>Question</a:t>
            </a:r>
            <a:r>
              <a:rPr sz="1167" dirty="0">
                <a:latin typeface="Times New Roman"/>
                <a:cs typeface="Times New Roman"/>
              </a:rPr>
              <a:t>: </a:t>
            </a:r>
            <a:r>
              <a:rPr sz="1167" spc="-5" dirty="0">
                <a:latin typeface="Times New Roman"/>
                <a:cs typeface="Times New Roman"/>
              </a:rPr>
              <a:t>How </a:t>
            </a:r>
            <a:r>
              <a:rPr sz="1167" dirty="0">
                <a:latin typeface="Times New Roman"/>
                <a:cs typeface="Times New Roman"/>
              </a:rPr>
              <a:t>many more execution paths are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there?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Times New Roman"/>
                <a:cs typeface="Times New Roman"/>
              </a:rPr>
              <a:t>Ans</a:t>
            </a:r>
            <a:r>
              <a:rPr sz="1167" spc="-5" dirty="0">
                <a:latin typeface="Times New Roman"/>
                <a:cs typeface="Times New Roman"/>
              </a:rPr>
              <a:t>: </a:t>
            </a:r>
            <a:r>
              <a:rPr sz="1167" dirty="0">
                <a:latin typeface="Times New Roman"/>
                <a:cs typeface="Times New Roman"/>
              </a:rPr>
              <a:t>23. There are 3 non-exceptional paths and 20 exceptional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paths.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Times New Roman"/>
                <a:cs typeface="Times New Roman"/>
              </a:rPr>
              <a:t>The </a:t>
            </a:r>
            <a:r>
              <a:rPr sz="1167" b="1" spc="-5" dirty="0">
                <a:latin typeface="Times New Roman"/>
                <a:cs typeface="Times New Roman"/>
              </a:rPr>
              <a:t>non-exceptional</a:t>
            </a:r>
            <a:r>
              <a:rPr sz="1167" b="1" spc="-8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paths:</a:t>
            </a:r>
            <a:endParaRPr sz="1167">
              <a:latin typeface="Times New Roman"/>
              <a:cs typeface="Times New Roman"/>
            </a:endParaRPr>
          </a:p>
          <a:p>
            <a:pPr marL="234592" marR="1887230" indent="-222245">
              <a:lnSpc>
                <a:spcPts val="2683"/>
              </a:lnSpc>
              <a:spcBef>
                <a:spcPts val="277"/>
              </a:spcBef>
            </a:pPr>
            <a:r>
              <a:rPr sz="1167" dirty="0">
                <a:latin typeface="Times New Roman"/>
                <a:cs typeface="Times New Roman"/>
              </a:rPr>
              <a:t>The three non-exceptional paths are enumerated as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  1.  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901327" indent="-222245">
              <a:lnSpc>
                <a:spcPts val="1099"/>
              </a:lnSpc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e.Title()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==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“CEO”</a:t>
            </a:r>
            <a:r>
              <a:rPr sz="1167" spc="17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9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true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then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85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second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part</a:t>
            </a:r>
            <a:r>
              <a:rPr sz="1167" spc="18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19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19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evaluated</a:t>
            </a:r>
            <a:r>
              <a:rPr sz="1167" spc="17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66"/>
              </a:lnSpc>
            </a:pPr>
            <a:r>
              <a:rPr sz="1167" dirty="0">
                <a:latin typeface="Times New Roman"/>
                <a:cs typeface="Times New Roman"/>
              </a:rPr>
              <a:t>e.Salary()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called.</a:t>
            </a:r>
            <a:endParaRPr sz="1167">
              <a:latin typeface="Times New Roman"/>
              <a:cs typeface="Times New Roman"/>
            </a:endParaRPr>
          </a:p>
          <a:p>
            <a:pPr marL="901327" indent="-222245">
              <a:spcBef>
                <a:spcPts val="3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cout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buAutoNum type="arabicPeriod" startAt="2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e.Title() != “CEO” and e.Salary() &gt;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3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both parts of the condition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evaluated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19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cout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performed.</a:t>
            </a: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buAutoNum type="arabicPeriod" startAt="2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e.Title() != “CEO” and e.Salary() &lt;=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3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both parts of the condition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evaluated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19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cout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 be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6464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81538"/>
            <a:ext cx="5358077" cy="7752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b="1" dirty="0">
                <a:latin typeface="Times New Roman"/>
                <a:cs typeface="Times New Roman"/>
              </a:rPr>
              <a:t>Magic</a:t>
            </a:r>
            <a:r>
              <a:rPr sz="1361" b="1" spc="-73" dirty="0">
                <a:latin typeface="Times New Roman"/>
                <a:cs typeface="Times New Roman"/>
              </a:rPr>
              <a:t> </a:t>
            </a:r>
            <a:r>
              <a:rPr sz="1361" b="1" spc="-5" dirty="0">
                <a:latin typeface="Times New Roman"/>
                <a:cs typeface="Times New Roman"/>
              </a:rPr>
              <a:t>Numbers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Consider the following code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segment: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56219" marR="4192403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fac = lim /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20;  </a:t>
            </a:r>
            <a:r>
              <a:rPr sz="972" spc="-5" dirty="0">
                <a:latin typeface="Times New Roman"/>
                <a:cs typeface="Times New Roman"/>
              </a:rPr>
              <a:t>if (fac &lt;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1)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fac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900709" marR="3116985" indent="-444490">
              <a:lnSpc>
                <a:spcPts val="1108"/>
              </a:lnSpc>
              <a:spcBef>
                <a:spcPts val="63"/>
              </a:spcBef>
            </a:pPr>
            <a:r>
              <a:rPr sz="972" spc="-5" dirty="0">
                <a:latin typeface="Times New Roman"/>
                <a:cs typeface="Times New Roman"/>
              </a:rPr>
              <a:t>for (i =0, col = 0; i &lt; 27; i++, j++) {  col +=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3;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k = 21 – (let[i]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/fac);</a:t>
            </a:r>
            <a:endParaRPr sz="972">
              <a:latin typeface="Times New Roman"/>
              <a:cs typeface="Times New Roman"/>
            </a:endParaRPr>
          </a:p>
          <a:p>
            <a:pPr marL="900709" marR="3052781">
              <a:lnSpc>
                <a:spcPts val="1118"/>
              </a:lnSpc>
              <a:spcBef>
                <a:spcPts val="53"/>
              </a:spcBef>
            </a:pPr>
            <a:r>
              <a:rPr sz="972" spc="-10" dirty="0">
                <a:latin typeface="Times New Roman"/>
                <a:cs typeface="Times New Roman"/>
              </a:rPr>
              <a:t>star </a:t>
            </a:r>
            <a:r>
              <a:rPr sz="972" spc="-5" dirty="0">
                <a:latin typeface="Times New Roman"/>
                <a:cs typeface="Times New Roman"/>
              </a:rPr>
              <a:t>= (let[i] == 0) ? ‘ ’ : ‘*’;  for (j = k; j &lt; 22;</a:t>
            </a:r>
            <a:r>
              <a:rPr sz="972" spc="-2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j++)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draw(j, col,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star);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draw(23, 1, ‘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’);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for (i=‘A’; i &lt;= </a:t>
            </a:r>
            <a:r>
              <a:rPr sz="972" dirty="0">
                <a:latin typeface="Times New Roman"/>
                <a:cs typeface="Times New Roman"/>
              </a:rPr>
              <a:t>‘Z’;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i++)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cout &lt;&lt;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Can you </a:t>
            </a:r>
            <a:r>
              <a:rPr sz="1167" spc="5" dirty="0">
                <a:latin typeface="Times New Roman"/>
                <a:cs typeface="Times New Roman"/>
              </a:rPr>
              <a:t>tell </a:t>
            </a:r>
            <a:r>
              <a:rPr sz="1167" dirty="0">
                <a:latin typeface="Times New Roman"/>
                <a:cs typeface="Times New Roman"/>
              </a:rPr>
              <a:t>by reading the code </a:t>
            </a:r>
            <a:r>
              <a:rPr sz="1167" spc="-5" dirty="0">
                <a:latin typeface="Times New Roman"/>
                <a:cs typeface="Times New Roman"/>
              </a:rPr>
              <a:t>what </a:t>
            </a:r>
            <a:r>
              <a:rPr sz="1167" dirty="0">
                <a:latin typeface="Times New Roman"/>
                <a:cs typeface="Times New Roman"/>
              </a:rPr>
              <a:t>is meant by the numbers 20, 27, 3, 21, 22, and 23.  These are constant that mean </a:t>
            </a:r>
            <a:r>
              <a:rPr sz="1167" spc="-5" dirty="0">
                <a:latin typeface="Times New Roman"/>
                <a:cs typeface="Times New Roman"/>
              </a:rPr>
              <a:t>something </a:t>
            </a:r>
            <a:r>
              <a:rPr sz="1167" dirty="0">
                <a:latin typeface="Times New Roman"/>
                <a:cs typeface="Times New Roman"/>
              </a:rPr>
              <a:t>but they do not give any indication of their  importance or derivation, making the program hard to understand and modify. To a  reader they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like magic and hence are called magic numbers. </a:t>
            </a:r>
            <a:r>
              <a:rPr sz="1167" spc="10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number (even 0</a:t>
            </a:r>
            <a:r>
              <a:rPr sz="1167" spc="1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1) used in the code is a magic number.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rather have a name of its own that can be  used in the program instead of the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number.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difference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be evident 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look at the code </a:t>
            </a:r>
            <a:r>
              <a:rPr sz="1167" spc="-5" dirty="0">
                <a:latin typeface="Times New Roman"/>
                <a:cs typeface="Times New Roman"/>
              </a:rPr>
              <a:t>segment </a:t>
            </a:r>
            <a:r>
              <a:rPr sz="1167" dirty="0">
                <a:latin typeface="Times New Roman"/>
                <a:cs typeface="Times New Roman"/>
              </a:rPr>
              <a:t>below that achieves the 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purpose as the code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enum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3"/>
              </a:lnSpc>
            </a:pPr>
            <a:r>
              <a:rPr sz="972" spc="-10" dirty="0">
                <a:latin typeface="Times New Roman"/>
                <a:cs typeface="Times New Roman"/>
              </a:rPr>
              <a:t>MINROW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1,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3"/>
              </a:lnSpc>
            </a:pPr>
            <a:r>
              <a:rPr sz="972" spc="-10" dirty="0">
                <a:latin typeface="Times New Roman"/>
                <a:cs typeface="Times New Roman"/>
              </a:rPr>
              <a:t>MINCOL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1,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10" dirty="0">
                <a:latin typeface="Times New Roman"/>
                <a:cs typeface="Times New Roman"/>
              </a:rPr>
              <a:t>MAXROW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24,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23"/>
              </a:lnSpc>
            </a:pPr>
            <a:r>
              <a:rPr sz="972" spc="-10" dirty="0">
                <a:latin typeface="Times New Roman"/>
                <a:cs typeface="Times New Roman"/>
              </a:rPr>
              <a:t>MAXCOL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80,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LABELROW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1,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18"/>
              </a:lnSpc>
            </a:pPr>
            <a:r>
              <a:rPr sz="972" spc="-10" dirty="0">
                <a:latin typeface="Times New Roman"/>
                <a:cs typeface="Times New Roman"/>
              </a:rPr>
              <a:t>NLET </a:t>
            </a:r>
            <a:r>
              <a:rPr sz="972" spc="-5" dirty="0">
                <a:latin typeface="Times New Roman"/>
                <a:cs typeface="Times New Roman"/>
              </a:rPr>
              <a:t>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26,</a:t>
            </a:r>
            <a:endParaRPr sz="972">
              <a:latin typeface="Times New Roman"/>
              <a:cs typeface="Times New Roman"/>
            </a:endParaRPr>
          </a:p>
          <a:p>
            <a:pPr marL="900709" marR="2777444">
              <a:lnSpc>
                <a:spcPts val="1108"/>
              </a:lnSpc>
              <a:spcBef>
                <a:spcPts val="63"/>
              </a:spcBef>
            </a:pPr>
            <a:r>
              <a:rPr sz="972" spc="-10" dirty="0">
                <a:latin typeface="Times New Roman"/>
                <a:cs typeface="Times New Roman"/>
              </a:rPr>
              <a:t>HEIGHT </a:t>
            </a:r>
            <a:r>
              <a:rPr sz="972" spc="-5" dirty="0">
                <a:latin typeface="Times New Roman"/>
                <a:cs typeface="Times New Roman"/>
              </a:rPr>
              <a:t>= </a:t>
            </a:r>
            <a:r>
              <a:rPr sz="972" spc="-10" dirty="0">
                <a:latin typeface="Times New Roman"/>
                <a:cs typeface="Times New Roman"/>
              </a:rPr>
              <a:t>MAXROW </a:t>
            </a:r>
            <a:r>
              <a:rPr sz="972" spc="-5" dirty="0">
                <a:latin typeface="Times New Roman"/>
                <a:cs typeface="Times New Roman"/>
              </a:rPr>
              <a:t>–4,  </a:t>
            </a:r>
            <a:r>
              <a:rPr sz="972" dirty="0">
                <a:latin typeface="Times New Roman"/>
                <a:cs typeface="Times New Roman"/>
              </a:rPr>
              <a:t>WIDTH </a:t>
            </a:r>
            <a:r>
              <a:rPr sz="972" spc="-5" dirty="0">
                <a:latin typeface="Times New Roman"/>
                <a:cs typeface="Times New Roman"/>
              </a:rPr>
              <a:t>= (MAXCOL-1) /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NLET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094"/>
              </a:lnSpc>
            </a:pPr>
            <a:r>
              <a:rPr sz="972" spc="-5" dirty="0">
                <a:latin typeface="Times New Roman"/>
                <a:cs typeface="Times New Roman"/>
              </a:rPr>
              <a:t>};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fac = (lim+HEIGHT-1) /HEIGHT;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if (fac &lt;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1)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fac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for (i =0; i &lt; </a:t>
            </a:r>
            <a:r>
              <a:rPr sz="972" spc="-10" dirty="0">
                <a:latin typeface="Times New Roman"/>
                <a:cs typeface="Times New Roman"/>
              </a:rPr>
              <a:t>NLET; </a:t>
            </a:r>
            <a:r>
              <a:rPr sz="972" dirty="0">
                <a:latin typeface="Times New Roman"/>
                <a:cs typeface="Times New Roman"/>
              </a:rPr>
              <a:t>i++)</a:t>
            </a:r>
            <a:r>
              <a:rPr sz="972" spc="-5" dirty="0">
                <a:latin typeface="Times New Roman"/>
                <a:cs typeface="Times New Roman"/>
              </a:rPr>
              <a:t> {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(let[i] ==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0)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continue;</a:t>
            </a:r>
            <a:endParaRPr sz="972">
              <a:latin typeface="Times New Roman"/>
              <a:cs typeface="Times New Roman"/>
            </a:endParaRPr>
          </a:p>
          <a:p>
            <a:pPr marL="1345816" marR="2025516" indent="-445106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for (j = </a:t>
            </a:r>
            <a:r>
              <a:rPr sz="972" spc="-10" dirty="0">
                <a:latin typeface="Times New Roman"/>
                <a:cs typeface="Times New Roman"/>
              </a:rPr>
              <a:t>HEIGHT </a:t>
            </a:r>
            <a:r>
              <a:rPr sz="972" spc="-5" dirty="0">
                <a:latin typeface="Times New Roman"/>
                <a:cs typeface="Times New Roman"/>
              </a:rPr>
              <a:t>– </a:t>
            </a:r>
            <a:r>
              <a:rPr sz="972" dirty="0">
                <a:latin typeface="Times New Roman"/>
                <a:cs typeface="Times New Roman"/>
              </a:rPr>
              <a:t>let[i] </a:t>
            </a:r>
            <a:r>
              <a:rPr sz="972" spc="-5" dirty="0">
                <a:latin typeface="Times New Roman"/>
                <a:cs typeface="Times New Roman"/>
              </a:rPr>
              <a:t>/ fac; j &lt; </a:t>
            </a:r>
            <a:r>
              <a:rPr sz="972" spc="-10" dirty="0">
                <a:latin typeface="Times New Roman"/>
                <a:cs typeface="Times New Roman"/>
              </a:rPr>
              <a:t>HEIGHT; </a:t>
            </a:r>
            <a:r>
              <a:rPr sz="972" dirty="0">
                <a:latin typeface="Times New Roman"/>
                <a:cs typeface="Times New Roman"/>
              </a:rPr>
              <a:t>j++)  </a:t>
            </a:r>
            <a:r>
              <a:rPr sz="972" spc="-5" dirty="0">
                <a:latin typeface="Times New Roman"/>
                <a:cs typeface="Times New Roman"/>
              </a:rPr>
              <a:t>draw(j-1 +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LABELROW,</a:t>
            </a:r>
            <a:endParaRPr sz="972">
              <a:latin typeface="Times New Roman"/>
              <a:cs typeface="Times New Roman"/>
            </a:endParaRPr>
          </a:p>
          <a:p>
            <a:pPr marL="1624857">
              <a:lnSpc>
                <a:spcPts val="1055"/>
              </a:lnSpc>
            </a:pPr>
            <a:r>
              <a:rPr sz="972" spc="-5" dirty="0">
                <a:latin typeface="Times New Roman"/>
                <a:cs typeface="Times New Roman"/>
              </a:rPr>
              <a:t>(i+1)*WIDTH,</a:t>
            </a:r>
            <a:r>
              <a:rPr sz="972" spc="-29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‘*’);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456837"/>
            <a:r>
              <a:rPr sz="972" spc="-5" dirty="0">
                <a:latin typeface="Times New Roman"/>
                <a:cs typeface="Times New Roman"/>
              </a:rPr>
              <a:t>draw(MAXROW-1, MINCOL+1, ‘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’);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56724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929379" y="2027766"/>
            <a:ext cx="837142" cy="170392"/>
          </a:xfrm>
          <a:custGeom>
            <a:avLst/>
            <a:gdLst/>
            <a:ahLst/>
            <a:cxnLst/>
            <a:rect l="l" t="t" r="r" b="b"/>
            <a:pathLst>
              <a:path w="861060" h="175260">
                <a:moveTo>
                  <a:pt x="0" y="0"/>
                </a:moveTo>
                <a:lnTo>
                  <a:pt x="861060" y="0"/>
                </a:lnTo>
                <a:lnTo>
                  <a:pt x="861060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732067" y="3294592"/>
            <a:ext cx="480307" cy="170392"/>
          </a:xfrm>
          <a:custGeom>
            <a:avLst/>
            <a:gdLst/>
            <a:ahLst/>
            <a:cxnLst/>
            <a:rect l="l" t="t" r="r" b="b"/>
            <a:pathLst>
              <a:path w="494030" h="175260">
                <a:moveTo>
                  <a:pt x="0" y="0"/>
                </a:moveTo>
                <a:lnTo>
                  <a:pt x="493775" y="0"/>
                </a:lnTo>
                <a:lnTo>
                  <a:pt x="493775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098903" y="1334346"/>
            <a:ext cx="5360547" cy="2866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dirty="0">
                <a:latin typeface="Times New Roman"/>
                <a:cs typeface="Times New Roman"/>
              </a:rPr>
              <a:t>Exceptional </a:t>
            </a:r>
            <a:r>
              <a:rPr sz="1167" b="1" spc="-5" dirty="0">
                <a:latin typeface="Times New Roman"/>
                <a:cs typeface="Times New Roman"/>
              </a:rPr>
              <a:t>Code</a:t>
            </a:r>
            <a:r>
              <a:rPr sz="1167" b="1" spc="-9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Paths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The 20 exceptional code path are listed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1.  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EvaluateSalaryAnadReturnName( Employee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e)</a:t>
            </a:r>
            <a:endParaRPr sz="1167">
              <a:latin typeface="Times New Roman"/>
              <a:cs typeface="Times New Roman"/>
            </a:endParaRPr>
          </a:p>
          <a:p>
            <a:pPr marL="234592" marR="4939">
              <a:lnSpc>
                <a:spcPct val="191700"/>
              </a:lnSpc>
            </a:pPr>
            <a:r>
              <a:rPr sz="1167" dirty="0">
                <a:latin typeface="Times New Roman"/>
                <a:cs typeface="Times New Roman"/>
              </a:rPr>
              <a:t>The argument is passed by value,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invokes the copy constructor. This copy  operation might throw an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exception.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04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2.  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234592" marR="7408">
              <a:lnSpc>
                <a:spcPct val="191700"/>
              </a:lnSpc>
            </a:pPr>
            <a:r>
              <a:rPr sz="1167" dirty="0">
                <a:latin typeface="Times New Roman"/>
                <a:cs typeface="Times New Roman"/>
              </a:rPr>
              <a:t>e.Title() might itself throw, or it might return an object of class type by value, and  that copy operation might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153" y="4546601"/>
            <a:ext cx="167119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3.   if (e.Title() == “CEO”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||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6673" y="4561416"/>
            <a:ext cx="590197" cy="166712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3"/>
              </a:lnSpc>
            </a:pPr>
            <a:r>
              <a:rPr sz="1167" dirty="0">
                <a:latin typeface="Times New Roman"/>
                <a:cs typeface="Times New Roman"/>
              </a:rPr>
              <a:t>e.Salary()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291" y="4546601"/>
            <a:ext cx="5655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&gt;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3061" y="6754283"/>
            <a:ext cx="370417" cy="170392"/>
          </a:xfrm>
          <a:custGeom>
            <a:avLst/>
            <a:gdLst/>
            <a:ahLst/>
            <a:cxnLst/>
            <a:rect l="l" t="t" r="r" b="b"/>
            <a:pathLst>
              <a:path w="381000" h="175259">
                <a:moveTo>
                  <a:pt x="0" y="0"/>
                </a:moveTo>
                <a:lnTo>
                  <a:pt x="381000" y="0"/>
                </a:lnTo>
                <a:lnTo>
                  <a:pt x="381000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250651" y="7680325"/>
            <a:ext cx="166070" cy="170392"/>
          </a:xfrm>
          <a:custGeom>
            <a:avLst/>
            <a:gdLst/>
            <a:ahLst/>
            <a:cxnLst/>
            <a:rect l="l" t="t" r="r" b="b"/>
            <a:pathLst>
              <a:path w="170814" h="175259">
                <a:moveTo>
                  <a:pt x="0" y="0"/>
                </a:moveTo>
                <a:lnTo>
                  <a:pt x="170687" y="0"/>
                </a:lnTo>
                <a:lnTo>
                  <a:pt x="170687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949258" y="8606367"/>
            <a:ext cx="0" cy="170392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59"/>
                </a:lnTo>
              </a:path>
            </a:pathLst>
          </a:custGeom>
          <a:ln w="59436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21153" y="4887383"/>
            <a:ext cx="5134592" cy="4307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4.  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ct val="191700"/>
              </a:lnSpc>
            </a:pPr>
            <a:r>
              <a:rPr sz="1167" dirty="0">
                <a:latin typeface="Times New Roman"/>
                <a:cs typeface="Times New Roman"/>
              </a:rPr>
              <a:t>To match a valid ==() operator, the </a:t>
            </a: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literal may need to be converted to a  temporary object of class type and that construction of the temporary might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2273689">
              <a:lnSpc>
                <a:spcPct val="1917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5.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 10000) 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2273689">
              <a:lnSpc>
                <a:spcPct val="1917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6.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 10000)  operator ==() might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2273689">
              <a:lnSpc>
                <a:spcPct val="1917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7. 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 10000)  </a:t>
            </a:r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186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84446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633046" y="1516592"/>
            <a:ext cx="83344" cy="170392"/>
          </a:xfrm>
          <a:custGeom>
            <a:avLst/>
            <a:gdLst/>
            <a:ahLst/>
            <a:cxnLst/>
            <a:rect l="l" t="t" r="r" b="b"/>
            <a:pathLst>
              <a:path w="85725" h="175259">
                <a:moveTo>
                  <a:pt x="0" y="0"/>
                </a:moveTo>
                <a:lnTo>
                  <a:pt x="85344" y="0"/>
                </a:lnTo>
                <a:lnTo>
                  <a:pt x="85344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21153" y="1501775"/>
            <a:ext cx="228855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8.   if (e.Title() == “CEO” </a:t>
            </a:r>
            <a:r>
              <a:rPr sz="1167" spc="-5" dirty="0">
                <a:latin typeface="Times New Roman"/>
                <a:cs typeface="Times New Roman"/>
              </a:rPr>
              <a:t>||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e.Salary()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3046" y="1501775"/>
            <a:ext cx="55377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67" dirty="0">
                <a:latin typeface="Times New Roman"/>
                <a:cs typeface="Times New Roman"/>
              </a:rPr>
              <a:t>&gt;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3576" y="2442633"/>
            <a:ext cx="166070" cy="170392"/>
          </a:xfrm>
          <a:custGeom>
            <a:avLst/>
            <a:gdLst/>
            <a:ahLst/>
            <a:cxnLst/>
            <a:rect l="l" t="t" r="r" b="b"/>
            <a:pathLst>
              <a:path w="170814" h="175260">
                <a:moveTo>
                  <a:pt x="0" y="0"/>
                </a:moveTo>
                <a:lnTo>
                  <a:pt x="170687" y="0"/>
                </a:lnTo>
                <a:lnTo>
                  <a:pt x="170687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2647738" y="2442633"/>
            <a:ext cx="169157" cy="170392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0" y="0"/>
                </a:moveTo>
                <a:lnTo>
                  <a:pt x="173736" y="0"/>
                </a:lnTo>
                <a:lnTo>
                  <a:pt x="173736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058159" y="2442633"/>
            <a:ext cx="167922" cy="170392"/>
          </a:xfrm>
          <a:custGeom>
            <a:avLst/>
            <a:gdLst/>
            <a:ahLst/>
            <a:cxnLst/>
            <a:rect l="l" t="t" r="r" b="b"/>
            <a:pathLst>
              <a:path w="172720" h="175260">
                <a:moveTo>
                  <a:pt x="0" y="0"/>
                </a:moveTo>
                <a:lnTo>
                  <a:pt x="172212" y="0"/>
                </a:lnTo>
                <a:lnTo>
                  <a:pt x="172212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56025" y="2442633"/>
            <a:ext cx="167922" cy="170392"/>
          </a:xfrm>
          <a:custGeom>
            <a:avLst/>
            <a:gdLst/>
            <a:ahLst/>
            <a:cxnLst/>
            <a:rect l="l" t="t" r="r" b="b"/>
            <a:pathLst>
              <a:path w="172720" h="175260">
                <a:moveTo>
                  <a:pt x="0" y="0"/>
                </a:moveTo>
                <a:lnTo>
                  <a:pt x="172212" y="0"/>
                </a:lnTo>
                <a:lnTo>
                  <a:pt x="172212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821344" y="2442633"/>
            <a:ext cx="166070" cy="170392"/>
          </a:xfrm>
          <a:custGeom>
            <a:avLst/>
            <a:gdLst/>
            <a:ahLst/>
            <a:cxnLst/>
            <a:rect l="l" t="t" r="r" b="b"/>
            <a:pathLst>
              <a:path w="170814" h="175260">
                <a:moveTo>
                  <a:pt x="0" y="0"/>
                </a:moveTo>
                <a:lnTo>
                  <a:pt x="170687" y="0"/>
                </a:lnTo>
                <a:lnTo>
                  <a:pt x="170687" y="175259"/>
                </a:lnTo>
                <a:lnTo>
                  <a:pt x="0" y="175259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21153" y="1842559"/>
            <a:ext cx="4190647" cy="111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Same </a:t>
            </a:r>
            <a:r>
              <a:rPr sz="1167" dirty="0">
                <a:latin typeface="Times New Roman"/>
                <a:cs typeface="Times New Roman"/>
              </a:rPr>
              <a:t>as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4939">
              <a:lnSpc>
                <a:spcPct val="191700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9-13 cout &lt;&lt; e.First() &lt;&lt; “ “ &lt;&lt; e.Last() &lt;&lt; “ is overpaid” &lt;&lt; endl; 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per C++ </a:t>
            </a:r>
            <a:r>
              <a:rPr sz="1167" spc="-5" dirty="0">
                <a:latin typeface="Times New Roman"/>
                <a:cs typeface="Times New Roman"/>
              </a:rPr>
              <a:t>standard, </a:t>
            </a:r>
            <a:r>
              <a:rPr sz="1167" dirty="0">
                <a:latin typeface="Times New Roman"/>
                <a:cs typeface="Times New Roman"/>
              </a:rPr>
              <a:t>any of the five calls to &lt;&lt; operator might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1153" y="3694642"/>
            <a:ext cx="141314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14-15  cout &lt;&lt;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e.First()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7553" y="3694642"/>
            <a:ext cx="60192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&lt;&lt; “ “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&lt;&lt;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2273" y="3709457"/>
            <a:ext cx="469194" cy="166712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1235">
              <a:lnSpc>
                <a:spcPts val="1283"/>
              </a:lnSpc>
            </a:pPr>
            <a:r>
              <a:rPr sz="1167" dirty="0">
                <a:latin typeface="Times New Roman"/>
                <a:cs typeface="Times New Roman"/>
              </a:rPr>
              <a:t>e.Last()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5247" y="3694642"/>
            <a:ext cx="154834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&lt;&lt; “ is overpaid” &lt;&lt;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endl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3403" y="4035425"/>
            <a:ext cx="10989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 2 and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3.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62604" y="4391025"/>
            <a:ext cx="456847" cy="170392"/>
          </a:xfrm>
          <a:custGeom>
            <a:avLst/>
            <a:gdLst/>
            <a:ahLst/>
            <a:cxnLst/>
            <a:rect l="l" t="t" r="r" b="b"/>
            <a:pathLst>
              <a:path w="469900" h="175260">
                <a:moveTo>
                  <a:pt x="0" y="0"/>
                </a:moveTo>
                <a:lnTo>
                  <a:pt x="469392" y="0"/>
                </a:lnTo>
                <a:lnTo>
                  <a:pt x="46939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321153" y="4376208"/>
            <a:ext cx="12711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16-17 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e.First()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5018" y="4376208"/>
            <a:ext cx="9698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+ “ “ +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3403" y="4716992"/>
            <a:ext cx="10087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14-15.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6623" y="5072591"/>
            <a:ext cx="83344" cy="170392"/>
          </a:xfrm>
          <a:custGeom>
            <a:avLst/>
            <a:gdLst/>
            <a:ahLst/>
            <a:cxnLst/>
            <a:rect l="l" t="t" r="r" b="b"/>
            <a:pathLst>
              <a:path w="85725" h="175260">
                <a:moveTo>
                  <a:pt x="0" y="0"/>
                </a:moveTo>
                <a:lnTo>
                  <a:pt x="85343" y="0"/>
                </a:lnTo>
                <a:lnTo>
                  <a:pt x="85343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942590" y="5072591"/>
            <a:ext cx="83344" cy="170392"/>
          </a:xfrm>
          <a:custGeom>
            <a:avLst/>
            <a:gdLst/>
            <a:ahLst/>
            <a:cxnLst/>
            <a:rect l="l" t="t" r="r" b="b"/>
            <a:pathLst>
              <a:path w="85725" h="175260">
                <a:moveTo>
                  <a:pt x="0" y="0"/>
                </a:moveTo>
                <a:lnTo>
                  <a:pt x="85343" y="0"/>
                </a:lnTo>
                <a:lnTo>
                  <a:pt x="85343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321153" y="5057776"/>
            <a:ext cx="127238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18-19 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e.First()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6623" y="5057776"/>
            <a:ext cx="95814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"/>
            <a:r>
              <a:rPr sz="1167" dirty="0">
                <a:latin typeface="Times New Roman"/>
                <a:cs typeface="Times New Roman"/>
              </a:rPr>
              <a:t>+ “ “ +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76617" y="5754158"/>
            <a:ext cx="167922" cy="170392"/>
          </a:xfrm>
          <a:custGeom>
            <a:avLst/>
            <a:gdLst/>
            <a:ahLst/>
            <a:cxnLst/>
            <a:rect l="l" t="t" r="r" b="b"/>
            <a:pathLst>
              <a:path w="172719" h="175260">
                <a:moveTo>
                  <a:pt x="0" y="0"/>
                </a:moveTo>
                <a:lnTo>
                  <a:pt x="172212" y="0"/>
                </a:lnTo>
                <a:lnTo>
                  <a:pt x="17221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1321153" y="5398559"/>
            <a:ext cx="5135827" cy="1915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 6,7, and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8.</a:t>
            </a:r>
            <a:endParaRPr sz="1167">
              <a:latin typeface="Times New Roman"/>
              <a:cs typeface="Times New Roman"/>
            </a:endParaRPr>
          </a:p>
          <a:p>
            <a:pPr marL="234592" marR="3047225" indent="-222245">
              <a:lnSpc>
                <a:spcPct val="191700"/>
              </a:lnSpc>
              <a:buAutoNum type="arabicPeriod" startAt="20"/>
              <a:tabLst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return e.First() + “ “ +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e.Last(); 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4.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  <a:buFont typeface="Times New Roman"/>
              <a:buAutoNum type="arabicPeriod" startAt="20"/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1167" b="1" spc="-5" dirty="0">
                <a:latin typeface="Times New Roman"/>
                <a:cs typeface="Times New Roman"/>
              </a:rPr>
              <a:t>Summary: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456837" marR="4939" lvl="1" indent="-222245">
              <a:lnSpc>
                <a:spcPts val="133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A number of invisible execution paths can exist in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code in a language  that allows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exceptions.</a:t>
            </a:r>
            <a:endParaRPr sz="1167">
              <a:latin typeface="Times New Roman"/>
              <a:cs typeface="Times New Roman"/>
            </a:endParaRPr>
          </a:p>
          <a:p>
            <a:pPr marL="456837" lvl="1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Always </a:t>
            </a:r>
            <a:r>
              <a:rPr sz="1167" dirty="0">
                <a:latin typeface="Times New Roman"/>
                <a:cs typeface="Times New Roman"/>
              </a:rPr>
              <a:t>be exception-aware. </a:t>
            </a:r>
            <a:r>
              <a:rPr sz="1167" spc="-5" dirty="0">
                <a:latin typeface="Times New Roman"/>
                <a:cs typeface="Times New Roman"/>
              </a:rPr>
              <a:t>Know what </a:t>
            </a:r>
            <a:r>
              <a:rPr sz="1167" dirty="0">
                <a:latin typeface="Times New Roman"/>
                <a:cs typeface="Times New Roman"/>
              </a:rPr>
              <a:t>code might emit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exceptions.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187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247507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4346"/>
            <a:ext cx="5358694" cy="803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61"/>
              </a:lnSpc>
            </a:pPr>
            <a:r>
              <a:rPr sz="1167" b="1" dirty="0">
                <a:latin typeface="Times New Roman"/>
                <a:cs typeface="Times New Roman"/>
              </a:rPr>
              <a:t>The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Challenge:</a:t>
            </a: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make this code exception </a:t>
            </a:r>
            <a:r>
              <a:rPr sz="1167" spc="-5" dirty="0">
                <a:latin typeface="Times New Roman"/>
                <a:cs typeface="Times New Roman"/>
              </a:rPr>
              <a:t>safe </a:t>
            </a:r>
            <a:r>
              <a:rPr sz="1167" dirty="0">
                <a:latin typeface="Times New Roman"/>
                <a:cs typeface="Times New Roman"/>
              </a:rPr>
              <a:t>and exception neutral? That is, rewrite it (if  needed) </a:t>
            </a: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that it </a:t>
            </a:r>
            <a:r>
              <a:rPr sz="1167" spc="-5" dirty="0">
                <a:latin typeface="Times New Roman"/>
                <a:cs typeface="Times New Roman"/>
              </a:rPr>
              <a:t>works </a:t>
            </a:r>
            <a:r>
              <a:rPr sz="1167" dirty="0">
                <a:latin typeface="Times New Roman"/>
                <a:cs typeface="Times New Roman"/>
              </a:rPr>
              <a:t>properly in the presence of an exception and propagates all  exceptions to the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caller?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b="1" dirty="0">
                <a:latin typeface="Times New Roman"/>
                <a:cs typeface="Times New Roman"/>
              </a:rPr>
              <a:t>Exception-Safety: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  <a:spcBef>
                <a:spcPts val="49"/>
              </a:spcBef>
            </a:pPr>
            <a:r>
              <a:rPr sz="1167" dirty="0">
                <a:latin typeface="Times New Roman"/>
                <a:cs typeface="Times New Roman"/>
              </a:rPr>
              <a:t>A function is exception </a:t>
            </a:r>
            <a:r>
              <a:rPr sz="1167" spc="-5" dirty="0">
                <a:latin typeface="Times New Roman"/>
                <a:cs typeface="Times New Roman"/>
              </a:rPr>
              <a:t>safe </a:t>
            </a:r>
            <a:r>
              <a:rPr sz="1167" dirty="0">
                <a:latin typeface="Times New Roman"/>
                <a:cs typeface="Times New Roman"/>
              </a:rPr>
              <a:t>if it might throw but do not have any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 if it does  throw and </a:t>
            </a:r>
            <a:r>
              <a:rPr sz="1167" spc="10" dirty="0">
                <a:latin typeface="Times New Roman"/>
                <a:cs typeface="Times New Roman"/>
              </a:rPr>
              <a:t>any </a:t>
            </a:r>
            <a:r>
              <a:rPr sz="1167" dirty="0">
                <a:latin typeface="Times New Roman"/>
                <a:cs typeface="Times New Roman"/>
              </a:rPr>
              <a:t>objects being </a:t>
            </a:r>
            <a:r>
              <a:rPr sz="1167" spc="5" dirty="0">
                <a:latin typeface="Times New Roman"/>
                <a:cs typeface="Times New Roman"/>
              </a:rPr>
              <a:t>used, </a:t>
            </a:r>
            <a:r>
              <a:rPr sz="1167" dirty="0">
                <a:latin typeface="Times New Roman"/>
                <a:cs typeface="Times New Roman"/>
              </a:rPr>
              <a:t>including temporaries, are exception </a:t>
            </a:r>
            <a:r>
              <a:rPr sz="1167" spc="5" dirty="0">
                <a:latin typeface="Times New Roman"/>
                <a:cs typeface="Times New Roman"/>
              </a:rPr>
              <a:t>safe </a:t>
            </a:r>
            <a:r>
              <a:rPr sz="1167" dirty="0">
                <a:latin typeface="Times New Roman"/>
                <a:cs typeface="Times New Roman"/>
              </a:rPr>
              <a:t>and clean-up  there resources </a:t>
            </a:r>
            <a:r>
              <a:rPr sz="1167" spc="-5" dirty="0">
                <a:latin typeface="Times New Roman"/>
                <a:cs typeface="Times New Roman"/>
              </a:rPr>
              <a:t>when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destroyed.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b="1" dirty="0">
                <a:latin typeface="Times New Roman"/>
                <a:cs typeface="Times New Roman"/>
              </a:rPr>
              <a:t>Exception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Neutral: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dirty="0">
                <a:latin typeface="Times New Roman"/>
                <a:cs typeface="Times New Roman"/>
              </a:rPr>
              <a:t>A function is </a:t>
            </a:r>
            <a:r>
              <a:rPr sz="1167" spc="-5" dirty="0">
                <a:latin typeface="Times New Roman"/>
                <a:cs typeface="Times New Roman"/>
              </a:rPr>
              <a:t>said </a:t>
            </a:r>
            <a:r>
              <a:rPr sz="1167" dirty="0">
                <a:latin typeface="Times New Roman"/>
                <a:cs typeface="Times New Roman"/>
              </a:rPr>
              <a:t>to be exception neutral if it propagates all exceptions to the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caller.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Times New Roman"/>
                <a:cs typeface="Times New Roman"/>
              </a:rPr>
              <a:t>Levels of Exception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Safety</a:t>
            </a:r>
            <a:endParaRPr sz="1167">
              <a:latin typeface="Times New Roman"/>
              <a:cs typeface="Times New Roman"/>
            </a:endParaRPr>
          </a:p>
          <a:p>
            <a:pPr marL="234592" marR="4939" indent="-222245">
              <a:lnSpc>
                <a:spcPts val="1332"/>
              </a:lnSpc>
              <a:spcBef>
                <a:spcPts val="111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dirty="0">
                <a:latin typeface="Times New Roman"/>
                <a:cs typeface="Times New Roman"/>
              </a:rPr>
              <a:t>Basic </a:t>
            </a:r>
            <a:r>
              <a:rPr sz="1167" spc="-5" dirty="0">
                <a:latin typeface="Times New Roman"/>
                <a:cs typeface="Times New Roman"/>
              </a:rPr>
              <a:t>Guarantee: </a:t>
            </a:r>
            <a:r>
              <a:rPr sz="1167" dirty="0">
                <a:latin typeface="Times New Roman"/>
                <a:cs typeface="Times New Roman"/>
              </a:rPr>
              <a:t>Ensures that temporaries are destroyed properly and there are no  memory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leaks.</a:t>
            </a:r>
            <a:endParaRPr sz="1167">
              <a:latin typeface="Times New Roman"/>
              <a:cs typeface="Times New Roman"/>
            </a:endParaRPr>
          </a:p>
          <a:p>
            <a:pPr marL="234592" marR="6173" indent="-222245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Strong Guarantee: </a:t>
            </a:r>
            <a:r>
              <a:rPr sz="1167" dirty="0">
                <a:latin typeface="Times New Roman"/>
                <a:cs typeface="Times New Roman"/>
              </a:rPr>
              <a:t>Ensures basic guarantee as </a:t>
            </a:r>
            <a:r>
              <a:rPr sz="1167" spc="-5" dirty="0">
                <a:latin typeface="Times New Roman"/>
                <a:cs typeface="Times New Roman"/>
              </a:rPr>
              <a:t>well </a:t>
            </a:r>
            <a:r>
              <a:rPr sz="1167" dirty="0">
                <a:latin typeface="Times New Roman"/>
                <a:cs typeface="Times New Roman"/>
              </a:rPr>
              <a:t>as there is full-commit or roll-  back.</a:t>
            </a:r>
            <a:endParaRPr sz="1167">
              <a:latin typeface="Times New Roman"/>
              <a:cs typeface="Times New Roman"/>
            </a:endParaRPr>
          </a:p>
          <a:p>
            <a:pPr marL="234592" indent="-222245" algn="just">
              <a:buFont typeface="Symbol"/>
              <a:buChar char=""/>
              <a:tabLst>
                <a:tab pos="234592" algn="l"/>
              </a:tabLst>
            </a:pPr>
            <a:r>
              <a:rPr sz="1167" spc="-5" dirty="0">
                <a:latin typeface="Times New Roman"/>
                <a:cs typeface="Times New Roman"/>
              </a:rPr>
              <a:t>No-throw Guarantee: </a:t>
            </a:r>
            <a:r>
              <a:rPr sz="1167" dirty="0">
                <a:latin typeface="Times New Roman"/>
                <a:cs typeface="Times New Roman"/>
              </a:rPr>
              <a:t>Ensure that a function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Exception-safety requires either no-throw guarantee or basic and </a:t>
            </a:r>
            <a:r>
              <a:rPr sz="1167" spc="-5" dirty="0">
                <a:latin typeface="Times New Roman"/>
                <a:cs typeface="Times New Roman"/>
              </a:rPr>
              <a:t>strong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guarantee.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b="1" spc="-5" dirty="0">
                <a:latin typeface="Times New Roman"/>
                <a:cs typeface="Times New Roman"/>
              </a:rPr>
              <a:t>Does </a:t>
            </a:r>
            <a:r>
              <a:rPr sz="1167" b="1" dirty="0">
                <a:latin typeface="Times New Roman"/>
                <a:cs typeface="Times New Roman"/>
              </a:rPr>
              <a:t>the function </a:t>
            </a:r>
            <a:r>
              <a:rPr sz="1167" b="1" spc="-5" dirty="0">
                <a:latin typeface="Times New Roman"/>
                <a:cs typeface="Times New Roman"/>
              </a:rPr>
              <a:t>satisfy basic</a:t>
            </a:r>
            <a:r>
              <a:rPr sz="1167" b="1" spc="-7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guarantee?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61"/>
              </a:lnSpc>
            </a:pPr>
            <a:r>
              <a:rPr sz="1167" spc="-5" dirty="0">
                <a:latin typeface="Times New Roman"/>
                <a:cs typeface="Times New Roman"/>
              </a:rPr>
              <a:t>Yes. Since </a:t>
            </a:r>
            <a:r>
              <a:rPr sz="1167" dirty="0">
                <a:latin typeface="Times New Roman"/>
                <a:cs typeface="Times New Roman"/>
              </a:rPr>
              <a:t>the function does not create any objects, in the presence of an exception,</a:t>
            </a:r>
            <a:r>
              <a:rPr sz="1167" spc="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does not leak any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resources.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algn="just">
              <a:lnSpc>
                <a:spcPts val="1361"/>
              </a:lnSpc>
            </a:pPr>
            <a:r>
              <a:rPr sz="1167" b="1" spc="-5" dirty="0">
                <a:latin typeface="Times New Roman"/>
                <a:cs typeface="Times New Roman"/>
              </a:rPr>
              <a:t>Does </a:t>
            </a:r>
            <a:r>
              <a:rPr sz="1167" b="1" dirty="0">
                <a:latin typeface="Times New Roman"/>
                <a:cs typeface="Times New Roman"/>
              </a:rPr>
              <a:t>the function </a:t>
            </a:r>
            <a:r>
              <a:rPr sz="1167" b="1" spc="-5" dirty="0">
                <a:latin typeface="Times New Roman"/>
                <a:cs typeface="Times New Roman"/>
              </a:rPr>
              <a:t>satisfy strong</a:t>
            </a:r>
            <a:r>
              <a:rPr sz="1167" b="1" spc="-7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guarantee?</a:t>
            </a: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  <a:spcBef>
                <a:spcPts val="49"/>
              </a:spcBef>
            </a:pPr>
            <a:r>
              <a:rPr sz="1167" spc="-5" dirty="0">
                <a:latin typeface="Times New Roman"/>
                <a:cs typeface="Times New Roman"/>
              </a:rPr>
              <a:t>No.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strong </a:t>
            </a:r>
            <a:r>
              <a:rPr sz="1167" dirty="0">
                <a:latin typeface="Times New Roman"/>
                <a:cs typeface="Times New Roman"/>
              </a:rPr>
              <a:t>guarantee </a:t>
            </a:r>
            <a:r>
              <a:rPr sz="1167" spc="-5" dirty="0">
                <a:latin typeface="Times New Roman"/>
                <a:cs typeface="Times New Roman"/>
              </a:rPr>
              <a:t>says </a:t>
            </a:r>
            <a:r>
              <a:rPr sz="1167" dirty="0">
                <a:latin typeface="Times New Roman"/>
                <a:cs typeface="Times New Roman"/>
              </a:rPr>
              <a:t>that if the function fails because of an exception,  the program </a:t>
            </a:r>
            <a:r>
              <a:rPr sz="1167" spc="-5" dirty="0">
                <a:latin typeface="Times New Roman"/>
                <a:cs typeface="Times New Roman"/>
              </a:rPr>
              <a:t>state </a:t>
            </a:r>
            <a:r>
              <a:rPr sz="1167" dirty="0">
                <a:latin typeface="Times New Roman"/>
                <a:cs typeface="Times New Roman"/>
              </a:rPr>
              <a:t>must not be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change.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This function has two distinct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side-effects: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3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an overpaid message is emitted to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cout.</a:t>
            </a:r>
            <a:endParaRPr sz="1167">
              <a:latin typeface="Times New Roman"/>
              <a:cs typeface="Times New Roman"/>
            </a:endParaRPr>
          </a:p>
          <a:p>
            <a:pPr marL="901327" lvl="1" indent="-222245">
              <a:spcBef>
                <a:spcPts val="2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A name </a:t>
            </a:r>
            <a:r>
              <a:rPr sz="1167" spc="-5" dirty="0">
                <a:latin typeface="Times New Roman"/>
                <a:cs typeface="Times New Roman"/>
              </a:rPr>
              <a:t>strings </a:t>
            </a:r>
            <a:r>
              <a:rPr sz="1167" dirty="0">
                <a:latin typeface="Times New Roman"/>
                <a:cs typeface="Times New Roman"/>
              </a:rPr>
              <a:t>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returned.</a:t>
            </a:r>
            <a:endParaRPr sz="1167">
              <a:latin typeface="Times New Roman"/>
              <a:cs typeface="Times New Roman"/>
            </a:endParaRPr>
          </a:p>
          <a:p>
            <a:pPr lvl="1">
              <a:spcBef>
                <a:spcPts val="34"/>
              </a:spcBef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far as the </a:t>
            </a:r>
            <a:r>
              <a:rPr sz="1167" spc="-5" dirty="0">
                <a:latin typeface="Times New Roman"/>
                <a:cs typeface="Times New Roman"/>
              </a:rPr>
              <a:t>second side-effect </a:t>
            </a:r>
            <a:r>
              <a:rPr sz="1167" dirty="0">
                <a:latin typeface="Times New Roman"/>
                <a:cs typeface="Times New Roman"/>
              </a:rPr>
              <a:t>is concerned, the function meets the </a:t>
            </a:r>
            <a:r>
              <a:rPr sz="1167" spc="-5" dirty="0">
                <a:latin typeface="Times New Roman"/>
                <a:cs typeface="Times New Roman"/>
              </a:rPr>
              <a:t>strong  </a:t>
            </a:r>
            <a:r>
              <a:rPr sz="1167" dirty="0">
                <a:latin typeface="Times New Roman"/>
                <a:cs typeface="Times New Roman"/>
              </a:rPr>
              <a:t>guarantee because if an exception occurs the value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never be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returned.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marR="4939">
              <a:lnSpc>
                <a:spcPts val="1332"/>
              </a:lnSpc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far as the first </a:t>
            </a:r>
            <a:r>
              <a:rPr sz="1167" spc="-5" dirty="0">
                <a:latin typeface="Times New Roman"/>
                <a:cs typeface="Times New Roman"/>
              </a:rPr>
              <a:t>side-effect </a:t>
            </a:r>
            <a:r>
              <a:rPr sz="1167" dirty="0">
                <a:latin typeface="Times New Roman"/>
                <a:cs typeface="Times New Roman"/>
              </a:rPr>
              <a:t>is concerned, the function is not exception </a:t>
            </a:r>
            <a:r>
              <a:rPr sz="1167" spc="-5" dirty="0">
                <a:latin typeface="Times New Roman"/>
                <a:cs typeface="Times New Roman"/>
              </a:rPr>
              <a:t>safe </a:t>
            </a:r>
            <a:r>
              <a:rPr sz="1167" dirty="0">
                <a:latin typeface="Times New Roman"/>
                <a:cs typeface="Times New Roman"/>
              </a:rPr>
              <a:t>for  two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reasons:</a:t>
            </a:r>
            <a:endParaRPr sz="1167">
              <a:latin typeface="Times New Roman"/>
              <a:cs typeface="Times New Roman"/>
            </a:endParaRPr>
          </a:p>
          <a:p>
            <a:pPr marL="901327" marR="4939" lvl="1" indent="-222245" algn="just">
              <a:lnSpc>
                <a:spcPts val="1342"/>
              </a:lnSpc>
              <a:spcBef>
                <a:spcPts val="92"/>
              </a:spcBef>
              <a:buFont typeface="Symbol"/>
              <a:buChar char="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if exception is thrown after the first part of the message has been emitted  to cout but before the message has been completed (for example if the  fourth &lt;&lt; operator throws), then a partial message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emitted to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cout.</a:t>
            </a:r>
            <a:endParaRPr sz="1167">
              <a:latin typeface="Times New Roman"/>
              <a:cs typeface="Times New Roman"/>
            </a:endParaRPr>
          </a:p>
          <a:p>
            <a:pPr marL="901327" marR="4939" lvl="1" indent="-222245" algn="just">
              <a:lnSpc>
                <a:spcPts val="1332"/>
              </a:lnSpc>
              <a:spcBef>
                <a:spcPts val="102"/>
              </a:spcBef>
              <a:buFont typeface="Symbol"/>
              <a:buChar char=""/>
              <a:tabLst>
                <a:tab pos="901327" algn="l"/>
              </a:tabLst>
            </a:pPr>
            <a:r>
              <a:rPr sz="1167" dirty="0">
                <a:latin typeface="Times New Roman"/>
                <a:cs typeface="Times New Roman"/>
              </a:rPr>
              <a:t>If the message emitted </a:t>
            </a:r>
            <a:r>
              <a:rPr sz="1167" spc="-5" dirty="0">
                <a:latin typeface="Times New Roman"/>
                <a:cs typeface="Times New Roman"/>
              </a:rPr>
              <a:t>successfully </a:t>
            </a:r>
            <a:r>
              <a:rPr sz="1167" dirty="0">
                <a:latin typeface="Times New Roman"/>
                <a:cs typeface="Times New Roman"/>
              </a:rPr>
              <a:t>but an exception occurs in later in the  function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(for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example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during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assembly</a:t>
            </a:r>
            <a:r>
              <a:rPr sz="1167" spc="20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of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value),</a:t>
            </a:r>
            <a:r>
              <a:rPr sz="1167" spc="20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then</a:t>
            </a:r>
            <a:r>
              <a:rPr sz="1167" spc="219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188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38610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43236"/>
            <a:ext cx="5359312" cy="7407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marR="8643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message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emitted to cout even though the function failed because of an  exception. 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complete commit or complete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roll-back.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361"/>
              </a:lnSpc>
            </a:pPr>
            <a:r>
              <a:rPr sz="1167" b="1" spc="-5" dirty="0">
                <a:latin typeface="Times New Roman"/>
                <a:cs typeface="Times New Roman"/>
              </a:rPr>
              <a:t>Does </a:t>
            </a:r>
            <a:r>
              <a:rPr sz="1167" b="1" dirty="0">
                <a:latin typeface="Times New Roman"/>
                <a:cs typeface="Times New Roman"/>
              </a:rPr>
              <a:t>the function </a:t>
            </a:r>
            <a:r>
              <a:rPr sz="1167" b="1" spc="-5" dirty="0">
                <a:latin typeface="Times New Roman"/>
                <a:cs typeface="Times New Roman"/>
              </a:rPr>
              <a:t>satisfy no-throw</a:t>
            </a:r>
            <a:r>
              <a:rPr sz="1167" b="1" spc="-73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guarantee?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61"/>
              </a:lnSpc>
            </a:pPr>
            <a:r>
              <a:rPr sz="1167" spc="-5" dirty="0">
                <a:latin typeface="Times New Roman"/>
                <a:cs typeface="Times New Roman"/>
              </a:rPr>
              <a:t>No. </a:t>
            </a:r>
            <a:r>
              <a:rPr sz="1167" dirty="0">
                <a:latin typeface="Times New Roman"/>
                <a:cs typeface="Times New Roman"/>
              </a:rPr>
              <a:t>This is clearly not true as lots of operations in the function might</a:t>
            </a:r>
            <a:r>
              <a:rPr sz="1167" spc="-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>
              <a:lnSpc>
                <a:spcPts val="1361"/>
              </a:lnSpc>
            </a:pPr>
            <a:r>
              <a:rPr sz="1167" b="1" spc="-5" dirty="0">
                <a:latin typeface="Times New Roman"/>
                <a:cs typeface="Times New Roman"/>
              </a:rPr>
              <a:t>Strong</a:t>
            </a:r>
            <a:r>
              <a:rPr sz="1167" b="1" spc="-92" dirty="0">
                <a:latin typeface="Times New Roman"/>
                <a:cs typeface="Times New Roman"/>
              </a:rPr>
              <a:t> </a:t>
            </a:r>
            <a:r>
              <a:rPr sz="1167" b="1" dirty="0">
                <a:latin typeface="Times New Roman"/>
                <a:cs typeface="Times New Roman"/>
              </a:rPr>
              <a:t>Guarantee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61"/>
              </a:lnSpc>
            </a:pPr>
            <a:r>
              <a:rPr sz="1167" dirty="0">
                <a:latin typeface="Times New Roman"/>
                <a:cs typeface="Times New Roman"/>
              </a:rPr>
              <a:t>To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meet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strong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guarantee,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either</a:t>
            </a:r>
            <a:r>
              <a:rPr sz="1167" spc="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both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side-effects</a:t>
            </a:r>
            <a:r>
              <a:rPr sz="1167" spc="14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are</a:t>
            </a:r>
            <a:r>
              <a:rPr sz="1167" spc="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completed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or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exception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thrown and neither effect is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performed.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04">
              <a:latin typeface="Times New Roman"/>
              <a:cs typeface="Times New Roman"/>
            </a:endParaRPr>
          </a:p>
          <a:p>
            <a:pPr marL="456837"/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First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attempt: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EvaluateSalaryAnadReturnName( Employee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e)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result = e.First() + “ “ +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90132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345816" marR="1480398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message = result + “ 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overpaid\n”;  cout &lt;&lt;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message;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901327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901327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result;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What happens if the function is called as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604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String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theName;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theName =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evaluateSalarayAndReturnName(someEmplyee);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71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copy constructor is invoked because the result is returned by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value.</a:t>
            </a:r>
            <a:endParaRPr sz="1167">
              <a:latin typeface="Times New Roman"/>
              <a:cs typeface="Times New Roman"/>
            </a:endParaRPr>
          </a:p>
          <a:p>
            <a:pPr marL="456837" indent="-222245">
              <a:lnSpc>
                <a:spcPts val="134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The copy assignment operator is invoked to copy the result into</a:t>
            </a:r>
            <a:r>
              <a:rPr sz="1167" spc="-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theName</a:t>
            </a:r>
            <a:endParaRPr sz="1167">
              <a:latin typeface="Times New Roman"/>
              <a:cs typeface="Times New Roman"/>
            </a:endParaRPr>
          </a:p>
          <a:p>
            <a:pPr marL="456837" marR="4939" indent="-222245" algn="just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Times New Roman"/>
                <a:cs typeface="Times New Roman"/>
              </a:rPr>
              <a:t>If either copy fails then the function has completed its </a:t>
            </a:r>
            <a:r>
              <a:rPr sz="1167" spc="-5" dirty="0">
                <a:latin typeface="Times New Roman"/>
                <a:cs typeface="Times New Roman"/>
              </a:rPr>
              <a:t>side-effects </a:t>
            </a:r>
            <a:r>
              <a:rPr sz="1167" dirty="0">
                <a:latin typeface="Times New Roman"/>
                <a:cs typeface="Times New Roman"/>
              </a:rPr>
              <a:t>(since the  message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completely emitted and the return value </a:t>
            </a:r>
            <a:r>
              <a:rPr sz="1167" spc="-5" dirty="0">
                <a:latin typeface="Times New Roman"/>
                <a:cs typeface="Times New Roman"/>
              </a:rPr>
              <a:t>was </a:t>
            </a:r>
            <a:r>
              <a:rPr sz="1167" dirty="0">
                <a:latin typeface="Times New Roman"/>
                <a:cs typeface="Times New Roman"/>
              </a:rPr>
              <a:t>completely  constructed) but the result has been irretrievable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lost.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189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08167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21153" y="1331383"/>
            <a:ext cx="5135210" cy="558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3424" algn="ctr"/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do better and perhaps avoid the problem by avoiding the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copy?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/>
            <a:r>
              <a:rPr sz="1167" dirty="0">
                <a:latin typeface="Times New Roman"/>
                <a:cs typeface="Times New Roman"/>
              </a:rPr>
              <a:t>// </a:t>
            </a:r>
            <a:r>
              <a:rPr sz="1167" spc="-5" dirty="0">
                <a:latin typeface="Times New Roman"/>
                <a:cs typeface="Times New Roman"/>
              </a:rPr>
              <a:t>Second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attempt: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EvaluateSalaryAnadReturnName( Employee e, </a:t>
            </a:r>
            <a:r>
              <a:rPr sz="1167" spc="-5" dirty="0">
                <a:latin typeface="Times New Roman"/>
                <a:cs typeface="Times New Roman"/>
              </a:rPr>
              <a:t>String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&amp;r)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result = e.First() + “ “ +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123572" marR="147792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message = result + “ 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overpaid\n”;  cout &lt;&lt;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message;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 =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result;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Looks better but assignment to r might </a:t>
            </a:r>
            <a:r>
              <a:rPr sz="1167" spc="-5" dirty="0">
                <a:latin typeface="Times New Roman"/>
                <a:cs typeface="Times New Roman"/>
              </a:rPr>
              <a:t>still </a:t>
            </a:r>
            <a:r>
              <a:rPr sz="1167" dirty="0">
                <a:latin typeface="Times New Roman"/>
                <a:cs typeface="Times New Roman"/>
              </a:rPr>
              <a:t>fail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leaves us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one </a:t>
            </a:r>
            <a:r>
              <a:rPr sz="1167" spc="-5" dirty="0">
                <a:latin typeface="Times New Roman"/>
                <a:cs typeface="Times New Roman"/>
              </a:rPr>
              <a:t>side-effect  </a:t>
            </a:r>
            <a:r>
              <a:rPr sz="1167" dirty="0">
                <a:latin typeface="Times New Roman"/>
                <a:cs typeface="Times New Roman"/>
              </a:rPr>
              <a:t>completed and other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incomplete.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// Third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attempt: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auto_ptr&lt;String&gt; EvaluateSalaryAnadReturnName( Employee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e)</a:t>
            </a:r>
            <a:endParaRPr sz="1167">
              <a:latin typeface="Times New Roman"/>
              <a:cs typeface="Times New Roman"/>
            </a:endParaRPr>
          </a:p>
          <a:p>
            <a:pPr marL="234592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auto_ptr&lt;String&gt; result = new </a:t>
            </a:r>
            <a:r>
              <a:rPr sz="1167" spc="-5" dirty="0">
                <a:latin typeface="Times New Roman"/>
                <a:cs typeface="Times New Roman"/>
              </a:rPr>
              <a:t>String(e.First() </a:t>
            </a:r>
            <a:r>
              <a:rPr sz="1167" dirty="0">
                <a:latin typeface="Times New Roman"/>
                <a:cs typeface="Times New Roman"/>
              </a:rPr>
              <a:t>+ “ “ +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e.Last());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if (e.Title() == “CEO”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e.Salary() &gt;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10000)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{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123572" marR="1305689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String </a:t>
            </a:r>
            <a:r>
              <a:rPr sz="1167" dirty="0">
                <a:latin typeface="Times New Roman"/>
                <a:cs typeface="Times New Roman"/>
              </a:rPr>
              <a:t>message = (*result) + “ is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overpaid\n”;  cout &lt;&lt;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message;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7903" y="6954309"/>
            <a:ext cx="926042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return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result;();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1403" y="7124700"/>
            <a:ext cx="1864431" cy="359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// rely on transfer of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ownership</a:t>
            </a:r>
            <a:endParaRPr sz="1167">
              <a:latin typeface="Times New Roman"/>
              <a:cs typeface="Times New Roman"/>
            </a:endParaRPr>
          </a:p>
          <a:p>
            <a:pPr marL="12347">
              <a:lnSpc>
                <a:spcPts val="1371"/>
              </a:lnSpc>
            </a:pPr>
            <a:r>
              <a:rPr sz="1167" dirty="0">
                <a:latin typeface="Times New Roman"/>
                <a:cs typeface="Times New Roman"/>
              </a:rPr>
              <a:t>// this can’t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throw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153" y="7465483"/>
            <a:ext cx="5136444" cy="1692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167" dirty="0">
                <a:latin typeface="Times New Roman"/>
                <a:cs typeface="Times New Roman"/>
              </a:rPr>
              <a:t>}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We have effectively hidden all the </a:t>
            </a:r>
            <a:r>
              <a:rPr sz="1167" spc="-5" dirty="0">
                <a:latin typeface="Times New Roman"/>
                <a:cs typeface="Times New Roman"/>
              </a:rPr>
              <a:t>work </a:t>
            </a:r>
            <a:r>
              <a:rPr sz="1167" dirty="0">
                <a:latin typeface="Times New Roman"/>
                <a:cs typeface="Times New Roman"/>
              </a:rPr>
              <a:t>to construct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side-effect </a:t>
            </a:r>
            <a:r>
              <a:rPr sz="1167" dirty="0">
                <a:latin typeface="Times New Roman"/>
                <a:cs typeface="Times New Roman"/>
              </a:rPr>
              <a:t>(the return  value), </a:t>
            </a:r>
            <a:r>
              <a:rPr sz="1167" spc="-5" dirty="0">
                <a:latin typeface="Times New Roman"/>
                <a:cs typeface="Times New Roman"/>
              </a:rPr>
              <a:t>while we </a:t>
            </a:r>
            <a:r>
              <a:rPr sz="1167" dirty="0">
                <a:latin typeface="Times New Roman"/>
                <a:cs typeface="Times New Roman"/>
              </a:rPr>
              <a:t>ensured that it can be safely returned to the caller using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non-  throwing operation after the first </a:t>
            </a:r>
            <a:r>
              <a:rPr sz="1167" spc="-5" dirty="0">
                <a:latin typeface="Times New Roman"/>
                <a:cs typeface="Times New Roman"/>
              </a:rPr>
              <a:t>side-effect </a:t>
            </a:r>
            <a:r>
              <a:rPr sz="1167" dirty="0">
                <a:latin typeface="Times New Roman"/>
                <a:cs typeface="Times New Roman"/>
              </a:rPr>
              <a:t>has completed the printing of the  message. In this case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know that once the function is complete, the return value 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make </a:t>
            </a:r>
            <a:r>
              <a:rPr sz="1167" spc="-5" dirty="0">
                <a:latin typeface="Times New Roman"/>
                <a:cs typeface="Times New Roman"/>
              </a:rPr>
              <a:t>successfully </a:t>
            </a:r>
            <a:r>
              <a:rPr sz="1167" dirty="0">
                <a:latin typeface="Times New Roman"/>
                <a:cs typeface="Times New Roman"/>
              </a:rPr>
              <a:t>into the hands of the caller and be correctly cleaned-up in all  cases. This is because the aut_ptr </a:t>
            </a:r>
            <a:r>
              <a:rPr sz="1167" spc="-5" dirty="0">
                <a:latin typeface="Times New Roman"/>
                <a:cs typeface="Times New Roman"/>
              </a:rPr>
              <a:t>semantics </a:t>
            </a:r>
            <a:r>
              <a:rPr sz="1167" dirty="0">
                <a:latin typeface="Times New Roman"/>
                <a:cs typeface="Times New Roman"/>
              </a:rPr>
              <a:t>guarantee that </a:t>
            </a:r>
            <a:r>
              <a:rPr sz="1167" spc="-15" dirty="0">
                <a:latin typeface="Times New Roman"/>
                <a:cs typeface="Times New Roman"/>
              </a:rPr>
              <a:t>If </a:t>
            </a:r>
            <a:r>
              <a:rPr sz="1167" dirty="0">
                <a:latin typeface="Times New Roman"/>
                <a:cs typeface="Times New Roman"/>
              </a:rPr>
              <a:t>the caller accepts the  returned value,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act of accepting a copy of the auto_ptr causes the caller to </a:t>
            </a:r>
            <a:r>
              <a:rPr sz="1167" spc="5" dirty="0">
                <a:latin typeface="Times New Roman"/>
                <a:cs typeface="Times New Roman"/>
              </a:rPr>
              <a:t>take </a:t>
            </a:r>
            <a:r>
              <a:rPr sz="1167" dirty="0">
                <a:latin typeface="Times New Roman"/>
                <a:cs typeface="Times New Roman"/>
              </a:rPr>
              <a:t>the  ownership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and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if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caller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does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not</a:t>
            </a:r>
            <a:r>
              <a:rPr sz="1167" spc="14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accept</a:t>
            </a:r>
            <a:r>
              <a:rPr sz="1167" spc="12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returned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value,</a:t>
            </a:r>
            <a:r>
              <a:rPr sz="1167" spc="13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say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by</a:t>
            </a:r>
            <a:r>
              <a:rPr sz="1167" spc="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ignoring</a:t>
            </a:r>
            <a:r>
              <a:rPr sz="1167" spc="13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the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489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2"/>
            <a:ext cx="5359312" cy="5246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 Engineering</a:t>
            </a:r>
            <a:r>
              <a:rPr sz="1167" spc="-10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5556" algn="just">
              <a:lnSpc>
                <a:spcPts val="1342"/>
              </a:lnSpc>
              <a:spcBef>
                <a:spcPts val="851"/>
              </a:spcBef>
            </a:pPr>
            <a:r>
              <a:rPr sz="1167" dirty="0">
                <a:latin typeface="Times New Roman"/>
                <a:cs typeface="Times New Roman"/>
              </a:rPr>
              <a:t>return value, the allocated </a:t>
            </a:r>
            <a:r>
              <a:rPr sz="1167" spc="-5" dirty="0">
                <a:latin typeface="Times New Roman"/>
                <a:cs typeface="Times New Roman"/>
              </a:rPr>
              <a:t>string will </a:t>
            </a:r>
            <a:r>
              <a:rPr sz="1167" dirty="0">
                <a:latin typeface="Times New Roman"/>
                <a:cs typeface="Times New Roman"/>
              </a:rPr>
              <a:t>automatically be destroyed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proper clean-  up.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234592" algn="just"/>
            <a:r>
              <a:rPr sz="1167" b="1" dirty="0">
                <a:latin typeface="Times New Roman"/>
                <a:cs typeface="Times New Roman"/>
              </a:rPr>
              <a:t>Exception </a:t>
            </a:r>
            <a:r>
              <a:rPr sz="1167" b="1" spc="-5" dirty="0">
                <a:latin typeface="Times New Roman"/>
                <a:cs typeface="Times New Roman"/>
              </a:rPr>
              <a:t>Safety </a:t>
            </a:r>
            <a:r>
              <a:rPr sz="1167" b="1" dirty="0">
                <a:latin typeface="Times New Roman"/>
                <a:cs typeface="Times New Roman"/>
              </a:rPr>
              <a:t>and Multiple</a:t>
            </a:r>
            <a:r>
              <a:rPr sz="1167" b="1" spc="-97" dirty="0">
                <a:latin typeface="Times New Roman"/>
                <a:cs typeface="Times New Roman"/>
              </a:rPr>
              <a:t> </a:t>
            </a:r>
            <a:r>
              <a:rPr sz="1167" b="1" spc="-5" dirty="0">
                <a:latin typeface="Times New Roman"/>
                <a:cs typeface="Times New Roman"/>
              </a:rPr>
              <a:t>Side-effects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234592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is difficult and </a:t>
            </a:r>
            <a:r>
              <a:rPr sz="1167" spc="-5" dirty="0">
                <a:latin typeface="Times New Roman"/>
                <a:cs typeface="Times New Roman"/>
              </a:rPr>
              <a:t>some-times </a:t>
            </a:r>
            <a:r>
              <a:rPr sz="1167" dirty="0">
                <a:latin typeface="Times New Roman"/>
                <a:cs typeface="Times New Roman"/>
              </a:rPr>
              <a:t>impossible to provide </a:t>
            </a:r>
            <a:r>
              <a:rPr sz="1167" spc="-5" dirty="0">
                <a:latin typeface="Times New Roman"/>
                <a:cs typeface="Times New Roman"/>
              </a:rPr>
              <a:t>strong </a:t>
            </a:r>
            <a:r>
              <a:rPr sz="1167" dirty="0">
                <a:latin typeface="Times New Roman"/>
                <a:cs typeface="Times New Roman"/>
              </a:rPr>
              <a:t>exception </a:t>
            </a:r>
            <a:r>
              <a:rPr sz="1167" spc="-5" dirty="0">
                <a:latin typeface="Times New Roman"/>
                <a:cs typeface="Times New Roman"/>
              </a:rPr>
              <a:t>safety when  </a:t>
            </a:r>
            <a:r>
              <a:rPr sz="1167" dirty="0">
                <a:latin typeface="Times New Roman"/>
                <a:cs typeface="Times New Roman"/>
              </a:rPr>
              <a:t>there are two or more </a:t>
            </a:r>
            <a:r>
              <a:rPr sz="1167" spc="-5" dirty="0">
                <a:latin typeface="Times New Roman"/>
                <a:cs typeface="Times New Roman"/>
              </a:rPr>
              <a:t>side-effects </a:t>
            </a:r>
            <a:r>
              <a:rPr sz="1167" dirty="0">
                <a:latin typeface="Times New Roman"/>
                <a:cs typeface="Times New Roman"/>
              </a:rPr>
              <a:t>in one function and these </a:t>
            </a:r>
            <a:r>
              <a:rPr sz="1167" spc="-5" dirty="0">
                <a:latin typeface="Times New Roman"/>
                <a:cs typeface="Times New Roman"/>
              </a:rPr>
              <a:t>side-effects </a:t>
            </a:r>
            <a:r>
              <a:rPr sz="1167" dirty="0">
                <a:latin typeface="Times New Roman"/>
                <a:cs typeface="Times New Roman"/>
              </a:rPr>
              <a:t>are not  related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each other.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example </a:t>
            </a:r>
            <a:r>
              <a:rPr sz="1167" spc="-5" dirty="0">
                <a:latin typeface="Times New Roman"/>
                <a:cs typeface="Times New Roman"/>
              </a:rPr>
              <a:t>we would </a:t>
            </a:r>
            <a:r>
              <a:rPr sz="1167" dirty="0">
                <a:latin typeface="Times New Roman"/>
                <a:cs typeface="Times New Roman"/>
              </a:rPr>
              <a:t>not have been able to provide  exception </a:t>
            </a:r>
            <a:r>
              <a:rPr sz="1167" spc="-5" dirty="0">
                <a:latin typeface="Times New Roman"/>
                <a:cs typeface="Times New Roman"/>
              </a:rPr>
              <a:t>safety </a:t>
            </a:r>
            <a:r>
              <a:rPr sz="1167" dirty="0">
                <a:latin typeface="Times New Roman"/>
                <a:cs typeface="Times New Roman"/>
              </a:rPr>
              <a:t>if there are two output messages, one to cout and the other one to  cerr. This is because the two cannot be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combined.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34592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When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comes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two or </a:t>
            </a:r>
            <a:r>
              <a:rPr sz="1167" spc="5" dirty="0">
                <a:latin typeface="Times New Roman"/>
                <a:cs typeface="Times New Roman"/>
              </a:rPr>
              <a:t>more </a:t>
            </a:r>
            <a:r>
              <a:rPr sz="1167" dirty="0">
                <a:latin typeface="Times New Roman"/>
                <a:cs typeface="Times New Roman"/>
              </a:rPr>
              <a:t>unrelated </a:t>
            </a:r>
            <a:r>
              <a:rPr sz="1167" spc="-5" dirty="0">
                <a:latin typeface="Times New Roman"/>
                <a:cs typeface="Times New Roman"/>
              </a:rPr>
              <a:t>side-effects which </a:t>
            </a:r>
            <a:r>
              <a:rPr sz="1167" dirty="0">
                <a:latin typeface="Times New Roman"/>
                <a:cs typeface="Times New Roman"/>
              </a:rPr>
              <a:t>cannot be  combined then the best </a:t>
            </a:r>
            <a:r>
              <a:rPr sz="1167" spc="-5" dirty="0">
                <a:latin typeface="Times New Roman"/>
                <a:cs typeface="Times New Roman"/>
              </a:rPr>
              <a:t>way </a:t>
            </a:r>
            <a:r>
              <a:rPr sz="1167" dirty="0">
                <a:latin typeface="Times New Roman"/>
                <a:cs typeface="Times New Roman"/>
              </a:rPr>
              <a:t>to handle </a:t>
            </a:r>
            <a:r>
              <a:rPr sz="1167" spc="-5" dirty="0">
                <a:latin typeface="Times New Roman"/>
                <a:cs typeface="Times New Roman"/>
              </a:rPr>
              <a:t>such </a:t>
            </a: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situation </a:t>
            </a:r>
            <a:r>
              <a:rPr sz="1167" dirty="0">
                <a:latin typeface="Times New Roman"/>
                <a:cs typeface="Times New Roman"/>
              </a:rPr>
              <a:t>is break it into two </a:t>
            </a:r>
            <a:r>
              <a:rPr sz="1167" spc="-5" dirty="0">
                <a:latin typeface="Times New Roman"/>
                <a:cs typeface="Times New Roman"/>
              </a:rPr>
              <a:t>separate  </a:t>
            </a:r>
            <a:r>
              <a:rPr sz="1167" dirty="0">
                <a:latin typeface="Times New Roman"/>
                <a:cs typeface="Times New Roman"/>
              </a:rPr>
              <a:t>functions. That </a:t>
            </a:r>
            <a:r>
              <a:rPr sz="1167" spc="-5" dirty="0">
                <a:latin typeface="Times New Roman"/>
                <a:cs typeface="Times New Roman"/>
              </a:rPr>
              <a:t>way, </a:t>
            </a:r>
            <a:r>
              <a:rPr sz="1167" dirty="0">
                <a:latin typeface="Times New Roman"/>
                <a:cs typeface="Times New Roman"/>
              </a:rPr>
              <a:t>at least, the caller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spc="5" dirty="0">
                <a:latin typeface="Times New Roman"/>
                <a:cs typeface="Times New Roman"/>
              </a:rPr>
              <a:t>know </a:t>
            </a:r>
            <a:r>
              <a:rPr sz="1167" dirty="0">
                <a:latin typeface="Times New Roman"/>
                <a:cs typeface="Times New Roman"/>
              </a:rPr>
              <a:t>that these are two </a:t>
            </a:r>
            <a:r>
              <a:rPr sz="1167" spc="-5" dirty="0">
                <a:latin typeface="Times New Roman"/>
                <a:cs typeface="Times New Roman"/>
              </a:rPr>
              <a:t>separate </a:t>
            </a:r>
            <a:r>
              <a:rPr sz="1167" dirty="0">
                <a:latin typeface="Times New Roman"/>
                <a:cs typeface="Times New Roman"/>
              </a:rPr>
              <a:t>atomic  </a:t>
            </a:r>
            <a:r>
              <a:rPr sz="1167" spc="-5" dirty="0">
                <a:latin typeface="Times New Roman"/>
                <a:cs typeface="Times New Roman"/>
              </a:rPr>
              <a:t>steps.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 algn="just">
              <a:lnSpc>
                <a:spcPts val="1836"/>
              </a:lnSpc>
            </a:pPr>
            <a:r>
              <a:rPr sz="1556" spc="-10" dirty="0">
                <a:latin typeface="Times New Roman"/>
                <a:cs typeface="Times New Roman"/>
              </a:rPr>
              <a:t>Summary</a:t>
            </a:r>
            <a:endParaRPr sz="1556">
              <a:latin typeface="Times New Roman"/>
              <a:cs typeface="Times New Roman"/>
            </a:endParaRPr>
          </a:p>
          <a:p>
            <a:pPr marL="679082" marR="6173" indent="-222245" algn="just">
              <a:lnSpc>
                <a:spcPts val="1342"/>
              </a:lnSpc>
              <a:spcBef>
                <a:spcPts val="63"/>
              </a:spcBef>
              <a:buAutoNum type="arabicPeriod"/>
              <a:tabLst>
                <a:tab pos="679082" algn="l"/>
              </a:tabLst>
            </a:pPr>
            <a:r>
              <a:rPr sz="1167" spc="-5" dirty="0">
                <a:latin typeface="Times New Roman"/>
                <a:cs typeface="Times New Roman"/>
              </a:rPr>
              <a:t>Providing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strong </a:t>
            </a:r>
            <a:r>
              <a:rPr sz="1167" dirty="0">
                <a:latin typeface="Times New Roman"/>
                <a:cs typeface="Times New Roman"/>
              </a:rPr>
              <a:t>exception-safety guarantee often requires you to trade-off  performance.</a:t>
            </a:r>
            <a:endParaRPr sz="1167">
              <a:latin typeface="Times New Roman"/>
              <a:cs typeface="Times New Roman"/>
            </a:endParaRPr>
          </a:p>
          <a:p>
            <a:pPr marL="679082" marR="6173" indent="-222245" algn="just">
              <a:lnSpc>
                <a:spcPts val="1342"/>
              </a:lnSpc>
              <a:buAutoNum type="arabicPeriod"/>
              <a:tabLst>
                <a:tab pos="679082" algn="l"/>
              </a:tabLst>
            </a:pPr>
            <a:r>
              <a:rPr sz="1167" dirty="0">
                <a:latin typeface="Times New Roman"/>
                <a:cs typeface="Times New Roman"/>
              </a:rPr>
              <a:t>If a function has multiple un-related </a:t>
            </a:r>
            <a:r>
              <a:rPr sz="1167" spc="-5" dirty="0">
                <a:latin typeface="Times New Roman"/>
                <a:cs typeface="Times New Roman"/>
              </a:rPr>
              <a:t>side-effects, </a:t>
            </a:r>
            <a:r>
              <a:rPr sz="1167" dirty="0">
                <a:latin typeface="Times New Roman"/>
                <a:cs typeface="Times New Roman"/>
              </a:rPr>
              <a:t>it cannot always be made  </a:t>
            </a:r>
            <a:r>
              <a:rPr sz="1167" spc="-5" dirty="0">
                <a:latin typeface="Times New Roman"/>
                <a:cs typeface="Times New Roman"/>
              </a:rPr>
              <a:t>strongly </a:t>
            </a:r>
            <a:r>
              <a:rPr sz="1167" dirty="0">
                <a:latin typeface="Times New Roman"/>
                <a:cs typeface="Times New Roman"/>
              </a:rPr>
              <a:t>exception </a:t>
            </a:r>
            <a:r>
              <a:rPr sz="1167" spc="-5" dirty="0">
                <a:latin typeface="Times New Roman"/>
                <a:cs typeface="Times New Roman"/>
              </a:rPr>
              <a:t>safe. </a:t>
            </a:r>
            <a:r>
              <a:rPr sz="1167" dirty="0">
                <a:latin typeface="Times New Roman"/>
                <a:cs typeface="Times New Roman"/>
              </a:rPr>
              <a:t>If not, it can be done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by </a:t>
            </a:r>
            <a:r>
              <a:rPr sz="1167" spc="-5" dirty="0">
                <a:latin typeface="Times New Roman"/>
                <a:cs typeface="Times New Roman"/>
              </a:rPr>
              <a:t>splitting </a:t>
            </a:r>
            <a:r>
              <a:rPr sz="1167" dirty="0">
                <a:latin typeface="Times New Roman"/>
                <a:cs typeface="Times New Roman"/>
              </a:rPr>
              <a:t>the function  into </a:t>
            </a:r>
            <a:r>
              <a:rPr sz="1167" spc="-5" dirty="0">
                <a:latin typeface="Times New Roman"/>
                <a:cs typeface="Times New Roman"/>
              </a:rPr>
              <a:t>several </a:t>
            </a:r>
            <a:r>
              <a:rPr sz="1167" dirty="0">
                <a:latin typeface="Times New Roman"/>
                <a:cs typeface="Times New Roman"/>
              </a:rPr>
              <a:t>functions, each of </a:t>
            </a:r>
            <a:r>
              <a:rPr sz="1167" spc="-5" dirty="0">
                <a:latin typeface="Times New Roman"/>
                <a:cs typeface="Times New Roman"/>
              </a:rPr>
              <a:t>whose side-effects </a:t>
            </a:r>
            <a:r>
              <a:rPr sz="1167" dirty="0">
                <a:latin typeface="Times New Roman"/>
                <a:cs typeface="Times New Roman"/>
              </a:rPr>
              <a:t>can be performed  atomically.</a:t>
            </a:r>
            <a:endParaRPr sz="1167">
              <a:latin typeface="Times New Roman"/>
              <a:cs typeface="Times New Roman"/>
            </a:endParaRPr>
          </a:p>
          <a:p>
            <a:pPr marL="679082" marR="4939" indent="-222245" algn="just">
              <a:lnSpc>
                <a:spcPts val="1342"/>
              </a:lnSpc>
              <a:buAutoNum type="arabicPeriod"/>
              <a:tabLst>
                <a:tab pos="679082" algn="l"/>
              </a:tabLst>
            </a:pPr>
            <a:r>
              <a:rPr sz="1167" spc="-5" dirty="0">
                <a:latin typeface="Times New Roman"/>
                <a:cs typeface="Times New Roman"/>
              </a:rPr>
              <a:t>Not </a:t>
            </a:r>
            <a:r>
              <a:rPr sz="1167" dirty="0">
                <a:latin typeface="Times New Roman"/>
                <a:cs typeface="Times New Roman"/>
              </a:rPr>
              <a:t>all functions need to be </a:t>
            </a:r>
            <a:r>
              <a:rPr sz="1167" spc="-5" dirty="0">
                <a:latin typeface="Times New Roman"/>
                <a:cs typeface="Times New Roman"/>
              </a:rPr>
              <a:t>strongly </a:t>
            </a:r>
            <a:r>
              <a:rPr sz="1167" dirty="0">
                <a:latin typeface="Times New Roman"/>
                <a:cs typeface="Times New Roman"/>
              </a:rPr>
              <a:t>exception-safe. Both the original code  and attempt#1 </a:t>
            </a:r>
            <a:r>
              <a:rPr sz="1167" spc="-5" dirty="0">
                <a:latin typeface="Times New Roman"/>
                <a:cs typeface="Times New Roman"/>
              </a:rPr>
              <a:t>satisfy </a:t>
            </a:r>
            <a:r>
              <a:rPr sz="1167" dirty="0">
                <a:latin typeface="Times New Roman"/>
                <a:cs typeface="Times New Roman"/>
              </a:rPr>
              <a:t>the basic guarantee. </a:t>
            </a:r>
            <a:r>
              <a:rPr sz="1167" spc="-5" dirty="0">
                <a:latin typeface="Times New Roman"/>
                <a:cs typeface="Times New Roman"/>
              </a:rPr>
              <a:t>For </a:t>
            </a:r>
            <a:r>
              <a:rPr sz="1167" dirty="0">
                <a:latin typeface="Times New Roman"/>
                <a:cs typeface="Times New Roman"/>
              </a:rPr>
              <a:t>many clients, attempt # 1 is  </a:t>
            </a:r>
            <a:r>
              <a:rPr sz="1167" spc="-5" dirty="0">
                <a:latin typeface="Times New Roman"/>
                <a:cs typeface="Times New Roman"/>
              </a:rPr>
              <a:t>sufficient </a:t>
            </a:r>
            <a:r>
              <a:rPr sz="1167" dirty="0">
                <a:latin typeface="Times New Roman"/>
                <a:cs typeface="Times New Roman"/>
              </a:rPr>
              <a:t>and minimizes the opportunity for </a:t>
            </a:r>
            <a:r>
              <a:rPr sz="1167" spc="-5" dirty="0">
                <a:latin typeface="Times New Roman"/>
                <a:cs typeface="Times New Roman"/>
              </a:rPr>
              <a:t>side-effects </a:t>
            </a:r>
            <a:r>
              <a:rPr sz="1167" dirty="0">
                <a:latin typeface="Times New Roman"/>
                <a:cs typeface="Times New Roman"/>
              </a:rPr>
              <a:t>to occur in the  exceptional </a:t>
            </a:r>
            <a:r>
              <a:rPr sz="1167" spc="-5" dirty="0">
                <a:latin typeface="Times New Roman"/>
                <a:cs typeface="Times New Roman"/>
              </a:rPr>
              <a:t>situation, without </a:t>
            </a:r>
            <a:r>
              <a:rPr sz="1167" dirty="0">
                <a:latin typeface="Times New Roman"/>
                <a:cs typeface="Times New Roman"/>
              </a:rPr>
              <a:t>requiring the performance trade-off of   </a:t>
            </a:r>
            <a:r>
              <a:rPr sz="1167" spc="24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attempt</a:t>
            </a:r>
            <a:endParaRPr sz="1167">
              <a:latin typeface="Times New Roman"/>
              <a:cs typeface="Times New Roman"/>
            </a:endParaRPr>
          </a:p>
          <a:p>
            <a:pPr marL="679082">
              <a:lnSpc>
                <a:spcPts val="1308"/>
              </a:lnSpc>
            </a:pPr>
            <a:r>
              <a:rPr sz="1167" dirty="0">
                <a:latin typeface="Times New Roman"/>
                <a:cs typeface="Times New Roman"/>
              </a:rPr>
              <a:t>#3.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191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8906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853"/>
            <a:ext cx="5361781" cy="1167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for (i=‘A’; i &lt;= </a:t>
            </a:r>
            <a:r>
              <a:rPr sz="972" dirty="0">
                <a:latin typeface="Times New Roman"/>
                <a:cs typeface="Times New Roman"/>
              </a:rPr>
              <a:t>‘Z’;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i++)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cout &lt;&lt;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609"/>
              </a:lnSpc>
            </a:pPr>
            <a:r>
              <a:rPr sz="1361" b="1" spc="-5" dirty="0">
                <a:latin typeface="Times New Roman"/>
                <a:cs typeface="Times New Roman"/>
              </a:rPr>
              <a:t>Use </a:t>
            </a:r>
            <a:r>
              <a:rPr sz="1361" b="1" dirty="0">
                <a:latin typeface="Times New Roman"/>
                <a:cs typeface="Times New Roman"/>
              </a:rPr>
              <a:t>(or abuse) of</a:t>
            </a:r>
            <a:r>
              <a:rPr sz="1361" b="1" spc="-63" dirty="0">
                <a:latin typeface="Times New Roman"/>
                <a:cs typeface="Times New Roman"/>
              </a:rPr>
              <a:t> </a:t>
            </a:r>
            <a:r>
              <a:rPr sz="1361" b="1" spc="-10" dirty="0">
                <a:latin typeface="Times New Roman"/>
                <a:cs typeface="Times New Roman"/>
              </a:rPr>
              <a:t>Zero</a:t>
            </a:r>
            <a:endParaRPr sz="1361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number 0 is the most abused </a:t>
            </a:r>
            <a:r>
              <a:rPr sz="1167" spc="-5" dirty="0">
                <a:latin typeface="Times New Roman"/>
                <a:cs typeface="Times New Roman"/>
              </a:rPr>
              <a:t>symbol </a:t>
            </a:r>
            <a:r>
              <a:rPr sz="1167" dirty="0">
                <a:latin typeface="Times New Roman"/>
                <a:cs typeface="Times New Roman"/>
              </a:rPr>
              <a:t>in programs </a:t>
            </a:r>
            <a:r>
              <a:rPr sz="1167" spc="-5" dirty="0">
                <a:latin typeface="Times New Roman"/>
                <a:cs typeface="Times New Roman"/>
              </a:rPr>
              <a:t>written </a:t>
            </a:r>
            <a:r>
              <a:rPr sz="1167" dirty="0">
                <a:latin typeface="Times New Roman"/>
                <a:cs typeface="Times New Roman"/>
              </a:rPr>
              <a:t>in C or C++. </a:t>
            </a:r>
            <a:r>
              <a:rPr sz="1167" spc="-5" dirty="0">
                <a:latin typeface="Times New Roman"/>
                <a:cs typeface="Times New Roman"/>
              </a:rPr>
              <a:t>One </a:t>
            </a:r>
            <a:r>
              <a:rPr sz="1167" dirty="0">
                <a:latin typeface="Times New Roman"/>
                <a:cs typeface="Times New Roman"/>
              </a:rPr>
              <a:t>can  easily find code </a:t>
            </a:r>
            <a:r>
              <a:rPr sz="1167" spc="-5" dirty="0">
                <a:latin typeface="Times New Roman"/>
                <a:cs typeface="Times New Roman"/>
              </a:rPr>
              <a:t>segment </a:t>
            </a:r>
            <a:r>
              <a:rPr sz="1167" dirty="0">
                <a:latin typeface="Times New Roman"/>
                <a:cs typeface="Times New Roman"/>
              </a:rPr>
              <a:t>that 0 in a fashion </a:t>
            </a:r>
            <a:r>
              <a:rPr sz="1167" spc="-5" dirty="0">
                <a:latin typeface="Times New Roman"/>
                <a:cs typeface="Times New Roman"/>
              </a:rPr>
              <a:t>similar </a:t>
            </a:r>
            <a:r>
              <a:rPr sz="1167" dirty="0">
                <a:latin typeface="Times New Roman"/>
                <a:cs typeface="Times New Roman"/>
              </a:rPr>
              <a:t>to the examples below in almost</a:t>
            </a:r>
            <a:r>
              <a:rPr sz="1167" spc="-122" dirty="0">
                <a:latin typeface="Times New Roman"/>
                <a:cs typeface="Times New Roman"/>
              </a:rPr>
              <a:t> </a:t>
            </a:r>
            <a:r>
              <a:rPr sz="1167" spc="5" dirty="0">
                <a:latin typeface="Times New Roman"/>
                <a:cs typeface="Times New Roman"/>
              </a:rPr>
              <a:t>every  </a:t>
            </a:r>
            <a:r>
              <a:rPr sz="1167" dirty="0">
                <a:latin typeface="Times New Roman"/>
                <a:cs typeface="Times New Roman"/>
              </a:rPr>
              <a:t>C/C++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program.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169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3403" y="2668822"/>
            <a:ext cx="634030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flag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str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name[i] 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x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i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2370" y="2668822"/>
            <a:ext cx="1031610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// flag is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boolean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// str is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10" dirty="0">
                <a:latin typeface="Times New Roman"/>
                <a:cs typeface="Times New Roman"/>
              </a:rPr>
              <a:t>string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// name is char</a:t>
            </a:r>
            <a:r>
              <a:rPr sz="972" spc="-2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array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// x is floating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pt</a:t>
            </a:r>
            <a:endParaRPr sz="972">
              <a:latin typeface="Times New Roman"/>
              <a:cs typeface="Times New Roman"/>
            </a:endParaRPr>
          </a:p>
          <a:p>
            <a:pPr marL="1234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// i is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integer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903" y="3558328"/>
            <a:ext cx="5361164" cy="1444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is a legacy of old </a:t>
            </a:r>
            <a:r>
              <a:rPr sz="1167" spc="-5" dirty="0">
                <a:latin typeface="Times New Roman"/>
                <a:cs typeface="Times New Roman"/>
              </a:rPr>
              <a:t>style </a:t>
            </a:r>
            <a:r>
              <a:rPr sz="1167" dirty="0">
                <a:latin typeface="Times New Roman"/>
                <a:cs typeface="Times New Roman"/>
              </a:rPr>
              <a:t>C programming. It is much better to use </a:t>
            </a:r>
            <a:r>
              <a:rPr sz="1167" spc="-5" dirty="0">
                <a:latin typeface="Times New Roman"/>
                <a:cs typeface="Times New Roman"/>
              </a:rPr>
              <a:t>symbols </a:t>
            </a:r>
            <a:r>
              <a:rPr sz="1167" dirty="0">
                <a:latin typeface="Times New Roman"/>
                <a:cs typeface="Times New Roman"/>
              </a:rPr>
              <a:t>to explicitly  indicate the intent of the </a:t>
            </a:r>
            <a:r>
              <a:rPr sz="1167" spc="-5" dirty="0">
                <a:latin typeface="Times New Roman"/>
                <a:cs typeface="Times New Roman"/>
              </a:rPr>
              <a:t>statement. </a:t>
            </a:r>
            <a:r>
              <a:rPr sz="1167" spc="-15" dirty="0">
                <a:latin typeface="Times New Roman"/>
                <a:cs typeface="Times New Roman"/>
              </a:rPr>
              <a:t>It </a:t>
            </a:r>
            <a:r>
              <a:rPr sz="1167" dirty="0">
                <a:latin typeface="Times New Roman"/>
                <a:cs typeface="Times New Roman"/>
              </a:rPr>
              <a:t>is easy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the following code is more in line  </a:t>
            </a:r>
            <a:r>
              <a:rPr sz="1167" spc="-5" dirty="0">
                <a:latin typeface="Times New Roman"/>
                <a:cs typeface="Times New Roman"/>
              </a:rPr>
              <a:t>with </a:t>
            </a: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self-documentation </a:t>
            </a:r>
            <a:r>
              <a:rPr sz="1167" dirty="0">
                <a:latin typeface="Times New Roman"/>
                <a:cs typeface="Times New Roman"/>
              </a:rPr>
              <a:t>philosophy than the code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above.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6">
              <a:latin typeface="Times New Roman"/>
              <a:cs typeface="Times New Roman"/>
            </a:endParaRPr>
          </a:p>
          <a:p>
            <a:pPr marL="456219" marR="4169562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flag = false;  str = </a:t>
            </a:r>
            <a:r>
              <a:rPr sz="972" spc="-10" dirty="0">
                <a:latin typeface="Times New Roman"/>
                <a:cs typeface="Times New Roman"/>
              </a:rPr>
              <a:t>NULL;  </a:t>
            </a:r>
            <a:r>
              <a:rPr sz="972" spc="-5" dirty="0">
                <a:latin typeface="Times New Roman"/>
                <a:cs typeface="Times New Roman"/>
              </a:rPr>
              <a:t>name[i]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‘\0’;  </a:t>
            </a:r>
            <a:r>
              <a:rPr sz="972" spc="-5" dirty="0">
                <a:latin typeface="Times New Roman"/>
                <a:cs typeface="Times New Roman"/>
              </a:rPr>
              <a:t>x 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0.0;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079"/>
              </a:lnSpc>
            </a:pPr>
            <a:r>
              <a:rPr sz="972" spc="-5" dirty="0">
                <a:latin typeface="Times New Roman"/>
                <a:cs typeface="Times New Roman"/>
              </a:rPr>
              <a:t>i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0;</a:t>
            </a:r>
            <a:endParaRPr sz="97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05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214473" y="1493861"/>
            <a:ext cx="1500805" cy="28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47" b="1" spc="-5" dirty="0">
                <a:latin typeface="Times New Roman"/>
                <a:cs typeface="Times New Roman"/>
              </a:rPr>
              <a:t>Lecture </a:t>
            </a:r>
            <a:r>
              <a:rPr sz="1847" b="1" spc="-10" dirty="0">
                <a:latin typeface="Times New Roman"/>
                <a:cs typeface="Times New Roman"/>
              </a:rPr>
              <a:t>No.</a:t>
            </a:r>
            <a:r>
              <a:rPr sz="1847" b="1" spc="-58" dirty="0">
                <a:latin typeface="Times New Roman"/>
                <a:cs typeface="Times New Roman"/>
              </a:rPr>
              <a:t> </a:t>
            </a:r>
            <a:r>
              <a:rPr sz="1847" b="1" spc="-5" dirty="0">
                <a:latin typeface="Times New Roman"/>
                <a:cs typeface="Times New Roman"/>
              </a:rPr>
              <a:t>32</a:t>
            </a:r>
            <a:endParaRPr sz="184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170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903" y="2002097"/>
            <a:ext cx="5359929" cy="487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361" b="1" dirty="0">
                <a:latin typeface="Times New Roman"/>
                <a:cs typeface="Times New Roman"/>
              </a:rPr>
              <a:t>10.9 </a:t>
            </a:r>
            <a:r>
              <a:rPr sz="1556" b="1" spc="-10" dirty="0">
                <a:latin typeface="Times New Roman"/>
                <a:cs typeface="Times New Roman"/>
              </a:rPr>
              <a:t>Clarity </a:t>
            </a:r>
            <a:r>
              <a:rPr sz="1556" b="1" spc="-5" dirty="0">
                <a:latin typeface="Times New Roman"/>
                <a:cs typeface="Times New Roman"/>
              </a:rPr>
              <a:t>through</a:t>
            </a:r>
            <a:r>
              <a:rPr sz="1556" b="1" spc="-19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modularity</a:t>
            </a: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1342"/>
              </a:spcBef>
            </a:pP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mentioned earlier, abstraction and encapsulation are </a:t>
            </a:r>
            <a:r>
              <a:rPr sz="1167" spc="5" dirty="0">
                <a:latin typeface="Times New Roman"/>
                <a:cs typeface="Times New Roman"/>
              </a:rPr>
              <a:t>two </a:t>
            </a:r>
            <a:r>
              <a:rPr sz="1167" dirty="0">
                <a:latin typeface="Times New Roman"/>
                <a:cs typeface="Times New Roman"/>
              </a:rPr>
              <a:t>important tools that can help  in managing and mastering the complexity of a program. We also discussed that the </a:t>
            </a:r>
            <a:r>
              <a:rPr sz="1167" spc="-5" dirty="0">
                <a:latin typeface="Times New Roman"/>
                <a:cs typeface="Times New Roman"/>
              </a:rPr>
              <a:t>size  </a:t>
            </a:r>
            <a:r>
              <a:rPr sz="1167" dirty="0">
                <a:latin typeface="Times New Roman"/>
                <a:cs typeface="Times New Roman"/>
              </a:rPr>
              <a:t>of individual functions plays a </a:t>
            </a:r>
            <a:r>
              <a:rPr sz="1167" spc="-5" dirty="0">
                <a:latin typeface="Times New Roman"/>
                <a:cs typeface="Times New Roman"/>
              </a:rPr>
              <a:t>significant </a:t>
            </a:r>
            <a:r>
              <a:rPr sz="1167" dirty="0">
                <a:latin typeface="Times New Roman"/>
                <a:cs typeface="Times New Roman"/>
              </a:rPr>
              <a:t>role in making the program easy or difficult to  understand. In general, as the function becomes longer in </a:t>
            </a:r>
            <a:r>
              <a:rPr sz="1167" spc="-5" dirty="0">
                <a:latin typeface="Times New Roman"/>
                <a:cs typeface="Times New Roman"/>
              </a:rPr>
              <a:t>size, </a:t>
            </a:r>
            <a:r>
              <a:rPr sz="1167" dirty="0">
                <a:latin typeface="Times New Roman"/>
                <a:cs typeface="Times New Roman"/>
              </a:rPr>
              <a:t>it becomes more difficult  to understand. </a:t>
            </a:r>
            <a:r>
              <a:rPr sz="1167" spc="-5" dirty="0">
                <a:latin typeface="Times New Roman"/>
                <a:cs typeface="Times New Roman"/>
              </a:rPr>
              <a:t>Modularity </a:t>
            </a:r>
            <a:r>
              <a:rPr sz="1167" dirty="0">
                <a:latin typeface="Times New Roman"/>
                <a:cs typeface="Times New Roman"/>
              </a:rPr>
              <a:t>is a tool that can help us in reducing the </a:t>
            </a:r>
            <a:r>
              <a:rPr sz="1167" spc="-5" dirty="0">
                <a:latin typeface="Times New Roman"/>
                <a:cs typeface="Times New Roman"/>
              </a:rPr>
              <a:t>size </a:t>
            </a:r>
            <a:r>
              <a:rPr sz="1167" dirty="0">
                <a:latin typeface="Times New Roman"/>
                <a:cs typeface="Times New Roman"/>
              </a:rPr>
              <a:t>of individual  functions, making them more readable.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example, consider the following </a:t>
            </a:r>
            <a:r>
              <a:rPr sz="1167" spc="-5" dirty="0">
                <a:latin typeface="Times New Roman"/>
                <a:cs typeface="Times New Roman"/>
              </a:rPr>
              <a:t>selection  sort</a:t>
            </a:r>
            <a:r>
              <a:rPr sz="1167" spc="-9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function.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void selectionSort(int a[], int</a:t>
            </a:r>
            <a:r>
              <a:rPr sz="972" spc="-24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size)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4009669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int i, j;  int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  int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min;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345199" marR="3144148" indent="-444490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for (i = </a:t>
            </a:r>
            <a:r>
              <a:rPr sz="972" spc="5" dirty="0">
                <a:latin typeface="Times New Roman"/>
                <a:cs typeface="Times New Roman"/>
              </a:rPr>
              <a:t>0; </a:t>
            </a:r>
            <a:r>
              <a:rPr sz="972" spc="-5" dirty="0">
                <a:latin typeface="Times New Roman"/>
                <a:cs typeface="Times New Roman"/>
              </a:rPr>
              <a:t>i &lt; </a:t>
            </a:r>
            <a:r>
              <a:rPr sz="972" spc="-10" dirty="0">
                <a:latin typeface="Times New Roman"/>
                <a:cs typeface="Times New Roman"/>
              </a:rPr>
              <a:t>size-1; </a:t>
            </a:r>
            <a:r>
              <a:rPr sz="972" spc="-5" dirty="0">
                <a:latin typeface="Times New Roman"/>
                <a:cs typeface="Times New Roman"/>
              </a:rPr>
              <a:t>i++){  min 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065"/>
              </a:lnSpc>
            </a:pPr>
            <a:r>
              <a:rPr sz="972" spc="-5" dirty="0">
                <a:latin typeface="Times New Roman"/>
                <a:cs typeface="Times New Roman"/>
              </a:rPr>
              <a:t>for (j = i+1; j &lt; </a:t>
            </a:r>
            <a:r>
              <a:rPr sz="972" spc="-10" dirty="0">
                <a:latin typeface="Times New Roman"/>
                <a:cs typeface="Times New Roman"/>
              </a:rPr>
              <a:t>size;</a:t>
            </a:r>
            <a:r>
              <a:rPr sz="972" dirty="0">
                <a:latin typeface="Times New Roman"/>
                <a:cs typeface="Times New Roman"/>
              </a:rPr>
              <a:t> j++){</a:t>
            </a:r>
            <a:endParaRPr sz="972">
              <a:latin typeface="Times New Roman"/>
              <a:cs typeface="Times New Roman"/>
            </a:endParaRPr>
          </a:p>
          <a:p>
            <a:pPr marR="951332" algn="ctr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if (a[j] &lt;</a:t>
            </a:r>
            <a:r>
              <a:rPr sz="972" spc="-2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a[min])</a:t>
            </a:r>
            <a:endParaRPr sz="972">
              <a:latin typeface="Times New Roman"/>
              <a:cs typeface="Times New Roman"/>
            </a:endParaRPr>
          </a:p>
          <a:p>
            <a:pPr marR="491407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min 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j;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1345199" marR="3267000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temp = a[i];  a[i] = </a:t>
            </a:r>
            <a:r>
              <a:rPr sz="972" dirty="0">
                <a:latin typeface="Times New Roman"/>
                <a:cs typeface="Times New Roman"/>
              </a:rPr>
              <a:t>a[min];  </a:t>
            </a:r>
            <a:r>
              <a:rPr sz="972" spc="-5" dirty="0">
                <a:latin typeface="Times New Roman"/>
                <a:cs typeface="Times New Roman"/>
              </a:rPr>
              <a:t>a[min] =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55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Although </a:t>
            </a:r>
            <a:r>
              <a:rPr sz="1167" dirty="0">
                <a:latin typeface="Times New Roman"/>
                <a:cs typeface="Times New Roman"/>
              </a:rPr>
              <a:t>it is not very long but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can </a:t>
            </a:r>
            <a:r>
              <a:rPr sz="1167" spc="-5" dirty="0">
                <a:latin typeface="Times New Roman"/>
                <a:cs typeface="Times New Roman"/>
              </a:rPr>
              <a:t>still </a:t>
            </a:r>
            <a:r>
              <a:rPr sz="1167" dirty="0">
                <a:latin typeface="Times New Roman"/>
                <a:cs typeface="Times New Roman"/>
              </a:rPr>
              <a:t>improve its readability by breaking it into  </a:t>
            </a:r>
            <a:r>
              <a:rPr sz="1167" spc="-5" dirty="0">
                <a:latin typeface="Times New Roman"/>
                <a:cs typeface="Times New Roman"/>
              </a:rPr>
              <a:t>small </a:t>
            </a:r>
            <a:r>
              <a:rPr sz="1167" dirty="0">
                <a:latin typeface="Times New Roman"/>
                <a:cs typeface="Times New Roman"/>
              </a:rPr>
              <a:t>functions to perform the logical </a:t>
            </a:r>
            <a:r>
              <a:rPr sz="1167" spc="-5" dirty="0">
                <a:latin typeface="Times New Roman"/>
                <a:cs typeface="Times New Roman"/>
              </a:rPr>
              <a:t>steps. </a:t>
            </a:r>
            <a:r>
              <a:rPr sz="1167" dirty="0">
                <a:latin typeface="Times New Roman"/>
                <a:cs typeface="Times New Roman"/>
              </a:rPr>
              <a:t>The modified code is </a:t>
            </a:r>
            <a:r>
              <a:rPr sz="1167" spc="-5" dirty="0">
                <a:latin typeface="Times New Roman"/>
                <a:cs typeface="Times New Roman"/>
              </a:rPr>
              <a:t>written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below:</a:t>
            </a:r>
            <a:endParaRPr sz="1167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7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853"/>
            <a:ext cx="5358694" cy="6008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void </a:t>
            </a:r>
            <a:r>
              <a:rPr sz="972" spc="-10" dirty="0">
                <a:latin typeface="Times New Roman"/>
                <a:cs typeface="Times New Roman"/>
              </a:rPr>
              <a:t>swap(int </a:t>
            </a:r>
            <a:r>
              <a:rPr sz="972" spc="-5" dirty="0">
                <a:latin typeface="Times New Roman"/>
                <a:cs typeface="Times New Roman"/>
              </a:rPr>
              <a:t>&amp;x, int</a:t>
            </a:r>
            <a:r>
              <a:rPr sz="97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&amp;y)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219" marR="4420822" algn="just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int temp;  temp =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x;  x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y;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099"/>
              </a:lnSpc>
            </a:pPr>
            <a:r>
              <a:rPr sz="972" spc="-5" dirty="0">
                <a:latin typeface="Times New Roman"/>
                <a:cs typeface="Times New Roman"/>
              </a:rPr>
              <a:t>y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  <a:spcBef>
                <a:spcPts val="617"/>
              </a:spcBef>
            </a:pPr>
            <a:r>
              <a:rPr sz="972" spc="-5" dirty="0">
                <a:latin typeface="Times New Roman"/>
                <a:cs typeface="Times New Roman"/>
              </a:rPr>
              <a:t>int </a:t>
            </a:r>
            <a:r>
              <a:rPr sz="972" dirty="0">
                <a:latin typeface="Times New Roman"/>
                <a:cs typeface="Times New Roman"/>
              </a:rPr>
              <a:t>minimum(int </a:t>
            </a:r>
            <a:r>
              <a:rPr sz="972" spc="-5" dirty="0">
                <a:latin typeface="Times New Roman"/>
                <a:cs typeface="Times New Roman"/>
              </a:rPr>
              <a:t>a[], int </a:t>
            </a:r>
            <a:r>
              <a:rPr sz="972" dirty="0">
                <a:latin typeface="Times New Roman"/>
                <a:cs typeface="Times New Roman"/>
              </a:rPr>
              <a:t>from, </a:t>
            </a: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4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to)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219" marR="4507250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int  min;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055"/>
              </a:lnSpc>
            </a:pPr>
            <a:r>
              <a:rPr sz="972" spc="-5" dirty="0">
                <a:latin typeface="Times New Roman"/>
                <a:cs typeface="Times New Roman"/>
              </a:rPr>
              <a:t>min =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a[from];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for (i = </a:t>
            </a:r>
            <a:r>
              <a:rPr sz="972" dirty="0">
                <a:latin typeface="Times New Roman"/>
                <a:cs typeface="Times New Roman"/>
              </a:rPr>
              <a:t>from; </a:t>
            </a:r>
            <a:r>
              <a:rPr sz="972" spc="-5" dirty="0">
                <a:latin typeface="Times New Roman"/>
                <a:cs typeface="Times New Roman"/>
              </a:rPr>
              <a:t>i &lt;= to;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i++){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(a[i] &lt;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a[min])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min 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113"/>
              </a:lnSpc>
            </a:pP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min;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37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  <a:spcBef>
                <a:spcPts val="617"/>
              </a:spcBef>
            </a:pPr>
            <a:r>
              <a:rPr sz="972" spc="-5" dirty="0">
                <a:latin typeface="Times New Roman"/>
                <a:cs typeface="Times New Roman"/>
              </a:rPr>
              <a:t>void selectionSort(int a[], int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size)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456219" marR="4507250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min;  int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for (i = </a:t>
            </a:r>
            <a:r>
              <a:rPr sz="972" spc="5" dirty="0">
                <a:latin typeface="Times New Roman"/>
                <a:cs typeface="Times New Roman"/>
              </a:rPr>
              <a:t>0; </a:t>
            </a:r>
            <a:r>
              <a:rPr sz="972" spc="-5" dirty="0">
                <a:latin typeface="Times New Roman"/>
                <a:cs typeface="Times New Roman"/>
              </a:rPr>
              <a:t>i &lt; </a:t>
            </a:r>
            <a:r>
              <a:rPr sz="972" spc="-10" dirty="0">
                <a:latin typeface="Times New Roman"/>
                <a:cs typeface="Times New Roman"/>
              </a:rPr>
              <a:t>size;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i++){</a:t>
            </a:r>
            <a:endParaRPr sz="972">
              <a:latin typeface="Times New Roman"/>
              <a:cs typeface="Times New Roman"/>
            </a:endParaRPr>
          </a:p>
          <a:p>
            <a:pPr marL="900709" marR="2970674">
              <a:lnSpc>
                <a:spcPts val="1108"/>
              </a:lnSpc>
              <a:spcBef>
                <a:spcPts val="63"/>
              </a:spcBef>
            </a:pPr>
            <a:r>
              <a:rPr sz="972" spc="-5" dirty="0">
                <a:latin typeface="Times New Roman"/>
                <a:cs typeface="Times New Roman"/>
              </a:rPr>
              <a:t>min = minimum(a, i, </a:t>
            </a:r>
            <a:r>
              <a:rPr sz="972" spc="-10" dirty="0">
                <a:latin typeface="Times New Roman"/>
                <a:cs typeface="Times New Roman"/>
              </a:rPr>
              <a:t>size </a:t>
            </a:r>
            <a:r>
              <a:rPr sz="972" dirty="0">
                <a:latin typeface="Times New Roman"/>
                <a:cs typeface="Times New Roman"/>
              </a:rPr>
              <a:t>–1);  </a:t>
            </a:r>
            <a:r>
              <a:rPr sz="972" spc="-10" dirty="0">
                <a:latin typeface="Times New Roman"/>
                <a:cs typeface="Times New Roman"/>
              </a:rPr>
              <a:t>swap(a[i],</a:t>
            </a:r>
            <a:r>
              <a:rPr sz="972" spc="-15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a[min]);</a:t>
            </a:r>
            <a:endParaRPr sz="972">
              <a:latin typeface="Times New Roman"/>
              <a:cs typeface="Times New Roman"/>
            </a:endParaRPr>
          </a:p>
          <a:p>
            <a:pPr marL="456219" algn="just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It is easy to </a:t>
            </a:r>
            <a:r>
              <a:rPr sz="1167" spc="-5" dirty="0">
                <a:latin typeface="Times New Roman"/>
                <a:cs typeface="Times New Roman"/>
              </a:rPr>
              <a:t>see </a:t>
            </a:r>
            <a:r>
              <a:rPr sz="1167" dirty="0">
                <a:latin typeface="Times New Roman"/>
                <a:cs typeface="Times New Roman"/>
              </a:rPr>
              <a:t>that the new </a:t>
            </a:r>
            <a:r>
              <a:rPr sz="1167" spc="-5" dirty="0">
                <a:latin typeface="Times New Roman"/>
                <a:cs typeface="Times New Roman"/>
              </a:rPr>
              <a:t>selectionSort </a:t>
            </a:r>
            <a:r>
              <a:rPr sz="1167" dirty="0">
                <a:latin typeface="Times New Roman"/>
                <a:cs typeface="Times New Roman"/>
              </a:rPr>
              <a:t>function is much more readable. The logical 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have been abstracted out into the two functions namely, minimum and </a:t>
            </a:r>
            <a:r>
              <a:rPr sz="1167" spc="-5" dirty="0">
                <a:latin typeface="Times New Roman"/>
                <a:cs typeface="Times New Roman"/>
              </a:rPr>
              <a:t>swap. </a:t>
            </a:r>
            <a:r>
              <a:rPr sz="1167" dirty="0">
                <a:latin typeface="Times New Roman"/>
                <a:cs typeface="Times New Roman"/>
              </a:rPr>
              <a:t>This  code is not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spc="-5" dirty="0">
                <a:latin typeface="Times New Roman"/>
                <a:cs typeface="Times New Roman"/>
              </a:rPr>
              <a:t>shorter </a:t>
            </a:r>
            <a:r>
              <a:rPr sz="1167" dirty="0">
                <a:latin typeface="Times New Roman"/>
                <a:cs typeface="Times New Roman"/>
              </a:rPr>
              <a:t>but also as a by product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now have two functions (minimum  and </a:t>
            </a:r>
            <a:r>
              <a:rPr sz="1167" spc="-5" dirty="0">
                <a:latin typeface="Times New Roman"/>
                <a:cs typeface="Times New Roman"/>
              </a:rPr>
              <a:t>swap) </a:t>
            </a:r>
            <a:r>
              <a:rPr sz="1167" dirty="0">
                <a:latin typeface="Times New Roman"/>
                <a:cs typeface="Times New Roman"/>
              </a:rPr>
              <a:t>that can be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reused.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Reusability is one of the prime reasons to make functions but is not the </a:t>
            </a:r>
            <a:r>
              <a:rPr sz="1167" spc="5" dirty="0">
                <a:latin typeface="Times New Roman"/>
                <a:cs typeface="Times New Roman"/>
              </a:rPr>
              <a:t>only </a:t>
            </a:r>
            <a:r>
              <a:rPr sz="1167" dirty="0">
                <a:latin typeface="Times New Roman"/>
                <a:cs typeface="Times New Roman"/>
              </a:rPr>
              <a:t>reason.  </a:t>
            </a:r>
            <a:r>
              <a:rPr sz="1167" spc="-5" dirty="0">
                <a:latin typeface="Times New Roman"/>
                <a:cs typeface="Times New Roman"/>
              </a:rPr>
              <a:t>Modularity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10" dirty="0">
                <a:latin typeface="Times New Roman"/>
                <a:cs typeface="Times New Roman"/>
              </a:rPr>
              <a:t>of </a:t>
            </a:r>
            <a:r>
              <a:rPr sz="1167" dirty="0">
                <a:latin typeface="Times New Roman"/>
                <a:cs typeface="Times New Roman"/>
              </a:rPr>
              <a:t>equal concern (if not more) and a function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be broken into </a:t>
            </a:r>
            <a:r>
              <a:rPr sz="1167" spc="-5" dirty="0">
                <a:latin typeface="Times New Roman"/>
                <a:cs typeface="Times New Roman"/>
              </a:rPr>
              <a:t>smaller  </a:t>
            </a:r>
            <a:r>
              <a:rPr sz="1167" dirty="0">
                <a:latin typeface="Times New Roman"/>
                <a:cs typeface="Times New Roman"/>
              </a:rPr>
              <a:t>pieces, even if those pieces are not reused.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example, let us consider the quickSort  algorithm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below.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171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2980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33854"/>
            <a:ext cx="5359312" cy="788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void </a:t>
            </a:r>
            <a:r>
              <a:rPr sz="972" dirty="0">
                <a:latin typeface="Times New Roman"/>
                <a:cs typeface="Times New Roman"/>
              </a:rPr>
              <a:t>quickSort(int </a:t>
            </a:r>
            <a:r>
              <a:rPr sz="972" spc="-5" dirty="0">
                <a:latin typeface="Times New Roman"/>
                <a:cs typeface="Times New Roman"/>
              </a:rPr>
              <a:t>a[], int </a:t>
            </a:r>
            <a:r>
              <a:rPr sz="972" dirty="0">
                <a:latin typeface="Times New Roman"/>
                <a:cs typeface="Times New Roman"/>
              </a:rPr>
              <a:t>left, </a:t>
            </a: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right)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4002260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int i, j;  int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pivot;  int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</a:t>
            </a:r>
            <a:endParaRPr sz="972">
              <a:latin typeface="Times New Roman"/>
              <a:cs typeface="Times New Roman"/>
            </a:endParaRPr>
          </a:p>
          <a:p>
            <a:pPr marL="900709" marR="3225021">
              <a:lnSpc>
                <a:spcPts val="1118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int mid = (left +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right)/2;  </a:t>
            </a:r>
            <a:r>
              <a:rPr sz="972" spc="-5" dirty="0">
                <a:latin typeface="Times New Roman"/>
                <a:cs typeface="Times New Roman"/>
              </a:rPr>
              <a:t>if (left &lt;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right){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i = left -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1345199" marR="3255888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j = </a:t>
            </a:r>
            <a:r>
              <a:rPr sz="972" dirty="0">
                <a:latin typeface="Times New Roman"/>
                <a:cs typeface="Times New Roman"/>
              </a:rPr>
              <a:t>right </a:t>
            </a:r>
            <a:r>
              <a:rPr sz="972" spc="-5" dirty="0">
                <a:latin typeface="Times New Roman"/>
                <a:cs typeface="Times New Roman"/>
              </a:rPr>
              <a:t>+ 1;  pivot =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a[mid];  </a:t>
            </a:r>
            <a:r>
              <a:rPr sz="972" spc="-5" dirty="0">
                <a:latin typeface="Times New Roman"/>
                <a:cs typeface="Times New Roman"/>
              </a:rPr>
              <a:t>do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1789688" marR="2190347">
              <a:lnSpc>
                <a:spcPts val="1118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do i++; </a:t>
            </a:r>
            <a:r>
              <a:rPr sz="972" spc="-10" dirty="0">
                <a:latin typeface="Times New Roman"/>
                <a:cs typeface="Times New Roman"/>
              </a:rPr>
              <a:t>while </a:t>
            </a:r>
            <a:r>
              <a:rPr sz="972" spc="-5" dirty="0">
                <a:latin typeface="Times New Roman"/>
                <a:cs typeface="Times New Roman"/>
              </a:rPr>
              <a:t>(a[i] &lt; </a:t>
            </a:r>
            <a:r>
              <a:rPr sz="972" dirty="0">
                <a:latin typeface="Times New Roman"/>
                <a:cs typeface="Times New Roman"/>
              </a:rPr>
              <a:t>pivot);  </a:t>
            </a:r>
            <a:r>
              <a:rPr sz="972" spc="-5" dirty="0">
                <a:latin typeface="Times New Roman"/>
                <a:cs typeface="Times New Roman"/>
              </a:rPr>
              <a:t>do j--; </a:t>
            </a:r>
            <a:r>
              <a:rPr sz="972" spc="-10" dirty="0">
                <a:latin typeface="Times New Roman"/>
                <a:cs typeface="Times New Roman"/>
              </a:rPr>
              <a:t>while </a:t>
            </a:r>
            <a:r>
              <a:rPr sz="972" spc="-5" dirty="0">
                <a:latin typeface="Times New Roman"/>
                <a:cs typeface="Times New Roman"/>
              </a:rPr>
              <a:t>(a[i] &lt; pivot);  if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(i&lt;j){</a:t>
            </a:r>
            <a:endParaRPr sz="972">
              <a:latin typeface="Times New Roman"/>
              <a:cs typeface="Times New Roman"/>
            </a:endParaRPr>
          </a:p>
          <a:p>
            <a:pPr marL="2234179" marR="2534827" algn="ctr">
              <a:lnSpc>
                <a:spcPts val="1108"/>
              </a:lnSpc>
              <a:spcBef>
                <a:spcPts val="10"/>
              </a:spcBef>
            </a:pPr>
            <a:r>
              <a:rPr sz="972" spc="-5" dirty="0">
                <a:latin typeface="Times New Roman"/>
                <a:cs typeface="Times New Roman"/>
              </a:rPr>
              <a:t>temp =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a[i];  a[i] 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a[j];</a:t>
            </a:r>
            <a:endParaRPr sz="972">
              <a:latin typeface="Times New Roman"/>
              <a:cs typeface="Times New Roman"/>
            </a:endParaRPr>
          </a:p>
          <a:p>
            <a:pPr marR="300031" algn="ctr">
              <a:lnSpc>
                <a:spcPts val="1069"/>
              </a:lnSpc>
            </a:pPr>
            <a:r>
              <a:rPr sz="972" spc="-5" dirty="0">
                <a:latin typeface="Times New Roman"/>
                <a:cs typeface="Times New Roman"/>
              </a:rPr>
              <a:t>a[j] 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</a:t>
            </a:r>
            <a:endParaRPr sz="972">
              <a:latin typeface="Times New Roman"/>
              <a:cs typeface="Times New Roman"/>
            </a:endParaRPr>
          </a:p>
          <a:p>
            <a:pPr marR="1711903" algn="ctr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1345199" marR="3293546">
              <a:lnSpc>
                <a:spcPct val="95700"/>
              </a:lnSpc>
              <a:spcBef>
                <a:spcPts val="24"/>
              </a:spcBef>
            </a:pPr>
            <a:r>
              <a:rPr sz="972" spc="-5" dirty="0">
                <a:latin typeface="Times New Roman"/>
                <a:cs typeface="Times New Roman"/>
              </a:rPr>
              <a:t>} </a:t>
            </a:r>
            <a:r>
              <a:rPr sz="972" spc="-10" dirty="0">
                <a:latin typeface="Times New Roman"/>
                <a:cs typeface="Times New Roman"/>
              </a:rPr>
              <a:t>while </a:t>
            </a:r>
            <a:r>
              <a:rPr sz="972" spc="-5" dirty="0">
                <a:latin typeface="Times New Roman"/>
                <a:cs typeface="Times New Roman"/>
              </a:rPr>
              <a:t>(i &lt;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5" dirty="0">
                <a:latin typeface="Times New Roman"/>
                <a:cs typeface="Times New Roman"/>
              </a:rPr>
              <a:t>j);  </a:t>
            </a:r>
            <a:r>
              <a:rPr sz="972" spc="-5" dirty="0">
                <a:latin typeface="Times New Roman"/>
                <a:cs typeface="Times New Roman"/>
              </a:rPr>
              <a:t>temp =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a[left];  a[left] = </a:t>
            </a:r>
            <a:r>
              <a:rPr sz="972" dirty="0">
                <a:latin typeface="Times New Roman"/>
                <a:cs typeface="Times New Roman"/>
              </a:rPr>
              <a:t>a[j];  </a:t>
            </a:r>
            <a:r>
              <a:rPr sz="972" spc="-5" dirty="0">
                <a:latin typeface="Times New Roman"/>
                <a:cs typeface="Times New Roman"/>
              </a:rPr>
              <a:t>a[j] =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temp;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345199" marR="2833005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quickSort(a, left, j);  quickSort(a, j+1, right);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094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This is actually 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spc="-5" dirty="0">
                <a:latin typeface="Times New Roman"/>
                <a:cs typeface="Times New Roman"/>
              </a:rPr>
              <a:t>simple </a:t>
            </a:r>
            <a:r>
              <a:rPr sz="1167" dirty="0">
                <a:latin typeface="Times New Roman"/>
                <a:cs typeface="Times New Roman"/>
              </a:rPr>
              <a:t>algorithm but </a:t>
            </a:r>
            <a:r>
              <a:rPr sz="1167" spc="-5" dirty="0">
                <a:latin typeface="Times New Roman"/>
                <a:cs typeface="Times New Roman"/>
              </a:rPr>
              <a:t>students </a:t>
            </a:r>
            <a:r>
              <a:rPr sz="1167" dirty="0">
                <a:latin typeface="Times New Roman"/>
                <a:cs typeface="Times New Roman"/>
              </a:rPr>
              <a:t>find it very difficult to remember. If  is broken in logical </a:t>
            </a:r>
            <a:r>
              <a:rPr sz="1167" spc="-5" dirty="0">
                <a:latin typeface="Times New Roman"/>
                <a:cs typeface="Times New Roman"/>
              </a:rPr>
              <a:t>steps </a:t>
            </a:r>
            <a:r>
              <a:rPr sz="1167" dirty="0">
                <a:latin typeface="Times New Roman"/>
                <a:cs typeface="Times New Roman"/>
              </a:rPr>
              <a:t>as </a:t>
            </a:r>
            <a:r>
              <a:rPr sz="1167" spc="-5" dirty="0">
                <a:latin typeface="Times New Roman"/>
                <a:cs typeface="Times New Roman"/>
              </a:rPr>
              <a:t>shown </a:t>
            </a:r>
            <a:r>
              <a:rPr sz="1167" dirty="0">
                <a:latin typeface="Times New Roman"/>
                <a:cs typeface="Times New Roman"/>
              </a:rPr>
              <a:t>below, it becomes</a:t>
            </a:r>
            <a:r>
              <a:rPr sz="1167" spc="-9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trivial.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void </a:t>
            </a:r>
            <a:r>
              <a:rPr sz="972" dirty="0">
                <a:latin typeface="Times New Roman"/>
                <a:cs typeface="Times New Roman"/>
              </a:rPr>
              <a:t>quickSort(int </a:t>
            </a:r>
            <a:r>
              <a:rPr sz="972" spc="-5" dirty="0">
                <a:latin typeface="Times New Roman"/>
                <a:cs typeface="Times New Roman"/>
              </a:rPr>
              <a:t>a[], int </a:t>
            </a:r>
            <a:r>
              <a:rPr sz="972" dirty="0">
                <a:latin typeface="Times New Roman"/>
                <a:cs typeface="Times New Roman"/>
              </a:rPr>
              <a:t>left, </a:t>
            </a: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3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right)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int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if (left &lt;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right){</a:t>
            </a:r>
            <a:endParaRPr sz="972">
              <a:latin typeface="Times New Roman"/>
              <a:cs typeface="Times New Roman"/>
            </a:endParaRPr>
          </a:p>
          <a:p>
            <a:pPr marL="1345199" marR="2703980">
              <a:lnSpc>
                <a:spcPct val="95500"/>
              </a:lnSpc>
              <a:spcBef>
                <a:spcPts val="29"/>
              </a:spcBef>
            </a:pPr>
            <a:r>
              <a:rPr sz="972" spc="-5" dirty="0">
                <a:latin typeface="Times New Roman"/>
                <a:cs typeface="Times New Roman"/>
              </a:rPr>
              <a:t>p = </a:t>
            </a:r>
            <a:r>
              <a:rPr sz="972" dirty="0">
                <a:latin typeface="Times New Roman"/>
                <a:cs typeface="Times New Roman"/>
              </a:rPr>
              <a:t>partition(a, </a:t>
            </a:r>
            <a:r>
              <a:rPr sz="972" spc="-5" dirty="0">
                <a:latin typeface="Times New Roman"/>
                <a:cs typeface="Times New Roman"/>
              </a:rPr>
              <a:t>left,</a:t>
            </a:r>
            <a:r>
              <a:rPr sz="972" spc="-5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right);  quickSort(a, left, p-1);  quickSort(a, p+1, right);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99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617"/>
              </a:spcBef>
            </a:pPr>
            <a:r>
              <a:rPr sz="972" spc="-5" dirty="0">
                <a:latin typeface="Times New Roman"/>
                <a:cs typeface="Times New Roman"/>
              </a:rPr>
              <a:t>int partition(int </a:t>
            </a:r>
            <a:r>
              <a:rPr sz="972" dirty="0">
                <a:latin typeface="Times New Roman"/>
                <a:cs typeface="Times New Roman"/>
              </a:rPr>
              <a:t>a[], </a:t>
            </a:r>
            <a:r>
              <a:rPr sz="972" spc="-5" dirty="0">
                <a:latin typeface="Times New Roman"/>
                <a:cs typeface="Times New Roman"/>
              </a:rPr>
              <a:t>int left, int</a:t>
            </a:r>
            <a:r>
              <a:rPr sz="972" spc="15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right)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4002260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int i; j;  int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pivot;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055"/>
              </a:lnSpc>
            </a:pPr>
            <a:r>
              <a:rPr sz="972" spc="-5" dirty="0">
                <a:latin typeface="Times New Roman"/>
                <a:cs typeface="Times New Roman"/>
              </a:rPr>
              <a:t>i = left +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j =</a:t>
            </a:r>
            <a:r>
              <a:rPr sz="972" spc="-87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right;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pivot =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a[left];</a:t>
            </a:r>
            <a:endParaRPr sz="972">
              <a:latin typeface="Times New Roman"/>
              <a:cs typeface="Times New Roman"/>
            </a:endParaRPr>
          </a:p>
          <a:p>
            <a:pPr marL="900709" marR="2644715" indent="-617" algn="just">
              <a:lnSpc>
                <a:spcPts val="1118"/>
              </a:lnSpc>
              <a:spcBef>
                <a:spcPts val="53"/>
              </a:spcBef>
            </a:pPr>
            <a:r>
              <a:rPr sz="972" spc="-10" dirty="0">
                <a:latin typeface="Times New Roman"/>
                <a:cs typeface="Times New Roman"/>
              </a:rPr>
              <a:t>while(i </a:t>
            </a:r>
            <a:r>
              <a:rPr sz="972" spc="-5" dirty="0">
                <a:latin typeface="Times New Roman"/>
                <a:cs typeface="Times New Roman"/>
              </a:rPr>
              <a:t>&lt; right &amp;&amp; a[i] &lt; </a:t>
            </a:r>
            <a:r>
              <a:rPr sz="972" dirty="0">
                <a:latin typeface="Times New Roman"/>
                <a:cs typeface="Times New Roman"/>
              </a:rPr>
              <a:t>pivot) </a:t>
            </a:r>
            <a:r>
              <a:rPr sz="972" spc="-5" dirty="0">
                <a:latin typeface="Times New Roman"/>
                <a:cs typeface="Times New Roman"/>
              </a:rPr>
              <a:t>i++;  </a:t>
            </a:r>
            <a:r>
              <a:rPr sz="972" spc="-10" dirty="0">
                <a:latin typeface="Times New Roman"/>
                <a:cs typeface="Times New Roman"/>
              </a:rPr>
              <a:t>while(j </a:t>
            </a:r>
            <a:r>
              <a:rPr sz="972" spc="-5" dirty="0">
                <a:latin typeface="Times New Roman"/>
                <a:cs typeface="Times New Roman"/>
              </a:rPr>
              <a:t>&gt; left &amp;&amp; </a:t>
            </a:r>
            <a:r>
              <a:rPr sz="972" dirty="0">
                <a:latin typeface="Times New Roman"/>
                <a:cs typeface="Times New Roman"/>
              </a:rPr>
              <a:t>a[j] </a:t>
            </a:r>
            <a:r>
              <a:rPr sz="972" spc="-5" dirty="0">
                <a:latin typeface="Times New Roman"/>
                <a:cs typeface="Times New Roman"/>
              </a:rPr>
              <a:t>&gt;= pivot) j++;  if(i &lt;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j)</a:t>
            </a:r>
            <a:endParaRPr sz="972">
              <a:latin typeface="Times New Roman"/>
              <a:cs typeface="Times New Roman"/>
            </a:endParaRPr>
          </a:p>
          <a:p>
            <a:pPr marL="1345199">
              <a:lnSpc>
                <a:spcPts val="1055"/>
              </a:lnSpc>
            </a:pPr>
            <a:r>
              <a:rPr sz="972" spc="-10" dirty="0">
                <a:latin typeface="Times New Roman"/>
                <a:cs typeface="Times New Roman"/>
              </a:rPr>
              <a:t>swap(a[i],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a[j]);</a:t>
            </a:r>
            <a:endParaRPr sz="972">
              <a:latin typeface="Times New Roman"/>
              <a:cs typeface="Times New Roman"/>
            </a:endParaRPr>
          </a:p>
          <a:p>
            <a:pPr marL="900709" marR="3545423" indent="-617">
              <a:lnSpc>
                <a:spcPts val="1118"/>
              </a:lnSpc>
              <a:spcBef>
                <a:spcPts val="53"/>
              </a:spcBef>
            </a:pPr>
            <a:r>
              <a:rPr sz="972" spc="-10" dirty="0">
                <a:latin typeface="Times New Roman"/>
                <a:cs typeface="Times New Roman"/>
              </a:rPr>
              <a:t>swap(a[left], </a:t>
            </a:r>
            <a:r>
              <a:rPr sz="972" dirty="0">
                <a:latin typeface="Times New Roman"/>
                <a:cs typeface="Times New Roman"/>
              </a:rPr>
              <a:t>a[j]);  </a:t>
            </a:r>
            <a:r>
              <a:rPr sz="972" spc="-5" dirty="0">
                <a:latin typeface="Times New Roman"/>
                <a:cs typeface="Times New Roman"/>
              </a:rPr>
              <a:t>return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j;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089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172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4719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327927"/>
            <a:ext cx="5359929" cy="68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556" spc="-5" dirty="0">
                <a:latin typeface="Times New Roman"/>
                <a:cs typeface="Times New Roman"/>
              </a:rPr>
              <a:t>10.10 </a:t>
            </a:r>
            <a:r>
              <a:rPr sz="1556" b="1" spc="-10" dirty="0">
                <a:latin typeface="Times New Roman"/>
                <a:cs typeface="Times New Roman"/>
              </a:rPr>
              <a:t>Short </a:t>
            </a:r>
            <a:r>
              <a:rPr sz="1556" b="1" spc="-5" dirty="0">
                <a:latin typeface="Times New Roman"/>
                <a:cs typeface="Times New Roman"/>
              </a:rPr>
              <a:t>circuiting || and</a:t>
            </a:r>
            <a:r>
              <a:rPr sz="1556" b="1" spc="10" dirty="0">
                <a:latin typeface="Times New Roman"/>
                <a:cs typeface="Times New Roman"/>
              </a:rPr>
              <a:t> </a:t>
            </a:r>
            <a:r>
              <a:rPr sz="1556" b="1" spc="-5" dirty="0">
                <a:latin typeface="Times New Roman"/>
                <a:cs typeface="Times New Roman"/>
              </a:rPr>
              <a:t>&amp;&amp;</a:t>
            </a:r>
            <a:endParaRPr sz="1556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  <a:spcBef>
                <a:spcPts val="1381"/>
              </a:spcBef>
            </a:pPr>
            <a:r>
              <a:rPr sz="1167" dirty="0">
                <a:latin typeface="Times New Roman"/>
                <a:cs typeface="Times New Roman"/>
              </a:rPr>
              <a:t>The logical and operator, &amp;&amp;, and logical or operators, </a:t>
            </a:r>
            <a:r>
              <a:rPr sz="1167" spc="-5" dirty="0">
                <a:latin typeface="Times New Roman"/>
                <a:cs typeface="Times New Roman"/>
              </a:rPr>
              <a:t>||, </a:t>
            </a:r>
            <a:r>
              <a:rPr sz="1167" dirty="0">
                <a:latin typeface="Times New Roman"/>
                <a:cs typeface="Times New Roman"/>
              </a:rPr>
              <a:t>are </a:t>
            </a:r>
            <a:r>
              <a:rPr sz="1167" spc="-5" dirty="0">
                <a:latin typeface="Times New Roman"/>
                <a:cs typeface="Times New Roman"/>
              </a:rPr>
              <a:t>special </a:t>
            </a:r>
            <a:r>
              <a:rPr sz="1167" dirty="0">
                <a:latin typeface="Times New Roman"/>
                <a:cs typeface="Times New Roman"/>
              </a:rPr>
              <a:t>due to the C/C++  </a:t>
            </a:r>
            <a:r>
              <a:rPr sz="1167" spc="-5" dirty="0">
                <a:latin typeface="Times New Roman"/>
                <a:cs typeface="Times New Roman"/>
              </a:rPr>
              <a:t>short </a:t>
            </a:r>
            <a:r>
              <a:rPr sz="1167" dirty="0">
                <a:latin typeface="Times New Roman"/>
                <a:cs typeface="Times New Roman"/>
              </a:rPr>
              <a:t>circuiting rule, i.e. a </a:t>
            </a:r>
            <a:r>
              <a:rPr sz="1167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b and a &amp;&amp; b are </a:t>
            </a:r>
            <a:r>
              <a:rPr sz="1167" spc="-5" dirty="0">
                <a:latin typeface="Times New Roman"/>
                <a:cs typeface="Times New Roman"/>
              </a:rPr>
              <a:t>short </a:t>
            </a:r>
            <a:r>
              <a:rPr sz="1167" dirty="0">
                <a:latin typeface="Times New Roman"/>
                <a:cs typeface="Times New Roman"/>
              </a:rPr>
              <a:t>circuit evaluated. That is, logical  expressions are evaluated left to right and evaluation </a:t>
            </a:r>
            <a:r>
              <a:rPr sz="1167" spc="-5" dirty="0">
                <a:latin typeface="Times New Roman"/>
                <a:cs typeface="Times New Roman"/>
              </a:rPr>
              <a:t>stops </a:t>
            </a:r>
            <a:r>
              <a:rPr sz="1167" dirty="0">
                <a:latin typeface="Times New Roman"/>
                <a:cs typeface="Times New Roman"/>
              </a:rPr>
              <a:t>as </a:t>
            </a:r>
            <a:r>
              <a:rPr sz="1167" spc="-5" dirty="0">
                <a:latin typeface="Times New Roman"/>
                <a:cs typeface="Times New Roman"/>
              </a:rPr>
              <a:t>soon </a:t>
            </a:r>
            <a:r>
              <a:rPr sz="1167" dirty="0">
                <a:latin typeface="Times New Roman"/>
                <a:cs typeface="Times New Roman"/>
              </a:rPr>
              <a:t>as the </a:t>
            </a:r>
            <a:r>
              <a:rPr sz="1167" spc="5" dirty="0">
                <a:latin typeface="Times New Roman"/>
                <a:cs typeface="Times New Roman"/>
              </a:rPr>
              <a:t>final </a:t>
            </a:r>
            <a:r>
              <a:rPr sz="1167" dirty="0">
                <a:latin typeface="Times New Roman"/>
                <a:cs typeface="Times New Roman"/>
              </a:rPr>
              <a:t>truth value  can be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determined.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</a:pPr>
            <a:r>
              <a:rPr sz="1167" spc="-5" dirty="0">
                <a:latin typeface="Times New Roman"/>
                <a:cs typeface="Times New Roman"/>
              </a:rPr>
              <a:t>Short-circuiting </a:t>
            </a:r>
            <a:r>
              <a:rPr sz="1167" dirty="0">
                <a:latin typeface="Times New Roman"/>
                <a:cs typeface="Times New Roman"/>
              </a:rPr>
              <a:t>is a </a:t>
            </a:r>
            <a:r>
              <a:rPr sz="1167" spc="5" dirty="0">
                <a:latin typeface="Times New Roman"/>
                <a:cs typeface="Times New Roman"/>
              </a:rPr>
              <a:t>very </a:t>
            </a:r>
            <a:r>
              <a:rPr sz="1167" dirty="0">
                <a:latin typeface="Times New Roman"/>
                <a:cs typeface="Times New Roman"/>
              </a:rPr>
              <a:t>useful tool. It can be used </a:t>
            </a:r>
            <a:r>
              <a:rPr sz="1167" spc="-5" dirty="0">
                <a:latin typeface="Times New Roman"/>
                <a:cs typeface="Times New Roman"/>
              </a:rPr>
              <a:t>where </a:t>
            </a:r>
            <a:r>
              <a:rPr sz="1167" dirty="0">
                <a:latin typeface="Times New Roman"/>
                <a:cs typeface="Times New Roman"/>
              </a:rPr>
              <a:t>one boolean expression can be  placed first to “guard” a potentially unsafe operation in a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boolean expression.  </a:t>
            </a:r>
            <a:r>
              <a:rPr sz="1167" spc="-5" dirty="0">
                <a:latin typeface="Times New Roman"/>
                <a:cs typeface="Times New Roman"/>
              </a:rPr>
              <a:t>Also, </a:t>
            </a:r>
            <a:r>
              <a:rPr sz="1167" dirty="0">
                <a:latin typeface="Times New Roman"/>
                <a:cs typeface="Times New Roman"/>
              </a:rPr>
              <a:t>time is </a:t>
            </a:r>
            <a:r>
              <a:rPr sz="1167" spc="-5" dirty="0">
                <a:latin typeface="Times New Roman"/>
                <a:cs typeface="Times New Roman"/>
              </a:rPr>
              <a:t>saved </a:t>
            </a:r>
            <a:r>
              <a:rPr sz="1167" dirty="0">
                <a:latin typeface="Times New Roman"/>
                <a:cs typeface="Times New Roman"/>
              </a:rPr>
              <a:t>in evaluation of complex expressions using operators </a:t>
            </a:r>
            <a:r>
              <a:rPr sz="1167" b="1" spc="-5" dirty="0">
                <a:latin typeface="Times New Roman"/>
                <a:cs typeface="Times New Roman"/>
              </a:rPr>
              <a:t>|| </a:t>
            </a:r>
            <a:r>
              <a:rPr sz="1167" dirty="0">
                <a:latin typeface="Times New Roman"/>
                <a:cs typeface="Times New Roman"/>
              </a:rPr>
              <a:t>and &amp;&amp;.  </a:t>
            </a:r>
            <a:r>
              <a:rPr sz="1167" spc="-5" dirty="0">
                <a:latin typeface="Times New Roman"/>
                <a:cs typeface="Times New Roman"/>
              </a:rPr>
              <a:t>However, </a:t>
            </a:r>
            <a:r>
              <a:rPr sz="1167" dirty="0">
                <a:latin typeface="Times New Roman"/>
                <a:cs typeface="Times New Roman"/>
              </a:rPr>
              <a:t>a number of issues arise if proper attention is not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paid.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802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Let us look at the following code </a:t>
            </a:r>
            <a:r>
              <a:rPr sz="1167" spc="-5" dirty="0">
                <a:latin typeface="Times New Roman"/>
                <a:cs typeface="Times New Roman"/>
              </a:rPr>
              <a:t>segment </a:t>
            </a:r>
            <a:r>
              <a:rPr sz="1167" dirty="0">
                <a:latin typeface="Times New Roman"/>
                <a:cs typeface="Times New Roman"/>
              </a:rPr>
              <a:t>taken from a commercially developed </a:t>
            </a:r>
            <a:r>
              <a:rPr sz="1167" spc="-5" dirty="0">
                <a:latin typeface="Times New Roman"/>
                <a:cs typeface="Times New Roman"/>
              </a:rPr>
              <a:t>software  </a:t>
            </a:r>
            <a:r>
              <a:rPr sz="1167" dirty="0">
                <a:latin typeface="Times New Roman"/>
                <a:cs typeface="Times New Roman"/>
              </a:rPr>
              <a:t>for a large international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bank: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1045"/>
              </a:spcBef>
            </a:pPr>
            <a:r>
              <a:rPr sz="972" spc="-10" dirty="0">
                <a:latin typeface="Times New Roman"/>
                <a:cs typeface="Times New Roman"/>
              </a:rPr>
              <a:t>struct Node</a:t>
            </a:r>
            <a:r>
              <a:rPr sz="972" spc="-44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3815204">
              <a:lnSpc>
                <a:spcPts val="1118"/>
              </a:lnSpc>
              <a:spcBef>
                <a:spcPts val="53"/>
              </a:spcBef>
            </a:pPr>
            <a:r>
              <a:rPr sz="972" spc="-5" dirty="0">
                <a:latin typeface="Times New Roman"/>
                <a:cs typeface="Times New Roman"/>
              </a:rPr>
              <a:t>int data;  </a:t>
            </a:r>
            <a:r>
              <a:rPr sz="972" spc="-10" dirty="0">
                <a:latin typeface="Times New Roman"/>
                <a:cs typeface="Times New Roman"/>
              </a:rPr>
              <a:t>Node </a:t>
            </a:r>
            <a:r>
              <a:rPr sz="972" spc="-5" dirty="0">
                <a:latin typeface="Times New Roman"/>
                <a:cs typeface="Times New Roman"/>
              </a:rPr>
              <a:t>*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next;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079"/>
              </a:lnSpc>
            </a:pPr>
            <a:r>
              <a:rPr sz="972" spc="-5" dirty="0">
                <a:latin typeface="Times New Roman"/>
                <a:cs typeface="Times New Roman"/>
              </a:rPr>
              <a:t>};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10" dirty="0">
                <a:latin typeface="Times New Roman"/>
                <a:cs typeface="Times New Roman"/>
              </a:rPr>
              <a:t>Node</a:t>
            </a:r>
            <a:r>
              <a:rPr sz="972" spc="-6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*ptr;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...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10" dirty="0">
                <a:latin typeface="Times New Roman"/>
                <a:cs typeface="Times New Roman"/>
              </a:rPr>
              <a:t>while </a:t>
            </a:r>
            <a:r>
              <a:rPr sz="972" spc="-5" dirty="0">
                <a:latin typeface="Times New Roman"/>
                <a:cs typeface="Times New Roman"/>
              </a:rPr>
              <a:t>(ptr-&gt;data &lt; myData &amp;&amp; ptr !=</a:t>
            </a:r>
            <a:r>
              <a:rPr sz="972" spc="39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NULL){</a:t>
            </a:r>
            <a:endParaRPr sz="972">
              <a:latin typeface="Times New Roman"/>
              <a:cs typeface="Times New Roman"/>
            </a:endParaRPr>
          </a:p>
          <a:p>
            <a:pPr marL="90132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// do something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here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spcBef>
                <a:spcPts val="598"/>
              </a:spcBef>
            </a:pPr>
            <a:r>
              <a:rPr sz="1167" dirty="0">
                <a:latin typeface="Times New Roman"/>
                <a:cs typeface="Times New Roman"/>
              </a:rPr>
              <a:t>What’s </a:t>
            </a:r>
            <a:r>
              <a:rPr sz="1167" spc="-5" dirty="0">
                <a:latin typeface="Times New Roman"/>
                <a:cs typeface="Times New Roman"/>
              </a:rPr>
              <a:t>wrong with </a:t>
            </a:r>
            <a:r>
              <a:rPr sz="1167" dirty="0">
                <a:latin typeface="Times New Roman"/>
                <a:cs typeface="Times New Roman"/>
              </a:rPr>
              <a:t>this</a:t>
            </a:r>
            <a:r>
              <a:rPr sz="1167" spc="-8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code?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The </a:t>
            </a:r>
            <a:r>
              <a:rPr sz="1167" spc="-5" dirty="0">
                <a:latin typeface="Times New Roman"/>
                <a:cs typeface="Times New Roman"/>
              </a:rPr>
              <a:t>second </a:t>
            </a:r>
            <a:r>
              <a:rPr sz="1167" dirty="0">
                <a:latin typeface="Times New Roman"/>
                <a:cs typeface="Times New Roman"/>
              </a:rPr>
              <a:t>part of condition, ptr != </a:t>
            </a:r>
            <a:r>
              <a:rPr sz="1167" spc="-5" dirty="0">
                <a:latin typeface="Times New Roman"/>
                <a:cs typeface="Times New Roman"/>
              </a:rPr>
              <a:t>NULL</a:t>
            </a:r>
            <a:r>
              <a:rPr sz="972" spc="-5" dirty="0">
                <a:latin typeface="Times New Roman"/>
                <a:cs typeface="Times New Roman"/>
              </a:rPr>
              <a:t>, </a:t>
            </a:r>
            <a:r>
              <a:rPr sz="1167" dirty="0">
                <a:latin typeface="Times New Roman"/>
                <a:cs typeface="Times New Roman"/>
              </a:rPr>
              <a:t>is </a:t>
            </a:r>
            <a:r>
              <a:rPr sz="1167" spc="-5" dirty="0">
                <a:latin typeface="Times New Roman"/>
                <a:cs typeface="Times New Roman"/>
              </a:rPr>
              <a:t>supposed </a:t>
            </a:r>
            <a:r>
              <a:rPr sz="1167" dirty="0">
                <a:latin typeface="Times New Roman"/>
                <a:cs typeface="Times New Roman"/>
              </a:rPr>
              <a:t>to be the guard. That is, if the  value of the pointer is </a:t>
            </a:r>
            <a:r>
              <a:rPr sz="1167" spc="-5" dirty="0">
                <a:latin typeface="Times New Roman"/>
                <a:cs typeface="Times New Roman"/>
              </a:rPr>
              <a:t>NULL, </a:t>
            </a:r>
            <a:r>
              <a:rPr sz="1167" dirty="0">
                <a:latin typeface="Times New Roman"/>
                <a:cs typeface="Times New Roman"/>
              </a:rPr>
              <a:t>then the control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not enter the </a:t>
            </a:r>
            <a:r>
              <a:rPr sz="1167" spc="5" dirty="0">
                <a:latin typeface="Times New Roman"/>
                <a:cs typeface="Times New Roman"/>
              </a:rPr>
              <a:t>body </a:t>
            </a:r>
            <a:r>
              <a:rPr sz="1167" dirty="0">
                <a:latin typeface="Times New Roman"/>
                <a:cs typeface="Times New Roman"/>
              </a:rPr>
              <a:t>of the </a:t>
            </a:r>
            <a:r>
              <a:rPr sz="1167" spc="-5" dirty="0">
                <a:latin typeface="Times New Roman"/>
                <a:cs typeface="Times New Roman"/>
              </a:rPr>
              <a:t>while </a:t>
            </a:r>
            <a:r>
              <a:rPr sz="1167" dirty="0">
                <a:latin typeface="Times New Roman"/>
                <a:cs typeface="Times New Roman"/>
              </a:rPr>
              <a:t>loop  otherwise, it </a:t>
            </a:r>
            <a:r>
              <a:rPr sz="1167" spc="-5" dirty="0">
                <a:latin typeface="Times New Roman"/>
                <a:cs typeface="Times New Roman"/>
              </a:rPr>
              <a:t>should </a:t>
            </a:r>
            <a:r>
              <a:rPr sz="1167" dirty="0">
                <a:latin typeface="Times New Roman"/>
                <a:cs typeface="Times New Roman"/>
              </a:rPr>
              <a:t>check </a:t>
            </a:r>
            <a:r>
              <a:rPr sz="1167" spc="-5" dirty="0">
                <a:latin typeface="Times New Roman"/>
                <a:cs typeface="Times New Roman"/>
              </a:rPr>
              <a:t>whether </a:t>
            </a:r>
            <a:r>
              <a:rPr sz="1167" dirty="0">
                <a:latin typeface="Times New Roman"/>
                <a:cs typeface="Times New Roman"/>
              </a:rPr>
              <a:t>ptr-&gt;data &lt; myData or not and then proceed  accordingly. When the guard is misplaced, if the pointer is </a:t>
            </a:r>
            <a:r>
              <a:rPr sz="1167" spc="-5" dirty="0">
                <a:latin typeface="Times New Roman"/>
                <a:cs typeface="Times New Roman"/>
              </a:rPr>
              <a:t>NULL </a:t>
            </a:r>
            <a:r>
              <a:rPr sz="1167" dirty="0">
                <a:latin typeface="Times New Roman"/>
                <a:cs typeface="Times New Roman"/>
              </a:rPr>
              <a:t>then the program </a:t>
            </a:r>
            <a:r>
              <a:rPr sz="1167" spc="-5" dirty="0">
                <a:latin typeface="Times New Roman"/>
                <a:cs typeface="Times New Roman"/>
              </a:rPr>
              <a:t>will  </a:t>
            </a:r>
            <a:r>
              <a:rPr sz="1167" dirty="0">
                <a:latin typeface="Times New Roman"/>
                <a:cs typeface="Times New Roman"/>
              </a:rPr>
              <a:t>crash because it is illegal to access a component of a non-existent object. This code is  rewritten as follows. This time the </a:t>
            </a:r>
            <a:r>
              <a:rPr sz="1167" spc="-5" dirty="0">
                <a:latin typeface="Times New Roman"/>
                <a:cs typeface="Times New Roman"/>
              </a:rPr>
              <a:t>short-circuiting </a:t>
            </a:r>
            <a:r>
              <a:rPr sz="1167" dirty="0">
                <a:latin typeface="Times New Roman"/>
                <a:cs typeface="Times New Roman"/>
              </a:rPr>
              <a:t>helps in achieving the desired  objective </a:t>
            </a:r>
            <a:r>
              <a:rPr sz="1167" spc="-5" dirty="0">
                <a:latin typeface="Times New Roman"/>
                <a:cs typeface="Times New Roman"/>
              </a:rPr>
              <a:t>which would </a:t>
            </a:r>
            <a:r>
              <a:rPr sz="1167" dirty="0">
                <a:latin typeface="Times New Roman"/>
                <a:cs typeface="Times New Roman"/>
              </a:rPr>
              <a:t>have been a little difficult to code </a:t>
            </a:r>
            <a:r>
              <a:rPr sz="1167" spc="-5" dirty="0">
                <a:latin typeface="Times New Roman"/>
                <a:cs typeface="Times New Roman"/>
              </a:rPr>
              <a:t>without such</a:t>
            </a:r>
            <a:r>
              <a:rPr sz="1167" spc="-78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help.</a:t>
            </a:r>
            <a:endParaRPr sz="1167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1045"/>
              </a:spcBef>
            </a:pPr>
            <a:r>
              <a:rPr sz="972" spc="-10" dirty="0">
                <a:latin typeface="Times New Roman"/>
                <a:cs typeface="Times New Roman"/>
              </a:rPr>
              <a:t>while </a:t>
            </a:r>
            <a:r>
              <a:rPr sz="972" spc="-5" dirty="0">
                <a:latin typeface="Times New Roman"/>
                <a:cs typeface="Times New Roman"/>
              </a:rPr>
              <a:t>(ptr != </a:t>
            </a:r>
            <a:r>
              <a:rPr sz="972" dirty="0">
                <a:latin typeface="Times New Roman"/>
                <a:cs typeface="Times New Roman"/>
              </a:rPr>
              <a:t>NULL </a:t>
            </a:r>
            <a:r>
              <a:rPr sz="972" spc="-5" dirty="0">
                <a:latin typeface="Times New Roman"/>
                <a:cs typeface="Times New Roman"/>
              </a:rPr>
              <a:t>&amp;&amp; </a:t>
            </a:r>
            <a:r>
              <a:rPr sz="972" dirty="0">
                <a:latin typeface="Times New Roman"/>
                <a:cs typeface="Times New Roman"/>
              </a:rPr>
              <a:t>ptr-&gt;data </a:t>
            </a:r>
            <a:r>
              <a:rPr sz="972" spc="-5" dirty="0">
                <a:latin typeface="Times New Roman"/>
                <a:cs typeface="Times New Roman"/>
              </a:rPr>
              <a:t>&lt;</a:t>
            </a:r>
            <a:r>
              <a:rPr sz="972" spc="-1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myData){</a:t>
            </a:r>
            <a:endParaRPr sz="972">
              <a:latin typeface="Times New Roman"/>
              <a:cs typeface="Times New Roman"/>
            </a:endParaRPr>
          </a:p>
          <a:p>
            <a:pPr marL="900709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// do something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here</a:t>
            </a:r>
            <a:endParaRPr sz="972">
              <a:latin typeface="Times New Roman"/>
              <a:cs typeface="Times New Roman"/>
            </a:endParaRPr>
          </a:p>
          <a:p>
            <a:pPr marL="456219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173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46960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903" y="886883"/>
            <a:ext cx="197123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CS504-Software Engineering –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I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6868" y="886883"/>
            <a:ext cx="238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098903" y="1479549"/>
            <a:ext cx="5359929" cy="7186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dirty="0">
                <a:latin typeface="Times New Roman"/>
                <a:cs typeface="Times New Roman"/>
              </a:rPr>
              <a:t>10.11 </a:t>
            </a:r>
            <a:r>
              <a:rPr sz="1167" spc="-5" dirty="0">
                <a:latin typeface="Times New Roman"/>
                <a:cs typeface="Times New Roman"/>
              </a:rPr>
              <a:t>Operand </a:t>
            </a:r>
            <a:r>
              <a:rPr sz="1167" dirty="0">
                <a:latin typeface="Times New Roman"/>
                <a:cs typeface="Times New Roman"/>
              </a:rPr>
              <a:t>Evaluation </a:t>
            </a:r>
            <a:r>
              <a:rPr sz="1167" spc="-5" dirty="0">
                <a:latin typeface="Times New Roman"/>
                <a:cs typeface="Times New Roman"/>
              </a:rPr>
              <a:t>Order </a:t>
            </a:r>
            <a:r>
              <a:rPr sz="1167" dirty="0">
                <a:latin typeface="Times New Roman"/>
                <a:cs typeface="Times New Roman"/>
              </a:rPr>
              <a:t>and </a:t>
            </a:r>
            <a:r>
              <a:rPr sz="1167" spc="-5" dirty="0">
                <a:latin typeface="Times New Roman"/>
                <a:cs typeface="Times New Roman"/>
              </a:rPr>
              <a:t>Side</a:t>
            </a:r>
            <a:r>
              <a:rPr sz="1167" spc="-83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Effects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10">
              <a:latin typeface="Times New Roman"/>
              <a:cs typeface="Times New Roman"/>
            </a:endParaRPr>
          </a:p>
          <a:p>
            <a:pPr marL="12347" marR="4939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A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 of a function occurs </a:t>
            </a:r>
            <a:r>
              <a:rPr sz="1167" spc="-5" dirty="0">
                <a:latin typeface="Times New Roman"/>
                <a:cs typeface="Times New Roman"/>
              </a:rPr>
              <a:t>when </a:t>
            </a:r>
            <a:r>
              <a:rPr sz="1167" dirty="0">
                <a:latin typeface="Times New Roman"/>
                <a:cs typeface="Times New Roman"/>
              </a:rPr>
              <a:t>the function, besides returning a value, changes  either one of its parameters or a variable declared outside </a:t>
            </a:r>
            <a:r>
              <a:rPr sz="1167" spc="5" dirty="0">
                <a:latin typeface="Times New Roman"/>
                <a:cs typeface="Times New Roman"/>
              </a:rPr>
              <a:t>the </a:t>
            </a:r>
            <a:r>
              <a:rPr sz="1167" dirty="0">
                <a:latin typeface="Times New Roman"/>
                <a:cs typeface="Times New Roman"/>
              </a:rPr>
              <a:t>function but is accessible to  it. That is, a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 is caused by an operation that may return an explicit result but it  may also modify the values </a:t>
            </a:r>
            <a:r>
              <a:rPr sz="1167" spc="-5" dirty="0">
                <a:latin typeface="Times New Roman"/>
                <a:cs typeface="Times New Roman"/>
              </a:rPr>
              <a:t>stored </a:t>
            </a:r>
            <a:r>
              <a:rPr sz="1167" dirty="0">
                <a:latin typeface="Times New Roman"/>
                <a:cs typeface="Times New Roman"/>
              </a:rPr>
              <a:t>in other data objects. </a:t>
            </a:r>
            <a:r>
              <a:rPr sz="1167" spc="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 are a major </a:t>
            </a:r>
            <a:r>
              <a:rPr sz="1167" spc="-5" dirty="0">
                <a:latin typeface="Times New Roman"/>
                <a:cs typeface="Times New Roman"/>
              </a:rPr>
              <a:t>source </a:t>
            </a:r>
            <a:r>
              <a:rPr sz="1167" dirty="0">
                <a:latin typeface="Times New Roman"/>
                <a:cs typeface="Times New Roman"/>
              </a:rPr>
              <a:t>of  programming errors and they make things difficult during maintenance or debugging  activities. </a:t>
            </a:r>
            <a:r>
              <a:rPr sz="1167" spc="-5" dirty="0">
                <a:latin typeface="Times New Roman"/>
                <a:cs typeface="Times New Roman"/>
              </a:rPr>
              <a:t>Many </a:t>
            </a:r>
            <a:r>
              <a:rPr sz="1167" dirty="0">
                <a:latin typeface="Times New Roman"/>
                <a:cs typeface="Times New Roman"/>
              </a:rPr>
              <a:t>languages do not </a:t>
            </a:r>
            <a:r>
              <a:rPr sz="1167" spc="-5" dirty="0">
                <a:latin typeface="Times New Roman"/>
                <a:cs typeface="Times New Roman"/>
              </a:rPr>
              <a:t>specify </a:t>
            </a:r>
            <a:r>
              <a:rPr sz="1167" dirty="0">
                <a:latin typeface="Times New Roman"/>
                <a:cs typeface="Times New Roman"/>
              </a:rPr>
              <a:t>the function evaluation order in a </a:t>
            </a:r>
            <a:r>
              <a:rPr sz="1167" spc="-5" dirty="0">
                <a:latin typeface="Times New Roman"/>
                <a:cs typeface="Times New Roman"/>
              </a:rPr>
              <a:t>single  statement. </a:t>
            </a:r>
            <a:r>
              <a:rPr sz="1167" dirty="0">
                <a:latin typeface="Times New Roman"/>
                <a:cs typeface="Times New Roman"/>
              </a:rPr>
              <a:t>This combined </a:t>
            </a:r>
            <a:r>
              <a:rPr sz="1167" spc="-5" dirty="0">
                <a:latin typeface="Times New Roman"/>
                <a:cs typeface="Times New Roman"/>
              </a:rPr>
              <a:t>with side </a:t>
            </a:r>
            <a:r>
              <a:rPr sz="1167" dirty="0">
                <a:latin typeface="Times New Roman"/>
                <a:cs typeface="Times New Roman"/>
              </a:rPr>
              <a:t>effects causes major problems. </a:t>
            </a:r>
            <a:r>
              <a:rPr sz="1167" spc="-5" dirty="0">
                <a:latin typeface="Times New Roman"/>
                <a:cs typeface="Times New Roman"/>
              </a:rPr>
              <a:t>As </a:t>
            </a:r>
            <a:r>
              <a:rPr sz="1167" dirty="0">
                <a:latin typeface="Times New Roman"/>
                <a:cs typeface="Times New Roman"/>
              </a:rPr>
              <a:t>an example,  consider the following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33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c = f1(a) +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f2(b);</a:t>
            </a:r>
            <a:endParaRPr sz="972">
              <a:latin typeface="Times New Roman"/>
              <a:cs typeface="Times New Roman"/>
            </a:endParaRPr>
          </a:p>
          <a:p>
            <a:pPr marL="12347" marR="6173" algn="just">
              <a:lnSpc>
                <a:spcPts val="1342"/>
              </a:lnSpc>
              <a:spcBef>
                <a:spcPts val="58"/>
              </a:spcBef>
            </a:pPr>
            <a:r>
              <a:rPr sz="1167" dirty="0">
                <a:latin typeface="Times New Roman"/>
                <a:cs typeface="Times New Roman"/>
              </a:rPr>
              <a:t>The question is, </a:t>
            </a:r>
            <a:r>
              <a:rPr sz="1167" spc="-5" dirty="0">
                <a:latin typeface="Times New Roman"/>
                <a:cs typeface="Times New Roman"/>
              </a:rPr>
              <a:t>which </a:t>
            </a:r>
            <a:r>
              <a:rPr sz="1167" dirty="0">
                <a:latin typeface="Times New Roman"/>
                <a:cs typeface="Times New Roman"/>
              </a:rPr>
              <a:t>function (f1 or f2)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evaluated first as the C/C++ language  does not </a:t>
            </a:r>
            <a:r>
              <a:rPr sz="1167" spc="-5" dirty="0">
                <a:latin typeface="Times New Roman"/>
                <a:cs typeface="Times New Roman"/>
              </a:rPr>
              <a:t>specify </a:t>
            </a:r>
            <a:r>
              <a:rPr sz="1167" dirty="0">
                <a:latin typeface="Times New Roman"/>
                <a:cs typeface="Times New Roman"/>
              </a:rPr>
              <a:t>the evaluation order and the implementer (compiler </a:t>
            </a:r>
            <a:r>
              <a:rPr sz="1167" spc="-5" dirty="0">
                <a:latin typeface="Times New Roman"/>
                <a:cs typeface="Times New Roman"/>
              </a:rPr>
              <a:t>writer) </a:t>
            </a:r>
            <a:r>
              <a:rPr sz="1167" dirty="0">
                <a:latin typeface="Times New Roman"/>
                <a:cs typeface="Times New Roman"/>
              </a:rPr>
              <a:t>is free to  choose one order or the other. The question is: does it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matter?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dirty="0">
                <a:latin typeface="Times New Roman"/>
                <a:cs typeface="Times New Roman"/>
              </a:rPr>
              <a:t>To understand this, let’s look at the definition of f1 and</a:t>
            </a:r>
            <a:r>
              <a:rPr sz="1167" spc="-126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f2.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507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int f1(int</a:t>
            </a:r>
            <a:r>
              <a:rPr sz="972" spc="-6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&amp;x)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23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3838046">
              <a:lnSpc>
                <a:spcPts val="1108"/>
              </a:lnSpc>
              <a:spcBef>
                <a:spcPts val="63"/>
              </a:spcBef>
            </a:pPr>
            <a:r>
              <a:rPr sz="972" spc="-5" dirty="0">
                <a:latin typeface="Times New Roman"/>
                <a:cs typeface="Times New Roman"/>
              </a:rPr>
              <a:t>x = x * 2;  return x +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094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int f2(int</a:t>
            </a:r>
            <a:r>
              <a:rPr sz="972" spc="-58" dirty="0">
                <a:latin typeface="Times New Roman"/>
                <a:cs typeface="Times New Roman"/>
              </a:rPr>
              <a:t> </a:t>
            </a:r>
            <a:r>
              <a:rPr sz="972" dirty="0">
                <a:latin typeface="Times New Roman"/>
                <a:cs typeface="Times New Roman"/>
              </a:rPr>
              <a:t>&amp;y)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{</a:t>
            </a:r>
            <a:endParaRPr sz="972">
              <a:latin typeface="Times New Roman"/>
              <a:cs typeface="Times New Roman"/>
            </a:endParaRPr>
          </a:p>
          <a:p>
            <a:pPr marL="900709" marR="3866443">
              <a:lnSpc>
                <a:spcPts val="1108"/>
              </a:lnSpc>
              <a:spcBef>
                <a:spcPts val="63"/>
              </a:spcBef>
            </a:pPr>
            <a:r>
              <a:rPr sz="972" spc="-5" dirty="0">
                <a:latin typeface="Times New Roman"/>
                <a:cs typeface="Times New Roman"/>
              </a:rPr>
              <a:t>y = y / 2;  return y -</a:t>
            </a:r>
            <a:r>
              <a:rPr sz="972" spc="-73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1;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094"/>
              </a:lnSpc>
            </a:pPr>
            <a:r>
              <a:rPr sz="972" spc="-5" dirty="0">
                <a:latin typeface="Times New Roman"/>
                <a:cs typeface="Times New Roman"/>
              </a:rPr>
              <a:t>}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marR="7408" algn="just">
              <a:lnSpc>
                <a:spcPts val="1342"/>
              </a:lnSpc>
            </a:pPr>
            <a:r>
              <a:rPr sz="1167" dirty="0">
                <a:latin typeface="Times New Roman"/>
                <a:cs typeface="Times New Roman"/>
              </a:rPr>
              <a:t>In this case both f1 and f2 have </a:t>
            </a:r>
            <a:r>
              <a:rPr sz="1167" spc="-5" dirty="0">
                <a:latin typeface="Times New Roman"/>
                <a:cs typeface="Times New Roman"/>
              </a:rPr>
              <a:t>side </a:t>
            </a:r>
            <a:r>
              <a:rPr sz="1167" dirty="0">
                <a:latin typeface="Times New Roman"/>
                <a:cs typeface="Times New Roman"/>
              </a:rPr>
              <a:t>effects as they both are doing two things - changing  the value of the parameter and changing the value at the caller </a:t>
            </a:r>
            <a:r>
              <a:rPr sz="1167" spc="-5" dirty="0">
                <a:latin typeface="Times New Roman"/>
                <a:cs typeface="Times New Roman"/>
              </a:rPr>
              <a:t>side. Now </a:t>
            </a:r>
            <a:r>
              <a:rPr sz="1167" dirty="0">
                <a:latin typeface="Times New Roman"/>
                <a:cs typeface="Times New Roman"/>
              </a:rPr>
              <a:t>if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the  following code</a:t>
            </a:r>
            <a:r>
              <a:rPr sz="1167" spc="-102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segment,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  <a:spcBef>
                <a:spcPts val="5"/>
              </a:spcBef>
            </a:pPr>
            <a:r>
              <a:rPr sz="972" spc="-5" dirty="0">
                <a:latin typeface="Times New Roman"/>
                <a:cs typeface="Times New Roman"/>
              </a:rPr>
              <a:t>a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3;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b =</a:t>
            </a:r>
            <a:r>
              <a:rPr sz="972" spc="-92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4;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875">
              <a:latin typeface="Times New Roman"/>
              <a:cs typeface="Times New Roman"/>
            </a:endParaRPr>
          </a:p>
          <a:p>
            <a:pPr marL="456837"/>
            <a:r>
              <a:rPr sz="972" spc="-5" dirty="0">
                <a:latin typeface="Times New Roman"/>
                <a:cs typeface="Times New Roman"/>
              </a:rPr>
              <a:t>c = f1(a) +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f2(b);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Times New Roman"/>
                <a:cs typeface="Times New Roman"/>
              </a:rPr>
              <a:t>then the value of a, b, and c </a:t>
            </a:r>
            <a:r>
              <a:rPr sz="1167" spc="-5" dirty="0">
                <a:latin typeface="Times New Roman"/>
                <a:cs typeface="Times New Roman"/>
              </a:rPr>
              <a:t>would </a:t>
            </a:r>
            <a:r>
              <a:rPr sz="1167" dirty="0">
                <a:latin typeface="Times New Roman"/>
                <a:cs typeface="Times New Roman"/>
              </a:rPr>
              <a:t>be as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follows: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a =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6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18"/>
              </a:lnSpc>
            </a:pPr>
            <a:r>
              <a:rPr sz="972" spc="-5" dirty="0">
                <a:latin typeface="Times New Roman"/>
                <a:cs typeface="Times New Roman"/>
              </a:rPr>
              <a:t>b =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2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c =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8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174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6427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50" y="1055052"/>
            <a:ext cx="5270412" cy="0"/>
          </a:xfrm>
          <a:custGeom>
            <a:avLst/>
            <a:gdLst/>
            <a:ahLst/>
            <a:cxnLst/>
            <a:rect l="l" t="t" r="r" b="b"/>
            <a:pathLst>
              <a:path w="5420995">
                <a:moveTo>
                  <a:pt x="0" y="0"/>
                </a:moveTo>
                <a:lnTo>
                  <a:pt x="54208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098903" y="886883"/>
            <a:ext cx="5296958" cy="303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69654" algn="l"/>
              </a:tabLst>
            </a:pPr>
            <a:r>
              <a:rPr sz="1167" dirty="0">
                <a:latin typeface="Times New Roman"/>
                <a:cs typeface="Times New Roman"/>
              </a:rPr>
              <a:t>CS504-Software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Engineering</a:t>
            </a:r>
            <a:r>
              <a:rPr sz="1167" spc="-5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– I	</a:t>
            </a:r>
            <a:r>
              <a:rPr sz="1167" spc="-5" dirty="0">
                <a:latin typeface="Times New Roman"/>
                <a:cs typeface="Times New Roman"/>
              </a:rPr>
              <a:t>VU</a:t>
            </a: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758"/>
              </a:spcBef>
            </a:pPr>
            <a:r>
              <a:rPr sz="1167" spc="-5" dirty="0">
                <a:latin typeface="Times New Roman"/>
                <a:cs typeface="Times New Roman"/>
              </a:rPr>
              <a:t>So </a:t>
            </a:r>
            <a:r>
              <a:rPr sz="1167" dirty="0">
                <a:latin typeface="Times New Roman"/>
                <a:cs typeface="Times New Roman"/>
              </a:rPr>
              <a:t>far there </a:t>
            </a:r>
            <a:r>
              <a:rPr sz="1167" spc="-5" dirty="0">
                <a:latin typeface="Times New Roman"/>
                <a:cs typeface="Times New Roman"/>
              </a:rPr>
              <a:t>seem </a:t>
            </a:r>
            <a:r>
              <a:rPr sz="1167" dirty="0">
                <a:latin typeface="Times New Roman"/>
                <a:cs typeface="Times New Roman"/>
              </a:rPr>
              <a:t>to be any problem. But let us now consider the following</a:t>
            </a:r>
            <a:r>
              <a:rPr sz="1167" spc="-117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/>
            <a:r>
              <a:rPr sz="972" spc="-5" dirty="0">
                <a:latin typeface="Times New Roman"/>
                <a:cs typeface="Times New Roman"/>
              </a:rPr>
              <a:t>c = f1(a) +</a:t>
            </a:r>
            <a:r>
              <a:rPr sz="972" spc="-39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f2(a);</a:t>
            </a: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What </a:t>
            </a:r>
            <a:r>
              <a:rPr sz="1167" spc="-5" dirty="0">
                <a:latin typeface="Times New Roman"/>
                <a:cs typeface="Times New Roman"/>
              </a:rPr>
              <a:t>will </a:t>
            </a:r>
            <a:r>
              <a:rPr sz="1167" dirty="0">
                <a:latin typeface="Times New Roman"/>
                <a:cs typeface="Times New Roman"/>
              </a:rPr>
              <a:t>be the value of a and c after this</a:t>
            </a:r>
            <a:r>
              <a:rPr sz="1167" spc="-111" dirty="0">
                <a:latin typeface="Times New Roman"/>
                <a:cs typeface="Times New Roman"/>
              </a:rPr>
              <a:t> </a:t>
            </a:r>
            <a:r>
              <a:rPr sz="1167" spc="-5" dirty="0">
                <a:latin typeface="Times New Roman"/>
                <a:cs typeface="Times New Roman"/>
              </a:rPr>
              <a:t>statement?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167" dirty="0">
                <a:latin typeface="Times New Roman"/>
                <a:cs typeface="Times New Roman"/>
              </a:rPr>
              <a:t>If f1 is evaluated before f2 then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have the following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values: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a =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3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c = 9 // 7 +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2</a:t>
            </a: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>
              <a:spcBef>
                <a:spcPts val="598"/>
              </a:spcBef>
            </a:pPr>
            <a:r>
              <a:rPr sz="1167" spc="-5" dirty="0">
                <a:latin typeface="Times New Roman"/>
                <a:cs typeface="Times New Roman"/>
              </a:rPr>
              <a:t>On </a:t>
            </a:r>
            <a:r>
              <a:rPr sz="1167" dirty="0">
                <a:latin typeface="Times New Roman"/>
                <a:cs typeface="Times New Roman"/>
              </a:rPr>
              <a:t>the other hand, if f2 is evaluated before f1 then, </a:t>
            </a:r>
            <a:r>
              <a:rPr sz="1167" spc="-5" dirty="0">
                <a:latin typeface="Times New Roman"/>
                <a:cs typeface="Times New Roman"/>
              </a:rPr>
              <a:t>we </a:t>
            </a:r>
            <a:r>
              <a:rPr sz="1167" dirty="0">
                <a:latin typeface="Times New Roman"/>
                <a:cs typeface="Times New Roman"/>
              </a:rPr>
              <a:t>get totally different</a:t>
            </a:r>
            <a:r>
              <a:rPr sz="1167" spc="-107" dirty="0">
                <a:latin typeface="Times New Roman"/>
                <a:cs typeface="Times New Roman"/>
              </a:rPr>
              <a:t> </a:t>
            </a:r>
            <a:r>
              <a:rPr sz="1167" dirty="0">
                <a:latin typeface="Times New Roman"/>
                <a:cs typeface="Times New Roman"/>
              </a:rPr>
              <a:t>results.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507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a =</a:t>
            </a:r>
            <a:r>
              <a:rPr sz="972" spc="-97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2</a:t>
            </a:r>
            <a:endParaRPr sz="972">
              <a:latin typeface="Times New Roman"/>
              <a:cs typeface="Times New Roman"/>
            </a:endParaRPr>
          </a:p>
          <a:p>
            <a:pPr marL="456837">
              <a:lnSpc>
                <a:spcPts val="1142"/>
              </a:lnSpc>
            </a:pPr>
            <a:r>
              <a:rPr sz="972" spc="-5" dirty="0">
                <a:latin typeface="Times New Roman"/>
                <a:cs typeface="Times New Roman"/>
              </a:rPr>
              <a:t>c = 3 // 3 +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972" spc="-5" dirty="0">
                <a:latin typeface="Times New Roman"/>
                <a:cs typeface="Times New Roman"/>
              </a:rPr>
              <a:t>0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154380"/>
          </a:xfrm>
          <a:prstGeom prst="rect">
            <a:avLst/>
          </a:prstGeom>
        </p:spPr>
        <p:txBody>
          <a:bodyPr vert="horz" wrap="square" lIns="0" tIns="49389" rIns="0" bIns="0" rtlCol="0">
            <a:spAutoFit/>
          </a:bodyPr>
          <a:lstStyle/>
          <a:p>
            <a:pPr marL="12347">
              <a:lnSpc>
                <a:spcPts val="1240"/>
              </a:lnSpc>
              <a:tabLst>
                <a:tab pos="5123363" algn="l"/>
              </a:tabLst>
            </a:pPr>
            <a:r>
              <a:rPr u="heavy" dirty="0"/>
              <a:t> 	</a:t>
            </a:r>
            <a:r>
              <a:rPr dirty="0"/>
              <a:t>175</a:t>
            </a:r>
          </a:p>
          <a:p>
            <a:pPr marL="1456939">
              <a:lnSpc>
                <a:spcPts val="1371"/>
              </a:lnSpc>
            </a:pPr>
            <a:r>
              <a:rPr dirty="0"/>
              <a:t>© Copyright </a:t>
            </a:r>
            <a:r>
              <a:rPr spc="-5" dirty="0"/>
              <a:t>Virtual University </a:t>
            </a:r>
            <a:r>
              <a:rPr dirty="0"/>
              <a:t>of</a:t>
            </a:r>
            <a:r>
              <a:rPr spc="-78" dirty="0"/>
              <a:t> </a:t>
            </a:r>
            <a:r>
              <a:rPr spc="-5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7106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5497</Words>
  <Application>Microsoft Office PowerPoint</Application>
  <PresentationFormat>Custom</PresentationFormat>
  <Paragraphs>776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