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272" r:id="rId3"/>
    <p:sldId id="273" r:id="rId4"/>
    <p:sldId id="268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6" r:id="rId16"/>
    <p:sldId id="257" r:id="rId17"/>
    <p:sldId id="258" r:id="rId18"/>
    <p:sldId id="259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>
            <p14:sldId id="271"/>
            <p14:sldId id="272"/>
            <p14:sldId id="273"/>
          </p14:sldIdLst>
        </p14:section>
        <p14:section name="42" id="{F9AD0D28-FC2A-48CD-B49C-8CC0FF6F7CB2}">
          <p14:sldIdLst>
            <p14:sldId id="268"/>
            <p14:sldId id="269"/>
            <p14:sldId id="270"/>
          </p14:sldIdLst>
        </p14:section>
        <p14:section name="43" id="{849DDEB9-7200-4AC7-A8F7-FC04DB70C1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44" id="{2F581B4E-A4AD-4D4C-B345-7971F1491359}">
          <p14:sldIdLst>
            <p14:sldId id="256"/>
            <p14:sldId id="257"/>
            <p14:sldId id="258"/>
            <p14:sldId id="259"/>
          </p14:sldIdLst>
        </p14:section>
        <p14:section name="45" id="{D4DCF6B7-9499-479C-8438-25C573D9BC9E}">
          <p14:sldIdLst/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373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61164" cy="7549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It is important to identify defects and fix them as near to their point of origination as  possible.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41</a:t>
            </a:r>
            <a:endParaRPr sz="1847">
              <a:latin typeface="Times New Roman"/>
              <a:cs typeface="Times New Roman"/>
            </a:endParaRPr>
          </a:p>
          <a:p>
            <a:pPr marL="12347" algn="just">
              <a:spcBef>
                <a:spcPts val="1487"/>
              </a:spcBef>
            </a:pPr>
            <a:r>
              <a:rPr sz="1361" b="1" dirty="0">
                <a:latin typeface="Times New Roman"/>
                <a:cs typeface="Times New Roman"/>
              </a:rPr>
              <a:t>11.14 </a:t>
            </a:r>
            <a:r>
              <a:rPr sz="1361" b="1" spc="-5" dirty="0">
                <a:latin typeface="Times New Roman"/>
                <a:cs typeface="Times New Roman"/>
              </a:rPr>
              <a:t>Inspection </a:t>
            </a:r>
            <a:r>
              <a:rPr sz="1361" b="1" spc="-10" dirty="0">
                <a:latin typeface="Times New Roman"/>
                <a:cs typeface="Times New Roman"/>
              </a:rPr>
              <a:t>versus</a:t>
            </a:r>
            <a:r>
              <a:rPr sz="1361" b="1" spc="-34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Inspections and testing are complementary and not opposing verification techniques.  Both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during the verification and validation process. Inspections can check  conformance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specification </a:t>
            </a:r>
            <a:r>
              <a:rPr sz="1167" dirty="0">
                <a:latin typeface="Times New Roman"/>
                <a:cs typeface="Times New Roman"/>
              </a:rPr>
              <a:t>but not conformance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customer’s real  requirements. Inspections cannot check non-functional characteristics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as  performance, usability, etc. Inspection does not require execution of program and </a:t>
            </a:r>
            <a:r>
              <a:rPr sz="1167" spc="5" dirty="0">
                <a:latin typeface="Times New Roman"/>
                <a:cs typeface="Times New Roman"/>
              </a:rPr>
              <a:t>they  </a:t>
            </a:r>
            <a:r>
              <a:rPr sz="1167" dirty="0">
                <a:latin typeface="Times New Roman"/>
                <a:cs typeface="Times New Roman"/>
              </a:rPr>
              <a:t>maybe used before implementation. Many different defects </a:t>
            </a:r>
            <a:r>
              <a:rPr sz="1167" spc="10" dirty="0">
                <a:latin typeface="Times New Roman"/>
                <a:cs typeface="Times New Roman"/>
              </a:rPr>
              <a:t>may </a:t>
            </a:r>
            <a:r>
              <a:rPr sz="1167" spc="1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discovered in a </a:t>
            </a:r>
            <a:r>
              <a:rPr sz="1167" spc="-5" dirty="0">
                <a:latin typeface="Times New Roman"/>
                <a:cs typeface="Times New Roman"/>
              </a:rPr>
              <a:t>single  </a:t>
            </a:r>
            <a:r>
              <a:rPr sz="1167" dirty="0">
                <a:latin typeface="Times New Roman"/>
                <a:cs typeface="Times New Roman"/>
              </a:rPr>
              <a:t>inspection. In testing, one defect may mask another </a:t>
            </a:r>
            <a:r>
              <a:rPr sz="1167" spc="-5" dirty="0">
                <a:latin typeface="Times New Roman"/>
                <a:cs typeface="Times New Roman"/>
              </a:rPr>
              <a:t>so several </a:t>
            </a:r>
            <a:r>
              <a:rPr sz="1167" dirty="0">
                <a:latin typeface="Times New Roman"/>
                <a:cs typeface="Times New Roman"/>
              </a:rPr>
              <a:t>executions are required. 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inspections, checklists are prepared that contain information regarding defects. Reuse  domain and programming knowledge of the viewers likely to help in preparing these  checklists. </a:t>
            </a:r>
            <a:r>
              <a:rPr sz="1167" spc="-5" dirty="0">
                <a:latin typeface="Times New Roman"/>
                <a:cs typeface="Times New Roman"/>
              </a:rPr>
              <a:t>Inspections </a:t>
            </a:r>
            <a:r>
              <a:rPr sz="1167" dirty="0">
                <a:latin typeface="Times New Roman"/>
                <a:cs typeface="Times New Roman"/>
              </a:rPr>
              <a:t>involve people examining the </a:t>
            </a: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representation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aim  of discovering anomalies and defects. Inspections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applied to any representation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 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(requirements, design, test data, etc.) Thus inspections are a very effective  technique for discovering errors in a </a:t>
            </a:r>
            <a:r>
              <a:rPr sz="1167" spc="-5" dirty="0">
                <a:latin typeface="Times New Roman"/>
                <a:cs typeface="Times New Roman"/>
              </a:rPr>
              <a:t>software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b="1" spc="-5" dirty="0">
                <a:latin typeface="Times New Roman"/>
                <a:cs typeface="Times New Roman"/>
              </a:rPr>
              <a:t>Inspection</a:t>
            </a:r>
            <a:r>
              <a:rPr sz="1361" b="1" spc="-5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pre-conditions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precise </a:t>
            </a:r>
            <a:r>
              <a:rPr sz="1167" spc="-5" dirty="0">
                <a:latin typeface="Times New Roman"/>
                <a:cs typeface="Times New Roman"/>
              </a:rPr>
              <a:t>specification </a:t>
            </a:r>
            <a:r>
              <a:rPr sz="1167" dirty="0">
                <a:latin typeface="Times New Roman"/>
                <a:cs typeface="Times New Roman"/>
              </a:rPr>
              <a:t>must be available before inspections. Team members must be  familiar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organization </a:t>
            </a:r>
            <a:r>
              <a:rPr sz="1167" spc="-5" dirty="0">
                <a:latin typeface="Times New Roman"/>
                <a:cs typeface="Times New Roman"/>
              </a:rPr>
              <a:t>standards. </a:t>
            </a:r>
            <a:r>
              <a:rPr sz="1167" dirty="0">
                <a:latin typeface="Times New Roman"/>
                <a:cs typeface="Times New Roman"/>
              </a:rPr>
              <a:t>In addition to it, </a:t>
            </a:r>
            <a:r>
              <a:rPr sz="1167" spc="-5" dirty="0">
                <a:latin typeface="Times New Roman"/>
                <a:cs typeface="Times New Roman"/>
              </a:rPr>
              <a:t>syntactically </a:t>
            </a:r>
            <a:r>
              <a:rPr sz="1167" dirty="0">
                <a:latin typeface="Times New Roman"/>
                <a:cs typeface="Times New Roman"/>
              </a:rPr>
              <a:t>correct code must  be available to the inspectors. </a:t>
            </a:r>
            <a:r>
              <a:rPr sz="1167" spc="-5" dirty="0">
                <a:latin typeface="Times New Roman"/>
                <a:cs typeface="Times New Roman"/>
              </a:rPr>
              <a:t>Inspectors should </a:t>
            </a:r>
            <a:r>
              <a:rPr sz="1167" dirty="0">
                <a:latin typeface="Times New Roman"/>
                <a:cs typeface="Times New Roman"/>
              </a:rPr>
              <a:t>prepare a checklist that can help them  during the inspection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b="1" spc="-5" dirty="0">
                <a:latin typeface="Times New Roman"/>
                <a:cs typeface="Times New Roman"/>
              </a:rPr>
              <a:t>Inspection</a:t>
            </a:r>
            <a:r>
              <a:rPr sz="1361" b="1" spc="-4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checklists.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Checklist of common errors in a program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developed and used to drive the  inspection process. These error checklists are programming language dependent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that  the inspector has to analyze major constructs of the programming language and develop  checklists to verify code that </a:t>
            </a:r>
            <a:r>
              <a:rPr sz="1167" spc="10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written using these checklists.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example, in a language  of </a:t>
            </a:r>
            <a:r>
              <a:rPr sz="1167" spc="-5" dirty="0">
                <a:latin typeface="Times New Roman"/>
                <a:cs typeface="Times New Roman"/>
              </a:rPr>
              <a:t>weak </a:t>
            </a:r>
            <a:r>
              <a:rPr sz="1167" dirty="0">
                <a:latin typeface="Times New Roman"/>
                <a:cs typeface="Times New Roman"/>
              </a:rPr>
              <a:t>type checking, one can expect a number of peculiarities in code that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 verified.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the corresponding checklist can be larger.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example of programming  language dependant defects are defects in variable initialization, constant naming, loop  termination, array bounds,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26"/>
              </a:lnSpc>
            </a:pPr>
            <a:r>
              <a:rPr sz="1556" spc="-5" dirty="0">
                <a:latin typeface="Times New Roman"/>
                <a:cs typeface="Times New Roman"/>
              </a:rPr>
              <a:t>Inspection</a:t>
            </a:r>
            <a:r>
              <a:rPr sz="1556" spc="-53" dirty="0">
                <a:latin typeface="Times New Roman"/>
                <a:cs typeface="Times New Roman"/>
              </a:rPr>
              <a:t> </a:t>
            </a:r>
            <a:r>
              <a:rPr sz="1556" dirty="0">
                <a:latin typeface="Times New Roman"/>
                <a:cs typeface="Times New Roman"/>
              </a:rPr>
              <a:t>Checklist</a:t>
            </a:r>
            <a:endParaRPr sz="1556">
              <a:latin typeface="Times New Roman"/>
              <a:cs typeface="Times New Roman"/>
            </a:endParaRPr>
          </a:p>
          <a:p>
            <a:pPr marL="12347" algn="just">
              <a:lnSpc>
                <a:spcPts val="1381"/>
              </a:lnSpc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an example of an inspection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checklist.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1612" y="8601922"/>
          <a:ext cx="5854435" cy="70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583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Exception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 marR="238760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management  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all possible error conditions been taken into</a:t>
                      </a:r>
                      <a:r>
                        <a:rPr sz="12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account?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Fault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Inspection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Check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61781" cy="84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A coding error is 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problem in </a:t>
            </a:r>
            <a:r>
              <a:rPr sz="1167" spc="-5" dirty="0">
                <a:latin typeface="Times New Roman"/>
                <a:cs typeface="Times New Roman"/>
              </a:rPr>
              <a:t>writing </a:t>
            </a:r>
            <a:r>
              <a:rPr sz="1167" dirty="0">
                <a:latin typeface="Times New Roman"/>
                <a:cs typeface="Times New Roman"/>
              </a:rPr>
              <a:t>the code. IT can be a failure to check error  returns, a failure to check for certain valid conditions, or a failure to take into account  other parts of the </a:t>
            </a:r>
            <a:r>
              <a:rPr sz="1167" spc="-5" dirty="0">
                <a:latin typeface="Times New Roman"/>
                <a:cs typeface="Times New Roman"/>
              </a:rPr>
              <a:t>system. Yet </a:t>
            </a:r>
            <a:r>
              <a:rPr sz="1167" dirty="0">
                <a:latin typeface="Times New Roman"/>
                <a:cs typeface="Times New Roman"/>
              </a:rPr>
              <a:t>another form of a coding error is incorrect parameter  passing and invalid return type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coercion.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spc="-5" dirty="0">
                <a:latin typeface="Times New Roman"/>
                <a:cs typeface="Times New Roman"/>
              </a:rPr>
              <a:t>Symptoms</a:t>
            </a:r>
            <a:endParaRPr sz="1750">
              <a:latin typeface="Times New Roman"/>
              <a:cs typeface="Times New Roman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Unexpected </a:t>
            </a:r>
            <a:r>
              <a:rPr sz="1167" dirty="0">
                <a:latin typeface="Times New Roman"/>
                <a:cs typeface="Times New Roman"/>
              </a:rPr>
              <a:t>errors in black box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testing.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errors that unexpectedly occur are usually caused by coding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Compiler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warnings.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Coding errors are usually caused by lack of attention to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details.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22"/>
              </a:lnSpc>
            </a:pPr>
            <a:r>
              <a:rPr sz="1750" dirty="0">
                <a:latin typeface="Times New Roman"/>
                <a:cs typeface="Times New Roman"/>
              </a:rPr>
              <a:t>Example</a:t>
            </a:r>
            <a:endParaRPr sz="1750">
              <a:latin typeface="Times New Roman"/>
              <a:cs typeface="Times New Roman"/>
            </a:endParaRPr>
          </a:p>
          <a:p>
            <a:pPr marL="12347" marR="10495" algn="just">
              <a:lnSpc>
                <a:spcPts val="1342"/>
              </a:lnSpc>
              <a:spcBef>
                <a:spcPts val="73"/>
              </a:spcBef>
            </a:pPr>
            <a:r>
              <a:rPr sz="1167" dirty="0">
                <a:latin typeface="Times New Roman"/>
                <a:cs typeface="Times New Roman"/>
              </a:rPr>
              <a:t>In the following example, a function accepts an input integer and converts it into a </a:t>
            </a:r>
            <a:r>
              <a:rPr sz="1167" spc="-5" dirty="0">
                <a:latin typeface="Times New Roman"/>
                <a:cs typeface="Times New Roman"/>
              </a:rPr>
              <a:t>string  </a:t>
            </a:r>
            <a:r>
              <a:rPr sz="1167" dirty="0">
                <a:latin typeface="Times New Roman"/>
                <a:cs typeface="Times New Roman"/>
              </a:rPr>
              <a:t>that contains that integer in its </a:t>
            </a:r>
            <a:r>
              <a:rPr sz="1167" spc="-5" dirty="0">
                <a:latin typeface="Times New Roman"/>
                <a:cs typeface="Times New Roman"/>
              </a:rPr>
              <a:t>word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representation.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71633" marR="3098465" indent="-25928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void convertToString(int InInteger,  char* </a:t>
            </a:r>
            <a:r>
              <a:rPr sz="1167" spc="-5" dirty="0">
                <a:latin typeface="Times New Roman"/>
                <a:cs typeface="Times New Roman"/>
              </a:rPr>
              <a:t>OutString, </a:t>
            </a:r>
            <a:r>
              <a:rPr sz="1167" dirty="0">
                <a:latin typeface="Times New Roman"/>
                <a:cs typeface="Times New Roman"/>
              </a:rPr>
              <a:t>int*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OutLength)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switch(InInteger){</a:t>
            </a:r>
            <a:endParaRPr sz="1167">
              <a:latin typeface="Times New Roman"/>
              <a:cs typeface="Times New Roman"/>
            </a:endParaRPr>
          </a:p>
          <a:p>
            <a:pPr marL="679082" marR="2608908" indent="-444490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case 1: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"One";OutLength </a:t>
            </a:r>
            <a:r>
              <a:rPr sz="1167" dirty="0">
                <a:latin typeface="Times New Roman"/>
                <a:cs typeface="Times New Roman"/>
              </a:rPr>
              <a:t>= 3;  break;</a:t>
            </a:r>
            <a:endParaRPr sz="1167">
              <a:latin typeface="Times New Roman"/>
              <a:cs typeface="Times New Roman"/>
            </a:endParaRPr>
          </a:p>
          <a:p>
            <a:pPr marL="679082" marR="2583597" indent="-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case 2: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"Two";OutLength </a:t>
            </a:r>
            <a:r>
              <a:rPr sz="1167" dirty="0">
                <a:latin typeface="Times New Roman"/>
                <a:cs typeface="Times New Roman"/>
              </a:rPr>
              <a:t>= 3;  break;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264"/>
              </a:lnSpc>
            </a:pPr>
            <a:r>
              <a:rPr sz="1167" dirty="0">
                <a:latin typeface="Times New Roman"/>
                <a:cs typeface="Times New Roman"/>
              </a:rPr>
              <a:t>case 3: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"Three";OutLength </a:t>
            </a:r>
            <a:r>
              <a:rPr sz="1167" dirty="0">
                <a:latin typeface="Times New Roman"/>
                <a:cs typeface="Times New Roman"/>
              </a:rPr>
              <a:t>=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5;</a:t>
            </a:r>
            <a:endParaRPr sz="1167">
              <a:latin typeface="Times New Roman"/>
              <a:cs typeface="Times New Roman"/>
            </a:endParaRPr>
          </a:p>
          <a:p>
            <a:pPr marR="3625062" algn="ctr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break;</a:t>
            </a:r>
            <a:endParaRPr sz="1167">
              <a:latin typeface="Times New Roman"/>
              <a:cs typeface="Times New Roman"/>
            </a:endParaRPr>
          </a:p>
          <a:p>
            <a:pPr marL="679082" marR="2575572" indent="-444490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case 4: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"Four";OutLength </a:t>
            </a:r>
            <a:r>
              <a:rPr sz="1167" dirty="0">
                <a:latin typeface="Times New Roman"/>
                <a:cs typeface="Times New Roman"/>
              </a:rPr>
              <a:t>= 4;  break;</a:t>
            </a:r>
            <a:endParaRPr sz="1167">
              <a:latin typeface="Times New Roman"/>
              <a:cs typeface="Times New Roman"/>
            </a:endParaRPr>
          </a:p>
          <a:p>
            <a:pPr marL="679082" marR="2592240" indent="-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case 5: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"Five";OutLength </a:t>
            </a:r>
            <a:r>
              <a:rPr sz="1167" dirty="0">
                <a:latin typeface="Times New Roman"/>
                <a:cs typeface="Times New Roman"/>
              </a:rPr>
              <a:t>= 4;  break;</a:t>
            </a:r>
            <a:endParaRPr sz="1167">
              <a:latin typeface="Times New Roman"/>
              <a:cs typeface="Times New Roman"/>
            </a:endParaRPr>
          </a:p>
          <a:p>
            <a:pPr marL="679082" marR="2657679" indent="-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case 6: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"Six";OutLength </a:t>
            </a:r>
            <a:r>
              <a:rPr sz="1167" dirty="0">
                <a:latin typeface="Times New Roman"/>
                <a:cs typeface="Times New Roman"/>
              </a:rPr>
              <a:t>= 3;  break;</a:t>
            </a:r>
            <a:endParaRPr sz="1167">
              <a:latin typeface="Times New Roman"/>
              <a:cs typeface="Times New Roman"/>
            </a:endParaRPr>
          </a:p>
          <a:p>
            <a:pPr marL="679082" marR="2493465" indent="-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case 7: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"Seven";OutLength </a:t>
            </a:r>
            <a:r>
              <a:rPr sz="1167" dirty="0">
                <a:latin typeface="Times New Roman"/>
                <a:cs typeface="Times New Roman"/>
              </a:rPr>
              <a:t>= 5;  break;</a:t>
            </a:r>
            <a:endParaRPr sz="1167">
              <a:latin typeface="Times New Roman"/>
              <a:cs typeface="Times New Roman"/>
            </a:endParaRPr>
          </a:p>
          <a:p>
            <a:pPr marL="679082" marR="2534209" indent="-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case 8: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"Eight";OutLength </a:t>
            </a:r>
            <a:r>
              <a:rPr sz="1167" dirty="0">
                <a:latin typeface="Times New Roman"/>
                <a:cs typeface="Times New Roman"/>
              </a:rPr>
              <a:t>= 5;  break;</a:t>
            </a:r>
            <a:endParaRPr sz="1167">
              <a:latin typeface="Times New Roman"/>
              <a:cs typeface="Times New Roman"/>
            </a:endParaRPr>
          </a:p>
          <a:p>
            <a:pPr marL="679082" marR="2567546" indent="-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case 9: </a:t>
            </a:r>
            <a:r>
              <a:rPr sz="1167" spc="-5" dirty="0">
                <a:latin typeface="Times New Roman"/>
                <a:cs typeface="Times New Roman"/>
              </a:rPr>
              <a:t>OutString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"Nine";OutLength </a:t>
            </a:r>
            <a:r>
              <a:rPr sz="1167" dirty="0">
                <a:latin typeface="Times New Roman"/>
                <a:cs typeface="Times New Roman"/>
              </a:rPr>
              <a:t>= 4;  break;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There are a few things to notice in the preceding code. The ConvertToString function  does not handle all cases of inputs,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becomes very obvious you pass a zero value.  Worse, the function does not initialize the output variables, leaving them at </a:t>
            </a:r>
            <a:r>
              <a:rPr sz="1167" spc="-5" dirty="0">
                <a:latin typeface="Times New Roman"/>
                <a:cs typeface="Times New Roman"/>
              </a:rPr>
              <a:t>whatever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they  </a:t>
            </a:r>
            <a:r>
              <a:rPr sz="1167" dirty="0">
                <a:latin typeface="Times New Roman"/>
                <a:cs typeface="Times New Roman"/>
              </a:rPr>
              <a:t>happened to be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they came into the function. This isn’t a problem for the output  </a:t>
            </a:r>
            <a:r>
              <a:rPr sz="1167" spc="-5" dirty="0">
                <a:latin typeface="Times New Roman"/>
                <a:cs typeface="Times New Roman"/>
              </a:rPr>
              <a:t>string, </a:t>
            </a:r>
            <a:r>
              <a:rPr sz="1167" dirty="0">
                <a:latin typeface="Times New Roman"/>
                <a:cs typeface="Times New Roman"/>
              </a:rPr>
              <a:t>necessarily, but 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become a </a:t>
            </a:r>
            <a:r>
              <a:rPr sz="1167" spc="-5" dirty="0">
                <a:latin typeface="Times New Roman"/>
                <a:cs typeface="Times New Roman"/>
              </a:rPr>
              <a:t>serious </a:t>
            </a:r>
            <a:r>
              <a:rPr sz="1167" dirty="0">
                <a:latin typeface="Times New Roman"/>
                <a:cs typeface="Times New Roman"/>
              </a:rPr>
              <a:t>issue for the output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length.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spc="-5" dirty="0">
                <a:latin typeface="Times New Roman"/>
                <a:cs typeface="Times New Roman"/>
              </a:rPr>
              <a:t>Memory</a:t>
            </a:r>
            <a:r>
              <a:rPr sz="1750" spc="-92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over-runs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18203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60547" cy="823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a memory overrun occurs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use memory that does not belong to you. This can </a:t>
            </a:r>
            <a:r>
              <a:rPr sz="1167" spc="10" dirty="0">
                <a:latin typeface="Times New Roman"/>
                <a:cs typeface="Times New Roman"/>
              </a:rPr>
              <a:t>be  </a:t>
            </a:r>
            <a:r>
              <a:rPr sz="1167" dirty="0">
                <a:latin typeface="Times New Roman"/>
                <a:cs typeface="Times New Roman"/>
              </a:rPr>
              <a:t>caused by overstepping an array boundary or by copying a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that is too big for the  block of memory it is defined to hold. Memory overruns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once extremely common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  the programming </a:t>
            </a:r>
            <a:r>
              <a:rPr sz="1167" spc="-5" dirty="0">
                <a:latin typeface="Times New Roman"/>
                <a:cs typeface="Times New Roman"/>
              </a:rPr>
              <a:t>world </a:t>
            </a:r>
            <a:r>
              <a:rPr sz="1167" dirty="0">
                <a:latin typeface="Times New Roman"/>
                <a:cs typeface="Times New Roman"/>
              </a:rPr>
              <a:t>because of the inability to tell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the actual </a:t>
            </a:r>
            <a:r>
              <a:rPr sz="1167" spc="-5" dirty="0">
                <a:latin typeface="Times New Roman"/>
                <a:cs typeface="Times New Roman"/>
              </a:rPr>
              <a:t>size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something  </a:t>
            </a:r>
            <a:r>
              <a:rPr sz="1167" dirty="0">
                <a:latin typeface="Times New Roman"/>
                <a:cs typeface="Times New Roman"/>
              </a:rPr>
              <a:t>really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spc="-5" dirty="0">
                <a:latin typeface="Times New Roman"/>
                <a:cs typeface="Times New Roman"/>
              </a:rPr>
              <a:t>Symptoms</a:t>
            </a:r>
            <a:endParaRPr sz="1750">
              <a:latin typeface="Times New Roman"/>
              <a:cs typeface="Times New Roman"/>
            </a:endParaRPr>
          </a:p>
          <a:p>
            <a:pPr marL="456837" marR="6173" indent="-222245" algn="just">
              <a:lnSpc>
                <a:spcPts val="1342"/>
              </a:lnSpc>
              <a:spcBef>
                <a:spcPts val="14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Program </a:t>
            </a:r>
            <a:r>
              <a:rPr sz="1167" dirty="0">
                <a:latin typeface="Times New Roman"/>
                <a:cs typeface="Times New Roman"/>
              </a:rPr>
              <a:t>crashes quite regularly after a given routine is called, that routine </a:t>
            </a:r>
            <a:r>
              <a:rPr sz="1167" spc="-5" dirty="0">
                <a:latin typeface="Times New Roman"/>
                <a:cs typeface="Times New Roman"/>
              </a:rPr>
              <a:t>should  </a:t>
            </a:r>
            <a:r>
              <a:rPr sz="1167" dirty="0">
                <a:latin typeface="Times New Roman"/>
                <a:cs typeface="Times New Roman"/>
              </a:rPr>
              <a:t>be examined for a possible overrun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condition.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 algn="just">
              <a:lnSpc>
                <a:spcPct val="95400"/>
              </a:lnSpc>
              <a:spcBef>
                <a:spcPts val="63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the routine in question does not appear to have any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problem the most  likely cause is that another routine, called in the prior </a:t>
            </a:r>
            <a:r>
              <a:rPr sz="1167" spc="-5" dirty="0">
                <a:latin typeface="Times New Roman"/>
                <a:cs typeface="Times New Roman"/>
              </a:rPr>
              <a:t>sequence, </a:t>
            </a:r>
            <a:r>
              <a:rPr sz="1167" dirty="0">
                <a:latin typeface="Times New Roman"/>
                <a:cs typeface="Times New Roman"/>
              </a:rPr>
              <a:t>has already  trashed variables or memory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blocks.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Checking the trace log of the called routines leading up to one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problem 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often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up the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40"/>
              </a:lnSpc>
            </a:pPr>
            <a:r>
              <a:rPr sz="1750" dirty="0">
                <a:latin typeface="Times New Roman"/>
                <a:cs typeface="Times New Roman"/>
              </a:rPr>
              <a:t>Example</a:t>
            </a:r>
            <a:endParaRPr sz="175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8"/>
              </a:spcBef>
            </a:pPr>
            <a:r>
              <a:rPr sz="1167" dirty="0">
                <a:latin typeface="Times New Roman"/>
                <a:cs typeface="Times New Roman"/>
              </a:rPr>
              <a:t>This particular example </a:t>
            </a: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not only a memory overrun, but also how most  programmers “fix” problems in an application. The ZeroArray function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all over the  array boundaries by initializing 100 </a:t>
            </a:r>
            <a:r>
              <a:rPr sz="1167" spc="-5" dirty="0">
                <a:latin typeface="Times New Roman"/>
                <a:cs typeface="Times New Roman"/>
              </a:rPr>
              <a:t>separate </a:t>
            </a:r>
            <a:r>
              <a:rPr sz="1167" dirty="0">
                <a:latin typeface="Times New Roman"/>
                <a:cs typeface="Times New Roman"/>
              </a:rPr>
              <a:t>entries. The problem is that that particular  array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has 50 </a:t>
            </a:r>
            <a:r>
              <a:rPr sz="1167" spc="-5" dirty="0">
                <a:latin typeface="Times New Roman"/>
                <a:cs typeface="Times New Roman"/>
              </a:rPr>
              <a:t>slots </a:t>
            </a:r>
            <a:r>
              <a:rPr sz="1167" dirty="0">
                <a:latin typeface="Times New Roman"/>
                <a:cs typeface="Times New Roman"/>
              </a:rPr>
              <a:t>available in its allocation. What happens at that point is that the  function goes past the end of the array and </a:t>
            </a:r>
            <a:r>
              <a:rPr sz="1167" spc="-5" dirty="0">
                <a:latin typeface="Times New Roman"/>
                <a:cs typeface="Times New Roman"/>
              </a:rPr>
              <a:t>starts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walk </a:t>
            </a:r>
            <a:r>
              <a:rPr sz="1167" dirty="0">
                <a:latin typeface="Times New Roman"/>
                <a:cs typeface="Times New Roman"/>
              </a:rPr>
              <a:t>on things beyond its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control.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69049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const kMaxEntries = 50;  int gArray[kMaxEntries];  char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szDummyBuffer[256];  </a:t>
            </a:r>
            <a:r>
              <a:rPr sz="1167" dirty="0">
                <a:latin typeface="Times New Roman"/>
                <a:cs typeface="Times New Roman"/>
              </a:rPr>
              <a:t>int nState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int ZeroArray (int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*pArray)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234592" marR="3927562" indent="-111122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for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(inti=0;i&lt;100;++i)  pArray[i]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</a:pPr>
            <a:r>
              <a:rPr sz="1750" dirty="0">
                <a:latin typeface="Times New Roman"/>
                <a:cs typeface="Times New Roman"/>
              </a:rPr>
              <a:t>Loop</a:t>
            </a:r>
            <a:r>
              <a:rPr sz="1750" spc="-102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Errors</a:t>
            </a:r>
            <a:endParaRPr sz="1750">
              <a:latin typeface="Times New Roman"/>
              <a:cs typeface="Times New Roman"/>
            </a:endParaRPr>
          </a:p>
          <a:p>
            <a:pPr marL="456837" indent="-222245">
              <a:spcBef>
                <a:spcPts val="5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Loop errors break down into </a:t>
            </a:r>
            <a:r>
              <a:rPr sz="1167" spc="-5" dirty="0">
                <a:latin typeface="Times New Roman"/>
                <a:cs typeface="Times New Roman"/>
              </a:rPr>
              <a:t>several </a:t>
            </a:r>
            <a:r>
              <a:rPr sz="1167" dirty="0">
                <a:latin typeface="Times New Roman"/>
                <a:cs typeface="Times New Roman"/>
              </a:rPr>
              <a:t>different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subtypes.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They occur around a loop construct in a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Infinite loops, off-by-one loops, and improperly exited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2"/>
              </a:lnSpc>
            </a:pPr>
            <a:r>
              <a:rPr sz="1750" spc="-5" dirty="0">
                <a:latin typeface="Times New Roman"/>
                <a:cs typeface="Times New Roman"/>
              </a:rPr>
              <a:t>Symptoms</a:t>
            </a:r>
            <a:endParaRPr sz="1750">
              <a:latin typeface="Times New Roman"/>
              <a:cs typeface="Times New Roman"/>
            </a:endParaRPr>
          </a:p>
          <a:p>
            <a:pPr marL="456837" marR="8026" indent="-222245" algn="just">
              <a:lnSpc>
                <a:spcPct val="95400"/>
              </a:lnSpc>
              <a:spcBef>
                <a:spcPts val="122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your program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locks up, repeatedly displays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spc="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over </a:t>
            </a:r>
            <a:r>
              <a:rPr sz="1167" spc="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over,  or infinitely displays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message box, you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immediately </a:t>
            </a:r>
            <a:r>
              <a:rPr sz="1167" spc="-5" dirty="0">
                <a:latin typeface="Times New Roman"/>
                <a:cs typeface="Times New Roman"/>
              </a:rPr>
              <a:t>suspect </a:t>
            </a:r>
            <a:r>
              <a:rPr sz="1167" dirty="0">
                <a:latin typeface="Times New Roman"/>
                <a:cs typeface="Times New Roman"/>
              </a:rPr>
              <a:t>an  infinite loop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Off-by-one </a:t>
            </a:r>
            <a:r>
              <a:rPr sz="1167" dirty="0">
                <a:latin typeface="Times New Roman"/>
                <a:cs typeface="Times New Roman"/>
              </a:rPr>
              <a:t>loop errors are quite often </a:t>
            </a:r>
            <a:r>
              <a:rPr sz="1167" spc="-5" dirty="0">
                <a:latin typeface="Times New Roman"/>
                <a:cs typeface="Times New Roman"/>
              </a:rPr>
              <a:t>seen </a:t>
            </a:r>
            <a:r>
              <a:rPr sz="1167" dirty="0">
                <a:latin typeface="Times New Roman"/>
                <a:cs typeface="Times New Roman"/>
              </a:rPr>
              <a:t>in processes that perform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calculations.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 algn="just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a hand calculation </a:t>
            </a: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that the total or final </a:t>
            </a:r>
            <a:r>
              <a:rPr sz="1167" spc="-5" dirty="0">
                <a:latin typeface="Times New Roman"/>
                <a:cs typeface="Times New Roman"/>
              </a:rPr>
              <a:t>sum </a:t>
            </a:r>
            <a:r>
              <a:rPr sz="1167" dirty="0">
                <a:latin typeface="Times New Roman"/>
                <a:cs typeface="Times New Roman"/>
              </a:rPr>
              <a:t>is incorrect by the last data  point, you can quickly </a:t>
            </a:r>
            <a:r>
              <a:rPr sz="1167" spc="-5" dirty="0">
                <a:latin typeface="Times New Roman"/>
                <a:cs typeface="Times New Roman"/>
              </a:rPr>
              <a:t>surmise </a:t>
            </a:r>
            <a:r>
              <a:rPr sz="1167" dirty="0">
                <a:latin typeface="Times New Roman"/>
                <a:cs typeface="Times New Roman"/>
              </a:rPr>
              <a:t>that an off-by-one loop error is to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blame.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 algn="just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Likewise, if you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using graphics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saw </a:t>
            </a:r>
            <a:r>
              <a:rPr sz="1167" dirty="0">
                <a:latin typeface="Times New Roman"/>
                <a:cs typeface="Times New Roman"/>
              </a:rPr>
              <a:t>all of the points on the  </a:t>
            </a:r>
            <a:r>
              <a:rPr sz="1167" spc="-5" dirty="0">
                <a:latin typeface="Times New Roman"/>
                <a:cs typeface="Times New Roman"/>
              </a:rPr>
              <a:t>screen, </a:t>
            </a:r>
            <a:r>
              <a:rPr sz="1167" dirty="0">
                <a:latin typeface="Times New Roman"/>
                <a:cs typeface="Times New Roman"/>
              </a:rPr>
              <a:t>but the last two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unconnected, you </a:t>
            </a:r>
            <a:r>
              <a:rPr sz="1167" spc="-5" dirty="0">
                <a:latin typeface="Times New Roman"/>
                <a:cs typeface="Times New Roman"/>
              </a:rPr>
              <a:t>would suspect </a:t>
            </a:r>
            <a:r>
              <a:rPr sz="1167" dirty="0">
                <a:latin typeface="Times New Roman"/>
                <a:cs typeface="Times New Roman"/>
              </a:rPr>
              <a:t>an off-by-one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61446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6079"/>
            <a:ext cx="5360547" cy="788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6173" indent="-222245">
              <a:lnSpc>
                <a:spcPts val="1332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Watching for a process that terminates unexpectedly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have  continued.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44"/>
              </a:lnSpc>
            </a:pPr>
            <a:r>
              <a:rPr sz="1750" dirty="0">
                <a:latin typeface="Times New Roman"/>
                <a:cs typeface="Times New Roman"/>
              </a:rPr>
              <a:t>Example</a:t>
            </a:r>
            <a:endParaRPr sz="1750">
              <a:latin typeface="Times New Roman"/>
              <a:cs typeface="Times New Roman"/>
            </a:endParaRPr>
          </a:p>
          <a:p>
            <a:pPr marL="12347" marR="4241174">
              <a:lnSpc>
                <a:spcPts val="1342"/>
              </a:lnSpc>
              <a:spcBef>
                <a:spcPts val="73"/>
              </a:spcBef>
            </a:pPr>
            <a:r>
              <a:rPr sz="1167" dirty="0">
                <a:latin typeface="Times New Roman"/>
                <a:cs typeface="Times New Roman"/>
              </a:rPr>
              <a:t>bool doneFlag;  doneFlag = false;  </a:t>
            </a:r>
            <a:r>
              <a:rPr sz="1167" spc="-5" dirty="0">
                <a:latin typeface="Times New Roman"/>
                <a:cs typeface="Times New Roman"/>
              </a:rPr>
              <a:t>while(!doneFlag){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...</a:t>
            </a:r>
            <a:endParaRPr sz="1167">
              <a:latin typeface="Times New Roman"/>
              <a:cs typeface="Times New Roman"/>
            </a:endParaRPr>
          </a:p>
          <a:p>
            <a:pPr marL="234592" marR="3731245" indent="-111122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if( impossibleCondition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)  doneFlag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true;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preceding code fragment contains an indirect looping error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that the loop </a:t>
            </a:r>
            <a:r>
              <a:rPr sz="1167" spc="-5" dirty="0">
                <a:latin typeface="Times New Roman"/>
                <a:cs typeface="Times New Roman"/>
              </a:rPr>
              <a:t>will  </a:t>
            </a:r>
            <a:r>
              <a:rPr sz="1167" dirty="0">
                <a:latin typeface="Times New Roman"/>
                <a:cs typeface="Times New Roman"/>
              </a:rPr>
              <a:t>continue until the impossibleCondition becomes true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impossible to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happen.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37328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int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anArray[50];  </a:t>
            </a:r>
            <a:r>
              <a:rPr sz="1167" dirty="0">
                <a:latin typeface="Times New Roman"/>
                <a:cs typeface="Times New Roman"/>
              </a:rPr>
              <a:t>int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167" dirty="0">
                <a:latin typeface="Times New Roman"/>
                <a:cs typeface="Times New Roman"/>
              </a:rPr>
              <a:t>i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50;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37"/>
              </a:lnSpc>
            </a:pPr>
            <a:r>
              <a:rPr sz="1167" spc="-5" dirty="0">
                <a:latin typeface="Times New Roman"/>
                <a:cs typeface="Times New Roman"/>
              </a:rPr>
              <a:t>while(i </a:t>
            </a:r>
            <a:r>
              <a:rPr sz="1167" dirty="0">
                <a:latin typeface="Times New Roman"/>
                <a:cs typeface="Times New Roman"/>
              </a:rPr>
              <a:t>&gt;=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0){</a:t>
            </a:r>
            <a:endParaRPr sz="1167">
              <a:latin typeface="Times New Roman"/>
              <a:cs typeface="Times New Roman"/>
            </a:endParaRPr>
          </a:p>
          <a:p>
            <a:pPr marL="123469" marR="4331307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anArray[i]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0;  i = i -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example, the programmer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trying to be </a:t>
            </a:r>
            <a:r>
              <a:rPr sz="1167" spc="-5" dirty="0">
                <a:latin typeface="Times New Roman"/>
                <a:cs typeface="Times New Roman"/>
              </a:rPr>
              <a:t>smart. He worked </a:t>
            </a:r>
            <a:r>
              <a:rPr sz="1167" dirty="0">
                <a:latin typeface="Times New Roman"/>
                <a:cs typeface="Times New Roman"/>
              </a:rPr>
              <a:t>his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backward  though the array, assuming that this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be no chance of an error. </a:t>
            </a:r>
            <a:r>
              <a:rPr sz="1167" spc="-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course,  if you examine the loop, you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find that it performed 51 times. There are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fifty  elements in the array. This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certainly lead to a problem later on in the program, if it  doesn’t first trigger an immediate error from the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int nIndex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for(int i=0; i&lt;kMaxIterations;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++i)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(nIndex &lt;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20)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234592" marR="2960179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ComputeSomething(i*20 +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nIndex);  nIndex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++;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final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is an improper exit condition for a loop. This is most easily illustrated  using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nested loops.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above example,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trying to compute </a:t>
            </a:r>
            <a:r>
              <a:rPr sz="1167" spc="-5" dirty="0">
                <a:latin typeface="Times New Roman"/>
                <a:cs typeface="Times New Roman"/>
              </a:rPr>
              <a:t>something  within </a:t>
            </a:r>
            <a:r>
              <a:rPr sz="1167" dirty="0">
                <a:latin typeface="Times New Roman"/>
                <a:cs typeface="Times New Roman"/>
              </a:rPr>
              <a:t>the inner loop for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number of iterations. The code appears to do </a:t>
            </a:r>
            <a:r>
              <a:rPr sz="1167" spc="-5" dirty="0">
                <a:latin typeface="Times New Roman"/>
                <a:cs typeface="Times New Roman"/>
              </a:rPr>
              <a:t>what we said 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do.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computes </a:t>
            </a:r>
            <a:r>
              <a:rPr sz="1167" spc="-5" dirty="0">
                <a:latin typeface="Times New Roman"/>
                <a:cs typeface="Times New Roman"/>
              </a:rPr>
              <a:t>whatever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computing in the inner loop for each  iteration of the outer loop, 20 times. The problem, however, is that the exit condition 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spc="5" dirty="0">
                <a:latin typeface="Times New Roman"/>
                <a:cs typeface="Times New Roman"/>
              </a:rPr>
              <a:t>says </a:t>
            </a:r>
            <a:r>
              <a:rPr sz="1167" dirty="0">
                <a:latin typeface="Times New Roman"/>
                <a:cs typeface="Times New Roman"/>
              </a:rPr>
              <a:t>that nIndex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less </a:t>
            </a:r>
            <a:r>
              <a:rPr sz="1167" spc="5" dirty="0">
                <a:latin typeface="Times New Roman"/>
                <a:cs typeface="Times New Roman"/>
              </a:rPr>
              <a:t>than </a:t>
            </a:r>
            <a:r>
              <a:rPr sz="1167" dirty="0">
                <a:latin typeface="Times New Roman"/>
                <a:cs typeface="Times New Roman"/>
              </a:rPr>
              <a:t>20. </a:t>
            </a:r>
            <a:r>
              <a:rPr sz="1167" spc="10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first time through the </a:t>
            </a:r>
            <a:r>
              <a:rPr sz="1167" spc="5" dirty="0">
                <a:latin typeface="Times New Roman"/>
                <a:cs typeface="Times New Roman"/>
              </a:rPr>
              <a:t>outer </a:t>
            </a:r>
            <a:r>
              <a:rPr sz="1167" dirty="0">
                <a:latin typeface="Times New Roman"/>
                <a:cs typeface="Times New Roman"/>
              </a:rPr>
              <a:t>loop, this  variable will become 21, and the inner loop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exit. This is correct, and exactly the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way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84588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929" cy="813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expect </a:t>
            </a:r>
            <a:r>
              <a:rPr sz="1167" spc="5" dirty="0">
                <a:latin typeface="Times New Roman"/>
                <a:cs typeface="Times New Roman"/>
              </a:rPr>
              <a:t>this </a:t>
            </a:r>
            <a:r>
              <a:rPr sz="1167" dirty="0">
                <a:latin typeface="Times New Roman"/>
                <a:cs typeface="Times New Roman"/>
              </a:rPr>
              <a:t>to happen. The problem, however, is that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next time through </a:t>
            </a:r>
            <a:r>
              <a:rPr sz="1167" spc="5" dirty="0">
                <a:latin typeface="Times New Roman"/>
                <a:cs typeface="Times New Roman"/>
              </a:rPr>
              <a:t>the  </a:t>
            </a:r>
            <a:r>
              <a:rPr sz="1167" dirty="0">
                <a:latin typeface="Times New Roman"/>
                <a:cs typeface="Times New Roman"/>
              </a:rPr>
              <a:t>loop, the inner loop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be executed at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all.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spc="-5" dirty="0">
                <a:latin typeface="Times New Roman"/>
                <a:cs typeface="Times New Roman"/>
              </a:rPr>
              <a:t>Pointer</a:t>
            </a:r>
            <a:r>
              <a:rPr sz="1750" spc="-92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errors</a:t>
            </a:r>
            <a:endParaRPr sz="1750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42"/>
              </a:lnSpc>
              <a:spcBef>
                <a:spcPts val="141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pointer error is </a:t>
            </a:r>
            <a:r>
              <a:rPr sz="1167" spc="10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case </a:t>
            </a:r>
            <a:r>
              <a:rPr sz="1167" spc="-5" dirty="0">
                <a:latin typeface="Times New Roman"/>
                <a:cs typeface="Times New Roman"/>
              </a:rPr>
              <a:t>where something </a:t>
            </a:r>
            <a:r>
              <a:rPr sz="1167" spc="10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being used as an indirect pointer to  another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Uninitialized </a:t>
            </a:r>
            <a:r>
              <a:rPr sz="1167" dirty="0">
                <a:latin typeface="Times New Roman"/>
                <a:cs typeface="Times New Roman"/>
              </a:rPr>
              <a:t>pointers: These are pointers that are used to point at </a:t>
            </a:r>
            <a:r>
              <a:rPr sz="1167" spc="-5" dirty="0">
                <a:latin typeface="Times New Roman"/>
                <a:cs typeface="Times New Roman"/>
              </a:rPr>
              <a:t>something, </a:t>
            </a:r>
            <a:r>
              <a:rPr sz="1167" dirty="0">
                <a:latin typeface="Times New Roman"/>
                <a:cs typeface="Times New Roman"/>
              </a:rPr>
              <a:t>but 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fail to ever assign them </a:t>
            </a:r>
            <a:r>
              <a:rPr sz="1167" spc="-5" dirty="0">
                <a:latin typeface="Times New Roman"/>
                <a:cs typeface="Times New Roman"/>
              </a:rPr>
              <a:t>something </a:t>
            </a:r>
            <a:r>
              <a:rPr sz="1167" dirty="0">
                <a:latin typeface="Times New Roman"/>
                <a:cs typeface="Times New Roman"/>
              </a:rPr>
              <a:t>to point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at.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Deleted </a:t>
            </a:r>
            <a:r>
              <a:rPr sz="1167" dirty="0">
                <a:latin typeface="Times New Roman"/>
                <a:cs typeface="Times New Roman"/>
              </a:rPr>
              <a:t>pointers,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continue to be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used.</a:t>
            </a:r>
            <a:endParaRPr sz="1167">
              <a:latin typeface="Times New Roman"/>
              <a:cs typeface="Times New Roman"/>
            </a:endParaRPr>
          </a:p>
          <a:p>
            <a:pPr marL="456837" marR="9878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Invalid pointer is </a:t>
            </a:r>
            <a:r>
              <a:rPr sz="1167" spc="-5" dirty="0">
                <a:latin typeface="Times New Roman"/>
                <a:cs typeface="Times New Roman"/>
              </a:rPr>
              <a:t>something </a:t>
            </a:r>
            <a:r>
              <a:rPr sz="1167" dirty="0">
                <a:latin typeface="Times New Roman"/>
                <a:cs typeface="Times New Roman"/>
              </a:rPr>
              <a:t>that is pointing to a valid block of memory, but  that memory does not contain the data you expect it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64"/>
              </a:lnSpc>
            </a:pPr>
            <a:r>
              <a:rPr sz="1750" spc="-5" dirty="0">
                <a:latin typeface="Times New Roman"/>
                <a:cs typeface="Times New Roman"/>
              </a:rPr>
              <a:t>Symptoms</a:t>
            </a:r>
            <a:endParaRPr sz="1750">
              <a:latin typeface="Times New Roman"/>
              <a:cs typeface="Times New Roman"/>
            </a:endParaRPr>
          </a:p>
          <a:p>
            <a:pPr marL="456837" indent="-222245">
              <a:spcBef>
                <a:spcPts val="5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program usually crashes or behaves in an unpredictable and baffling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way.</a:t>
            </a:r>
            <a:endParaRPr sz="1167">
              <a:latin typeface="Times New Roman"/>
              <a:cs typeface="Times New Roman"/>
            </a:endParaRPr>
          </a:p>
          <a:p>
            <a:pPr marL="456837" marR="8643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will </a:t>
            </a:r>
            <a:r>
              <a:rPr sz="1167" dirty="0">
                <a:latin typeface="Times New Roman"/>
                <a:cs typeface="Times New Roman"/>
              </a:rPr>
              <a:t>generally observe </a:t>
            </a:r>
            <a:r>
              <a:rPr sz="1167" spc="-5" dirty="0">
                <a:latin typeface="Times New Roman"/>
                <a:cs typeface="Times New Roman"/>
              </a:rPr>
              <a:t>stack </a:t>
            </a:r>
            <a:r>
              <a:rPr sz="1167" dirty="0">
                <a:latin typeface="Times New Roman"/>
                <a:cs typeface="Times New Roman"/>
              </a:rPr>
              <a:t>corruptions, failure </a:t>
            </a:r>
            <a:r>
              <a:rPr sz="1167" spc="10" dirty="0">
                <a:latin typeface="Times New Roman"/>
                <a:cs typeface="Times New Roman"/>
              </a:rPr>
              <a:t>to </a:t>
            </a:r>
            <a:r>
              <a:rPr sz="1167" dirty="0">
                <a:latin typeface="Times New Roman"/>
                <a:cs typeface="Times New Roman"/>
              </a:rPr>
              <a:t>allocate memory, and odd  changing of variable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Changing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line of code can change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the problem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occurs.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the problem </a:t>
            </a:r>
            <a:r>
              <a:rPr sz="1167" spc="-5" dirty="0">
                <a:latin typeface="Times New Roman"/>
                <a:cs typeface="Times New Roman"/>
              </a:rPr>
              <a:t>"goes </a:t>
            </a:r>
            <a:r>
              <a:rPr sz="1167" dirty="0">
                <a:latin typeface="Times New Roman"/>
                <a:cs typeface="Times New Roman"/>
              </a:rPr>
              <a:t>away" </a:t>
            </a:r>
            <a:r>
              <a:rPr sz="1167" spc="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place a </a:t>
            </a:r>
            <a:r>
              <a:rPr sz="1167" spc="5" dirty="0">
                <a:latin typeface="Times New Roman"/>
                <a:cs typeface="Times New Roman"/>
              </a:rPr>
              <a:t>print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or new variable into  the code that you </a:t>
            </a:r>
            <a:r>
              <a:rPr sz="1167" spc="-5" dirty="0">
                <a:latin typeface="Times New Roman"/>
                <a:cs typeface="Times New Roman"/>
              </a:rPr>
              <a:t>suspect </a:t>
            </a:r>
            <a:r>
              <a:rPr sz="1167" dirty="0">
                <a:latin typeface="Times New Roman"/>
                <a:cs typeface="Times New Roman"/>
              </a:rPr>
              <a:t>contains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problem.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44"/>
              </a:lnSpc>
            </a:pPr>
            <a:r>
              <a:rPr sz="1750" dirty="0">
                <a:latin typeface="Times New Roman"/>
                <a:cs typeface="Times New Roman"/>
              </a:rPr>
              <a:t>Example</a:t>
            </a:r>
            <a:endParaRPr sz="1750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73"/>
              </a:spcBef>
            </a:pPr>
            <a:r>
              <a:rPr sz="1167" dirty="0">
                <a:latin typeface="Times New Roman"/>
                <a:cs typeface="Times New Roman"/>
              </a:rPr>
              <a:t>Let’s take a look at one of the most common forms of the pointer error, using a pointer  after it has been deleted.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you can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by the following example, it is not always clear 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are doing this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incorrectly: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void cleanup_function(char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*ptr)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 marR="4191786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SaveToDisk(ptr);  </a:t>
            </a:r>
            <a:r>
              <a:rPr sz="1167" dirty="0">
                <a:latin typeface="Times New Roman"/>
                <a:cs typeface="Times New Roman"/>
              </a:rPr>
              <a:t>delete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ptr;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func()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 marR="3820142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char *s = new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char[80];  cleanup_function(s);  delete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5700"/>
              </a:lnSpc>
              <a:spcBef>
                <a:spcPts val="29"/>
              </a:spcBef>
            </a:pPr>
            <a:r>
              <a:rPr sz="1167" dirty="0">
                <a:latin typeface="Times New Roman"/>
                <a:cs typeface="Times New Roman"/>
              </a:rPr>
              <a:t>In this example, the programmer meant to be neat and tidy. </a:t>
            </a:r>
            <a:r>
              <a:rPr sz="1167" spc="-5" dirty="0">
                <a:latin typeface="Times New Roman"/>
                <a:cs typeface="Times New Roman"/>
              </a:rPr>
              <a:t>He </a:t>
            </a:r>
            <a:r>
              <a:rPr sz="1167" dirty="0">
                <a:latin typeface="Times New Roman"/>
                <a:cs typeface="Times New Roman"/>
              </a:rPr>
              <a:t>probably </a:t>
            </a:r>
            <a:r>
              <a:rPr sz="1167" spc="-5" dirty="0">
                <a:latin typeface="Times New Roman"/>
                <a:cs typeface="Times New Roman"/>
              </a:rPr>
              <a:t>wrote </a:t>
            </a:r>
            <a:r>
              <a:rPr sz="1167" dirty="0">
                <a:latin typeface="Times New Roman"/>
                <a:cs typeface="Times New Roman"/>
              </a:rPr>
              <a:t>the code  originally to allocate the pointer at the top of this function, and then by habit put in a  deallocation at the bottom of the function. This is, after all, good programming practice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  avoid </a:t>
            </a:r>
            <a:r>
              <a:rPr sz="1167" spc="5" dirty="0">
                <a:latin typeface="Times New Roman"/>
                <a:cs typeface="Times New Roman"/>
              </a:rPr>
              <a:t>memory </a:t>
            </a:r>
            <a:r>
              <a:rPr sz="1167" dirty="0">
                <a:latin typeface="Times New Roman"/>
                <a:cs typeface="Times New Roman"/>
              </a:rPr>
              <a:t>leaks. The problem is introduced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th3e cleanup_function routine. This  function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probably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at a later time by another developer and might have been  used to ensure that all allocated pointers </a:t>
            </a:r>
            <a:r>
              <a:rPr sz="1167" spc="-5" dirty="0">
                <a:latin typeface="Times New Roman"/>
                <a:cs typeface="Times New Roman"/>
              </a:rPr>
              <a:t>were stored </a:t>
            </a:r>
            <a:r>
              <a:rPr sz="1167" dirty="0">
                <a:latin typeface="Times New Roman"/>
                <a:cs typeface="Times New Roman"/>
              </a:rPr>
              <a:t>to the permanent drive and then  freed up to avoid any possible leaks. In fact, the code in question comes from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 functions that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reused from a memory pool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saved </a:t>
            </a:r>
            <a:r>
              <a:rPr sz="1167" dirty="0">
                <a:latin typeface="Times New Roman"/>
                <a:cs typeface="Times New Roman"/>
              </a:rPr>
              <a:t>its data to disk before  destroying the pointer,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that another pointer could be retrieved from the persistent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pool.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08826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59929" cy="8407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The problem is, the reuse did not take into account the existing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This problem is  common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reusing only parts of 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When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delete occurs at the bottom of func(), the results are unpredictable. </a:t>
            </a:r>
            <a:r>
              <a:rPr sz="1167" spc="-5" dirty="0">
                <a:latin typeface="Times New Roman"/>
                <a:cs typeface="Times New Roman"/>
              </a:rPr>
              <a:t>At  </a:t>
            </a:r>
            <a:r>
              <a:rPr sz="1167" dirty="0">
                <a:latin typeface="Times New Roman"/>
                <a:cs typeface="Times New Roman"/>
              </a:rPr>
              <a:t>best, the delete function recognizes that this pointer has been deleted already and doesn’t  do anything. </a:t>
            </a:r>
            <a:r>
              <a:rPr sz="1167" spc="-5" dirty="0">
                <a:latin typeface="Times New Roman"/>
                <a:cs typeface="Times New Roman"/>
              </a:rPr>
              <a:t>At worst, </a:t>
            </a:r>
            <a:r>
              <a:rPr sz="1167" dirty="0">
                <a:latin typeface="Times New Roman"/>
                <a:cs typeface="Times New Roman"/>
              </a:rPr>
              <a:t>memory is corrupted and you are left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memory crash  </a:t>
            </a:r>
            <a:r>
              <a:rPr sz="1167" spc="-5" dirty="0">
                <a:latin typeface="Times New Roman"/>
                <a:cs typeface="Times New Roman"/>
              </a:rPr>
              <a:t>somewhat </a:t>
            </a:r>
            <a:r>
              <a:rPr sz="1167" dirty="0">
                <a:latin typeface="Times New Roman"/>
                <a:cs typeface="Times New Roman"/>
              </a:rPr>
              <a:t>later in the program, </a:t>
            </a:r>
            <a:r>
              <a:rPr sz="1167" spc="-5" dirty="0">
                <a:latin typeface="Times New Roman"/>
                <a:cs typeface="Times New Roman"/>
              </a:rPr>
              <a:t>which will </a:t>
            </a:r>
            <a:r>
              <a:rPr sz="1167" dirty="0">
                <a:latin typeface="Times New Roman"/>
                <a:cs typeface="Times New Roman"/>
              </a:rPr>
              <a:t>be very difficult to find and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34"/>
              </a:lnSpc>
            </a:pPr>
            <a:r>
              <a:rPr sz="1750" dirty="0">
                <a:latin typeface="Times New Roman"/>
                <a:cs typeface="Times New Roman"/>
              </a:rPr>
              <a:t>Boolean</a:t>
            </a:r>
            <a:r>
              <a:rPr sz="1750" spc="-97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bugs</a:t>
            </a:r>
            <a:endParaRPr sz="1750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68"/>
              </a:spcBef>
            </a:pPr>
            <a:r>
              <a:rPr sz="1167" dirty="0">
                <a:latin typeface="Times New Roman"/>
                <a:cs typeface="Times New Roman"/>
              </a:rPr>
              <a:t>Boolean bugs occur because the mathematical precision of Boolean algebra has virtually  nothing to do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equivalent English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words.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we say "and", we </a:t>
            </a:r>
            <a:r>
              <a:rPr sz="1167" dirty="0">
                <a:latin typeface="Times New Roman"/>
                <a:cs typeface="Times New Roman"/>
              </a:rPr>
              <a:t>really mean the boolean </a:t>
            </a:r>
            <a:r>
              <a:rPr sz="1167" spc="-5" dirty="0">
                <a:latin typeface="Times New Roman"/>
                <a:cs typeface="Times New Roman"/>
              </a:rPr>
              <a:t>"or" </a:t>
            </a:r>
            <a:r>
              <a:rPr sz="1167" dirty="0">
                <a:latin typeface="Times New Roman"/>
                <a:cs typeface="Times New Roman"/>
              </a:rPr>
              <a:t>and vice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versa.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</a:pPr>
            <a:r>
              <a:rPr sz="1750" spc="-5" dirty="0">
                <a:latin typeface="Times New Roman"/>
                <a:cs typeface="Times New Roman"/>
              </a:rPr>
              <a:t>Symptoms</a:t>
            </a:r>
            <a:endParaRPr sz="1750">
              <a:latin typeface="Times New Roman"/>
              <a:cs typeface="Times New Roman"/>
            </a:endParaRPr>
          </a:p>
          <a:p>
            <a:pPr marL="456837" marR="5556" indent="-222245" algn="just">
              <a:lnSpc>
                <a:spcPct val="95600"/>
              </a:lnSpc>
              <a:spcBef>
                <a:spcPts val="117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When the program does exactly the opposite of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you expect it to. </a:t>
            </a:r>
            <a:r>
              <a:rPr sz="1167" spc="-5" dirty="0">
                <a:latin typeface="Times New Roman"/>
                <a:cs typeface="Times New Roman"/>
              </a:rPr>
              <a:t>For  </a:t>
            </a:r>
            <a:r>
              <a:rPr sz="1167" dirty="0">
                <a:latin typeface="Times New Roman"/>
                <a:cs typeface="Times New Roman"/>
              </a:rPr>
              <a:t>example, you might have thought you needed to </a:t>
            </a:r>
            <a:r>
              <a:rPr sz="1167" spc="-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only one entry from a list  in order to proceed. Instead, the program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continue until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more  than one. Worse, it keeps telling you to </a:t>
            </a:r>
            <a:r>
              <a:rPr sz="1167" spc="-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only one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value.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 algn="just">
              <a:lnSpc>
                <a:spcPct val="95400"/>
              </a:lnSpc>
              <a:spcBef>
                <a:spcPts val="97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true/false problems, you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usually </a:t>
            </a:r>
            <a:r>
              <a:rPr sz="1167" spc="5" dirty="0">
                <a:latin typeface="Times New Roman"/>
                <a:cs typeface="Times New Roman"/>
              </a:rPr>
              <a:t>see </a:t>
            </a:r>
            <a:r>
              <a:rPr sz="1167" spc="-5" dirty="0">
                <a:latin typeface="Times New Roman"/>
                <a:cs typeface="Times New Roman"/>
              </a:rPr>
              <a:t>some sort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debug </a:t>
            </a:r>
            <a:r>
              <a:rPr sz="1167" dirty="0">
                <a:latin typeface="Times New Roman"/>
                <a:cs typeface="Times New Roman"/>
              </a:rPr>
              <a:t>output indicating  an error in a function, only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the calling function proceed as though the  problem had not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occurred.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78"/>
              </a:lnSpc>
            </a:pPr>
            <a:r>
              <a:rPr sz="1750" dirty="0">
                <a:latin typeface="Times New Roman"/>
                <a:cs typeface="Times New Roman"/>
              </a:rPr>
              <a:t>Examples</a:t>
            </a:r>
            <a:endParaRPr sz="175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73"/>
              </a:spcBef>
            </a:pPr>
            <a:r>
              <a:rPr sz="1167" dirty="0">
                <a:latin typeface="Times New Roman"/>
                <a:cs typeface="Times New Roman"/>
              </a:rPr>
              <a:t>The following code contains 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example of a function that returns a counter-  intuitive Boolean value and </a:t>
            </a: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how that value leads to problems in the rest of the  application code. This case performs an action and indicates to the user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or not  the action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succeeded.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int </a:t>
            </a:r>
            <a:r>
              <a:rPr sz="1167" spc="-5" dirty="0">
                <a:latin typeface="Times New Roman"/>
                <a:cs typeface="Times New Roman"/>
              </a:rPr>
              <a:t>DoSomeAction(int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InputNum)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345714" marR="3112664" indent="-222245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if(InputNum &lt; 1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InputNum &gt; 10)  </a:t>
            </a:r>
            <a:r>
              <a:rPr sz="1167" spc="-5" dirty="0">
                <a:latin typeface="Times New Roman"/>
                <a:cs typeface="Times New Roman"/>
              </a:rPr>
              <a:t>DoSomeAction </a:t>
            </a:r>
            <a:r>
              <a:rPr sz="1167" dirty="0">
                <a:latin typeface="Times New Roman"/>
                <a:cs typeface="Times New Roman"/>
              </a:rPr>
              <a:t>=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0;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else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234592" marR="2596561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PerformTheAction(InputNum);  DoSomeAction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NumberOfAction </a:t>
            </a:r>
            <a:r>
              <a:rPr sz="1167" dirty="0">
                <a:latin typeface="Times New Roman"/>
                <a:cs typeface="Times New Roman"/>
              </a:rPr>
              <a:t>+ 1;  </a:t>
            </a:r>
            <a:r>
              <a:rPr sz="1167" spc="-5" dirty="0">
                <a:latin typeface="Times New Roman"/>
                <a:cs typeface="Times New Roman"/>
              </a:rPr>
              <a:t>NumberOfAction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NumberOfAction </a:t>
            </a:r>
            <a:r>
              <a:rPr sz="1167" dirty="0">
                <a:latin typeface="Times New Roman"/>
                <a:cs typeface="Times New Roman"/>
              </a:rPr>
              <a:t>+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1;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37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DoSomeAction;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looking at the function, ask </a:t>
            </a:r>
            <a:r>
              <a:rPr sz="1167" spc="-10" dirty="0">
                <a:latin typeface="Times New Roman"/>
                <a:cs typeface="Times New Roman"/>
              </a:rPr>
              <a:t>yourself </a:t>
            </a:r>
            <a:r>
              <a:rPr sz="1167" dirty="0">
                <a:latin typeface="Times New Roman"/>
                <a:cs typeface="Times New Roman"/>
              </a:rPr>
              <a:t>this – What is the return value in the case of  </a:t>
            </a:r>
            <a:r>
              <a:rPr sz="1167" spc="-5" dirty="0">
                <a:latin typeface="Times New Roman"/>
                <a:cs typeface="Times New Roman"/>
              </a:rPr>
              <a:t>success? </a:t>
            </a: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it be in the case of failure? </a:t>
            </a:r>
            <a:r>
              <a:rPr sz="1167" spc="-5" dirty="0">
                <a:latin typeface="Times New Roman"/>
                <a:cs typeface="Times New Roman"/>
              </a:rPr>
              <a:t>How would </a:t>
            </a:r>
            <a:r>
              <a:rPr sz="1167" dirty="0">
                <a:latin typeface="Times New Roman"/>
                <a:cs typeface="Times New Roman"/>
              </a:rPr>
              <a:t>you know this by </a:t>
            </a:r>
            <a:r>
              <a:rPr sz="1167" spc="-5" dirty="0">
                <a:latin typeface="Times New Roman"/>
                <a:cs typeface="Times New Roman"/>
              </a:rPr>
              <a:t>simply  </a:t>
            </a:r>
            <a:r>
              <a:rPr sz="1167" dirty="0">
                <a:latin typeface="Times New Roman"/>
                <a:cs typeface="Times New Roman"/>
              </a:rPr>
              <a:t>glancing at the function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declaration?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638745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int </a:t>
            </a:r>
            <a:r>
              <a:rPr sz="1167" spc="-5" dirty="0">
                <a:latin typeface="Times New Roman"/>
                <a:cs typeface="Times New Roman"/>
              </a:rPr>
              <a:t>Value;  </a:t>
            </a:r>
            <a:r>
              <a:rPr sz="1167" dirty="0">
                <a:latin typeface="Times New Roman"/>
                <a:cs typeface="Times New Roman"/>
              </a:rPr>
              <a:t>int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=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11;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3179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3236"/>
            <a:ext cx="5358694" cy="7540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559623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Ret = </a:t>
            </a:r>
            <a:r>
              <a:rPr sz="1167" spc="-5" dirty="0">
                <a:latin typeface="Times New Roman"/>
                <a:cs typeface="Times New Roman"/>
              </a:rPr>
              <a:t>DoSomeAction(Value);  </a:t>
            </a:r>
            <a:r>
              <a:rPr sz="1167" dirty="0">
                <a:latin typeface="Times New Roman"/>
                <a:cs typeface="Times New Roman"/>
              </a:rPr>
              <a:t>if(Ret)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cout &lt;&lt;Error in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DoSomeAction&lt;&lt;;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If you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debugging this application, you might </a:t>
            </a: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out by </a:t>
            </a:r>
            <a:r>
              <a:rPr sz="1167" spc="-5" dirty="0">
                <a:latin typeface="Times New Roman"/>
                <a:cs typeface="Times New Roman"/>
              </a:rPr>
              <a:t>wondering why </a:t>
            </a:r>
            <a:r>
              <a:rPr sz="1167" dirty="0">
                <a:latin typeface="Times New Roman"/>
                <a:cs typeface="Times New Roman"/>
              </a:rPr>
              <a:t>it didn’t  </a:t>
            </a:r>
            <a:r>
              <a:rPr sz="1167" spc="-5" dirty="0">
                <a:latin typeface="Times New Roman"/>
                <a:cs typeface="Times New Roman"/>
              </a:rPr>
              <a:t>work. Further </a:t>
            </a:r>
            <a:r>
              <a:rPr sz="1167" dirty="0">
                <a:latin typeface="Times New Roman"/>
                <a:cs typeface="Times New Roman"/>
              </a:rPr>
              <a:t>investigation </a:t>
            </a:r>
            <a:r>
              <a:rPr sz="1167" spc="-5" dirty="0">
                <a:latin typeface="Times New Roman"/>
                <a:cs typeface="Times New Roman"/>
              </a:rPr>
              <a:t>would show </a:t>
            </a:r>
            <a:r>
              <a:rPr sz="1167" dirty="0">
                <a:latin typeface="Times New Roman"/>
                <a:cs typeface="Times New Roman"/>
              </a:rPr>
              <a:t>that the error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5" dirty="0">
                <a:latin typeface="Times New Roman"/>
                <a:cs typeface="Times New Roman"/>
              </a:rPr>
              <a:t>never </a:t>
            </a:r>
            <a:r>
              <a:rPr sz="1167" dirty="0">
                <a:latin typeface="Times New Roman"/>
                <a:cs typeface="Times New Roman"/>
              </a:rPr>
              <a:t>triggered in </a:t>
            </a:r>
            <a:r>
              <a:rPr sz="1167" spc="-5" dirty="0">
                <a:latin typeface="Times New Roman"/>
                <a:cs typeface="Times New Roman"/>
              </a:rPr>
              <a:t>spite  </a:t>
            </a:r>
            <a:r>
              <a:rPr sz="1167" dirty="0">
                <a:latin typeface="Times New Roman"/>
                <a:cs typeface="Times New Roman"/>
              </a:rPr>
              <a:t>of the fact that the routine did, in fact, encounter an error.. Why did this happen? </a:t>
            </a:r>
            <a:r>
              <a:rPr sz="1167" spc="-15" dirty="0">
                <a:latin typeface="Times New Roman"/>
                <a:cs typeface="Times New Roman"/>
              </a:rPr>
              <a:t>It  </a:t>
            </a:r>
            <a:r>
              <a:rPr sz="1167" dirty="0">
                <a:latin typeface="Times New Roman"/>
                <a:cs typeface="Times New Roman"/>
              </a:rPr>
              <a:t>happened because the routine didn’t return nonzero value for failure, it returned nonzero  for </a:t>
            </a:r>
            <a:r>
              <a:rPr sz="1167" spc="-5" dirty="0">
                <a:latin typeface="Times New Roman"/>
                <a:cs typeface="Times New Roman"/>
              </a:rPr>
              <a:t>success. </a:t>
            </a:r>
            <a:r>
              <a:rPr sz="1167" dirty="0">
                <a:latin typeface="Times New Roman"/>
                <a:cs typeface="Times New Roman"/>
              </a:rPr>
              <a:t>This Boolean value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not intuitive given the condition of the function and  led to a poor assumption by the programmer </a:t>
            </a:r>
            <a:r>
              <a:rPr sz="1167" spc="-5" dirty="0">
                <a:latin typeface="Times New Roman"/>
                <a:cs typeface="Times New Roman"/>
              </a:rPr>
              <a:t>who wrote </a:t>
            </a:r>
            <a:r>
              <a:rPr sz="1167" dirty="0">
                <a:latin typeface="Times New Roman"/>
                <a:cs typeface="Times New Roman"/>
              </a:rPr>
              <a:t>the code that used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44</a:t>
            </a:r>
            <a:endParaRPr sz="1847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90"/>
              </a:lnSpc>
              <a:spcBef>
                <a:spcPts val="1487"/>
              </a:spcBef>
              <a:buAutoNum type="arabicPeriod" startAt="7"/>
              <a:tabLst>
                <a:tab pos="359296" algn="l"/>
              </a:tabLst>
            </a:pPr>
            <a:r>
              <a:rPr sz="1361" b="1" dirty="0">
                <a:latin typeface="Times New Roman"/>
                <a:cs typeface="Times New Roman"/>
              </a:rPr>
              <a:t>Holistic</a:t>
            </a:r>
            <a:r>
              <a:rPr sz="1361" b="1" spc="-7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approach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Times New Roman"/>
                <a:cs typeface="Times New Roman"/>
              </a:rPr>
              <a:t>Holistic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means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Emphasizing the importance of the </a:t>
            </a:r>
            <a:r>
              <a:rPr sz="1167" spc="-5" dirty="0">
                <a:latin typeface="Times New Roman"/>
                <a:cs typeface="Times New Roman"/>
              </a:rPr>
              <a:t>whole </a:t>
            </a:r>
            <a:r>
              <a:rPr sz="1167" dirty="0">
                <a:latin typeface="Times New Roman"/>
                <a:cs typeface="Times New Roman"/>
              </a:rPr>
              <a:t>and the </a:t>
            </a:r>
            <a:r>
              <a:rPr sz="1167" spc="-5" dirty="0">
                <a:latin typeface="Times New Roman"/>
                <a:cs typeface="Times New Roman"/>
              </a:rPr>
              <a:t>interdependence </a:t>
            </a:r>
            <a:r>
              <a:rPr sz="1167" dirty="0">
                <a:latin typeface="Times New Roman"/>
                <a:cs typeface="Times New Roman"/>
              </a:rPr>
              <a:t>of its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parts.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66"/>
              </a:lnSpc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Concerned </a:t>
            </a:r>
            <a:r>
              <a:rPr sz="1167" spc="-5" dirty="0">
                <a:latin typeface="Times New Roman"/>
                <a:cs typeface="Times New Roman"/>
              </a:rPr>
              <a:t>with wholes </a:t>
            </a:r>
            <a:r>
              <a:rPr sz="1167" dirty="0">
                <a:latin typeface="Times New Roman"/>
                <a:cs typeface="Times New Roman"/>
              </a:rPr>
              <a:t>rather than analysis or </a:t>
            </a:r>
            <a:r>
              <a:rPr sz="1167" spc="-5" dirty="0">
                <a:latin typeface="Times New Roman"/>
                <a:cs typeface="Times New Roman"/>
              </a:rPr>
              <a:t>separation </a:t>
            </a:r>
            <a:r>
              <a:rPr sz="1167" dirty="0">
                <a:latin typeface="Times New Roman"/>
                <a:cs typeface="Times New Roman"/>
              </a:rPr>
              <a:t>into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What this meant is that a holistic approach focuses on the entire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rather than  </a:t>
            </a:r>
            <a:r>
              <a:rPr sz="1167" spc="-5" dirty="0">
                <a:latin typeface="Times New Roman"/>
                <a:cs typeface="Times New Roman"/>
              </a:rPr>
              <a:t>whatever </a:t>
            </a:r>
            <a:r>
              <a:rPr sz="1167" dirty="0">
                <a:latin typeface="Times New Roman"/>
                <a:cs typeface="Times New Roman"/>
              </a:rPr>
              <a:t>piece appears </a:t>
            </a:r>
            <a:r>
              <a:rPr sz="1167" spc="15" dirty="0">
                <a:latin typeface="Times New Roman"/>
                <a:cs typeface="Times New Roman"/>
              </a:rPr>
              <a:t>to </a:t>
            </a:r>
            <a:r>
              <a:rPr sz="1167" dirty="0">
                <a:latin typeface="Times New Roman"/>
                <a:cs typeface="Times New Roman"/>
              </a:rPr>
              <a:t>be broken. </a:t>
            </a:r>
            <a:r>
              <a:rPr sz="1167" spc="-5" dirty="0">
                <a:latin typeface="Times New Roman"/>
                <a:cs typeface="Times New Roman"/>
              </a:rPr>
              <a:t>Holistic </a:t>
            </a:r>
            <a:r>
              <a:rPr sz="1167" dirty="0">
                <a:latin typeface="Times New Roman"/>
                <a:cs typeface="Times New Roman"/>
              </a:rPr>
              <a:t>medicine, for example, concerns itself </a:t>
            </a:r>
            <a:r>
              <a:rPr sz="1167" spc="-5" dirty="0">
                <a:latin typeface="Times New Roman"/>
                <a:cs typeface="Times New Roman"/>
              </a:rPr>
              <a:t>with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of the body as a </a:t>
            </a:r>
            <a:r>
              <a:rPr sz="1167" spc="-5" dirty="0">
                <a:latin typeface="Times New Roman"/>
                <a:cs typeface="Times New Roman"/>
              </a:rPr>
              <a:t>whole, </a:t>
            </a:r>
            <a:r>
              <a:rPr sz="1167" dirty="0">
                <a:latin typeface="Times New Roman"/>
                <a:cs typeface="Times New Roman"/>
              </a:rPr>
              <a:t>not the disease that is currently attacking it. </a:t>
            </a:r>
            <a:r>
              <a:rPr sz="1167" spc="-5" dirty="0">
                <a:latin typeface="Times New Roman"/>
                <a:cs typeface="Times New Roman"/>
              </a:rPr>
              <a:t>Similarly,  </a:t>
            </a:r>
            <a:r>
              <a:rPr sz="1167" dirty="0">
                <a:latin typeface="Times New Roman"/>
                <a:cs typeface="Times New Roman"/>
              </a:rPr>
              <a:t>programmers and debuggers must understand that you cannot treat the </a:t>
            </a:r>
            <a:r>
              <a:rPr sz="1167" spc="-5" dirty="0">
                <a:latin typeface="Times New Roman"/>
                <a:cs typeface="Times New Roman"/>
              </a:rPr>
              <a:t>symptoms </a:t>
            </a:r>
            <a:r>
              <a:rPr sz="1167" dirty="0">
                <a:latin typeface="Times New Roman"/>
                <a:cs typeface="Times New Roman"/>
              </a:rPr>
              <a:t>of a  problem, you must focus on the application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as a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whole.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that you understand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holistic means, how do you apply holistic concepts to  debugging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programs and procedures? </a:t>
            </a:r>
            <a:r>
              <a:rPr sz="1167" spc="-5" dirty="0">
                <a:latin typeface="Times New Roman"/>
                <a:cs typeface="Times New Roman"/>
              </a:rPr>
              <a:t>Let’s start </a:t>
            </a:r>
            <a:r>
              <a:rPr sz="1167" dirty="0">
                <a:latin typeface="Times New Roman"/>
                <a:cs typeface="Times New Roman"/>
              </a:rPr>
              <a:t>by thinking about </a:t>
            </a:r>
            <a:r>
              <a:rPr sz="1167" spc="-5" dirty="0">
                <a:latin typeface="Times New Roman"/>
                <a:cs typeface="Times New Roman"/>
              </a:rPr>
              <a:t>what  </a:t>
            </a:r>
            <a:r>
              <a:rPr sz="1167" dirty="0">
                <a:latin typeface="Times New Roman"/>
                <a:cs typeface="Times New Roman"/>
              </a:rPr>
              <a:t>emphasizing the </a:t>
            </a:r>
            <a:r>
              <a:rPr sz="1167" spc="-5" dirty="0">
                <a:latin typeface="Times New Roman"/>
                <a:cs typeface="Times New Roman"/>
              </a:rPr>
              <a:t>whole </a:t>
            </a:r>
            <a:r>
              <a:rPr sz="1167" dirty="0">
                <a:latin typeface="Times New Roman"/>
                <a:cs typeface="Times New Roman"/>
              </a:rPr>
              <a:t>over the individual pieces means in debugging. When you are  debugging an application, you often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look at the problem reported by the user and  how you can make that problem go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away.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example, consider the case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the program mysteriously crashes at a  particular point in the code each and every time the program is run. The point at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the code crashes makes no </a:t>
            </a:r>
            <a:r>
              <a:rPr sz="1167" spc="-5" dirty="0">
                <a:latin typeface="Times New Roman"/>
                <a:cs typeface="Times New Roman"/>
              </a:rPr>
              <a:t>sense </a:t>
            </a:r>
            <a:r>
              <a:rPr sz="1167" dirty="0">
                <a:latin typeface="Times New Roman"/>
                <a:cs typeface="Times New Roman"/>
              </a:rPr>
              <a:t>at all.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example, in C++, you might have a member  function of a class that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reads: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void </a:t>
            </a:r>
            <a:r>
              <a:rPr sz="1167" spc="-5" dirty="0">
                <a:latin typeface="Times New Roman"/>
                <a:cs typeface="Times New Roman"/>
              </a:rPr>
              <a:t>SetX(int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X)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mX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X;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program always crashes on the line </a:t>
            </a:r>
            <a:r>
              <a:rPr sz="1167" spc="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assigns X to the member variable mX(mX =  </a:t>
            </a:r>
            <a:r>
              <a:rPr sz="1167" spc="-5" dirty="0">
                <a:latin typeface="Times New Roman"/>
                <a:cs typeface="Times New Roman"/>
              </a:rPr>
              <a:t>X). Looking </a:t>
            </a:r>
            <a:r>
              <a:rPr sz="1167" dirty="0">
                <a:latin typeface="Times New Roman"/>
                <a:cs typeface="Times New Roman"/>
              </a:rPr>
              <a:t>at </a:t>
            </a:r>
            <a:r>
              <a:rPr sz="1167" spc="5" dirty="0">
                <a:latin typeface="Times New Roman"/>
                <a:cs typeface="Times New Roman"/>
              </a:rPr>
              <a:t>this </a:t>
            </a:r>
            <a:r>
              <a:rPr sz="1167" dirty="0">
                <a:latin typeface="Times New Roman"/>
                <a:cs typeface="Times New Roman"/>
              </a:rPr>
              <a:t>code </a:t>
            </a:r>
            <a:r>
              <a:rPr sz="1167" spc="-5" dirty="0">
                <a:latin typeface="Times New Roman"/>
                <a:cs typeface="Times New Roman"/>
              </a:rPr>
              <a:t>snippet, we see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few valid </a:t>
            </a:r>
            <a:r>
              <a:rPr sz="1167" spc="5" dirty="0">
                <a:latin typeface="Times New Roman"/>
                <a:cs typeface="Times New Roman"/>
              </a:rPr>
              <a:t>ways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 program could  be encountering a problem at this point. </a:t>
            </a:r>
            <a:r>
              <a:rPr sz="1167" spc="-5" dirty="0">
                <a:latin typeface="Times New Roman"/>
                <a:cs typeface="Times New Roman"/>
              </a:rPr>
              <a:t>Oddly, we </a:t>
            </a:r>
            <a:r>
              <a:rPr sz="1167" dirty="0">
                <a:latin typeface="Times New Roman"/>
                <a:cs typeface="Times New Roman"/>
              </a:rPr>
              <a:t>might discover that inserting a  message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makes the problem </a:t>
            </a:r>
            <a:r>
              <a:rPr sz="1167" spc="-5" dirty="0">
                <a:latin typeface="Times New Roman"/>
                <a:cs typeface="Times New Roman"/>
              </a:rPr>
              <a:t>stop occurring when </a:t>
            </a:r>
            <a:r>
              <a:rPr sz="1167" dirty="0">
                <a:latin typeface="Times New Roman"/>
                <a:cs typeface="Times New Roman"/>
              </a:rPr>
              <a:t>the indicated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are  followed for reproducing the problem. Is the problem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fixed?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75716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59312" cy="8351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851"/>
              </a:spcBef>
            </a:pPr>
            <a:r>
              <a:rPr sz="1167" spc="-5" dirty="0">
                <a:latin typeface="Times New Roman"/>
                <a:cs typeface="Times New Roman"/>
              </a:rPr>
              <a:t>Most </a:t>
            </a:r>
            <a:r>
              <a:rPr sz="1167" dirty="0">
                <a:latin typeface="Times New Roman"/>
                <a:cs typeface="Times New Roman"/>
              </a:rPr>
              <a:t>experienced programmers, managers, or debuggers </a:t>
            </a:r>
            <a:r>
              <a:rPr sz="1167" spc="-5" dirty="0">
                <a:latin typeface="Times New Roman"/>
                <a:cs typeface="Times New Roman"/>
              </a:rPr>
              <a:t>would say </a:t>
            </a:r>
            <a:r>
              <a:rPr sz="1167" dirty="0">
                <a:latin typeface="Times New Roman"/>
                <a:cs typeface="Times New Roman"/>
              </a:rPr>
              <a:t>that the problem is  not fixed, although few could tell you exactly </a:t>
            </a:r>
            <a:r>
              <a:rPr sz="1167" spc="-5" dirty="0">
                <a:latin typeface="Times New Roman"/>
                <a:cs typeface="Times New Roman"/>
              </a:rPr>
              <a:t>why </a:t>
            </a:r>
            <a:r>
              <a:rPr sz="1167" dirty="0">
                <a:latin typeface="Times New Roman"/>
                <a:cs typeface="Times New Roman"/>
              </a:rPr>
              <a:t>that is the case. The fact is, in this  case,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directly treating the symptoms (the program crashing) rather than looking  into the actual problem and ignoring the overall problem is endemic in our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industry.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b="1" dirty="0">
                <a:latin typeface="Times New Roman"/>
                <a:cs typeface="Times New Roman"/>
              </a:rPr>
              <a:t>12.8 The </a:t>
            </a:r>
            <a:r>
              <a:rPr sz="1361" b="1" spc="-5" dirty="0">
                <a:latin typeface="Times New Roman"/>
                <a:cs typeface="Times New Roman"/>
              </a:rPr>
              <a:t>debugging</a:t>
            </a:r>
            <a:r>
              <a:rPr sz="1361" b="1" spc="-8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process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normal circumstances, you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have a user description of the problem. This  description might have been given to you directly by the user, or it might have been  gathered by a customer </a:t>
            </a:r>
            <a:r>
              <a:rPr sz="1167" spc="-5" dirty="0">
                <a:latin typeface="Times New Roman"/>
                <a:cs typeface="Times New Roman"/>
              </a:rPr>
              <a:t>support </a:t>
            </a:r>
            <a:r>
              <a:rPr sz="1167" dirty="0">
                <a:latin typeface="Times New Roman"/>
                <a:cs typeface="Times New Roman"/>
              </a:rPr>
              <a:t>person or other no technical person, In any event, this  data has to be considered </a:t>
            </a:r>
            <a:r>
              <a:rPr sz="1167" spc="-5" dirty="0">
                <a:latin typeface="Times New Roman"/>
                <a:cs typeface="Times New Roman"/>
              </a:rPr>
              <a:t>suspiciously </a:t>
            </a:r>
            <a:r>
              <a:rPr sz="1167" dirty="0">
                <a:latin typeface="Times New Roman"/>
                <a:cs typeface="Times New Roman"/>
              </a:rPr>
              <a:t>until you can get a first hand description of </a:t>
            </a:r>
            <a:r>
              <a:rPr sz="1167" spc="-5" dirty="0">
                <a:latin typeface="Times New Roman"/>
                <a:cs typeface="Times New Roman"/>
              </a:rPr>
              <a:t>what  </a:t>
            </a:r>
            <a:r>
              <a:rPr sz="1167" dirty="0">
                <a:latin typeface="Times New Roman"/>
                <a:cs typeface="Times New Roman"/>
              </a:rPr>
              <a:t>really happened. </a:t>
            </a:r>
            <a:r>
              <a:rPr sz="1167" spc="-5" dirty="0">
                <a:latin typeface="Times New Roman"/>
                <a:cs typeface="Times New Roman"/>
              </a:rPr>
              <a:t>First </a:t>
            </a:r>
            <a:r>
              <a:rPr sz="1167" dirty="0">
                <a:latin typeface="Times New Roman"/>
                <a:cs typeface="Times New Roman"/>
              </a:rPr>
              <a:t>hand accounts of the problem are always useful,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sure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write  </a:t>
            </a:r>
            <a:r>
              <a:rPr sz="1167" dirty="0">
                <a:latin typeface="Times New Roman"/>
                <a:cs typeface="Times New Roman"/>
              </a:rPr>
              <a:t>down exactly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you are told. That </a:t>
            </a:r>
            <a:r>
              <a:rPr sz="1167" spc="5" dirty="0">
                <a:latin typeface="Times New Roman"/>
                <a:cs typeface="Times New Roman"/>
              </a:rPr>
              <a:t>way, </a:t>
            </a:r>
            <a:r>
              <a:rPr sz="1167" dirty="0">
                <a:latin typeface="Times New Roman"/>
                <a:cs typeface="Times New Roman"/>
              </a:rPr>
              <a:t>you can compare </a:t>
            </a:r>
            <a:r>
              <a:rPr sz="1167" spc="-5" dirty="0">
                <a:latin typeface="Times New Roman"/>
                <a:cs typeface="Times New Roman"/>
              </a:rPr>
              <a:t>several </a:t>
            </a:r>
            <a:r>
              <a:rPr sz="1167" dirty="0">
                <a:latin typeface="Times New Roman"/>
                <a:cs typeface="Times New Roman"/>
              </a:rPr>
              <a:t>accounts 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same  </a:t>
            </a:r>
            <a:r>
              <a:rPr sz="1167" dirty="0">
                <a:latin typeface="Times New Roman"/>
                <a:cs typeface="Times New Roman"/>
              </a:rPr>
              <a:t>problem and look for </a:t>
            </a:r>
            <a:r>
              <a:rPr sz="1167" spc="-5" dirty="0">
                <a:latin typeface="Times New Roman"/>
                <a:cs typeface="Times New Roman"/>
              </a:rPr>
              <a:t>similarities. </a:t>
            </a:r>
            <a:r>
              <a:rPr sz="1167" dirty="0">
                <a:latin typeface="Times New Roman"/>
                <a:cs typeface="Times New Roman"/>
              </a:rPr>
              <a:t>Consider, for example, the following accounts of a  reported bug in a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"I started </a:t>
            </a:r>
            <a:r>
              <a:rPr sz="1167" dirty="0">
                <a:latin typeface="Times New Roman"/>
                <a:cs typeface="Times New Roman"/>
              </a:rPr>
              <a:t>by trying to </a:t>
            </a:r>
            <a:r>
              <a:rPr sz="1167" spc="-5" dirty="0">
                <a:latin typeface="Times New Roman"/>
                <a:cs typeface="Times New Roman"/>
              </a:rPr>
              <a:t>setup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Favorites </a:t>
            </a:r>
            <a:r>
              <a:rPr sz="1167" dirty="0">
                <a:latin typeface="Times New Roman"/>
                <a:cs typeface="Times New Roman"/>
              </a:rPr>
              <a:t>list. I first </a:t>
            </a:r>
            <a:r>
              <a:rPr sz="1167" spc="-5" dirty="0">
                <a:latin typeface="Times New Roman"/>
                <a:cs typeface="Times New Roman"/>
              </a:rPr>
              <a:t>went </a:t>
            </a:r>
            <a:r>
              <a:rPr sz="1167" dirty="0">
                <a:latin typeface="Times New Roman"/>
                <a:cs typeface="Times New Roman"/>
              </a:rPr>
              <a:t>to the home page. Then, I  </a:t>
            </a:r>
            <a:r>
              <a:rPr sz="1167" spc="-5" dirty="0">
                <a:latin typeface="Times New Roman"/>
                <a:cs typeface="Times New Roman"/>
              </a:rPr>
              <a:t>selected Favorites </a:t>
            </a:r>
            <a:r>
              <a:rPr sz="1167" dirty="0">
                <a:latin typeface="Times New Roman"/>
                <a:cs typeface="Times New Roman"/>
              </a:rPr>
              <a:t>from the menu on the right. I </a:t>
            </a:r>
            <a:r>
              <a:rPr sz="1167" spc="-5" dirty="0">
                <a:latin typeface="Times New Roman"/>
                <a:cs typeface="Times New Roman"/>
              </a:rPr>
              <a:t>scrolled </a:t>
            </a:r>
            <a:r>
              <a:rPr sz="1167" dirty="0">
                <a:latin typeface="Times New Roman"/>
                <a:cs typeface="Times New Roman"/>
              </a:rPr>
              <a:t>down to the third entry and  pressed Enter on the keyboard. </a:t>
            </a:r>
            <a:r>
              <a:rPr sz="1167" spc="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I </a:t>
            </a:r>
            <a:r>
              <a:rPr sz="1167" spc="5" dirty="0">
                <a:latin typeface="Times New Roman"/>
                <a:cs typeface="Times New Roman"/>
              </a:rPr>
              <a:t>moved </a:t>
            </a:r>
            <a:r>
              <a:rPr sz="1167" dirty="0">
                <a:latin typeface="Times New Roman"/>
                <a:cs typeface="Times New Roman"/>
              </a:rPr>
              <a:t>to the fourth entry on the </a:t>
            </a:r>
            <a:r>
              <a:rPr sz="1167" spc="-5" dirty="0">
                <a:latin typeface="Times New Roman"/>
                <a:cs typeface="Times New Roman"/>
              </a:rPr>
              <a:t>submenu </a:t>
            </a:r>
            <a:r>
              <a:rPr sz="1167" dirty="0">
                <a:latin typeface="Times New Roman"/>
                <a:cs typeface="Times New Roman"/>
              </a:rPr>
              <a:t>and  clicked it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mouse. </a:t>
            </a:r>
            <a:r>
              <a:rPr sz="1167" spc="-5" dirty="0">
                <a:latin typeface="Times New Roman"/>
                <a:cs typeface="Times New Roman"/>
              </a:rPr>
              <a:t>Finally, </a:t>
            </a:r>
            <a:r>
              <a:rPr sz="1167" dirty="0">
                <a:latin typeface="Times New Roman"/>
                <a:cs typeface="Times New Roman"/>
              </a:rPr>
              <a:t>I entered </a:t>
            </a:r>
            <a:r>
              <a:rPr sz="1167" spc="10" dirty="0">
                <a:latin typeface="Times New Roman"/>
                <a:cs typeface="Times New Roman"/>
              </a:rPr>
              <a:t>my </a:t>
            </a:r>
            <a:r>
              <a:rPr sz="1167" dirty="0">
                <a:latin typeface="Times New Roman"/>
                <a:cs typeface="Times New Roman"/>
              </a:rPr>
              <a:t>name as Irving, clicked on </a:t>
            </a:r>
            <a:r>
              <a:rPr sz="1167" spc="-5" dirty="0">
                <a:latin typeface="Times New Roman"/>
                <a:cs typeface="Times New Roman"/>
              </a:rPr>
              <a:t>OK, </a:t>
            </a:r>
            <a:r>
              <a:rPr sz="1167" dirty="0">
                <a:latin typeface="Times New Roman"/>
                <a:cs typeface="Times New Roman"/>
              </a:rPr>
              <a:t>and  the program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crashed."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"I went </a:t>
            </a:r>
            <a:r>
              <a:rPr sz="1167" dirty="0">
                <a:latin typeface="Times New Roman"/>
                <a:cs typeface="Times New Roman"/>
              </a:rPr>
              <a:t>to the programming menu and </a:t>
            </a:r>
            <a:r>
              <a:rPr sz="1167" spc="-5" dirty="0">
                <a:latin typeface="Times New Roman"/>
                <a:cs typeface="Times New Roman"/>
              </a:rPr>
              <a:t>selected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New </a:t>
            </a:r>
            <a:r>
              <a:rPr sz="1167" dirty="0">
                <a:latin typeface="Times New Roman"/>
                <a:cs typeface="Times New Roman"/>
              </a:rPr>
              <a:t>menu option. I then clicked  on the Create </a:t>
            </a:r>
            <a:r>
              <a:rPr sz="1167" spc="-5" dirty="0">
                <a:latin typeface="Times New Roman"/>
                <a:cs typeface="Times New Roman"/>
              </a:rPr>
              <a:t>Object </a:t>
            </a:r>
            <a:r>
              <a:rPr sz="1167" dirty="0">
                <a:latin typeface="Times New Roman"/>
                <a:cs typeface="Times New Roman"/>
              </a:rPr>
              <a:t>menu entry and entered the name </a:t>
            </a:r>
            <a:r>
              <a:rPr sz="1167" spc="-5" dirty="0">
                <a:latin typeface="Times New Roman"/>
                <a:cs typeface="Times New Roman"/>
              </a:rPr>
              <a:t>HouseObject </a:t>
            </a:r>
            <a:r>
              <a:rPr sz="1167" dirty="0">
                <a:latin typeface="Times New Roman"/>
                <a:cs typeface="Times New Roman"/>
              </a:rPr>
              <a:t>for the object  name field. Then I clicked </a:t>
            </a:r>
            <a:r>
              <a:rPr sz="1167" spc="-5" dirty="0">
                <a:latin typeface="Times New Roman"/>
                <a:cs typeface="Times New Roman"/>
              </a:rPr>
              <a:t>OK, </a:t>
            </a:r>
            <a:r>
              <a:rPr sz="1167" dirty="0">
                <a:latin typeface="Times New Roman"/>
                <a:cs typeface="Times New Roman"/>
              </a:rPr>
              <a:t>and the program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crashed."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6173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"I selected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New Project </a:t>
            </a:r>
            <a:r>
              <a:rPr sz="1167" dirty="0">
                <a:latin typeface="Times New Roman"/>
                <a:cs typeface="Times New Roman"/>
              </a:rPr>
              <a:t>menu option, and then clicked on the icon that looks like  a </a:t>
            </a:r>
            <a:r>
              <a:rPr sz="1167" spc="-5" dirty="0">
                <a:latin typeface="Times New Roman"/>
                <a:cs typeface="Times New Roman"/>
              </a:rPr>
              <a:t>Gear. </a:t>
            </a:r>
            <a:r>
              <a:rPr sz="1167" dirty="0">
                <a:latin typeface="Times New Roman"/>
                <a:cs typeface="Times New Roman"/>
              </a:rPr>
              <a:t>I entered the name Rudolph for the project name, and then clicked </a:t>
            </a:r>
            <a:r>
              <a:rPr sz="1167" spc="-5" dirty="0">
                <a:latin typeface="Times New Roman"/>
                <a:cs typeface="Times New Roman"/>
              </a:rPr>
              <a:t>OK. </a:t>
            </a:r>
            <a:r>
              <a:rPr sz="1167" dirty="0">
                <a:latin typeface="Times New Roman"/>
                <a:cs typeface="Times New Roman"/>
              </a:rPr>
              <a:t>The  program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crashed."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66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all, they appear to relate to three different </a:t>
            </a:r>
            <a:r>
              <a:rPr sz="1167" spc="-5" dirty="0">
                <a:latin typeface="Times New Roman"/>
                <a:cs typeface="Times New Roman"/>
              </a:rPr>
              <a:t>sections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  <a:p>
            <a:pPr marL="456837" marR="5556">
              <a:lnSpc>
                <a:spcPts val="1342"/>
              </a:lnSpc>
              <a:spcBef>
                <a:spcPts val="58"/>
              </a:spcBef>
            </a:pPr>
            <a:r>
              <a:rPr sz="1167" spc="-5" dirty="0">
                <a:latin typeface="Times New Roman"/>
                <a:cs typeface="Times New Roman"/>
              </a:rPr>
              <a:t>Most </a:t>
            </a:r>
            <a:r>
              <a:rPr sz="1167" dirty="0">
                <a:latin typeface="Times New Roman"/>
                <a:cs typeface="Times New Roman"/>
              </a:rPr>
              <a:t>people,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reporting bugs, focus on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they think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the important  </a:t>
            </a:r>
            <a:r>
              <a:rPr sz="1167" spc="-5" dirty="0">
                <a:latin typeface="Times New Roman"/>
                <a:cs typeface="Times New Roman"/>
              </a:rPr>
              <a:t>step </a:t>
            </a:r>
            <a:r>
              <a:rPr sz="1167" dirty="0">
                <a:latin typeface="Times New Roman"/>
                <a:cs typeface="Times New Roman"/>
              </a:rPr>
              <a:t>in the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  <a:p>
            <a:pPr marL="456837" marR="7408" lvl="1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Filter </a:t>
            </a:r>
            <a:r>
              <a:rPr sz="1167" dirty="0">
                <a:latin typeface="Times New Roman"/>
                <a:cs typeface="Times New Roman"/>
              </a:rPr>
              <a:t>out the unimportant information and </a:t>
            </a:r>
            <a:r>
              <a:rPr sz="1167" spc="-5" dirty="0">
                <a:latin typeface="Times New Roman"/>
                <a:cs typeface="Times New Roman"/>
              </a:rPr>
              <a:t>see what </a:t>
            </a:r>
            <a:r>
              <a:rPr sz="1167" dirty="0">
                <a:latin typeface="Times New Roman"/>
                <a:cs typeface="Times New Roman"/>
              </a:rPr>
              <a:t>each case really has in  common.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First, </a:t>
            </a:r>
            <a:r>
              <a:rPr sz="1167" dirty="0">
                <a:latin typeface="Times New Roman"/>
                <a:cs typeface="Times New Roman"/>
              </a:rPr>
              <a:t>each user clicked on the </a:t>
            </a:r>
            <a:r>
              <a:rPr sz="1167" spc="-5" dirty="0">
                <a:latin typeface="Times New Roman"/>
                <a:cs typeface="Times New Roman"/>
              </a:rPr>
              <a:t>OK </a:t>
            </a:r>
            <a:r>
              <a:rPr sz="1167" dirty="0">
                <a:latin typeface="Times New Roman"/>
                <a:cs typeface="Times New Roman"/>
              </a:rPr>
              <a:t>button to finalize the process, and the program  crashed.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 might </a:t>
            </a:r>
            <a:r>
              <a:rPr sz="1167" spc="-5" dirty="0">
                <a:latin typeface="Times New Roman"/>
                <a:cs typeface="Times New Roman"/>
              </a:rPr>
              <a:t>seem </a:t>
            </a:r>
            <a:r>
              <a:rPr sz="1167" dirty="0">
                <a:latin typeface="Times New Roman"/>
                <a:cs typeface="Times New Roman"/>
              </a:rPr>
              <a:t>likely, therefore, that the program </a:t>
            </a:r>
            <a:r>
              <a:rPr sz="1167" spc="-5" dirty="0">
                <a:latin typeface="Times New Roman"/>
                <a:cs typeface="Times New Roman"/>
              </a:rPr>
              <a:t>OK </a:t>
            </a:r>
            <a:r>
              <a:rPr sz="1167" dirty="0">
                <a:latin typeface="Times New Roman"/>
                <a:cs typeface="Times New Roman"/>
              </a:rPr>
              <a:t>handler contains a fatal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flaw.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bit of experimentation </a:t>
            </a:r>
            <a:r>
              <a:rPr sz="1167" spc="-5" dirty="0">
                <a:latin typeface="Times New Roman"/>
                <a:cs typeface="Times New Roman"/>
              </a:rPr>
              <a:t>will show whether </a:t>
            </a:r>
            <a:r>
              <a:rPr sz="1167" dirty="0">
                <a:latin typeface="Times New Roman"/>
                <a:cs typeface="Times New Roman"/>
              </a:rPr>
              <a:t>this is the case or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not.</a:t>
            </a:r>
            <a:endParaRPr sz="1167">
              <a:latin typeface="Times New Roman"/>
              <a:cs typeface="Times New Roman"/>
            </a:endParaRPr>
          </a:p>
          <a:p>
            <a:pPr marL="456837" marR="6791" lvl="1" indent="-222245">
              <a:lnSpc>
                <a:spcPts val="1342"/>
              </a:lnSpc>
              <a:spcBef>
                <a:spcPts val="11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examine the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witnesses, we </a:t>
            </a:r>
            <a:r>
              <a:rPr sz="1167" dirty="0">
                <a:latin typeface="Times New Roman"/>
                <a:cs typeface="Times New Roman"/>
              </a:rPr>
              <a:t>notice that each </a:t>
            </a:r>
            <a:r>
              <a:rPr sz="1167" spc="-5" dirty="0">
                <a:latin typeface="Times New Roman"/>
                <a:cs typeface="Times New Roman"/>
              </a:rPr>
              <a:t>was  working with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menu.</a:t>
            </a:r>
            <a:endParaRPr sz="1167">
              <a:latin typeface="Times New Roman"/>
              <a:cs typeface="Times New Roman"/>
            </a:endParaRPr>
          </a:p>
          <a:p>
            <a:pPr marL="456837" marR="5556" lvl="1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We can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each person used both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keyboard and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mouse </a:t>
            </a:r>
            <a:r>
              <a:rPr sz="1167" spc="10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from  the menus before clicking the </a:t>
            </a:r>
            <a:r>
              <a:rPr sz="1167" spc="-5" dirty="0">
                <a:latin typeface="Times New Roman"/>
                <a:cs typeface="Times New Roman"/>
              </a:rPr>
              <a:t>OK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button.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"I selected Favorites </a:t>
            </a:r>
            <a:r>
              <a:rPr sz="1167" dirty="0">
                <a:latin typeface="Times New Roman"/>
                <a:cs typeface="Times New Roman"/>
              </a:rPr>
              <a:t>from the menu on the right. I </a:t>
            </a:r>
            <a:r>
              <a:rPr sz="1167" spc="-5" dirty="0">
                <a:latin typeface="Times New Roman"/>
                <a:cs typeface="Times New Roman"/>
              </a:rPr>
              <a:t>scrolled </a:t>
            </a:r>
            <a:r>
              <a:rPr sz="1167" dirty="0">
                <a:latin typeface="Times New Roman"/>
                <a:cs typeface="Times New Roman"/>
              </a:rPr>
              <a:t>down to the third entry and  pressed Enter on  the keyboard.  Then  I moved  to  the fourth  entry on the  </a:t>
            </a:r>
            <a:r>
              <a:rPr sz="1167" spc="-5" dirty="0">
                <a:latin typeface="Times New Roman"/>
                <a:cs typeface="Times New Roman"/>
              </a:rPr>
              <a:t>submenu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424858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2"/>
            <a:ext cx="5360547" cy="802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clicked it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mouse."</a:t>
            </a:r>
            <a:endParaRPr sz="1167">
              <a:latin typeface="Times New Roman"/>
              <a:cs typeface="Times New Roman"/>
            </a:endParaRPr>
          </a:p>
          <a:p>
            <a:pPr marL="12347" marR="280893">
              <a:lnSpc>
                <a:spcPct val="191700"/>
              </a:lnSpc>
            </a:pPr>
            <a:r>
              <a:rPr sz="1167" spc="-5" dirty="0">
                <a:latin typeface="Times New Roman"/>
                <a:cs typeface="Times New Roman"/>
              </a:rPr>
              <a:t>"... selected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New </a:t>
            </a:r>
            <a:r>
              <a:rPr sz="1167" dirty="0">
                <a:latin typeface="Times New Roman"/>
                <a:cs typeface="Times New Roman"/>
              </a:rPr>
              <a:t>menu option. I then clicked on the Create </a:t>
            </a:r>
            <a:r>
              <a:rPr sz="1167" spc="-5" dirty="0">
                <a:latin typeface="Times New Roman"/>
                <a:cs typeface="Times New Roman"/>
              </a:rPr>
              <a:t>Object </a:t>
            </a:r>
            <a:r>
              <a:rPr sz="1167" dirty="0">
                <a:latin typeface="Times New Roman"/>
                <a:cs typeface="Times New Roman"/>
              </a:rPr>
              <a:t>menu entry ..."  </a:t>
            </a:r>
            <a:r>
              <a:rPr sz="1167" spc="-5" dirty="0">
                <a:latin typeface="Times New Roman"/>
                <a:cs typeface="Times New Roman"/>
              </a:rPr>
              <a:t>"I selected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New Project </a:t>
            </a:r>
            <a:r>
              <a:rPr sz="1167" dirty="0">
                <a:latin typeface="Times New Roman"/>
                <a:cs typeface="Times New Roman"/>
              </a:rPr>
              <a:t>menu option, and then clicked on the icon that looks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..."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32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We can infer, therefore, that the user in this case used both the keyboard and  mouse.</a:t>
            </a:r>
            <a:endParaRPr sz="1167">
              <a:latin typeface="Times New Roman"/>
              <a:cs typeface="Times New Roman"/>
            </a:endParaRPr>
          </a:p>
          <a:p>
            <a:pPr marL="456837" marR="6173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next logical place to look is in the menu handler to </a:t>
            </a:r>
            <a:r>
              <a:rPr sz="1167" spc="-5" dirty="0">
                <a:latin typeface="Times New Roman"/>
                <a:cs typeface="Times New Roman"/>
              </a:rPr>
              <a:t>see whether </a:t>
            </a:r>
            <a:r>
              <a:rPr sz="1167" dirty="0">
                <a:latin typeface="Times New Roman"/>
                <a:cs typeface="Times New Roman"/>
              </a:rPr>
              <a:t>it deals </a:t>
            </a:r>
            <a:r>
              <a:rPr sz="1167" spc="-5" dirty="0">
                <a:latin typeface="Times New Roman"/>
                <a:cs typeface="Times New Roman"/>
              </a:rPr>
              <a:t>with  </a:t>
            </a:r>
            <a:r>
              <a:rPr sz="1167" dirty="0">
                <a:latin typeface="Times New Roman"/>
                <a:cs typeface="Times New Roman"/>
              </a:rPr>
              <a:t>mouse and keyboard entries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differently.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9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final clue is in the third entry,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the user did not </a:t>
            </a:r>
            <a:r>
              <a:rPr sz="1167" spc="-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anything from the  menu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mouse, but instead clicked on an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icon.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While looking at the code, I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try to </a:t>
            </a:r>
            <a:r>
              <a:rPr sz="1167" spc="-5" dirty="0">
                <a:latin typeface="Times New Roman"/>
                <a:cs typeface="Times New Roman"/>
              </a:rPr>
              <a:t>see what </a:t>
            </a:r>
            <a:r>
              <a:rPr sz="1167" dirty="0">
                <a:latin typeface="Times New Roman"/>
                <a:cs typeface="Times New Roman"/>
              </a:rPr>
              <a:t>happens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 program  deals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combination of  keyboard and menu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entry.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 is likely, given the user discussion, that you will find the root of the problem in  this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area.</a:t>
            </a:r>
            <a:endParaRPr sz="1167">
              <a:latin typeface="Times New Roman"/>
              <a:cs typeface="Times New Roman"/>
            </a:endParaRPr>
          </a:p>
          <a:p>
            <a:pPr marL="456837" marR="9878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finding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common bug, it is likely that the fix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repair a </a:t>
            </a:r>
            <a:r>
              <a:rPr sz="1167" spc="-5" dirty="0">
                <a:latin typeface="Times New Roman"/>
                <a:cs typeface="Times New Roman"/>
              </a:rPr>
              <a:t>whole </a:t>
            </a:r>
            <a:r>
              <a:rPr sz="1167" dirty="0">
                <a:latin typeface="Times New Roman"/>
                <a:cs typeface="Times New Roman"/>
              </a:rPr>
              <a:t>lot of  problems at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once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This is a debugger's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dream.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551"/>
              </a:lnSpc>
            </a:pPr>
            <a:r>
              <a:rPr sz="1361" b="1" dirty="0">
                <a:latin typeface="Times New Roman"/>
                <a:cs typeface="Times New Roman"/>
              </a:rPr>
              <a:t>Good clues, Easy</a:t>
            </a:r>
            <a:r>
              <a:rPr sz="1361" b="1" spc="-73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Bugs</a:t>
            </a:r>
            <a:endParaRPr sz="1361">
              <a:latin typeface="Times New Roman"/>
              <a:cs typeface="Times New Roman"/>
            </a:endParaRPr>
          </a:p>
          <a:p>
            <a:pPr marL="234592">
              <a:lnSpc>
                <a:spcPts val="1784"/>
              </a:lnSpc>
            </a:pPr>
            <a:r>
              <a:rPr sz="1556" spc="-10" dirty="0">
                <a:latin typeface="Times New Roman"/>
                <a:cs typeface="Times New Roman"/>
              </a:rPr>
              <a:t>Get </a:t>
            </a:r>
            <a:r>
              <a:rPr sz="1556" spc="-5" dirty="0">
                <a:latin typeface="Times New Roman"/>
                <a:cs typeface="Times New Roman"/>
              </a:rPr>
              <a:t>A </a:t>
            </a:r>
            <a:r>
              <a:rPr sz="1556" spc="-10" dirty="0">
                <a:latin typeface="Times New Roman"/>
                <a:cs typeface="Times New Roman"/>
              </a:rPr>
              <a:t>Stack</a:t>
            </a:r>
            <a:r>
              <a:rPr sz="1556" spc="-39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Trace</a:t>
            </a:r>
            <a:endParaRPr sz="1556">
              <a:latin typeface="Times New Roman"/>
              <a:cs typeface="Times New Roman"/>
            </a:endParaRPr>
          </a:p>
          <a:p>
            <a:pPr marL="12347" marR="1410021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In the debugging process a </a:t>
            </a:r>
            <a:r>
              <a:rPr sz="1167" spc="-5" dirty="0">
                <a:latin typeface="Times New Roman"/>
                <a:cs typeface="Times New Roman"/>
              </a:rPr>
              <a:t>stack </a:t>
            </a:r>
            <a:r>
              <a:rPr sz="1167" dirty="0">
                <a:latin typeface="Times New Roman"/>
                <a:cs typeface="Times New Roman"/>
              </a:rPr>
              <a:t>trace is a very useful tool.  </a:t>
            </a:r>
            <a:r>
              <a:rPr sz="1167" spc="-5" dirty="0">
                <a:latin typeface="Times New Roman"/>
                <a:cs typeface="Times New Roman"/>
              </a:rPr>
              <a:t>Following stack </a:t>
            </a:r>
            <a:r>
              <a:rPr sz="1167" dirty="0">
                <a:latin typeface="Times New Roman"/>
                <a:cs typeface="Times New Roman"/>
              </a:rPr>
              <a:t>trace information may help in debugging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line numbers in </a:t>
            </a:r>
            <a:r>
              <a:rPr sz="1167" spc="-5" dirty="0">
                <a:latin typeface="Times New Roman"/>
                <a:cs typeface="Times New Roman"/>
              </a:rPr>
              <a:t>stack </a:t>
            </a:r>
            <a:r>
              <a:rPr sz="1167" dirty="0">
                <a:latin typeface="Times New Roman"/>
                <a:cs typeface="Times New Roman"/>
              </a:rPr>
              <a:t>trace is the </a:t>
            </a:r>
            <a:r>
              <a:rPr sz="1167" spc="-5" dirty="0">
                <a:latin typeface="Times New Roman"/>
                <a:cs typeface="Times New Roman"/>
              </a:rPr>
              <a:t>single, </a:t>
            </a:r>
            <a:r>
              <a:rPr sz="1167" dirty="0">
                <a:latin typeface="Times New Roman"/>
                <a:cs typeface="Times New Roman"/>
              </a:rPr>
              <a:t>most useful piece of debugging  information.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1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that, values of arguments are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important</a:t>
            </a:r>
            <a:endParaRPr sz="1167">
              <a:latin typeface="Times New Roman"/>
              <a:cs typeface="Times New Roman"/>
            </a:endParaRPr>
          </a:p>
          <a:p>
            <a:pPr marL="901327" marR="7408" lvl="1" indent="-222245">
              <a:lnSpc>
                <a:spcPts val="1342"/>
              </a:lnSpc>
              <a:spcBef>
                <a:spcPts val="63"/>
              </a:spcBef>
              <a:buFont typeface="Courier New"/>
              <a:buChar char="o"/>
              <a:tabLst>
                <a:tab pos="901327" algn="l"/>
              </a:tabLst>
            </a:pP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the values improbable (zero, very large, negative, character </a:t>
            </a:r>
            <a:r>
              <a:rPr sz="1167" spc="-5" dirty="0">
                <a:latin typeface="Times New Roman"/>
                <a:cs typeface="Times New Roman"/>
              </a:rPr>
              <a:t>strings  with </a:t>
            </a:r>
            <a:r>
              <a:rPr sz="1167" dirty="0">
                <a:latin typeface="Times New Roman"/>
                <a:cs typeface="Times New Roman"/>
              </a:rPr>
              <a:t>non-alphabetic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characters?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6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Debuggers </a:t>
            </a:r>
            <a:r>
              <a:rPr sz="1167" dirty="0">
                <a:latin typeface="Times New Roman"/>
                <a:cs typeface="Times New Roman"/>
              </a:rPr>
              <a:t>can be used to display values of local or global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variables.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66"/>
              </a:lnSpc>
              <a:buFont typeface="Courier New"/>
              <a:buChar char="o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These give additional information about </a:t>
            </a:r>
            <a:r>
              <a:rPr sz="1167" spc="-5" dirty="0">
                <a:latin typeface="Times New Roman"/>
                <a:cs typeface="Times New Roman"/>
              </a:rPr>
              <a:t>what went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wrong.</a:t>
            </a:r>
            <a:endParaRPr sz="1167">
              <a:latin typeface="Times New Roman"/>
              <a:cs typeface="Times New Roman"/>
            </a:endParaRPr>
          </a:p>
          <a:p>
            <a:pPr lvl="1">
              <a:spcBef>
                <a:spcPts val="5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1556" b="1" spc="-10" dirty="0">
                <a:latin typeface="Times New Roman"/>
                <a:cs typeface="Times New Roman"/>
              </a:rPr>
              <a:t>Non-reproducible</a:t>
            </a:r>
            <a:r>
              <a:rPr sz="1556" b="1" spc="-24" dirty="0">
                <a:latin typeface="Times New Roman"/>
                <a:cs typeface="Times New Roman"/>
              </a:rPr>
              <a:t> </a:t>
            </a:r>
            <a:r>
              <a:rPr sz="1556" b="1" dirty="0">
                <a:latin typeface="Times New Roman"/>
                <a:cs typeface="Times New Roman"/>
              </a:rPr>
              <a:t>bugs</a:t>
            </a:r>
            <a:endParaRPr sz="1556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Bugs that </a:t>
            </a:r>
            <a:r>
              <a:rPr sz="1167" spc="-5" dirty="0">
                <a:latin typeface="Times New Roman"/>
                <a:cs typeface="Times New Roman"/>
              </a:rPr>
              <a:t>won't "stand still" </a:t>
            </a:r>
            <a:r>
              <a:rPr sz="1167" dirty="0">
                <a:latin typeface="Times New Roman"/>
                <a:cs typeface="Times New Roman"/>
              </a:rPr>
              <a:t>(almost random) are the most difficult to deal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Randomness itself, however, is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information.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all variables initialized? (random data in variables could affect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output).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Does </a:t>
            </a:r>
            <a:r>
              <a:rPr sz="1167" dirty="0">
                <a:latin typeface="Times New Roman"/>
                <a:cs typeface="Times New Roman"/>
              </a:rPr>
              <a:t>bug disappeared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debugging code is inserted? </a:t>
            </a:r>
            <a:r>
              <a:rPr sz="1167" spc="-5" dirty="0">
                <a:latin typeface="Times New Roman"/>
                <a:cs typeface="Times New Roman"/>
              </a:rPr>
              <a:t>Memory </a:t>
            </a:r>
            <a:r>
              <a:rPr sz="1167" dirty="0">
                <a:latin typeface="Times New Roman"/>
                <a:cs typeface="Times New Roman"/>
              </a:rPr>
              <a:t>allocation  (malloc) problems are probably a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culprit.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Is the crash </a:t>
            </a:r>
            <a:r>
              <a:rPr sz="1167" spc="-5" dirty="0">
                <a:latin typeface="Times New Roman"/>
                <a:cs typeface="Times New Roman"/>
              </a:rPr>
              <a:t>site </a:t>
            </a:r>
            <a:r>
              <a:rPr sz="1167" dirty="0">
                <a:latin typeface="Times New Roman"/>
                <a:cs typeface="Times New Roman"/>
              </a:rPr>
              <a:t>far away from anything that could be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wrong?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Check for dangling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pointers.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1264" b="1" spc="-5" dirty="0">
                <a:latin typeface="Times New Roman"/>
                <a:cs typeface="Times New Roman"/>
              </a:rPr>
              <a:t>Example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char *msg(int n, char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*s)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char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buf[100];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51671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3236"/>
            <a:ext cx="1899003" cy="2749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918" marR="4939" indent="-40744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sprintf(buf, "error </a:t>
            </a:r>
            <a:r>
              <a:rPr sz="1167" dirty="0">
                <a:latin typeface="Times New Roman"/>
                <a:cs typeface="Times New Roman"/>
              </a:rPr>
              <a:t>%d: %s\n",  n,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s);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buf;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...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p = msg(20, </a:t>
            </a:r>
            <a:r>
              <a:rPr sz="1167" spc="-5" dirty="0">
                <a:latin typeface="Times New Roman"/>
                <a:cs typeface="Times New Roman"/>
              </a:rPr>
              <a:t>"Output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values");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...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q = msg(30, </a:t>
            </a:r>
            <a:r>
              <a:rPr sz="1167" spc="-5" dirty="0">
                <a:latin typeface="Times New Roman"/>
                <a:cs typeface="Times New Roman"/>
              </a:rPr>
              <a:t>"Input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values");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...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printf("%s\n",p);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45</a:t>
            </a:r>
            <a:endParaRPr sz="1847">
              <a:latin typeface="Times New Roman"/>
              <a:cs typeface="Times New Roman"/>
            </a:endParaRPr>
          </a:p>
          <a:p>
            <a:pPr marL="12347">
              <a:spcBef>
                <a:spcPts val="1240"/>
              </a:spcBef>
            </a:pPr>
            <a:r>
              <a:rPr sz="1750" b="1" spc="-5" dirty="0">
                <a:latin typeface="Times New Roman"/>
                <a:cs typeface="Times New Roman"/>
              </a:rPr>
              <a:t>Summary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227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697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1612" y="1346200"/>
          <a:ext cx="5854435" cy="346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22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all program variables initialized before their values are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all constants been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named?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lower bound of arrays be 0, 1, 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something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else?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upper bound of arrays be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size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-1?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If character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strings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are used, is a delimiter explicitly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assigned?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62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each conditional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statement,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the condition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Is each loop certain to</a:t>
                      </a:r>
                      <a:r>
                        <a:rPr sz="12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terminate?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compound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statements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correctly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bracketed?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 case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statements,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are all possible cases accounted</a:t>
                      </a:r>
                      <a:r>
                        <a:rPr sz="12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2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Input/Output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all input variables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all output variables assigned a value before they are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output?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852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all function and procedure calls have correct number of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parameters?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formal and actual parameters types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match?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parameters in right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order?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marR="59055" indent="-228600">
                        <a:lnSpc>
                          <a:spcPts val="1370"/>
                        </a:lnSpc>
                        <a:spcBef>
                          <a:spcPts val="1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If components access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memory, do they have 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 of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structure?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97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 marR="238760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management  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If a linked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structure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modified, have all links been correctly</a:t>
                      </a:r>
                      <a:r>
                        <a:rPr sz="12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assigned?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If dynamic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used, has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been allocated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correctly?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explicitly de-allocated after it is no longer</a:t>
                      </a:r>
                      <a:r>
                        <a:rPr sz="12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required?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4979246"/>
            <a:ext cx="5359929" cy="187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10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checklist mentioned above, a number of fault classes have been </a:t>
            </a:r>
            <a:r>
              <a:rPr sz="1167" spc="-5" dirty="0">
                <a:latin typeface="Times New Roman"/>
                <a:cs typeface="Times New Roman"/>
              </a:rPr>
              <a:t>specified </a:t>
            </a:r>
            <a:r>
              <a:rPr sz="1167" dirty="0">
                <a:latin typeface="Times New Roman"/>
                <a:cs typeface="Times New Roman"/>
              </a:rPr>
              <a:t>and their  corresponding inspection checks are described in the column at the right </a:t>
            </a:r>
            <a:r>
              <a:rPr sz="1167" spc="-5" dirty="0">
                <a:latin typeface="Times New Roman"/>
                <a:cs typeface="Times New Roman"/>
              </a:rPr>
              <a:t>side. </a:t>
            </a:r>
            <a:r>
              <a:rPr sz="1167" dirty="0">
                <a:latin typeface="Times New Roman"/>
                <a:cs typeface="Times New Roman"/>
              </a:rPr>
              <a:t>This type  of checklist helps an inspector to look for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defects in the program. These  inspection checks are the outcomes of experience that the inspector has gained out of  developing or testing </a:t>
            </a:r>
            <a:r>
              <a:rPr sz="1167" spc="-5" dirty="0">
                <a:latin typeface="Times New Roman"/>
                <a:cs typeface="Times New Roman"/>
              </a:rPr>
              <a:t>similar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</a:pPr>
            <a:r>
              <a:rPr sz="1361" b="1" dirty="0">
                <a:latin typeface="Times New Roman"/>
                <a:cs typeface="Times New Roman"/>
              </a:rPr>
              <a:t>11.15 </a:t>
            </a:r>
            <a:r>
              <a:rPr sz="1361" b="1" spc="-5" dirty="0">
                <a:latin typeface="Times New Roman"/>
                <a:cs typeface="Times New Roman"/>
              </a:rPr>
              <a:t>Static</a:t>
            </a:r>
            <a:r>
              <a:rPr sz="1361" b="1" spc="-5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analyzers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Static </a:t>
            </a:r>
            <a:r>
              <a:rPr sz="1167" dirty="0">
                <a:latin typeface="Times New Roman"/>
                <a:cs typeface="Times New Roman"/>
              </a:rPr>
              <a:t>analyzers are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tools for </a:t>
            </a: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text processing. They parse the program text  and </a:t>
            </a:r>
            <a:r>
              <a:rPr sz="1167" spc="5" dirty="0">
                <a:latin typeface="Times New Roman"/>
                <a:cs typeface="Times New Roman"/>
              </a:rPr>
              <a:t>try </a:t>
            </a:r>
            <a:r>
              <a:rPr sz="1167" dirty="0">
                <a:latin typeface="Times New Roman"/>
                <a:cs typeface="Times New Roman"/>
              </a:rPr>
              <a:t>to discover potentially erroneous conditions and bring these to the attention of the  verification and validation team. These tools are very effective as an aid to inspections.  But these are </a:t>
            </a:r>
            <a:r>
              <a:rPr sz="1167" spc="-5" dirty="0">
                <a:latin typeface="Times New Roman"/>
                <a:cs typeface="Times New Roman"/>
              </a:rPr>
              <a:t>supplement </a:t>
            </a:r>
            <a:r>
              <a:rPr sz="1167" dirty="0">
                <a:latin typeface="Times New Roman"/>
                <a:cs typeface="Times New Roman"/>
              </a:rPr>
              <a:t>to but not a replacement for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inspections.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541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6200"/>
            <a:ext cx="265341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50" dirty="0">
                <a:latin typeface="Tahoma"/>
                <a:cs typeface="Tahoma"/>
              </a:rPr>
              <a:t>Checklist </a:t>
            </a:r>
            <a:r>
              <a:rPr sz="1750" spc="-5" dirty="0">
                <a:latin typeface="Tahoma"/>
                <a:cs typeface="Tahoma"/>
              </a:rPr>
              <a:t>for static</a:t>
            </a:r>
            <a:r>
              <a:rPr sz="1750" spc="-97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analysis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1612" y="1784773"/>
          <a:ext cx="5476610" cy="1842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225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variable used before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initialization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variable declared but never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variables assigned twice but never used between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assignments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possible array bound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violations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undeclared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variables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unreachable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unconditional branches into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loops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Input/Output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variable output twice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 intervening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assignment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4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28600">
                        <a:lnSpc>
                          <a:spcPts val="141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unassigned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pointers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0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pointer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arithmetic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37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0889"/>
            <a:ext cx="5359929" cy="778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42</a:t>
            </a:r>
            <a:endParaRPr sz="1847">
              <a:latin typeface="Times New Roman"/>
              <a:cs typeface="Times New Roman"/>
            </a:endParaRPr>
          </a:p>
          <a:p>
            <a:pPr algn="ctr">
              <a:lnSpc>
                <a:spcPts val="1852"/>
              </a:lnSpc>
              <a:spcBef>
                <a:spcPts val="1444"/>
              </a:spcBef>
            </a:pPr>
            <a:r>
              <a:rPr sz="1556" spc="-10" dirty="0">
                <a:latin typeface="Times New Roman"/>
                <a:cs typeface="Times New Roman"/>
              </a:rPr>
              <a:t>Debugging</a:t>
            </a:r>
            <a:endParaRPr sz="1556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75"/>
              </a:lnSpc>
              <a:buAutoNum type="arabicPeriod"/>
              <a:tabLst>
                <a:tab pos="359296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Debugging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Benjamin </a:t>
            </a:r>
            <a:r>
              <a:rPr sz="1167" spc="-5" dirty="0">
                <a:latin typeface="Times New Roman"/>
                <a:cs typeface="Times New Roman"/>
              </a:rPr>
              <a:t>Franklin said, </a:t>
            </a:r>
            <a:r>
              <a:rPr sz="1167" dirty="0">
                <a:latin typeface="Times New Roman"/>
                <a:cs typeface="Times New Roman"/>
              </a:rPr>
              <a:t>“in this </a:t>
            </a:r>
            <a:r>
              <a:rPr sz="1167" spc="-5" dirty="0">
                <a:latin typeface="Times New Roman"/>
                <a:cs typeface="Times New Roman"/>
              </a:rPr>
              <a:t>world, </a:t>
            </a:r>
            <a:r>
              <a:rPr sz="1167" dirty="0">
                <a:latin typeface="Times New Roman"/>
                <a:cs typeface="Times New Roman"/>
              </a:rPr>
              <a:t>nothing is certain but death and taxes.” If you  are in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development business, however, you can amend that </a:t>
            </a:r>
            <a:r>
              <a:rPr sz="1167" spc="-5" dirty="0">
                <a:latin typeface="Times New Roman"/>
                <a:cs typeface="Times New Roman"/>
              </a:rPr>
              <a:t>statement.  Nothing </a:t>
            </a:r>
            <a:r>
              <a:rPr sz="1167" dirty="0">
                <a:latin typeface="Times New Roman"/>
                <a:cs typeface="Times New Roman"/>
              </a:rPr>
              <a:t>in life is certain except death, taxes, and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bugs. If you cryogenically  freeze </a:t>
            </a:r>
            <a:r>
              <a:rPr sz="1167" spc="-10" dirty="0">
                <a:latin typeface="Times New Roman"/>
                <a:cs typeface="Times New Roman"/>
              </a:rPr>
              <a:t>yourself, </a:t>
            </a:r>
            <a:r>
              <a:rPr sz="1167" dirty="0">
                <a:latin typeface="Times New Roman"/>
                <a:cs typeface="Times New Roman"/>
              </a:rPr>
              <a:t>you can delay death indefinitely. If you move to a country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no  income tax,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can avoid paying </a:t>
            </a:r>
            <a:r>
              <a:rPr sz="1167" spc="5" dirty="0">
                <a:latin typeface="Times New Roman"/>
                <a:cs typeface="Times New Roman"/>
              </a:rPr>
              <a:t>taxes </a:t>
            </a:r>
            <a:r>
              <a:rPr sz="1167" dirty="0">
                <a:latin typeface="Times New Roman"/>
                <a:cs typeface="Times New Roman"/>
              </a:rPr>
              <a:t>by not buying anything. If you develop </a:t>
            </a:r>
            <a:r>
              <a:rPr sz="1167" spc="-5" dirty="0">
                <a:latin typeface="Times New Roman"/>
                <a:cs typeface="Times New Roman"/>
              </a:rPr>
              <a:t>software,  </a:t>
            </a:r>
            <a:r>
              <a:rPr sz="1167" dirty="0">
                <a:latin typeface="Times New Roman"/>
                <a:cs typeface="Times New Roman"/>
              </a:rPr>
              <a:t>however, no remedy known to mankind can </a:t>
            </a:r>
            <a:r>
              <a:rPr sz="1167" spc="-5" dirty="0">
                <a:latin typeface="Times New Roman"/>
                <a:cs typeface="Times New Roman"/>
              </a:rPr>
              <a:t>save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from the horror of software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bugs.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dirty="0">
                <a:latin typeface="Times New Roman"/>
                <a:cs typeface="Times New Roman"/>
              </a:rPr>
              <a:t>What is a</a:t>
            </a:r>
            <a:r>
              <a:rPr sz="1750" spc="-107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Bug?</a:t>
            </a:r>
            <a:endParaRPr sz="1750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1385"/>
              </a:spcBef>
            </a:pPr>
            <a:r>
              <a:rPr sz="1167" dirty="0">
                <a:latin typeface="Times New Roman"/>
                <a:cs typeface="Times New Roman"/>
              </a:rPr>
              <a:t>We call them by many names: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defects,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bugs,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problems, and  even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“features.” Whatever you </a:t>
            </a:r>
            <a:r>
              <a:rPr sz="1167" spc="-5" dirty="0">
                <a:latin typeface="Times New Roman"/>
                <a:cs typeface="Times New Roman"/>
              </a:rPr>
              <a:t>want </a:t>
            </a:r>
            <a:r>
              <a:rPr sz="1167" dirty="0">
                <a:latin typeface="Times New Roman"/>
                <a:cs typeface="Times New Roman"/>
              </a:rPr>
              <a:t>to call them, they are things the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does that it is not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to do (or, alternatively, </a:t>
            </a:r>
            <a:r>
              <a:rPr sz="1167" spc="-5" dirty="0">
                <a:latin typeface="Times New Roman"/>
                <a:cs typeface="Times New Roman"/>
              </a:rPr>
              <a:t>something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doesn’t do  that it is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to).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bugs range from program crashes to returning incorrect  information to having garbled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displays.</a:t>
            </a:r>
            <a:endParaRPr sz="1167">
              <a:latin typeface="Times New Roman"/>
              <a:cs typeface="Times New Roman"/>
            </a:endParaRPr>
          </a:p>
          <a:p>
            <a:pPr marL="456837" lvl="1" indent="-444490" algn="just">
              <a:lnSpc>
                <a:spcPts val="1958"/>
              </a:lnSpc>
              <a:buAutoNum type="arabicPeriod" startAt="2"/>
              <a:tabLst>
                <a:tab pos="456837" algn="l"/>
              </a:tabLst>
            </a:pPr>
            <a:r>
              <a:rPr sz="1750" dirty="0">
                <a:latin typeface="Times New Roman"/>
                <a:cs typeface="Times New Roman"/>
              </a:rPr>
              <a:t>A Brief </a:t>
            </a:r>
            <a:r>
              <a:rPr sz="1750" spc="-5" dirty="0">
                <a:latin typeface="Times New Roman"/>
                <a:cs typeface="Times New Roman"/>
              </a:rPr>
              <a:t>History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92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Debugging</a:t>
            </a:r>
            <a:endParaRPr sz="175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1400"/>
              </a:spcBef>
            </a:pP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appear that as long as there have been computers, there have been computer  bugs.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this is not exactly true. Even though the earliest known computer  programs contained errors, they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not, at that time, referred to as “bugs.” It took a  lady named </a:t>
            </a:r>
            <a:r>
              <a:rPr sz="1167" spc="-5" dirty="0">
                <a:latin typeface="Times New Roman"/>
                <a:cs typeface="Times New Roman"/>
              </a:rPr>
              <a:t>Admiral Grace Hopper </a:t>
            </a:r>
            <a:r>
              <a:rPr sz="1167" dirty="0">
                <a:latin typeface="Times New Roman"/>
                <a:cs typeface="Times New Roman"/>
              </a:rPr>
              <a:t>to actually coin the term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“bug.”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32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graduating from </a:t>
            </a:r>
            <a:r>
              <a:rPr sz="1167" spc="-5" dirty="0">
                <a:latin typeface="Times New Roman"/>
                <a:cs typeface="Times New Roman"/>
              </a:rPr>
              <a:t>Vassar </a:t>
            </a:r>
            <a:r>
              <a:rPr sz="1167" dirty="0">
                <a:latin typeface="Times New Roman"/>
                <a:cs typeface="Times New Roman"/>
              </a:rPr>
              <a:t>in 1928, </a:t>
            </a:r>
            <a:r>
              <a:rPr sz="1167" spc="-5" dirty="0">
                <a:latin typeface="Times New Roman"/>
                <a:cs typeface="Times New Roman"/>
              </a:rPr>
              <a:t>she went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Yale </a:t>
            </a:r>
            <a:r>
              <a:rPr sz="1167" dirty="0">
                <a:latin typeface="Times New Roman"/>
                <a:cs typeface="Times New Roman"/>
              </a:rPr>
              <a:t>to receive her master’s degree in  mathematics. </a:t>
            </a: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graduating from </a:t>
            </a:r>
            <a:r>
              <a:rPr sz="1167" spc="-5" dirty="0">
                <a:latin typeface="Times New Roman"/>
                <a:cs typeface="Times New Roman"/>
              </a:rPr>
              <a:t>Yale, she worked </a:t>
            </a:r>
            <a:r>
              <a:rPr sz="1167" dirty="0">
                <a:latin typeface="Times New Roman"/>
                <a:cs typeface="Times New Roman"/>
              </a:rPr>
              <a:t>at the university as a  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mathematics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professor. Leaving </a:t>
            </a:r>
            <a:r>
              <a:rPr sz="1167" spc="-5" dirty="0">
                <a:latin typeface="Times New Roman"/>
                <a:cs typeface="Times New Roman"/>
              </a:rPr>
              <a:t>Yale </a:t>
            </a:r>
            <a:r>
              <a:rPr sz="1167" dirty="0">
                <a:latin typeface="Times New Roman"/>
                <a:cs typeface="Times New Roman"/>
              </a:rPr>
              <a:t>in 1943,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onset of </a:t>
            </a:r>
            <a:r>
              <a:rPr sz="1167" spc="5" dirty="0">
                <a:latin typeface="Times New Roman"/>
                <a:cs typeface="Times New Roman"/>
              </a:rPr>
              <a:t>World </a:t>
            </a:r>
            <a:r>
              <a:rPr sz="1167" dirty="0">
                <a:latin typeface="Times New Roman"/>
                <a:cs typeface="Times New Roman"/>
              </a:rPr>
              <a:t>War II, </a:t>
            </a:r>
            <a:r>
              <a:rPr sz="1167" spc="-5" dirty="0">
                <a:latin typeface="Times New Roman"/>
                <a:cs typeface="Times New Roman"/>
              </a:rPr>
              <a:t>Mrs. </a:t>
            </a:r>
            <a:r>
              <a:rPr sz="1167" dirty="0">
                <a:latin typeface="Times New Roman"/>
                <a:cs typeface="Times New Roman"/>
              </a:rPr>
              <a:t>Hopper decided </a:t>
            </a:r>
            <a:r>
              <a:rPr sz="1167" spc="10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dirty="0">
                <a:latin typeface="Times New Roman"/>
                <a:cs typeface="Times New Roman"/>
              </a:rPr>
              <a:t>for the </a:t>
            </a:r>
            <a:r>
              <a:rPr sz="1167" spc="-5" dirty="0">
                <a:latin typeface="Times New Roman"/>
                <a:cs typeface="Times New Roman"/>
              </a:rPr>
              <a:t>Navy. Mrs. Hopper’s </a:t>
            </a:r>
            <a:r>
              <a:rPr sz="1167" dirty="0">
                <a:latin typeface="Times New Roman"/>
                <a:cs typeface="Times New Roman"/>
              </a:rPr>
              <a:t>first assignment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under Commander </a:t>
            </a:r>
            <a:r>
              <a:rPr sz="1167" spc="-5" dirty="0">
                <a:latin typeface="Times New Roman"/>
                <a:cs typeface="Times New Roman"/>
              </a:rPr>
              <a:t>Howard Aiken  </a:t>
            </a:r>
            <a:r>
              <a:rPr sz="1167" dirty="0">
                <a:latin typeface="Times New Roman"/>
                <a:cs typeface="Times New Roman"/>
              </a:rPr>
              <a:t>at </a:t>
            </a:r>
            <a:r>
              <a:rPr sz="1167" spc="-5" dirty="0">
                <a:latin typeface="Times New Roman"/>
                <a:cs typeface="Times New Roman"/>
              </a:rPr>
              <a:t>Howard University, working </a:t>
            </a:r>
            <a:r>
              <a:rPr sz="1167" dirty="0">
                <a:latin typeface="Times New Roman"/>
                <a:cs typeface="Times New Roman"/>
              </a:rPr>
              <a:t>at the Bureau of </a:t>
            </a:r>
            <a:r>
              <a:rPr sz="1167" spc="-5" dirty="0">
                <a:latin typeface="Times New Roman"/>
                <a:cs typeface="Times New Roman"/>
              </a:rPr>
              <a:t>Ordinance </a:t>
            </a:r>
            <a:r>
              <a:rPr sz="1167" dirty="0">
                <a:latin typeface="Times New Roman"/>
                <a:cs typeface="Times New Roman"/>
              </a:rPr>
              <a:t>Computation. </a:t>
            </a:r>
            <a:r>
              <a:rPr sz="1167" spc="-5" dirty="0">
                <a:latin typeface="Times New Roman"/>
                <a:cs typeface="Times New Roman"/>
              </a:rPr>
              <a:t>She was </a:t>
            </a:r>
            <a:r>
              <a:rPr sz="1167" dirty="0">
                <a:latin typeface="Times New Roman"/>
                <a:cs typeface="Times New Roman"/>
              </a:rPr>
              <a:t>a  programmer on the </a:t>
            </a:r>
            <a:r>
              <a:rPr sz="1167" spc="-5" dirty="0">
                <a:latin typeface="Times New Roman"/>
                <a:cs typeface="Times New Roman"/>
              </a:rPr>
              <a:t>Mark </a:t>
            </a:r>
            <a:r>
              <a:rPr sz="1167" dirty="0">
                <a:latin typeface="Times New Roman"/>
                <a:cs typeface="Times New Roman"/>
              </a:rPr>
              <a:t>II, the </a:t>
            </a:r>
            <a:r>
              <a:rPr sz="1167" spc="-5" dirty="0">
                <a:latin typeface="Times New Roman"/>
                <a:cs typeface="Times New Roman"/>
              </a:rPr>
              <a:t>world’s </a:t>
            </a:r>
            <a:r>
              <a:rPr sz="1167" dirty="0">
                <a:latin typeface="Times New Roman"/>
                <a:cs typeface="Times New Roman"/>
              </a:rPr>
              <a:t>first automatically </a:t>
            </a:r>
            <a:r>
              <a:rPr sz="1167" spc="-5" dirty="0">
                <a:latin typeface="Times New Roman"/>
                <a:cs typeface="Times New Roman"/>
              </a:rPr>
              <a:t>sequenced </a:t>
            </a:r>
            <a:r>
              <a:rPr sz="1167" dirty="0">
                <a:latin typeface="Times New Roman"/>
                <a:cs typeface="Times New Roman"/>
              </a:rPr>
              <a:t>digital computer.  The </a:t>
            </a:r>
            <a:r>
              <a:rPr sz="1167" spc="-5" dirty="0">
                <a:latin typeface="Times New Roman"/>
                <a:cs typeface="Times New Roman"/>
              </a:rPr>
              <a:t>Mark </a:t>
            </a:r>
            <a:r>
              <a:rPr sz="1167" dirty="0">
                <a:latin typeface="Times New Roman"/>
                <a:cs typeface="Times New Roman"/>
              </a:rPr>
              <a:t>II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used to determine </a:t>
            </a:r>
            <a:r>
              <a:rPr sz="1167" spc="-5" dirty="0">
                <a:latin typeface="Times New Roman"/>
                <a:cs typeface="Times New Roman"/>
              </a:rPr>
              <a:t>shooting </a:t>
            </a:r>
            <a:r>
              <a:rPr sz="1167" dirty="0">
                <a:latin typeface="Times New Roman"/>
                <a:cs typeface="Times New Roman"/>
              </a:rPr>
              <a:t>angles for the big guns in varying </a:t>
            </a:r>
            <a:r>
              <a:rPr sz="1167" spc="-5" dirty="0">
                <a:latin typeface="Times New Roman"/>
                <a:cs typeface="Times New Roman"/>
              </a:rPr>
              <a:t>weather  </a:t>
            </a:r>
            <a:r>
              <a:rPr sz="1167" dirty="0">
                <a:latin typeface="Times New Roman"/>
                <a:cs typeface="Times New Roman"/>
              </a:rPr>
              <a:t>conditions during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wartime.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during her term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Mark </a:t>
            </a:r>
            <a:r>
              <a:rPr sz="1167" dirty="0">
                <a:latin typeface="Times New Roman"/>
                <a:cs typeface="Times New Roman"/>
              </a:rPr>
              <a:t>II that </a:t>
            </a:r>
            <a:r>
              <a:rPr sz="1167" spc="-5" dirty="0">
                <a:latin typeface="Times New Roman"/>
                <a:cs typeface="Times New Roman"/>
              </a:rPr>
              <a:t>Hopper was </a:t>
            </a:r>
            <a:r>
              <a:rPr sz="1167" dirty="0">
                <a:latin typeface="Times New Roman"/>
                <a:cs typeface="Times New Roman"/>
              </a:rPr>
              <a:t>credited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coining the term  “bug” for a computer problem. The first “bug”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actually a moth,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flew through  an open </a:t>
            </a:r>
            <a:r>
              <a:rPr sz="1167" spc="-5" dirty="0">
                <a:latin typeface="Times New Roman"/>
                <a:cs typeface="Times New Roman"/>
              </a:rPr>
              <a:t>window </a:t>
            </a:r>
            <a:r>
              <a:rPr sz="1167" dirty="0">
                <a:latin typeface="Times New Roman"/>
                <a:cs typeface="Times New Roman"/>
              </a:rPr>
              <a:t>and into one of the </a:t>
            </a:r>
            <a:r>
              <a:rPr sz="1167" spc="-5" dirty="0">
                <a:latin typeface="Times New Roman"/>
                <a:cs typeface="Times New Roman"/>
              </a:rPr>
              <a:t>Mark </a:t>
            </a:r>
            <a:r>
              <a:rPr sz="1167" dirty="0">
                <a:latin typeface="Times New Roman"/>
                <a:cs typeface="Times New Roman"/>
              </a:rPr>
              <a:t>II’s relays.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that time, physical relays </a:t>
            </a:r>
            <a:r>
              <a:rPr sz="1167" spc="-5" dirty="0">
                <a:latin typeface="Times New Roman"/>
                <a:cs typeface="Times New Roman"/>
              </a:rPr>
              <a:t>were  </a:t>
            </a:r>
            <a:r>
              <a:rPr sz="1167" dirty="0">
                <a:latin typeface="Times New Roman"/>
                <a:cs typeface="Times New Roman"/>
              </a:rPr>
              <a:t>used in computers, unlike digital components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use today. The moth </a:t>
            </a:r>
            <a:r>
              <a:rPr sz="1167" spc="-5" dirty="0">
                <a:latin typeface="Times New Roman"/>
                <a:cs typeface="Times New Roman"/>
              </a:rPr>
              <a:t>shorted </a:t>
            </a:r>
            <a:r>
              <a:rPr sz="1167" dirty="0">
                <a:latin typeface="Times New Roman"/>
                <a:cs typeface="Times New Roman"/>
              </a:rPr>
              <a:t>out across  two contacts, temporarily </a:t>
            </a:r>
            <a:r>
              <a:rPr sz="1167" spc="-5" dirty="0">
                <a:latin typeface="Times New Roman"/>
                <a:cs typeface="Times New Roman"/>
              </a:rPr>
              <a:t>shutting </a:t>
            </a:r>
            <a:r>
              <a:rPr sz="1167" dirty="0">
                <a:latin typeface="Times New Roman"/>
                <a:cs typeface="Times New Roman"/>
              </a:rPr>
              <a:t>down 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The moth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later be removed  (de-bugged?) and pasted into the logbook of the project.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that point on, if her team 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not producing numbers or </a:t>
            </a:r>
            <a:r>
              <a:rPr sz="1167" spc="-5" dirty="0">
                <a:latin typeface="Times New Roman"/>
                <a:cs typeface="Times New Roman"/>
              </a:rPr>
              <a:t>working </a:t>
            </a:r>
            <a:r>
              <a:rPr sz="1167" dirty="0">
                <a:latin typeface="Times New Roman"/>
                <a:cs typeface="Times New Roman"/>
              </a:rPr>
              <a:t>on the code, they claimed to be “debugging” the 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that auspicious beginning, computer debugging developed into </a:t>
            </a:r>
            <a:r>
              <a:rPr sz="1167" spc="-5" dirty="0">
                <a:latin typeface="Times New Roman"/>
                <a:cs typeface="Times New Roman"/>
              </a:rPr>
              <a:t>something </a:t>
            </a:r>
            <a:r>
              <a:rPr sz="1167" dirty="0">
                <a:latin typeface="Times New Roman"/>
                <a:cs typeface="Times New Roman"/>
              </a:rPr>
              <a:t>of a hit-  or-miss procedure for quite a few </a:t>
            </a:r>
            <a:r>
              <a:rPr sz="1167" spc="-5" dirty="0">
                <a:latin typeface="Times New Roman"/>
                <a:cs typeface="Times New Roman"/>
              </a:rPr>
              <a:t>years. </a:t>
            </a:r>
            <a:r>
              <a:rPr sz="1167" spc="5" dirty="0">
                <a:latin typeface="Times New Roman"/>
                <a:cs typeface="Times New Roman"/>
              </a:rPr>
              <a:t>Early </a:t>
            </a:r>
            <a:r>
              <a:rPr sz="1167" dirty="0">
                <a:latin typeface="Times New Roman"/>
                <a:cs typeface="Times New Roman"/>
              </a:rPr>
              <a:t>debugging efforts mostly centered around  either data dumps of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or used output devices,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as printers and display  lights, to indicate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an error occurred. </a:t>
            </a:r>
            <a:r>
              <a:rPr sz="1167" spc="-5" dirty="0">
                <a:latin typeface="Times New Roman"/>
                <a:cs typeface="Times New Roman"/>
              </a:rPr>
              <a:t>Programmers would </a:t>
            </a:r>
            <a:r>
              <a:rPr sz="1167" dirty="0">
                <a:latin typeface="Times New Roman"/>
                <a:cs typeface="Times New Roman"/>
              </a:rPr>
              <a:t>then </a:t>
            </a:r>
            <a:r>
              <a:rPr sz="1167" spc="-5" dirty="0">
                <a:latin typeface="Times New Roman"/>
                <a:cs typeface="Times New Roman"/>
              </a:rPr>
              <a:t>step </a:t>
            </a:r>
            <a:r>
              <a:rPr sz="1167" dirty="0">
                <a:latin typeface="Times New Roman"/>
                <a:cs typeface="Times New Roman"/>
              </a:rPr>
              <a:t>through the code  line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by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line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until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they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could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determine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location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problem.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next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step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51551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60547" cy="830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evolution of debugging came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advent of command-line debuggers. These </a:t>
            </a:r>
            <a:r>
              <a:rPr sz="1167" spc="-5" dirty="0">
                <a:latin typeface="Times New Roman"/>
                <a:cs typeface="Times New Roman"/>
              </a:rPr>
              <a:t>simple  </a:t>
            </a:r>
            <a:r>
              <a:rPr sz="1167" dirty="0">
                <a:latin typeface="Times New Roman"/>
                <a:cs typeface="Times New Roman"/>
              </a:rPr>
              <a:t>programs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an amazing </a:t>
            </a:r>
            <a:r>
              <a:rPr sz="1167" spc="-5" dirty="0">
                <a:latin typeface="Times New Roman"/>
                <a:cs typeface="Times New Roman"/>
              </a:rPr>
              <a:t>step </a:t>
            </a:r>
            <a:r>
              <a:rPr sz="1167" dirty="0">
                <a:latin typeface="Times New Roman"/>
                <a:cs typeface="Times New Roman"/>
              </a:rPr>
              <a:t>forward for the programmers. </a:t>
            </a:r>
            <a:r>
              <a:rPr sz="1167" spc="-5" dirty="0">
                <a:latin typeface="Times New Roman"/>
                <a:cs typeface="Times New Roman"/>
              </a:rPr>
              <a:t>Although </a:t>
            </a:r>
            <a:r>
              <a:rPr sz="1167" dirty="0">
                <a:latin typeface="Times New Roman"/>
                <a:cs typeface="Times New Roman"/>
              </a:rPr>
              <a:t>difficult to use,  even at the time, these programs represented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first real attempt </a:t>
            </a:r>
            <a:r>
              <a:rPr sz="1167" spc="10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turn </a:t>
            </a:r>
            <a:r>
              <a:rPr sz="1167" dirty="0">
                <a:latin typeface="Times New Roman"/>
                <a:cs typeface="Times New Roman"/>
              </a:rPr>
              <a:t>debugging from  a hit-or-miss proposition into a reproducible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the debugger became a part of the programmer’s arsenal, the </a:t>
            </a:r>
            <a:r>
              <a:rPr sz="1167" spc="-5" dirty="0">
                <a:latin typeface="Times New Roman"/>
                <a:cs typeface="Times New Roman"/>
              </a:rPr>
              <a:t>software world </a:t>
            </a:r>
            <a:r>
              <a:rPr sz="1167" dirty="0">
                <a:latin typeface="Times New Roman"/>
                <a:cs typeface="Times New Roman"/>
              </a:rPr>
              <a:t>began  to consider other </a:t>
            </a:r>
            <a:r>
              <a:rPr sz="1167" spc="-5" dirty="0">
                <a:latin typeface="Times New Roman"/>
                <a:cs typeface="Times New Roman"/>
              </a:rPr>
              <a:t>ways </a:t>
            </a:r>
            <a:r>
              <a:rPr sz="1167" dirty="0">
                <a:latin typeface="Times New Roman"/>
                <a:cs typeface="Times New Roman"/>
              </a:rPr>
              <a:t>that programs could be more easily debugged.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projects  </a:t>
            </a:r>
            <a:r>
              <a:rPr sz="1167" spc="-5" dirty="0">
                <a:latin typeface="Times New Roman"/>
                <a:cs typeface="Times New Roman"/>
              </a:rPr>
              <a:t>starting </a:t>
            </a:r>
            <a:r>
              <a:rPr sz="1167" dirty="0">
                <a:latin typeface="Times New Roman"/>
                <a:cs typeface="Times New Roman"/>
              </a:rPr>
              <a:t>getting bigger, and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techniques that </a:t>
            </a:r>
            <a:r>
              <a:rPr sz="1167" spc="-5" dirty="0">
                <a:latin typeface="Times New Roman"/>
                <a:cs typeface="Times New Roman"/>
              </a:rPr>
              <a:t>worked well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small </a:t>
            </a:r>
            <a:r>
              <a:rPr sz="1167" dirty="0">
                <a:latin typeface="Times New Roman"/>
                <a:cs typeface="Times New Roman"/>
              </a:rPr>
              <a:t>projects no  longer </a:t>
            </a:r>
            <a:r>
              <a:rPr sz="1167" spc="-5" dirty="0">
                <a:latin typeface="Times New Roman"/>
                <a:cs typeface="Times New Roman"/>
              </a:rPr>
              <a:t>worked when </a:t>
            </a:r>
            <a:r>
              <a:rPr sz="1167" dirty="0">
                <a:latin typeface="Times New Roman"/>
                <a:cs typeface="Times New Roman"/>
              </a:rPr>
              <a:t>the program reached a certain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size.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/>
            <a:r>
              <a:rPr sz="1361" b="1" spc="-5" dirty="0">
                <a:latin typeface="Times New Roman"/>
                <a:cs typeface="Times New Roman"/>
              </a:rPr>
              <a:t>Importance </a:t>
            </a:r>
            <a:r>
              <a:rPr sz="1361" b="1" dirty="0">
                <a:latin typeface="Times New Roman"/>
                <a:cs typeface="Times New Roman"/>
              </a:rPr>
              <a:t>of</a:t>
            </a:r>
            <a:r>
              <a:rPr sz="1361" b="1" spc="-24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Debugging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we </a:t>
            </a:r>
            <a:r>
              <a:rPr sz="1167" dirty="0">
                <a:latin typeface="Times New Roman"/>
                <a:cs typeface="Times New Roman"/>
              </a:rPr>
              <a:t>mentioned earlier in this course, one of the prime objectives of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engineering is to develop cost effective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applications. </a:t>
            </a: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survey,  when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 is in the maintenance phase, 20% of its </a:t>
            </a:r>
            <a:r>
              <a:rPr sz="1167" spc="-5" dirty="0">
                <a:latin typeface="Times New Roman"/>
                <a:cs typeface="Times New Roman"/>
              </a:rPr>
              <a:t>lifecycle </a:t>
            </a:r>
            <a:r>
              <a:rPr sz="1167" dirty="0">
                <a:latin typeface="Times New Roman"/>
                <a:cs typeface="Times New Roman"/>
              </a:rPr>
              <a:t>cost is  attributed towards the defects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are found in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 after  installation. </a:t>
            </a:r>
            <a:r>
              <a:rPr sz="1167" spc="-5" dirty="0">
                <a:latin typeface="Times New Roman"/>
                <a:cs typeface="Times New Roman"/>
              </a:rPr>
              <a:t>Please </a:t>
            </a:r>
            <a:r>
              <a:rPr sz="1167" dirty="0">
                <a:latin typeface="Times New Roman"/>
                <a:cs typeface="Times New Roman"/>
              </a:rPr>
              <a:t>bear in mind that the maintenance is the phase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2/3</a:t>
            </a:r>
            <a:r>
              <a:rPr sz="1167" baseline="38194" dirty="0">
                <a:latin typeface="Times New Roman"/>
                <a:cs typeface="Times New Roman"/>
              </a:rPr>
              <a:t>rd </a:t>
            </a:r>
            <a:r>
              <a:rPr sz="1167" dirty="0">
                <a:latin typeface="Times New Roman"/>
                <a:cs typeface="Times New Roman"/>
              </a:rPr>
              <a:t>of the  overall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cost incurs. Therefore, 20% of the 2/3</a:t>
            </a:r>
            <a:r>
              <a:rPr sz="1167" baseline="38194" dirty="0">
                <a:latin typeface="Times New Roman"/>
                <a:cs typeface="Times New Roman"/>
              </a:rPr>
              <a:t>rd </a:t>
            </a:r>
            <a:r>
              <a:rPr sz="1167" dirty="0">
                <a:latin typeface="Times New Roman"/>
                <a:cs typeface="Times New Roman"/>
              </a:rPr>
              <a:t>cost is again a huge cost and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need to understand </a:t>
            </a:r>
            <a:r>
              <a:rPr sz="1167" spc="-5" dirty="0">
                <a:latin typeface="Times New Roman"/>
                <a:cs typeface="Times New Roman"/>
              </a:rPr>
              <a:t>why </a:t>
            </a:r>
            <a:r>
              <a:rPr sz="1167" dirty="0">
                <a:latin typeface="Times New Roman"/>
                <a:cs typeface="Times New Roman"/>
              </a:rPr>
              <a:t>this much cost and effort is incurred. In fact,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application is installed and being used, any peculiarity in it can cost a lot of direct and  indirect damages to the organization. 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downtime is the period in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tremendous pressure is on developers end to fix the problem and make the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running again. In these moments, every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costs hugs losses to the organization and  it becomes vital to find out the bug in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 and fix it. </a:t>
            </a:r>
            <a:r>
              <a:rPr sz="1167" spc="-10" dirty="0">
                <a:latin typeface="Times New Roman"/>
                <a:cs typeface="Times New Roman"/>
              </a:rPr>
              <a:t>Debugging  </a:t>
            </a:r>
            <a:r>
              <a:rPr sz="1167" dirty="0">
                <a:latin typeface="Times New Roman"/>
                <a:cs typeface="Times New Roman"/>
              </a:rPr>
              <a:t>techniques are the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mechanism to reach at the code that is malfunctioning. In the  following </a:t>
            </a:r>
            <a:r>
              <a:rPr sz="1167" spc="-5" dirty="0">
                <a:latin typeface="Times New Roman"/>
                <a:cs typeface="Times New Roman"/>
              </a:rPr>
              <a:t>subsection, we shall </a:t>
            </a:r>
            <a:r>
              <a:rPr sz="1167" dirty="0">
                <a:latin typeface="Times New Roman"/>
                <a:cs typeface="Times New Roman"/>
              </a:rPr>
              <a:t>discuss an incident that took place in 1990 and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how  much loss the company had to </a:t>
            </a:r>
            <a:r>
              <a:rPr sz="1167" spc="-5" dirty="0">
                <a:latin typeface="Times New Roman"/>
                <a:cs typeface="Times New Roman"/>
              </a:rPr>
              <a:t>suffer </a:t>
            </a:r>
            <a:r>
              <a:rPr sz="1167" dirty="0">
                <a:latin typeface="Times New Roman"/>
                <a:cs typeface="Times New Roman"/>
              </a:rPr>
              <a:t>due to a mere bug in the </a:t>
            </a:r>
            <a:r>
              <a:rPr sz="1167" spc="-5" dirty="0">
                <a:latin typeface="Times New Roman"/>
                <a:cs typeface="Times New Roman"/>
              </a:rPr>
              <a:t>software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application.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dirty="0">
                <a:latin typeface="Times New Roman"/>
                <a:cs typeface="Times New Roman"/>
              </a:rPr>
              <a:t>12.4 </a:t>
            </a:r>
            <a:r>
              <a:rPr sz="1750" spc="-5" dirty="0">
                <a:latin typeface="Times New Roman"/>
                <a:cs typeface="Times New Roman"/>
              </a:rPr>
              <a:t>Problem </a:t>
            </a:r>
            <a:r>
              <a:rPr sz="1750" dirty="0">
                <a:latin typeface="Times New Roman"/>
                <a:cs typeface="Times New Roman"/>
              </a:rPr>
              <a:t>at</a:t>
            </a:r>
            <a:r>
              <a:rPr sz="1750" spc="-87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AT&amp;T</a:t>
            </a:r>
            <a:endParaRPr sz="1750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1385"/>
              </a:spcBef>
            </a:pPr>
            <a:r>
              <a:rPr sz="1167" dirty="0">
                <a:latin typeface="Times New Roman"/>
                <a:cs typeface="Times New Roman"/>
              </a:rPr>
              <a:t>In the telecommunications industry, loss of </a:t>
            </a:r>
            <a:r>
              <a:rPr sz="1167" spc="-5" dirty="0">
                <a:latin typeface="Times New Roman"/>
                <a:cs typeface="Times New Roman"/>
              </a:rPr>
              <a:t>service </a:t>
            </a:r>
            <a:r>
              <a:rPr sz="1167" dirty="0">
                <a:latin typeface="Times New Roman"/>
                <a:cs typeface="Times New Roman"/>
              </a:rPr>
              <a:t>is known as an outage.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most of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us, 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as outage occurs,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lose our telephone </a:t>
            </a:r>
            <a:r>
              <a:rPr sz="1167" spc="-5" dirty="0">
                <a:latin typeface="Times New Roman"/>
                <a:cs typeface="Times New Roman"/>
              </a:rPr>
              <a:t>service; we </a:t>
            </a:r>
            <a:r>
              <a:rPr sz="1167" dirty="0">
                <a:latin typeface="Times New Roman"/>
                <a:cs typeface="Times New Roman"/>
              </a:rPr>
              <a:t>cannot make calls and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cannot receive calls. </a:t>
            </a:r>
            <a:r>
              <a:rPr sz="1167" spc="-5" dirty="0">
                <a:latin typeface="Times New Roman"/>
                <a:cs typeface="Times New Roman"/>
              </a:rPr>
              <a:t>Outages </a:t>
            </a:r>
            <a:r>
              <a:rPr sz="1167" dirty="0">
                <a:latin typeface="Times New Roman"/>
                <a:cs typeface="Times New Roman"/>
              </a:rPr>
              <a:t>are accepted and expected hazards in the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industry.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 January </a:t>
            </a:r>
            <a:r>
              <a:rPr sz="1167" dirty="0">
                <a:latin typeface="Times New Roman"/>
                <a:cs typeface="Times New Roman"/>
              </a:rPr>
              <a:t>15. 1990, </a:t>
            </a:r>
            <a:r>
              <a:rPr sz="1167" spc="-5" dirty="0">
                <a:latin typeface="Times New Roman"/>
                <a:cs typeface="Times New Roman"/>
              </a:rPr>
              <a:t>AT&amp;T </a:t>
            </a:r>
            <a:r>
              <a:rPr sz="1167" dirty="0">
                <a:latin typeface="Times New Roman"/>
                <a:cs typeface="Times New Roman"/>
              </a:rPr>
              <a:t>had a </a:t>
            </a:r>
            <a:r>
              <a:rPr sz="1167" spc="-5" dirty="0">
                <a:latin typeface="Times New Roman"/>
                <a:cs typeface="Times New Roman"/>
              </a:rPr>
              <a:t>US wide </a:t>
            </a:r>
            <a:r>
              <a:rPr sz="1167" dirty="0">
                <a:latin typeface="Times New Roman"/>
                <a:cs typeface="Times New Roman"/>
              </a:rPr>
              <a:t>telephone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outage that lasted for nine  hours. The cause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due to a program error in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meant to make the 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more efficient. Eight years later, on </a:t>
            </a:r>
            <a:r>
              <a:rPr sz="1167" spc="-5" dirty="0">
                <a:latin typeface="Times New Roman"/>
                <a:cs typeface="Times New Roman"/>
              </a:rPr>
              <a:t>April </a:t>
            </a:r>
            <a:r>
              <a:rPr sz="1167" dirty="0">
                <a:latin typeface="Times New Roman"/>
                <a:cs typeface="Times New Roman"/>
              </a:rPr>
              <a:t>13, 1998, </a:t>
            </a:r>
            <a:r>
              <a:rPr sz="1167" spc="-5" dirty="0">
                <a:latin typeface="Times New Roman"/>
                <a:cs typeface="Times New Roman"/>
              </a:rPr>
              <a:t>AT&amp;T suffered </a:t>
            </a:r>
            <a:r>
              <a:rPr sz="1167" dirty="0">
                <a:latin typeface="Times New Roman"/>
                <a:cs typeface="Times New Roman"/>
              </a:rPr>
              <a:t>another  massive failure in its </a:t>
            </a:r>
            <a:r>
              <a:rPr sz="1167" spc="-5" dirty="0">
                <a:latin typeface="Times New Roman"/>
                <a:cs typeface="Times New Roman"/>
              </a:rPr>
              <a:t>frame-relay </a:t>
            </a:r>
            <a:r>
              <a:rPr sz="1167" dirty="0">
                <a:latin typeface="Times New Roman"/>
                <a:cs typeface="Times New Roman"/>
              </a:rPr>
              <a:t>network,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affected </a:t>
            </a:r>
            <a:r>
              <a:rPr sz="1167" spc="-5" dirty="0">
                <a:latin typeface="Times New Roman"/>
                <a:cs typeface="Times New Roman"/>
              </a:rPr>
              <a:t>ATM </a:t>
            </a:r>
            <a:r>
              <a:rPr sz="1167" dirty="0">
                <a:latin typeface="Times New Roman"/>
                <a:cs typeface="Times New Roman"/>
              </a:rPr>
              <a:t>machines, credit card  transactions and other business data </a:t>
            </a:r>
            <a:r>
              <a:rPr sz="1167" spc="-5" dirty="0">
                <a:latin typeface="Times New Roman"/>
                <a:cs typeface="Times New Roman"/>
              </a:rPr>
              <a:t>services. </a:t>
            </a:r>
            <a:r>
              <a:rPr sz="1167" dirty="0">
                <a:latin typeface="Times New Roman"/>
                <a:cs typeface="Times New Roman"/>
              </a:rPr>
              <a:t>This failure lasted 26 hours. </a:t>
            </a:r>
            <a:r>
              <a:rPr sz="1167" spc="-5" dirty="0">
                <a:latin typeface="Times New Roman"/>
                <a:cs typeface="Times New Roman"/>
              </a:rPr>
              <a:t>Again, </a:t>
            </a:r>
            <a:r>
              <a:rPr sz="1167" dirty="0">
                <a:latin typeface="Times New Roman"/>
                <a:cs typeface="Times New Roman"/>
              </a:rPr>
              <a:t>the bug 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introduced during a </a:t>
            </a:r>
            <a:r>
              <a:rPr sz="1167" spc="-5" dirty="0">
                <a:latin typeface="Times New Roman"/>
                <a:cs typeface="Times New Roman"/>
              </a:rPr>
              <a:t>software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upgrade.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26"/>
              </a:lnSpc>
            </a:pPr>
            <a:r>
              <a:rPr sz="1556" spc="-10" dirty="0">
                <a:latin typeface="Times New Roman"/>
                <a:cs typeface="Times New Roman"/>
              </a:rPr>
              <a:t>Description </a:t>
            </a:r>
            <a:r>
              <a:rPr sz="1556" spc="-5" dirty="0">
                <a:latin typeface="Times New Roman"/>
                <a:cs typeface="Times New Roman"/>
              </a:rPr>
              <a:t>of the</a:t>
            </a:r>
            <a:r>
              <a:rPr sz="1556" spc="-24" dirty="0">
                <a:latin typeface="Times New Roman"/>
                <a:cs typeface="Times New Roman"/>
              </a:rPr>
              <a:t> </a:t>
            </a:r>
            <a:r>
              <a:rPr sz="1556" dirty="0">
                <a:latin typeface="Times New Roman"/>
                <a:cs typeface="Times New Roman"/>
              </a:rPr>
              <a:t>Problem</a:t>
            </a:r>
            <a:endParaRPr sz="1556">
              <a:latin typeface="Times New Roman"/>
              <a:cs typeface="Times New Roman"/>
            </a:endParaRPr>
          </a:p>
          <a:p>
            <a:pPr marL="12347" algn="just">
              <a:lnSpc>
                <a:spcPts val="1381"/>
              </a:lnSpc>
            </a:pPr>
            <a:r>
              <a:rPr sz="1167" dirty="0">
                <a:latin typeface="Times New Roman"/>
                <a:cs typeface="Times New Roman"/>
              </a:rPr>
              <a:t>The code </a:t>
            </a:r>
            <a:r>
              <a:rPr sz="1167" spc="-5" dirty="0">
                <a:latin typeface="Times New Roman"/>
                <a:cs typeface="Times New Roman"/>
              </a:rPr>
              <a:t>snippet </a:t>
            </a:r>
            <a:r>
              <a:rPr sz="1167" dirty="0">
                <a:latin typeface="Times New Roman"/>
                <a:cs typeface="Times New Roman"/>
              </a:rPr>
              <a:t>that caused the outage is illustrated as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821480">
              <a:lnSpc>
                <a:spcPts val="1342"/>
              </a:lnSpc>
              <a:tabLst>
                <a:tab pos="345097" algn="l"/>
              </a:tabLst>
            </a:pPr>
            <a:r>
              <a:rPr sz="1167" dirty="0">
                <a:latin typeface="Times New Roman"/>
                <a:cs typeface="Times New Roman"/>
              </a:rPr>
              <a:t>1. do {  2.	. 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345714" indent="-333367" algn="just">
              <a:lnSpc>
                <a:spcPts val="1278"/>
              </a:lnSpc>
              <a:buAutoNum type="arabicPeriod" startAt="3"/>
              <a:tabLst>
                <a:tab pos="345714" algn="l"/>
              </a:tabLst>
            </a:pPr>
            <a:r>
              <a:rPr sz="1167" spc="-5" dirty="0">
                <a:latin typeface="Times New Roman"/>
                <a:cs typeface="Times New Roman"/>
              </a:rPr>
              <a:t>switch </a:t>
            </a:r>
            <a:r>
              <a:rPr sz="1167" dirty="0">
                <a:latin typeface="Times New Roman"/>
                <a:cs typeface="Times New Roman"/>
              </a:rPr>
              <a:t>(expression)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530918" indent="-518571" algn="just">
              <a:lnSpc>
                <a:spcPts val="1342"/>
              </a:lnSpc>
              <a:buAutoNum type="arabicPeriod" startAt="3"/>
              <a:tabLst>
                <a:tab pos="530301" algn="l"/>
                <a:tab pos="530918" algn="l"/>
              </a:tabLst>
            </a:pPr>
            <a:r>
              <a:rPr sz="1167" dirty="0">
                <a:latin typeface="Times New Roman"/>
                <a:cs typeface="Times New Roman"/>
              </a:rPr>
              <a:t>case 0: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790204" indent="-777857" algn="just">
              <a:lnSpc>
                <a:spcPts val="1371"/>
              </a:lnSpc>
              <a:buAutoNum type="arabicPeriod" startAt="3"/>
              <a:tabLst>
                <a:tab pos="789587" algn="l"/>
                <a:tab pos="790204" algn="l"/>
              </a:tabLst>
            </a:pPr>
            <a:r>
              <a:rPr sz="1167" dirty="0">
                <a:latin typeface="Times New Roman"/>
                <a:cs typeface="Times New Roman"/>
              </a:rPr>
              <a:t>if (some_condition)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8128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765653" y="1331383"/>
            <a:ext cx="69144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4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. 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308674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break;</a:t>
            </a:r>
            <a:endParaRPr sz="1167">
              <a:latin typeface="Times New Roman"/>
              <a:cs typeface="Times New Roman"/>
            </a:endParaRPr>
          </a:p>
          <a:p>
            <a:pPr marL="1852" algn="ctr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 else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308674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. 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R="365469" algn="ctr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. 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break;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1331383"/>
            <a:ext cx="654403" cy="185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6.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7.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8.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9.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10.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11.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12.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  <a:tabLst>
                <a:tab pos="530301" algn="l"/>
              </a:tabLst>
            </a:pPr>
            <a:r>
              <a:rPr sz="1167" dirty="0">
                <a:latin typeface="Times New Roman"/>
                <a:cs typeface="Times New Roman"/>
              </a:rPr>
              <a:t>13.	}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  <a:tabLst>
                <a:tab pos="456219" algn="l"/>
              </a:tabLst>
            </a:pPr>
            <a:r>
              <a:rPr sz="1167" dirty="0">
                <a:latin typeface="Times New Roman"/>
                <a:cs typeface="Times New Roman"/>
              </a:rPr>
              <a:t>14.	. 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  <a:tabLst>
                <a:tab pos="345097" algn="l"/>
              </a:tabLst>
            </a:pPr>
            <a:r>
              <a:rPr sz="1167" dirty="0">
                <a:latin typeface="Times New Roman"/>
                <a:cs typeface="Times New Roman"/>
              </a:rPr>
              <a:t>15.	}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tabLst>
                <a:tab pos="345097" algn="l"/>
              </a:tabLst>
            </a:pPr>
            <a:r>
              <a:rPr sz="1167" dirty="0">
                <a:latin typeface="Times New Roman"/>
                <a:cs typeface="Times New Roman"/>
              </a:rPr>
              <a:t>16.	. 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03" y="3205691"/>
            <a:ext cx="5361164" cy="599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dirty="0">
                <a:latin typeface="Times New Roman"/>
                <a:cs typeface="Times New Roman"/>
              </a:rPr>
              <a:t>17. } </a:t>
            </a:r>
            <a:r>
              <a:rPr sz="1167" spc="-5" dirty="0">
                <a:latin typeface="Times New Roman"/>
                <a:cs typeface="Times New Roman"/>
              </a:rPr>
              <a:t>while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(some_other_condition);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case the break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at line 7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the culprit.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implemented, if the  logical_test on line 5 </a:t>
            </a:r>
            <a:r>
              <a:rPr sz="1167" spc="-5" dirty="0">
                <a:latin typeface="Times New Roman"/>
                <a:cs typeface="Times New Roman"/>
              </a:rPr>
              <a:t>was successful, </a:t>
            </a:r>
            <a:r>
              <a:rPr sz="1167" dirty="0">
                <a:latin typeface="Times New Roman"/>
                <a:cs typeface="Times New Roman"/>
              </a:rPr>
              <a:t>the program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have proceeded to line 6 to  execute those </a:t>
            </a:r>
            <a:r>
              <a:rPr sz="1167" spc="-5" dirty="0">
                <a:latin typeface="Times New Roman"/>
                <a:cs typeface="Times New Roman"/>
              </a:rPr>
              <a:t>statements. </a:t>
            </a:r>
            <a:r>
              <a:rPr sz="1167" dirty="0">
                <a:latin typeface="Times New Roman"/>
                <a:cs typeface="Times New Roman"/>
              </a:rPr>
              <a:t>When the program </a:t>
            </a:r>
            <a:r>
              <a:rPr sz="1167" spc="-5" dirty="0">
                <a:latin typeface="Times New Roman"/>
                <a:cs typeface="Times New Roman"/>
              </a:rPr>
              <a:t>stepped </a:t>
            </a:r>
            <a:r>
              <a:rPr sz="1167" dirty="0">
                <a:latin typeface="Times New Roman"/>
                <a:cs typeface="Times New Roman"/>
              </a:rPr>
              <a:t>to line 7,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break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caused  the program to exit the “switch” block between line 3 and line 15, and proceeded to  execute the codes in line 16.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this path of execution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not the intention of the  programmer. The programmer intended the break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in line 7 to break the if-then  clause; </a:t>
            </a:r>
            <a:r>
              <a:rPr sz="1167" spc="-5" dirty="0">
                <a:latin typeface="Times New Roman"/>
                <a:cs typeface="Times New Roman"/>
              </a:rPr>
              <a:t>so, </a:t>
            </a:r>
            <a:r>
              <a:rPr sz="1167" dirty="0">
                <a:latin typeface="Times New Roman"/>
                <a:cs typeface="Times New Roman"/>
              </a:rPr>
              <a:t>after the program executed line 7, it </a:t>
            </a:r>
            <a:r>
              <a:rPr sz="1167" spc="-5" dirty="0">
                <a:latin typeface="Times New Roman"/>
                <a:cs typeface="Times New Roman"/>
              </a:rPr>
              <a:t>was supposed </a:t>
            </a:r>
            <a:r>
              <a:rPr sz="1167" dirty="0">
                <a:latin typeface="Times New Roman"/>
                <a:cs typeface="Times New Roman"/>
              </a:rPr>
              <a:t>to continue execution in  line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11.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21"/>
              </a:lnSpc>
            </a:pPr>
            <a:r>
              <a:rPr sz="1556" spc="-10" dirty="0">
                <a:latin typeface="Times New Roman"/>
                <a:cs typeface="Times New Roman"/>
              </a:rPr>
              <a:t>AT&amp;T statement </a:t>
            </a:r>
            <a:r>
              <a:rPr sz="1556" spc="5" dirty="0">
                <a:latin typeface="Times New Roman"/>
                <a:cs typeface="Times New Roman"/>
              </a:rPr>
              <a:t>about </a:t>
            </a:r>
            <a:r>
              <a:rPr sz="1556" spc="-5" dirty="0">
                <a:latin typeface="Times New Roman"/>
                <a:cs typeface="Times New Roman"/>
              </a:rPr>
              <a:t>the</a:t>
            </a:r>
            <a:r>
              <a:rPr sz="1556" spc="-15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Problem</a:t>
            </a:r>
            <a:endParaRPr sz="1556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“We believe that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design, development, and testing processes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use are  based on </a:t>
            </a:r>
            <a:r>
              <a:rPr sz="1167" spc="-5" dirty="0">
                <a:latin typeface="Times New Roman"/>
                <a:cs typeface="Times New Roman"/>
              </a:rPr>
              <a:t>solid, </a:t>
            </a:r>
            <a:r>
              <a:rPr sz="1167" dirty="0">
                <a:latin typeface="Times New Roman"/>
                <a:cs typeface="Times New Roman"/>
              </a:rPr>
              <a:t>quality foundations.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future releases of </a:t>
            </a:r>
            <a:r>
              <a:rPr sz="1167" spc="-5" dirty="0">
                <a:latin typeface="Times New Roman"/>
                <a:cs typeface="Times New Roman"/>
              </a:rPr>
              <a:t>software will </a:t>
            </a:r>
            <a:r>
              <a:rPr sz="1167" dirty="0">
                <a:latin typeface="Times New Roman"/>
                <a:cs typeface="Times New Roman"/>
              </a:rPr>
              <a:t>continue to be  religiously tested. We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use the experience </a:t>
            </a:r>
            <a:r>
              <a:rPr sz="1167" spc="-5" dirty="0">
                <a:latin typeface="Times New Roman"/>
                <a:cs typeface="Times New Roman"/>
              </a:rPr>
              <a:t>we've </a:t>
            </a:r>
            <a:r>
              <a:rPr sz="1167" dirty="0">
                <a:latin typeface="Times New Roman"/>
                <a:cs typeface="Times New Roman"/>
              </a:rPr>
              <a:t>gained through this problem to  further improve our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procedures.”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 do not believe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fault </a:t>
            </a:r>
            <a:r>
              <a:rPr sz="1167" spc="-5" dirty="0">
                <a:latin typeface="Times New Roman"/>
                <a:cs typeface="Times New Roman"/>
              </a:rPr>
              <a:t>AT&amp;T’s software </a:t>
            </a:r>
            <a:r>
              <a:rPr sz="1167" dirty="0">
                <a:latin typeface="Times New Roman"/>
                <a:cs typeface="Times New Roman"/>
              </a:rPr>
              <a:t>development process for the 1990  outage, and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no reason to believe that </a:t>
            </a:r>
            <a:r>
              <a:rPr sz="1167" spc="-5" dirty="0">
                <a:latin typeface="Times New Roman"/>
                <a:cs typeface="Times New Roman"/>
              </a:rPr>
              <a:t>AT&amp;T </a:t>
            </a:r>
            <a:r>
              <a:rPr sz="1167" dirty="0">
                <a:latin typeface="Times New Roman"/>
                <a:cs typeface="Times New Roman"/>
              </a:rPr>
              <a:t>did not rigorously test its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update. In hindsight, it is easy to </a:t>
            </a:r>
            <a:r>
              <a:rPr sz="1167" spc="-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 if the developers had only tested the </a:t>
            </a:r>
            <a:r>
              <a:rPr sz="1167" spc="-5" dirty="0">
                <a:latin typeface="Times New Roman"/>
                <a:cs typeface="Times New Roman"/>
              </a:rPr>
              <a:t>software, 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seen </a:t>
            </a:r>
            <a:r>
              <a:rPr sz="1167" dirty="0">
                <a:latin typeface="Times New Roman"/>
                <a:cs typeface="Times New Roman"/>
              </a:rPr>
              <a:t>the bug. </a:t>
            </a:r>
            <a:r>
              <a:rPr sz="1167" spc="-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that if they had performed a code inspection, they 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have found the defect. Code inspection might have helped in this case. </a:t>
            </a:r>
            <a:r>
              <a:rPr sz="1167" spc="-5" dirty="0">
                <a:latin typeface="Times New Roman"/>
                <a:cs typeface="Times New Roman"/>
              </a:rPr>
              <a:t>However,  </a:t>
            </a:r>
            <a:r>
              <a:rPr sz="1167" dirty="0">
                <a:latin typeface="Times New Roman"/>
                <a:cs typeface="Times New Roman"/>
              </a:rPr>
              <a:t>the only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the code inspection could have uncovered this bug is if another engineer  </a:t>
            </a:r>
            <a:r>
              <a:rPr sz="1167" spc="-5" dirty="0">
                <a:latin typeface="Times New Roman"/>
                <a:cs typeface="Times New Roman"/>
              </a:rPr>
              <a:t>saw </a:t>
            </a:r>
            <a:r>
              <a:rPr sz="1167" dirty="0">
                <a:latin typeface="Times New Roman"/>
                <a:cs typeface="Times New Roman"/>
              </a:rPr>
              <a:t>this particular line of code and asked the original programmer if that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his or her  intension. The only reason that the code reviewers might have asked this question is if  they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familiar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specifications </a:t>
            </a:r>
            <a:r>
              <a:rPr sz="1167" dirty="0">
                <a:latin typeface="Times New Roman"/>
                <a:cs typeface="Times New Roman"/>
              </a:rPr>
              <a:t>for this particular code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block.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b="1" dirty="0">
                <a:latin typeface="Times New Roman"/>
                <a:cs typeface="Times New Roman"/>
              </a:rPr>
              <a:t>12.5Art and </a:t>
            </a:r>
            <a:r>
              <a:rPr sz="1361" b="1" spc="-5" dirty="0">
                <a:latin typeface="Times New Roman"/>
                <a:cs typeface="Times New Roman"/>
              </a:rPr>
              <a:t>Science </a:t>
            </a:r>
            <a:r>
              <a:rPr sz="1361" b="1" dirty="0">
                <a:latin typeface="Times New Roman"/>
                <a:cs typeface="Times New Roman"/>
              </a:rPr>
              <a:t>of</a:t>
            </a:r>
            <a:r>
              <a:rPr sz="1361" b="1" spc="-15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Debugging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Debugging </a:t>
            </a:r>
            <a:r>
              <a:rPr sz="1167" dirty="0">
                <a:latin typeface="Times New Roman"/>
                <a:cs typeface="Times New Roman"/>
              </a:rPr>
              <a:t>is taken as an art but in fact it is a </a:t>
            </a:r>
            <a:r>
              <a:rPr sz="1167" spc="-5" dirty="0">
                <a:latin typeface="Times New Roman"/>
                <a:cs typeface="Times New Roman"/>
              </a:rPr>
              <a:t>scientific </a:t>
            </a:r>
            <a:r>
              <a:rPr sz="1167" dirty="0">
                <a:latin typeface="Times New Roman"/>
                <a:cs typeface="Times New Roman"/>
              </a:rPr>
              <a:t>process.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people learn about  different defect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and come across </a:t>
            </a:r>
            <a:r>
              <a:rPr sz="1167" spc="-5" dirty="0">
                <a:latin typeface="Times New Roman"/>
                <a:cs typeface="Times New Roman"/>
              </a:rPr>
              <a:t>situations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they have to debug the code,  they develop certain heuristics. </a:t>
            </a:r>
            <a:r>
              <a:rPr sz="1167" spc="-5" dirty="0">
                <a:latin typeface="Times New Roman"/>
                <a:cs typeface="Times New Roman"/>
              </a:rPr>
              <a:t>Next </a:t>
            </a:r>
            <a:r>
              <a:rPr sz="1167" spc="5" dirty="0">
                <a:latin typeface="Times New Roman"/>
                <a:cs typeface="Times New Roman"/>
              </a:rPr>
              <a:t>time </a:t>
            </a:r>
            <a:r>
              <a:rPr sz="1167" dirty="0">
                <a:latin typeface="Times New Roman"/>
                <a:cs typeface="Times New Roman"/>
              </a:rPr>
              <a:t>they come across a similar </a:t>
            </a:r>
            <a:r>
              <a:rPr sz="1167" spc="-5" dirty="0">
                <a:latin typeface="Times New Roman"/>
                <a:cs typeface="Times New Roman"/>
              </a:rPr>
              <a:t>situation,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5" dirty="0">
                <a:latin typeface="Times New Roman"/>
                <a:cs typeface="Times New Roman"/>
              </a:rPr>
              <a:t>apply  </a:t>
            </a:r>
            <a:r>
              <a:rPr sz="1167" dirty="0">
                <a:latin typeface="Times New Roman"/>
                <a:cs typeface="Times New Roman"/>
              </a:rPr>
              <a:t>those heuristics and </a:t>
            </a:r>
            <a:r>
              <a:rPr sz="1167" spc="-5" dirty="0">
                <a:latin typeface="Times New Roman"/>
                <a:cs typeface="Times New Roman"/>
              </a:rPr>
              <a:t>solve </a:t>
            </a:r>
            <a:r>
              <a:rPr sz="1167" dirty="0">
                <a:latin typeface="Times New Roman"/>
                <a:cs typeface="Times New Roman"/>
              </a:rPr>
              <a:t>the problem in lesser time and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lesser effort. While  discussing the debugging process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discuss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phenomenon of “you </a:t>
            </a:r>
            <a:r>
              <a:rPr sz="1167" spc="5" dirty="0">
                <a:latin typeface="Times New Roman"/>
                <a:cs typeface="Times New Roman"/>
              </a:rPr>
              <a:t>miss the </a:t>
            </a:r>
            <a:r>
              <a:rPr sz="1167" dirty="0">
                <a:latin typeface="Times New Roman"/>
                <a:cs typeface="Times New Roman"/>
              </a:rPr>
              <a:t>obvious”.  When a person </a:t>
            </a:r>
            <a:r>
              <a:rPr sz="1167" spc="-5" dirty="0">
                <a:latin typeface="Times New Roman"/>
                <a:cs typeface="Times New Roman"/>
              </a:rPr>
              <a:t>writes </a:t>
            </a:r>
            <a:r>
              <a:rPr sz="1167" dirty="0">
                <a:latin typeface="Times New Roman"/>
                <a:cs typeface="Times New Roman"/>
              </a:rPr>
              <a:t>a code, he develops certain impression about that code.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can  term this impression as a personal bias that the developer builds towards his creation  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222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312" cy="7884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“code” and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he has to check this code, he can potentially miss out obvious mistakes  due to this impression or bias. Therefore, it is </a:t>
            </a:r>
            <a:r>
              <a:rPr sz="1167" spc="-5" dirty="0">
                <a:latin typeface="Times New Roman"/>
                <a:cs typeface="Times New Roman"/>
              </a:rPr>
              <a:t>strongly </a:t>
            </a:r>
            <a:r>
              <a:rPr sz="1167" dirty="0">
                <a:latin typeface="Times New Roman"/>
                <a:cs typeface="Times New Roman"/>
              </a:rPr>
              <a:t>recommended that in order to  reach to a defect in the code, one needs “another pair of eyes”. That is, </a:t>
            </a: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discovering  the defect by applying your own heuristics and if you could reach to the problem, fine,  otherwise ask a companion to help you in this process. We </a:t>
            </a:r>
            <a:r>
              <a:rPr sz="1167" spc="-5" dirty="0">
                <a:latin typeface="Times New Roman"/>
                <a:cs typeface="Times New Roman"/>
              </a:rPr>
              <a:t>shall </a:t>
            </a:r>
            <a:r>
              <a:rPr sz="1167" dirty="0">
                <a:latin typeface="Times New Roman"/>
                <a:cs typeface="Times New Roman"/>
              </a:rPr>
              <a:t>further elaborate this  idea based on the following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34"/>
              </a:lnSpc>
            </a:pPr>
            <a:r>
              <a:rPr sz="1750" spc="-5" dirty="0">
                <a:latin typeface="Times New Roman"/>
                <a:cs typeface="Times New Roman"/>
              </a:rPr>
              <a:t>Program </a:t>
            </a:r>
            <a:r>
              <a:rPr sz="1750" dirty="0">
                <a:latin typeface="Times New Roman"/>
                <a:cs typeface="Times New Roman"/>
              </a:rPr>
              <a:t>at Bulletin Board</a:t>
            </a:r>
            <a:r>
              <a:rPr sz="1750" spc="-87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Example</a:t>
            </a:r>
            <a:endParaRPr sz="175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8"/>
              </a:spcBef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piece of code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once placed on a bulletin board making an invitation to  people to discover the problem in this code. </a:t>
            </a:r>
            <a:r>
              <a:rPr sz="1167" spc="-5" dirty="0">
                <a:latin typeface="Times New Roman"/>
                <a:cs typeface="Times New Roman"/>
              </a:rPr>
              <a:t>Please </a:t>
            </a:r>
            <a:r>
              <a:rPr sz="1167" dirty="0">
                <a:latin typeface="Times New Roman"/>
                <a:cs typeface="Times New Roman"/>
              </a:rPr>
              <a:t>look at this code and discover the  problem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1.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(i =0; i &lt; 10; i++)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7" marR="3934351">
              <a:lnSpc>
                <a:spcPts val="1342"/>
              </a:lnSpc>
              <a:spcBef>
                <a:spcPts val="63"/>
              </a:spcBef>
              <a:tabLst>
                <a:tab pos="308056" algn="l"/>
              </a:tabLst>
            </a:pPr>
            <a:r>
              <a:rPr sz="1167" dirty="0">
                <a:latin typeface="Times New Roman"/>
                <a:cs typeface="Times New Roman"/>
              </a:rPr>
              <a:t>2.	cout &lt;&lt; i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&lt;&lt;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newl;  3.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Well if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spc="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not guess it </a:t>
            </a:r>
            <a:r>
              <a:rPr sz="1167" spc="15" dirty="0">
                <a:latin typeface="Times New Roman"/>
                <a:cs typeface="Times New Roman"/>
              </a:rPr>
              <a:t>by </a:t>
            </a:r>
            <a:r>
              <a:rPr sz="1167" spc="5" dirty="0">
                <a:latin typeface="Times New Roman"/>
                <a:cs typeface="Times New Roman"/>
              </a:rPr>
              <a:t>now, </a:t>
            </a:r>
            <a:r>
              <a:rPr sz="1167" dirty="0">
                <a:latin typeface="Times New Roman"/>
                <a:cs typeface="Times New Roman"/>
              </a:rPr>
              <a:t>the problem lies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syntax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loop.  This is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obvious that almost everyone forgot to ponder upon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placed on the  bulletin board of a university. The loop is “while” but the </a:t>
            </a:r>
            <a:r>
              <a:rPr sz="1167" spc="-5" dirty="0">
                <a:latin typeface="Times New Roman"/>
                <a:cs typeface="Times New Roman"/>
              </a:rPr>
              <a:t>syntax </a:t>
            </a:r>
            <a:r>
              <a:rPr sz="1167" dirty="0">
                <a:latin typeface="Times New Roman"/>
                <a:cs typeface="Times New Roman"/>
              </a:rPr>
              <a:t>used is a “for”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order to reach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defects, one needs a </a:t>
            </a:r>
            <a:r>
              <a:rPr sz="1167" spc="-5" dirty="0">
                <a:latin typeface="Times New Roman"/>
                <a:cs typeface="Times New Roman"/>
              </a:rPr>
              <a:t>scientific </a:t>
            </a:r>
            <a:r>
              <a:rPr sz="1167" dirty="0">
                <a:latin typeface="Times New Roman"/>
                <a:cs typeface="Times New Roman"/>
              </a:rPr>
              <a:t>approach to check and verify the  code methodically. Based on this discussion,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now in a position to introduce a few  classes of bugs to the reader. This is not an exhaustive list </a:t>
            </a: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there could be a number  of other classes of bugs as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but the following classes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help the reader know about  </a:t>
            </a:r>
            <a:r>
              <a:rPr sz="1167" spc="-5" dirty="0">
                <a:latin typeface="Times New Roman"/>
                <a:cs typeface="Times New Roman"/>
              </a:rPr>
              <a:t>some well </a:t>
            </a:r>
            <a:r>
              <a:rPr sz="1167" dirty="0">
                <a:latin typeface="Times New Roman"/>
                <a:cs typeface="Times New Roman"/>
              </a:rPr>
              <a:t>known bugs that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usually find in the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43</a:t>
            </a:r>
            <a:endParaRPr sz="1847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75"/>
              </a:lnSpc>
              <a:spcBef>
                <a:spcPts val="1487"/>
              </a:spcBef>
              <a:buAutoNum type="arabicPeriod" startAt="6"/>
              <a:tabLst>
                <a:tab pos="359296" algn="l"/>
              </a:tabLst>
            </a:pPr>
            <a:r>
              <a:rPr sz="1361" b="1" dirty="0">
                <a:latin typeface="Times New Roman"/>
                <a:cs typeface="Times New Roman"/>
              </a:rPr>
              <a:t>Bug</a:t>
            </a:r>
            <a:r>
              <a:rPr sz="1361" b="1" spc="-8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Classes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2017"/>
              </a:lnSpc>
            </a:pPr>
            <a:r>
              <a:rPr sz="1750" spc="-5" dirty="0">
                <a:latin typeface="Times New Roman"/>
                <a:cs typeface="Times New Roman"/>
              </a:rPr>
              <a:t>Memory </a:t>
            </a:r>
            <a:r>
              <a:rPr sz="1750" dirty="0">
                <a:latin typeface="Times New Roman"/>
                <a:cs typeface="Times New Roman"/>
              </a:rPr>
              <a:t>and resource</a:t>
            </a:r>
            <a:r>
              <a:rPr sz="1750" spc="-92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leak</a:t>
            </a:r>
            <a:endParaRPr sz="175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8"/>
              </a:spcBef>
            </a:pPr>
            <a:r>
              <a:rPr sz="1167" dirty="0">
                <a:latin typeface="Times New Roman"/>
                <a:cs typeface="Times New Roman"/>
              </a:rPr>
              <a:t>A memory leak bug is one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memory is </a:t>
            </a:r>
            <a:r>
              <a:rPr sz="1167" spc="-5" dirty="0">
                <a:latin typeface="Times New Roman"/>
                <a:cs typeface="Times New Roman"/>
              </a:rPr>
              <a:t>somehow </a:t>
            </a:r>
            <a:r>
              <a:rPr sz="1167" dirty="0">
                <a:latin typeface="Times New Roman"/>
                <a:cs typeface="Times New Roman"/>
              </a:rPr>
              <a:t>allocated from either the  operating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or an internal memory </a:t>
            </a:r>
            <a:r>
              <a:rPr sz="1167" spc="-5" dirty="0">
                <a:latin typeface="Times New Roman"/>
                <a:cs typeface="Times New Roman"/>
              </a:rPr>
              <a:t>"pool", </a:t>
            </a:r>
            <a:r>
              <a:rPr sz="1167" dirty="0">
                <a:latin typeface="Times New Roman"/>
                <a:cs typeface="Times New Roman"/>
              </a:rPr>
              <a:t>but never deallocated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 memory  is finished being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45"/>
              </a:lnSpc>
            </a:pPr>
            <a:r>
              <a:rPr sz="1556" spc="-10" dirty="0">
                <a:latin typeface="Times New Roman"/>
                <a:cs typeface="Times New Roman"/>
              </a:rPr>
              <a:t>Symptoms</a:t>
            </a:r>
            <a:endParaRPr sz="1556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3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slowdowns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51"/>
              </a:lnSpc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Crashes that occur </a:t>
            </a:r>
            <a:r>
              <a:rPr sz="1167" spc="-5" dirty="0">
                <a:latin typeface="Times New Roman"/>
                <a:cs typeface="Times New Roman"/>
              </a:rPr>
              <a:t>"randomly" </a:t>
            </a:r>
            <a:r>
              <a:rPr sz="1167" dirty="0">
                <a:latin typeface="Times New Roman"/>
                <a:cs typeface="Times New Roman"/>
              </a:rPr>
              <a:t>over a long period of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88"/>
              </a:lnSpc>
            </a:pPr>
            <a:r>
              <a:rPr sz="1556" spc="-5" dirty="0">
                <a:latin typeface="Times New Roman"/>
                <a:cs typeface="Times New Roman"/>
              </a:rPr>
              <a:t>Example</a:t>
            </a:r>
            <a:r>
              <a:rPr sz="1556" spc="-83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1</a:t>
            </a:r>
            <a:endParaRPr sz="1556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Let’s take a look at 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memory leak error that can occur trivially in a C program.  This type of code is found in hundreds of programs across the programming </a:t>
            </a:r>
            <a:r>
              <a:rPr sz="1167" spc="-5" dirty="0">
                <a:latin typeface="Times New Roman"/>
                <a:cs typeface="Times New Roman"/>
              </a:rPr>
              <a:t>spectrum. </a:t>
            </a:r>
            <a:r>
              <a:rPr sz="1167" spc="-15" dirty="0">
                <a:latin typeface="Times New Roman"/>
                <a:cs typeface="Times New Roman"/>
              </a:rPr>
              <a:t>It  </a:t>
            </a:r>
            <a:r>
              <a:rPr sz="1167" dirty="0">
                <a:latin typeface="Times New Roman"/>
                <a:cs typeface="Times New Roman"/>
              </a:rPr>
              <a:t>illustrates the </a:t>
            </a:r>
            <a:r>
              <a:rPr sz="1167" spc="-5" dirty="0">
                <a:latin typeface="Times New Roman"/>
                <a:cs typeface="Times New Roman"/>
              </a:rPr>
              <a:t>simplest </a:t>
            </a:r>
            <a:r>
              <a:rPr sz="1167" dirty="0">
                <a:latin typeface="Times New Roman"/>
                <a:cs typeface="Times New Roman"/>
              </a:rPr>
              <a:t>possible case of a memory leak,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memory is  allocated and not deallocated in all cases. This particular form of the bug is the most  frustrating because the memory is usually deallocated, but not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always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66147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3236"/>
            <a:ext cx="5358077" cy="7958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62804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char *buffer = new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char[kMaxBufferSize+1];  memset(buffer,0,kMaxBufferSize+1);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Do some stuff </a:t>
            </a:r>
            <a:r>
              <a:rPr sz="1167" dirty="0">
                <a:latin typeface="Times New Roman"/>
                <a:cs typeface="Times New Roman"/>
              </a:rPr>
              <a:t>to fill and </a:t>
            </a:r>
            <a:r>
              <a:rPr sz="1167" spc="-5" dirty="0">
                <a:latin typeface="Times New Roman"/>
                <a:cs typeface="Times New Roman"/>
              </a:rPr>
              <a:t>work with </a:t>
            </a:r>
            <a:r>
              <a:rPr sz="1167" dirty="0">
                <a:latin typeface="Times New Roman"/>
                <a:cs typeface="Times New Roman"/>
              </a:rPr>
              <a:t>the character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buffer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if (IsError(nCondition)) // </a:t>
            </a:r>
            <a:r>
              <a:rPr sz="1167" spc="-5" dirty="0">
                <a:latin typeface="Times New Roman"/>
                <a:cs typeface="Times New Roman"/>
              </a:rPr>
              <a:t>Did we </a:t>
            </a:r>
            <a:r>
              <a:rPr sz="1167" dirty="0">
                <a:latin typeface="Times New Roman"/>
                <a:cs typeface="Times New Roman"/>
              </a:rPr>
              <a:t>get an error in the processing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piece?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Message(("An </a:t>
            </a:r>
            <a:r>
              <a:rPr sz="1167" dirty="0">
                <a:latin typeface="Times New Roman"/>
                <a:cs typeface="Times New Roman"/>
              </a:rPr>
              <a:t>error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occured.</a:t>
            </a:r>
            <a:endParaRPr sz="1167">
              <a:latin typeface="Times New Roman"/>
              <a:cs typeface="Times New Roman"/>
            </a:endParaRPr>
          </a:p>
          <a:p>
            <a:pPr marL="123469" marR="3248480" indent="592653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Skipping </a:t>
            </a:r>
            <a:r>
              <a:rPr sz="1167" dirty="0">
                <a:latin typeface="Times New Roman"/>
                <a:cs typeface="Times New Roman"/>
              </a:rPr>
              <a:t>final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stage"));  </a:t>
            </a: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FailureCode;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Final stage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</a:t>
            </a:r>
            <a:endParaRPr sz="1167">
              <a:latin typeface="Times New Roman"/>
              <a:cs typeface="Times New Roman"/>
            </a:endParaRPr>
          </a:p>
          <a:p>
            <a:pPr marL="12347" marR="3481837">
              <a:lnSpc>
                <a:spcPct val="191700"/>
              </a:lnSpc>
            </a:pPr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Free </a:t>
            </a:r>
            <a:r>
              <a:rPr sz="1167" dirty="0">
                <a:latin typeface="Times New Roman"/>
                <a:cs typeface="Times New Roman"/>
              </a:rPr>
              <a:t>up all allocated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memory  delete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buffer;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okCode;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Note </a:t>
            </a:r>
            <a:r>
              <a:rPr sz="1167" dirty="0">
                <a:latin typeface="Times New Roman"/>
                <a:cs typeface="Times New Roman"/>
              </a:rPr>
              <a:t>that in many cases, this code </a:t>
            </a:r>
            <a:r>
              <a:rPr sz="1167" spc="-5" dirty="0">
                <a:latin typeface="Times New Roman"/>
                <a:cs typeface="Times New Roman"/>
              </a:rPr>
              <a:t>works </a:t>
            </a:r>
            <a:r>
              <a:rPr sz="1167" dirty="0">
                <a:latin typeface="Times New Roman"/>
                <a:cs typeface="Times New Roman"/>
              </a:rPr>
              <a:t>perfectly. If no error occurs in the processing 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(which is the norm) the </a:t>
            </a:r>
            <a:r>
              <a:rPr sz="1167" spc="5" dirty="0">
                <a:latin typeface="Times New Roman"/>
                <a:cs typeface="Times New Roman"/>
              </a:rPr>
              <a:t>memory </a:t>
            </a:r>
            <a:r>
              <a:rPr sz="1167" dirty="0">
                <a:latin typeface="Times New Roman"/>
                <a:cs typeface="Times New Roman"/>
              </a:rPr>
              <a:t>is freed up properly. If, however, the processing 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encounters an error, the memory is not freed up and a </a:t>
            </a:r>
            <a:r>
              <a:rPr sz="1167" spc="-10" dirty="0">
                <a:latin typeface="Times New Roman"/>
                <a:cs typeface="Times New Roman"/>
              </a:rPr>
              <a:t>leak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occurs.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234592">
              <a:lnSpc>
                <a:spcPts val="1836"/>
              </a:lnSpc>
              <a:spcBef>
                <a:spcPts val="5"/>
              </a:spcBef>
            </a:pPr>
            <a:r>
              <a:rPr sz="1556" spc="-5" dirty="0">
                <a:latin typeface="Times New Roman"/>
                <a:cs typeface="Times New Roman"/>
              </a:rPr>
              <a:t>Example</a:t>
            </a:r>
            <a:r>
              <a:rPr sz="1556" spc="-83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2</a:t>
            </a: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The following code </a:t>
            </a:r>
            <a:r>
              <a:rPr sz="1167" spc="-5" dirty="0">
                <a:latin typeface="Times New Roman"/>
                <a:cs typeface="Times New Roman"/>
              </a:rPr>
              <a:t>snippet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old C++ code contains a </a:t>
            </a:r>
            <a:r>
              <a:rPr sz="1167" spc="-5" dirty="0">
                <a:latin typeface="Times New Roman"/>
                <a:cs typeface="Times New Roman"/>
              </a:rPr>
              <a:t>slightly </a:t>
            </a:r>
            <a:r>
              <a:rPr sz="1167" dirty="0">
                <a:latin typeface="Times New Roman"/>
                <a:cs typeface="Times New Roman"/>
              </a:rPr>
              <a:t>more insidious  bug. It illustrates the point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well.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Class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Foo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2346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private:</a:t>
            </a:r>
            <a:endParaRPr sz="1167">
              <a:latin typeface="Times New Roman"/>
              <a:cs typeface="Times New Roman"/>
            </a:endParaRPr>
          </a:p>
          <a:p>
            <a:pPr marL="234592" marR="4025102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int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nStringLength;  char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*sString;</a:t>
            </a:r>
            <a:endParaRPr sz="1167">
              <a:latin typeface="Times New Roman"/>
              <a:cs typeface="Times New Roman"/>
            </a:endParaRPr>
          </a:p>
          <a:p>
            <a:pPr marL="234592" marR="4786291" indent="-11112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public:  </a:t>
            </a:r>
            <a:r>
              <a:rPr sz="1167" spc="-5" dirty="0">
                <a:latin typeface="Times New Roman"/>
                <a:cs typeface="Times New Roman"/>
              </a:rPr>
              <a:t>Foo()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345714" marR="3237368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nStringLength = 20;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//Default  </a:t>
            </a:r>
            <a:r>
              <a:rPr sz="1167" spc="-5" dirty="0">
                <a:latin typeface="Times New Roman"/>
                <a:cs typeface="Times New Roman"/>
              </a:rPr>
              <a:t>sString </a:t>
            </a:r>
            <a:r>
              <a:rPr sz="1167" dirty="0">
                <a:latin typeface="Times New Roman"/>
                <a:cs typeface="Times New Roman"/>
              </a:rPr>
              <a:t>= new  char[nStringLength +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1];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~Foo()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345714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delete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sString;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void </a:t>
            </a:r>
            <a:r>
              <a:rPr sz="1167" spc="-5" dirty="0">
                <a:latin typeface="Times New Roman"/>
                <a:cs typeface="Times New Roman"/>
              </a:rPr>
              <a:t>SetString(const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</a:t>
            </a:r>
            <a:endParaRPr sz="1167">
              <a:latin typeface="Times New Roman"/>
              <a:cs typeface="Times New Roman"/>
            </a:endParaRPr>
          </a:p>
          <a:p>
            <a:pPr marL="1049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*inString)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42501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3"/>
            <a:ext cx="5358694" cy="798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714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sString </a:t>
            </a:r>
            <a:r>
              <a:rPr sz="1167" dirty="0">
                <a:latin typeface="Times New Roman"/>
                <a:cs typeface="Times New Roman"/>
              </a:rPr>
              <a:t>= new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</a:t>
            </a:r>
            <a:endParaRPr sz="1167">
              <a:latin typeface="Times New Roman"/>
              <a:cs typeface="Times New Roman"/>
            </a:endParaRPr>
          </a:p>
          <a:p>
            <a:pPr marL="345714" marR="3283669" indent="518571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[strlen(inString+1)];  if(inString ==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NULL)</a:t>
            </a:r>
            <a:endParaRPr sz="1167">
              <a:latin typeface="Times New Roman"/>
              <a:cs typeface="Times New Roman"/>
            </a:endParaRPr>
          </a:p>
          <a:p>
            <a:pPr marR="4042387" algn="ctr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return;</a:t>
            </a:r>
            <a:endParaRPr sz="1167">
              <a:latin typeface="Times New Roman"/>
              <a:cs typeface="Times New Roman"/>
            </a:endParaRPr>
          </a:p>
          <a:p>
            <a:pPr marL="790204" marR="3510852" indent="-444490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strncpy(sString,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inString,  </a:t>
            </a:r>
            <a:r>
              <a:rPr sz="1167" spc="-5" dirty="0">
                <a:latin typeface="Times New Roman"/>
                <a:cs typeface="Times New Roman"/>
              </a:rPr>
              <a:t>strlen(inString));</a:t>
            </a:r>
            <a:endParaRPr sz="1167">
              <a:latin typeface="Times New Roman"/>
              <a:cs typeface="Times New Roman"/>
            </a:endParaRPr>
          </a:p>
          <a:p>
            <a:pPr marL="345714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nStringLength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=</a:t>
            </a:r>
            <a:endParaRPr sz="1167">
              <a:latin typeface="Times New Roman"/>
              <a:cs typeface="Times New Roman"/>
            </a:endParaRPr>
          </a:p>
          <a:p>
            <a:pPr marR="2889184" algn="ctr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strlen(inString)+1;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Let’s discuss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happens. In most cases, the </a:t>
            </a:r>
            <a:r>
              <a:rPr sz="1167" spc="-5" dirty="0">
                <a:latin typeface="Times New Roman"/>
                <a:cs typeface="Times New Roman"/>
              </a:rPr>
              <a:t>Foo </a:t>
            </a:r>
            <a:r>
              <a:rPr sz="1167" dirty="0">
                <a:latin typeface="Times New Roman"/>
                <a:cs typeface="Times New Roman"/>
              </a:rPr>
              <a:t>object is created and nothing bad  happens. If, however, you call the </a:t>
            </a:r>
            <a:r>
              <a:rPr sz="1167" spc="-5" dirty="0">
                <a:latin typeface="Times New Roman"/>
                <a:cs typeface="Times New Roman"/>
              </a:rPr>
              <a:t>SetString </a:t>
            </a:r>
            <a:r>
              <a:rPr sz="1167" dirty="0">
                <a:latin typeface="Times New Roman"/>
                <a:cs typeface="Times New Roman"/>
              </a:rPr>
              <a:t>method, all bets are off. The previously  allocated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is overwritten by the new allocation, and the old allocated memory goes  nowhere. We have an instant memory leak. Worse,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do this multiple times if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accidentally call the method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NULL string </a:t>
            </a:r>
            <a:r>
              <a:rPr sz="1167" dirty="0">
                <a:latin typeface="Times New Roman"/>
                <a:cs typeface="Times New Roman"/>
              </a:rPr>
              <a:t>because it first allocates the block, and  then checks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if the input </a:t>
            </a:r>
            <a:r>
              <a:rPr sz="1167" spc="-5" dirty="0">
                <a:latin typeface="Times New Roman"/>
                <a:cs typeface="Times New Roman"/>
              </a:rPr>
              <a:t>string was </a:t>
            </a:r>
            <a:r>
              <a:rPr sz="1167" dirty="0">
                <a:latin typeface="Times New Roman"/>
                <a:cs typeface="Times New Roman"/>
              </a:rPr>
              <a:t>correct. </a:t>
            </a:r>
            <a:r>
              <a:rPr sz="1167" spc="-5" dirty="0">
                <a:latin typeface="Times New Roman"/>
                <a:cs typeface="Times New Roman"/>
              </a:rPr>
              <a:t>Don’t </a:t>
            </a:r>
            <a:r>
              <a:rPr sz="1167" dirty="0">
                <a:latin typeface="Times New Roman"/>
                <a:cs typeface="Times New Roman"/>
              </a:rPr>
              <a:t>do things like this. If you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an  allocation in a class, check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if the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can be allocated before it gets to that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algn="just">
              <a:lnSpc>
                <a:spcPts val="2081"/>
              </a:lnSpc>
            </a:pPr>
            <a:r>
              <a:rPr sz="1750" dirty="0">
                <a:latin typeface="Times New Roman"/>
                <a:cs typeface="Times New Roman"/>
              </a:rPr>
              <a:t>Logical</a:t>
            </a:r>
            <a:r>
              <a:rPr sz="1750" spc="-102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Errors</a:t>
            </a:r>
            <a:endParaRPr sz="1750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73"/>
              </a:spcBef>
            </a:pPr>
            <a:r>
              <a:rPr sz="1167" dirty="0">
                <a:latin typeface="Times New Roman"/>
                <a:cs typeface="Times New Roman"/>
              </a:rPr>
              <a:t>A logical error occurs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 code is syntactically correct but does not do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you  expect it to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spc="-5" dirty="0">
                <a:latin typeface="Times New Roman"/>
                <a:cs typeface="Times New Roman"/>
              </a:rPr>
              <a:t>Symptoms</a:t>
            </a:r>
            <a:endParaRPr sz="1750">
              <a:latin typeface="Times New Roman"/>
              <a:cs typeface="Times New Roman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code is misbehaving in a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that isn't easily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explained.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42"/>
              </a:lnSpc>
              <a:spcBef>
                <a:spcPts val="11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program doesn't crash, but the flow of the program takes odd branches  through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Results are the opposite of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expected.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Output </a:t>
            </a:r>
            <a:r>
              <a:rPr sz="1167" dirty="0">
                <a:latin typeface="Times New Roman"/>
                <a:cs typeface="Times New Roman"/>
              </a:rPr>
              <a:t>looks </a:t>
            </a:r>
            <a:r>
              <a:rPr sz="1167" spc="-5" dirty="0">
                <a:latin typeface="Times New Roman"/>
                <a:cs typeface="Times New Roman"/>
              </a:rPr>
              <a:t>strange, </a:t>
            </a:r>
            <a:r>
              <a:rPr sz="1167" dirty="0">
                <a:latin typeface="Times New Roman"/>
                <a:cs typeface="Times New Roman"/>
              </a:rPr>
              <a:t>but has no obvious </a:t>
            </a:r>
            <a:r>
              <a:rPr sz="1167" spc="-5" dirty="0">
                <a:latin typeface="Times New Roman"/>
                <a:cs typeface="Times New Roman"/>
              </a:rPr>
              <a:t>symptoms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corruption.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17"/>
              </a:lnSpc>
            </a:pPr>
            <a:r>
              <a:rPr sz="1750" dirty="0">
                <a:latin typeface="Times New Roman"/>
                <a:cs typeface="Times New Roman"/>
              </a:rPr>
              <a:t>Example</a:t>
            </a:r>
            <a:endParaRPr sz="1750">
              <a:latin typeface="Times New Roman"/>
              <a:cs typeface="Times New Roman"/>
            </a:endParaRPr>
          </a:p>
          <a:p>
            <a:pPr marL="12347" algn="just">
              <a:lnSpc>
                <a:spcPts val="1376"/>
              </a:lnSpc>
            </a:pPr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Make sure </a:t>
            </a:r>
            <a:r>
              <a:rPr sz="1167" dirty="0">
                <a:latin typeface="Times New Roman"/>
                <a:cs typeface="Times New Roman"/>
              </a:rPr>
              <a:t>that the input is valid.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value, valid ranges are 1-10 and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15-20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69" marR="3213908" indent="-11112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if((input &gt;= 1 &amp;&amp; input &lt;= 10)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&amp;&amp;  (input &gt;= 15 &amp;&amp; input &lt;=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20))</a:t>
            </a:r>
            <a:endParaRPr sz="1167">
              <a:latin typeface="Times New Roman"/>
              <a:cs typeface="Times New Roman"/>
            </a:endParaRPr>
          </a:p>
          <a:p>
            <a:pPr marR="5032613" algn="ctr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Do something </a:t>
            </a:r>
            <a:r>
              <a:rPr sz="1167" dirty="0">
                <a:latin typeface="Times New Roman"/>
                <a:cs typeface="Times New Roman"/>
              </a:rPr>
              <a:t>for valid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case</a:t>
            </a:r>
            <a:endParaRPr sz="1167">
              <a:latin typeface="Times New Roman"/>
              <a:cs typeface="Times New Roman"/>
            </a:endParaRPr>
          </a:p>
          <a:p>
            <a:pPr marR="5032613" algn="ctr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else</a:t>
            </a:r>
            <a:endParaRPr sz="1167">
              <a:latin typeface="Times New Roman"/>
              <a:cs typeface="Times New Roman"/>
            </a:endParaRPr>
          </a:p>
          <a:p>
            <a:pPr marR="5032613" algn="ctr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Do something </a:t>
            </a:r>
            <a:r>
              <a:rPr sz="1167" dirty="0">
                <a:latin typeface="Times New Roman"/>
                <a:cs typeface="Times New Roman"/>
              </a:rPr>
              <a:t>for invalid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case</a:t>
            </a:r>
            <a:endParaRPr sz="1167">
              <a:latin typeface="Times New Roman"/>
              <a:cs typeface="Times New Roman"/>
            </a:endParaRPr>
          </a:p>
          <a:p>
            <a:pPr marR="5032613" algn="ctr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In order for the code </a:t>
            </a:r>
            <a:r>
              <a:rPr sz="1167" spc="10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enter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valid </a:t>
            </a:r>
            <a:r>
              <a:rPr sz="1167" dirty="0">
                <a:latin typeface="Times New Roman"/>
                <a:cs typeface="Times New Roman"/>
              </a:rPr>
              <a:t>case, the number must be between 1 and 10 and be  between 15 and 20. If a number is between 1 and 10, how can it possibly be between 15  and 20 as </a:t>
            </a:r>
            <a:r>
              <a:rPr sz="1167" spc="-5" dirty="0">
                <a:latin typeface="Times New Roman"/>
                <a:cs typeface="Times New Roman"/>
              </a:rPr>
              <a:t>well? Seems </a:t>
            </a:r>
            <a:r>
              <a:rPr sz="1167" dirty="0">
                <a:latin typeface="Times New Roman"/>
                <a:cs typeface="Times New Roman"/>
              </a:rPr>
              <a:t>unlikely, doesn’t it? This is a typical logical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958"/>
              </a:lnSpc>
            </a:pPr>
            <a:r>
              <a:rPr sz="1750" dirty="0">
                <a:latin typeface="Times New Roman"/>
                <a:cs typeface="Times New Roman"/>
              </a:rPr>
              <a:t>Coding</a:t>
            </a:r>
            <a:r>
              <a:rPr sz="1750" spc="-97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errors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218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44905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3294</Words>
  <Application>Microsoft Office PowerPoint</Application>
  <PresentationFormat>Custom</PresentationFormat>
  <Paragraphs>497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