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185" y="889846"/>
            <a:ext cx="196444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CS504-Software Engineering </a:t>
            </a:r>
            <a:r>
              <a:rPr sz="1167" dirty="0">
                <a:latin typeface="Times New Roman"/>
                <a:cs typeface="Times New Roman"/>
              </a:rPr>
              <a:t>–</a:t>
            </a:r>
            <a:r>
              <a:rPr sz="1167" spc="-14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7417" y="889846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10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7505" y="1058015"/>
            <a:ext cx="5487723" cy="0"/>
          </a:xfrm>
          <a:custGeom>
            <a:avLst/>
            <a:gdLst/>
            <a:ahLst/>
            <a:cxnLst/>
            <a:rect l="l" t="t" r="r" b="b"/>
            <a:pathLst>
              <a:path w="5644515">
                <a:moveTo>
                  <a:pt x="0" y="0"/>
                </a:moveTo>
                <a:lnTo>
                  <a:pt x="5644134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800100" y="9705022"/>
            <a:ext cx="5482167" cy="0"/>
          </a:xfrm>
          <a:custGeom>
            <a:avLst/>
            <a:gdLst/>
            <a:ahLst/>
            <a:cxnLst/>
            <a:rect l="l" t="t" r="r" b="b"/>
            <a:pathLst>
              <a:path w="5638800">
                <a:moveTo>
                  <a:pt x="0" y="0"/>
                </a:moveTo>
                <a:lnTo>
                  <a:pt x="5638800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527684" y="3271516"/>
            <a:ext cx="4398081" cy="17131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528" b="1" spc="-5" dirty="0">
                <a:latin typeface="Arial Black"/>
                <a:cs typeface="Arial Black"/>
              </a:rPr>
              <a:t>Software Engineering –</a:t>
            </a:r>
            <a:r>
              <a:rPr sz="2528" b="1" spc="-24" dirty="0">
                <a:latin typeface="Arial Black"/>
                <a:cs typeface="Arial Black"/>
              </a:rPr>
              <a:t> </a:t>
            </a:r>
            <a:r>
              <a:rPr sz="2528" b="1" spc="-5" dirty="0">
                <a:latin typeface="Arial Black"/>
                <a:cs typeface="Arial Black"/>
              </a:rPr>
              <a:t>1</a:t>
            </a:r>
            <a:endParaRPr sz="2528">
              <a:latin typeface="Arial Black"/>
              <a:cs typeface="Arial Black"/>
            </a:endParaRPr>
          </a:p>
          <a:p>
            <a:pPr>
              <a:spcBef>
                <a:spcPts val="19"/>
              </a:spcBef>
            </a:pPr>
            <a:endParaRPr sz="1993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528" b="1" spc="-5" dirty="0">
                <a:latin typeface="Arial Black"/>
                <a:cs typeface="Arial Black"/>
              </a:rPr>
              <a:t>(CS504)</a:t>
            </a:r>
            <a:endParaRPr sz="2528">
              <a:latin typeface="Arial Black"/>
              <a:cs typeface="Arial Black"/>
            </a:endParaRPr>
          </a:p>
          <a:p>
            <a:pPr>
              <a:spcBef>
                <a:spcPts val="44"/>
              </a:spcBef>
            </a:pPr>
            <a:endParaRPr sz="1944">
              <a:latin typeface="Times New Roman"/>
              <a:cs typeface="Times New Roman"/>
            </a:endParaRPr>
          </a:p>
          <a:p>
            <a:pPr marL="1235" algn="ctr">
              <a:spcBef>
                <a:spcPts val="5"/>
              </a:spcBef>
            </a:pPr>
            <a:r>
              <a:rPr sz="2236" b="1" spc="-5" dirty="0">
                <a:latin typeface="Arial Black"/>
                <a:cs typeface="Arial Black"/>
              </a:rPr>
              <a:t>Lecture</a:t>
            </a:r>
            <a:r>
              <a:rPr sz="2236" b="1" spc="-49" dirty="0">
                <a:latin typeface="Arial Black"/>
                <a:cs typeface="Arial Black"/>
              </a:rPr>
              <a:t> </a:t>
            </a:r>
            <a:r>
              <a:rPr sz="2236" b="1" spc="-5" dirty="0">
                <a:latin typeface="Arial Black"/>
                <a:cs typeface="Arial Black"/>
              </a:rPr>
              <a:t>Notes</a:t>
            </a:r>
            <a:endParaRPr sz="2236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6133" y="7046183"/>
            <a:ext cx="2183606" cy="627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750" spc="-5" dirty="0">
                <a:latin typeface="Arial"/>
                <a:cs typeface="Arial"/>
              </a:rPr>
              <a:t>Delivered</a:t>
            </a:r>
            <a:r>
              <a:rPr sz="1750" spc="-53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by</a:t>
            </a:r>
            <a:endParaRPr sz="1750">
              <a:latin typeface="Arial"/>
              <a:cs typeface="Arial"/>
            </a:endParaRPr>
          </a:p>
          <a:p>
            <a:pPr algn="ctr">
              <a:spcBef>
                <a:spcPts val="194"/>
              </a:spcBef>
            </a:pPr>
            <a:r>
              <a:rPr sz="2139" b="1" spc="-5" dirty="0">
                <a:latin typeface="Arial"/>
                <a:cs typeface="Arial"/>
              </a:rPr>
              <a:t>Dr. Fakhar</a:t>
            </a:r>
            <a:r>
              <a:rPr sz="2139" b="1" spc="-68" dirty="0">
                <a:latin typeface="Arial"/>
                <a:cs typeface="Arial"/>
              </a:rPr>
              <a:t> </a:t>
            </a:r>
            <a:r>
              <a:rPr sz="2139" b="1" spc="-5" dirty="0">
                <a:latin typeface="Arial"/>
                <a:cs typeface="Arial"/>
              </a:rPr>
              <a:t>Lodhi</a:t>
            </a:r>
            <a:endParaRPr sz="2139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11849" y="9717763"/>
            <a:ext cx="370417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2232378" y="9726800"/>
            <a:ext cx="257810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69"/>
              </a:lnSpc>
            </a:pPr>
            <a:r>
              <a:rPr sz="1167" dirty="0">
                <a:latin typeface="Times New Roman"/>
                <a:cs typeface="Times New Roman"/>
              </a:rPr>
              <a:t>©</a:t>
            </a:r>
            <a:r>
              <a:rPr sz="1167" spc="-3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Copyright</a:t>
            </a:r>
            <a:r>
              <a:rPr sz="1167" spc="-6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Virtual</a:t>
            </a:r>
            <a:r>
              <a:rPr sz="1167" spc="-5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University</a:t>
            </a:r>
            <a:r>
              <a:rPr sz="1167" spc="-6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-24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Pakistan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350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185" y="889846"/>
            <a:ext cx="196444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CS504-Software Engineering </a:t>
            </a:r>
            <a:r>
              <a:rPr sz="1167" dirty="0">
                <a:latin typeface="Times New Roman"/>
                <a:cs typeface="Times New Roman"/>
              </a:rPr>
              <a:t>–</a:t>
            </a:r>
            <a:r>
              <a:rPr sz="1167" spc="-14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7417" y="889846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10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7505" y="1058015"/>
            <a:ext cx="5487723" cy="0"/>
          </a:xfrm>
          <a:custGeom>
            <a:avLst/>
            <a:gdLst/>
            <a:ahLst/>
            <a:cxnLst/>
            <a:rect l="l" t="t" r="r" b="b"/>
            <a:pathLst>
              <a:path w="5644515">
                <a:moveTo>
                  <a:pt x="0" y="0"/>
                </a:moveTo>
                <a:lnTo>
                  <a:pt x="5644134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800100" y="9705022"/>
            <a:ext cx="5482167" cy="0"/>
          </a:xfrm>
          <a:custGeom>
            <a:avLst/>
            <a:gdLst/>
            <a:ahLst/>
            <a:cxnLst/>
            <a:rect l="l" t="t" r="r" b="b"/>
            <a:pathLst>
              <a:path w="5638800">
                <a:moveTo>
                  <a:pt x="0" y="0"/>
                </a:moveTo>
                <a:lnTo>
                  <a:pt x="5638800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25573" y="1208640"/>
            <a:ext cx="5363633" cy="8146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6577"/>
            <a:r>
              <a:rPr sz="1556" b="1" spc="-5" dirty="0">
                <a:latin typeface="Arial"/>
                <a:cs typeface="Arial"/>
              </a:rPr>
              <a:t>TABLE OF</a:t>
            </a:r>
            <a:r>
              <a:rPr sz="1556" b="1" spc="-73" dirty="0">
                <a:latin typeface="Arial"/>
                <a:cs typeface="Arial"/>
              </a:rPr>
              <a:t> </a:t>
            </a:r>
            <a:r>
              <a:rPr sz="1556" b="1" spc="-5" dirty="0">
                <a:latin typeface="Arial"/>
                <a:cs typeface="Arial"/>
              </a:rPr>
              <a:t>CONTENTS</a:t>
            </a:r>
            <a:endParaRPr sz="1556">
              <a:latin typeface="Arial"/>
              <a:cs typeface="Arial"/>
            </a:endParaRPr>
          </a:p>
          <a:p>
            <a:pPr marL="12347" marR="4939" algn="just">
              <a:lnSpc>
                <a:spcPts val="2839"/>
              </a:lnSpc>
              <a:spcBef>
                <a:spcPts val="311"/>
              </a:spcBef>
              <a:tabLst>
                <a:tab pos="5201148" algn="l"/>
                <a:tab pos="5275230" algn="l"/>
              </a:tabLst>
            </a:pPr>
            <a:r>
              <a:rPr sz="1167" b="1" dirty="0">
                <a:latin typeface="Book Antiqua"/>
                <a:cs typeface="Book Antiqua"/>
              </a:rPr>
              <a:t>Lecture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b="1" dirty="0">
                <a:latin typeface="Book Antiqua"/>
                <a:cs typeface="Book Antiqua"/>
              </a:rPr>
              <a:t>01: </a:t>
            </a:r>
            <a:r>
              <a:rPr sz="1167" dirty="0">
                <a:latin typeface="Book Antiqua"/>
                <a:cs typeface="Book Antiqua"/>
              </a:rPr>
              <a:t>Introduction</a:t>
            </a:r>
            <a:r>
              <a:rPr sz="1167" spc="-5" dirty="0">
                <a:latin typeface="Book Antiqua"/>
                <a:cs typeface="Book Antiqua"/>
              </a:rPr>
              <a:t> t</a:t>
            </a:r>
            <a:r>
              <a:rPr sz="1167" dirty="0">
                <a:latin typeface="Book Antiqua"/>
                <a:cs typeface="Book Antiqua"/>
              </a:rPr>
              <a:t>o </a:t>
            </a:r>
            <a:r>
              <a:rPr sz="1167" spc="-5" dirty="0">
                <a:latin typeface="Book Antiqua"/>
                <a:cs typeface="Book Antiqua"/>
              </a:rPr>
              <a:t>Soft</a:t>
            </a:r>
            <a:r>
              <a:rPr sz="1167" spc="5" dirty="0">
                <a:latin typeface="Book Antiqua"/>
                <a:cs typeface="Book Antiqua"/>
              </a:rPr>
              <a:t>w</a:t>
            </a:r>
            <a:r>
              <a:rPr sz="1167" spc="-5" dirty="0">
                <a:latin typeface="Book Antiqua"/>
                <a:cs typeface="Book Antiqua"/>
              </a:rPr>
              <a:t>ar</a:t>
            </a:r>
            <a:r>
              <a:rPr sz="1167" dirty="0">
                <a:latin typeface="Book Antiqua"/>
                <a:cs typeface="Book Antiqua"/>
              </a:rPr>
              <a:t>e</a:t>
            </a:r>
            <a:r>
              <a:rPr sz="1167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Engin</a:t>
            </a:r>
            <a:r>
              <a:rPr sz="1167" spc="5" dirty="0">
                <a:latin typeface="Book Antiqua"/>
                <a:cs typeface="Book Antiqua"/>
              </a:rPr>
              <a:t>e</a:t>
            </a:r>
            <a:r>
              <a:rPr sz="1167" spc="-5" dirty="0">
                <a:latin typeface="Book Antiqua"/>
                <a:cs typeface="Book Antiqua"/>
              </a:rPr>
              <a:t>ering…</a:t>
            </a:r>
            <a:r>
              <a:rPr sz="1167" dirty="0">
                <a:latin typeface="Book Antiqua"/>
                <a:cs typeface="Book Antiqua"/>
              </a:rPr>
              <a:t> 		1  </a:t>
            </a:r>
            <a:r>
              <a:rPr sz="1167" b="1" dirty="0">
                <a:latin typeface="Book Antiqua"/>
                <a:cs typeface="Book Antiqua"/>
              </a:rPr>
              <a:t>Lecture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b="1" dirty="0">
                <a:latin typeface="Book Antiqua"/>
                <a:cs typeface="Book Antiqua"/>
              </a:rPr>
              <a:t>02: </a:t>
            </a:r>
            <a:r>
              <a:rPr sz="1167" dirty="0">
                <a:latin typeface="Book Antiqua"/>
                <a:cs typeface="Book Antiqua"/>
              </a:rPr>
              <a:t>Introduction</a:t>
            </a:r>
            <a:r>
              <a:rPr sz="1167" spc="-5" dirty="0">
                <a:latin typeface="Book Antiqua"/>
                <a:cs typeface="Book Antiqua"/>
              </a:rPr>
              <a:t> t</a:t>
            </a:r>
            <a:r>
              <a:rPr sz="1167" dirty="0">
                <a:latin typeface="Book Antiqua"/>
                <a:cs typeface="Book Antiqua"/>
              </a:rPr>
              <a:t>o Soft</a:t>
            </a:r>
            <a:r>
              <a:rPr sz="1167" spc="5" dirty="0">
                <a:latin typeface="Book Antiqua"/>
                <a:cs typeface="Book Antiqua"/>
              </a:rPr>
              <a:t>w</a:t>
            </a:r>
            <a:r>
              <a:rPr sz="1167" spc="-5" dirty="0">
                <a:latin typeface="Book Antiqua"/>
                <a:cs typeface="Book Antiqua"/>
              </a:rPr>
              <a:t>ar</a:t>
            </a:r>
            <a:r>
              <a:rPr sz="1167" dirty="0">
                <a:latin typeface="Book Antiqua"/>
                <a:cs typeface="Book Antiqua"/>
              </a:rPr>
              <a:t>e</a:t>
            </a:r>
            <a:r>
              <a:rPr sz="1167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Development 	</a:t>
            </a:r>
            <a:r>
              <a:rPr sz="1167" spc="-292" dirty="0">
                <a:latin typeface="Book Antiqua"/>
                <a:cs typeface="Book Antiqua"/>
              </a:rPr>
              <a:t> </a:t>
            </a:r>
            <a:r>
              <a:rPr sz="1167" spc="-5" dirty="0">
                <a:latin typeface="Book Antiqua"/>
                <a:cs typeface="Book Antiqua"/>
              </a:rPr>
              <a:t>11  </a:t>
            </a:r>
            <a:r>
              <a:rPr sz="1167" b="1" dirty="0">
                <a:latin typeface="Book Antiqua"/>
                <a:cs typeface="Book Antiqua"/>
              </a:rPr>
              <a:t>Lecture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b="1" dirty="0">
                <a:latin typeface="Book Antiqua"/>
                <a:cs typeface="Book Antiqua"/>
              </a:rPr>
              <a:t>03: </a:t>
            </a:r>
            <a:r>
              <a:rPr sz="1167" spc="-5" dirty="0">
                <a:latin typeface="Book Antiqua"/>
                <a:cs typeface="Book Antiqua"/>
              </a:rPr>
              <a:t>Requiremen</a:t>
            </a:r>
            <a:r>
              <a:rPr sz="1167" dirty="0">
                <a:latin typeface="Book Antiqua"/>
                <a:cs typeface="Book Antiqua"/>
              </a:rPr>
              <a:t>t</a:t>
            </a:r>
            <a:r>
              <a:rPr sz="1167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Engine</a:t>
            </a:r>
            <a:r>
              <a:rPr sz="1167" spc="5" dirty="0">
                <a:latin typeface="Book Antiqua"/>
                <a:cs typeface="Book Antiqua"/>
              </a:rPr>
              <a:t>e</a:t>
            </a:r>
            <a:r>
              <a:rPr sz="1167" spc="-5" dirty="0">
                <a:latin typeface="Book Antiqua"/>
                <a:cs typeface="Book Antiqua"/>
              </a:rPr>
              <a:t>ring-1</a:t>
            </a:r>
            <a:r>
              <a:rPr sz="1167" dirty="0">
                <a:latin typeface="Book Antiqua"/>
                <a:cs typeface="Book Antiqua"/>
              </a:rPr>
              <a:t> 	</a:t>
            </a:r>
            <a:r>
              <a:rPr sz="1167" spc="-5" dirty="0">
                <a:latin typeface="Book Antiqua"/>
                <a:cs typeface="Book Antiqua"/>
              </a:rPr>
              <a:t>16  </a:t>
            </a:r>
            <a:r>
              <a:rPr sz="1167" b="1" dirty="0">
                <a:latin typeface="Book Antiqua"/>
                <a:cs typeface="Book Antiqua"/>
              </a:rPr>
              <a:t>Lecture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b="1" dirty="0">
                <a:latin typeface="Book Antiqua"/>
                <a:cs typeface="Book Antiqua"/>
              </a:rPr>
              <a:t>04: </a:t>
            </a:r>
            <a:r>
              <a:rPr sz="1167" spc="-5" dirty="0">
                <a:latin typeface="Book Antiqua"/>
                <a:cs typeface="Book Antiqua"/>
              </a:rPr>
              <a:t>Requiremen</a:t>
            </a:r>
            <a:r>
              <a:rPr sz="1167" dirty="0">
                <a:latin typeface="Book Antiqua"/>
                <a:cs typeface="Book Antiqua"/>
              </a:rPr>
              <a:t>t</a:t>
            </a:r>
            <a:r>
              <a:rPr sz="1167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Engine</a:t>
            </a:r>
            <a:r>
              <a:rPr sz="1167" spc="5" dirty="0">
                <a:latin typeface="Book Antiqua"/>
                <a:cs typeface="Book Antiqua"/>
              </a:rPr>
              <a:t>e</a:t>
            </a:r>
            <a:r>
              <a:rPr sz="1167" spc="-5" dirty="0">
                <a:latin typeface="Book Antiqua"/>
                <a:cs typeface="Book Antiqua"/>
              </a:rPr>
              <a:t>ring-2</a:t>
            </a:r>
            <a:r>
              <a:rPr sz="1167" dirty="0">
                <a:latin typeface="Book Antiqua"/>
                <a:cs typeface="Book Antiqua"/>
              </a:rPr>
              <a:t> 	</a:t>
            </a:r>
            <a:r>
              <a:rPr sz="1167" spc="-5" dirty="0">
                <a:latin typeface="Book Antiqua"/>
                <a:cs typeface="Book Antiqua"/>
              </a:rPr>
              <a:t>20</a:t>
            </a:r>
            <a:endParaRPr sz="1167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>
              <a:tabLst>
                <a:tab pos="5201766" algn="l"/>
              </a:tabLst>
            </a:pPr>
            <a:r>
              <a:rPr sz="1167" b="1" dirty="0">
                <a:latin typeface="Book Antiqua"/>
                <a:cs typeface="Book Antiqua"/>
              </a:rPr>
              <a:t>Lecture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b="1" dirty="0">
                <a:latin typeface="Book Antiqua"/>
                <a:cs typeface="Book Antiqua"/>
              </a:rPr>
              <a:t>05: </a:t>
            </a:r>
            <a:r>
              <a:rPr sz="1167" dirty="0">
                <a:latin typeface="Book Antiqua"/>
                <a:cs typeface="Book Antiqua"/>
              </a:rPr>
              <a:t>Relation</a:t>
            </a:r>
            <a:r>
              <a:rPr sz="1167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of Several</a:t>
            </a:r>
            <a:r>
              <a:rPr sz="1167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components</a:t>
            </a:r>
            <a:r>
              <a:rPr sz="1167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of</a:t>
            </a:r>
            <a:r>
              <a:rPr sz="1167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Software</a:t>
            </a:r>
            <a:r>
              <a:rPr sz="1167" spc="-5" dirty="0">
                <a:latin typeface="Book Antiqua"/>
                <a:cs typeface="Book Antiqua"/>
              </a:rPr>
              <a:t> Requirements</a:t>
            </a:r>
            <a:r>
              <a:rPr sz="1167" dirty="0">
                <a:latin typeface="Book Antiqua"/>
                <a:cs typeface="Book Antiqua"/>
              </a:rPr>
              <a:t> 	</a:t>
            </a:r>
            <a:r>
              <a:rPr sz="1167" spc="-5" dirty="0">
                <a:latin typeface="Book Antiqua"/>
                <a:cs typeface="Book Antiqua"/>
              </a:rPr>
              <a:t>28</a:t>
            </a:r>
            <a:endParaRPr sz="1167">
              <a:latin typeface="Book Antiqua"/>
              <a:cs typeface="Book Antiqua"/>
            </a:endParaRPr>
          </a:p>
          <a:p>
            <a:pPr marL="12347" marR="4939" algn="just">
              <a:lnSpc>
                <a:spcPct val="202400"/>
              </a:lnSpc>
              <a:tabLst>
                <a:tab pos="5182011" algn="l"/>
                <a:tab pos="5200531" algn="l"/>
              </a:tabLst>
            </a:pPr>
            <a:r>
              <a:rPr sz="1167" b="1" dirty="0">
                <a:latin typeface="Book Antiqua"/>
                <a:cs typeface="Book Antiqua"/>
              </a:rPr>
              <a:t>Lecture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b="1" dirty="0">
                <a:latin typeface="Book Antiqua"/>
                <a:cs typeface="Book Antiqua"/>
              </a:rPr>
              <a:t>06: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Use</a:t>
            </a:r>
            <a:r>
              <a:rPr sz="1167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Case</a:t>
            </a:r>
            <a:r>
              <a:rPr sz="1167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Diagram</a:t>
            </a:r>
            <a:r>
              <a:rPr sz="1167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for</a:t>
            </a:r>
            <a:r>
              <a:rPr sz="1167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a</a:t>
            </a:r>
            <a:r>
              <a:rPr sz="1167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Library</a:t>
            </a:r>
            <a:r>
              <a:rPr sz="1167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System 		33  </a:t>
            </a:r>
            <a:r>
              <a:rPr sz="1167" b="1" dirty="0">
                <a:latin typeface="Book Antiqua"/>
                <a:cs typeface="Book Antiqua"/>
              </a:rPr>
              <a:t>Lecture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b="1" dirty="0">
                <a:latin typeface="Book Antiqua"/>
                <a:cs typeface="Book Antiqua"/>
              </a:rPr>
              <a:t>07: </a:t>
            </a:r>
            <a:r>
              <a:rPr sz="1167" dirty="0">
                <a:latin typeface="Book Antiqua"/>
                <a:cs typeface="Book Antiqua"/>
              </a:rPr>
              <a:t>Source</a:t>
            </a:r>
            <a:r>
              <a:rPr sz="1167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and Sink</a:t>
            </a:r>
            <a:r>
              <a:rPr sz="1167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Analysis 		</a:t>
            </a:r>
            <a:r>
              <a:rPr sz="1167" spc="-292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40  </a:t>
            </a:r>
            <a:r>
              <a:rPr sz="1167" b="1" dirty="0">
                <a:latin typeface="Book Antiqua"/>
                <a:cs typeface="Book Antiqua"/>
              </a:rPr>
              <a:t>Lecture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b="1" dirty="0">
                <a:latin typeface="Book Antiqua"/>
                <a:cs typeface="Book Antiqua"/>
              </a:rPr>
              <a:t>08: </a:t>
            </a:r>
            <a:r>
              <a:rPr sz="1167" dirty="0">
                <a:latin typeface="Book Antiqua"/>
                <a:cs typeface="Book Antiqua"/>
              </a:rPr>
              <a:t>State</a:t>
            </a:r>
            <a:r>
              <a:rPr sz="1167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Transition</a:t>
            </a:r>
            <a:r>
              <a:rPr sz="1167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Diagrams 		</a:t>
            </a:r>
            <a:r>
              <a:rPr sz="1167" spc="-287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44  </a:t>
            </a:r>
            <a:r>
              <a:rPr sz="1167" b="1" dirty="0">
                <a:latin typeface="Book Antiqua"/>
                <a:cs typeface="Book Antiqua"/>
              </a:rPr>
              <a:t>Lecture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b="1" dirty="0">
                <a:latin typeface="Book Antiqua"/>
                <a:cs typeface="Book Antiqua"/>
              </a:rPr>
              <a:t>09: </a:t>
            </a:r>
            <a:r>
              <a:rPr sz="1167" dirty="0">
                <a:latin typeface="Book Antiqua"/>
                <a:cs typeface="Book Antiqua"/>
              </a:rPr>
              <a:t>Typical</a:t>
            </a:r>
            <a:r>
              <a:rPr sz="1167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Processes 		</a:t>
            </a:r>
            <a:r>
              <a:rPr sz="1167" spc="-292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53  </a:t>
            </a:r>
            <a:r>
              <a:rPr sz="1167" b="1" dirty="0">
                <a:latin typeface="Book Antiqua"/>
                <a:cs typeface="Book Antiqua"/>
              </a:rPr>
              <a:t>Lecture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b="1" dirty="0">
                <a:latin typeface="Book Antiqua"/>
                <a:cs typeface="Book Antiqua"/>
              </a:rPr>
              <a:t>10: </a:t>
            </a:r>
            <a:r>
              <a:rPr sz="1167" spc="-5" dirty="0">
                <a:latin typeface="Book Antiqua"/>
                <a:cs typeface="Book Antiqua"/>
              </a:rPr>
              <a:t>Prototypin</a:t>
            </a:r>
            <a:r>
              <a:rPr sz="1167" dirty="0">
                <a:latin typeface="Book Antiqua"/>
                <a:cs typeface="Book Antiqua"/>
              </a:rPr>
              <a:t>g</a:t>
            </a:r>
            <a:r>
              <a:rPr sz="1167" spc="-5" dirty="0">
                <a:latin typeface="Book Antiqua"/>
                <a:cs typeface="Book Antiqua"/>
              </a:rPr>
              <a:t> an</a:t>
            </a:r>
            <a:r>
              <a:rPr sz="1167" dirty="0">
                <a:latin typeface="Book Antiqua"/>
                <a:cs typeface="Book Antiqua"/>
              </a:rPr>
              <a:t>d </a:t>
            </a:r>
            <a:r>
              <a:rPr sz="1167" spc="-5" dirty="0">
                <a:latin typeface="Book Antiqua"/>
                <a:cs typeface="Book Antiqua"/>
              </a:rPr>
              <a:t>GU</a:t>
            </a:r>
            <a:r>
              <a:rPr sz="1167" dirty="0">
                <a:latin typeface="Book Antiqua"/>
                <a:cs typeface="Book Antiqua"/>
              </a:rPr>
              <a:t>I Design 		</a:t>
            </a:r>
            <a:r>
              <a:rPr sz="1167" spc="-292" dirty="0">
                <a:latin typeface="Book Antiqua"/>
                <a:cs typeface="Book Antiqua"/>
              </a:rPr>
              <a:t> </a:t>
            </a:r>
            <a:r>
              <a:rPr sz="1167" spc="-5" dirty="0">
                <a:latin typeface="Book Antiqua"/>
                <a:cs typeface="Book Antiqua"/>
              </a:rPr>
              <a:t>62  </a:t>
            </a:r>
            <a:r>
              <a:rPr sz="1167" b="1" dirty="0">
                <a:latin typeface="Book Antiqua"/>
                <a:cs typeface="Book Antiqua"/>
              </a:rPr>
              <a:t>Lecture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b="1" dirty="0">
                <a:latin typeface="Book Antiqua"/>
                <a:cs typeface="Book Antiqua"/>
              </a:rPr>
              <a:t>11: </a:t>
            </a:r>
            <a:r>
              <a:rPr sz="1167" dirty="0">
                <a:latin typeface="Book Antiqua"/>
                <a:cs typeface="Book Antiqua"/>
              </a:rPr>
              <a:t>Software</a:t>
            </a:r>
            <a:r>
              <a:rPr sz="1167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Design 		</a:t>
            </a:r>
            <a:r>
              <a:rPr sz="1167" spc="-292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69  </a:t>
            </a:r>
            <a:r>
              <a:rPr sz="1167" b="1" dirty="0">
                <a:latin typeface="Book Antiqua"/>
                <a:cs typeface="Book Antiqua"/>
              </a:rPr>
              <a:t>Lecture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b="1" dirty="0">
                <a:latin typeface="Book Antiqua"/>
                <a:cs typeface="Book Antiqua"/>
              </a:rPr>
              <a:t>12: </a:t>
            </a:r>
            <a:r>
              <a:rPr sz="1167" dirty="0">
                <a:latin typeface="Book Antiqua"/>
                <a:cs typeface="Book Antiqua"/>
              </a:rPr>
              <a:t>Coupling </a:t>
            </a:r>
            <a:r>
              <a:rPr sz="1167" spc="-5" dirty="0">
                <a:latin typeface="Book Antiqua"/>
                <a:cs typeface="Book Antiqua"/>
              </a:rPr>
              <a:t>an</a:t>
            </a:r>
            <a:r>
              <a:rPr sz="1167" dirty="0">
                <a:latin typeface="Book Antiqua"/>
                <a:cs typeface="Book Antiqua"/>
              </a:rPr>
              <a:t>d Cohesion 		</a:t>
            </a:r>
            <a:r>
              <a:rPr sz="1167" spc="-292" dirty="0">
                <a:latin typeface="Book Antiqua"/>
                <a:cs typeface="Book Antiqua"/>
              </a:rPr>
              <a:t> </a:t>
            </a:r>
            <a:r>
              <a:rPr sz="1167" spc="-5" dirty="0">
                <a:latin typeface="Book Antiqua"/>
                <a:cs typeface="Book Antiqua"/>
              </a:rPr>
              <a:t>72  </a:t>
            </a:r>
            <a:r>
              <a:rPr sz="1167" b="1" dirty="0">
                <a:latin typeface="Book Antiqua"/>
                <a:cs typeface="Book Antiqua"/>
              </a:rPr>
              <a:t>Lecture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b="1" dirty="0">
                <a:latin typeface="Book Antiqua"/>
                <a:cs typeface="Book Antiqua"/>
              </a:rPr>
              <a:t>13: </a:t>
            </a:r>
            <a:r>
              <a:rPr sz="1167" spc="-5" dirty="0">
                <a:latin typeface="Book Antiqua"/>
                <a:cs typeface="Book Antiqua"/>
              </a:rPr>
              <a:t>Objec</a:t>
            </a:r>
            <a:r>
              <a:rPr sz="1167" dirty="0">
                <a:latin typeface="Book Antiqua"/>
                <a:cs typeface="Book Antiqua"/>
              </a:rPr>
              <a:t>t </a:t>
            </a:r>
            <a:r>
              <a:rPr sz="1167" spc="-5" dirty="0">
                <a:latin typeface="Book Antiqua"/>
                <a:cs typeface="Book Antiqua"/>
              </a:rPr>
              <a:t>Oriente</a:t>
            </a:r>
            <a:r>
              <a:rPr sz="1167" dirty="0">
                <a:latin typeface="Book Antiqua"/>
                <a:cs typeface="Book Antiqua"/>
              </a:rPr>
              <a:t>d Analysis</a:t>
            </a:r>
            <a:r>
              <a:rPr sz="1167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and Design 		</a:t>
            </a:r>
            <a:r>
              <a:rPr sz="1167" spc="-287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83  </a:t>
            </a:r>
            <a:r>
              <a:rPr sz="1167" b="1" dirty="0">
                <a:latin typeface="Book Antiqua"/>
                <a:cs typeface="Book Antiqua"/>
              </a:rPr>
              <a:t>Lecture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b="1" dirty="0">
                <a:latin typeface="Book Antiqua"/>
                <a:cs typeface="Book Antiqua"/>
              </a:rPr>
              <a:t>14: </a:t>
            </a:r>
            <a:r>
              <a:rPr sz="1167" spc="-5" dirty="0">
                <a:latin typeface="Book Antiqua"/>
                <a:cs typeface="Book Antiqua"/>
              </a:rPr>
              <a:t>Objec</a:t>
            </a:r>
            <a:r>
              <a:rPr sz="1167" dirty="0">
                <a:latin typeface="Book Antiqua"/>
                <a:cs typeface="Book Antiqua"/>
              </a:rPr>
              <a:t>t </a:t>
            </a:r>
            <a:r>
              <a:rPr sz="1167" spc="-5" dirty="0">
                <a:latin typeface="Book Antiqua"/>
                <a:cs typeface="Book Antiqua"/>
              </a:rPr>
              <a:t>Oriente</a:t>
            </a:r>
            <a:r>
              <a:rPr sz="1167" dirty="0">
                <a:latin typeface="Book Antiqua"/>
                <a:cs typeface="Book Antiqua"/>
              </a:rPr>
              <a:t>d Analysis</a:t>
            </a:r>
            <a:r>
              <a:rPr sz="1167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and Design-2 		</a:t>
            </a:r>
            <a:r>
              <a:rPr sz="1167" spc="-292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89  </a:t>
            </a:r>
            <a:r>
              <a:rPr sz="1167" b="1" dirty="0">
                <a:latin typeface="Book Antiqua"/>
                <a:cs typeface="Book Antiqua"/>
              </a:rPr>
              <a:t>Lecture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b="1" dirty="0">
                <a:latin typeface="Book Antiqua"/>
                <a:cs typeface="Book Antiqua"/>
              </a:rPr>
              <a:t>15: </a:t>
            </a:r>
            <a:r>
              <a:rPr sz="1167" dirty="0">
                <a:latin typeface="Book Antiqua"/>
                <a:cs typeface="Book Antiqua"/>
              </a:rPr>
              <a:t>UML</a:t>
            </a:r>
            <a:r>
              <a:rPr sz="1167" spc="-5" dirty="0">
                <a:latin typeface="Book Antiqua"/>
                <a:cs typeface="Book Antiqua"/>
              </a:rPr>
              <a:t> Objec</a:t>
            </a:r>
            <a:r>
              <a:rPr sz="1167" dirty="0">
                <a:latin typeface="Book Antiqua"/>
                <a:cs typeface="Book Antiqua"/>
              </a:rPr>
              <a:t>t Model</a:t>
            </a:r>
            <a:r>
              <a:rPr sz="1167" spc="-5" dirty="0">
                <a:latin typeface="Book Antiqua"/>
                <a:cs typeface="Book Antiqua"/>
              </a:rPr>
              <a:t> Notations</a:t>
            </a:r>
            <a:r>
              <a:rPr sz="1167" dirty="0">
                <a:latin typeface="Book Antiqua"/>
                <a:cs typeface="Book Antiqua"/>
              </a:rPr>
              <a:t> 		</a:t>
            </a:r>
            <a:r>
              <a:rPr sz="1167" spc="-287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92  </a:t>
            </a:r>
            <a:r>
              <a:rPr sz="1167" b="1" dirty="0">
                <a:latin typeface="Book Antiqua"/>
                <a:cs typeface="Book Antiqua"/>
              </a:rPr>
              <a:t>Lecture 16: </a:t>
            </a:r>
            <a:r>
              <a:rPr sz="1167" dirty="0">
                <a:latin typeface="Book Antiqua"/>
                <a:cs typeface="Book Antiqua"/>
              </a:rPr>
              <a:t>Derivation of </a:t>
            </a:r>
            <a:r>
              <a:rPr sz="1167" spc="-5" dirty="0">
                <a:latin typeface="Book Antiqua"/>
                <a:cs typeface="Book Antiqua"/>
              </a:rPr>
              <a:t>Object</a:t>
            </a:r>
            <a:r>
              <a:rPr sz="1167" spc="-19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Model-Coad</a:t>
            </a:r>
            <a:r>
              <a:rPr sz="1167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Methodology	93  </a:t>
            </a:r>
            <a:r>
              <a:rPr sz="1167" b="1" dirty="0">
                <a:latin typeface="Book Antiqua"/>
                <a:cs typeface="Book Antiqua"/>
              </a:rPr>
              <a:t>Lecture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b="1" dirty="0">
                <a:latin typeface="Book Antiqua"/>
                <a:cs typeface="Book Antiqua"/>
              </a:rPr>
              <a:t>17: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Derivation</a:t>
            </a:r>
            <a:r>
              <a:rPr sz="1167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of</a:t>
            </a:r>
            <a:r>
              <a:rPr sz="1167" spc="-5" dirty="0">
                <a:latin typeface="Book Antiqua"/>
                <a:cs typeface="Book Antiqua"/>
              </a:rPr>
              <a:t> Objec</a:t>
            </a:r>
            <a:r>
              <a:rPr sz="1167" dirty="0">
                <a:latin typeface="Book Antiqua"/>
                <a:cs typeface="Book Antiqua"/>
              </a:rPr>
              <a:t>t</a:t>
            </a:r>
            <a:r>
              <a:rPr sz="1167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Mod</a:t>
            </a:r>
            <a:r>
              <a:rPr sz="1167" spc="5" dirty="0">
                <a:latin typeface="Book Antiqua"/>
                <a:cs typeface="Book Antiqua"/>
              </a:rPr>
              <a:t>e</a:t>
            </a:r>
            <a:r>
              <a:rPr sz="1167" spc="-5" dirty="0">
                <a:latin typeface="Book Antiqua"/>
                <a:cs typeface="Book Antiqua"/>
              </a:rPr>
              <a:t>l-Coa</a:t>
            </a:r>
            <a:r>
              <a:rPr sz="1167" dirty="0">
                <a:latin typeface="Book Antiqua"/>
                <a:cs typeface="Book Antiqua"/>
              </a:rPr>
              <a:t>d Methodology</a:t>
            </a:r>
            <a:r>
              <a:rPr sz="1167" spc="-5" dirty="0">
                <a:latin typeface="Book Antiqua"/>
                <a:cs typeface="Book Antiqua"/>
              </a:rPr>
              <a:t> -2</a:t>
            </a:r>
            <a:r>
              <a:rPr sz="1167" dirty="0">
                <a:latin typeface="Book Antiqua"/>
                <a:cs typeface="Book Antiqua"/>
              </a:rPr>
              <a:t> 	</a:t>
            </a:r>
            <a:r>
              <a:rPr sz="1167" spc="-204" dirty="0">
                <a:latin typeface="Book Antiqua"/>
                <a:cs typeface="Book Antiqua"/>
              </a:rPr>
              <a:t> </a:t>
            </a:r>
            <a:r>
              <a:rPr sz="1167" spc="-5" dirty="0">
                <a:latin typeface="Book Antiqua"/>
                <a:cs typeface="Book Antiqua"/>
              </a:rPr>
              <a:t>95</a:t>
            </a:r>
            <a:endParaRPr sz="1167">
              <a:latin typeface="Book Antiqua"/>
              <a:cs typeface="Book Antiqua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tabLst>
                <a:tab pos="5201766" algn="l"/>
              </a:tabLst>
            </a:pPr>
            <a:r>
              <a:rPr sz="1167" b="1" dirty="0">
                <a:latin typeface="Book Antiqua"/>
                <a:cs typeface="Book Antiqua"/>
              </a:rPr>
              <a:t>Lecture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b="1" dirty="0">
                <a:latin typeface="Book Antiqua"/>
                <a:cs typeface="Book Antiqua"/>
              </a:rPr>
              <a:t>18: </a:t>
            </a:r>
            <a:r>
              <a:rPr sz="1167" dirty="0">
                <a:latin typeface="Book Antiqua"/>
                <a:cs typeface="Book Antiqua"/>
              </a:rPr>
              <a:t>CASE STUDY: Connie’s Convenience Store 	97</a:t>
            </a:r>
            <a:endParaRPr sz="1167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algn="just">
              <a:tabLst>
                <a:tab pos="5127684" algn="l"/>
              </a:tabLst>
            </a:pPr>
            <a:r>
              <a:rPr sz="1167" b="1" dirty="0">
                <a:latin typeface="Book Antiqua"/>
                <a:cs typeface="Book Antiqua"/>
              </a:rPr>
              <a:t>Lecture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b="1" dirty="0">
                <a:latin typeface="Book Antiqua"/>
                <a:cs typeface="Book Antiqua"/>
              </a:rPr>
              <a:t>19: </a:t>
            </a:r>
            <a:r>
              <a:rPr sz="1167" dirty="0">
                <a:latin typeface="Book Antiqua"/>
                <a:cs typeface="Book Antiqua"/>
              </a:rPr>
              <a:t>Identify</a:t>
            </a:r>
            <a:r>
              <a:rPr sz="1167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Structure 	100</a:t>
            </a:r>
            <a:endParaRPr sz="1167">
              <a:latin typeface="Book Antiqua"/>
              <a:cs typeface="Book Antiqua"/>
            </a:endParaRPr>
          </a:p>
          <a:p>
            <a:pPr marL="12347" marR="4939" algn="just">
              <a:lnSpc>
                <a:spcPct val="202300"/>
              </a:lnSpc>
              <a:spcBef>
                <a:spcPts val="5"/>
              </a:spcBef>
              <a:tabLst>
                <a:tab pos="5127067" algn="l"/>
              </a:tabLst>
            </a:pPr>
            <a:r>
              <a:rPr sz="1167" b="1" dirty="0">
                <a:latin typeface="Book Antiqua"/>
                <a:cs typeface="Book Antiqua"/>
              </a:rPr>
              <a:t>Lecture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b="1" dirty="0">
                <a:latin typeface="Book Antiqua"/>
                <a:cs typeface="Book Antiqua"/>
              </a:rPr>
              <a:t>20: </a:t>
            </a:r>
            <a:r>
              <a:rPr sz="1167" dirty="0">
                <a:latin typeface="Book Antiqua"/>
                <a:cs typeface="Book Antiqua"/>
              </a:rPr>
              <a:t>Interaction</a:t>
            </a:r>
            <a:r>
              <a:rPr sz="1167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Diagrams 	106  </a:t>
            </a:r>
            <a:r>
              <a:rPr sz="1167" b="1" dirty="0">
                <a:latin typeface="Book Antiqua"/>
                <a:cs typeface="Book Antiqua"/>
              </a:rPr>
              <a:t>Lecture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b="1" dirty="0">
                <a:latin typeface="Book Antiqua"/>
                <a:cs typeface="Book Antiqua"/>
              </a:rPr>
              <a:t>21: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Sequence</a:t>
            </a:r>
            <a:r>
              <a:rPr sz="1167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Diagrams</a:t>
            </a:r>
            <a:r>
              <a:rPr sz="1167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(Message</a:t>
            </a:r>
            <a:r>
              <a:rPr sz="1167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Types) 	108  </a:t>
            </a:r>
            <a:r>
              <a:rPr sz="1167" b="1" dirty="0">
                <a:latin typeface="Book Antiqua"/>
                <a:cs typeface="Book Antiqua"/>
              </a:rPr>
              <a:t>Lecture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b="1" dirty="0">
                <a:latin typeface="Book Antiqua"/>
                <a:cs typeface="Book Antiqua"/>
              </a:rPr>
              <a:t>22: </a:t>
            </a:r>
            <a:r>
              <a:rPr sz="1167" dirty="0">
                <a:latin typeface="Book Antiqua"/>
                <a:cs typeface="Book Antiqua"/>
              </a:rPr>
              <a:t>Software</a:t>
            </a:r>
            <a:r>
              <a:rPr sz="1167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and System</a:t>
            </a:r>
            <a:r>
              <a:rPr sz="1167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Architecture 	</a:t>
            </a:r>
            <a:r>
              <a:rPr sz="1167" spc="-292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115</a:t>
            </a:r>
            <a:endParaRPr sz="1167">
              <a:latin typeface="Book Antiqua"/>
              <a:cs typeface="Book Antiqu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11849" y="9717763"/>
            <a:ext cx="370417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2232378" y="9726800"/>
            <a:ext cx="257810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69"/>
              </a:lnSpc>
            </a:pPr>
            <a:r>
              <a:rPr sz="1167" dirty="0">
                <a:latin typeface="Times New Roman"/>
                <a:cs typeface="Times New Roman"/>
              </a:rPr>
              <a:t>©</a:t>
            </a:r>
            <a:r>
              <a:rPr sz="1167" spc="-3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Copyright</a:t>
            </a:r>
            <a:r>
              <a:rPr sz="1167" spc="-6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Virtual</a:t>
            </a:r>
            <a:r>
              <a:rPr sz="1167" spc="-5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University</a:t>
            </a:r>
            <a:r>
              <a:rPr sz="1167" spc="-6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-24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Pakistan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9313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185" y="889846"/>
            <a:ext cx="196444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CS504-Software Engineering </a:t>
            </a:r>
            <a:r>
              <a:rPr sz="1167" dirty="0">
                <a:latin typeface="Times New Roman"/>
                <a:cs typeface="Times New Roman"/>
              </a:rPr>
              <a:t>–</a:t>
            </a:r>
            <a:r>
              <a:rPr sz="1167" spc="-14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7417" y="889846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10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7505" y="1058015"/>
            <a:ext cx="5487723" cy="0"/>
          </a:xfrm>
          <a:custGeom>
            <a:avLst/>
            <a:gdLst/>
            <a:ahLst/>
            <a:cxnLst/>
            <a:rect l="l" t="t" r="r" b="b"/>
            <a:pathLst>
              <a:path w="5644515">
                <a:moveTo>
                  <a:pt x="0" y="0"/>
                </a:moveTo>
                <a:lnTo>
                  <a:pt x="5644134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800100" y="9705022"/>
            <a:ext cx="5482167" cy="0"/>
          </a:xfrm>
          <a:custGeom>
            <a:avLst/>
            <a:gdLst/>
            <a:ahLst/>
            <a:cxnLst/>
            <a:rect l="l" t="t" r="r" b="b"/>
            <a:pathLst>
              <a:path w="5638800">
                <a:moveTo>
                  <a:pt x="0" y="0"/>
                </a:moveTo>
                <a:lnTo>
                  <a:pt x="5638800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25573" y="1215814"/>
            <a:ext cx="5363633" cy="8015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127067" algn="l"/>
              </a:tabLst>
            </a:pPr>
            <a:r>
              <a:rPr sz="1167" b="1" dirty="0">
                <a:latin typeface="Book Antiqua"/>
                <a:cs typeface="Book Antiqua"/>
              </a:rPr>
              <a:t>Lecture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b="1" dirty="0">
                <a:latin typeface="Book Antiqua"/>
                <a:cs typeface="Book Antiqua"/>
              </a:rPr>
              <a:t>23: </a:t>
            </a:r>
            <a:r>
              <a:rPr sz="1167" dirty="0">
                <a:latin typeface="Book Antiqua"/>
                <a:cs typeface="Book Antiqua"/>
              </a:rPr>
              <a:t>Architectural</a:t>
            </a:r>
            <a:r>
              <a:rPr sz="1167" spc="-5" dirty="0">
                <a:latin typeface="Book Antiqua"/>
                <a:cs typeface="Book Antiqua"/>
              </a:rPr>
              <a:t> Views</a:t>
            </a:r>
            <a:r>
              <a:rPr sz="1167" dirty="0">
                <a:latin typeface="Book Antiqua"/>
                <a:cs typeface="Book Antiqua"/>
              </a:rPr>
              <a:t> 	122</a:t>
            </a:r>
            <a:endParaRPr sz="1167">
              <a:latin typeface="Book Antiqua"/>
              <a:cs typeface="Book Antiqua"/>
            </a:endParaRPr>
          </a:p>
          <a:p>
            <a:pPr marL="12347" marR="4939" algn="just">
              <a:lnSpc>
                <a:spcPct val="197800"/>
              </a:lnSpc>
              <a:spcBef>
                <a:spcPts val="63"/>
              </a:spcBef>
              <a:tabLst>
                <a:tab pos="5126449" algn="l"/>
              </a:tabLst>
            </a:pPr>
            <a:r>
              <a:rPr sz="1167" b="1" dirty="0">
                <a:latin typeface="Book Antiqua"/>
                <a:cs typeface="Book Antiqua"/>
              </a:rPr>
              <a:t>Lecture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b="1" dirty="0">
                <a:latin typeface="Book Antiqua"/>
                <a:cs typeface="Book Antiqua"/>
              </a:rPr>
              <a:t>24: </a:t>
            </a:r>
            <a:r>
              <a:rPr sz="1167" dirty="0">
                <a:latin typeface="Book Antiqua"/>
                <a:cs typeface="Book Antiqua"/>
              </a:rPr>
              <a:t>Architectural</a:t>
            </a:r>
            <a:r>
              <a:rPr sz="1167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Models-I 	</a:t>
            </a:r>
            <a:r>
              <a:rPr sz="1167" spc="-287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126  </a:t>
            </a:r>
            <a:r>
              <a:rPr sz="1167" b="1" dirty="0">
                <a:latin typeface="Book Antiqua"/>
                <a:cs typeface="Book Antiqua"/>
              </a:rPr>
              <a:t>Lecture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b="1" dirty="0">
                <a:latin typeface="Book Antiqua"/>
                <a:cs typeface="Book Antiqua"/>
              </a:rPr>
              <a:t>25: </a:t>
            </a:r>
            <a:r>
              <a:rPr sz="1167" dirty="0">
                <a:latin typeface="Book Antiqua"/>
                <a:cs typeface="Book Antiqua"/>
              </a:rPr>
              <a:t>Architectural</a:t>
            </a:r>
            <a:r>
              <a:rPr sz="1167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Models-II 	</a:t>
            </a:r>
            <a:r>
              <a:rPr sz="1167" spc="-292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130  </a:t>
            </a:r>
            <a:r>
              <a:rPr sz="1167" b="1" dirty="0">
                <a:latin typeface="Book Antiqua"/>
                <a:cs typeface="Book Antiqua"/>
              </a:rPr>
              <a:t>Lecture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b="1" dirty="0">
                <a:latin typeface="Book Antiqua"/>
                <a:cs typeface="Book Antiqua"/>
              </a:rPr>
              <a:t>26: </a:t>
            </a:r>
            <a:r>
              <a:rPr sz="1167" dirty="0">
                <a:latin typeface="Book Antiqua"/>
                <a:cs typeface="Book Antiqua"/>
              </a:rPr>
              <a:t>Introduction</a:t>
            </a:r>
            <a:r>
              <a:rPr sz="1167" spc="-5" dirty="0">
                <a:latin typeface="Book Antiqua"/>
                <a:cs typeface="Book Antiqua"/>
              </a:rPr>
              <a:t> t</a:t>
            </a:r>
            <a:r>
              <a:rPr sz="1167" dirty="0">
                <a:latin typeface="Book Antiqua"/>
                <a:cs typeface="Book Antiqua"/>
              </a:rPr>
              <a:t>o Design Patterns 	</a:t>
            </a:r>
            <a:r>
              <a:rPr sz="1167" spc="-287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137  </a:t>
            </a:r>
            <a:r>
              <a:rPr sz="1167" b="1" dirty="0">
                <a:latin typeface="Book Antiqua"/>
                <a:cs typeface="Book Antiqua"/>
              </a:rPr>
              <a:t>Lecture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b="1" dirty="0">
                <a:latin typeface="Book Antiqua"/>
                <a:cs typeface="Book Antiqua"/>
              </a:rPr>
              <a:t>27: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spc="-5" dirty="0">
                <a:latin typeface="Book Antiqua"/>
                <a:cs typeface="Book Antiqua"/>
              </a:rPr>
              <a:t>Observe</a:t>
            </a:r>
            <a:r>
              <a:rPr sz="1167" dirty="0">
                <a:latin typeface="Book Antiqua"/>
                <a:cs typeface="Book Antiqua"/>
              </a:rPr>
              <a:t>r </a:t>
            </a:r>
            <a:r>
              <a:rPr sz="1167" spc="-5" dirty="0">
                <a:latin typeface="Book Antiqua"/>
                <a:cs typeface="Book Antiqua"/>
              </a:rPr>
              <a:t>Pattern</a:t>
            </a:r>
            <a:r>
              <a:rPr sz="1167" dirty="0">
                <a:latin typeface="Book Antiqua"/>
                <a:cs typeface="Book Antiqua"/>
              </a:rPr>
              <a:t> 	</a:t>
            </a:r>
            <a:r>
              <a:rPr sz="1167" spc="-5" dirty="0">
                <a:latin typeface="Book Antiqua"/>
                <a:cs typeface="Book Antiqua"/>
              </a:rPr>
              <a:t>140</a:t>
            </a:r>
            <a:endParaRPr sz="1167">
              <a:latin typeface="Book Antiqua"/>
              <a:cs typeface="Book Antiqua"/>
            </a:endParaRPr>
          </a:p>
          <a:p>
            <a:pPr marL="12347" marR="4939" algn="just">
              <a:lnSpc>
                <a:spcPct val="202400"/>
              </a:lnSpc>
              <a:spcBef>
                <a:spcPts val="5"/>
              </a:spcBef>
              <a:tabLst>
                <a:tab pos="5127067" algn="l"/>
              </a:tabLst>
            </a:pPr>
            <a:r>
              <a:rPr sz="1167" b="1" dirty="0">
                <a:latin typeface="Book Antiqua"/>
                <a:cs typeface="Book Antiqua"/>
              </a:rPr>
              <a:t>Lecture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b="1" dirty="0">
                <a:latin typeface="Book Antiqua"/>
                <a:cs typeface="Book Antiqua"/>
              </a:rPr>
              <a:t>28: </a:t>
            </a:r>
            <a:r>
              <a:rPr sz="1167" spc="-5" dirty="0">
                <a:latin typeface="Book Antiqua"/>
                <a:cs typeface="Book Antiqua"/>
              </a:rPr>
              <a:t>Goo</a:t>
            </a:r>
            <a:r>
              <a:rPr sz="1167" dirty="0">
                <a:latin typeface="Book Antiqua"/>
                <a:cs typeface="Book Antiqua"/>
              </a:rPr>
              <a:t>d Programming Practices and </a:t>
            </a:r>
            <a:r>
              <a:rPr sz="1167" spc="-5" dirty="0">
                <a:latin typeface="Book Antiqua"/>
                <a:cs typeface="Book Antiqua"/>
              </a:rPr>
              <a:t>Guidelines…</a:t>
            </a:r>
            <a:r>
              <a:rPr sz="1167" dirty="0">
                <a:latin typeface="Book Antiqua"/>
                <a:cs typeface="Book Antiqua"/>
              </a:rPr>
              <a:t> 	</a:t>
            </a:r>
            <a:r>
              <a:rPr sz="1167" spc="-292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146  </a:t>
            </a:r>
            <a:r>
              <a:rPr sz="1167" b="1" dirty="0">
                <a:latin typeface="Book Antiqua"/>
                <a:cs typeface="Book Antiqua"/>
              </a:rPr>
              <a:t>Lecture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b="1" dirty="0">
                <a:latin typeface="Book Antiqua"/>
                <a:cs typeface="Book Antiqua"/>
              </a:rPr>
              <a:t>29: </a:t>
            </a:r>
            <a:r>
              <a:rPr sz="1167" spc="-5" dirty="0">
                <a:latin typeface="Book Antiqua"/>
                <a:cs typeface="Book Antiqua"/>
              </a:rPr>
              <a:t>Fil</a:t>
            </a:r>
            <a:r>
              <a:rPr sz="1167" dirty="0">
                <a:latin typeface="Book Antiqua"/>
                <a:cs typeface="Book Antiqua"/>
              </a:rPr>
              <a:t>e </a:t>
            </a:r>
            <a:r>
              <a:rPr sz="1167" spc="-5" dirty="0">
                <a:latin typeface="Book Antiqua"/>
                <a:cs typeface="Book Antiqua"/>
              </a:rPr>
              <a:t>Handlin</a:t>
            </a:r>
            <a:r>
              <a:rPr sz="1167" dirty="0">
                <a:latin typeface="Book Antiqua"/>
                <a:cs typeface="Book Antiqua"/>
              </a:rPr>
              <a:t>g Tips</a:t>
            </a:r>
            <a:r>
              <a:rPr sz="1167" spc="-5" dirty="0">
                <a:latin typeface="Book Antiqua"/>
                <a:cs typeface="Book Antiqua"/>
              </a:rPr>
              <a:t> fo</a:t>
            </a:r>
            <a:r>
              <a:rPr sz="1167" dirty="0">
                <a:latin typeface="Book Antiqua"/>
                <a:cs typeface="Book Antiqua"/>
              </a:rPr>
              <a:t>r C++ </a:t>
            </a:r>
            <a:r>
              <a:rPr sz="1167" spc="-5" dirty="0">
                <a:latin typeface="Book Antiqua"/>
                <a:cs typeface="Book Antiqua"/>
              </a:rPr>
              <a:t>an</a:t>
            </a:r>
            <a:r>
              <a:rPr sz="1167" dirty="0">
                <a:latin typeface="Book Antiqua"/>
                <a:cs typeface="Book Antiqua"/>
              </a:rPr>
              <a:t>d </a:t>
            </a:r>
            <a:r>
              <a:rPr sz="1167" spc="-5" dirty="0">
                <a:latin typeface="Book Antiqua"/>
                <a:cs typeface="Book Antiqua"/>
              </a:rPr>
              <a:t>Java</a:t>
            </a:r>
            <a:r>
              <a:rPr sz="1167" dirty="0">
                <a:latin typeface="Book Antiqua"/>
                <a:cs typeface="Book Antiqua"/>
              </a:rPr>
              <a:t> 	</a:t>
            </a:r>
            <a:r>
              <a:rPr sz="1167" spc="-5" dirty="0">
                <a:latin typeface="Book Antiqua"/>
                <a:cs typeface="Book Antiqua"/>
              </a:rPr>
              <a:t>155  </a:t>
            </a:r>
            <a:r>
              <a:rPr sz="1167" b="1" dirty="0">
                <a:latin typeface="Book Antiqua"/>
                <a:cs typeface="Book Antiqua"/>
              </a:rPr>
              <a:t>Lecture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b="1" dirty="0">
                <a:latin typeface="Book Antiqua"/>
                <a:cs typeface="Book Antiqua"/>
              </a:rPr>
              <a:t>30: </a:t>
            </a:r>
            <a:r>
              <a:rPr sz="1167" dirty="0">
                <a:latin typeface="Book Antiqua"/>
                <a:cs typeface="Book Antiqua"/>
              </a:rPr>
              <a:t>Layouts</a:t>
            </a:r>
            <a:r>
              <a:rPr sz="1167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and Comments in Java and C++… 	</a:t>
            </a:r>
            <a:r>
              <a:rPr sz="1167" spc="-287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162  </a:t>
            </a:r>
            <a:r>
              <a:rPr sz="1167" b="1" dirty="0">
                <a:latin typeface="Book Antiqua"/>
                <a:cs typeface="Book Antiqua"/>
              </a:rPr>
              <a:t>Lecture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b="1" dirty="0">
                <a:latin typeface="Book Antiqua"/>
                <a:cs typeface="Book Antiqua"/>
              </a:rPr>
              <a:t>31: </a:t>
            </a:r>
            <a:r>
              <a:rPr sz="1167" dirty="0">
                <a:latin typeface="Book Antiqua"/>
                <a:cs typeface="Book Antiqua"/>
              </a:rPr>
              <a:t>Coding Style</a:t>
            </a:r>
            <a:r>
              <a:rPr sz="1167" spc="-5" dirty="0">
                <a:latin typeface="Book Antiqua"/>
                <a:cs typeface="Book Antiqua"/>
              </a:rPr>
              <a:t> Guideline</a:t>
            </a:r>
            <a:r>
              <a:rPr sz="1167" dirty="0">
                <a:latin typeface="Book Antiqua"/>
                <a:cs typeface="Book Antiqua"/>
              </a:rPr>
              <a:t>s Continued. 	167  </a:t>
            </a:r>
            <a:r>
              <a:rPr sz="1167" b="1" dirty="0">
                <a:latin typeface="Book Antiqua"/>
                <a:cs typeface="Book Antiqua"/>
              </a:rPr>
              <a:t>Lecture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b="1" dirty="0">
                <a:latin typeface="Book Antiqua"/>
                <a:cs typeface="Book Antiqua"/>
              </a:rPr>
              <a:t>32: </a:t>
            </a:r>
            <a:r>
              <a:rPr sz="1167" dirty="0">
                <a:latin typeface="Book Antiqua"/>
                <a:cs typeface="Book Antiqua"/>
              </a:rPr>
              <a:t>Clarity</a:t>
            </a:r>
            <a:r>
              <a:rPr sz="1167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Trough</a:t>
            </a:r>
            <a:r>
              <a:rPr sz="1167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Modularity 	</a:t>
            </a:r>
            <a:r>
              <a:rPr sz="1167" spc="-5" dirty="0">
                <a:latin typeface="Book Antiqua"/>
                <a:cs typeface="Book Antiqua"/>
              </a:rPr>
              <a:t>170  </a:t>
            </a:r>
            <a:r>
              <a:rPr sz="1167" b="1" dirty="0">
                <a:latin typeface="Book Antiqua"/>
                <a:cs typeface="Book Antiqua"/>
              </a:rPr>
              <a:t>Lecture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b="1" dirty="0">
                <a:latin typeface="Book Antiqua"/>
                <a:cs typeface="Book Antiqua"/>
              </a:rPr>
              <a:t>33: </a:t>
            </a:r>
            <a:r>
              <a:rPr sz="1167" dirty="0">
                <a:latin typeface="Book Antiqua"/>
                <a:cs typeface="Book Antiqua"/>
              </a:rPr>
              <a:t>Common Coding Mistakes 	176  </a:t>
            </a:r>
            <a:r>
              <a:rPr sz="1167" b="1" dirty="0">
                <a:latin typeface="Book Antiqua"/>
                <a:cs typeface="Book Antiqua"/>
              </a:rPr>
              <a:t>Lecture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b="1" dirty="0">
                <a:latin typeface="Book Antiqua"/>
                <a:cs typeface="Book Antiqua"/>
              </a:rPr>
              <a:t>34: </a:t>
            </a:r>
            <a:r>
              <a:rPr sz="1167" dirty="0">
                <a:latin typeface="Book Antiqua"/>
                <a:cs typeface="Book Antiqua"/>
              </a:rPr>
              <a:t>Portability 	</a:t>
            </a:r>
            <a:r>
              <a:rPr sz="1167" spc="-292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179  </a:t>
            </a:r>
            <a:r>
              <a:rPr sz="1167" b="1" dirty="0">
                <a:latin typeface="Book Antiqua"/>
                <a:cs typeface="Book Antiqua"/>
              </a:rPr>
              <a:t>Lecture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b="1" dirty="0">
                <a:latin typeface="Book Antiqua"/>
                <a:cs typeface="Book Antiqua"/>
              </a:rPr>
              <a:t>35: </a:t>
            </a:r>
            <a:r>
              <a:rPr sz="1167" dirty="0">
                <a:latin typeface="Book Antiqua"/>
                <a:cs typeface="Book Antiqua"/>
              </a:rPr>
              <a:t>Exception </a:t>
            </a:r>
            <a:r>
              <a:rPr sz="1167" spc="-5" dirty="0">
                <a:latin typeface="Book Antiqua"/>
                <a:cs typeface="Book Antiqua"/>
              </a:rPr>
              <a:t>Handling</a:t>
            </a:r>
            <a:r>
              <a:rPr sz="1167" dirty="0">
                <a:latin typeface="Book Antiqua"/>
                <a:cs typeface="Book Antiqua"/>
              </a:rPr>
              <a:t> 	</a:t>
            </a:r>
            <a:r>
              <a:rPr sz="1167" spc="-292" dirty="0">
                <a:latin typeface="Book Antiqua"/>
                <a:cs typeface="Book Antiqua"/>
              </a:rPr>
              <a:t> </a:t>
            </a:r>
            <a:r>
              <a:rPr sz="1167" spc="-5" dirty="0">
                <a:latin typeface="Book Antiqua"/>
                <a:cs typeface="Book Antiqua"/>
              </a:rPr>
              <a:t>184  </a:t>
            </a:r>
            <a:r>
              <a:rPr sz="1167" b="1" dirty="0">
                <a:latin typeface="Book Antiqua"/>
                <a:cs typeface="Book Antiqua"/>
              </a:rPr>
              <a:t>Lecture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b="1" dirty="0">
                <a:latin typeface="Book Antiqua"/>
                <a:cs typeface="Book Antiqua"/>
              </a:rPr>
              <a:t>36: </a:t>
            </a:r>
            <a:r>
              <a:rPr sz="1167" dirty="0">
                <a:latin typeface="Book Antiqua"/>
                <a:cs typeface="Book Antiqua"/>
              </a:rPr>
              <a:t>Software</a:t>
            </a:r>
            <a:r>
              <a:rPr sz="1167" spc="-5" dirty="0">
                <a:latin typeface="Book Antiqua"/>
                <a:cs typeface="Book Antiqua"/>
              </a:rPr>
              <a:t> Verificatio</a:t>
            </a:r>
            <a:r>
              <a:rPr sz="1167" dirty="0">
                <a:latin typeface="Book Antiqua"/>
                <a:cs typeface="Book Antiqua"/>
              </a:rPr>
              <a:t>n and </a:t>
            </a:r>
            <a:r>
              <a:rPr sz="1167" spc="-5" dirty="0">
                <a:latin typeface="Book Antiqua"/>
                <a:cs typeface="Book Antiqua"/>
              </a:rPr>
              <a:t>Validation</a:t>
            </a:r>
            <a:r>
              <a:rPr sz="1167" dirty="0">
                <a:latin typeface="Book Antiqua"/>
                <a:cs typeface="Book Antiqua"/>
              </a:rPr>
              <a:t> 	</a:t>
            </a:r>
            <a:r>
              <a:rPr sz="1167" spc="-292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192  </a:t>
            </a:r>
            <a:r>
              <a:rPr sz="1167" b="1" dirty="0">
                <a:latin typeface="Book Antiqua"/>
                <a:cs typeface="Book Antiqua"/>
              </a:rPr>
              <a:t>Lecture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b="1" dirty="0">
                <a:latin typeface="Book Antiqua"/>
                <a:cs typeface="Book Antiqua"/>
              </a:rPr>
              <a:t>37: </a:t>
            </a:r>
            <a:r>
              <a:rPr sz="1167" dirty="0">
                <a:latin typeface="Book Antiqua"/>
                <a:cs typeface="Book Antiqua"/>
              </a:rPr>
              <a:t>Testing</a:t>
            </a:r>
            <a:r>
              <a:rPr sz="1167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vs.</a:t>
            </a:r>
            <a:r>
              <a:rPr sz="1167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Development 	</a:t>
            </a:r>
            <a:r>
              <a:rPr sz="1167" spc="-292" dirty="0">
                <a:latin typeface="Book Antiqua"/>
                <a:cs typeface="Book Antiqua"/>
              </a:rPr>
              <a:t> </a:t>
            </a:r>
            <a:r>
              <a:rPr sz="1167" spc="-5" dirty="0">
                <a:latin typeface="Book Antiqua"/>
                <a:cs typeface="Book Antiqua"/>
              </a:rPr>
              <a:t>195  </a:t>
            </a:r>
            <a:r>
              <a:rPr sz="1167" b="1" dirty="0">
                <a:latin typeface="Book Antiqua"/>
                <a:cs typeface="Book Antiqua"/>
              </a:rPr>
              <a:t>Lecture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b="1" dirty="0">
                <a:latin typeface="Book Antiqua"/>
                <a:cs typeface="Book Antiqua"/>
              </a:rPr>
              <a:t>38: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Equivalence</a:t>
            </a:r>
            <a:r>
              <a:rPr sz="1167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Classes</a:t>
            </a:r>
            <a:r>
              <a:rPr sz="1167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or</a:t>
            </a:r>
            <a:r>
              <a:rPr sz="1167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Equivalence</a:t>
            </a:r>
            <a:r>
              <a:rPr sz="1167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Partitioning 	</a:t>
            </a:r>
            <a:r>
              <a:rPr sz="1167" spc="-292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199</a:t>
            </a:r>
            <a:endParaRPr sz="1167">
              <a:latin typeface="Book Antiqua"/>
              <a:cs typeface="Book Antiqua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tabLst>
                <a:tab pos="5127067" algn="l"/>
              </a:tabLst>
            </a:pPr>
            <a:r>
              <a:rPr sz="1167" b="1" dirty="0">
                <a:latin typeface="Book Antiqua"/>
                <a:cs typeface="Book Antiqua"/>
              </a:rPr>
              <a:t>Lecture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b="1" dirty="0">
                <a:latin typeface="Book Antiqua"/>
                <a:cs typeface="Book Antiqua"/>
              </a:rPr>
              <a:t>39: </a:t>
            </a:r>
            <a:r>
              <a:rPr sz="1167" spc="-5" dirty="0">
                <a:latin typeface="Book Antiqua"/>
                <a:cs typeface="Book Antiqua"/>
              </a:rPr>
              <a:t>Whit</a:t>
            </a:r>
            <a:r>
              <a:rPr sz="1167" dirty="0">
                <a:latin typeface="Book Antiqua"/>
                <a:cs typeface="Book Antiqua"/>
              </a:rPr>
              <a:t>e Box Testing 	</a:t>
            </a:r>
            <a:r>
              <a:rPr sz="1167" spc="-5" dirty="0">
                <a:latin typeface="Book Antiqua"/>
                <a:cs typeface="Book Antiqua"/>
              </a:rPr>
              <a:t>202</a:t>
            </a:r>
            <a:endParaRPr sz="1167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algn="just">
              <a:tabLst>
                <a:tab pos="5127067" algn="l"/>
              </a:tabLst>
            </a:pPr>
            <a:r>
              <a:rPr sz="1167" b="1" dirty="0">
                <a:latin typeface="Book Antiqua"/>
                <a:cs typeface="Book Antiqua"/>
              </a:rPr>
              <a:t>Lecture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b="1" dirty="0">
                <a:latin typeface="Book Antiqua"/>
                <a:cs typeface="Book Antiqua"/>
              </a:rPr>
              <a:t>40: </a:t>
            </a:r>
            <a:r>
              <a:rPr sz="1167" dirty="0">
                <a:latin typeface="Book Antiqua"/>
                <a:cs typeface="Book Antiqua"/>
              </a:rPr>
              <a:t>Unit</a:t>
            </a:r>
            <a:r>
              <a:rPr sz="1167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Testing 	207</a:t>
            </a:r>
            <a:endParaRPr sz="1167">
              <a:latin typeface="Book Antiqua"/>
              <a:cs typeface="Book Antiqua"/>
            </a:endParaRPr>
          </a:p>
          <a:p>
            <a:pPr marL="12347" marR="5556" algn="just">
              <a:lnSpc>
                <a:spcPct val="195400"/>
              </a:lnSpc>
              <a:spcBef>
                <a:spcPts val="102"/>
              </a:spcBef>
              <a:tabLst>
                <a:tab pos="5126449" algn="l"/>
              </a:tabLst>
            </a:pPr>
            <a:r>
              <a:rPr sz="1167" b="1" dirty="0">
                <a:latin typeface="Book Antiqua"/>
                <a:cs typeface="Book Antiqua"/>
              </a:rPr>
              <a:t>Lecture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b="1" dirty="0">
                <a:latin typeface="Book Antiqua"/>
                <a:cs typeface="Book Antiqua"/>
              </a:rPr>
              <a:t>41: </a:t>
            </a:r>
            <a:r>
              <a:rPr sz="1167" dirty="0">
                <a:latin typeface="Book Antiqua"/>
                <a:cs typeface="Book Antiqua"/>
              </a:rPr>
              <a:t>Inspections</a:t>
            </a:r>
            <a:r>
              <a:rPr sz="1167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vs. Testi</a:t>
            </a:r>
            <a:r>
              <a:rPr sz="1167" spc="-10" dirty="0">
                <a:latin typeface="Book Antiqua"/>
                <a:cs typeface="Book Antiqua"/>
              </a:rPr>
              <a:t>n</a:t>
            </a:r>
            <a:r>
              <a:rPr sz="1167" dirty="0">
                <a:latin typeface="Book Antiqua"/>
                <a:cs typeface="Book Antiqua"/>
              </a:rPr>
              <a:t>g 	</a:t>
            </a:r>
            <a:r>
              <a:rPr sz="1167" spc="-292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210  </a:t>
            </a:r>
            <a:r>
              <a:rPr sz="1167" b="1" dirty="0">
                <a:latin typeface="Book Antiqua"/>
                <a:cs typeface="Book Antiqua"/>
              </a:rPr>
              <a:t>Lecture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b="1" dirty="0">
                <a:latin typeface="Book Antiqua"/>
                <a:cs typeface="Book Antiqua"/>
              </a:rPr>
              <a:t>42: </a:t>
            </a:r>
            <a:r>
              <a:rPr sz="1167" dirty="0">
                <a:latin typeface="Book Antiqua"/>
                <a:cs typeface="Book Antiqua"/>
              </a:rPr>
              <a:t>Debugging 	</a:t>
            </a:r>
            <a:r>
              <a:rPr sz="1167" spc="-292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213  </a:t>
            </a:r>
            <a:r>
              <a:rPr sz="1167" b="1" dirty="0">
                <a:latin typeface="Book Antiqua"/>
                <a:cs typeface="Book Antiqua"/>
              </a:rPr>
              <a:t>Lecture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b="1" dirty="0">
                <a:latin typeface="Book Antiqua"/>
                <a:cs typeface="Book Antiqua"/>
              </a:rPr>
              <a:t>43: </a:t>
            </a:r>
            <a:r>
              <a:rPr sz="1167" dirty="0">
                <a:latin typeface="Book Antiqua"/>
                <a:cs typeface="Book Antiqua"/>
              </a:rPr>
              <a:t>Bug</a:t>
            </a:r>
            <a:r>
              <a:rPr sz="1167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Classes 	</a:t>
            </a:r>
            <a:r>
              <a:rPr sz="1167" spc="-287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216  </a:t>
            </a:r>
            <a:r>
              <a:rPr sz="1167" b="1" dirty="0">
                <a:latin typeface="Book Antiqua"/>
                <a:cs typeface="Book Antiqua"/>
              </a:rPr>
              <a:t>Lecture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b="1" dirty="0">
                <a:latin typeface="Book Antiqua"/>
                <a:cs typeface="Book Antiqua"/>
              </a:rPr>
              <a:t>44: </a:t>
            </a:r>
            <a:r>
              <a:rPr sz="1167" dirty="0">
                <a:latin typeface="Book Antiqua"/>
                <a:cs typeface="Book Antiqua"/>
              </a:rPr>
              <a:t>The</a:t>
            </a:r>
            <a:r>
              <a:rPr sz="1167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Holistic Approach 	</a:t>
            </a:r>
            <a:r>
              <a:rPr sz="1167" spc="-287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224  </a:t>
            </a:r>
            <a:r>
              <a:rPr sz="1167" b="1" dirty="0">
                <a:latin typeface="Book Antiqua"/>
                <a:cs typeface="Book Antiqua"/>
              </a:rPr>
              <a:t>Lecture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b="1" dirty="0">
                <a:latin typeface="Book Antiqua"/>
                <a:cs typeface="Book Antiqua"/>
              </a:rPr>
              <a:t>45:</a:t>
            </a:r>
            <a:r>
              <a:rPr sz="1167" b="1" spc="-5" dirty="0">
                <a:latin typeface="Book Antiqua"/>
                <a:cs typeface="Book Antiqua"/>
              </a:rPr>
              <a:t> </a:t>
            </a:r>
            <a:r>
              <a:rPr sz="1167" dirty="0">
                <a:latin typeface="Book Antiqua"/>
                <a:cs typeface="Book Antiqua"/>
              </a:rPr>
              <a:t>Summary 	227</a:t>
            </a:r>
            <a:endParaRPr sz="1167">
              <a:latin typeface="Book Antiqua"/>
              <a:cs typeface="Book Antiqu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11849" y="9717763"/>
            <a:ext cx="370417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2232378" y="9726800"/>
            <a:ext cx="257810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69"/>
              </a:lnSpc>
            </a:pPr>
            <a:r>
              <a:rPr sz="1167" dirty="0">
                <a:latin typeface="Times New Roman"/>
                <a:cs typeface="Times New Roman"/>
              </a:rPr>
              <a:t>©</a:t>
            </a:r>
            <a:r>
              <a:rPr sz="1167" spc="-3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Copyright</a:t>
            </a:r>
            <a:r>
              <a:rPr sz="1167" spc="-6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Virtual</a:t>
            </a:r>
            <a:r>
              <a:rPr sz="1167" spc="-5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University</a:t>
            </a:r>
            <a:r>
              <a:rPr sz="1167" spc="-6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-24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Pakistan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6100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64</Words>
  <Application>Microsoft Office PowerPoint</Application>
  <PresentationFormat>Custom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Book Antiqua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11</cp:revision>
  <dcterms:created xsi:type="dcterms:W3CDTF">2016-11-20T12:48:04Z</dcterms:created>
  <dcterms:modified xsi:type="dcterms:W3CDTF">2016-11-22T15:20:39Z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