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77" r:id="rId5"/>
    <p:sldId id="278" r:id="rId6"/>
    <p:sldId id="269" r:id="rId7"/>
    <p:sldId id="270" r:id="rId8"/>
    <p:sldId id="271" r:id="rId9"/>
    <p:sldId id="272" r:id="rId10"/>
    <p:sldId id="273" r:id="rId11"/>
    <p:sldId id="265" r:id="rId12"/>
    <p:sldId id="266" r:id="rId13"/>
    <p:sldId id="267" r:id="rId14"/>
    <p:sldId id="268" r:id="rId15"/>
    <p:sldId id="260" r:id="rId16"/>
    <p:sldId id="261" r:id="rId17"/>
    <p:sldId id="262" r:id="rId18"/>
    <p:sldId id="263" r:id="rId19"/>
    <p:sldId id="264" r:id="rId20"/>
    <p:sldId id="256" r:id="rId21"/>
    <p:sldId id="257" r:id="rId22"/>
    <p:sldId id="258" r:id="rId23"/>
    <p:sldId id="259" r:id="rId2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" id="{CAF8CEF7-AD96-4E55-822A-2FCF2E211CD1}">
          <p14:sldIdLst>
            <p14:sldId id="274"/>
            <p14:sldId id="275"/>
            <p14:sldId id="276"/>
            <p14:sldId id="277"/>
            <p14:sldId id="278"/>
          </p14:sldIdLst>
        </p14:section>
        <p14:section name="12" id="{0DF14D23-4613-44C7-B15D-2F2A4D7D9861}">
          <p14:sldIdLst>
            <p14:sldId id="269"/>
            <p14:sldId id="270"/>
            <p14:sldId id="271"/>
            <p14:sldId id="272"/>
            <p14:sldId id="273"/>
          </p14:sldIdLst>
        </p14:section>
        <p14:section name="13" id="{E8AB47DE-43D2-4F2C-B39C-209CCE705048}">
          <p14:sldIdLst>
            <p14:sldId id="265"/>
            <p14:sldId id="266"/>
            <p14:sldId id="267"/>
            <p14:sldId id="268"/>
          </p14:sldIdLst>
        </p14:section>
        <p14:section name="14" id="{77F645C8-851C-4F08-B188-6303DBE114B3}">
          <p14:sldIdLst>
            <p14:sldId id="260"/>
            <p14:sldId id="261"/>
            <p14:sldId id="262"/>
            <p14:sldId id="263"/>
            <p14:sldId id="264"/>
          </p14:sldIdLst>
        </p14:section>
        <p14:section name="15" id="{6B5EE3A3-CA1F-4CB5-90D1-47610BA90312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C518-4387-4A64-BD3F-EAC2D541EA41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066E-5EB6-4F20-A506-30F7F8433F9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649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1485" cy="875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#11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Signals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eiryo"/>
              <a:buChar char="❖"/>
              <a:tabLst>
                <a:tab pos="469900" algn="l"/>
              </a:tabLst>
            </a:pPr>
            <a:r>
              <a:rPr sz="1600" b="1" u="heavy" dirty="0">
                <a:latin typeface="Times New Roman"/>
                <a:cs typeface="Times New Roman"/>
              </a:rPr>
              <a:t>Need </a:t>
            </a:r>
            <a:r>
              <a:rPr sz="1600" b="1" u="heavy" spc="-5" dirty="0">
                <a:latin typeface="Times New Roman"/>
                <a:cs typeface="Times New Roman"/>
              </a:rPr>
              <a:t>For</a:t>
            </a:r>
            <a:r>
              <a:rPr sz="1600" b="1" u="heavy" spc="-6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Signals</a:t>
            </a:r>
            <a:endParaRPr sz="16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141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One of the </a:t>
            </a:r>
            <a:r>
              <a:rPr sz="1200" spc="-5" dirty="0">
                <a:latin typeface="Times New Roman"/>
                <a:cs typeface="Times New Roman"/>
              </a:rPr>
              <a:t>major </a:t>
            </a:r>
            <a:r>
              <a:rPr sz="1200" dirty="0">
                <a:latin typeface="Times New Roman"/>
                <a:cs typeface="Times New Roman"/>
              </a:rPr>
              <a:t>concerns of Physical </a:t>
            </a:r>
            <a:r>
              <a:rPr sz="1200" spc="-5" dirty="0">
                <a:latin typeface="Times New Roman"/>
                <a:cs typeface="Times New Roman"/>
              </a:rPr>
              <a:t>layer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moving information </a:t>
            </a:r>
            <a:r>
              <a:rPr sz="1200" dirty="0">
                <a:latin typeface="Times New Roman"/>
                <a:cs typeface="Times New Roman"/>
              </a:rPr>
              <a:t>in the form  </a:t>
            </a:r>
            <a:r>
              <a:rPr sz="1200" spc="-5" dirty="0">
                <a:latin typeface="Times New Roman"/>
                <a:cs typeface="Times New Roman"/>
              </a:rPr>
              <a:t>of electromagnetic signals </a:t>
            </a:r>
            <a:r>
              <a:rPr sz="1200" dirty="0">
                <a:latin typeface="Times New Roman"/>
                <a:cs typeface="Times New Roman"/>
              </a:rPr>
              <a:t>across a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698500" marR="5715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can be voice, </a:t>
            </a:r>
            <a:r>
              <a:rPr sz="1200" spc="-5" dirty="0">
                <a:latin typeface="Times New Roman"/>
                <a:cs typeface="Times New Roman"/>
              </a:rPr>
              <a:t>image, numeric </a:t>
            </a:r>
            <a:r>
              <a:rPr sz="1200" dirty="0">
                <a:latin typeface="Times New Roman"/>
                <a:cs typeface="Times New Roman"/>
              </a:rPr>
              <a:t>data, characters or any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that  is </a:t>
            </a:r>
            <a:r>
              <a:rPr sz="1200" spc="-5" dirty="0">
                <a:latin typeface="Times New Roman"/>
                <a:cs typeface="Times New Roman"/>
              </a:rPr>
              <a:t>readable </a:t>
            </a:r>
            <a:r>
              <a:rPr sz="1200" dirty="0">
                <a:latin typeface="Times New Roman"/>
                <a:cs typeface="Times New Roman"/>
              </a:rPr>
              <a:t>and has </a:t>
            </a:r>
            <a:r>
              <a:rPr sz="1200" spc="-5" dirty="0">
                <a:latin typeface="Times New Roman"/>
                <a:cs typeface="Times New Roman"/>
              </a:rPr>
              <a:t>meaning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destination user (human 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m/c)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Generally, </a:t>
            </a:r>
            <a:r>
              <a:rPr sz="1200" dirty="0">
                <a:latin typeface="Times New Roman"/>
                <a:cs typeface="Times New Roman"/>
              </a:rPr>
              <a:t>the info </a:t>
            </a:r>
            <a:r>
              <a:rPr sz="1200" spc="-5" dirty="0">
                <a:latin typeface="Times New Roman"/>
                <a:cs typeface="Times New Roman"/>
              </a:rPr>
              <a:t>usable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person or </a:t>
            </a:r>
            <a:r>
              <a:rPr sz="1200" dirty="0">
                <a:latin typeface="Times New Roman"/>
                <a:cs typeface="Times New Roman"/>
              </a:rPr>
              <a:t>application is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that can  be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over 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Example, you </a:t>
            </a:r>
            <a:r>
              <a:rPr sz="1200" dirty="0">
                <a:latin typeface="Times New Roman"/>
                <a:cs typeface="Times New Roman"/>
              </a:rPr>
              <a:t>cannot </a:t>
            </a:r>
            <a:r>
              <a:rPr sz="1200" spc="-5" dirty="0">
                <a:latin typeface="Times New Roman"/>
                <a:cs typeface="Times New Roman"/>
              </a:rPr>
              <a:t>roll up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photograph, </a:t>
            </a:r>
            <a:r>
              <a:rPr sz="1200" dirty="0">
                <a:latin typeface="Times New Roman"/>
                <a:cs typeface="Times New Roman"/>
              </a:rPr>
              <a:t>insert it into the </a:t>
            </a:r>
            <a:r>
              <a:rPr sz="1200" spc="-5" dirty="0">
                <a:latin typeface="Times New Roman"/>
                <a:cs typeface="Times New Roman"/>
              </a:rPr>
              <a:t>wire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transmit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across 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transmit however </a:t>
            </a:r>
            <a:r>
              <a:rPr sz="1200" dirty="0">
                <a:latin typeface="Times New Roman"/>
                <a:cs typeface="Times New Roman"/>
              </a:rPr>
              <a:t>an encoded </a:t>
            </a:r>
            <a:r>
              <a:rPr sz="1200" spc="-5" dirty="0">
                <a:latin typeface="Times New Roman"/>
                <a:cs typeface="Times New Roman"/>
              </a:rPr>
              <a:t>description 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photograph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binary </a:t>
            </a:r>
            <a:r>
              <a:rPr sz="1200" spc="-5" dirty="0">
                <a:latin typeface="Times New Roman"/>
                <a:cs typeface="Times New Roman"/>
              </a:rPr>
              <a:t>digits must </a:t>
            </a:r>
            <a:r>
              <a:rPr sz="1200" dirty="0">
                <a:latin typeface="Times New Roman"/>
                <a:cs typeface="Times New Roman"/>
              </a:rPr>
              <a:t>be converted into a form that TX. Medium can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</a:t>
            </a:r>
            <a:endParaRPr sz="1200">
              <a:latin typeface="Times New Roman"/>
              <a:cs typeface="Times New Roman"/>
            </a:endParaRPr>
          </a:p>
          <a:p>
            <a:pPr marL="698500" marR="5715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TX. Media work by conducting energy </a:t>
            </a:r>
            <a:r>
              <a:rPr sz="1200" spc="-5" dirty="0">
                <a:latin typeface="Times New Roman"/>
                <a:cs typeface="Times New Roman"/>
              </a:rPr>
              <a:t>along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physical path. So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 </a:t>
            </a:r>
            <a:r>
              <a:rPr sz="1200" dirty="0">
                <a:latin typeface="Times New Roman"/>
                <a:cs typeface="Times New Roman"/>
              </a:rPr>
              <a:t>stream of 1s and 0s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turned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energy in the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EM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Analog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Digital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❖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Both data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signals </a:t>
            </a:r>
            <a:r>
              <a:rPr sz="1200" spc="-5" dirty="0">
                <a:latin typeface="Times New Roman"/>
                <a:cs typeface="Times New Roman"/>
              </a:rPr>
              <a:t>that represent </a:t>
            </a:r>
            <a:r>
              <a:rPr sz="1200" dirty="0">
                <a:latin typeface="Times New Roman"/>
                <a:cs typeface="Times New Roman"/>
              </a:rPr>
              <a:t>them can take either analog </a:t>
            </a:r>
            <a:r>
              <a:rPr sz="1200" spc="-5" dirty="0">
                <a:latin typeface="Times New Roman"/>
                <a:cs typeface="Times New Roman"/>
              </a:rPr>
              <a:t>or digital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5"/>
              </a:spcBef>
              <a:buFont typeface="Meiryo"/>
              <a:buChar char="➢"/>
              <a:tabLst>
                <a:tab pos="698500" algn="l"/>
              </a:tabLst>
            </a:pPr>
            <a:r>
              <a:rPr sz="1200" b="1" u="heavy" spc="-10" dirty="0">
                <a:latin typeface="Times New Roman"/>
                <a:cs typeface="Times New Roman"/>
              </a:rPr>
              <a:t>ANALOG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eiryo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Char char="•"/>
              <a:tabLst>
                <a:tab pos="964565" algn="l"/>
                <a:tab pos="965200" algn="l"/>
              </a:tabLst>
            </a:pPr>
            <a:r>
              <a:rPr sz="1200" dirty="0">
                <a:latin typeface="Times New Roman"/>
                <a:cs typeface="Times New Roman"/>
              </a:rPr>
              <a:t>Analog refers to </a:t>
            </a:r>
            <a:r>
              <a:rPr sz="1200" spc="-5" dirty="0">
                <a:latin typeface="Times New Roman"/>
                <a:cs typeface="Times New Roman"/>
              </a:rPr>
              <a:t>something </a:t>
            </a:r>
            <a:r>
              <a:rPr sz="1200" dirty="0">
                <a:latin typeface="Times New Roman"/>
                <a:cs typeface="Times New Roman"/>
              </a:rPr>
              <a:t>that is continuous in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927100" marR="5080" lvl="1" indent="-228600">
              <a:lnSpc>
                <a:spcPts val="1380"/>
              </a:lnSpc>
              <a:spcBef>
                <a:spcPts val="6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Continuous</a:t>
            </a:r>
            <a:r>
              <a:rPr sz="1200" spc="-5" dirty="0">
                <a:latin typeface="Times New Roman"/>
                <a:cs typeface="Times New Roman"/>
              </a:rPr>
              <a:t>– A set of specific points of data </a:t>
            </a:r>
            <a:r>
              <a:rPr sz="1200" dirty="0">
                <a:latin typeface="Times New Roman"/>
                <a:cs typeface="Times New Roman"/>
              </a:rPr>
              <a:t>and all possible points b/w  them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u="heavy" spc="-10" dirty="0">
                <a:latin typeface="Times New Roman"/>
                <a:cs typeface="Times New Roman"/>
              </a:rPr>
              <a:t>DIGITAL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eiryo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Char char="•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Digital refers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something </a:t>
            </a:r>
            <a:r>
              <a:rPr sz="1200" dirty="0">
                <a:latin typeface="Times New Roman"/>
                <a:cs typeface="Times New Roman"/>
              </a:rPr>
              <a:t>that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discrete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sz="1200" i="1" dirty="0">
                <a:latin typeface="Times New Roman"/>
                <a:cs typeface="Times New Roman"/>
              </a:rPr>
              <a:t>Discrete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A set of specific points of data </a:t>
            </a:r>
            <a:r>
              <a:rPr sz="1200" dirty="0">
                <a:latin typeface="Times New Roman"/>
                <a:cs typeface="Times New Roman"/>
              </a:rPr>
              <a:t>with no points in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Data can be Analog or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410"/>
              </a:lnSpc>
              <a:buFont typeface="Meiryo"/>
              <a:buChar char="✓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Example of ANALOG Data is </a:t>
            </a:r>
            <a:r>
              <a:rPr sz="1200" b="1" dirty="0">
                <a:latin typeface="Times New Roman"/>
                <a:cs typeface="Times New Roman"/>
              </a:rPr>
              <a:t>Human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voice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380"/>
              </a:lnSpc>
              <a:buFont typeface="Meiryo"/>
              <a:buChar char="✓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somebody speaks, </a:t>
            </a:r>
            <a:r>
              <a:rPr sz="1200" dirty="0">
                <a:latin typeface="Times New Roman"/>
                <a:cs typeface="Times New Roman"/>
              </a:rPr>
              <a:t>a continuous </a:t>
            </a:r>
            <a:r>
              <a:rPr sz="1200" spc="-5" dirty="0">
                <a:latin typeface="Times New Roman"/>
                <a:cs typeface="Times New Roman"/>
              </a:rPr>
              <a:t>wave </a:t>
            </a:r>
            <a:r>
              <a:rPr sz="1200" dirty="0">
                <a:latin typeface="Times New Roman"/>
                <a:cs typeface="Times New Roman"/>
              </a:rPr>
              <a:t>is created in the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air.</a:t>
            </a:r>
            <a:endParaRPr sz="1200">
              <a:latin typeface="Times New Roman"/>
              <a:cs typeface="Times New Roman"/>
            </a:endParaRPr>
          </a:p>
          <a:p>
            <a:pPr marL="1155700" marR="5715" lvl="1" indent="-228600" algn="just">
              <a:lnSpc>
                <a:spcPts val="1380"/>
              </a:lnSpc>
              <a:spcBef>
                <a:spcPts val="65"/>
              </a:spcBef>
              <a:buFont typeface="Meiryo"/>
              <a:buChar char="✓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This can be captured by a </a:t>
            </a:r>
            <a:r>
              <a:rPr sz="1200" spc="-5" dirty="0">
                <a:latin typeface="Times New Roman"/>
                <a:cs typeface="Times New Roman"/>
              </a:rPr>
              <a:t>Microphone </a:t>
            </a:r>
            <a:r>
              <a:rPr sz="1200" dirty="0">
                <a:latin typeface="Times New Roman"/>
                <a:cs typeface="Times New Roman"/>
              </a:rPr>
              <a:t>and converted to an Analog  Signal</a:t>
            </a:r>
            <a:endParaRPr sz="1200">
              <a:latin typeface="Times New Roman"/>
              <a:cs typeface="Times New Roman"/>
            </a:endParaRPr>
          </a:p>
          <a:p>
            <a:pPr marL="1155700" marR="5080" lvl="1" indent="-228600" algn="just">
              <a:lnSpc>
                <a:spcPts val="1380"/>
              </a:lnSpc>
              <a:buFont typeface="Meiryo"/>
              <a:buChar char="✓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 example </a:t>
            </a:r>
            <a:r>
              <a:rPr sz="1200" dirty="0">
                <a:latin typeface="Times New Roman"/>
                <a:cs typeface="Times New Roman"/>
              </a:rPr>
              <a:t>of DIGITAL data is Data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memory </a:t>
            </a:r>
            <a:r>
              <a:rPr sz="1200" dirty="0">
                <a:latin typeface="Times New Roman"/>
                <a:cs typeface="Times New Roman"/>
              </a:rPr>
              <a:t>of a  </a:t>
            </a:r>
            <a:r>
              <a:rPr sz="1200" spc="-5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in the form of 1s and 0s. It is usually converted to a </a:t>
            </a:r>
            <a:r>
              <a:rPr sz="1200" spc="-5" dirty="0">
                <a:latin typeface="Times New Roman"/>
                <a:cs typeface="Times New Roman"/>
              </a:rPr>
              <a:t>digital  </a:t>
            </a:r>
            <a:r>
              <a:rPr sz="1200" dirty="0">
                <a:latin typeface="Times New Roman"/>
                <a:cs typeface="Times New Roman"/>
              </a:rPr>
              <a:t>signal when it is </a:t>
            </a:r>
            <a:r>
              <a:rPr sz="1200" spc="-5" dirty="0">
                <a:latin typeface="Times New Roman"/>
                <a:cs typeface="Times New Roman"/>
              </a:rPr>
              <a:t>transferred from one </a:t>
            </a:r>
            <a:r>
              <a:rPr sz="1200" dirty="0">
                <a:latin typeface="Times New Roman"/>
                <a:cs typeface="Times New Roman"/>
              </a:rPr>
              <a:t>position to the other inside or  outside 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Meiryo"/>
              <a:buChar char="✓"/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Signals can be Analog or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Meiryo"/>
              <a:buChar char="❖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ANALOG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62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4201667"/>
            <a:ext cx="5530850" cy="334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a periodic signal </a:t>
            </a:r>
            <a:r>
              <a:rPr sz="1200" spc="-5" dirty="0">
                <a:latin typeface="Times New Roman"/>
                <a:cs typeface="Times New Roman"/>
              </a:rPr>
              <a:t>decomposed into two sine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waves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First sine wave </a:t>
            </a:r>
            <a:r>
              <a:rPr sz="1200" spc="-5" dirty="0">
                <a:latin typeface="Times New Roman"/>
                <a:cs typeface="Times New Roman"/>
              </a:rPr>
              <a:t>(middle </a:t>
            </a:r>
            <a:r>
              <a:rPr sz="1200" dirty="0">
                <a:latin typeface="Times New Roman"/>
                <a:cs typeface="Times New Roman"/>
              </a:rPr>
              <a:t>one)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frequency of ‘6’ while the second sine wave has </a:t>
            </a:r>
            <a:r>
              <a:rPr sz="1200" dirty="0">
                <a:latin typeface="Times New Roman"/>
                <a:cs typeface="Times New Roman"/>
              </a:rPr>
              <a:t>a  frequency 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‘0’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Adding </a:t>
            </a:r>
            <a:r>
              <a:rPr sz="1200" dirty="0">
                <a:latin typeface="Times New Roman"/>
                <a:cs typeface="Times New Roman"/>
              </a:rPr>
              <a:t>these two </a:t>
            </a:r>
            <a:r>
              <a:rPr sz="1200" spc="-5" dirty="0">
                <a:latin typeface="Times New Roman"/>
                <a:cs typeface="Times New Roman"/>
              </a:rPr>
              <a:t>signals point by point results </a:t>
            </a:r>
            <a:r>
              <a:rPr sz="1200" dirty="0">
                <a:latin typeface="Times New Roman"/>
                <a:cs typeface="Times New Roman"/>
              </a:rPr>
              <a:t>in the top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Original signal </a:t>
            </a:r>
            <a:r>
              <a:rPr sz="1200" dirty="0">
                <a:latin typeface="Times New Roman"/>
                <a:cs typeface="Times New Roman"/>
              </a:rPr>
              <a:t>looks like a </a:t>
            </a:r>
            <a:r>
              <a:rPr sz="1200" spc="-5" dirty="0">
                <a:latin typeface="Times New Roman"/>
                <a:cs typeface="Times New Roman"/>
              </a:rPr>
              <a:t>sine wave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axis </a:t>
            </a:r>
            <a:r>
              <a:rPr sz="1200" spc="-5" dirty="0">
                <a:latin typeface="Times New Roman"/>
                <a:cs typeface="Times New Roman"/>
              </a:rPr>
              <a:t>shifted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downward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shift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because of DC </a:t>
            </a:r>
            <a:r>
              <a:rPr sz="1200" dirty="0">
                <a:latin typeface="Times New Roman"/>
                <a:cs typeface="Times New Roman"/>
              </a:rPr>
              <a:t>Component or zero frequency </a:t>
            </a:r>
            <a:r>
              <a:rPr sz="1200" spc="-5" dirty="0">
                <a:latin typeface="Times New Roman"/>
                <a:cs typeface="Times New Roman"/>
              </a:rPr>
              <a:t>component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you </a:t>
            </a:r>
            <a:r>
              <a:rPr sz="1200" dirty="0">
                <a:latin typeface="Times New Roman"/>
                <a:cs typeface="Times New Roman"/>
              </a:rPr>
              <a:t>look at the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time domain,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point is there while in frequency  domain </a:t>
            </a:r>
            <a:r>
              <a:rPr sz="1200" dirty="0">
                <a:latin typeface="Times New Roman"/>
                <a:cs typeface="Times New Roman"/>
              </a:rPr>
              <a:t>, two </a:t>
            </a:r>
            <a:r>
              <a:rPr sz="1200" spc="-5" dirty="0">
                <a:latin typeface="Times New Roman"/>
                <a:cs typeface="Times New Roman"/>
              </a:rPr>
              <a:t>component </a:t>
            </a:r>
            <a:r>
              <a:rPr sz="1200" dirty="0">
                <a:latin typeface="Times New Roman"/>
                <a:cs typeface="Times New Roman"/>
              </a:rPr>
              <a:t>freq.'s 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Sine </a:t>
            </a:r>
            <a:r>
              <a:rPr sz="1200" spc="-5" dirty="0">
                <a:latin typeface="Times New Roman"/>
                <a:cs typeface="Times New Roman"/>
              </a:rPr>
              <a:t>Waves </a:t>
            </a:r>
            <a:r>
              <a:rPr sz="1200" dirty="0">
                <a:latin typeface="Times New Roman"/>
                <a:cs typeface="Times New Roman"/>
              </a:rPr>
              <a:t>and its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Characteristics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Control of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and Frequency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Composite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Section 4.4, 4.5  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Behrouz</a:t>
            </a:r>
            <a:endParaRPr sz="1200">
              <a:latin typeface="Times New Roman"/>
              <a:cs typeface="Times New Roman"/>
            </a:endParaRPr>
          </a:p>
          <a:p>
            <a:pPr marL="655955" lvl="2" indent="-186055">
              <a:lnSpc>
                <a:spcPts val="1410"/>
              </a:lnSpc>
              <a:buAutoNum type="alphaUcPeriod"/>
              <a:tabLst>
                <a:tab pos="65659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4617" y="914400"/>
            <a:ext cx="5388864" cy="3121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97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23285" y="940054"/>
            <a:ext cx="194310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#13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1494790"/>
            <a:ext cx="5531485" cy="181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u="heavy" spc="-5" dirty="0">
                <a:latin typeface="Times New Roman"/>
                <a:cs typeface="Times New Roman"/>
              </a:rPr>
              <a:t>Frequency Spectrum / Bandwidth</a:t>
            </a:r>
            <a:endParaRPr sz="1400">
              <a:latin typeface="Times New Roman"/>
              <a:cs typeface="Times New Roman"/>
            </a:endParaRPr>
          </a:p>
          <a:p>
            <a:pPr marL="240665" marR="5080" indent="-227965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278765" algn="l"/>
                <a:tab pos="279400" algn="l"/>
              </a:tabLst>
            </a:pPr>
            <a:r>
              <a:rPr sz="1200" b="1" dirty="0">
                <a:latin typeface="Times New Roman"/>
                <a:cs typeface="Times New Roman"/>
              </a:rPr>
              <a:t>Frequency Spectrum</a:t>
            </a:r>
            <a:r>
              <a:rPr sz="1200" dirty="0">
                <a:latin typeface="Times New Roman"/>
                <a:cs typeface="Times New Roman"/>
              </a:rPr>
              <a:t>: of a signal is the </a:t>
            </a:r>
            <a:r>
              <a:rPr sz="1200" spc="-5" dirty="0">
                <a:latin typeface="Times New Roman"/>
                <a:cs typeface="Times New Roman"/>
              </a:rPr>
              <a:t>collection of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component </a:t>
            </a:r>
            <a:r>
              <a:rPr sz="1200" dirty="0">
                <a:latin typeface="Times New Roman"/>
                <a:cs typeface="Times New Roman"/>
              </a:rPr>
              <a:t>frequencies  it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shown using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Frequency domain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Bandwidth: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width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spectrum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other words ,Bandwidth refers 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range of the component frequencies and  Frequency </a:t>
            </a:r>
            <a:r>
              <a:rPr sz="1200" spc="-5" dirty="0">
                <a:latin typeface="Times New Roman"/>
                <a:cs typeface="Times New Roman"/>
              </a:rPr>
              <a:t>Spectrum refers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elements </a:t>
            </a:r>
            <a:r>
              <a:rPr sz="1200" dirty="0">
                <a:latin typeface="Times New Roman"/>
                <a:cs typeface="Times New Roman"/>
              </a:rPr>
              <a:t>within 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How to calculate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Bandwidth?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calculate Bandwidth, </a:t>
            </a:r>
            <a:r>
              <a:rPr sz="1200" spc="-5" dirty="0">
                <a:latin typeface="Times New Roman"/>
                <a:cs typeface="Times New Roman"/>
              </a:rPr>
              <a:t>subtract the lowest frequency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highest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0" y="4811521"/>
            <a:ext cx="1428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70" dirty="0">
                <a:latin typeface="Meiryo"/>
                <a:cs typeface="Meiryo"/>
              </a:rPr>
              <a:t>*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7548" y="5038725"/>
            <a:ext cx="3771265" cy="0"/>
          </a:xfrm>
          <a:custGeom>
            <a:avLst/>
            <a:gdLst/>
            <a:ahLst/>
            <a:cxnLst/>
            <a:rect l="l" t="t" r="r" b="b"/>
            <a:pathLst>
              <a:path w="3771265">
                <a:moveTo>
                  <a:pt x="0" y="0"/>
                </a:moveTo>
                <a:lnTo>
                  <a:pt x="377113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5985" y="4862321"/>
            <a:ext cx="4819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SLIDE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8685" y="5038725"/>
            <a:ext cx="456565" cy="0"/>
          </a:xfrm>
          <a:custGeom>
            <a:avLst/>
            <a:gdLst/>
            <a:ahLst/>
            <a:cxnLst/>
            <a:rect l="l" t="t" r="r" b="b"/>
            <a:pathLst>
              <a:path w="456564">
                <a:moveTo>
                  <a:pt x="0" y="0"/>
                </a:moveTo>
                <a:lnTo>
                  <a:pt x="456438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7548" y="3463290"/>
            <a:ext cx="3769614" cy="1549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7400" y="6448805"/>
            <a:ext cx="3661879" cy="1696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0300" y="5212079"/>
            <a:ext cx="5530850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4.8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If a periodic signal is </a:t>
            </a:r>
            <a:r>
              <a:rPr sz="1200" spc="-5" dirty="0">
                <a:latin typeface="Times New Roman"/>
                <a:cs typeface="Times New Roman"/>
              </a:rPr>
              <a:t>decomposed into five sine waves with frequencies 100, 300, 500,  700,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900 Hz, what </a:t>
            </a:r>
            <a:r>
              <a:rPr sz="1200" dirty="0">
                <a:latin typeface="Times New Roman"/>
                <a:cs typeface="Times New Roman"/>
              </a:rPr>
              <a:t>is 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Bandwidth?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b="1" dirty="0">
                <a:latin typeface="Times New Roman"/>
                <a:cs typeface="Times New Roman"/>
              </a:rPr>
              <a:t>Solution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Times New Roman"/>
                <a:cs typeface="Times New Roman"/>
              </a:rPr>
              <a:t>B </a:t>
            </a:r>
            <a:r>
              <a:rPr sz="1200" spc="-5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f</a:t>
            </a:r>
            <a:r>
              <a:rPr sz="1050" i="1" spc="52" baseline="-23809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Symbol"/>
                <a:cs typeface="Symbol"/>
              </a:rPr>
              <a:t>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spc="25" dirty="0">
                <a:latin typeface="Times New Roman"/>
                <a:cs typeface="Times New Roman"/>
              </a:rPr>
              <a:t>f</a:t>
            </a:r>
            <a:r>
              <a:rPr sz="1050" i="1" spc="37" baseline="-23809" dirty="0">
                <a:latin typeface="Times New Roman"/>
                <a:cs typeface="Times New Roman"/>
              </a:rPr>
              <a:t>l </a:t>
            </a:r>
            <a:r>
              <a:rPr sz="1200" spc="-5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900 </a:t>
            </a:r>
            <a:r>
              <a:rPr sz="1200" spc="15" dirty="0">
                <a:latin typeface="Symbol"/>
                <a:cs typeface="Symbol"/>
              </a:rPr>
              <a:t></a:t>
            </a:r>
            <a:r>
              <a:rPr sz="1200" spc="15" dirty="0">
                <a:latin typeface="Times New Roman"/>
                <a:cs typeface="Times New Roman"/>
              </a:rPr>
              <a:t>100 </a:t>
            </a:r>
            <a:r>
              <a:rPr sz="1200" spc="-5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800</a:t>
            </a:r>
            <a:r>
              <a:rPr sz="1200" i="1" spc="10" dirty="0">
                <a:latin typeface="Times New Roman"/>
                <a:cs typeface="Times New Roman"/>
              </a:rPr>
              <a:t>Hz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5209" y="9731502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2118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8590" y="9731502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5">
                <a:moveTo>
                  <a:pt x="0" y="0"/>
                </a:moveTo>
                <a:lnTo>
                  <a:pt x="0" y="182118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8900" y="8951709"/>
            <a:ext cx="3259454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604520" indent="-227965" algn="r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Other Definitions of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Bandwidth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eiryo"/>
              <a:buChar char="❖"/>
            </a:pPr>
            <a:endParaRPr sz="145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buSzPct val="116666"/>
              <a:buFont typeface="Meiryo"/>
              <a:buChar char="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3 dB </a:t>
            </a:r>
            <a:r>
              <a:rPr sz="1200" b="1" spc="-5" dirty="0">
                <a:latin typeface="Times New Roman"/>
                <a:cs typeface="Times New Roman"/>
              </a:rPr>
              <a:t>Bandwidth </a:t>
            </a:r>
            <a:r>
              <a:rPr sz="1200" b="1" dirty="0">
                <a:latin typeface="Times New Roman"/>
                <a:cs typeface="Times New Roman"/>
              </a:rPr>
              <a:t>or Half </a:t>
            </a:r>
            <a:r>
              <a:rPr sz="1200" b="1" spc="-5" dirty="0">
                <a:latin typeface="Times New Roman"/>
                <a:cs typeface="Times New Roman"/>
              </a:rPr>
              <a:t>Power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R="661035" algn="r">
              <a:lnSpc>
                <a:spcPct val="100000"/>
              </a:lnSpc>
              <a:spcBef>
                <a:spcPts val="1145"/>
              </a:spcBef>
            </a:pPr>
            <a:r>
              <a:rPr sz="1200" i="1" spc="-5" dirty="0">
                <a:latin typeface="Times New Roman"/>
                <a:cs typeface="Times New Roman"/>
              </a:rPr>
              <a:t>H</a:t>
            </a:r>
            <a:r>
              <a:rPr sz="1200" i="1" spc="-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f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3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100" y="902207"/>
            <a:ext cx="18065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For the magnitude spectra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7148" y="902207"/>
            <a:ext cx="252412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, the range of the spectrum that does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0" y="2977895"/>
            <a:ext cx="507365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Equivalent Noise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 width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fictitious </a:t>
            </a:r>
            <a:r>
              <a:rPr sz="1200" dirty="0">
                <a:latin typeface="Times New Roman"/>
                <a:cs typeface="Times New Roman"/>
              </a:rPr>
              <a:t>rectangular spectrum created to have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power  in the </a:t>
            </a:r>
            <a:r>
              <a:rPr sz="1200" spc="-5" dirty="0">
                <a:latin typeface="Times New Roman"/>
                <a:cs typeface="Times New Roman"/>
              </a:rPr>
              <a:t>rectangular </a:t>
            </a:r>
            <a:r>
              <a:rPr sz="1200" dirty="0">
                <a:latin typeface="Times New Roman"/>
                <a:cs typeface="Times New Roman"/>
              </a:rPr>
              <a:t>band as the power of the signal in positive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500" y="5811011"/>
            <a:ext cx="3703954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Null-to-Null </a:t>
            </a:r>
            <a:r>
              <a:rPr sz="1200" b="1" spc="-5" dirty="0">
                <a:latin typeface="Times New Roman"/>
                <a:cs typeface="Times New Roman"/>
              </a:rPr>
              <a:t>Bandwidth </a:t>
            </a:r>
            <a:r>
              <a:rPr sz="1200" b="1" dirty="0">
                <a:latin typeface="Times New Roman"/>
                <a:cs typeface="Times New Roman"/>
              </a:rPr>
              <a:t>or </a:t>
            </a:r>
            <a:r>
              <a:rPr sz="1200" b="1" spc="-5" dirty="0">
                <a:latin typeface="Times New Roman"/>
                <a:cs typeface="Times New Roman"/>
              </a:rPr>
              <a:t>Zero </a:t>
            </a:r>
            <a:r>
              <a:rPr sz="1200" b="1" dirty="0">
                <a:latin typeface="Times New Roman"/>
                <a:cs typeface="Times New Roman"/>
              </a:rPr>
              <a:t>Crossing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100" y="6160008"/>
            <a:ext cx="265303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maximum </a:t>
            </a:r>
            <a:r>
              <a:rPr sz="1200" dirty="0">
                <a:latin typeface="Times New Roman"/>
                <a:cs typeface="Times New Roman"/>
              </a:rPr>
              <a:t>frequency in a spectrum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0550" y="6160008"/>
            <a:ext cx="151003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875" algn="l"/>
                <a:tab pos="773430" algn="l"/>
                <a:tab pos="1276350" algn="l"/>
              </a:tabLst>
            </a:pPr>
            <a:r>
              <a:rPr sz="1200" dirty="0">
                <a:latin typeface="Times New Roman"/>
                <a:cs typeface="Times New Roman"/>
              </a:rPr>
              <a:t>first	null	above	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6439" y="6335267"/>
            <a:ext cx="2457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0712" y="6335267"/>
            <a:ext cx="4743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1969" y="6335267"/>
            <a:ext cx="9588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is  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Null-to-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8900" y="8575547"/>
            <a:ext cx="3723004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Power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Frequency Band in which 99% of the total power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38755" y="6873240"/>
            <a:ext cx="3771900" cy="1363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800" y="3864864"/>
            <a:ext cx="4343400" cy="1781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1440180"/>
            <a:ext cx="3543300" cy="1373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84348" y="1421891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19" h="11430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4160" y="1424939"/>
            <a:ext cx="28575" cy="51435"/>
          </a:xfrm>
          <a:custGeom>
            <a:avLst/>
            <a:gdLst/>
            <a:ahLst/>
            <a:cxnLst/>
            <a:rect l="l" t="t" r="r" b="b"/>
            <a:pathLst>
              <a:path w="28575" h="51434">
                <a:moveTo>
                  <a:pt x="0" y="0"/>
                </a:moveTo>
                <a:lnTo>
                  <a:pt x="28193" y="51053"/>
                </a:lnTo>
              </a:path>
            </a:pathLst>
          </a:custGeom>
          <a:ln w="12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5401" y="1324355"/>
            <a:ext cx="128905" cy="151765"/>
          </a:xfrm>
          <a:custGeom>
            <a:avLst/>
            <a:gdLst/>
            <a:ahLst/>
            <a:cxnLst/>
            <a:rect l="l" t="t" r="r" b="b"/>
            <a:pathLst>
              <a:path w="128905" h="151765">
                <a:moveTo>
                  <a:pt x="0" y="151638"/>
                </a:moveTo>
                <a:lnTo>
                  <a:pt x="37337" y="0"/>
                </a:lnTo>
                <a:lnTo>
                  <a:pt x="128778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8345" y="130225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6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15155" y="1134617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4">
                <a:moveTo>
                  <a:pt x="0" y="0"/>
                </a:moveTo>
                <a:lnTo>
                  <a:pt x="0" y="182117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8535" y="1134617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4">
                <a:moveTo>
                  <a:pt x="0" y="0"/>
                </a:moveTo>
                <a:lnTo>
                  <a:pt x="0" y="182117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16100" y="1077468"/>
            <a:ext cx="247586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fall </a:t>
            </a:r>
            <a:r>
              <a:rPr sz="1200" dirty="0">
                <a:latin typeface="Times New Roman"/>
                <a:cs typeface="Times New Roman"/>
              </a:rPr>
              <a:t>lower </a:t>
            </a:r>
            <a:r>
              <a:rPr sz="1200" spc="-5" dirty="0">
                <a:latin typeface="Times New Roman"/>
                <a:cs typeface="Times New Roman"/>
              </a:rPr>
              <a:t>than   </a:t>
            </a:r>
            <a:r>
              <a:rPr sz="1800" baseline="-4629" dirty="0">
                <a:latin typeface="Times New Roman"/>
                <a:cs typeface="Times New Roman"/>
              </a:rPr>
              <a:t>1  </a:t>
            </a:r>
            <a:r>
              <a:rPr sz="1200" spc="-5" dirty="0">
                <a:latin typeface="Times New Roman"/>
                <a:cs typeface="Times New Roman"/>
              </a:rPr>
              <a:t>times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max. </a:t>
            </a:r>
            <a:r>
              <a:rPr sz="1800" i="1" spc="-7" baseline="-11574" dirty="0">
                <a:latin typeface="Times New Roman"/>
                <a:cs typeface="Times New Roman"/>
              </a:rPr>
              <a:t>H </a:t>
            </a:r>
            <a:r>
              <a:rPr sz="1800" spc="-7" baseline="-11574" dirty="0">
                <a:latin typeface="Times New Roman"/>
                <a:cs typeface="Times New Roman"/>
              </a:rPr>
              <a:t>( </a:t>
            </a:r>
            <a:r>
              <a:rPr sz="1800" i="1" spc="-7" baseline="-11574" dirty="0">
                <a:latin typeface="Times New Roman"/>
                <a:cs typeface="Times New Roman"/>
              </a:rPr>
              <a:t>f</a:t>
            </a:r>
            <a:r>
              <a:rPr sz="1800" i="1" spc="-52" baseline="-11574" dirty="0">
                <a:latin typeface="Times New Roman"/>
                <a:cs typeface="Times New Roman"/>
              </a:rPr>
              <a:t> </a:t>
            </a:r>
            <a:r>
              <a:rPr sz="1800" spc="-7" baseline="-11574" dirty="0">
                <a:latin typeface="Times New Roman"/>
                <a:cs typeface="Times New Roman"/>
              </a:rPr>
              <a:t>)</a:t>
            </a:r>
            <a:endParaRPr sz="1800" baseline="-11574">
              <a:latin typeface="Times New Roman"/>
              <a:cs typeface="Times New Roman"/>
            </a:endParaRPr>
          </a:p>
          <a:p>
            <a:pPr marR="259715" algn="ctr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16100" y="6325158"/>
            <a:ext cx="113093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8000"/>
              </a:lnSpc>
            </a:pPr>
            <a:r>
              <a:rPr sz="1800" baseline="4629" dirty="0">
                <a:latin typeface="Times New Roman"/>
                <a:cs typeface="Times New Roman"/>
              </a:rPr>
              <a:t>below </a:t>
            </a:r>
            <a:r>
              <a:rPr sz="1600" i="1" dirty="0">
                <a:latin typeface="Times New Roman"/>
                <a:cs typeface="Times New Roman"/>
              </a:rPr>
              <a:t>f </a:t>
            </a:r>
            <a:r>
              <a:rPr sz="1425" i="1" spc="-7" baseline="-23391" dirty="0">
                <a:latin typeface="Times New Roman"/>
                <a:cs typeface="Times New Roman"/>
              </a:rPr>
              <a:t>o </a:t>
            </a:r>
            <a:r>
              <a:rPr sz="1800" baseline="4629" dirty="0">
                <a:latin typeface="Times New Roman"/>
                <a:cs typeface="Times New Roman"/>
              </a:rPr>
              <a:t>will be 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0633" y="6295135"/>
            <a:ext cx="120713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0765" algn="l"/>
              </a:tabLst>
            </a:pPr>
            <a:r>
              <a:rPr sz="1900" i="1" spc="-10" dirty="0">
                <a:latin typeface="Times New Roman"/>
                <a:cs typeface="Times New Roman"/>
              </a:rPr>
              <a:t>f</a:t>
            </a:r>
            <a:r>
              <a:rPr sz="1650" spc="7" baseline="-22727" dirty="0">
                <a:latin typeface="Times New Roman"/>
                <a:cs typeface="Times New Roman"/>
              </a:rPr>
              <a:t>1</a:t>
            </a:r>
            <a:r>
              <a:rPr sz="1650" baseline="-22727" dirty="0">
                <a:latin typeface="Times New Roman"/>
                <a:cs typeface="Times New Roman"/>
              </a:rPr>
              <a:t>	</a:t>
            </a:r>
            <a:r>
              <a:rPr sz="1900" i="1" spc="114" dirty="0">
                <a:latin typeface="Times New Roman"/>
                <a:cs typeface="Times New Roman"/>
              </a:rPr>
              <a:t>f</a:t>
            </a:r>
            <a:r>
              <a:rPr sz="1650" spc="7" baseline="-22727" dirty="0">
                <a:latin typeface="Times New Roman"/>
                <a:cs typeface="Times New Roman"/>
              </a:rPr>
              <a:t>2</a:t>
            </a:r>
            <a:endParaRPr sz="1650" baseline="-2272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4821" y="6119114"/>
            <a:ext cx="4921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2400" i="1" baseline="13888" dirty="0">
                <a:latin typeface="Times New Roman"/>
                <a:cs typeface="Times New Roman"/>
              </a:rPr>
              <a:t>f </a:t>
            </a:r>
            <a:r>
              <a:rPr sz="950" i="1" spc="-5" dirty="0">
                <a:latin typeface="Times New Roman"/>
                <a:cs typeface="Times New Roman"/>
              </a:rPr>
              <a:t>o</a:t>
            </a:r>
            <a:r>
              <a:rPr sz="950" i="1" spc="100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,the</a:t>
            </a:r>
            <a:endParaRPr sz="1800" baseline="462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61203" y="6448805"/>
            <a:ext cx="0" cy="205740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39740" y="6448805"/>
            <a:ext cx="0" cy="205740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98796" y="6422897"/>
            <a:ext cx="42545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5" dirty="0">
                <a:latin typeface="Times New Roman"/>
                <a:cs typeface="Times New Roman"/>
              </a:rPr>
              <a:t>f</a:t>
            </a:r>
            <a:r>
              <a:rPr sz="1125" spc="7" baseline="-25925" dirty="0">
                <a:latin typeface="Times New Roman"/>
                <a:cs typeface="Times New Roman"/>
              </a:rPr>
              <a:t>1 </a:t>
            </a:r>
            <a:r>
              <a:rPr sz="1350" dirty="0">
                <a:latin typeface="Symbol"/>
                <a:cs typeface="Symbol"/>
              </a:rPr>
              <a:t>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125" spc="75" baseline="-25925" dirty="0">
                <a:latin typeface="Times New Roman"/>
                <a:cs typeface="Times New Roman"/>
              </a:rPr>
              <a:t>2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6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914400"/>
            <a:ext cx="3543300" cy="159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8900" y="2497835"/>
            <a:ext cx="5302250" cy="229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Digital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241300" marR="5715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In addition to being represented by Analog Signals, data can also be represented  by a Digital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Bit </a:t>
            </a:r>
            <a:r>
              <a:rPr sz="1200" b="1" spc="-5" dirty="0">
                <a:latin typeface="Times New Roman"/>
                <a:cs typeface="Times New Roman"/>
              </a:rPr>
              <a:t>Interval and </a:t>
            </a:r>
            <a:r>
              <a:rPr sz="1200" b="1" dirty="0">
                <a:latin typeface="Times New Roman"/>
                <a:cs typeface="Times New Roman"/>
              </a:rPr>
              <a:t>Bit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Most digital signals are aperiodic and thus Period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Frequency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the  appropriate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dirty="0">
                <a:latin typeface="Times New Roman"/>
                <a:cs typeface="Times New Roman"/>
              </a:rPr>
              <a:t>to describe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spcBef>
                <a:spcPts val="5"/>
              </a:spcBef>
              <a:buFont typeface="Meiryo"/>
              <a:buChar char="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Bit Interval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(seconds)</a:t>
            </a:r>
            <a:endParaRPr sz="1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1410"/>
              </a:lnSpc>
              <a:buFont typeface="Meiryo"/>
              <a:buChar char="✓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required to send one single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Meiryo"/>
              <a:buChar char="✓"/>
            </a:pP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Font typeface="Meiryo"/>
              <a:buChar char="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Bit Rate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(bps)</a:t>
            </a:r>
            <a:endParaRPr sz="1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1410"/>
              </a:lnSpc>
              <a:buFont typeface="Meiryo"/>
              <a:buChar char="✓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bits sent per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4962144"/>
            <a:ext cx="4100487" cy="1596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298" y="6724637"/>
            <a:ext cx="553148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Frequency Spectrum of a Digital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Frequency spectrum of a digital signal contains </a:t>
            </a:r>
            <a:r>
              <a:rPr sz="1200" spc="-5" dirty="0">
                <a:latin typeface="Times New Roman"/>
                <a:cs typeface="Times New Roman"/>
              </a:rPr>
              <a:t>an infinite number of frequencies with  different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amplitudes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Ideally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7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whose </a:t>
            </a:r>
            <a:r>
              <a:rPr sz="1200" spc="-5" dirty="0">
                <a:latin typeface="Times New Roman"/>
                <a:cs typeface="Times New Roman"/>
              </a:rPr>
              <a:t>amplitudes are significant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still recreate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digital signal </a:t>
            </a:r>
            <a:r>
              <a:rPr sz="1200" dirty="0">
                <a:latin typeface="Times New Roman"/>
                <a:cs typeface="Times New Roman"/>
              </a:rPr>
              <a:t>with  </a:t>
            </a:r>
            <a:r>
              <a:rPr sz="1200" spc="-5" dirty="0">
                <a:latin typeface="Times New Roman"/>
                <a:cs typeface="Times New Roman"/>
              </a:rPr>
              <a:t>reasonable </a:t>
            </a:r>
            <a:r>
              <a:rPr sz="1200" dirty="0">
                <a:latin typeface="Times New Roman"/>
                <a:cs typeface="Times New Roman"/>
              </a:rPr>
              <a:t>accuracy at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16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144" y="914400"/>
            <a:ext cx="5485637" cy="3011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298" y="4091940"/>
            <a:ext cx="2713355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Frequency </a:t>
            </a:r>
            <a:r>
              <a:rPr sz="1200" spc="-5" dirty="0">
                <a:latin typeface="Times New Roman"/>
                <a:cs typeface="Times New Roman"/>
              </a:rPr>
              <a:t>Spectrum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Other Definitions 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Digital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059570" y="5316473"/>
            <a:ext cx="36004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 4th  Edition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5328665"/>
            <a:ext cx="157099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ts val="1380"/>
              </a:lnSpc>
              <a:tabLst>
                <a:tab pos="2406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spc="-5" dirty="0">
                <a:latin typeface="Times New Roman"/>
                <a:cs typeface="Times New Roman"/>
              </a:rPr>
              <a:t>Section  4.4,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4.5,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4.6  Behrouz A.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146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1485" cy="708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#14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Conversions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Information must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transformed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signals before </a:t>
            </a:r>
            <a:r>
              <a:rPr sz="1200" dirty="0">
                <a:latin typeface="Times New Roman"/>
                <a:cs typeface="Times New Roman"/>
              </a:rPr>
              <a:t>it can be </a:t>
            </a:r>
            <a:r>
              <a:rPr sz="1200" spc="-5" dirty="0">
                <a:latin typeface="Times New Roman"/>
                <a:cs typeface="Times New Roman"/>
              </a:rPr>
              <a:t>transported across the 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 </a:t>
            </a:r>
            <a:r>
              <a:rPr sz="1200" dirty="0">
                <a:latin typeface="Times New Roman"/>
                <a:cs typeface="Times New Roman"/>
              </a:rPr>
              <a:t>info is </a:t>
            </a:r>
            <a:r>
              <a:rPr sz="1200" spc="-5" dirty="0">
                <a:latin typeface="Times New Roman"/>
                <a:cs typeface="Times New Roman"/>
              </a:rPr>
              <a:t>transformed depends on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original format </a:t>
            </a:r>
            <a:r>
              <a:rPr sz="1200" dirty="0">
                <a:latin typeface="Times New Roman"/>
                <a:cs typeface="Times New Roman"/>
              </a:rPr>
              <a:t>and on the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dirty="0">
                <a:latin typeface="Times New Roman"/>
                <a:cs typeface="Times New Roman"/>
              </a:rPr>
              <a:t>used by the  communication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you want to send a letter by a </a:t>
            </a:r>
            <a:r>
              <a:rPr sz="1200" spc="-5" dirty="0">
                <a:latin typeface="Times New Roman"/>
                <a:cs typeface="Times New Roman"/>
              </a:rPr>
              <a:t>smoke signal, you need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know which </a:t>
            </a:r>
            <a:r>
              <a:rPr sz="1200" spc="-10" dirty="0">
                <a:latin typeface="Times New Roman"/>
                <a:cs typeface="Times New Roman"/>
              </a:rPr>
              <a:t>smoke  </a:t>
            </a:r>
            <a:r>
              <a:rPr sz="1200" dirty="0">
                <a:latin typeface="Times New Roman"/>
                <a:cs typeface="Times New Roman"/>
              </a:rPr>
              <a:t>patterns </a:t>
            </a: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which words in your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before building the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Words are the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puffs of smoke are representation of that  information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Introduction to the type of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Conversions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Data stored in the </a:t>
            </a:r>
            <a:r>
              <a:rPr sz="1200" spc="-5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is in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form of 0’s and 1’s. To be carried from  one place to the other, data is </a:t>
            </a:r>
            <a:r>
              <a:rPr sz="1200" spc="-5" dirty="0">
                <a:latin typeface="Times New Roman"/>
                <a:cs typeface="Times New Roman"/>
              </a:rPr>
              <a:t>usually </a:t>
            </a:r>
            <a:r>
              <a:rPr sz="1200" dirty="0">
                <a:latin typeface="Times New Roman"/>
                <a:cs typeface="Times New Roman"/>
              </a:rPr>
              <a:t>converted to digital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2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b="1" spc="-5" dirty="0">
                <a:latin typeface="Times New Roman"/>
                <a:cs typeface="Times New Roman"/>
              </a:rPr>
              <a:t>“</a:t>
            </a:r>
            <a:r>
              <a:rPr sz="1200" b="1" i="1" u="heavy" spc="-5" dirty="0">
                <a:latin typeface="Times New Roman"/>
                <a:cs typeface="Times New Roman"/>
              </a:rPr>
              <a:t>Digital-to-Digital Conversion</a:t>
            </a:r>
            <a:r>
              <a:rPr sz="1200" b="1" spc="-5" dirty="0">
                <a:latin typeface="Times New Roman"/>
                <a:cs typeface="Times New Roman"/>
              </a:rPr>
              <a:t>” or “</a:t>
            </a:r>
            <a:r>
              <a:rPr sz="1200" b="1" i="1" u="heavy" spc="-5" dirty="0">
                <a:latin typeface="Times New Roman"/>
                <a:cs typeface="Times New Roman"/>
              </a:rPr>
              <a:t>Encoding digital data </a:t>
            </a:r>
            <a:r>
              <a:rPr sz="1200" b="1" i="1" u="heavy" spc="105" dirty="0">
                <a:latin typeface="Times New Roman"/>
                <a:cs typeface="Times New Roman"/>
              </a:rPr>
              <a:t> </a:t>
            </a:r>
            <a:r>
              <a:rPr sz="1200" b="1" i="1" u="heavy" dirty="0">
                <a:latin typeface="Times New Roman"/>
                <a:cs typeface="Times New Roman"/>
              </a:rPr>
              <a:t>into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80"/>
              </a:lnSpc>
            </a:pPr>
            <a:r>
              <a:rPr sz="1200" b="1" i="1" u="heavy" dirty="0">
                <a:latin typeface="Times New Roman"/>
                <a:cs typeface="Times New Roman"/>
              </a:rPr>
              <a:t>digital</a:t>
            </a:r>
            <a:r>
              <a:rPr sz="1200" b="1" i="1" u="heavy" spc="-70" dirty="0">
                <a:latin typeface="Times New Roman"/>
                <a:cs typeface="Times New Roman"/>
              </a:rPr>
              <a:t> </a:t>
            </a:r>
            <a:r>
              <a:rPr sz="1200" b="1" i="1" u="heavy" spc="-5" dirty="0">
                <a:latin typeface="Times New Roman"/>
                <a:cs typeface="Times New Roman"/>
              </a:rPr>
              <a:t>signals</a:t>
            </a:r>
            <a:r>
              <a:rPr sz="1200" b="1" spc="-5" dirty="0">
                <a:latin typeface="Times New Roman"/>
                <a:cs typeface="Times New Roman"/>
              </a:rPr>
              <a:t>”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Sometimes we </a:t>
            </a:r>
            <a:r>
              <a:rPr sz="1200" dirty="0">
                <a:latin typeface="Times New Roman"/>
                <a:cs typeface="Times New Roman"/>
              </a:rPr>
              <a:t>need to convert an </a:t>
            </a:r>
            <a:r>
              <a:rPr sz="1200" spc="-5" dirty="0">
                <a:latin typeface="Times New Roman"/>
                <a:cs typeface="Times New Roman"/>
              </a:rPr>
              <a:t>analog signal to </a:t>
            </a:r>
            <a:r>
              <a:rPr sz="1200" dirty="0">
                <a:latin typeface="Times New Roman"/>
                <a:cs typeface="Times New Roman"/>
              </a:rPr>
              <a:t>the digital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dirty="0">
                <a:latin typeface="Times New Roman"/>
                <a:cs typeface="Times New Roman"/>
              </a:rPr>
              <a:t>conversion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Telephone </a:t>
            </a:r>
            <a:r>
              <a:rPr sz="1200" spc="-5" dirty="0">
                <a:latin typeface="Times New Roman"/>
                <a:cs typeface="Times New Roman"/>
              </a:rPr>
              <a:t>conversation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digital signal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no.  </a:t>
            </a:r>
            <a:r>
              <a:rPr sz="1200" dirty="0">
                <a:latin typeface="Times New Roman"/>
                <a:cs typeface="Times New Roman"/>
              </a:rPr>
              <a:t>of different reasons such as to </a:t>
            </a:r>
            <a:r>
              <a:rPr sz="1200" spc="-5" dirty="0">
                <a:latin typeface="Times New Roman"/>
                <a:cs typeface="Times New Roman"/>
              </a:rPr>
              <a:t>decrease </a:t>
            </a:r>
            <a:r>
              <a:rPr sz="1200" dirty="0">
                <a:latin typeface="Times New Roman"/>
                <a:cs typeface="Times New Roman"/>
              </a:rPr>
              <a:t>the effect of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2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 is  called  </a:t>
            </a:r>
            <a:r>
              <a:rPr sz="1200" b="1" spc="-5" dirty="0">
                <a:latin typeface="Times New Roman"/>
                <a:cs typeface="Times New Roman"/>
              </a:rPr>
              <a:t>“</a:t>
            </a:r>
            <a:r>
              <a:rPr sz="1200" b="1" i="1" u="heavy" spc="-5" dirty="0">
                <a:latin typeface="Times New Roman"/>
                <a:cs typeface="Times New Roman"/>
              </a:rPr>
              <a:t>Analog-to-Digital  Conversion</a:t>
            </a:r>
            <a:r>
              <a:rPr sz="1200" b="1" spc="-5" dirty="0">
                <a:latin typeface="Times New Roman"/>
                <a:cs typeface="Times New Roman"/>
              </a:rPr>
              <a:t>”  </a:t>
            </a:r>
            <a:r>
              <a:rPr sz="1200" b="1" dirty="0">
                <a:latin typeface="Times New Roman"/>
                <a:cs typeface="Times New Roman"/>
              </a:rPr>
              <a:t>or  “</a:t>
            </a:r>
            <a:r>
              <a:rPr sz="1200" b="1" i="1" u="heavy" dirty="0">
                <a:latin typeface="Times New Roman"/>
                <a:cs typeface="Times New Roman"/>
              </a:rPr>
              <a:t>Digitizing  an  </a:t>
            </a:r>
            <a:r>
              <a:rPr sz="1200" b="1" i="1" u="heavy" spc="10" dirty="0">
                <a:latin typeface="Times New Roman"/>
                <a:cs typeface="Times New Roman"/>
              </a:rPr>
              <a:t> </a:t>
            </a:r>
            <a:r>
              <a:rPr sz="1200" b="1" i="1" u="heavy" spc="-5" dirty="0">
                <a:latin typeface="Times New Roman"/>
                <a:cs typeface="Times New Roman"/>
              </a:rPr>
              <a:t>Analog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80"/>
              </a:lnSpc>
            </a:pPr>
            <a:r>
              <a:rPr sz="1200" b="1" i="1" u="heavy" dirty="0">
                <a:latin typeface="Times New Roman"/>
                <a:cs typeface="Times New Roman"/>
              </a:rPr>
              <a:t>Signal</a:t>
            </a:r>
            <a:r>
              <a:rPr sz="1200" b="1" dirty="0">
                <a:latin typeface="Times New Roman"/>
                <a:cs typeface="Times New Roman"/>
              </a:rPr>
              <a:t>”</a:t>
            </a:r>
            <a:endParaRPr sz="1200">
              <a:latin typeface="Times New Roman"/>
              <a:cs typeface="Times New Roman"/>
            </a:endParaRPr>
          </a:p>
          <a:p>
            <a:pPr marL="698500" marR="5715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might </a:t>
            </a:r>
            <a:r>
              <a:rPr sz="1200" dirty="0">
                <a:latin typeface="Times New Roman"/>
                <a:cs typeface="Times New Roman"/>
              </a:rPr>
              <a:t>want to send a digital </a:t>
            </a:r>
            <a:r>
              <a:rPr sz="1200" spc="-5" dirty="0">
                <a:latin typeface="Times New Roman"/>
                <a:cs typeface="Times New Roman"/>
              </a:rPr>
              <a:t>signal coming </a:t>
            </a:r>
            <a:r>
              <a:rPr sz="1200" dirty="0">
                <a:latin typeface="Times New Roman"/>
                <a:cs typeface="Times New Roman"/>
              </a:rPr>
              <a:t>out of </a:t>
            </a:r>
            <a:r>
              <a:rPr sz="1200" spc="-5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through a 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designed for analog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To send data from one place to the other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a Telephone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698500" marR="5715" lvl="1" indent="-228600">
              <a:lnSpc>
                <a:spcPts val="1390"/>
              </a:lnSpc>
              <a:spcBef>
                <a:spcPts val="5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b="1" spc="-5" dirty="0">
                <a:latin typeface="Times New Roman"/>
                <a:cs typeface="Times New Roman"/>
              </a:rPr>
              <a:t>“</a:t>
            </a:r>
            <a:r>
              <a:rPr sz="1200" b="1" i="1" u="heavy" spc="-5" dirty="0">
                <a:latin typeface="Times New Roman"/>
                <a:cs typeface="Times New Roman"/>
              </a:rPr>
              <a:t>Digital-to-Analog Conversion</a:t>
            </a:r>
            <a:r>
              <a:rPr sz="1200" b="1" spc="-5" dirty="0">
                <a:latin typeface="Times New Roman"/>
                <a:cs typeface="Times New Roman"/>
              </a:rPr>
              <a:t>” </a:t>
            </a:r>
            <a:r>
              <a:rPr sz="1200" b="1" dirty="0">
                <a:latin typeface="Times New Roman"/>
                <a:cs typeface="Times New Roman"/>
              </a:rPr>
              <a:t>or </a:t>
            </a:r>
            <a:r>
              <a:rPr sz="1200" b="1" spc="-5" dirty="0">
                <a:latin typeface="Times New Roman"/>
                <a:cs typeface="Times New Roman"/>
              </a:rPr>
              <a:t>“</a:t>
            </a:r>
            <a:r>
              <a:rPr sz="1200" b="1" i="1" u="heavy" spc="-5" dirty="0">
                <a:latin typeface="Times New Roman"/>
                <a:cs typeface="Times New Roman"/>
              </a:rPr>
              <a:t>Modulating </a:t>
            </a:r>
            <a:r>
              <a:rPr sz="1200" b="1" i="1" u="heavy" dirty="0">
                <a:latin typeface="Times New Roman"/>
                <a:cs typeface="Times New Roman"/>
              </a:rPr>
              <a:t>a </a:t>
            </a:r>
            <a:r>
              <a:rPr sz="1200" b="1" i="1" u="heavy" spc="-5" dirty="0">
                <a:latin typeface="Times New Roman"/>
                <a:cs typeface="Times New Roman"/>
              </a:rPr>
              <a:t>digital  </a:t>
            </a:r>
            <a:r>
              <a:rPr sz="1200" b="1" i="1" u="heavy" dirty="0">
                <a:latin typeface="Times New Roman"/>
                <a:cs typeface="Times New Roman"/>
              </a:rPr>
              <a:t>Signal</a:t>
            </a:r>
            <a:r>
              <a:rPr sz="1200" b="1" dirty="0">
                <a:latin typeface="Times New Roman"/>
                <a:cs typeface="Times New Roman"/>
              </a:rPr>
              <a:t>”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0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Often an analog signal is sent over </a:t>
            </a:r>
            <a:r>
              <a:rPr sz="1200" spc="-5" dirty="0">
                <a:latin typeface="Times New Roman"/>
                <a:cs typeface="Times New Roman"/>
              </a:rPr>
              <a:t>long distances using analog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voice or music from a </a:t>
            </a:r>
            <a:r>
              <a:rPr sz="1200" spc="-5" dirty="0">
                <a:latin typeface="Times New Roman"/>
                <a:cs typeface="Times New Roman"/>
              </a:rPr>
              <a:t>radio </a:t>
            </a:r>
            <a:r>
              <a:rPr sz="1200" dirty="0">
                <a:latin typeface="Times New Roman"/>
                <a:cs typeface="Times New Roman"/>
              </a:rPr>
              <a:t>station which is an analog signal is 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through the air, </a:t>
            </a:r>
            <a:r>
              <a:rPr sz="1200" spc="-5" dirty="0">
                <a:latin typeface="Times New Roman"/>
                <a:cs typeface="Times New Roman"/>
              </a:rPr>
              <a:t>however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frequency of voice or music is not  suitable 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kind 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Tx.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signal should be carried </a:t>
            </a: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higher frequency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698500" marR="5715" lvl="1" indent="-228600">
              <a:lnSpc>
                <a:spcPts val="1390"/>
              </a:lnSpc>
              <a:spcBef>
                <a:spcPts val="5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is called </a:t>
            </a:r>
            <a:r>
              <a:rPr sz="1200" b="1" dirty="0">
                <a:latin typeface="Times New Roman"/>
                <a:cs typeface="Times New Roman"/>
              </a:rPr>
              <a:t>“</a:t>
            </a:r>
            <a:r>
              <a:rPr sz="1200" b="1" i="1" u="heavy" dirty="0">
                <a:latin typeface="Times New Roman"/>
                <a:cs typeface="Times New Roman"/>
              </a:rPr>
              <a:t>Analog-to-Analog </a:t>
            </a:r>
            <a:r>
              <a:rPr sz="1200" b="1" i="1" u="heavy" spc="-5" dirty="0">
                <a:latin typeface="Times New Roman"/>
                <a:cs typeface="Times New Roman"/>
              </a:rPr>
              <a:t>Conversion</a:t>
            </a:r>
            <a:r>
              <a:rPr sz="1200" b="1" spc="-5" dirty="0">
                <a:latin typeface="Times New Roman"/>
                <a:cs typeface="Times New Roman"/>
              </a:rPr>
              <a:t>” </a:t>
            </a:r>
            <a:r>
              <a:rPr sz="1200" b="1" dirty="0">
                <a:latin typeface="Times New Roman"/>
                <a:cs typeface="Times New Roman"/>
              </a:rPr>
              <a:t>or “</a:t>
            </a:r>
            <a:r>
              <a:rPr sz="1200" b="1" i="1" u="heavy" dirty="0">
                <a:latin typeface="Times New Roman"/>
                <a:cs typeface="Times New Roman"/>
              </a:rPr>
              <a:t>Modulating an analog  Signal</a:t>
            </a:r>
            <a:r>
              <a:rPr sz="1200" b="1" dirty="0">
                <a:latin typeface="Times New Roman"/>
                <a:cs typeface="Times New Roman"/>
              </a:rPr>
              <a:t>”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575"/>
              </a:lnSpc>
            </a:pPr>
            <a:r>
              <a:rPr sz="1400" b="1" u="heavy" spc="-5" dirty="0">
                <a:latin typeface="Times New Roman"/>
                <a:cs typeface="Times New Roman"/>
              </a:rPr>
              <a:t>Types of</a:t>
            </a:r>
            <a:r>
              <a:rPr sz="1400" b="1" u="heavy" spc="-35" dirty="0"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latin typeface="Times New Roman"/>
                <a:cs typeface="Times New Roman"/>
              </a:rPr>
              <a:t>Conversions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2005" y="8194547"/>
            <a:ext cx="4648784" cy="87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9061704"/>
            <a:ext cx="530225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Digital-to-Digital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0"/>
              </a:spcBef>
              <a:tabLst>
                <a:tab pos="1673225" algn="l"/>
                <a:tab pos="3078480" algn="l"/>
                <a:tab pos="3315970" algn="l"/>
                <a:tab pos="3637279" algn="l"/>
                <a:tab pos="4636770" algn="l"/>
                <a:tab pos="4899025" algn="l"/>
              </a:tabLst>
            </a:pPr>
            <a:r>
              <a:rPr sz="1200" spc="-5" dirty="0">
                <a:latin typeface="Courier New"/>
                <a:cs typeface="Courier New"/>
              </a:rPr>
              <a:t>o</a:t>
            </a:r>
            <a:r>
              <a:rPr sz="1200" spc="355" dirty="0">
                <a:latin typeface="Courier New"/>
                <a:cs typeface="Courier New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l-t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-Digital	con</a:t>
            </a:r>
            <a:r>
              <a:rPr sz="1200" spc="-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ersio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/enco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ing	is	the	represe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	of	digit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by digital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82588" y="9887156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70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715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14399"/>
            <a:ext cx="507365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Example when you </a:t>
            </a:r>
            <a:r>
              <a:rPr sz="1200" dirty="0">
                <a:latin typeface="Times New Roman"/>
                <a:cs typeface="Times New Roman"/>
              </a:rPr>
              <a:t>Tx </a:t>
            </a:r>
            <a:r>
              <a:rPr sz="1200" spc="-5" dirty="0">
                <a:latin typeface="Times New Roman"/>
                <a:cs typeface="Times New Roman"/>
              </a:rPr>
              <a:t>data from Computer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Printer, both original 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data have to be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this type of encoding, 1’s and 0’s generated by the </a:t>
            </a:r>
            <a:r>
              <a:rPr sz="1200" spc="-5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translated 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voltage pulses </a:t>
            </a:r>
            <a:r>
              <a:rPr sz="1200" dirty="0">
                <a:latin typeface="Times New Roman"/>
                <a:cs typeface="Times New Roman"/>
              </a:rPr>
              <a:t>that can be propagated over the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3079" y="1790700"/>
            <a:ext cx="4226826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6100" y="3535679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1828800" y="0"/>
                </a:moveTo>
                <a:lnTo>
                  <a:pt x="0" y="0"/>
                </a:lnTo>
                <a:lnTo>
                  <a:pt x="0" y="457200"/>
                </a:lnTo>
                <a:lnTo>
                  <a:pt x="1828800" y="457200"/>
                </a:lnTo>
                <a:lnTo>
                  <a:pt x="18288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7500" y="2720339"/>
            <a:ext cx="4860925" cy="104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relationship between </a:t>
            </a:r>
            <a:r>
              <a:rPr sz="1200" spc="-5" dirty="0">
                <a:latin typeface="Times New Roman"/>
                <a:cs typeface="Times New Roman"/>
              </a:rPr>
              <a:t>digital information, digital-to-digital  encoding hardware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and the resultant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12776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Types of Digital-to-Digital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R="24130"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Digital/Digital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5900" y="4907279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143000" y="0"/>
                </a:moveTo>
                <a:lnTo>
                  <a:pt x="0" y="0"/>
                </a:lnTo>
                <a:lnTo>
                  <a:pt x="0" y="457200"/>
                </a:lnTo>
                <a:lnTo>
                  <a:pt x="1143000" y="457200"/>
                </a:lnTo>
                <a:lnTo>
                  <a:pt x="11430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4189" y="4946141"/>
            <a:ext cx="56832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Unipolar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0" y="4907279"/>
            <a:ext cx="1143000" cy="458470"/>
          </a:xfrm>
          <a:custGeom>
            <a:avLst/>
            <a:gdLst/>
            <a:ahLst/>
            <a:cxnLst/>
            <a:rect l="l" t="t" r="r" b="b"/>
            <a:pathLst>
              <a:path w="1143000" h="458470">
                <a:moveTo>
                  <a:pt x="1143000" y="0"/>
                </a:moveTo>
                <a:lnTo>
                  <a:pt x="0" y="0"/>
                </a:lnTo>
                <a:lnTo>
                  <a:pt x="0" y="457962"/>
                </a:lnTo>
                <a:lnTo>
                  <a:pt x="1143000" y="457962"/>
                </a:lnTo>
                <a:lnTo>
                  <a:pt x="11430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27017" y="4946141"/>
            <a:ext cx="3479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Polar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57800" y="4907279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143000" y="0"/>
                </a:moveTo>
                <a:lnTo>
                  <a:pt x="0" y="0"/>
                </a:lnTo>
                <a:lnTo>
                  <a:pt x="0" y="457200"/>
                </a:lnTo>
                <a:lnTo>
                  <a:pt x="1143000" y="457200"/>
                </a:lnTo>
                <a:lnTo>
                  <a:pt x="11430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88000" y="4946141"/>
            <a:ext cx="4838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Bipolar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43100" y="3992879"/>
            <a:ext cx="1943100" cy="457200"/>
          </a:xfrm>
          <a:custGeom>
            <a:avLst/>
            <a:gdLst/>
            <a:ahLst/>
            <a:cxnLst/>
            <a:rect l="l" t="t" r="r" b="b"/>
            <a:pathLst>
              <a:path w="1943100" h="457200">
                <a:moveTo>
                  <a:pt x="1943100" y="0"/>
                </a:moveTo>
                <a:lnTo>
                  <a:pt x="1943100" y="457200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200" y="4450079"/>
            <a:ext cx="2057400" cy="457200"/>
          </a:xfrm>
          <a:custGeom>
            <a:avLst/>
            <a:gdLst/>
            <a:ahLst/>
            <a:cxnLst/>
            <a:rect l="l" t="t" r="r" b="b"/>
            <a:pathLst>
              <a:path w="2057400" h="457200">
                <a:moveTo>
                  <a:pt x="0" y="0"/>
                </a:moveTo>
                <a:lnTo>
                  <a:pt x="2057400" y="0"/>
                </a:lnTo>
                <a:lnTo>
                  <a:pt x="205740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00" y="4450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3100" y="4450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8900" y="5583173"/>
            <a:ext cx="530225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UNIPOLAR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Meiryo"/>
              <a:buChar char="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Encoding is </a:t>
            </a:r>
            <a:r>
              <a:rPr sz="1200" spc="-5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, with </a:t>
            </a:r>
            <a:r>
              <a:rPr sz="1200" spc="-5" dirty="0">
                <a:latin typeface="Times New Roman"/>
                <a:cs typeface="Times New Roman"/>
              </a:rPr>
              <a:t>only one </a:t>
            </a:r>
            <a:r>
              <a:rPr sz="1200" dirty="0">
                <a:latin typeface="Times New Roman"/>
                <a:cs typeface="Times New Roman"/>
              </a:rPr>
              <a:t>technique in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Meiryo"/>
              <a:buChar char="➢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Primitive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Meiryo"/>
              <a:buChar char="➢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Almost Obsolete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Today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5"/>
              </a:spcBef>
              <a:buFont typeface="Meiryo"/>
              <a:buChar char="➢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Study provides </a:t>
            </a:r>
            <a:r>
              <a:rPr sz="1200" dirty="0">
                <a:latin typeface="Times New Roman"/>
                <a:cs typeface="Times New Roman"/>
              </a:rPr>
              <a:t>introduction to concepts </a:t>
            </a:r>
            <a:r>
              <a:rPr sz="1200" spc="-5" dirty="0">
                <a:latin typeface="Times New Roman"/>
                <a:cs typeface="Times New Roman"/>
              </a:rPr>
              <a:t>and problems involved with more  complex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79270" y="6820661"/>
            <a:ext cx="4235704" cy="1757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73300" y="8577071"/>
            <a:ext cx="438721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Digital </a:t>
            </a: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works </a:t>
            </a:r>
            <a:r>
              <a:rPr sz="1200" dirty="0">
                <a:latin typeface="Times New Roman"/>
                <a:cs typeface="Times New Roman"/>
              </a:rPr>
              <a:t>by sending voltage pulses on  the Tx.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One voltage level stands for </a:t>
            </a:r>
            <a:r>
              <a:rPr sz="1200" spc="-5" dirty="0">
                <a:latin typeface="Times New Roman"/>
                <a:cs typeface="Times New Roman"/>
              </a:rPr>
              <a:t>binary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while the other stands for  </a:t>
            </a:r>
            <a:r>
              <a:rPr sz="1200" dirty="0">
                <a:latin typeface="Times New Roman"/>
                <a:cs typeface="Times New Roman"/>
              </a:rPr>
              <a:t>binary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is called Unipolar because it </a:t>
            </a:r>
            <a:r>
              <a:rPr sz="1200" spc="-5" dirty="0">
                <a:latin typeface="Times New Roman"/>
                <a:cs typeface="Times New Roman"/>
              </a:rPr>
              <a:t>uses only one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polarity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294" y="914399"/>
            <a:ext cx="5531485" cy="872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 marR="6350" indent="-228600">
              <a:lnSpc>
                <a:spcPts val="1380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This polarity is assigned to to one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two </a:t>
            </a:r>
            <a:r>
              <a:rPr sz="1200" spc="-5" dirty="0">
                <a:latin typeface="Times New Roman"/>
                <a:cs typeface="Times New Roman"/>
              </a:rPr>
              <a:t>binary states usually </a:t>
            </a:r>
            <a:r>
              <a:rPr sz="1200" dirty="0">
                <a:latin typeface="Times New Roman"/>
                <a:cs typeface="Times New Roman"/>
              </a:rPr>
              <a:t>a  ‘1’</a:t>
            </a:r>
            <a:endParaRPr sz="1200">
              <a:latin typeface="Times New Roman"/>
              <a:cs typeface="Times New Roman"/>
            </a:endParaRPr>
          </a:p>
          <a:p>
            <a:pPr marL="1384300" indent="-228600">
              <a:lnSpc>
                <a:spcPts val="1240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state usually </a:t>
            </a:r>
            <a:r>
              <a:rPr sz="1200" dirty="0">
                <a:latin typeface="Times New Roman"/>
                <a:cs typeface="Times New Roman"/>
              </a:rPr>
              <a:t>a 0 is </a:t>
            </a:r>
            <a:r>
              <a:rPr sz="1200" spc="-5" dirty="0">
                <a:latin typeface="Times New Roman"/>
                <a:cs typeface="Times New Roman"/>
              </a:rPr>
              <a:t>represented by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</a:t>
            </a:r>
            <a:endParaRPr sz="1200">
              <a:latin typeface="Times New Roman"/>
              <a:cs typeface="Times New Roman"/>
            </a:endParaRPr>
          </a:p>
          <a:p>
            <a:pPr marL="1384300" marR="5715" indent="-228600">
              <a:lnSpc>
                <a:spcPts val="1370"/>
              </a:lnSpc>
              <a:spcBef>
                <a:spcPts val="195"/>
              </a:spcBef>
              <a:buSzPct val="116666"/>
              <a:buFont typeface="Courier New"/>
              <a:buChar char="o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idea: 1’s are </a:t>
            </a:r>
            <a:r>
              <a:rPr sz="1200" spc="-5" dirty="0">
                <a:latin typeface="Times New Roman"/>
                <a:cs typeface="Times New Roman"/>
              </a:rPr>
              <a:t>encoded </a:t>
            </a:r>
            <a:r>
              <a:rPr sz="1200" dirty="0">
                <a:latin typeface="Times New Roman"/>
                <a:cs typeface="Times New Roman"/>
              </a:rPr>
              <a:t>as +ve values, and </a:t>
            </a:r>
            <a:r>
              <a:rPr sz="1200" spc="-5" dirty="0">
                <a:latin typeface="Times New Roman"/>
                <a:cs typeface="Times New Roman"/>
              </a:rPr>
              <a:t>0’s </a:t>
            </a:r>
            <a:r>
              <a:rPr sz="1200" dirty="0">
                <a:latin typeface="Times New Roman"/>
                <a:cs typeface="Times New Roman"/>
              </a:rPr>
              <a:t>are  encoded as –ve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R="2708275" algn="ctr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Pros and Cons of Unipolar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Encoding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4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PROS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7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Straight Forward and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Inexpensive to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CONS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75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Synchronization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</a:pPr>
            <a:endParaRPr sz="1150">
              <a:latin typeface="Times New Roman"/>
              <a:cs typeface="Times New Roman"/>
            </a:endParaRPr>
          </a:p>
          <a:p>
            <a:pPr marL="1155700">
              <a:lnSpc>
                <a:spcPts val="1405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DC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Component</a:t>
            </a:r>
            <a:endParaRPr sz="1200">
              <a:latin typeface="Times New Roman"/>
              <a:cs typeface="Times New Roman"/>
            </a:endParaRPr>
          </a:p>
          <a:p>
            <a:pPr marL="1612900" lvl="2" indent="-228600">
              <a:lnSpc>
                <a:spcPts val="1375"/>
              </a:lnSpc>
              <a:buFont typeface="Courier New"/>
              <a:buChar char="o"/>
              <a:tabLst>
                <a:tab pos="1612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Average Amplitude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unipolar encoded signal 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non-zero</a:t>
            </a:r>
            <a:endParaRPr sz="1200">
              <a:latin typeface="Times New Roman"/>
              <a:cs typeface="Times New Roman"/>
            </a:endParaRPr>
          </a:p>
          <a:p>
            <a:pPr marL="1612900" marR="5715" lvl="2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1612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This is called DC Component I.e.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component with </a:t>
            </a:r>
            <a:r>
              <a:rPr sz="1200" dirty="0">
                <a:latin typeface="Times New Roman"/>
                <a:cs typeface="Times New Roman"/>
              </a:rPr>
              <a:t>zero  frequency</a:t>
            </a:r>
            <a:endParaRPr sz="1200">
              <a:latin typeface="Times New Roman"/>
              <a:cs typeface="Times New Roman"/>
            </a:endParaRPr>
          </a:p>
          <a:p>
            <a:pPr marL="1612900" marR="5715" lvl="2" indent="-228600">
              <a:lnSpc>
                <a:spcPts val="1380"/>
              </a:lnSpc>
              <a:buFont typeface="Courier New"/>
              <a:buChar char="o"/>
              <a:tabLst>
                <a:tab pos="1612900" algn="l"/>
              </a:tabLst>
            </a:pPr>
            <a:r>
              <a:rPr sz="1200" dirty="0">
                <a:latin typeface="Times New Roman"/>
                <a:cs typeface="Times New Roman"/>
              </a:rPr>
              <a:t>When a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contains a </a:t>
            </a:r>
            <a:r>
              <a:rPr sz="1200" spc="-5" dirty="0">
                <a:latin typeface="Times New Roman"/>
                <a:cs typeface="Times New Roman"/>
              </a:rPr>
              <a:t>DC </a:t>
            </a:r>
            <a:r>
              <a:rPr sz="1200" dirty="0">
                <a:latin typeface="Times New Roman"/>
                <a:cs typeface="Times New Roman"/>
              </a:rPr>
              <a:t>Component, it cannot travel  through a </a:t>
            </a:r>
            <a:r>
              <a:rPr sz="1200" spc="-5" dirty="0">
                <a:latin typeface="Times New Roman"/>
                <a:cs typeface="Times New Roman"/>
              </a:rPr>
              <a:t>Tx. </a:t>
            </a:r>
            <a:r>
              <a:rPr sz="1200" dirty="0">
                <a:latin typeface="Times New Roman"/>
                <a:cs typeface="Times New Roman"/>
              </a:rPr>
              <a:t>Medium that cannot handle </a:t>
            </a: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155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Synchronization</a:t>
            </a:r>
            <a:endParaRPr sz="1200">
              <a:latin typeface="Times New Roman"/>
              <a:cs typeface="Times New Roman"/>
            </a:endParaRPr>
          </a:p>
          <a:p>
            <a:pPr marL="1384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When the signal is unvarying, Rx. Cannot </a:t>
            </a: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the beginning  and ending of each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1384300" marR="5080" indent="-228600">
              <a:lnSpc>
                <a:spcPts val="1380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Synchronization Problem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occur when data </a:t>
            </a:r>
            <a:r>
              <a:rPr sz="1200" dirty="0">
                <a:latin typeface="Times New Roman"/>
                <a:cs typeface="Times New Roman"/>
              </a:rPr>
              <a:t>consists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long  </a:t>
            </a:r>
            <a:r>
              <a:rPr sz="1200" spc="-5" dirty="0">
                <a:latin typeface="Times New Roman"/>
                <a:cs typeface="Times New Roman"/>
              </a:rPr>
              <a:t>streams </a:t>
            </a:r>
            <a:r>
              <a:rPr sz="1200" dirty="0">
                <a:latin typeface="Times New Roman"/>
                <a:cs typeface="Times New Roman"/>
              </a:rPr>
              <a:t>of 1’s 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0’s</a:t>
            </a:r>
            <a:endParaRPr sz="1200">
              <a:latin typeface="Times New Roman"/>
              <a:cs typeface="Times New Roman"/>
            </a:endParaRPr>
          </a:p>
          <a:p>
            <a:pPr marL="1384300" indent="-228600">
              <a:lnSpc>
                <a:spcPts val="1345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Therefore, Rx has to rely on a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384300" indent="-228600">
              <a:lnSpc>
                <a:spcPts val="1410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Consider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a bit rate </a:t>
            </a:r>
            <a:r>
              <a:rPr sz="1200" spc="-5" dirty="0">
                <a:latin typeface="Times New Roman"/>
                <a:cs typeface="Times New Roman"/>
              </a:rPr>
              <a:t>of the signal to be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1000bps</a:t>
            </a:r>
            <a:endParaRPr sz="1200">
              <a:latin typeface="Times New Roman"/>
              <a:cs typeface="Times New Roman"/>
            </a:endParaRPr>
          </a:p>
          <a:p>
            <a:pPr marL="2298700" lvl="1" indent="-228600">
              <a:lnSpc>
                <a:spcPts val="1380"/>
              </a:lnSpc>
              <a:buFont typeface="Meiryo"/>
              <a:buChar char="*"/>
              <a:tabLst>
                <a:tab pos="2298065" algn="l"/>
                <a:tab pos="2298700" algn="l"/>
              </a:tabLst>
            </a:pPr>
            <a:r>
              <a:rPr sz="1200" spc="-5" dirty="0">
                <a:latin typeface="Times New Roman"/>
                <a:cs typeface="Times New Roman"/>
              </a:rPr>
              <a:t>1000 bits </a:t>
            </a:r>
            <a:r>
              <a:rPr sz="1200" dirty="0">
                <a:latin typeface="Times New Roman"/>
                <a:cs typeface="Times New Roman"/>
              </a:rPr>
              <a:t>in 1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</a:t>
            </a:r>
            <a:endParaRPr sz="1200">
              <a:latin typeface="Times New Roman"/>
              <a:cs typeface="Times New Roman"/>
            </a:endParaRPr>
          </a:p>
          <a:p>
            <a:pPr marL="2298700" lvl="1" indent="-228600">
              <a:lnSpc>
                <a:spcPts val="1380"/>
              </a:lnSpc>
              <a:buFont typeface="Meiryo"/>
              <a:buChar char="*"/>
              <a:tabLst>
                <a:tab pos="2298065" algn="l"/>
                <a:tab pos="2298700" algn="l"/>
              </a:tabLst>
            </a:pPr>
            <a:r>
              <a:rPr sz="1200" dirty="0">
                <a:latin typeface="Times New Roman"/>
                <a:cs typeface="Times New Roman"/>
              </a:rPr>
              <a:t>1 bit in 0.001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endParaRPr sz="1200">
              <a:latin typeface="Times New Roman"/>
              <a:cs typeface="Times New Roman"/>
            </a:endParaRPr>
          </a:p>
          <a:p>
            <a:pPr marL="1384300" indent="-228600">
              <a:lnSpc>
                <a:spcPts val="1380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 if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+ve voltage lasts 0.005 sec, it reads five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1’s</a:t>
            </a:r>
            <a:endParaRPr sz="1200">
              <a:latin typeface="Times New Roman"/>
              <a:cs typeface="Times New Roman"/>
            </a:endParaRPr>
          </a:p>
          <a:p>
            <a:pPr marL="1384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Sometimes it stretches to 0.006 seconds </a:t>
            </a:r>
            <a:r>
              <a:rPr sz="1200" dirty="0">
                <a:latin typeface="Times New Roman"/>
                <a:cs typeface="Times New Roman"/>
              </a:rPr>
              <a:t>and an extra </a:t>
            </a:r>
            <a:r>
              <a:rPr sz="1200" spc="-5" dirty="0">
                <a:latin typeface="Times New Roman"/>
                <a:cs typeface="Times New Roman"/>
              </a:rPr>
              <a:t>one bit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read  </a:t>
            </a:r>
            <a:r>
              <a:rPr sz="1200" dirty="0">
                <a:latin typeface="Times New Roman"/>
                <a:cs typeface="Times New Roman"/>
              </a:rPr>
              <a:t>by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Rx</a:t>
            </a:r>
            <a:endParaRPr sz="1200">
              <a:latin typeface="Times New Roman"/>
              <a:cs typeface="Times New Roman"/>
            </a:endParaRPr>
          </a:p>
          <a:p>
            <a:pPr marL="2070100" lvl="1" indent="-228600">
              <a:lnSpc>
                <a:spcPts val="1320"/>
              </a:lnSpc>
              <a:buFont typeface="Meiryo"/>
              <a:buChar char="*"/>
              <a:tabLst>
                <a:tab pos="2069464" algn="l"/>
                <a:tab pos="20701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Solution:</a:t>
            </a:r>
            <a:endParaRPr sz="1200">
              <a:latin typeface="Times New Roman"/>
              <a:cs typeface="Times New Roman"/>
            </a:endParaRPr>
          </a:p>
          <a:p>
            <a:pPr marL="2298065">
              <a:lnSpc>
                <a:spcPts val="1415"/>
              </a:lnSpc>
              <a:tabLst>
                <a:tab pos="2526665" algn="l"/>
              </a:tabLst>
            </a:pPr>
            <a:r>
              <a:rPr sz="1200" dirty="0">
                <a:latin typeface="Times New Roman"/>
                <a:cs typeface="Times New Roman"/>
              </a:rPr>
              <a:t>–	</a:t>
            </a:r>
            <a:r>
              <a:rPr sz="1200" b="1" i="1" u="heavy" dirty="0">
                <a:latin typeface="Times New Roman"/>
                <a:cs typeface="Times New Roman"/>
              </a:rPr>
              <a:t>Separate Parallel</a:t>
            </a:r>
            <a:r>
              <a:rPr sz="1200" b="1" i="1" u="heavy" spc="-105" dirty="0">
                <a:latin typeface="Times New Roman"/>
                <a:cs typeface="Times New Roman"/>
              </a:rPr>
              <a:t> </a:t>
            </a:r>
            <a:r>
              <a:rPr sz="1200" b="1" i="1" u="heavy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384300" marR="5080" indent="-228600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Carries a </a:t>
            </a:r>
            <a:r>
              <a:rPr sz="1200" spc="-5" dirty="0">
                <a:latin typeface="Times New Roman"/>
                <a:cs typeface="Times New Roman"/>
              </a:rPr>
              <a:t>clock </a:t>
            </a:r>
            <a:r>
              <a:rPr sz="1200" dirty="0">
                <a:latin typeface="Times New Roman"/>
                <a:cs typeface="Times New Roman"/>
              </a:rPr>
              <a:t>pulse and allows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resynchronize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timer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1384300" indent="-228600">
              <a:lnSpc>
                <a:spcPts val="1345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Doubling no. of Tx lines increase Cost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proves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uneconomical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5"/>
              </a:spcBef>
              <a:buFont typeface="Meiryo"/>
              <a:buChar char="❖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POLAR</a:t>
            </a:r>
            <a:endParaRPr sz="1200">
              <a:latin typeface="Times New Roman"/>
              <a:cs typeface="Times New Roman"/>
            </a:endParaRPr>
          </a:p>
          <a:p>
            <a:pPr marR="2733675" algn="ctr">
              <a:lnSpc>
                <a:spcPts val="1375"/>
              </a:lnSpc>
            </a:pPr>
            <a:r>
              <a:rPr sz="1200" dirty="0">
                <a:latin typeface="Times New Roman"/>
                <a:cs typeface="Times New Roman"/>
              </a:rPr>
              <a:t>Encoding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subcategories: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Font typeface="Meiryo"/>
              <a:buChar char="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Non Return to Zero (NRZ),-- </a:t>
            </a:r>
            <a:r>
              <a:rPr sz="1200" spc="-5" dirty="0">
                <a:latin typeface="Times New Roman"/>
                <a:cs typeface="Times New Roman"/>
              </a:rPr>
              <a:t>Return </a:t>
            </a:r>
            <a:r>
              <a:rPr sz="1200" dirty="0">
                <a:latin typeface="Times New Roman"/>
                <a:cs typeface="Times New Roman"/>
              </a:rPr>
              <a:t>to Zero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(RZ)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Font typeface="Meiryo"/>
              <a:buChar char="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Bi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Font typeface="Meiryo"/>
              <a:buChar char="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Two of which have </a:t>
            </a:r>
            <a:r>
              <a:rPr sz="1200" spc="-5" dirty="0">
                <a:latin typeface="Times New Roman"/>
                <a:cs typeface="Times New Roman"/>
              </a:rPr>
              <a:t>multiple variations </a:t>
            </a:r>
            <a:r>
              <a:rPr sz="1200" dirty="0">
                <a:latin typeface="Times New Roman"/>
                <a:cs typeface="Times New Roman"/>
              </a:rPr>
              <a:t>of their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own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Meiryo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05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Polar </a:t>
            </a:r>
            <a:r>
              <a:rPr sz="1200" dirty="0">
                <a:latin typeface="Times New Roman"/>
                <a:cs typeface="Times New Roman"/>
              </a:rPr>
              <a:t>encoding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voltage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764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One positive </a:t>
            </a:r>
            <a:r>
              <a:rPr sz="1200" dirty="0">
                <a:latin typeface="Times New Roman"/>
                <a:cs typeface="Times New Roman"/>
              </a:rPr>
              <a:t>and one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negative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21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100" y="1089660"/>
            <a:ext cx="466153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Meiryo"/>
              <a:buChar char="➢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By using two voltage </a:t>
            </a:r>
            <a:r>
              <a:rPr sz="1200" spc="-5" dirty="0">
                <a:latin typeface="Times New Roman"/>
                <a:cs typeface="Times New Roman"/>
              </a:rPr>
              <a:t>levels, average voltage level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line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reduced  and DC Component problem of unipolar </a:t>
            </a:r>
            <a:r>
              <a:rPr sz="1200" dirty="0">
                <a:latin typeface="Times New Roman"/>
                <a:cs typeface="Times New Roman"/>
              </a:rPr>
              <a:t>encoding 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alleviated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291" y="1615439"/>
            <a:ext cx="4651070" cy="2004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3960114"/>
            <a:ext cx="4276090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Types of Polar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Non Return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Zero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(NRZ)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In NRZ Encoding,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of signal is either </a:t>
            </a:r>
            <a:r>
              <a:rPr sz="1200" spc="-5" dirty="0">
                <a:latin typeface="Times New Roman"/>
                <a:cs typeface="Times New Roman"/>
              </a:rPr>
              <a:t>positive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negative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06092" y="5131053"/>
          <a:ext cx="3448050" cy="176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113">
                <a:tc grid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NRZ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 gridSpan="4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76">
                <a:tc gridSpan="3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NRZ-L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NRZ-I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87500" y="7304532"/>
            <a:ext cx="5073650" cy="231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NRZ-L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 algn="just">
              <a:lnSpc>
                <a:spcPts val="1375"/>
              </a:lnSpc>
              <a:buFont typeface="Meiryo"/>
              <a:buChar char="▪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Level of the signal depends on </a:t>
            </a:r>
            <a:r>
              <a:rPr sz="1200" spc="-5" dirty="0">
                <a:latin typeface="Times New Roman"/>
                <a:cs typeface="Times New Roman"/>
              </a:rPr>
              <a:t>the type </a:t>
            </a:r>
            <a:r>
              <a:rPr sz="1200" dirty="0">
                <a:latin typeface="Times New Roman"/>
                <a:cs typeface="Times New Roman"/>
              </a:rPr>
              <a:t>of bit it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5"/>
              </a:spcBef>
              <a:buFont typeface="Meiryo"/>
              <a:buChar char="▪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+ve voltage usually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the bit is a 1 and a –ve voltage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the  bit is a 0 </a:t>
            </a:r>
            <a:r>
              <a:rPr sz="1200" spc="-5" dirty="0">
                <a:latin typeface="Times New Roman"/>
                <a:cs typeface="Times New Roman"/>
              </a:rPr>
              <a:t>(vice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versa)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Meiryo"/>
              <a:buChar char="▪"/>
            </a:pPr>
            <a:endParaRPr sz="1100">
              <a:latin typeface="Times New Roman"/>
              <a:cs typeface="Times New Roman"/>
            </a:endParaRPr>
          </a:p>
          <a:p>
            <a:pPr marL="469900" marR="5080" indent="-635" algn="just">
              <a:lnSpc>
                <a:spcPct val="95000"/>
              </a:lnSpc>
            </a:pPr>
            <a:r>
              <a:rPr sz="14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Problem </a:t>
            </a:r>
            <a:r>
              <a:rPr sz="1200" b="1" u="heavy" spc="-5" dirty="0">
                <a:latin typeface="Times New Roman"/>
                <a:cs typeface="Times New Roman"/>
              </a:rPr>
              <a:t>with NRZ-L: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long </a:t>
            </a:r>
            <a:r>
              <a:rPr sz="1200" spc="-5" dirty="0">
                <a:latin typeface="Times New Roman"/>
                <a:cs typeface="Times New Roman"/>
              </a:rPr>
              <a:t>streams </a:t>
            </a:r>
            <a:r>
              <a:rPr sz="1200" dirty="0">
                <a:latin typeface="Times New Roman"/>
                <a:cs typeface="Times New Roman"/>
              </a:rPr>
              <a:t>of 0’s or 1’s are there in  data, Rx receives a continuous </a:t>
            </a:r>
            <a:r>
              <a:rPr sz="1200" spc="-5" dirty="0">
                <a:latin typeface="Times New Roman"/>
                <a:cs typeface="Times New Roman"/>
              </a:rPr>
              <a:t>voltage </a:t>
            </a:r>
            <a:r>
              <a:rPr sz="1200" dirty="0">
                <a:latin typeface="Times New Roman"/>
                <a:cs typeface="Times New Roman"/>
              </a:rPr>
              <a:t>and should </a:t>
            </a: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many  </a:t>
            </a:r>
            <a:r>
              <a:rPr sz="1200" dirty="0">
                <a:latin typeface="Times New Roman"/>
                <a:cs typeface="Times New Roman"/>
              </a:rPr>
              <a:t>bits are sent by relying on its clock , which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not be  </a:t>
            </a:r>
            <a:r>
              <a:rPr sz="1200" spc="-5" dirty="0">
                <a:latin typeface="Times New Roman"/>
                <a:cs typeface="Times New Roman"/>
              </a:rPr>
              <a:t>synchronized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sender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clock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NRZ-I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 algn="just">
              <a:lnSpc>
                <a:spcPct val="100000"/>
              </a:lnSpc>
              <a:buFont typeface="Meiryo"/>
              <a:buChar char="▪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inversion of the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represents a 1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9385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902207"/>
            <a:ext cx="4616450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bit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is represented by no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NRZ-I is superior to NRZ-L due to synchronization provided by signal  </a:t>
            </a:r>
            <a:r>
              <a:rPr sz="1200" dirty="0">
                <a:latin typeface="Times New Roman"/>
                <a:cs typeface="Times New Roman"/>
              </a:rPr>
              <a:t>change each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a 1 bit is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encountered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string of 0’s can still cause </a:t>
            </a:r>
            <a:r>
              <a:rPr sz="1200" spc="-5" dirty="0">
                <a:latin typeface="Times New Roman"/>
                <a:cs typeface="Times New Roman"/>
              </a:rPr>
              <a:t>problem </a:t>
            </a:r>
            <a:r>
              <a:rPr sz="1200" dirty="0">
                <a:latin typeface="Times New Roman"/>
                <a:cs typeface="Times New Roman"/>
              </a:rPr>
              <a:t>but since 0’s are not as likely,  they are </a:t>
            </a:r>
            <a:r>
              <a:rPr sz="1200" spc="-5" dirty="0">
                <a:latin typeface="Times New Roman"/>
                <a:cs typeface="Times New Roman"/>
              </a:rPr>
              <a:t>less of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4332" y="2141220"/>
            <a:ext cx="4008754" cy="2177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4656328"/>
            <a:ext cx="5530850" cy="235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Summary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spcBef>
                <a:spcPts val="5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Introduction </a:t>
            </a:r>
            <a:r>
              <a:rPr sz="1200" dirty="0">
                <a:latin typeface="Times New Roman"/>
                <a:cs typeface="Times New Roman"/>
              </a:rPr>
              <a:t>to the Encoding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Digital-To-Digital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Types of </a:t>
            </a:r>
            <a:r>
              <a:rPr sz="1200" spc="-5" dirty="0">
                <a:latin typeface="Times New Roman"/>
                <a:cs typeface="Times New Roman"/>
              </a:rPr>
              <a:t>Digital-To-Digital Encoding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UniPolar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Polar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410"/>
              </a:lnSpc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–	</a:t>
            </a:r>
            <a:r>
              <a:rPr sz="1200" spc="-5" dirty="0">
                <a:latin typeface="Times New Roman"/>
                <a:cs typeface="Times New Roman"/>
              </a:rPr>
              <a:t>NRZ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Reading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Section 5.1, “Data Communications and Networking” 4th </a:t>
            </a:r>
            <a:r>
              <a:rPr sz="1200" spc="-5" dirty="0">
                <a:latin typeface="Times New Roman"/>
                <a:cs typeface="Times New Roman"/>
              </a:rPr>
              <a:t>Edition </a:t>
            </a:r>
            <a:r>
              <a:rPr sz="1200" dirty="0">
                <a:latin typeface="Times New Roman"/>
                <a:cs typeface="Times New Roman"/>
              </a:rPr>
              <a:t>by Behrouz </a:t>
            </a:r>
            <a:r>
              <a:rPr sz="1200" spc="-5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09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1077468"/>
            <a:ext cx="5302885" cy="212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It is a continuous waveform that changes </a:t>
            </a:r>
            <a:r>
              <a:rPr sz="1200" spc="-5" dirty="0">
                <a:latin typeface="Times New Roman"/>
                <a:cs typeface="Times New Roman"/>
              </a:rPr>
              <a:t>smoothly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wave </a:t>
            </a:r>
            <a:r>
              <a:rPr sz="1200" spc="-5" dirty="0">
                <a:latin typeface="Times New Roman"/>
                <a:cs typeface="Times New Roman"/>
              </a:rPr>
              <a:t>moves </a:t>
            </a:r>
            <a:r>
              <a:rPr sz="1200" dirty="0">
                <a:latin typeface="Times New Roman"/>
                <a:cs typeface="Times New Roman"/>
              </a:rPr>
              <a:t>from value ‘ </a:t>
            </a:r>
            <a:r>
              <a:rPr sz="1200" spc="-5" dirty="0">
                <a:latin typeface="Times New Roman"/>
                <a:cs typeface="Times New Roman"/>
              </a:rPr>
              <a:t>A’ </a:t>
            </a:r>
            <a:r>
              <a:rPr sz="1200" dirty="0">
                <a:latin typeface="Times New Roman"/>
                <a:cs typeface="Times New Roman"/>
              </a:rPr>
              <a:t>to value ‘B’, it passes through and  includes an infinite </a:t>
            </a:r>
            <a:r>
              <a:rPr sz="1200" spc="-5" dirty="0">
                <a:latin typeface="Times New Roman"/>
                <a:cs typeface="Times New Roman"/>
              </a:rPr>
              <a:t>number of values </a:t>
            </a:r>
            <a:r>
              <a:rPr sz="1200" dirty="0">
                <a:latin typeface="Times New Roman"/>
                <a:cs typeface="Times New Roman"/>
              </a:rPr>
              <a:t>along its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DIGITAL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eiryo"/>
              <a:buChar char="❖"/>
            </a:pPr>
            <a:endParaRPr sz="1200">
              <a:latin typeface="Times New Roman"/>
              <a:cs typeface="Times New Roman"/>
            </a:endParaRPr>
          </a:p>
          <a:p>
            <a:pPr marL="469900" marR="5715" lvl="1" indent="-228600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digital </a:t>
            </a:r>
            <a:r>
              <a:rPr sz="1200" dirty="0">
                <a:latin typeface="Times New Roman"/>
                <a:cs typeface="Times New Roman"/>
              </a:rPr>
              <a:t>signal is </a:t>
            </a:r>
            <a:r>
              <a:rPr sz="1200" spc="-5" dirty="0">
                <a:latin typeface="Times New Roman"/>
                <a:cs typeface="Times New Roman"/>
              </a:rPr>
              <a:t>discrete. </a:t>
            </a:r>
            <a:r>
              <a:rPr sz="1200" dirty="0">
                <a:latin typeface="Times New Roman"/>
                <a:cs typeface="Times New Roman"/>
              </a:rPr>
              <a:t>It can have only a </a:t>
            </a:r>
            <a:r>
              <a:rPr sz="1200" spc="-5" dirty="0">
                <a:latin typeface="Times New Roman"/>
                <a:cs typeface="Times New Roman"/>
              </a:rPr>
              <a:t>limited number </a:t>
            </a:r>
            <a:r>
              <a:rPr sz="1200" dirty="0">
                <a:latin typeface="Times New Roman"/>
                <a:cs typeface="Times New Roman"/>
              </a:rPr>
              <a:t>of defined  </a:t>
            </a:r>
            <a:r>
              <a:rPr sz="1200" spc="-5" dirty="0">
                <a:latin typeface="Times New Roman"/>
                <a:cs typeface="Times New Roman"/>
              </a:rPr>
              <a:t>values, often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1s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0s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transition of a digital </a:t>
            </a:r>
            <a:r>
              <a:rPr sz="1200" spc="-5" dirty="0">
                <a:latin typeface="Times New Roman"/>
                <a:cs typeface="Times New Roman"/>
              </a:rPr>
              <a:t>signal from </a:t>
            </a:r>
            <a:r>
              <a:rPr sz="1200" dirty="0">
                <a:latin typeface="Times New Roman"/>
                <a:cs typeface="Times New Roman"/>
              </a:rPr>
              <a:t>value to value is </a:t>
            </a:r>
            <a:r>
              <a:rPr sz="1200" spc="-5" dirty="0">
                <a:latin typeface="Times New Roman"/>
                <a:cs typeface="Times New Roman"/>
              </a:rPr>
              <a:t>instantaneous </a:t>
            </a:r>
            <a:r>
              <a:rPr sz="1200" dirty="0">
                <a:latin typeface="Times New Roman"/>
                <a:cs typeface="Times New Roman"/>
              </a:rPr>
              <a:t>like a  </a:t>
            </a:r>
            <a:r>
              <a:rPr sz="1200" spc="-5" dirty="0">
                <a:latin typeface="Times New Roman"/>
                <a:cs typeface="Times New Roman"/>
              </a:rPr>
              <a:t>light being switched ON and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67005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Analog </a:t>
            </a:r>
            <a:r>
              <a:rPr sz="1200" b="1" u="heavy" spc="-5" dirty="0">
                <a:latin typeface="Times New Roman"/>
                <a:cs typeface="Times New Roman"/>
              </a:rPr>
              <a:t>and </a:t>
            </a:r>
            <a:r>
              <a:rPr sz="1200" b="1" u="heavy" dirty="0">
                <a:latin typeface="Times New Roman"/>
                <a:cs typeface="Times New Roman"/>
              </a:rPr>
              <a:t>Digital</a:t>
            </a:r>
            <a:r>
              <a:rPr sz="1200" b="1" u="heavy" spc="-6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3368040"/>
            <a:ext cx="5372798" cy="1409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0" y="7410450"/>
            <a:ext cx="1371600" cy="800100"/>
          </a:xfrm>
          <a:custGeom>
            <a:avLst/>
            <a:gdLst/>
            <a:ahLst/>
            <a:cxnLst/>
            <a:rect l="l" t="t" r="r" b="b"/>
            <a:pathLst>
              <a:path w="1371600" h="800100">
                <a:moveTo>
                  <a:pt x="1371600" y="0"/>
                </a:moveTo>
                <a:lnTo>
                  <a:pt x="0" y="0"/>
                </a:lnTo>
                <a:lnTo>
                  <a:pt x="0" y="800100"/>
                </a:lnTo>
                <a:lnTo>
                  <a:pt x="1371600" y="800100"/>
                </a:lnTo>
                <a:lnTo>
                  <a:pt x="1371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7500" y="4940033"/>
            <a:ext cx="5074920" cy="287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illustrate </a:t>
            </a:r>
            <a:r>
              <a:rPr sz="1200" spc="-5" dirty="0">
                <a:latin typeface="Times New Roman"/>
                <a:cs typeface="Times New Roman"/>
              </a:rPr>
              <a:t>signals usually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plotting </a:t>
            </a:r>
            <a:r>
              <a:rPr sz="1200" dirty="0">
                <a:latin typeface="Times New Roman"/>
                <a:cs typeface="Times New Roman"/>
              </a:rPr>
              <a:t>them on a pair of </a:t>
            </a:r>
            <a:r>
              <a:rPr sz="1200" spc="-5" dirty="0">
                <a:latin typeface="Times New Roman"/>
                <a:cs typeface="Times New Roman"/>
              </a:rPr>
              <a:t>perpendicular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axis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Vertical </a:t>
            </a:r>
            <a:r>
              <a:rPr sz="1200" spc="-5" dirty="0">
                <a:latin typeface="Times New Roman"/>
                <a:cs typeface="Times New Roman"/>
              </a:rPr>
              <a:t>axis represent the </a:t>
            </a:r>
            <a:r>
              <a:rPr sz="1200" dirty="0">
                <a:latin typeface="Times New Roman"/>
                <a:cs typeface="Times New Roman"/>
              </a:rPr>
              <a:t>value </a:t>
            </a:r>
            <a:r>
              <a:rPr sz="1200" spc="-5" dirty="0">
                <a:latin typeface="Times New Roman"/>
                <a:cs typeface="Times New Roman"/>
              </a:rPr>
              <a:t>or the strength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Horizontal </a:t>
            </a:r>
            <a:r>
              <a:rPr sz="1200" dirty="0">
                <a:latin typeface="Times New Roman"/>
                <a:cs typeface="Times New Roman"/>
              </a:rPr>
              <a:t>axes </a:t>
            </a:r>
            <a:r>
              <a:rPr sz="1200" spc="-5" dirty="0">
                <a:latin typeface="Times New Roman"/>
                <a:cs typeface="Times New Roman"/>
              </a:rPr>
              <a:t>represent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passage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curve representing the Analog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 smooth and </a:t>
            </a:r>
            <a:r>
              <a:rPr sz="1200" spc="-5" dirty="0">
                <a:latin typeface="Times New Roman"/>
                <a:cs typeface="Times New Roman"/>
              </a:rPr>
              <a:t>continuous, passing  </a:t>
            </a:r>
            <a:r>
              <a:rPr sz="1200" dirty="0">
                <a:latin typeface="Times New Roman"/>
                <a:cs typeface="Times New Roman"/>
              </a:rPr>
              <a:t>through an infinite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vertical lines of the digital </a:t>
            </a:r>
            <a:r>
              <a:rPr sz="1200" spc="-5" dirty="0">
                <a:latin typeface="Times New Roman"/>
                <a:cs typeface="Times New Roman"/>
              </a:rPr>
              <a:t>signal shows </a:t>
            </a:r>
            <a:r>
              <a:rPr sz="1200" dirty="0">
                <a:latin typeface="Times New Roman"/>
                <a:cs typeface="Times New Roman"/>
              </a:rPr>
              <a:t>the sudden jump the signal </a:t>
            </a:r>
            <a:r>
              <a:rPr sz="1200" spc="-5" dirty="0">
                <a:latin typeface="Times New Roman"/>
                <a:cs typeface="Times New Roman"/>
              </a:rPr>
              <a:t>makes  </a:t>
            </a:r>
            <a:r>
              <a:rPr sz="1200" dirty="0">
                <a:latin typeface="Times New Roman"/>
                <a:cs typeface="Times New Roman"/>
              </a:rPr>
              <a:t>from value to value. The flat highs and the lows </a:t>
            </a:r>
            <a:r>
              <a:rPr sz="1200" spc="-5" dirty="0">
                <a:latin typeface="Times New Roman"/>
                <a:cs typeface="Times New Roman"/>
              </a:rPr>
              <a:t>represent that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fixed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short, Analog signal varies </a:t>
            </a:r>
            <a:r>
              <a:rPr sz="1200" spc="-5" dirty="0">
                <a:latin typeface="Times New Roman"/>
                <a:cs typeface="Times New Roman"/>
              </a:rPr>
              <a:t>continuously w.r.t Time whereas Digital signal  varies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instantaneous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30175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Periodic </a:t>
            </a:r>
            <a:r>
              <a:rPr sz="1200" b="1" u="heavy" spc="-5" dirty="0">
                <a:latin typeface="Times New Roman"/>
                <a:cs typeface="Times New Roman"/>
              </a:rPr>
              <a:t>and </a:t>
            </a:r>
            <a:r>
              <a:rPr sz="1200" b="1" u="heavy" dirty="0">
                <a:latin typeface="Times New Roman"/>
                <a:cs typeface="Times New Roman"/>
              </a:rPr>
              <a:t>Aperiodic</a:t>
            </a:r>
            <a:r>
              <a:rPr sz="1200" b="1" u="heavy" spc="-9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709420" marR="2180590" indent="36449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Signals  (Analog or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9010650"/>
            <a:ext cx="1485900" cy="457200"/>
          </a:xfrm>
          <a:custGeom>
            <a:avLst/>
            <a:gdLst/>
            <a:ahLst/>
            <a:cxnLst/>
            <a:rect l="l" t="t" r="r" b="b"/>
            <a:pathLst>
              <a:path w="1485900" h="457200">
                <a:moveTo>
                  <a:pt x="1485900" y="0"/>
                </a:moveTo>
                <a:lnTo>
                  <a:pt x="0" y="0"/>
                </a:lnTo>
                <a:lnTo>
                  <a:pt x="0" y="457200"/>
                </a:lnTo>
                <a:lnTo>
                  <a:pt x="1485900" y="457200"/>
                </a:lnTo>
                <a:lnTo>
                  <a:pt x="1485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76704" y="9049511"/>
            <a:ext cx="5340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Periodic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0" y="9010650"/>
            <a:ext cx="1485900" cy="457200"/>
          </a:xfrm>
          <a:custGeom>
            <a:avLst/>
            <a:gdLst/>
            <a:ahLst/>
            <a:cxnLst/>
            <a:rect l="l" t="t" r="r" b="b"/>
            <a:pathLst>
              <a:path w="1485900" h="457200">
                <a:moveTo>
                  <a:pt x="1485900" y="0"/>
                </a:moveTo>
                <a:lnTo>
                  <a:pt x="0" y="0"/>
                </a:lnTo>
                <a:lnTo>
                  <a:pt x="0" y="457200"/>
                </a:lnTo>
                <a:lnTo>
                  <a:pt x="1485900" y="457200"/>
                </a:lnTo>
                <a:lnTo>
                  <a:pt x="1485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7450" y="9049511"/>
            <a:ext cx="6362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Aperiodic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1700" y="8210550"/>
            <a:ext cx="1714500" cy="800100"/>
          </a:xfrm>
          <a:custGeom>
            <a:avLst/>
            <a:gdLst/>
            <a:ahLst/>
            <a:cxnLst/>
            <a:rect l="l" t="t" r="r" b="b"/>
            <a:pathLst>
              <a:path w="1714500" h="800100">
                <a:moveTo>
                  <a:pt x="1714500" y="0"/>
                </a:moveTo>
                <a:lnTo>
                  <a:pt x="1714500" y="571500"/>
                </a:lnTo>
                <a:lnTo>
                  <a:pt x="0" y="571500"/>
                </a:lnTo>
                <a:lnTo>
                  <a:pt x="762" y="800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8782050"/>
            <a:ext cx="1485900" cy="228600"/>
          </a:xfrm>
          <a:custGeom>
            <a:avLst/>
            <a:gdLst/>
            <a:ahLst/>
            <a:cxnLst/>
            <a:rect l="l" t="t" r="r" b="b"/>
            <a:pathLst>
              <a:path w="1485900" h="228600">
                <a:moveTo>
                  <a:pt x="0" y="0"/>
                </a:moveTo>
                <a:lnTo>
                  <a:pt x="1485900" y="0"/>
                </a:lnTo>
                <a:lnTo>
                  <a:pt x="14859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532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373634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#15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Conversions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1904238"/>
            <a:ext cx="5304155" cy="300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Return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Zero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(RZ)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time, </a:t>
            </a:r>
            <a:r>
              <a:rPr sz="1200" dirty="0">
                <a:latin typeface="Times New Roman"/>
                <a:cs typeface="Times New Roman"/>
              </a:rPr>
              <a:t>data contains long strings of 1’s or 0’s, Rx can loose its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timing</a:t>
            </a:r>
            <a:endParaRPr sz="1200">
              <a:latin typeface="Times New Roman"/>
              <a:cs typeface="Times New Roman"/>
            </a:endParaRPr>
          </a:p>
          <a:p>
            <a:pPr marL="698500" marR="6985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unipolar, we have seen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good solution </a:t>
            </a:r>
            <a:r>
              <a:rPr sz="1200" dirty="0">
                <a:latin typeface="Times New Roman"/>
                <a:cs typeface="Times New Roman"/>
              </a:rPr>
              <a:t>is to send a separate timing  signal </a:t>
            </a:r>
            <a:r>
              <a:rPr sz="1200" spc="-5" dirty="0">
                <a:latin typeface="Times New Roman"/>
                <a:cs typeface="Times New Roman"/>
              </a:rPr>
              <a:t>but this solution </a:t>
            </a:r>
            <a:r>
              <a:rPr sz="1200" dirty="0">
                <a:latin typeface="Times New Roman"/>
                <a:cs typeface="Times New Roman"/>
              </a:rPr>
              <a:t>is both expensive and full of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endParaRPr sz="1200">
              <a:latin typeface="Times New Roman"/>
              <a:cs typeface="Times New Roman"/>
            </a:endParaRPr>
          </a:p>
          <a:p>
            <a:pPr marL="698500" marR="6985" lvl="1" indent="-228600" algn="just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better </a:t>
            </a:r>
            <a:r>
              <a:rPr sz="1200" dirty="0">
                <a:latin typeface="Times New Roman"/>
                <a:cs typeface="Times New Roman"/>
              </a:rPr>
              <a:t>solution is to </a:t>
            </a:r>
            <a:r>
              <a:rPr sz="1200" spc="-5" dirty="0">
                <a:latin typeface="Times New Roman"/>
                <a:cs typeface="Times New Roman"/>
              </a:rPr>
              <a:t>somehow </a:t>
            </a:r>
            <a:r>
              <a:rPr sz="1200" dirty="0">
                <a:latin typeface="Times New Roman"/>
                <a:cs typeface="Times New Roman"/>
              </a:rPr>
              <a:t>include </a:t>
            </a:r>
            <a:r>
              <a:rPr sz="1200" spc="-5" dirty="0">
                <a:latin typeface="Times New Roman"/>
                <a:cs typeface="Times New Roman"/>
              </a:rPr>
              <a:t>synch in encoded signal somewhat  similar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what we did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NRZ-I but </a:t>
            </a:r>
            <a:r>
              <a:rPr sz="1200" dirty="0">
                <a:latin typeface="Times New Roman"/>
                <a:cs typeface="Times New Roman"/>
              </a:rPr>
              <a:t>it should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for both strings of 0 &amp;  1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solution </a:t>
            </a:r>
            <a:r>
              <a:rPr sz="1200" dirty="0">
                <a:latin typeface="Times New Roman"/>
                <a:cs typeface="Times New Roman"/>
              </a:rPr>
              <a:t>is RZ </a:t>
            </a:r>
            <a:r>
              <a:rPr sz="1200" spc="-5" dirty="0">
                <a:latin typeface="Times New Roman"/>
                <a:cs typeface="Times New Roman"/>
              </a:rPr>
              <a:t>encoding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Positive, </a:t>
            </a:r>
            <a:r>
              <a:rPr sz="1200" dirty="0">
                <a:latin typeface="Times New Roman"/>
                <a:cs typeface="Times New Roman"/>
              </a:rPr>
              <a:t>Negative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Zero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not b/w bits but </a:t>
            </a:r>
            <a:r>
              <a:rPr sz="1200" spc="-5" dirty="0">
                <a:latin typeface="Times New Roman"/>
                <a:cs typeface="Times New Roman"/>
              </a:rPr>
              <a:t>during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Like NRZ-L , +ve voltage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1 and a –ve voltage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0, but unlike  NRZ-   L, half way through each bit </a:t>
            </a:r>
            <a:r>
              <a:rPr sz="1200" spc="-5" dirty="0">
                <a:latin typeface="Times New Roman"/>
                <a:cs typeface="Times New Roman"/>
              </a:rPr>
              <a:t>interval,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returns to</a:t>
            </a:r>
            <a:r>
              <a:rPr sz="1200" spc="-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endParaRPr sz="1200">
              <a:latin typeface="Times New Roman"/>
              <a:cs typeface="Times New Roman"/>
            </a:endParaRPr>
          </a:p>
          <a:p>
            <a:pPr marL="698500" marR="5715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1 bit is represented by positive to zero and a 0 is </a:t>
            </a:r>
            <a:r>
              <a:rPr sz="1200" spc="-5" dirty="0">
                <a:latin typeface="Times New Roman"/>
                <a:cs typeface="Times New Roman"/>
              </a:rPr>
              <a:t>represented </a:t>
            </a:r>
            <a:r>
              <a:rPr sz="1200" dirty="0">
                <a:latin typeface="Times New Roman"/>
                <a:cs typeface="Times New Roman"/>
              </a:rPr>
              <a:t>by negative  to zero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transition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only problem with RZ encoding is that it </a:t>
            </a:r>
            <a:r>
              <a:rPr sz="1200" spc="-5" dirty="0">
                <a:latin typeface="Times New Roman"/>
                <a:cs typeface="Times New Roman"/>
              </a:rPr>
              <a:t>requires </a:t>
            </a:r>
            <a:r>
              <a:rPr sz="1200" dirty="0">
                <a:latin typeface="Times New Roman"/>
                <a:cs typeface="Times New Roman"/>
              </a:rPr>
              <a:t>two signal </a:t>
            </a:r>
            <a:r>
              <a:rPr sz="1200" spc="-5" dirty="0">
                <a:latin typeface="Times New Roman"/>
                <a:cs typeface="Times New Roman"/>
              </a:rPr>
              <a:t>changes  </a:t>
            </a:r>
            <a:r>
              <a:rPr sz="1200" dirty="0">
                <a:latin typeface="Times New Roman"/>
                <a:cs typeface="Times New Roman"/>
              </a:rPr>
              <a:t>to encode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bit and therefore </a:t>
            </a:r>
            <a:r>
              <a:rPr sz="1200" spc="-5" dirty="0">
                <a:latin typeface="Times New Roman"/>
                <a:cs typeface="Times New Roman"/>
              </a:rPr>
              <a:t>occupies more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4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But of the 3 </a:t>
            </a:r>
            <a:r>
              <a:rPr sz="1200" spc="-5" dirty="0">
                <a:latin typeface="Times New Roman"/>
                <a:cs typeface="Times New Roman"/>
              </a:rPr>
              <a:t>alternatives 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discussed,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6638" y="4894326"/>
            <a:ext cx="3679952" cy="216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8900" y="7232904"/>
            <a:ext cx="462788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Biphase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Best </a:t>
            </a:r>
            <a:r>
              <a:rPr sz="1200" spc="-5" dirty="0">
                <a:latin typeface="Times New Roman"/>
                <a:cs typeface="Times New Roman"/>
              </a:rPr>
              <a:t>existing </a:t>
            </a:r>
            <a:r>
              <a:rPr sz="1200" dirty="0">
                <a:latin typeface="Times New Roman"/>
                <a:cs typeface="Times New Roman"/>
              </a:rPr>
              <a:t>solution to </a:t>
            </a:r>
            <a:r>
              <a:rPr sz="1200" spc="-5" dirty="0">
                <a:latin typeface="Times New Roman"/>
                <a:cs typeface="Times New Roman"/>
              </a:rPr>
              <a:t>the problem 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Synchronization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Signal changes at the </a:t>
            </a:r>
            <a:r>
              <a:rPr sz="1200" spc="-5" dirty="0">
                <a:latin typeface="Times New Roman"/>
                <a:cs typeface="Times New Roman"/>
              </a:rPr>
              <a:t>middle </a:t>
            </a:r>
            <a:r>
              <a:rPr sz="1200" dirty="0">
                <a:latin typeface="Times New Roman"/>
                <a:cs typeface="Times New Roman"/>
              </a:rPr>
              <a:t>of bit </a:t>
            </a:r>
            <a:r>
              <a:rPr sz="1200" spc="-5" dirty="0">
                <a:latin typeface="Times New Roman"/>
                <a:cs typeface="Times New Roman"/>
              </a:rPr>
              <a:t>interval </a:t>
            </a:r>
            <a:r>
              <a:rPr sz="1200" dirty="0">
                <a:latin typeface="Times New Roman"/>
                <a:cs typeface="Times New Roman"/>
              </a:rPr>
              <a:t>but does not stop at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Instead it continues to the </a:t>
            </a:r>
            <a:r>
              <a:rPr sz="1200" spc="-5" dirty="0">
                <a:latin typeface="Times New Roman"/>
                <a:cs typeface="Times New Roman"/>
              </a:rPr>
              <a:t>opposite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38337" y="8053387"/>
          <a:ext cx="43434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Biphase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Encoding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4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Manchester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Differential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Manchester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2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903731"/>
            <a:ext cx="5302250" cy="189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Manchester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715" indent="-229235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Uses inversion at the middle of each bit </a:t>
            </a:r>
            <a:r>
              <a:rPr sz="1200" dirty="0">
                <a:latin typeface="Times New Roman"/>
                <a:cs typeface="Times New Roman"/>
              </a:rPr>
              <a:t>interval </a:t>
            </a:r>
            <a:r>
              <a:rPr sz="1200" spc="-5" dirty="0">
                <a:latin typeface="Times New Roman"/>
                <a:cs typeface="Times New Roman"/>
              </a:rPr>
              <a:t>for both synchronization and bit  representation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155700" algn="just">
              <a:lnSpc>
                <a:spcPts val="1810"/>
              </a:lnSpc>
            </a:pPr>
            <a:r>
              <a:rPr sz="1600" spc="-5" dirty="0">
                <a:latin typeface="Meiryo"/>
                <a:cs typeface="Meiryo"/>
              </a:rPr>
              <a:t>*</a:t>
            </a:r>
            <a:r>
              <a:rPr sz="1200" spc="-5" dirty="0">
                <a:latin typeface="Times New Roman"/>
                <a:cs typeface="Times New Roman"/>
              </a:rPr>
              <a:t>Negative-to-Positive Transition=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155700" algn="just">
              <a:lnSpc>
                <a:spcPts val="1700"/>
              </a:lnSpc>
            </a:pPr>
            <a:r>
              <a:rPr sz="1600" spc="-5" dirty="0">
                <a:latin typeface="Meiryo"/>
                <a:cs typeface="Meiryo"/>
              </a:rPr>
              <a:t>*</a:t>
            </a:r>
            <a:r>
              <a:rPr sz="1200" spc="-5" dirty="0">
                <a:latin typeface="Times New Roman"/>
                <a:cs typeface="Times New Roman"/>
              </a:rPr>
              <a:t>Positive-to-Negative Transition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155700" marR="5080" algn="just">
              <a:lnSpc>
                <a:spcPct val="94100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using a single transition for a </a:t>
            </a:r>
            <a:r>
              <a:rPr sz="1200" spc="-5" dirty="0">
                <a:latin typeface="Times New Roman"/>
                <a:cs typeface="Times New Roman"/>
              </a:rPr>
              <a:t>dual purpose, Manchester  acheives the same level of synchronization as RZ but with only two  </a:t>
            </a:r>
            <a:r>
              <a:rPr sz="1200" dirty="0">
                <a:latin typeface="Times New Roman"/>
                <a:cs typeface="Times New Roman"/>
              </a:rPr>
              <a:t>levels 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amplitude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72233" y="2788157"/>
            <a:ext cx="4049318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5541264"/>
            <a:ext cx="5303520" cy="25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Differential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Manchester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eiryo"/>
              <a:buChar char="❖"/>
            </a:pP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Inversion at the </a:t>
            </a:r>
            <a:r>
              <a:rPr sz="1200" spc="-5" dirty="0">
                <a:latin typeface="Times New Roman"/>
                <a:cs typeface="Times New Roman"/>
              </a:rPr>
              <a:t>middle </a:t>
            </a:r>
            <a:r>
              <a:rPr sz="1200" dirty="0">
                <a:latin typeface="Times New Roman"/>
                <a:cs typeface="Times New Roman"/>
              </a:rPr>
              <a:t>of the bit </a:t>
            </a:r>
            <a:r>
              <a:rPr sz="1200" spc="-5" dirty="0">
                <a:latin typeface="Times New Roman"/>
                <a:cs typeface="Times New Roman"/>
              </a:rPr>
              <a:t>interval </a:t>
            </a:r>
            <a:r>
              <a:rPr sz="1200" dirty="0">
                <a:latin typeface="Times New Roman"/>
                <a:cs typeface="Times New Roman"/>
              </a:rPr>
              <a:t>is used for Synchronization but  presence or absence of an additional transition at the beginning of bit interval  is used to </a:t>
            </a:r>
            <a:r>
              <a:rPr sz="1200" spc="-5" dirty="0">
                <a:latin typeface="Times New Roman"/>
                <a:cs typeface="Times New Roman"/>
              </a:rPr>
              <a:t>identify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transition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binary 0 &amp; no transition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binary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469900" marR="635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Requires 2 signal changes to represent </a:t>
            </a:r>
            <a:r>
              <a:rPr sz="1200" spc="-5" dirty="0">
                <a:latin typeface="Times New Roman"/>
                <a:cs typeface="Times New Roman"/>
              </a:rPr>
              <a:t>binary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but only one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represent  </a:t>
            </a:r>
            <a:r>
              <a:rPr sz="1200" dirty="0">
                <a:latin typeface="Times New Roman"/>
                <a:cs typeface="Times New Roman"/>
              </a:rPr>
              <a:t>binary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Bipolar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Like RZ, it </a:t>
            </a:r>
            <a:r>
              <a:rPr sz="1200" spc="-5" dirty="0">
                <a:latin typeface="Times New Roman"/>
                <a:cs typeface="Times New Roman"/>
              </a:rPr>
              <a:t>uses three voltage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levels: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Unlike RZ, zero level is used to </a:t>
            </a:r>
            <a:r>
              <a:rPr sz="1200" spc="-5" dirty="0">
                <a:latin typeface="Times New Roman"/>
                <a:cs typeface="Times New Roman"/>
              </a:rPr>
              <a:t>represent binary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Binary 1’s </a:t>
            </a:r>
            <a:r>
              <a:rPr sz="1200" spc="-5" dirty="0">
                <a:latin typeface="Times New Roman"/>
                <a:cs typeface="Times New Roman"/>
              </a:rPr>
              <a:t>are represented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alternate positive </a:t>
            </a:r>
            <a:r>
              <a:rPr sz="1200" dirty="0">
                <a:latin typeface="Times New Roman"/>
                <a:cs typeface="Times New Roman"/>
              </a:rPr>
              <a:t>and negative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voltages</a:t>
            </a:r>
            <a:endParaRPr sz="1200">
              <a:latin typeface="Times New Roman"/>
              <a:cs typeface="Times New Roman"/>
            </a:endParaRPr>
          </a:p>
          <a:p>
            <a:pPr marL="1863089">
              <a:lnSpc>
                <a:spcPts val="1650"/>
              </a:lnSpc>
            </a:pPr>
            <a:r>
              <a:rPr sz="1400" b="1" spc="-5" dirty="0">
                <a:latin typeface="Times New Roman"/>
                <a:cs typeface="Times New Roman"/>
              </a:rPr>
              <a:t>Types of Bipolar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Encoding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4341" y="8221214"/>
            <a:ext cx="5384037" cy="149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73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03731"/>
            <a:ext cx="412369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Alternate Mark Inversion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(AMI)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Meiryo"/>
              <a:buChar char="✓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Simplest </a:t>
            </a:r>
            <a:r>
              <a:rPr sz="1200" dirty="0">
                <a:latin typeface="Times New Roman"/>
                <a:cs typeface="Times New Roman"/>
              </a:rPr>
              <a:t>type of Bipolar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Meiryo"/>
              <a:buChar char="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Mark </a:t>
            </a:r>
            <a:r>
              <a:rPr sz="1200" spc="425" dirty="0">
                <a:latin typeface="Meiryo"/>
                <a:cs typeface="Meiryo"/>
              </a:rPr>
              <a:t>€</a:t>
            </a:r>
            <a:r>
              <a:rPr sz="1200" spc="-204" dirty="0">
                <a:latin typeface="Meiryo"/>
                <a:cs typeface="Meiryo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Comes from </a:t>
            </a:r>
            <a:r>
              <a:rPr sz="1200" dirty="0">
                <a:latin typeface="Times New Roman"/>
                <a:cs typeface="Times New Roman"/>
              </a:rPr>
              <a:t>Telegraphy </a:t>
            </a:r>
            <a:r>
              <a:rPr sz="1200" spc="-5" dirty="0">
                <a:latin typeface="Times New Roman"/>
                <a:cs typeface="Times New Roman"/>
              </a:rPr>
              <a:t>(1)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Meiryo"/>
              <a:buChar char="✓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Alternate Mark Inversion means </a:t>
            </a:r>
            <a:r>
              <a:rPr sz="1200" dirty="0">
                <a:latin typeface="Times New Roman"/>
                <a:cs typeface="Times New Roman"/>
              </a:rPr>
              <a:t>Alternate ‘1’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Inversion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Meiryo"/>
              <a:buChar char="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Pseudoternary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1965960"/>
            <a:ext cx="4180027" cy="151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3819906"/>
            <a:ext cx="5531485" cy="331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 indent="-228600">
              <a:lnSpc>
                <a:spcPts val="1405"/>
              </a:lnSpc>
              <a:buFont typeface="Meiryo"/>
              <a:buChar char="✓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By inverting on each occurrence of 1, </a:t>
            </a:r>
            <a:r>
              <a:rPr sz="1200" spc="-5" dirty="0">
                <a:latin typeface="Times New Roman"/>
                <a:cs typeface="Times New Roman"/>
              </a:rPr>
              <a:t>AMI </a:t>
            </a:r>
            <a:r>
              <a:rPr sz="1200" dirty="0">
                <a:latin typeface="Times New Roman"/>
                <a:cs typeface="Times New Roman"/>
              </a:rPr>
              <a:t>accomplishes 2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things: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69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DC </a:t>
            </a:r>
            <a:r>
              <a:rPr sz="1200" dirty="0">
                <a:latin typeface="Times New Roman"/>
                <a:cs typeface="Times New Roman"/>
              </a:rPr>
              <a:t>component is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67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Long sequence of 1’s stay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synchronized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ts val="1350"/>
              </a:lnSpc>
              <a:buFont typeface="Meiryo"/>
              <a:buChar char="✓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No mechanism </a:t>
            </a:r>
            <a:r>
              <a:rPr sz="1200" dirty="0">
                <a:latin typeface="Times New Roman"/>
                <a:cs typeface="Times New Roman"/>
              </a:rPr>
              <a:t>of ensuring synch is there for </a:t>
            </a:r>
            <a:r>
              <a:rPr sz="1200" spc="-5" dirty="0">
                <a:latin typeface="Times New Roman"/>
                <a:cs typeface="Times New Roman"/>
              </a:rPr>
              <a:t>long </a:t>
            </a:r>
            <a:r>
              <a:rPr sz="1200" dirty="0">
                <a:latin typeface="Times New Roman"/>
                <a:cs typeface="Times New Roman"/>
              </a:rPr>
              <a:t>stream 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0’s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Two variations are developed to solve </a:t>
            </a:r>
            <a:r>
              <a:rPr sz="1200" spc="-5" dirty="0">
                <a:latin typeface="Times New Roman"/>
                <a:cs typeface="Times New Roman"/>
              </a:rPr>
              <a:t>the problem of synchronization </a:t>
            </a:r>
            <a:r>
              <a:rPr sz="1200" dirty="0">
                <a:latin typeface="Times New Roman"/>
                <a:cs typeface="Times New Roman"/>
              </a:rPr>
              <a:t>of sequential  0’s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B8ZS </a:t>
            </a:r>
            <a:r>
              <a:rPr sz="1200" spc="425" dirty="0">
                <a:latin typeface="Meiryo"/>
                <a:cs typeface="Meiryo"/>
              </a:rPr>
              <a:t>€</a:t>
            </a:r>
            <a:r>
              <a:rPr sz="1200" spc="-190" dirty="0">
                <a:latin typeface="Meiryo"/>
                <a:cs typeface="Meiryo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in North </a:t>
            </a:r>
            <a:r>
              <a:rPr sz="1200" spc="-5" dirty="0">
                <a:latin typeface="Times New Roman"/>
                <a:cs typeface="Times New Roman"/>
              </a:rPr>
              <a:t>America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7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HDB3 </a:t>
            </a:r>
            <a:r>
              <a:rPr sz="1200" spc="425" dirty="0">
                <a:latin typeface="Meiryo"/>
                <a:cs typeface="Meiryo"/>
              </a:rPr>
              <a:t>€</a:t>
            </a:r>
            <a:r>
              <a:rPr sz="1200" spc="-200" dirty="0">
                <a:latin typeface="Meiryo"/>
                <a:cs typeface="Meiryo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in Europe &amp; Japan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5" dirty="0">
                <a:latin typeface="Times New Roman"/>
                <a:cs typeface="Times New Roman"/>
              </a:rPr>
              <a:t>modify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5" dirty="0">
                <a:latin typeface="Times New Roman"/>
                <a:cs typeface="Times New Roman"/>
              </a:rPr>
              <a:t>pattern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AMI </a:t>
            </a:r>
            <a:r>
              <a:rPr sz="1200" dirty="0">
                <a:latin typeface="Times New Roman"/>
                <a:cs typeface="Times New Roman"/>
              </a:rPr>
              <a:t>only on case of long stream 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spcBef>
                <a:spcPts val="5"/>
              </a:spcBef>
              <a:buFont typeface="Meiryo"/>
              <a:buChar char="▪"/>
              <a:tabLst>
                <a:tab pos="697865" algn="l"/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B8ZS</a:t>
            </a:r>
            <a:endParaRPr sz="1200">
              <a:latin typeface="Times New Roman"/>
              <a:cs typeface="Times New Roman"/>
            </a:endParaRPr>
          </a:p>
          <a:p>
            <a:pPr marL="927100" marR="635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Convention adopted in North </a:t>
            </a:r>
            <a:r>
              <a:rPr sz="1200" spc="-5" dirty="0">
                <a:latin typeface="Times New Roman"/>
                <a:cs typeface="Times New Roman"/>
              </a:rPr>
              <a:t>America to provide synch for long string of  </a:t>
            </a:r>
            <a:r>
              <a:rPr sz="1200" dirty="0">
                <a:latin typeface="Times New Roman"/>
                <a:cs typeface="Times New Roman"/>
              </a:rPr>
              <a:t>zeros</a:t>
            </a:r>
            <a:endParaRPr sz="1200">
              <a:latin typeface="Times New Roman"/>
              <a:cs typeface="Times New Roman"/>
            </a:endParaRPr>
          </a:p>
          <a:p>
            <a:pPr marL="9271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Difference b/w AMI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B8ZS occurs only when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or more </a:t>
            </a:r>
            <a:r>
              <a:rPr sz="1200" dirty="0">
                <a:latin typeface="Times New Roman"/>
                <a:cs typeface="Times New Roman"/>
              </a:rPr>
              <a:t>consecutive  zeros are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encountered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Forces </a:t>
            </a:r>
            <a:r>
              <a:rPr sz="1200" spc="-5" dirty="0">
                <a:latin typeface="Times New Roman"/>
                <a:cs typeface="Times New Roman"/>
              </a:rPr>
              <a:t>artificial signal changes called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VIOLATIONS</a:t>
            </a:r>
            <a:endParaRPr sz="1200">
              <a:latin typeface="Times New Roman"/>
              <a:cs typeface="Times New Roman"/>
            </a:endParaRPr>
          </a:p>
          <a:p>
            <a:pPr marL="927100" marR="5080">
              <a:lnSpc>
                <a:spcPts val="137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eight 0’s occur , B8ZS introduces changes in pattern based on  polarity of previous 1 (the </a:t>
            </a:r>
            <a:r>
              <a:rPr sz="1200" spc="-5" dirty="0">
                <a:latin typeface="Times New Roman"/>
                <a:cs typeface="Times New Roman"/>
              </a:rPr>
              <a:t>‘1’ occurring </a:t>
            </a:r>
            <a:r>
              <a:rPr sz="1200" dirty="0">
                <a:latin typeface="Times New Roman"/>
                <a:cs typeface="Times New Roman"/>
              </a:rPr>
              <a:t>just </a:t>
            </a:r>
            <a:r>
              <a:rPr sz="1200" spc="-5" dirty="0">
                <a:latin typeface="Times New Roman"/>
                <a:cs typeface="Times New Roman"/>
              </a:rPr>
              <a:t>before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9404" y="7482078"/>
            <a:ext cx="3608260" cy="2163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903731"/>
            <a:ext cx="530225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HDB3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sz="1200" spc="-5" dirty="0">
                <a:latin typeface="Times New Roman"/>
                <a:cs typeface="Times New Roman"/>
              </a:rPr>
              <a:t>Alteration of AMI </a:t>
            </a:r>
            <a:r>
              <a:rPr sz="1200" dirty="0">
                <a:latin typeface="Times New Roman"/>
                <a:cs typeface="Times New Roman"/>
              </a:rPr>
              <a:t>adopted in Europe and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Japan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Introduces changes into </a:t>
            </a:r>
            <a:r>
              <a:rPr sz="1200" spc="-5" dirty="0">
                <a:latin typeface="Times New Roman"/>
                <a:cs typeface="Times New Roman"/>
              </a:rPr>
              <a:t>AMI,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time four consecutive zeros are encountered  </a:t>
            </a:r>
            <a:r>
              <a:rPr sz="1200" dirty="0">
                <a:latin typeface="Times New Roman"/>
                <a:cs typeface="Times New Roman"/>
              </a:rPr>
              <a:t>instead of waiting for eight </a:t>
            </a:r>
            <a:r>
              <a:rPr sz="1200" spc="-5" dirty="0">
                <a:latin typeface="Times New Roman"/>
                <a:cs typeface="Times New Roman"/>
              </a:rPr>
              <a:t>zeros </a:t>
            </a:r>
            <a:r>
              <a:rPr sz="1200" dirty="0">
                <a:latin typeface="Times New Roman"/>
                <a:cs typeface="Times New Roman"/>
              </a:rPr>
              <a:t>as in the </a:t>
            </a:r>
            <a:r>
              <a:rPr sz="1200" spc="-5" dirty="0">
                <a:latin typeface="Times New Roman"/>
                <a:cs typeface="Times New Roman"/>
              </a:rPr>
              <a:t>case 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B8ZS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0794" y="1965960"/>
            <a:ext cx="4230141" cy="2035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4001261"/>
            <a:ext cx="5530215" cy="246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B8ZS,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pattern of violations </a:t>
            </a:r>
            <a:r>
              <a:rPr sz="1200" dirty="0">
                <a:latin typeface="Times New Roman"/>
                <a:cs typeface="Times New Roman"/>
              </a:rPr>
              <a:t>is based on the polarity of the previous 1 bit  </a:t>
            </a:r>
            <a:r>
              <a:rPr sz="1200" spc="-5" dirty="0">
                <a:latin typeface="Times New Roman"/>
                <a:cs typeface="Times New Roman"/>
              </a:rPr>
              <a:t>Unlike B8ZS, HDB3 </a:t>
            </a:r>
            <a:r>
              <a:rPr sz="1200" dirty="0">
                <a:latin typeface="Times New Roman"/>
                <a:cs typeface="Times New Roman"/>
              </a:rPr>
              <a:t>also looks at the </a:t>
            </a:r>
            <a:r>
              <a:rPr sz="1200" spc="-5" dirty="0">
                <a:latin typeface="Times New Roman"/>
                <a:cs typeface="Times New Roman"/>
              </a:rPr>
              <a:t>no. of 1’s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have occurred since the last  substitution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Types of </a:t>
            </a:r>
            <a:r>
              <a:rPr sz="1200" spc="-5" dirty="0">
                <a:latin typeface="Times New Roman"/>
                <a:cs typeface="Times New Roman"/>
              </a:rPr>
              <a:t>Digital-To-Digital Encoding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Polar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927100" lvl="1" indent="-229235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Return to </a:t>
            </a:r>
            <a:r>
              <a:rPr sz="1200" spc="-5" dirty="0">
                <a:latin typeface="Times New Roman"/>
                <a:cs typeface="Times New Roman"/>
              </a:rPr>
              <a:t>Zero </a:t>
            </a:r>
            <a:r>
              <a:rPr sz="1200" dirty="0">
                <a:latin typeface="Times New Roman"/>
                <a:cs typeface="Times New Roman"/>
              </a:rPr>
              <a:t>(RZ)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Biphase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Bipolar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0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Section 5.1, “Data Communications </a:t>
            </a:r>
            <a:r>
              <a:rPr sz="1200" spc="-5" dirty="0">
                <a:latin typeface="Times New Roman"/>
                <a:cs typeface="Times New Roman"/>
              </a:rPr>
              <a:t>and 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Behrouz </a:t>
            </a:r>
            <a:r>
              <a:rPr sz="1200" spc="-10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30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903731"/>
            <a:ext cx="530288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Periodic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eiryo"/>
              <a:buChar char="❖"/>
            </a:pP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signal is called </a:t>
            </a:r>
            <a:r>
              <a:rPr sz="1200" spc="-5" dirty="0">
                <a:latin typeface="Times New Roman"/>
                <a:cs typeface="Times New Roman"/>
              </a:rPr>
              <a:t>Periodic </a:t>
            </a:r>
            <a:r>
              <a:rPr sz="1200" dirty="0">
                <a:latin typeface="Times New Roman"/>
                <a:cs typeface="Times New Roman"/>
              </a:rPr>
              <a:t>if it </a:t>
            </a:r>
            <a:r>
              <a:rPr sz="1200" spc="-5" dirty="0">
                <a:latin typeface="Times New Roman"/>
                <a:cs typeface="Times New Roman"/>
              </a:rPr>
              <a:t>completes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pattern within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measurable time  frame </a:t>
            </a:r>
            <a:r>
              <a:rPr sz="1200" dirty="0">
                <a:latin typeface="Times New Roman"/>
                <a:cs typeface="Times New Roman"/>
              </a:rPr>
              <a:t>called a Period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then repeats </a:t>
            </a:r>
            <a:r>
              <a:rPr sz="1200" spc="-5" dirty="0">
                <a:latin typeface="Times New Roman"/>
                <a:cs typeface="Times New Roman"/>
              </a:rPr>
              <a:t>that pattern over </a:t>
            </a:r>
            <a:r>
              <a:rPr sz="1200" dirty="0">
                <a:latin typeface="Times New Roman"/>
                <a:cs typeface="Times New Roman"/>
              </a:rPr>
              <a:t>identical </a:t>
            </a:r>
            <a:r>
              <a:rPr sz="1200" spc="-5" dirty="0">
                <a:latin typeface="Times New Roman"/>
                <a:cs typeface="Times New Roman"/>
              </a:rPr>
              <a:t>subsequent  </a:t>
            </a:r>
            <a:r>
              <a:rPr sz="1200" dirty="0">
                <a:latin typeface="Times New Roman"/>
                <a:cs typeface="Times New Roman"/>
              </a:rPr>
              <a:t>Periods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completion </a:t>
            </a:r>
            <a:r>
              <a:rPr sz="1200" dirty="0">
                <a:latin typeface="Times New Roman"/>
                <a:cs typeface="Times New Roman"/>
              </a:rPr>
              <a:t>of one full </a:t>
            </a:r>
            <a:r>
              <a:rPr sz="1200" spc="-5" dirty="0">
                <a:latin typeface="Times New Roman"/>
                <a:cs typeface="Times New Roman"/>
              </a:rPr>
              <a:t>pattern </a:t>
            </a:r>
            <a:r>
              <a:rPr sz="1200" dirty="0">
                <a:latin typeface="Times New Roman"/>
                <a:cs typeface="Times New Roman"/>
              </a:rPr>
              <a:t>is called 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Period: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required (in Seconds) to </a:t>
            </a:r>
            <a:r>
              <a:rPr sz="1200" spc="-5" dirty="0">
                <a:latin typeface="Times New Roman"/>
                <a:cs typeface="Times New Roman"/>
              </a:rPr>
              <a:t>complete </a:t>
            </a:r>
            <a:r>
              <a:rPr sz="1200" dirty="0">
                <a:latin typeface="Times New Roman"/>
                <a:cs typeface="Times New Roman"/>
              </a:rPr>
              <a:t>one full cycle, represented by  ‘T’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2316479"/>
            <a:ext cx="5145163" cy="182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4126991"/>
            <a:ext cx="530352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Aperiodic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An Aperiodic or Non-Periodic signal </a:t>
            </a:r>
            <a:r>
              <a:rPr sz="1200" dirty="0">
                <a:latin typeface="Times New Roman"/>
                <a:cs typeface="Times New Roman"/>
              </a:rPr>
              <a:t>is the one </a:t>
            </a:r>
            <a:r>
              <a:rPr sz="1200" spc="-5" dirty="0">
                <a:latin typeface="Times New Roman"/>
                <a:cs typeface="Times New Roman"/>
              </a:rPr>
              <a:t>that changes constantly  </a:t>
            </a:r>
            <a:r>
              <a:rPr sz="1200" dirty="0">
                <a:latin typeface="Times New Roman"/>
                <a:cs typeface="Times New Roman"/>
              </a:rPr>
              <a:t>without </a:t>
            </a:r>
            <a:r>
              <a:rPr sz="1200" spc="-5" dirty="0">
                <a:latin typeface="Times New Roman"/>
                <a:cs typeface="Times New Roman"/>
              </a:rPr>
              <a:t>exhibiting </a:t>
            </a:r>
            <a:r>
              <a:rPr sz="1200" dirty="0">
                <a:latin typeface="Times New Roman"/>
                <a:cs typeface="Times New Roman"/>
              </a:rPr>
              <a:t>a pattern or </a:t>
            </a:r>
            <a:r>
              <a:rPr sz="1200" spc="-5" dirty="0">
                <a:latin typeface="Times New Roman"/>
                <a:cs typeface="Times New Roman"/>
              </a:rPr>
              <a:t>cycle </a:t>
            </a:r>
            <a:r>
              <a:rPr sz="1200" dirty="0">
                <a:latin typeface="Times New Roman"/>
                <a:cs typeface="Times New Roman"/>
              </a:rPr>
              <a:t>that repeats over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5013959"/>
            <a:ext cx="3415233" cy="1322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8900" y="6513576"/>
            <a:ext cx="5301615" cy="308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228600">
              <a:lnSpc>
                <a:spcPts val="14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Fourier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Transform</a:t>
            </a:r>
            <a:endParaRPr sz="1200">
              <a:latin typeface="Times New Roman"/>
              <a:cs typeface="Times New Roman"/>
            </a:endParaRPr>
          </a:p>
          <a:p>
            <a:pPr marL="927100" marR="5080" algn="just">
              <a:lnSpc>
                <a:spcPts val="138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It has been proved 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technique called FOURIER TRANSFORM  </a:t>
            </a:r>
            <a:r>
              <a:rPr sz="1200" dirty="0">
                <a:latin typeface="Times New Roman"/>
                <a:cs typeface="Times New Roman"/>
              </a:rPr>
              <a:t>that any Aperiodic signal can be </a:t>
            </a:r>
            <a:r>
              <a:rPr sz="1200" spc="-5" dirty="0">
                <a:latin typeface="Times New Roman"/>
                <a:cs typeface="Times New Roman"/>
              </a:rPr>
              <a:t>decomposed </a:t>
            </a:r>
            <a:r>
              <a:rPr sz="1200" dirty="0">
                <a:latin typeface="Times New Roman"/>
                <a:cs typeface="Times New Roman"/>
              </a:rPr>
              <a:t>into an infinite </a:t>
            </a:r>
            <a:r>
              <a:rPr sz="1200" spc="-5" dirty="0">
                <a:latin typeface="Times New Roman"/>
                <a:cs typeface="Times New Roman"/>
              </a:rPr>
              <a:t>number  </a:t>
            </a:r>
            <a:r>
              <a:rPr sz="1200" dirty="0">
                <a:latin typeface="Times New Roman"/>
                <a:cs typeface="Times New Roman"/>
              </a:rPr>
              <a:t>of Periodic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ANALOG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0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Analog </a:t>
            </a:r>
            <a:r>
              <a:rPr sz="1200" spc="-5" dirty="0">
                <a:latin typeface="Times New Roman"/>
                <a:cs typeface="Times New Roman"/>
              </a:rPr>
              <a:t>signals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classified as </a:t>
            </a:r>
            <a:r>
              <a:rPr sz="1200" spc="-5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Composite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0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Analog </a:t>
            </a:r>
            <a:r>
              <a:rPr sz="1200" spc="-5" dirty="0">
                <a:latin typeface="Times New Roman"/>
                <a:cs typeface="Times New Roman"/>
              </a:rPr>
              <a:t>Signal(Sine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Wave)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764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Cannot be </a:t>
            </a:r>
            <a:r>
              <a:rPr sz="1200" spc="-5" dirty="0">
                <a:latin typeface="Times New Roman"/>
                <a:cs typeface="Times New Roman"/>
              </a:rPr>
              <a:t>decomposed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simpler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05"/>
              </a:lnSpc>
              <a:spcBef>
                <a:spcPts val="12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Composite </a:t>
            </a:r>
            <a:r>
              <a:rPr sz="1200" dirty="0">
                <a:latin typeface="Times New Roman"/>
                <a:cs typeface="Times New Roman"/>
              </a:rPr>
              <a:t>Analog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764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Composed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multiple </a:t>
            </a:r>
            <a:r>
              <a:rPr sz="1200" dirty="0">
                <a:latin typeface="Times New Roman"/>
                <a:cs typeface="Times New Roman"/>
              </a:rPr>
              <a:t>sine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waves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1270"/>
              </a:spcBef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Sine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Waves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Sine </a:t>
            </a:r>
            <a:r>
              <a:rPr sz="1200" spc="-5" dirty="0">
                <a:latin typeface="Times New Roman"/>
                <a:cs typeface="Times New Roman"/>
              </a:rPr>
              <a:t>Waves </a:t>
            </a:r>
            <a:r>
              <a:rPr sz="1200" dirty="0">
                <a:latin typeface="Times New Roman"/>
                <a:cs typeface="Times New Roman"/>
              </a:rPr>
              <a:t>are the </a:t>
            </a:r>
            <a:r>
              <a:rPr sz="1200" spc="-5" dirty="0">
                <a:latin typeface="Times New Roman"/>
                <a:cs typeface="Times New Roman"/>
              </a:rPr>
              <a:t>most fundamental form of Periodic Analog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curve </a:t>
            </a:r>
            <a:r>
              <a:rPr sz="1200" spc="-5" dirty="0">
                <a:latin typeface="Times New Roman"/>
                <a:cs typeface="Times New Roman"/>
              </a:rPr>
              <a:t>oscillates </a:t>
            </a:r>
            <a:r>
              <a:rPr sz="1200" dirty="0">
                <a:latin typeface="Times New Roman"/>
                <a:cs typeface="Times New Roman"/>
              </a:rPr>
              <a:t>over the </a:t>
            </a:r>
            <a:r>
              <a:rPr sz="1200" spc="-5" dirty="0">
                <a:latin typeface="Times New Roman"/>
                <a:cs typeface="Times New Roman"/>
              </a:rPr>
              <a:t>course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cycle smoothly 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7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14399"/>
            <a:ext cx="5076825" cy="284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cycle consists of a single arc </a:t>
            </a:r>
            <a:r>
              <a:rPr sz="1200" spc="-5" dirty="0">
                <a:latin typeface="Times New Roman"/>
                <a:cs typeface="Times New Roman"/>
              </a:rPr>
              <a:t>above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axis followed by a single arc  below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Sine </a:t>
            </a:r>
            <a:r>
              <a:rPr sz="1200" spc="-5" dirty="0">
                <a:latin typeface="Times New Roman"/>
                <a:cs typeface="Times New Roman"/>
              </a:rPr>
              <a:t>Waves </a:t>
            </a:r>
            <a:r>
              <a:rPr sz="1200" dirty="0">
                <a:latin typeface="Times New Roman"/>
                <a:cs typeface="Times New Roman"/>
              </a:rPr>
              <a:t>can be fully </a:t>
            </a:r>
            <a:r>
              <a:rPr sz="1200" spc="-5" dirty="0">
                <a:latin typeface="Times New Roman"/>
                <a:cs typeface="Times New Roman"/>
              </a:rPr>
              <a:t>described </a:t>
            </a:r>
            <a:r>
              <a:rPr sz="1200" dirty="0">
                <a:latin typeface="Times New Roman"/>
                <a:cs typeface="Times New Roman"/>
              </a:rPr>
              <a:t>by three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characteristics: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Period/Frequency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639"/>
              </a:lnSpc>
              <a:buFont typeface="Meiryo"/>
              <a:buChar char="➢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Amplitude</a:t>
            </a:r>
            <a:endParaRPr sz="1400">
              <a:latin typeface="Times New Roman"/>
              <a:cs typeface="Times New Roman"/>
            </a:endParaRPr>
          </a:p>
          <a:p>
            <a:pPr marL="698500" marR="7620" lvl="2" indent="-228600">
              <a:lnSpc>
                <a:spcPts val="1380"/>
              </a:lnSpc>
              <a:spcBef>
                <a:spcPts val="55"/>
              </a:spcBef>
              <a:buChar char="•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of a signal is 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at any </a:t>
            </a:r>
            <a:r>
              <a:rPr sz="1200" spc="-5" dirty="0">
                <a:latin typeface="Times New Roman"/>
                <a:cs typeface="Times New Roman"/>
              </a:rPr>
              <a:t>point on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wave</a:t>
            </a:r>
            <a:endParaRPr sz="1200">
              <a:latin typeface="Times New Roman"/>
              <a:cs typeface="Times New Roman"/>
            </a:endParaRPr>
          </a:p>
          <a:p>
            <a:pPr marL="698500" marR="6985" lvl="2" indent="-228600">
              <a:lnSpc>
                <a:spcPts val="1380"/>
              </a:lnSpc>
              <a:buChar char="•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equal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vertical distance from </a:t>
            </a:r>
            <a:r>
              <a:rPr sz="1200" dirty="0">
                <a:latin typeface="Times New Roman"/>
                <a:cs typeface="Times New Roman"/>
              </a:rPr>
              <a:t>a given </a:t>
            </a:r>
            <a:r>
              <a:rPr sz="1200" spc="-5" dirty="0">
                <a:latin typeface="Times New Roman"/>
                <a:cs typeface="Times New Roman"/>
              </a:rPr>
              <a:t>point </a:t>
            </a:r>
            <a:r>
              <a:rPr sz="1200" dirty="0">
                <a:latin typeface="Times New Roman"/>
                <a:cs typeface="Times New Roman"/>
              </a:rPr>
              <a:t>on the wave </a:t>
            </a:r>
            <a:r>
              <a:rPr sz="1200" spc="-5" dirty="0">
                <a:latin typeface="Times New Roman"/>
                <a:cs typeface="Times New Roman"/>
              </a:rPr>
              <a:t>form 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horizontal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axis</a:t>
            </a:r>
            <a:endParaRPr sz="1200">
              <a:latin typeface="Times New Roman"/>
              <a:cs typeface="Times New Roman"/>
            </a:endParaRPr>
          </a:p>
          <a:p>
            <a:pPr marL="698500" marR="7620" lvl="2" indent="-228600">
              <a:lnSpc>
                <a:spcPts val="1380"/>
              </a:lnSpc>
              <a:buChar char="•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maximum amplitude </a:t>
            </a:r>
            <a:r>
              <a:rPr sz="1200" dirty="0">
                <a:latin typeface="Times New Roman"/>
                <a:cs typeface="Times New Roman"/>
              </a:rPr>
              <a:t>of the sine wave is </a:t>
            </a:r>
            <a:r>
              <a:rPr sz="1200" spc="-5" dirty="0">
                <a:latin typeface="Times New Roman"/>
                <a:cs typeface="Times New Roman"/>
              </a:rPr>
              <a:t>equal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highest value  </a:t>
            </a:r>
            <a:r>
              <a:rPr sz="1200" dirty="0">
                <a:latin typeface="Times New Roman"/>
                <a:cs typeface="Times New Roman"/>
              </a:rPr>
              <a:t>it reaches on the vertical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axis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45"/>
              </a:lnSpc>
              <a:buChar char="•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 measured </a:t>
            </a:r>
            <a:r>
              <a:rPr sz="1200" dirty="0">
                <a:latin typeface="Times New Roman"/>
                <a:cs typeface="Times New Roman"/>
              </a:rPr>
              <a:t>in Volts, </a:t>
            </a:r>
            <a:r>
              <a:rPr sz="1200" spc="-5" dirty="0">
                <a:latin typeface="Times New Roman"/>
                <a:cs typeface="Times New Roman"/>
              </a:rPr>
              <a:t>Amperes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Watts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0" y="3922776"/>
            <a:ext cx="3813632" cy="1719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5980938"/>
            <a:ext cx="507365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Period &amp;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0"/>
              </a:spcBef>
              <a:buChar char="•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Period: Amount of time ( in seconds) a </a:t>
            </a:r>
            <a:r>
              <a:rPr sz="1200" spc="-5" dirty="0">
                <a:latin typeface="Times New Roman"/>
                <a:cs typeface="Times New Roman"/>
              </a:rPr>
              <a:t>signal need to complete one 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15"/>
              </a:lnSpc>
              <a:buChar char="•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Frequency: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cycles </a:t>
            </a:r>
            <a:r>
              <a:rPr sz="1200" spc="-5" dirty="0">
                <a:latin typeface="Times New Roman"/>
                <a:cs typeface="Times New Roman"/>
              </a:rPr>
              <a:t>completed </a:t>
            </a:r>
            <a:r>
              <a:rPr sz="1200" dirty="0">
                <a:latin typeface="Times New Roman"/>
                <a:cs typeface="Times New Roman"/>
              </a:rPr>
              <a:t>in one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Char char="•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Unit of Period: Period is expressed in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7043166"/>
            <a:ext cx="3959352" cy="1876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4687" y="9259074"/>
            <a:ext cx="411607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Char char="•"/>
              <a:tabLst>
                <a:tab pos="240665" algn="l"/>
                <a:tab pos="241935" algn="l"/>
              </a:tabLst>
            </a:pPr>
            <a:r>
              <a:rPr sz="1200" spc="-5" dirty="0">
                <a:latin typeface="Times New Roman"/>
                <a:cs typeface="Times New Roman"/>
              </a:rPr>
              <a:t>Communication </a:t>
            </a:r>
            <a:r>
              <a:rPr sz="1200" dirty="0">
                <a:latin typeface="Times New Roman"/>
                <a:cs typeface="Times New Roman"/>
              </a:rPr>
              <a:t>industry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5 units to </a:t>
            </a:r>
            <a:r>
              <a:rPr sz="1200" spc="-5" dirty="0">
                <a:latin typeface="Times New Roman"/>
                <a:cs typeface="Times New Roman"/>
              </a:rPr>
              <a:t>measure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Char char="•"/>
              <a:tabLst>
                <a:tab pos="240665" algn="l"/>
                <a:tab pos="241935" algn="l"/>
              </a:tabLst>
            </a:pPr>
            <a:r>
              <a:rPr sz="1200" dirty="0">
                <a:latin typeface="Times New Roman"/>
                <a:cs typeface="Times New Roman"/>
              </a:rPr>
              <a:t>Frequency is </a:t>
            </a:r>
            <a:r>
              <a:rPr sz="1200" spc="-5" dirty="0">
                <a:latin typeface="Times New Roman"/>
                <a:cs typeface="Times New Roman"/>
              </a:rPr>
              <a:t>measured </a:t>
            </a:r>
            <a:r>
              <a:rPr sz="1200" dirty="0">
                <a:latin typeface="Times New Roman"/>
                <a:cs typeface="Times New Roman"/>
              </a:rPr>
              <a:t>in hertz, There are 5 units used in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Hertz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83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1091184"/>
            <a:ext cx="5530850" cy="310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2925" marR="1804035" indent="-1270" algn="ctr">
              <a:lnSpc>
                <a:spcPts val="1380"/>
              </a:lnSpc>
              <a:tabLst>
                <a:tab pos="2642235" algn="l"/>
                <a:tab pos="2896870" algn="l"/>
                <a:tab pos="2931795" algn="l"/>
                <a:tab pos="2964180" algn="l"/>
                <a:tab pos="301498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Seconds</a:t>
            </a:r>
            <a:r>
              <a:rPr sz="1200" b="1" u="sng" spc="-5" dirty="0">
                <a:latin typeface="Times New Roman"/>
                <a:cs typeface="Times New Roman"/>
              </a:rPr>
              <a:t> 	</a:t>
            </a:r>
            <a:r>
              <a:rPr sz="1200" b="1" dirty="0">
                <a:latin typeface="Times New Roman"/>
                <a:cs typeface="Times New Roman"/>
              </a:rPr>
              <a:t>Hertz  Milliseconds</a:t>
            </a:r>
            <a:r>
              <a:rPr sz="1200" b="1" u="sng" dirty="0">
                <a:latin typeface="Times New Roman"/>
                <a:cs typeface="Times New Roman"/>
              </a:rPr>
              <a:t> 		</a:t>
            </a:r>
            <a:r>
              <a:rPr sz="1200" b="1" dirty="0">
                <a:latin typeface="Times New Roman"/>
                <a:cs typeface="Times New Roman"/>
              </a:rPr>
              <a:t>Kilohertz  Microseco</a:t>
            </a:r>
            <a:r>
              <a:rPr sz="1200" b="1" spc="-10" dirty="0">
                <a:latin typeface="Times New Roman"/>
                <a:cs typeface="Times New Roman"/>
              </a:rPr>
              <a:t>nd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r>
              <a:rPr sz="1200" b="1" u="sng" dirty="0">
                <a:latin typeface="Times New Roman"/>
                <a:cs typeface="Times New Roman"/>
              </a:rPr>
              <a:t> 				</a:t>
            </a:r>
            <a:r>
              <a:rPr sz="1200" b="1" dirty="0">
                <a:latin typeface="Times New Roman"/>
                <a:cs typeface="Times New Roman"/>
              </a:rPr>
              <a:t>Megahertz  </a:t>
            </a:r>
            <a:r>
              <a:rPr sz="1200" b="1" spc="-5" dirty="0">
                <a:latin typeface="Times New Roman"/>
                <a:cs typeface="Times New Roman"/>
              </a:rPr>
              <a:t>Nanoseconds</a:t>
            </a:r>
            <a:r>
              <a:rPr sz="1200" b="1" u="sng" spc="-5" dirty="0">
                <a:latin typeface="Times New Roman"/>
                <a:cs typeface="Times New Roman"/>
              </a:rPr>
              <a:t> 			</a:t>
            </a:r>
            <a:r>
              <a:rPr sz="1200" b="1" dirty="0">
                <a:latin typeface="Times New Roman"/>
                <a:cs typeface="Times New Roman"/>
              </a:rPr>
              <a:t>Gigahertz  Picoseconds</a:t>
            </a:r>
            <a:r>
              <a:rPr sz="1200" b="1" u="sng" dirty="0">
                <a:latin typeface="Times New Roman"/>
                <a:cs typeface="Times New Roman"/>
              </a:rPr>
              <a:t> 		</a:t>
            </a:r>
            <a:r>
              <a:rPr sz="1200" b="1" dirty="0">
                <a:latin typeface="Times New Roman"/>
                <a:cs typeface="Times New Roman"/>
              </a:rPr>
              <a:t>Terahertz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Summary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37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Analog and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Analog and Digital Data &amp;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Periodic &amp; Aperiodic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Sine </a:t>
            </a:r>
            <a:r>
              <a:rPr sz="1200" spc="-5" dirty="0">
                <a:latin typeface="Times New Roman"/>
                <a:cs typeface="Times New Roman"/>
              </a:rPr>
              <a:t>Waves </a:t>
            </a:r>
            <a:r>
              <a:rPr sz="1200" dirty="0">
                <a:latin typeface="Times New Roman"/>
                <a:cs typeface="Times New Roman"/>
              </a:rPr>
              <a:t>and its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Characteristics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 indent="-635">
              <a:lnSpc>
                <a:spcPct val="9170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 </a:t>
            </a:r>
            <a:r>
              <a:rPr sz="1200" spc="-5" dirty="0">
                <a:latin typeface="Times New Roman"/>
                <a:cs typeface="Times New Roman"/>
              </a:rPr>
              <a:t>4.1, 4.2, 4.3“Data Communications and Networking” 4th Edition by  Behrouz A.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2588" y="9887156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125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23285" y="940054"/>
            <a:ext cx="194310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#12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0096" y="2314194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5083" y="2314194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916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2288" y="3335273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5083" y="3335273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202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0300" y="1437131"/>
            <a:ext cx="5531485" cy="793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dirty="0">
                <a:latin typeface="Times New Roman"/>
                <a:cs typeface="Times New Roman"/>
              </a:rPr>
              <a:t>Problems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4.3</a:t>
            </a:r>
            <a:endParaRPr sz="1200">
              <a:latin typeface="Times New Roman"/>
              <a:cs typeface="Times New Roman"/>
            </a:endParaRPr>
          </a:p>
          <a:p>
            <a:pPr marL="12700" marR="1839595">
              <a:lnSpc>
                <a:spcPts val="1380"/>
              </a:lnSpc>
              <a:spcBef>
                <a:spcPts val="65"/>
              </a:spcBef>
            </a:pPr>
            <a:r>
              <a:rPr sz="1200" b="1" spc="-5" dirty="0">
                <a:latin typeface="Times New Roman"/>
                <a:cs typeface="Times New Roman"/>
              </a:rPr>
              <a:t>A </a:t>
            </a:r>
            <a:r>
              <a:rPr sz="1200" b="1" dirty="0">
                <a:latin typeface="Times New Roman"/>
                <a:cs typeface="Times New Roman"/>
              </a:rPr>
              <a:t>Sine </a:t>
            </a:r>
            <a:r>
              <a:rPr sz="1200" b="1" spc="-5" dirty="0">
                <a:latin typeface="Times New Roman"/>
                <a:cs typeface="Times New Roman"/>
              </a:rPr>
              <a:t>wave has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frequency </a:t>
            </a:r>
            <a:r>
              <a:rPr sz="1200" b="1" dirty="0">
                <a:latin typeface="Times New Roman"/>
                <a:cs typeface="Times New Roman"/>
              </a:rPr>
              <a:t>of 6 </a:t>
            </a:r>
            <a:r>
              <a:rPr sz="1200" b="1" spc="-5" dirty="0">
                <a:latin typeface="Times New Roman"/>
                <a:cs typeface="Times New Roman"/>
              </a:rPr>
              <a:t>Hz. </a:t>
            </a:r>
            <a:r>
              <a:rPr sz="1200" b="1" dirty="0">
                <a:latin typeface="Times New Roman"/>
                <a:cs typeface="Times New Roman"/>
              </a:rPr>
              <a:t>What is its period?  Solution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40335">
              <a:lnSpc>
                <a:spcPts val="1190"/>
              </a:lnSpc>
            </a:pPr>
            <a:r>
              <a:rPr sz="1200" i="1" spc="-5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 </a:t>
            </a:r>
            <a:r>
              <a:rPr sz="1800" baseline="34722" dirty="0">
                <a:latin typeface="Times New Roman"/>
                <a:cs typeface="Times New Roman"/>
              </a:rPr>
              <a:t>1  </a:t>
            </a:r>
            <a:r>
              <a:rPr sz="1200" spc="-5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800" baseline="34722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0.17</a:t>
            </a:r>
            <a:r>
              <a:rPr sz="1200" spc="-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</a:t>
            </a:r>
            <a:endParaRPr sz="1200">
              <a:latin typeface="Times New Roman"/>
              <a:cs typeface="Times New Roman"/>
            </a:endParaRPr>
          </a:p>
          <a:p>
            <a:pPr marL="438150">
              <a:lnSpc>
                <a:spcPts val="1135"/>
              </a:lnSpc>
              <a:tabLst>
                <a:tab pos="692785" algn="l"/>
              </a:tabLst>
            </a:pPr>
            <a:r>
              <a:rPr sz="1200" i="1" dirty="0">
                <a:latin typeface="Times New Roman"/>
                <a:cs typeface="Times New Roman"/>
              </a:rPr>
              <a:t>f	</a:t>
            </a: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b="1" dirty="0">
                <a:latin typeface="Times New Roman"/>
                <a:cs typeface="Times New Roman"/>
              </a:rPr>
              <a:t>Problems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4.5</a:t>
            </a:r>
            <a:endParaRPr sz="1200">
              <a:latin typeface="Times New Roman"/>
              <a:cs typeface="Times New Roman"/>
            </a:endParaRPr>
          </a:p>
          <a:p>
            <a:pPr marL="12700" marR="1016635">
              <a:lnSpc>
                <a:spcPts val="1380"/>
              </a:lnSpc>
              <a:spcBef>
                <a:spcPts val="65"/>
              </a:spcBef>
            </a:pPr>
            <a:r>
              <a:rPr sz="1200" b="1" spc="-5" dirty="0">
                <a:latin typeface="Times New Roman"/>
                <a:cs typeface="Times New Roman"/>
              </a:rPr>
              <a:t>A </a:t>
            </a:r>
            <a:r>
              <a:rPr sz="1200" b="1" dirty="0">
                <a:latin typeface="Times New Roman"/>
                <a:cs typeface="Times New Roman"/>
              </a:rPr>
              <a:t>Sine </a:t>
            </a:r>
            <a:r>
              <a:rPr sz="1200" b="1" spc="-5" dirty="0">
                <a:latin typeface="Times New Roman"/>
                <a:cs typeface="Times New Roman"/>
              </a:rPr>
              <a:t>wave </a:t>
            </a:r>
            <a:r>
              <a:rPr sz="1200" b="1" dirty="0">
                <a:latin typeface="Times New Roman"/>
                <a:cs typeface="Times New Roman"/>
              </a:rPr>
              <a:t>completes one cycle in 4 </a:t>
            </a:r>
            <a:r>
              <a:rPr sz="1200" b="1" spc="-5" dirty="0">
                <a:latin typeface="Times New Roman"/>
                <a:cs typeface="Times New Roman"/>
              </a:rPr>
              <a:t>seconds. What </a:t>
            </a:r>
            <a:r>
              <a:rPr sz="1200" b="1" dirty="0">
                <a:latin typeface="Times New Roman"/>
                <a:cs typeface="Times New Roman"/>
              </a:rPr>
              <a:t>is its </a:t>
            </a:r>
            <a:r>
              <a:rPr sz="1200" b="1" spc="-5" dirty="0">
                <a:latin typeface="Times New Roman"/>
                <a:cs typeface="Times New Roman"/>
              </a:rPr>
              <a:t>frequency?  </a:t>
            </a:r>
            <a:r>
              <a:rPr sz="1200" b="1" dirty="0">
                <a:latin typeface="Times New Roman"/>
                <a:cs typeface="Times New Roman"/>
              </a:rPr>
              <a:t>Solution: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412750" marR="4148454" indent="-234315">
              <a:lnSpc>
                <a:spcPct val="65000"/>
              </a:lnSpc>
              <a:tabLst>
                <a:tab pos="695325" algn="l"/>
              </a:tabLst>
            </a:pPr>
            <a:r>
              <a:rPr sz="1200" i="1" dirty="0">
                <a:latin typeface="Times New Roman"/>
                <a:cs typeface="Times New Roman"/>
              </a:rPr>
              <a:t>f </a:t>
            </a:r>
            <a:r>
              <a:rPr sz="1200" spc="-5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800" baseline="34722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800" baseline="34722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Symbol"/>
                <a:cs typeface="Symbol"/>
              </a:rPr>
              <a:t>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0.25</a:t>
            </a:r>
            <a:r>
              <a:rPr sz="1200" i="1" dirty="0">
                <a:latin typeface="Times New Roman"/>
                <a:cs typeface="Times New Roman"/>
              </a:rPr>
              <a:t>Hz  </a:t>
            </a:r>
            <a:r>
              <a:rPr sz="1200" i="1" spc="-5" dirty="0">
                <a:latin typeface="Times New Roman"/>
                <a:cs typeface="Times New Roman"/>
              </a:rPr>
              <a:t>T	</a:t>
            </a: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latin typeface="Times New Roman"/>
                <a:cs typeface="Times New Roman"/>
              </a:rPr>
              <a:t>Another Way to look at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Measurement </a:t>
            </a:r>
            <a:r>
              <a:rPr sz="1200" dirty="0">
                <a:latin typeface="Times New Roman"/>
                <a:cs typeface="Times New Roman"/>
              </a:rPr>
              <a:t>of the rate 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rate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sine wave moves from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lowest </a:t>
            </a:r>
            <a:r>
              <a:rPr sz="1200" dirty="0">
                <a:latin typeface="Times New Roman"/>
                <a:cs typeface="Times New Roman"/>
              </a:rPr>
              <a:t>to its </a:t>
            </a:r>
            <a:r>
              <a:rPr sz="1200" spc="-5" dirty="0">
                <a:latin typeface="Times New Roman"/>
                <a:cs typeface="Times New Roman"/>
              </a:rPr>
              <a:t>highest point </a:t>
            </a:r>
            <a:r>
              <a:rPr sz="1200" dirty="0">
                <a:latin typeface="Times New Roman"/>
                <a:cs typeface="Times New Roman"/>
              </a:rPr>
              <a:t>is its  frequency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 algn="just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40 Hz signal has half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frequency of </a:t>
            </a:r>
            <a:r>
              <a:rPr sz="1200" dirty="0">
                <a:latin typeface="Times New Roman"/>
                <a:cs typeface="Times New Roman"/>
              </a:rPr>
              <a:t>a 80 </a:t>
            </a:r>
            <a:r>
              <a:rPr sz="1200" spc="-5" dirty="0">
                <a:latin typeface="Times New Roman"/>
                <a:cs typeface="Times New Roman"/>
              </a:rPr>
              <a:t>Hz </a:t>
            </a:r>
            <a:r>
              <a:rPr sz="1200" dirty="0">
                <a:latin typeface="Times New Roman"/>
                <a:cs typeface="Times New Roman"/>
              </a:rPr>
              <a:t>signal, therefore each cycle  takes twice as long to </a:t>
            </a:r>
            <a:r>
              <a:rPr sz="1200" spc="-5" dirty="0">
                <a:latin typeface="Times New Roman"/>
                <a:cs typeface="Times New Roman"/>
              </a:rPr>
              <a:t>complete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cycle </a:t>
            </a:r>
            <a:r>
              <a:rPr sz="1200" dirty="0">
                <a:latin typeface="Times New Roman"/>
                <a:cs typeface="Times New Roman"/>
              </a:rPr>
              <a:t>I.e. to go from its lowest to its  highest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4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Change in a short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= High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Two </a:t>
            </a:r>
            <a:r>
              <a:rPr sz="1200" b="1" dirty="0">
                <a:latin typeface="Times New Roman"/>
                <a:cs typeface="Times New Roman"/>
              </a:rPr>
              <a:t>Extremes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What if a </a:t>
            </a:r>
            <a:r>
              <a:rPr sz="1200" spc="-5" dirty="0">
                <a:latin typeface="Times New Roman"/>
                <a:cs typeface="Times New Roman"/>
              </a:rPr>
              <a:t>signal does not </a:t>
            </a:r>
            <a:r>
              <a:rPr sz="1200" dirty="0">
                <a:latin typeface="Times New Roman"/>
                <a:cs typeface="Times New Roman"/>
              </a:rPr>
              <a:t>change at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all?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</a:t>
            </a:r>
            <a:r>
              <a:rPr sz="1200" dirty="0">
                <a:latin typeface="Times New Roman"/>
                <a:cs typeface="Times New Roman"/>
              </a:rPr>
              <a:t>if it </a:t>
            </a:r>
            <a:r>
              <a:rPr sz="1200" spc="-5" dirty="0">
                <a:latin typeface="Times New Roman"/>
                <a:cs typeface="Times New Roman"/>
              </a:rPr>
              <a:t>maintains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constant voltage level </a:t>
            </a:r>
            <a:r>
              <a:rPr sz="1200" dirty="0">
                <a:latin typeface="Times New Roman"/>
                <a:cs typeface="Times New Roman"/>
              </a:rPr>
              <a:t>the entire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time?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410"/>
              </a:lnSpc>
              <a:buFont typeface="Meiryo"/>
              <a:buChar char="✓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such </a:t>
            </a:r>
            <a:r>
              <a:rPr sz="1200" dirty="0">
                <a:latin typeface="Times New Roman"/>
                <a:cs typeface="Times New Roman"/>
              </a:rPr>
              <a:t>cases , </a:t>
            </a:r>
            <a:r>
              <a:rPr sz="1200" spc="-5" dirty="0">
                <a:latin typeface="Times New Roman"/>
                <a:cs typeface="Times New Roman"/>
              </a:rPr>
              <a:t>Frequency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going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Meiryo"/>
              <a:buChar char="✓"/>
            </a:pP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If a signal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change,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never complete </a:t>
            </a:r>
            <a:r>
              <a:rPr sz="1200" dirty="0">
                <a:latin typeface="Times New Roman"/>
                <a:cs typeface="Times New Roman"/>
              </a:rPr>
              <a:t>any cycles, and </a:t>
            </a:r>
            <a:r>
              <a:rPr sz="1200" spc="-5" dirty="0">
                <a:latin typeface="Times New Roman"/>
                <a:cs typeface="Times New Roman"/>
              </a:rPr>
              <a:t>frequency </a:t>
            </a:r>
            <a:r>
              <a:rPr sz="1200" dirty="0">
                <a:latin typeface="Times New Roman"/>
                <a:cs typeface="Times New Roman"/>
              </a:rPr>
              <a:t>is  no. of cycles in 1 second so Freq =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change at all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ymbol"/>
                <a:cs typeface="Symbol"/>
              </a:rPr>
              <a:t></a:t>
            </a:r>
            <a:endParaRPr sz="1200">
              <a:latin typeface="Symbol"/>
              <a:cs typeface="Symbol"/>
            </a:endParaRPr>
          </a:p>
          <a:p>
            <a:pPr marL="1612900">
              <a:lnSpc>
                <a:spcPts val="1405"/>
              </a:lnSpc>
              <a:tabLst>
                <a:tab pos="1840864" algn="l"/>
              </a:tabLst>
            </a:pPr>
            <a:r>
              <a:rPr sz="1200" dirty="0">
                <a:latin typeface="Times New Roman"/>
                <a:cs typeface="Times New Roman"/>
              </a:rPr>
              <a:t>–	</a:t>
            </a:r>
            <a:r>
              <a:rPr sz="1200" spc="-5" dirty="0">
                <a:latin typeface="Times New Roman"/>
                <a:cs typeface="Times New Roman"/>
              </a:rPr>
              <a:t>Zero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  <a:spcBef>
                <a:spcPts val="35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Instantaneous changes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ymbol"/>
                <a:cs typeface="Symbol"/>
              </a:rPr>
              <a:t></a:t>
            </a:r>
            <a:endParaRPr sz="1200">
              <a:latin typeface="Symbol"/>
              <a:cs typeface="Symbol"/>
            </a:endParaRPr>
          </a:p>
          <a:p>
            <a:pPr marL="1612900">
              <a:lnSpc>
                <a:spcPts val="1385"/>
              </a:lnSpc>
              <a:tabLst>
                <a:tab pos="1840864" algn="l"/>
              </a:tabLst>
            </a:pPr>
            <a:r>
              <a:rPr sz="1200" dirty="0">
                <a:latin typeface="Times New Roman"/>
                <a:cs typeface="Times New Roman"/>
              </a:rPr>
              <a:t>–	Infinite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Phase </a:t>
            </a:r>
            <a:r>
              <a:rPr sz="1200" spc="-5" dirty="0">
                <a:latin typeface="Times New Roman"/>
                <a:cs typeface="Times New Roman"/>
              </a:rPr>
              <a:t>describes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position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waveform </a:t>
            </a:r>
            <a:r>
              <a:rPr sz="1200" dirty="0">
                <a:latin typeface="Times New Roman"/>
                <a:cs typeface="Times New Roman"/>
              </a:rPr>
              <a:t>relative to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think of the wave as </a:t>
            </a:r>
            <a:r>
              <a:rPr sz="1200" spc="-5" dirty="0">
                <a:latin typeface="Times New Roman"/>
                <a:cs typeface="Times New Roman"/>
              </a:rPr>
              <a:t>something that </a:t>
            </a:r>
            <a:r>
              <a:rPr sz="1200" dirty="0">
                <a:latin typeface="Times New Roman"/>
                <a:cs typeface="Times New Roman"/>
              </a:rPr>
              <a:t>can be shifted backward or forward  along the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axis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Phase describes the </a:t>
            </a:r>
            <a:r>
              <a:rPr sz="1200" spc="-5" dirty="0">
                <a:latin typeface="Times New Roman"/>
                <a:cs typeface="Times New Roman"/>
              </a:rPr>
              <a:t>amount </a:t>
            </a:r>
            <a:r>
              <a:rPr sz="1200" dirty="0">
                <a:latin typeface="Times New Roman"/>
                <a:cs typeface="Times New Roman"/>
              </a:rPr>
              <a:t>of that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shift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indicates </a:t>
            </a:r>
            <a:r>
              <a:rPr sz="1200" dirty="0">
                <a:latin typeface="Times New Roman"/>
                <a:cs typeface="Times New Roman"/>
              </a:rPr>
              <a:t>the status of the first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cycle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Phase is </a:t>
            </a:r>
            <a:r>
              <a:rPr sz="1200" spc="-5" dirty="0">
                <a:latin typeface="Times New Roman"/>
                <a:cs typeface="Times New Roman"/>
              </a:rPr>
              <a:t>measured </a:t>
            </a:r>
            <a:r>
              <a:rPr sz="1200" dirty="0">
                <a:latin typeface="Times New Roman"/>
                <a:cs typeface="Times New Roman"/>
              </a:rPr>
              <a:t>in Degrees 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Radians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360 degrees </a:t>
            </a:r>
            <a:r>
              <a:rPr sz="1200" dirty="0">
                <a:latin typeface="Times New Roman"/>
                <a:cs typeface="Times New Roman"/>
              </a:rPr>
              <a:t>– 2 </a:t>
            </a:r>
            <a:r>
              <a:rPr sz="1200" spc="-5" dirty="0">
                <a:latin typeface="Times New Roman"/>
                <a:cs typeface="Times New Roman"/>
              </a:rPr>
              <a:t>pi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Radians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phase shift of 360 degrees </a:t>
            </a:r>
            <a:r>
              <a:rPr sz="1200" dirty="0">
                <a:latin typeface="Times New Roman"/>
                <a:cs typeface="Times New Roman"/>
              </a:rPr>
              <a:t>correspond to a </a:t>
            </a:r>
            <a:r>
              <a:rPr sz="1200" spc="-5" dirty="0">
                <a:latin typeface="Times New Roman"/>
                <a:cs typeface="Times New Roman"/>
              </a:rPr>
              <a:t>shift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complete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phase shift of 180 degree correspond </a:t>
            </a:r>
            <a:r>
              <a:rPr sz="1200" dirty="0">
                <a:latin typeface="Times New Roman"/>
                <a:cs typeface="Times New Roman"/>
              </a:rPr>
              <a:t>to a shift of half 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phase shift of 90 degree correspond </a:t>
            </a:r>
            <a:r>
              <a:rPr sz="1200" dirty="0">
                <a:latin typeface="Times New Roman"/>
                <a:cs typeface="Times New Roman"/>
              </a:rPr>
              <a:t>to a shift of quarter 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22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4017264"/>
            <a:ext cx="1329055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dirty="0">
                <a:latin typeface="Times New Roman"/>
                <a:cs typeface="Times New Roman"/>
              </a:rPr>
              <a:t>Problem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4.7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spc="-5" dirty="0">
                <a:latin typeface="Times New Roman"/>
                <a:cs typeface="Times New Roman"/>
              </a:rPr>
              <a:t>A </a:t>
            </a:r>
            <a:r>
              <a:rPr sz="1200" b="1" dirty="0">
                <a:latin typeface="Times New Roman"/>
                <a:cs typeface="Times New Roman"/>
              </a:rPr>
              <a:t>sine </a:t>
            </a:r>
            <a:r>
              <a:rPr sz="1200" b="1" spc="-5" dirty="0">
                <a:latin typeface="Times New Roman"/>
                <a:cs typeface="Times New Roman"/>
              </a:rPr>
              <a:t>wave </a:t>
            </a:r>
            <a:r>
              <a:rPr sz="1200" b="1" dirty="0">
                <a:latin typeface="Times New Roman"/>
                <a:cs typeface="Times New Roman"/>
              </a:rPr>
              <a:t>is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offset  Solution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4716779"/>
            <a:ext cx="16008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One Cycle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360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Degrees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361" y="914400"/>
            <a:ext cx="4735068" cy="2936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53004" y="4115561"/>
            <a:ext cx="102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0510" y="4192523"/>
            <a:ext cx="352234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u="sng" dirty="0">
                <a:latin typeface="Times New Roman"/>
                <a:cs typeface="Times New Roman"/>
              </a:rPr>
              <a:t>f </a:t>
            </a:r>
            <a:r>
              <a:rPr sz="1200" b="1" dirty="0">
                <a:latin typeface="Times New Roman"/>
                <a:cs typeface="Times New Roman"/>
              </a:rPr>
              <a:t>a cycle with respect to time </a:t>
            </a:r>
            <a:r>
              <a:rPr sz="1200" b="1" spc="-5" dirty="0">
                <a:latin typeface="Times New Roman"/>
                <a:cs typeface="Times New Roman"/>
              </a:rPr>
              <a:t>zero. </a:t>
            </a:r>
            <a:r>
              <a:rPr sz="1200" b="1" dirty="0">
                <a:latin typeface="Times New Roman"/>
                <a:cs typeface="Times New Roman"/>
              </a:rPr>
              <a:t>What is its</a:t>
            </a:r>
            <a:r>
              <a:rPr sz="1200" b="1" spc="-1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phase?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ts val="1265"/>
              </a:lnSpc>
            </a:pP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5419344"/>
            <a:ext cx="4263390" cy="127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Control of</a:t>
            </a:r>
            <a:r>
              <a:rPr sz="1200" b="1" spc="-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Signal can be controlled by three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75"/>
              </a:lnSpc>
              <a:buFont typeface="Meiryo"/>
              <a:buChar char="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Font typeface="Meiryo"/>
              <a:buChar char="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marL="1964055">
              <a:lnSpc>
                <a:spcPts val="1650"/>
              </a:lnSpc>
            </a:pPr>
            <a:r>
              <a:rPr sz="1400" b="1" u="heavy" spc="-5" dirty="0">
                <a:latin typeface="Times New Roman"/>
                <a:cs typeface="Times New Roman"/>
              </a:rPr>
              <a:t>Control of Signals- Amplitude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8882" y="8486140"/>
            <a:ext cx="23114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heavy" spc="-5" dirty="0">
                <a:latin typeface="Times New Roman"/>
                <a:cs typeface="Times New Roman"/>
              </a:rPr>
              <a:t>Control of Signals- Frequency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8800" y="7065264"/>
            <a:ext cx="4503267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6746" y="5187696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915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0903" y="4977384"/>
            <a:ext cx="103505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1145" y="5187696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3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81504" y="5192267"/>
            <a:ext cx="102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587280" y="5067312"/>
            <a:ext cx="182308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of a cycle =</a:t>
            </a:r>
            <a:r>
              <a:rPr sz="1800" baseline="32407" dirty="0">
                <a:latin typeface="Times New Roman"/>
                <a:cs typeface="Times New Roman"/>
              </a:rPr>
              <a:t>360 </a:t>
            </a:r>
            <a:r>
              <a:rPr sz="1200" dirty="0">
                <a:latin typeface="Times New Roman"/>
                <a:cs typeface="Times New Roman"/>
              </a:rPr>
              <a:t>= 60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Degrees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049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21761" y="2787904"/>
            <a:ext cx="194627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heavy" spc="-5" dirty="0">
                <a:latin typeface="Times New Roman"/>
                <a:cs typeface="Times New Roman"/>
              </a:rPr>
              <a:t>Control of Signals-</a:t>
            </a:r>
            <a:r>
              <a:rPr sz="1400" b="1" u="heavy" spc="-25" dirty="0"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latin typeface="Times New Roman"/>
                <a:cs typeface="Times New Roman"/>
              </a:rPr>
              <a:t>Phase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914400"/>
            <a:ext cx="4757293" cy="153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3208782"/>
            <a:ext cx="4593882" cy="2270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300" y="5645403"/>
            <a:ext cx="5530850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Time and Frequency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Domain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29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Domain plots show changes in signal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w.r.t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525"/>
              </a:lnSpc>
              <a:buSzPct val="116666"/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It is an </a:t>
            </a:r>
            <a:r>
              <a:rPr sz="1200" spc="-5" dirty="0">
                <a:latin typeface="Times New Roman"/>
                <a:cs typeface="Times New Roman"/>
              </a:rPr>
              <a:t>Amplitude versus Time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28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Phase and Frequency are not explicitly </a:t>
            </a:r>
            <a:r>
              <a:rPr sz="1200" spc="-5" dirty="0">
                <a:latin typeface="Times New Roman"/>
                <a:cs typeface="Times New Roman"/>
              </a:rPr>
              <a:t>measured </a:t>
            </a:r>
            <a:r>
              <a:rPr sz="1200" dirty="0">
                <a:latin typeface="Times New Roman"/>
                <a:cs typeface="Times New Roman"/>
              </a:rPr>
              <a:t>on a </a:t>
            </a:r>
            <a:r>
              <a:rPr sz="1200" spc="-5" dirty="0">
                <a:latin typeface="Times New Roman"/>
                <a:cs typeface="Times New Roman"/>
              </a:rPr>
              <a:t>Time domain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70"/>
              </a:lnSpc>
              <a:spcBef>
                <a:spcPts val="195"/>
              </a:spcBef>
              <a:buSzPct val="116666"/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relationship between amplitude and Frequency, we </a:t>
            </a:r>
            <a:r>
              <a:rPr sz="1200" dirty="0">
                <a:latin typeface="Times New Roman"/>
                <a:cs typeface="Times New Roman"/>
              </a:rPr>
              <a:t>can use what is  called a </a:t>
            </a:r>
            <a:r>
              <a:rPr sz="1200" b="1" i="1" spc="-5" dirty="0">
                <a:latin typeface="Times New Roman"/>
                <a:cs typeface="Times New Roman"/>
              </a:rPr>
              <a:t>Frequency </a:t>
            </a:r>
            <a:r>
              <a:rPr sz="1200" b="1" i="1" dirty="0">
                <a:latin typeface="Times New Roman"/>
                <a:cs typeface="Times New Roman"/>
              </a:rPr>
              <a:t>Domain</a:t>
            </a:r>
            <a:r>
              <a:rPr sz="1200" b="1" i="1" spc="-6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Plot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6924293"/>
            <a:ext cx="5355094" cy="144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10460" y="8742933"/>
            <a:ext cx="296862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heavy" spc="-5" dirty="0">
                <a:latin typeface="Times New Roman"/>
                <a:cs typeface="Times New Roman"/>
              </a:rPr>
              <a:t>Time and Frequency Domain</a:t>
            </a:r>
            <a:r>
              <a:rPr sz="1400" b="1" u="heavy" spc="5" dirty="0"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latin typeface="Times New Roman"/>
                <a:cs typeface="Times New Roman"/>
              </a:rPr>
              <a:t>Example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48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914400"/>
            <a:ext cx="5377561" cy="3152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291" y="4416551"/>
            <a:ext cx="5530850" cy="395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Figure compares the </a:t>
            </a:r>
            <a:r>
              <a:rPr sz="1200" spc="-5" dirty="0">
                <a:latin typeface="Times New Roman"/>
                <a:cs typeface="Times New Roman"/>
              </a:rPr>
              <a:t>time domain (instantaneous amplitude </a:t>
            </a:r>
            <a:r>
              <a:rPr sz="1200" dirty="0">
                <a:latin typeface="Times New Roman"/>
                <a:cs typeface="Times New Roman"/>
              </a:rPr>
              <a:t>w.r.t </a:t>
            </a:r>
            <a:r>
              <a:rPr sz="1200" spc="-5" dirty="0">
                <a:latin typeface="Times New Roman"/>
                <a:cs typeface="Times New Roman"/>
              </a:rPr>
              <a:t>Time) </a:t>
            </a:r>
            <a:r>
              <a:rPr sz="1200" dirty="0">
                <a:latin typeface="Times New Roman"/>
                <a:cs typeface="Times New Roman"/>
              </a:rPr>
              <a:t>and the  Frequency </a:t>
            </a:r>
            <a:r>
              <a:rPr sz="1200" spc="-5" dirty="0">
                <a:latin typeface="Times New Roman"/>
                <a:cs typeface="Times New Roman"/>
              </a:rPr>
              <a:t>domain </a:t>
            </a:r>
            <a:r>
              <a:rPr sz="1200" dirty="0">
                <a:latin typeface="Times New Roman"/>
                <a:cs typeface="Times New Roman"/>
              </a:rPr>
              <a:t>(Max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w.r.t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Frequency)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Low Frequency signal in frequency </a:t>
            </a:r>
            <a:r>
              <a:rPr sz="1200" spc="-5" dirty="0">
                <a:latin typeface="Times New Roman"/>
                <a:cs typeface="Times New Roman"/>
              </a:rPr>
              <a:t>domain </a:t>
            </a:r>
            <a:r>
              <a:rPr sz="1200" dirty="0">
                <a:latin typeface="Times New Roman"/>
                <a:cs typeface="Times New Roman"/>
              </a:rPr>
              <a:t>corresponds to a signal with longer period  in </a:t>
            </a:r>
            <a:r>
              <a:rPr sz="1200" spc="-5" dirty="0">
                <a:latin typeface="Times New Roman"/>
                <a:cs typeface="Times New Roman"/>
              </a:rPr>
              <a:t>Time domain </a:t>
            </a:r>
            <a:r>
              <a:rPr sz="1200" dirty="0">
                <a:latin typeface="Times New Roman"/>
                <a:cs typeface="Times New Roman"/>
              </a:rPr>
              <a:t>&amp; vice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versa.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signal </a:t>
            </a:r>
            <a:r>
              <a:rPr sz="1200" dirty="0">
                <a:latin typeface="Times New Roman"/>
                <a:cs typeface="Times New Roman"/>
              </a:rPr>
              <a:t>changing </a:t>
            </a:r>
            <a:r>
              <a:rPr sz="1200" spc="-5" dirty="0">
                <a:latin typeface="Times New Roman"/>
                <a:cs typeface="Times New Roman"/>
              </a:rPr>
              <a:t>rapidly in </a:t>
            </a:r>
            <a:r>
              <a:rPr sz="1200" spc="-1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domain corresponds to High frequency in  </a:t>
            </a:r>
            <a:r>
              <a:rPr sz="1200" dirty="0">
                <a:latin typeface="Times New Roman"/>
                <a:cs typeface="Times New Roman"/>
              </a:rPr>
              <a:t>Frequency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70"/>
              </a:lnSpc>
              <a:spcBef>
                <a:spcPts val="55"/>
              </a:spcBef>
              <a:buSzPct val="116666"/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3 signals with different </a:t>
            </a:r>
            <a:r>
              <a:rPr sz="1200" spc="-5" dirty="0">
                <a:latin typeface="Times New Roman"/>
                <a:cs typeface="Times New Roman"/>
              </a:rPr>
              <a:t>frequencies and its time and frequency domain  presentations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Composite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Signals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Second type of Analog Signals, that is </a:t>
            </a:r>
            <a:r>
              <a:rPr sz="1200" spc="-5" dirty="0">
                <a:latin typeface="Times New Roman"/>
                <a:cs typeface="Times New Roman"/>
              </a:rPr>
              <a:t>composed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multiple sine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waves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 far we have been focused on simple periodic signals or sine waves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Many useful sine waves do not change in a single </a:t>
            </a:r>
            <a:r>
              <a:rPr sz="1200" spc="-5" dirty="0">
                <a:latin typeface="Times New Roman"/>
                <a:cs typeface="Times New Roman"/>
              </a:rPr>
              <a:t>smooth </a:t>
            </a:r>
            <a:r>
              <a:rPr sz="1200" dirty="0">
                <a:latin typeface="Times New Roman"/>
                <a:cs typeface="Times New Roman"/>
              </a:rPr>
              <a:t>curve b/w </a:t>
            </a:r>
            <a:r>
              <a:rPr sz="1200" spc="-5" dirty="0">
                <a:latin typeface="Times New Roman"/>
                <a:cs typeface="Times New Roman"/>
              </a:rPr>
              <a:t>minimum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maximum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amplitude.</a:t>
            </a:r>
            <a:endParaRPr sz="1200">
              <a:latin typeface="Times New Roman"/>
              <a:cs typeface="Times New Roman"/>
            </a:endParaRPr>
          </a:p>
          <a:p>
            <a:pPr marL="469900" marR="5715" lvl="1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They jump, slide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wobble and spikeAs long as as any irregularities are consistent,  </a:t>
            </a:r>
            <a:r>
              <a:rPr sz="1200" dirty="0">
                <a:latin typeface="Times New Roman"/>
                <a:cs typeface="Times New Roman"/>
              </a:rPr>
              <a:t>cycle after cycle, a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still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Periodic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 can be shown that any periodic signal no matter how complex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 decomposed </a:t>
            </a:r>
            <a:r>
              <a:rPr sz="1200" dirty="0">
                <a:latin typeface="Times New Roman"/>
                <a:cs typeface="Times New Roman"/>
              </a:rPr>
              <a:t>into a collection </a:t>
            </a:r>
            <a:r>
              <a:rPr sz="1200" spc="-5" dirty="0">
                <a:latin typeface="Times New Roman"/>
                <a:cs typeface="Times New Roman"/>
              </a:rPr>
              <a:t>of sine waves, </a:t>
            </a:r>
            <a:r>
              <a:rPr sz="1200" dirty="0">
                <a:latin typeface="Times New Roman"/>
                <a:cs typeface="Times New Roman"/>
              </a:rPr>
              <a:t>each having a </a:t>
            </a:r>
            <a:r>
              <a:rPr sz="1200" spc="-5" dirty="0">
                <a:latin typeface="Times New Roman"/>
                <a:cs typeface="Times New Roman"/>
              </a:rPr>
              <a:t>measurable amplitude,  frequency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need FOURIER ANALYSIS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decompose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composite signal </a:t>
            </a:r>
            <a:r>
              <a:rPr sz="1200" dirty="0">
                <a:latin typeface="Times New Roman"/>
                <a:cs typeface="Times New Roman"/>
              </a:rPr>
              <a:t>into its 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71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3444</Words>
  <Application>Microsoft Office PowerPoint</Application>
  <PresentationFormat>Custom</PresentationFormat>
  <Paragraphs>549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