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3" r:id="rId2"/>
    <p:sldId id="274" r:id="rId3"/>
    <p:sldId id="275" r:id="rId4"/>
    <p:sldId id="276" r:id="rId5"/>
    <p:sldId id="277" r:id="rId6"/>
    <p:sldId id="268" r:id="rId7"/>
    <p:sldId id="269" r:id="rId8"/>
    <p:sldId id="270" r:id="rId9"/>
    <p:sldId id="271" r:id="rId10"/>
    <p:sldId id="272" r:id="rId11"/>
    <p:sldId id="262" r:id="rId12"/>
    <p:sldId id="263" r:id="rId13"/>
    <p:sldId id="264" r:id="rId14"/>
    <p:sldId id="265" r:id="rId15"/>
    <p:sldId id="266" r:id="rId16"/>
    <p:sldId id="267" r:id="rId17"/>
    <p:sldId id="259" r:id="rId18"/>
    <p:sldId id="260" r:id="rId19"/>
    <p:sldId id="261" r:id="rId20"/>
    <p:sldId id="256" r:id="rId21"/>
    <p:sldId id="257" r:id="rId22"/>
    <p:sldId id="258" r:id="rId2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6" id="{D6F6961F-CAB6-4190-A08B-91855BAFEEB5}">
          <p14:sldIdLst>
            <p14:sldId id="273"/>
            <p14:sldId id="274"/>
            <p14:sldId id="275"/>
            <p14:sldId id="276"/>
            <p14:sldId id="277"/>
          </p14:sldIdLst>
        </p14:section>
        <p14:section name="17" id="{467FC04C-F16E-43AA-BCCD-F5DF85C81F98}">
          <p14:sldIdLst>
            <p14:sldId id="268"/>
            <p14:sldId id="269"/>
            <p14:sldId id="270"/>
            <p14:sldId id="271"/>
            <p14:sldId id="272"/>
          </p14:sldIdLst>
        </p14:section>
        <p14:section name="18" id="{C98E2AA5-7F85-4AE6-A844-50D619539FC8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19" id="{2E4110E6-FFD9-4960-939D-E0DF19925494}">
          <p14:sldIdLst>
            <p14:sldId id="259"/>
            <p14:sldId id="260"/>
            <p14:sldId id="261"/>
          </p14:sldIdLst>
        </p14:section>
        <p14:section name="20" id="{5793DEA6-F067-46A6-AE08-EBF8C11921F6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C518-4387-4A64-BD3F-EAC2D541EA41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066E-5EB6-4F20-A506-30F7F8433F96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757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3736340" cy="101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#16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u="heavy" spc="-5" dirty="0">
                <a:latin typeface="Times New Roman"/>
                <a:cs typeface="Times New Roman"/>
              </a:rPr>
              <a:t>Conversions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Types of Digital-to-Digital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Encoding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52537" y="2168461"/>
          <a:ext cx="5029200" cy="148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 gridSpan="3"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Digital/Digital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Encoding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 gridSpan="5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Unipolar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Polar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Bipolar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30298" y="4050791"/>
            <a:ext cx="553085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Example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5.1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0"/>
              </a:spcBef>
              <a:tabLst>
                <a:tab pos="469265" algn="l"/>
              </a:tabLst>
            </a:pPr>
            <a:r>
              <a:rPr sz="1200" spc="-55" dirty="0">
                <a:latin typeface="Meiryo"/>
                <a:cs typeface="Meiryo"/>
              </a:rPr>
              <a:t>*	</a:t>
            </a:r>
            <a:r>
              <a:rPr sz="1200" spc="-5" dirty="0">
                <a:latin typeface="Times New Roman"/>
                <a:cs typeface="Times New Roman"/>
              </a:rPr>
              <a:t>Using B8ZS, encode the bit stream 10000000000100. Assume that the 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polarity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1 is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positive</a:t>
            </a:r>
            <a:r>
              <a:rPr sz="1200" b="1" spc="-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37182" y="4762500"/>
            <a:ext cx="4118127" cy="1804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8900" y="6730745"/>
            <a:ext cx="5302250" cy="159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Analog-to-Digital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Conversion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7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We sometimes </a:t>
            </a:r>
            <a:r>
              <a:rPr sz="1200" dirty="0">
                <a:latin typeface="Times New Roman"/>
                <a:cs typeface="Times New Roman"/>
              </a:rPr>
              <a:t>need to </a:t>
            </a:r>
            <a:r>
              <a:rPr sz="1200" spc="-5" dirty="0">
                <a:latin typeface="Times New Roman"/>
                <a:cs typeface="Times New Roman"/>
              </a:rPr>
              <a:t>digitize </a:t>
            </a:r>
            <a:r>
              <a:rPr sz="1200" dirty="0">
                <a:latin typeface="Times New Roman"/>
                <a:cs typeface="Times New Roman"/>
              </a:rPr>
              <a:t>an analog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698500" marR="5080" lvl="1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To send </a:t>
            </a:r>
            <a:r>
              <a:rPr sz="1200" spc="-5" dirty="0">
                <a:latin typeface="Times New Roman"/>
                <a:cs typeface="Times New Roman"/>
              </a:rPr>
              <a:t>human </a:t>
            </a:r>
            <a:r>
              <a:rPr sz="1200" dirty="0">
                <a:latin typeface="Times New Roman"/>
                <a:cs typeface="Times New Roman"/>
              </a:rPr>
              <a:t>voice over a long </a:t>
            </a:r>
            <a:r>
              <a:rPr sz="1200" spc="-5" dirty="0">
                <a:latin typeface="Times New Roman"/>
                <a:cs typeface="Times New Roman"/>
              </a:rPr>
              <a:t>distance, we need to digitize it, </a:t>
            </a:r>
            <a:r>
              <a:rPr sz="1200" spc="-10" dirty="0">
                <a:latin typeface="Times New Roman"/>
                <a:cs typeface="Times New Roman"/>
              </a:rPr>
              <a:t>since  </a:t>
            </a:r>
            <a:r>
              <a:rPr sz="1200" spc="-5" dirty="0">
                <a:latin typeface="Times New Roman"/>
                <a:cs typeface="Times New Roman"/>
              </a:rPr>
              <a:t>digital signals </a:t>
            </a:r>
            <a:r>
              <a:rPr sz="1200" dirty="0">
                <a:latin typeface="Times New Roman"/>
                <a:cs typeface="Times New Roman"/>
              </a:rPr>
              <a:t>are less </a:t>
            </a:r>
            <a:r>
              <a:rPr sz="1200" spc="-5" dirty="0">
                <a:latin typeface="Times New Roman"/>
                <a:cs typeface="Times New Roman"/>
              </a:rPr>
              <a:t>prone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Noise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2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This  is  </a:t>
            </a:r>
            <a:r>
              <a:rPr sz="1200" spc="-5" dirty="0">
                <a:latin typeface="Times New Roman"/>
                <a:cs typeface="Times New Roman"/>
              </a:rPr>
              <a:t>called  </a:t>
            </a:r>
            <a:r>
              <a:rPr sz="1200" b="1" i="1" u="heavy" spc="-5" dirty="0">
                <a:latin typeface="Times New Roman"/>
                <a:cs typeface="Times New Roman"/>
              </a:rPr>
              <a:t>Analog-to-Digital  Conversion  </a:t>
            </a:r>
            <a:r>
              <a:rPr sz="1200" spc="-5" dirty="0">
                <a:latin typeface="Times New Roman"/>
                <a:cs typeface="Times New Roman"/>
              </a:rPr>
              <a:t>or  </a:t>
            </a:r>
            <a:r>
              <a:rPr sz="1200" b="1" i="1" spc="-5" dirty="0">
                <a:latin typeface="Times New Roman"/>
                <a:cs typeface="Times New Roman"/>
              </a:rPr>
              <a:t>Digitizing  an  </a:t>
            </a:r>
            <a:r>
              <a:rPr sz="1200" b="1" i="1" spc="2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Analog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380"/>
              </a:lnSpc>
            </a:pPr>
            <a:r>
              <a:rPr sz="1200" b="1" i="1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698500" marR="5080" lvl="1" indent="-228600" algn="just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This type of conversion requires a </a:t>
            </a:r>
            <a:r>
              <a:rPr sz="1200" spc="-5" dirty="0">
                <a:latin typeface="Times New Roman"/>
                <a:cs typeface="Times New Roman"/>
              </a:rPr>
              <a:t>reduction </a:t>
            </a:r>
            <a:r>
              <a:rPr sz="1200" dirty="0">
                <a:latin typeface="Times New Roman"/>
                <a:cs typeface="Times New Roman"/>
              </a:rPr>
              <a:t>of potentially infinite </a:t>
            </a:r>
            <a:r>
              <a:rPr sz="1200" spc="-5" dirty="0">
                <a:latin typeface="Times New Roman"/>
                <a:cs typeface="Times New Roman"/>
              </a:rPr>
              <a:t>number  of values in the analog signal so that it can be converted to digital bit  </a:t>
            </a:r>
            <a:r>
              <a:rPr sz="1200" dirty="0">
                <a:latin typeface="Times New Roman"/>
                <a:cs typeface="Times New Roman"/>
              </a:rPr>
              <a:t>stream with </a:t>
            </a:r>
            <a:r>
              <a:rPr sz="1200" spc="-5" dirty="0">
                <a:latin typeface="Times New Roman"/>
                <a:cs typeface="Times New Roman"/>
              </a:rPr>
              <a:t>minimum loss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527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445007"/>
            <a:ext cx="5530850" cy="423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53355" algn="l"/>
              </a:tabLst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	</a:t>
            </a: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410"/>
              </a:lnSpc>
              <a:spcBef>
                <a:spcPts val="780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BW=(1+d) </a:t>
            </a:r>
            <a:r>
              <a:rPr sz="1200" dirty="0">
                <a:latin typeface="Times New Roman"/>
                <a:cs typeface="Times New Roman"/>
              </a:rPr>
              <a:t>*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Nbaud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38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BW =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Bandwidth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38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Nbaud= Baud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385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d= </a:t>
            </a:r>
            <a:r>
              <a:rPr sz="1200" spc="-5" dirty="0">
                <a:latin typeface="Times New Roman"/>
                <a:cs typeface="Times New Roman"/>
              </a:rPr>
              <a:t>factor related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condition </a:t>
            </a:r>
            <a:r>
              <a:rPr sz="1200" dirty="0">
                <a:latin typeface="Times New Roman"/>
                <a:cs typeface="Times New Roman"/>
              </a:rPr>
              <a:t>of line </a:t>
            </a:r>
            <a:r>
              <a:rPr sz="1200" spc="-5" dirty="0">
                <a:latin typeface="Times New Roman"/>
                <a:cs typeface="Times New Roman"/>
              </a:rPr>
              <a:t>(min.value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latin typeface="Times New Roman"/>
                <a:cs typeface="Times New Roman"/>
              </a:rPr>
              <a:t>Example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5.8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0"/>
              </a:spcBef>
            </a:pPr>
            <a:r>
              <a:rPr sz="1200" spc="-5" dirty="0">
                <a:latin typeface="Times New Roman"/>
                <a:cs typeface="Times New Roman"/>
              </a:rPr>
              <a:t>Find minimum bandwidth required for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ASK </a:t>
            </a:r>
            <a:r>
              <a:rPr sz="1200" dirty="0">
                <a:latin typeface="Times New Roman"/>
                <a:cs typeface="Times New Roman"/>
              </a:rPr>
              <a:t>signal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at 2000 bps. TX. Mode is half  duplex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spc="-5" dirty="0">
                <a:latin typeface="Times New Roman"/>
                <a:cs typeface="Times New Roman"/>
              </a:rPr>
              <a:t>Solution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540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In ASK, Baud Rate= Bit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525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Therefore, Baud Rate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2000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525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Also ASK requires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minimum bandwidth </a:t>
            </a:r>
            <a:r>
              <a:rPr sz="1200" dirty="0">
                <a:latin typeface="Times New Roman"/>
                <a:cs typeface="Times New Roman"/>
              </a:rPr>
              <a:t>equal to its Baud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535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Therefore Minimum BW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5" dirty="0">
                <a:latin typeface="Times New Roman"/>
                <a:cs typeface="Times New Roman"/>
              </a:rPr>
              <a:t>2000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Hz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Digital-to </a:t>
            </a:r>
            <a:r>
              <a:rPr sz="1200" spc="-5" dirty="0">
                <a:latin typeface="Times New Roman"/>
                <a:cs typeface="Times New Roman"/>
              </a:rPr>
              <a:t>Analog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Conversion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Bit Rate and Baud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Carrier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Amplitude </a:t>
            </a:r>
            <a:r>
              <a:rPr sz="1200" dirty="0">
                <a:latin typeface="Times New Roman"/>
                <a:cs typeface="Times New Roman"/>
              </a:rPr>
              <a:t>Shift Keying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(ASK)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eiryo"/>
              <a:buChar char="*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0"/>
              </a:spcBef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Section 5.3, “Data Communications and Networking” 4th </a:t>
            </a:r>
            <a:r>
              <a:rPr sz="1200" spc="-5" dirty="0">
                <a:latin typeface="Times New Roman"/>
                <a:cs typeface="Times New Roman"/>
              </a:rPr>
              <a:t>Edition </a:t>
            </a:r>
            <a:r>
              <a:rPr sz="1200" dirty="0">
                <a:latin typeface="Times New Roman"/>
                <a:cs typeface="Times New Roman"/>
              </a:rPr>
              <a:t>by Behrouz </a:t>
            </a:r>
            <a:r>
              <a:rPr sz="1200" spc="-5" dirty="0">
                <a:latin typeface="Times New Roman"/>
                <a:cs typeface="Times New Roman"/>
              </a:rPr>
              <a:t>A.  </a:t>
            </a:r>
            <a:r>
              <a:rPr sz="1200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17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8900" y="940054"/>
            <a:ext cx="5302885" cy="140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67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#18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ts val="1405"/>
              </a:lnSpc>
              <a:spcBef>
                <a:spcPts val="1510"/>
              </a:spcBef>
              <a:buFont typeface="Meiryo"/>
              <a:buChar char="❖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Frequency Shift Keying</a:t>
            </a:r>
            <a:r>
              <a:rPr sz="1200" b="1" spc="-114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(FSK)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Frequency of signal is varied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represent binary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or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frequency of the signal during each bit duration is </a:t>
            </a:r>
            <a:r>
              <a:rPr sz="1200" spc="-5" dirty="0">
                <a:latin typeface="Times New Roman"/>
                <a:cs typeface="Times New Roman"/>
              </a:rPr>
              <a:t>constant </a:t>
            </a:r>
            <a:r>
              <a:rPr sz="1200" dirty="0">
                <a:latin typeface="Times New Roman"/>
                <a:cs typeface="Times New Roman"/>
              </a:rPr>
              <a:t>and depends  on the bit (0 or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1)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4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Both peak </a:t>
            </a:r>
            <a:r>
              <a:rPr sz="1200" dirty="0">
                <a:latin typeface="Times New Roman"/>
                <a:cs typeface="Times New Roman"/>
              </a:rPr>
              <a:t>amplitude and </a:t>
            </a:r>
            <a:r>
              <a:rPr sz="1200" spc="-5" dirty="0">
                <a:latin typeface="Times New Roman"/>
                <a:cs typeface="Times New Roman"/>
              </a:rPr>
              <a:t>phase remains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constant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66494" y="2674620"/>
            <a:ext cx="4460024" cy="2372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87500" y="5034534"/>
            <a:ext cx="5074285" cy="1246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▪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Effect </a:t>
            </a:r>
            <a:r>
              <a:rPr sz="1200" b="1" spc="-5" dirty="0">
                <a:latin typeface="Times New Roman"/>
                <a:cs typeface="Times New Roman"/>
              </a:rPr>
              <a:t>of </a:t>
            </a:r>
            <a:r>
              <a:rPr sz="1200" b="1" dirty="0">
                <a:latin typeface="Times New Roman"/>
                <a:cs typeface="Times New Roman"/>
              </a:rPr>
              <a:t>Noise on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FSK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Avoids </a:t>
            </a:r>
            <a:r>
              <a:rPr sz="1200" spc="-5" dirty="0">
                <a:latin typeface="Times New Roman"/>
                <a:cs typeface="Times New Roman"/>
              </a:rPr>
              <a:t>most </a:t>
            </a:r>
            <a:r>
              <a:rPr sz="1200" dirty="0">
                <a:latin typeface="Times New Roman"/>
                <a:cs typeface="Times New Roman"/>
              </a:rPr>
              <a:t>of the Noise </a:t>
            </a:r>
            <a:r>
              <a:rPr sz="1200" spc="-5" dirty="0">
                <a:latin typeface="Times New Roman"/>
                <a:cs typeface="Times New Roman"/>
              </a:rPr>
              <a:t>problems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ASK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Because Rx device is looking for specific frequency changes over a given 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periods, it can ignore voltage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spikes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limiting factors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FSK </a:t>
            </a:r>
            <a:r>
              <a:rPr sz="1200" dirty="0">
                <a:latin typeface="Times New Roman"/>
                <a:cs typeface="Times New Roman"/>
              </a:rPr>
              <a:t>are the </a:t>
            </a:r>
            <a:r>
              <a:rPr sz="1200" spc="-5" dirty="0">
                <a:latin typeface="Times New Roman"/>
                <a:cs typeface="Times New Roman"/>
              </a:rPr>
              <a:t>physical capabilities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carrier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5"/>
              </a:spcBef>
              <a:buFont typeface="Meiryo"/>
              <a:buChar char="➢"/>
              <a:tabLst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BW of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FSK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6272021"/>
            <a:ext cx="5376659" cy="2101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8900" y="8373618"/>
            <a:ext cx="5301615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Although </a:t>
            </a:r>
            <a:r>
              <a:rPr sz="1200" spc="-5" dirty="0">
                <a:latin typeface="Times New Roman"/>
                <a:cs typeface="Times New Roman"/>
              </a:rPr>
              <a:t>FSK </a:t>
            </a:r>
            <a:r>
              <a:rPr sz="1200" dirty="0">
                <a:latin typeface="Times New Roman"/>
                <a:cs typeface="Times New Roman"/>
              </a:rPr>
              <a:t>shifts between two carrier </a:t>
            </a:r>
            <a:r>
              <a:rPr sz="1200" spc="-5" dirty="0">
                <a:latin typeface="Times New Roman"/>
                <a:cs typeface="Times New Roman"/>
              </a:rPr>
              <a:t>frequencies, </a:t>
            </a:r>
            <a:r>
              <a:rPr sz="1200" dirty="0">
                <a:latin typeface="Times New Roman"/>
                <a:cs typeface="Times New Roman"/>
              </a:rPr>
              <a:t>it is easier to analyze as two  co-existing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frequencies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BW required for </a:t>
            </a:r>
            <a:r>
              <a:rPr sz="1200" spc="-5" dirty="0">
                <a:latin typeface="Times New Roman"/>
                <a:cs typeface="Times New Roman"/>
              </a:rPr>
              <a:t>FSK </a:t>
            </a:r>
            <a:r>
              <a:rPr sz="1200" dirty="0">
                <a:latin typeface="Times New Roman"/>
                <a:cs typeface="Times New Roman"/>
              </a:rPr>
              <a:t>is equal to the Baud </a:t>
            </a:r>
            <a:r>
              <a:rPr sz="1200" spc="-5" dirty="0">
                <a:latin typeface="Times New Roman"/>
                <a:cs typeface="Times New Roman"/>
              </a:rPr>
              <a:t>rate 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signal plus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frequency  shift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Frequency </a:t>
            </a:r>
            <a:r>
              <a:rPr sz="1200" spc="-5" dirty="0">
                <a:latin typeface="Times New Roman"/>
                <a:cs typeface="Times New Roman"/>
              </a:rPr>
              <a:t>Shift=Difference b/w </a:t>
            </a:r>
            <a:r>
              <a:rPr sz="1200" dirty="0">
                <a:latin typeface="Times New Roman"/>
                <a:cs typeface="Times New Roman"/>
              </a:rPr>
              <a:t>two carrier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frequencies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BW= </a:t>
            </a:r>
            <a:r>
              <a:rPr sz="1200" dirty="0">
                <a:latin typeface="Times New Roman"/>
                <a:cs typeface="Times New Roman"/>
              </a:rPr>
              <a:t>(fc1 – fc0)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+Nbaud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366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3731"/>
            <a:ext cx="5530850" cy="387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Example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5.11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Find the </a:t>
            </a:r>
            <a:r>
              <a:rPr sz="1200" spc="-5" dirty="0">
                <a:latin typeface="Times New Roman"/>
                <a:cs typeface="Times New Roman"/>
              </a:rPr>
              <a:t>minimum </a:t>
            </a:r>
            <a:r>
              <a:rPr sz="1200" dirty="0">
                <a:latin typeface="Times New Roman"/>
                <a:cs typeface="Times New Roman"/>
              </a:rPr>
              <a:t>BW for an </a:t>
            </a:r>
            <a:r>
              <a:rPr sz="1200" spc="-5" dirty="0">
                <a:latin typeface="Times New Roman"/>
                <a:cs typeface="Times New Roman"/>
              </a:rPr>
              <a:t>FSK </a:t>
            </a:r>
            <a:r>
              <a:rPr sz="1200" dirty="0">
                <a:latin typeface="Times New Roman"/>
                <a:cs typeface="Times New Roman"/>
              </a:rPr>
              <a:t>signal </a:t>
            </a:r>
            <a:r>
              <a:rPr sz="1200" spc="-5" dirty="0">
                <a:latin typeface="Times New Roman"/>
                <a:cs typeface="Times New Roman"/>
              </a:rPr>
              <a:t>transmitted </a:t>
            </a:r>
            <a:r>
              <a:rPr sz="1200" dirty="0">
                <a:latin typeface="Times New Roman"/>
                <a:cs typeface="Times New Roman"/>
              </a:rPr>
              <a:t>at 2000 bps.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is in half duplex  mode and carrier </a:t>
            </a:r>
            <a:r>
              <a:rPr sz="1200" spc="-5" dirty="0">
                <a:latin typeface="Times New Roman"/>
                <a:cs typeface="Times New Roman"/>
              </a:rPr>
              <a:t>must be separated by 3000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Hz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Solution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927100" marR="116713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For FSK,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fc1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fc2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carrier frequencies, </a:t>
            </a:r>
            <a:r>
              <a:rPr sz="1200" spc="-5" dirty="0">
                <a:latin typeface="Times New Roman"/>
                <a:cs typeface="Times New Roman"/>
              </a:rPr>
              <a:t>then:  BW=Baud Rate </a:t>
            </a:r>
            <a:r>
              <a:rPr sz="1200" dirty="0">
                <a:latin typeface="Times New Roman"/>
                <a:cs typeface="Times New Roman"/>
              </a:rPr>
              <a:t>+ </a:t>
            </a:r>
            <a:r>
              <a:rPr sz="1200" spc="-5" dirty="0">
                <a:latin typeface="Times New Roman"/>
                <a:cs typeface="Times New Roman"/>
              </a:rPr>
              <a:t>(fc1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fc0)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15"/>
              </a:lnSpc>
            </a:pPr>
            <a:r>
              <a:rPr sz="1200" dirty="0">
                <a:latin typeface="Times New Roman"/>
                <a:cs typeface="Times New Roman"/>
              </a:rPr>
              <a:t>Baud rate is 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as bit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BW=2000 </a:t>
            </a:r>
            <a:r>
              <a:rPr sz="1200" dirty="0">
                <a:latin typeface="Times New Roman"/>
                <a:cs typeface="Times New Roman"/>
              </a:rPr>
              <a:t>+ (fc1 – fc0) = 2000 + 3000 = 5000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Hz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5"/>
              </a:spcBef>
              <a:buFont typeface="Meiryo"/>
              <a:buChar char="❖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Phase Shift Keying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(PSK)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eiryo"/>
              <a:buChar char="❖"/>
            </a:pPr>
            <a:endParaRPr sz="11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1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PSK, phase of carrier is varied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represent binary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Both peak </a:t>
            </a:r>
            <a:r>
              <a:rPr sz="1200" dirty="0">
                <a:latin typeface="Times New Roman"/>
                <a:cs typeface="Times New Roman"/>
              </a:rPr>
              <a:t>amplitude and </a:t>
            </a:r>
            <a:r>
              <a:rPr sz="1200" spc="-5" dirty="0">
                <a:latin typeface="Times New Roman"/>
                <a:cs typeface="Times New Roman"/>
              </a:rPr>
              <a:t>frequency remains </a:t>
            </a:r>
            <a:r>
              <a:rPr sz="1200" dirty="0">
                <a:latin typeface="Times New Roman"/>
                <a:cs typeface="Times New Roman"/>
              </a:rPr>
              <a:t>constant as the phase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</a:t>
            </a:r>
            <a:endParaRPr sz="12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Example: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start 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phase of </a:t>
            </a:r>
            <a:r>
              <a:rPr sz="1200" dirty="0">
                <a:latin typeface="Times New Roman"/>
                <a:cs typeface="Times New Roman"/>
              </a:rPr>
              <a:t>0 </a:t>
            </a:r>
            <a:r>
              <a:rPr sz="1200" spc="-5" dirty="0">
                <a:latin typeface="Times New Roman"/>
                <a:cs typeface="Times New Roman"/>
              </a:rPr>
              <a:t>degrees to represent binary </a:t>
            </a:r>
            <a:r>
              <a:rPr sz="1200" dirty="0">
                <a:latin typeface="Times New Roman"/>
                <a:cs typeface="Times New Roman"/>
              </a:rPr>
              <a:t>0 , </a:t>
            </a:r>
            <a:r>
              <a:rPr sz="1200" spc="-5" dirty="0">
                <a:latin typeface="Times New Roman"/>
                <a:cs typeface="Times New Roman"/>
              </a:rPr>
              <a:t>then  we </a:t>
            </a:r>
            <a:r>
              <a:rPr sz="1200" dirty="0">
                <a:latin typeface="Times New Roman"/>
                <a:cs typeface="Times New Roman"/>
              </a:rPr>
              <a:t>can change the </a:t>
            </a:r>
            <a:r>
              <a:rPr sz="1200" spc="-5" dirty="0">
                <a:latin typeface="Times New Roman"/>
                <a:cs typeface="Times New Roman"/>
              </a:rPr>
              <a:t>phase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180 degrees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send binary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phase of signal during duration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constant </a:t>
            </a:r>
            <a:r>
              <a:rPr sz="1200" dirty="0">
                <a:latin typeface="Times New Roman"/>
                <a:cs typeface="Times New Roman"/>
              </a:rPr>
              <a:t>and its </a:t>
            </a: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dirty="0">
                <a:latin typeface="Times New Roman"/>
                <a:cs typeface="Times New Roman"/>
              </a:rPr>
              <a:t>depends upon the  bit (0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1155700" lvl="2" indent="-228600">
              <a:lnSpc>
                <a:spcPts val="1405"/>
              </a:lnSpc>
              <a:buFont typeface="Meiryo"/>
              <a:buChar char="➢"/>
              <a:tabLst>
                <a:tab pos="1155700" algn="l"/>
              </a:tabLst>
            </a:pPr>
            <a:r>
              <a:rPr sz="1200" b="1" dirty="0">
                <a:latin typeface="Times New Roman"/>
                <a:cs typeface="Times New Roman"/>
              </a:rPr>
              <a:t>2PSK</a:t>
            </a:r>
            <a:endParaRPr sz="1200">
              <a:latin typeface="Times New Roman"/>
              <a:cs typeface="Times New Roman"/>
            </a:endParaRPr>
          </a:p>
          <a:p>
            <a:pPr marL="1155700" marR="5715" indent="-228600">
              <a:lnSpc>
                <a:spcPts val="1380"/>
              </a:lnSpc>
              <a:spcBef>
                <a:spcPts val="60"/>
              </a:spcBef>
              <a:buFont typeface="Meiryo"/>
              <a:buChar char="✓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The above </a:t>
            </a:r>
            <a:r>
              <a:rPr sz="1200" spc="-5" dirty="0">
                <a:latin typeface="Times New Roman"/>
                <a:cs typeface="Times New Roman"/>
              </a:rPr>
              <a:t>method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often </a:t>
            </a:r>
            <a:r>
              <a:rPr sz="1200" dirty="0">
                <a:latin typeface="Times New Roman"/>
                <a:cs typeface="Times New Roman"/>
              </a:rPr>
              <a:t>called 2 </a:t>
            </a:r>
            <a:r>
              <a:rPr sz="1200" spc="-5" dirty="0">
                <a:latin typeface="Times New Roman"/>
                <a:cs typeface="Times New Roman"/>
              </a:rPr>
              <a:t>PSK, or Binary PSK, </a:t>
            </a:r>
            <a:r>
              <a:rPr sz="1200" dirty="0">
                <a:latin typeface="Times New Roman"/>
                <a:cs typeface="Times New Roman"/>
              </a:rPr>
              <a:t>because two  different phases ( 0 and 180 degrees) are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4614" y="4944617"/>
            <a:ext cx="4060545" cy="1562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900" y="6858761"/>
            <a:ext cx="5302250" cy="193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228600">
              <a:lnSpc>
                <a:spcPts val="1380"/>
              </a:lnSpc>
              <a:buFont typeface="Meiryo"/>
              <a:buChar char="✓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Figure </a:t>
            </a:r>
            <a:r>
              <a:rPr sz="1200" spc="-5" dirty="0">
                <a:latin typeface="Times New Roman"/>
                <a:cs typeface="Times New Roman"/>
              </a:rPr>
              <a:t>makes </a:t>
            </a:r>
            <a:r>
              <a:rPr sz="1200" dirty="0">
                <a:latin typeface="Times New Roman"/>
                <a:cs typeface="Times New Roman"/>
              </a:rPr>
              <a:t>this point clear by </a:t>
            </a:r>
            <a:r>
              <a:rPr sz="1200" spc="-5" dirty="0">
                <a:latin typeface="Times New Roman"/>
                <a:cs typeface="Times New Roman"/>
              </a:rPr>
              <a:t>showing </a:t>
            </a:r>
            <a:r>
              <a:rPr sz="1200" dirty="0">
                <a:latin typeface="Times New Roman"/>
                <a:cs typeface="Times New Roman"/>
              </a:rPr>
              <a:t>the relationship of phase to  bit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</a:t>
            </a:r>
            <a:endParaRPr sz="1200">
              <a:latin typeface="Times New Roman"/>
              <a:cs typeface="Times New Roman"/>
            </a:endParaRPr>
          </a:p>
          <a:p>
            <a:pPr marL="927100" marR="5080" indent="-228600">
              <a:lnSpc>
                <a:spcPts val="1380"/>
              </a:lnSpc>
              <a:buFont typeface="Meiryo"/>
              <a:buChar char="✓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second diagram called constellation diagram or phase state diagram  </a:t>
            </a:r>
            <a:r>
              <a:rPr sz="1200" spc="-5" dirty="0">
                <a:latin typeface="Times New Roman"/>
                <a:cs typeface="Times New Roman"/>
              </a:rPr>
              <a:t>shows same relationship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illustrating </a:t>
            </a:r>
            <a:r>
              <a:rPr sz="1200" dirty="0">
                <a:latin typeface="Times New Roman"/>
                <a:cs typeface="Times New Roman"/>
              </a:rPr>
              <a:t>only 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phases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20"/>
              </a:lnSpc>
              <a:buFont typeface="Meiryo"/>
              <a:buChar char="▪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Effect </a:t>
            </a:r>
            <a:r>
              <a:rPr sz="1200" b="1" spc="-5" dirty="0">
                <a:latin typeface="Times New Roman"/>
                <a:cs typeface="Times New Roman"/>
              </a:rPr>
              <a:t>of </a:t>
            </a:r>
            <a:r>
              <a:rPr sz="1200" b="1" dirty="0">
                <a:latin typeface="Times New Roman"/>
                <a:cs typeface="Times New Roman"/>
              </a:rPr>
              <a:t>Noise on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PSK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PSK </a:t>
            </a:r>
            <a:r>
              <a:rPr sz="1200" dirty="0">
                <a:latin typeface="Times New Roman"/>
                <a:cs typeface="Times New Roman"/>
              </a:rPr>
              <a:t>is not susceptible to the noise </a:t>
            </a:r>
            <a:r>
              <a:rPr sz="1200" spc="-5" dirty="0">
                <a:latin typeface="Times New Roman"/>
                <a:cs typeface="Times New Roman"/>
              </a:rPr>
              <a:t>degradation </a:t>
            </a:r>
            <a:r>
              <a:rPr sz="1200" dirty="0">
                <a:latin typeface="Times New Roman"/>
                <a:cs typeface="Times New Roman"/>
              </a:rPr>
              <a:t>that affects </a:t>
            </a:r>
            <a:r>
              <a:rPr sz="1200" spc="-5" dirty="0">
                <a:latin typeface="Times New Roman"/>
                <a:cs typeface="Times New Roman"/>
              </a:rPr>
              <a:t>ASK, </a:t>
            </a:r>
            <a:r>
              <a:rPr sz="1200" dirty="0">
                <a:latin typeface="Times New Roman"/>
                <a:cs typeface="Times New Roman"/>
              </a:rPr>
              <a:t>nor to the  </a:t>
            </a:r>
            <a:r>
              <a:rPr sz="1200" spc="-5" dirty="0">
                <a:latin typeface="Times New Roman"/>
                <a:cs typeface="Times New Roman"/>
              </a:rPr>
              <a:t>bandwidth limitations 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FSK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4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Smaller variations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can be </a:t>
            </a:r>
            <a:r>
              <a:rPr sz="1200" spc="-5" dirty="0">
                <a:latin typeface="Times New Roman"/>
                <a:cs typeface="Times New Roman"/>
              </a:rPr>
              <a:t>detected reliably </a:t>
            </a:r>
            <a:r>
              <a:rPr sz="1200" dirty="0">
                <a:latin typeface="Times New Roman"/>
                <a:cs typeface="Times New Roman"/>
              </a:rPr>
              <a:t>by 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receiver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05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5"/>
              </a:spcBef>
              <a:buFont typeface="Meiryo"/>
              <a:buChar char="➢"/>
              <a:tabLst>
                <a:tab pos="927100" algn="l"/>
              </a:tabLst>
            </a:pPr>
            <a:r>
              <a:rPr sz="1200" b="1" dirty="0">
                <a:latin typeface="Times New Roman"/>
                <a:cs typeface="Times New Roman"/>
              </a:rPr>
              <a:t>4PSK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82588" y="9887156"/>
            <a:ext cx="1778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spc="-5" dirty="0">
                <a:latin typeface="Times New Roman"/>
                <a:cs typeface="Times New Roman"/>
              </a:rPr>
              <a:t>90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017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4188" y="914400"/>
            <a:ext cx="4787595" cy="2481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87500" y="3395472"/>
            <a:ext cx="5073650" cy="1061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 algn="just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Based on </a:t>
            </a:r>
            <a:r>
              <a:rPr sz="1200" dirty="0">
                <a:latin typeface="Times New Roman"/>
                <a:cs typeface="Times New Roman"/>
              </a:rPr>
              <a:t>the above </a:t>
            </a:r>
            <a:r>
              <a:rPr sz="1200" spc="-5" dirty="0">
                <a:latin typeface="Times New Roman"/>
                <a:cs typeface="Times New Roman"/>
              </a:rPr>
              <a:t>two facts, instead of utilizing only two variations of </a:t>
            </a:r>
            <a:r>
              <a:rPr sz="1200" dirty="0">
                <a:latin typeface="Times New Roman"/>
                <a:cs typeface="Times New Roman"/>
              </a:rPr>
              <a:t>a  signal, each </a:t>
            </a:r>
            <a:r>
              <a:rPr sz="1200" spc="-5" dirty="0">
                <a:latin typeface="Times New Roman"/>
                <a:cs typeface="Times New Roman"/>
              </a:rPr>
              <a:t>representing </a:t>
            </a:r>
            <a:r>
              <a:rPr sz="1200" dirty="0">
                <a:latin typeface="Times New Roman"/>
                <a:cs typeface="Times New Roman"/>
              </a:rPr>
              <a:t>one bit,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can use four variations and let each phase  </a:t>
            </a:r>
            <a:r>
              <a:rPr sz="1200" spc="-5" dirty="0">
                <a:latin typeface="Times New Roman"/>
                <a:cs typeface="Times New Roman"/>
              </a:rPr>
              <a:t>shift represent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buFont typeface="Meiryo"/>
              <a:buChar char="➢"/>
              <a:tabLst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4PSK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39417" y="4797552"/>
            <a:ext cx="4915534" cy="1542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01900" y="6679679"/>
            <a:ext cx="4159885" cy="142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BW for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PSK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Minimum bandwidth required for PSK transmission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same  as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ASK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 we </a:t>
            </a:r>
            <a:r>
              <a:rPr sz="1200" dirty="0">
                <a:latin typeface="Times New Roman"/>
                <a:cs typeface="Times New Roman"/>
              </a:rPr>
              <a:t>have seen </a:t>
            </a:r>
            <a:r>
              <a:rPr sz="1200" spc="-5" dirty="0">
                <a:latin typeface="Times New Roman"/>
                <a:cs typeface="Times New Roman"/>
              </a:rPr>
              <a:t>max </a:t>
            </a:r>
            <a:r>
              <a:rPr sz="1200" dirty="0">
                <a:latin typeface="Times New Roman"/>
                <a:cs typeface="Times New Roman"/>
              </a:rPr>
              <a:t>bit rate in </a:t>
            </a:r>
            <a:r>
              <a:rPr sz="1200" spc="-5" dirty="0">
                <a:latin typeface="Times New Roman"/>
                <a:cs typeface="Times New Roman"/>
              </a:rPr>
              <a:t>PSK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much </a:t>
            </a:r>
            <a:r>
              <a:rPr sz="1200" dirty="0">
                <a:latin typeface="Times New Roman"/>
                <a:cs typeface="Times New Roman"/>
              </a:rPr>
              <a:t>greater </a:t>
            </a:r>
            <a:r>
              <a:rPr sz="1200" spc="-5" dirty="0">
                <a:latin typeface="Times New Roman"/>
                <a:cs typeface="Times New Roman"/>
              </a:rPr>
              <a:t>than </a:t>
            </a:r>
            <a:r>
              <a:rPr sz="1200" dirty="0">
                <a:latin typeface="Times New Roman"/>
                <a:cs typeface="Times New Roman"/>
              </a:rPr>
              <a:t>that 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ASK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So while max baud rate of ASK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PSK are the same for </a:t>
            </a:r>
            <a:r>
              <a:rPr sz="1200" dirty="0">
                <a:latin typeface="Times New Roman"/>
                <a:cs typeface="Times New Roman"/>
              </a:rPr>
              <a:t>a  given </a:t>
            </a:r>
            <a:r>
              <a:rPr sz="1200" spc="-5" dirty="0">
                <a:latin typeface="Times New Roman"/>
                <a:cs typeface="Times New Roman"/>
              </a:rPr>
              <a:t>BW, PSK </a:t>
            </a:r>
            <a:r>
              <a:rPr sz="1200" dirty="0">
                <a:latin typeface="Times New Roman"/>
                <a:cs typeface="Times New Roman"/>
              </a:rPr>
              <a:t>bit rate using the </a:t>
            </a:r>
            <a:r>
              <a:rPr sz="1200" spc="-5" dirty="0">
                <a:latin typeface="Times New Roman"/>
                <a:cs typeface="Times New Roman"/>
              </a:rPr>
              <a:t>same BW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more  </a:t>
            </a:r>
            <a:r>
              <a:rPr sz="1200" spc="-5" dirty="0">
                <a:latin typeface="Times New Roman"/>
                <a:cs typeface="Times New Roman"/>
              </a:rPr>
              <a:t>times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greater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2044700" y="8958071"/>
            <a:ext cx="66548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8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PSK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028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6494" y="914400"/>
            <a:ext cx="4460214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0300" y="2793492"/>
            <a:ext cx="5531485" cy="287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buFont typeface="Meiryo"/>
              <a:buChar char="▪"/>
              <a:tabLst>
                <a:tab pos="469265" algn="l"/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QAM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eiryo"/>
              <a:buChar char="▪"/>
            </a:pPr>
            <a:endParaRPr sz="11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405"/>
              </a:lnSpc>
              <a:buFont typeface="Times New Roman"/>
              <a:buChar char="•"/>
              <a:tabLst>
                <a:tab pos="926465" algn="l"/>
                <a:tab pos="927100" algn="l"/>
              </a:tabLst>
            </a:pPr>
            <a:r>
              <a:rPr sz="1200" b="1" u="heavy" spc="-5" dirty="0">
                <a:latin typeface="Times New Roman"/>
                <a:cs typeface="Times New Roman"/>
              </a:rPr>
              <a:t>Limitations </a:t>
            </a:r>
            <a:r>
              <a:rPr sz="1200" b="1" u="heavy" dirty="0">
                <a:latin typeface="Times New Roman"/>
                <a:cs typeface="Times New Roman"/>
              </a:rPr>
              <a:t>of</a:t>
            </a:r>
            <a:r>
              <a:rPr sz="1200" b="1" u="heavy" spc="-60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PSK:</a:t>
            </a:r>
            <a:endParaRPr sz="1200">
              <a:latin typeface="Times New Roman"/>
              <a:cs typeface="Times New Roman"/>
            </a:endParaRPr>
          </a:p>
          <a:p>
            <a:pPr marL="927100" marR="5080">
              <a:lnSpc>
                <a:spcPts val="1380"/>
              </a:lnSpc>
              <a:spcBef>
                <a:spcPts val="209"/>
              </a:spcBef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PSK </a:t>
            </a:r>
            <a:r>
              <a:rPr sz="1200" dirty="0">
                <a:latin typeface="Times New Roman"/>
                <a:cs typeface="Times New Roman"/>
              </a:rPr>
              <a:t>is limited </a:t>
            </a:r>
            <a:r>
              <a:rPr sz="1200" spc="-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ability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equipment </a:t>
            </a:r>
            <a:r>
              <a:rPr sz="1200" dirty="0">
                <a:latin typeface="Times New Roman"/>
                <a:cs typeface="Times New Roman"/>
              </a:rPr>
              <a:t>to distinguish </a:t>
            </a:r>
            <a:r>
              <a:rPr sz="1200" spc="-5" dirty="0">
                <a:latin typeface="Times New Roman"/>
                <a:cs typeface="Times New Roman"/>
              </a:rPr>
              <a:t>small  </a:t>
            </a:r>
            <a:r>
              <a:rPr sz="1200" dirty="0">
                <a:latin typeface="Times New Roman"/>
                <a:cs typeface="Times New Roman"/>
              </a:rPr>
              <a:t>differences in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phase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475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This factor limits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potential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marL="927100" marR="5080">
              <a:lnSpc>
                <a:spcPts val="1370"/>
              </a:lnSpc>
              <a:spcBef>
                <a:spcPts val="204"/>
              </a:spcBef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So far we have been </a:t>
            </a:r>
            <a:r>
              <a:rPr sz="1200" dirty="0">
                <a:latin typeface="Times New Roman"/>
                <a:cs typeface="Times New Roman"/>
              </a:rPr>
              <a:t>changing </a:t>
            </a:r>
            <a:r>
              <a:rPr sz="1200" spc="-5" dirty="0">
                <a:latin typeface="Times New Roman"/>
                <a:cs typeface="Times New Roman"/>
              </a:rPr>
              <a:t>only of </a:t>
            </a:r>
            <a:r>
              <a:rPr sz="1200" dirty="0">
                <a:latin typeface="Times New Roman"/>
                <a:cs typeface="Times New Roman"/>
              </a:rPr>
              <a:t>the characteristics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sine  </a:t>
            </a:r>
            <a:r>
              <a:rPr sz="1200" dirty="0">
                <a:latin typeface="Times New Roman"/>
                <a:cs typeface="Times New Roman"/>
              </a:rPr>
              <a:t>wave, But what if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alter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What should these two characteristics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be?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BW </a:t>
            </a:r>
            <a:r>
              <a:rPr sz="1200" spc="-5" dirty="0">
                <a:latin typeface="Times New Roman"/>
                <a:cs typeface="Times New Roman"/>
              </a:rPr>
              <a:t>limitations make combination of FSK </a:t>
            </a:r>
            <a:r>
              <a:rPr sz="1200" dirty="0">
                <a:latin typeface="Times New Roman"/>
                <a:cs typeface="Times New Roman"/>
              </a:rPr>
              <a:t>with other </a:t>
            </a:r>
            <a:r>
              <a:rPr sz="1200" spc="-5" dirty="0">
                <a:latin typeface="Times New Roman"/>
                <a:cs typeface="Times New Roman"/>
              </a:rPr>
              <a:t>changes </a:t>
            </a:r>
            <a:r>
              <a:rPr sz="1200" dirty="0">
                <a:latin typeface="Times New Roman"/>
                <a:cs typeface="Times New Roman"/>
              </a:rPr>
              <a:t>practically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useless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Why not combine ASK 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PSK?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‘x’ variation in phase and ‘y variations in </a:t>
            </a:r>
            <a:r>
              <a:rPr sz="1200" spc="-5" dirty="0">
                <a:latin typeface="Times New Roman"/>
                <a:cs typeface="Times New Roman"/>
              </a:rPr>
              <a:t>amplitude result </a:t>
            </a:r>
            <a:r>
              <a:rPr sz="1200" dirty="0">
                <a:latin typeface="Times New Roman"/>
                <a:cs typeface="Times New Roman"/>
              </a:rPr>
              <a:t>into a </a:t>
            </a:r>
            <a:r>
              <a:rPr sz="1200" spc="-5" dirty="0">
                <a:latin typeface="Times New Roman"/>
                <a:cs typeface="Times New Roman"/>
              </a:rPr>
              <a:t>total </a:t>
            </a:r>
            <a:r>
              <a:rPr sz="1200" dirty="0">
                <a:latin typeface="Times New Roman"/>
                <a:cs typeface="Times New Roman"/>
              </a:rPr>
              <a:t>of x * y  </a:t>
            </a:r>
            <a:r>
              <a:rPr sz="1200" spc="-5" dirty="0">
                <a:latin typeface="Times New Roman"/>
                <a:cs typeface="Times New Roman"/>
              </a:rPr>
              <a:t>variations </a:t>
            </a:r>
            <a:r>
              <a:rPr sz="1200" dirty="0">
                <a:latin typeface="Times New Roman"/>
                <a:cs typeface="Times New Roman"/>
              </a:rPr>
              <a:t>and corresponding </a:t>
            </a:r>
            <a:r>
              <a:rPr sz="1200" spc="-5" dirty="0">
                <a:latin typeface="Times New Roman"/>
                <a:cs typeface="Times New Roman"/>
              </a:rPr>
              <a:t>no. of bits per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352550">
              <a:lnSpc>
                <a:spcPct val="100000"/>
              </a:lnSpc>
            </a:pPr>
            <a:r>
              <a:rPr sz="1200" b="1" u="heavy" spc="-5" dirty="0">
                <a:latin typeface="Times New Roman"/>
                <a:cs typeface="Times New Roman"/>
              </a:rPr>
              <a:t>Quadrature Amplitude Modulation</a:t>
            </a:r>
            <a:r>
              <a:rPr sz="1200" b="1" u="heavy" spc="-80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(QAM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38883" y="6014465"/>
            <a:ext cx="4321644" cy="1924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0300" y="8102345"/>
            <a:ext cx="5531485" cy="159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Variation </a:t>
            </a:r>
            <a:r>
              <a:rPr sz="1200" b="1" spc="-5" dirty="0">
                <a:latin typeface="Times New Roman"/>
                <a:cs typeface="Times New Roman"/>
              </a:rPr>
              <a:t>of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QAM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Variations of </a:t>
            </a:r>
            <a:r>
              <a:rPr sz="1200" spc="-5" dirty="0">
                <a:latin typeface="Times New Roman"/>
                <a:cs typeface="Times New Roman"/>
              </a:rPr>
              <a:t>QAM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numerous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measurable amount </a:t>
            </a:r>
            <a:r>
              <a:rPr sz="1200" dirty="0">
                <a:latin typeface="Times New Roman"/>
                <a:cs typeface="Times New Roman"/>
              </a:rPr>
              <a:t>changes in </a:t>
            </a:r>
            <a:r>
              <a:rPr sz="1200" spc="-5" dirty="0">
                <a:latin typeface="Times New Roman"/>
                <a:cs typeface="Times New Roman"/>
              </a:rPr>
              <a:t>amplitude </a:t>
            </a:r>
            <a:r>
              <a:rPr sz="1200" dirty="0">
                <a:latin typeface="Times New Roman"/>
                <a:cs typeface="Times New Roman"/>
              </a:rPr>
              <a:t>can be </a:t>
            </a:r>
            <a:r>
              <a:rPr sz="1200" spc="-5" dirty="0">
                <a:latin typeface="Times New Roman"/>
                <a:cs typeface="Times New Roman"/>
              </a:rPr>
              <a:t>combined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any measurable  </a:t>
            </a:r>
            <a:r>
              <a:rPr sz="1200" dirty="0">
                <a:latin typeface="Times New Roman"/>
                <a:cs typeface="Times New Roman"/>
              </a:rPr>
              <a:t>no. of changes in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Phase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05"/>
              </a:lnSpc>
              <a:buFont typeface="Meiryo"/>
              <a:buChar char="➢"/>
              <a:tabLst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4 QAM &amp; 8 QAM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(Figure)</a:t>
            </a:r>
            <a:endParaRPr sz="12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375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In both case no. of </a:t>
            </a:r>
            <a:r>
              <a:rPr sz="1200" spc="-5" dirty="0">
                <a:latin typeface="Times New Roman"/>
                <a:cs typeface="Times New Roman"/>
              </a:rPr>
              <a:t>amplitude </a:t>
            </a:r>
            <a:r>
              <a:rPr sz="1200" dirty="0">
                <a:latin typeface="Times New Roman"/>
                <a:cs typeface="Times New Roman"/>
              </a:rPr>
              <a:t>shifts is </a:t>
            </a:r>
            <a:r>
              <a:rPr sz="1200" spc="-5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than the no. of phase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shifts</a:t>
            </a:r>
            <a:endParaRPr sz="1200">
              <a:latin typeface="Times New Roman"/>
              <a:cs typeface="Times New Roman"/>
            </a:endParaRPr>
          </a:p>
          <a:p>
            <a:pPr marL="927100" marR="5080" lvl="2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Because </a:t>
            </a:r>
            <a:r>
              <a:rPr sz="1200" spc="-5" dirty="0">
                <a:latin typeface="Times New Roman"/>
                <a:cs typeface="Times New Roman"/>
              </a:rPr>
              <a:t>amplitude changes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susceptible </a:t>
            </a:r>
            <a:r>
              <a:rPr sz="1200" dirty="0">
                <a:latin typeface="Times New Roman"/>
                <a:cs typeface="Times New Roman"/>
              </a:rPr>
              <a:t>to Noise ,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phase  shifts </a:t>
            </a:r>
            <a:r>
              <a:rPr sz="1200" dirty="0">
                <a:latin typeface="Times New Roman"/>
                <a:cs typeface="Times New Roman"/>
              </a:rPr>
              <a:t>used </a:t>
            </a:r>
            <a:r>
              <a:rPr sz="1200" spc="-5" dirty="0">
                <a:latin typeface="Times New Roman"/>
                <a:cs typeface="Times New Roman"/>
              </a:rPr>
              <a:t>by QAM </a:t>
            </a:r>
            <a:r>
              <a:rPr sz="1200" dirty="0">
                <a:latin typeface="Times New Roman"/>
                <a:cs typeface="Times New Roman"/>
              </a:rPr>
              <a:t>is always </a:t>
            </a:r>
            <a:r>
              <a:rPr sz="1200" spc="-5" dirty="0">
                <a:latin typeface="Times New Roman"/>
                <a:cs typeface="Times New Roman"/>
              </a:rPr>
              <a:t>larger </a:t>
            </a:r>
            <a:r>
              <a:rPr sz="1200" dirty="0">
                <a:latin typeface="Times New Roman"/>
                <a:cs typeface="Times New Roman"/>
              </a:rPr>
              <a:t>than the </a:t>
            </a:r>
            <a:r>
              <a:rPr sz="1200" spc="-5" dirty="0">
                <a:latin typeface="Times New Roman"/>
                <a:cs typeface="Times New Roman"/>
              </a:rPr>
              <a:t>amplitude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shifts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378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57576" y="1254252"/>
            <a:ext cx="18757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Time domain plot of 8</a:t>
            </a:r>
            <a:r>
              <a:rPr sz="1200" b="1" u="heavy" spc="-130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QAM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2494" y="4424921"/>
            <a:ext cx="24263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Three possible </a:t>
            </a:r>
            <a:r>
              <a:rPr sz="1200" b="1" u="heavy" spc="-5" dirty="0">
                <a:latin typeface="Times New Roman"/>
                <a:cs typeface="Times New Roman"/>
              </a:rPr>
              <a:t>variations </a:t>
            </a:r>
            <a:r>
              <a:rPr sz="1200" b="1" u="heavy" dirty="0">
                <a:latin typeface="Times New Roman"/>
                <a:cs typeface="Times New Roman"/>
              </a:rPr>
              <a:t>of 16</a:t>
            </a:r>
            <a:r>
              <a:rPr sz="1200" b="1" u="heavy" spc="-7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QAM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9344" y="1615439"/>
            <a:ext cx="4573727" cy="2470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2955" y="4786121"/>
            <a:ext cx="4692192" cy="1636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0300" y="6761974"/>
            <a:ext cx="5532120" cy="282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8700" indent="-228600">
              <a:lnSpc>
                <a:spcPts val="1405"/>
              </a:lnSpc>
              <a:buFont typeface="Meiryo"/>
              <a:buChar char="➢"/>
              <a:tabLst>
                <a:tab pos="22987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Bandwidth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QAM</a:t>
            </a:r>
            <a:endParaRPr sz="1200">
              <a:latin typeface="Times New Roman"/>
              <a:cs typeface="Times New Roman"/>
            </a:endParaRPr>
          </a:p>
          <a:p>
            <a:pPr marL="22987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298700" algn="l"/>
              </a:tabLst>
            </a:pPr>
            <a:r>
              <a:rPr sz="1200" dirty="0">
                <a:latin typeface="Times New Roman"/>
                <a:cs typeface="Times New Roman"/>
              </a:rPr>
              <a:t>BW required for </a:t>
            </a:r>
            <a:r>
              <a:rPr sz="1200" spc="-5" dirty="0">
                <a:latin typeface="Times New Roman"/>
                <a:cs typeface="Times New Roman"/>
              </a:rPr>
              <a:t>QAM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as in </a:t>
            </a:r>
            <a:r>
              <a:rPr sz="1200" spc="-5" dirty="0">
                <a:latin typeface="Times New Roman"/>
                <a:cs typeface="Times New Roman"/>
              </a:rPr>
              <a:t>the case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ASK and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PSK</a:t>
            </a:r>
            <a:endParaRPr sz="1200">
              <a:latin typeface="Times New Roman"/>
              <a:cs typeface="Times New Roman"/>
            </a:endParaRPr>
          </a:p>
          <a:p>
            <a:pPr marL="2298700" indent="-228600">
              <a:lnSpc>
                <a:spcPts val="1315"/>
              </a:lnSpc>
              <a:buFont typeface="Courier New"/>
              <a:buChar char="o"/>
              <a:tabLst>
                <a:tab pos="2298700" algn="l"/>
              </a:tabLst>
            </a:pPr>
            <a:r>
              <a:rPr sz="1200" spc="-5" dirty="0">
                <a:latin typeface="Times New Roman"/>
                <a:cs typeface="Times New Roman"/>
              </a:rPr>
              <a:t>QAM </a:t>
            </a:r>
            <a:r>
              <a:rPr sz="1200" dirty="0">
                <a:latin typeface="Times New Roman"/>
                <a:cs typeface="Times New Roman"/>
              </a:rPr>
              <a:t>has 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advantages as </a:t>
            </a:r>
            <a:r>
              <a:rPr sz="1200" spc="-5" dirty="0">
                <a:latin typeface="Times New Roman"/>
                <a:cs typeface="Times New Roman"/>
              </a:rPr>
              <a:t>PSK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ASK</a:t>
            </a:r>
            <a:endParaRPr sz="1200">
              <a:latin typeface="Times New Roman"/>
              <a:cs typeface="Times New Roman"/>
            </a:endParaRPr>
          </a:p>
          <a:p>
            <a:pPr marL="2298700" indent="-228600">
              <a:lnSpc>
                <a:spcPts val="1410"/>
              </a:lnSpc>
              <a:buFont typeface="Courier New"/>
              <a:buChar char="o"/>
              <a:tabLst>
                <a:tab pos="2298700" algn="l"/>
              </a:tabLst>
            </a:pPr>
            <a:r>
              <a:rPr sz="1200" dirty="0">
                <a:latin typeface="Times New Roman"/>
                <a:cs typeface="Times New Roman"/>
              </a:rPr>
              <a:t>Bit Baud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Comparison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b="1" u="heavy" dirty="0">
                <a:latin typeface="Times New Roman"/>
                <a:cs typeface="Times New Roman"/>
              </a:rPr>
              <a:t>Bit Baud</a:t>
            </a:r>
            <a:r>
              <a:rPr sz="1200" b="1" u="heavy" spc="-10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Comparison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Consult book section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5.3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Example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5.11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ts val="1380"/>
              </a:lnSpc>
              <a:spcBef>
                <a:spcPts val="60"/>
              </a:spcBef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constellation </a:t>
            </a:r>
            <a:r>
              <a:rPr sz="1200" spc="-5" dirty="0">
                <a:latin typeface="Times New Roman"/>
                <a:cs typeface="Times New Roman"/>
              </a:rPr>
              <a:t>diagram </a:t>
            </a:r>
            <a:r>
              <a:rPr sz="1200" dirty="0">
                <a:latin typeface="Times New Roman"/>
                <a:cs typeface="Times New Roman"/>
              </a:rPr>
              <a:t>consists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eight </a:t>
            </a:r>
            <a:r>
              <a:rPr sz="1200" spc="-5" dirty="0">
                <a:latin typeface="Times New Roman"/>
                <a:cs typeface="Times New Roman"/>
              </a:rPr>
              <a:t>equally spaced points on </a:t>
            </a:r>
            <a:r>
              <a:rPr sz="1200" dirty="0">
                <a:latin typeface="Times New Roman"/>
                <a:cs typeface="Times New Roman"/>
              </a:rPr>
              <a:t>a circle. </a:t>
            </a:r>
            <a:r>
              <a:rPr sz="1200" spc="-5" dirty="0">
                <a:latin typeface="Times New Roman"/>
                <a:cs typeface="Times New Roman"/>
              </a:rPr>
              <a:t>If bit rate </a:t>
            </a:r>
            <a:r>
              <a:rPr sz="1200" dirty="0">
                <a:latin typeface="Times New Roman"/>
                <a:cs typeface="Times New Roman"/>
              </a:rPr>
              <a:t>is  </a:t>
            </a:r>
            <a:r>
              <a:rPr sz="1200" spc="-5" dirty="0">
                <a:latin typeface="Times New Roman"/>
                <a:cs typeface="Times New Roman"/>
              </a:rPr>
              <a:t>4800 bps, what is the Baud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Solution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927100" marR="848994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Constellation indicates </a:t>
            </a:r>
            <a:r>
              <a:rPr sz="1200" dirty="0">
                <a:latin typeface="Times New Roman"/>
                <a:cs typeface="Times New Roman"/>
              </a:rPr>
              <a:t>8 </a:t>
            </a:r>
            <a:r>
              <a:rPr sz="1200" spc="-5" dirty="0">
                <a:latin typeface="Times New Roman"/>
                <a:cs typeface="Times New Roman"/>
              </a:rPr>
              <a:t>PSK with </a:t>
            </a:r>
            <a:r>
              <a:rPr sz="1200" dirty="0">
                <a:latin typeface="Times New Roman"/>
                <a:cs typeface="Times New Roman"/>
              </a:rPr>
              <a:t>the points 45 degree apart  </a:t>
            </a:r>
            <a:r>
              <a:rPr sz="1200" spc="-5" dirty="0">
                <a:latin typeface="Times New Roman"/>
                <a:cs typeface="Times New Roman"/>
              </a:rPr>
              <a:t>Baud Rate= 4800 </a:t>
            </a:r>
            <a:r>
              <a:rPr sz="1200" dirty="0">
                <a:latin typeface="Times New Roman"/>
                <a:cs typeface="Times New Roman"/>
              </a:rPr>
              <a:t>/ 3 = </a:t>
            </a:r>
            <a:r>
              <a:rPr sz="1200" spc="-5" dirty="0">
                <a:latin typeface="Times New Roman"/>
                <a:cs typeface="Times New Roman"/>
              </a:rPr>
              <a:t>1600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baud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213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3731"/>
            <a:ext cx="5530850" cy="159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Digital-to </a:t>
            </a:r>
            <a:r>
              <a:rPr sz="1200" spc="-5" dirty="0">
                <a:latin typeface="Times New Roman"/>
                <a:cs typeface="Times New Roman"/>
              </a:rPr>
              <a:t>Analog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Conversion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Frequency </a:t>
            </a:r>
            <a:r>
              <a:rPr sz="1200" spc="-5" dirty="0">
                <a:latin typeface="Times New Roman"/>
                <a:cs typeface="Times New Roman"/>
              </a:rPr>
              <a:t>Shift </a:t>
            </a:r>
            <a:r>
              <a:rPr sz="1200" dirty="0">
                <a:latin typeface="Times New Roman"/>
                <a:cs typeface="Times New Roman"/>
              </a:rPr>
              <a:t>Keying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(FSK)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Phase Shift Keying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(PSK)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Quadrature </a:t>
            </a:r>
            <a:r>
              <a:rPr sz="1200" spc="-5" dirty="0">
                <a:latin typeface="Times New Roman"/>
                <a:cs typeface="Times New Roman"/>
              </a:rPr>
              <a:t>Amplitude </a:t>
            </a:r>
            <a:r>
              <a:rPr sz="1200" dirty="0">
                <a:latin typeface="Times New Roman"/>
                <a:cs typeface="Times New Roman"/>
              </a:rPr>
              <a:t>Modulation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(QAM)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eiryo"/>
              <a:buChar char="*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0"/>
              </a:spcBef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Section 5.3, “Data Communications and Networking” 4th </a:t>
            </a:r>
            <a:r>
              <a:rPr sz="1200" spc="-5" dirty="0">
                <a:latin typeface="Times New Roman"/>
                <a:cs typeface="Times New Roman"/>
              </a:rPr>
              <a:t>Edition </a:t>
            </a:r>
            <a:r>
              <a:rPr sz="1200" dirty="0">
                <a:latin typeface="Times New Roman"/>
                <a:cs typeface="Times New Roman"/>
              </a:rPr>
              <a:t>by Behrouz </a:t>
            </a:r>
            <a:r>
              <a:rPr sz="1200" spc="-5" dirty="0">
                <a:latin typeface="Times New Roman"/>
                <a:cs typeface="Times New Roman"/>
              </a:rPr>
              <a:t>A.  </a:t>
            </a:r>
            <a:r>
              <a:rPr sz="1200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39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4297680" cy="154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#19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b="1" u="heavy" spc="-5" dirty="0">
                <a:latin typeface="Times New Roman"/>
                <a:cs typeface="Times New Roman"/>
              </a:rPr>
              <a:t>Conversions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469265" indent="-227965">
              <a:lnSpc>
                <a:spcPts val="1645"/>
              </a:lnSpc>
              <a:buFont typeface="Meiryo"/>
              <a:buChar char="❖"/>
              <a:tabLst>
                <a:tab pos="4699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Analog To Analog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Conversion</a:t>
            </a:r>
            <a:endParaRPr sz="14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7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Representation of Analog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by an Analog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1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Example: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Radio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8655" y="2645664"/>
            <a:ext cx="4916081" cy="749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87500" y="3733800"/>
            <a:ext cx="282892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Analog To Analog Conversion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Methods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4094988"/>
            <a:ext cx="5832246" cy="1208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44700" y="5644121"/>
            <a:ext cx="4616450" cy="905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Meiryo"/>
              <a:buChar char="▪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Amplitude </a:t>
            </a:r>
            <a:r>
              <a:rPr sz="1200" b="1" dirty="0">
                <a:latin typeface="Times New Roman"/>
                <a:cs typeface="Times New Roman"/>
              </a:rPr>
              <a:t>Modulation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(AM)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Amplitude </a:t>
            </a:r>
            <a:r>
              <a:rPr sz="1200" dirty="0">
                <a:latin typeface="Times New Roman"/>
                <a:cs typeface="Times New Roman"/>
              </a:rPr>
              <a:t>of carrier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changed according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amplitude </a:t>
            </a:r>
            <a:r>
              <a:rPr sz="1200" dirty="0">
                <a:latin typeface="Times New Roman"/>
                <a:cs typeface="Times New Roman"/>
              </a:rPr>
              <a:t>of  modulating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Frequency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phase of </a:t>
            </a:r>
            <a:r>
              <a:rPr sz="1200" dirty="0">
                <a:latin typeface="Times New Roman"/>
                <a:cs typeface="Times New Roman"/>
              </a:rPr>
              <a:t>the carrier </a:t>
            </a:r>
            <a:r>
              <a:rPr sz="1200" spc="-5" dirty="0">
                <a:latin typeface="Times New Roman"/>
                <a:cs typeface="Times New Roman"/>
              </a:rPr>
              <a:t>remain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61388" y="6531102"/>
            <a:ext cx="3868534" cy="1583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73300" y="8279892"/>
            <a:ext cx="4387850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buFont typeface="Meiryo"/>
              <a:buChar char="✓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AM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Bandwidth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Bandwidth of </a:t>
            </a:r>
            <a:r>
              <a:rPr sz="1200" spc="-5" dirty="0">
                <a:latin typeface="Times New Roman"/>
                <a:cs typeface="Times New Roman"/>
              </a:rPr>
              <a:t>AM </a:t>
            </a:r>
            <a:r>
              <a:rPr sz="1200" dirty="0">
                <a:latin typeface="Times New Roman"/>
                <a:cs typeface="Times New Roman"/>
              </a:rPr>
              <a:t>signal </a:t>
            </a:r>
            <a:r>
              <a:rPr sz="1200" spc="-5" dirty="0">
                <a:latin typeface="Times New Roman"/>
                <a:cs typeface="Times New Roman"/>
              </a:rPr>
              <a:t>(modulated </a:t>
            </a:r>
            <a:r>
              <a:rPr sz="1200" dirty="0">
                <a:latin typeface="Times New Roman"/>
                <a:cs typeface="Times New Roman"/>
              </a:rPr>
              <a:t>signal) = 2 * bandwidth of  modulating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Significant spectrum of AM audio </a:t>
            </a:r>
            <a:r>
              <a:rPr sz="1200" dirty="0">
                <a:latin typeface="Times New Roman"/>
                <a:cs typeface="Times New Roman"/>
              </a:rPr>
              <a:t>= 5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KHz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5"/>
              </a:spcBef>
            </a:pPr>
            <a:r>
              <a:rPr sz="1200" spc="-5" dirty="0">
                <a:latin typeface="Symbol"/>
                <a:cs typeface="Symbol"/>
              </a:rPr>
              <a:t></a:t>
            </a:r>
            <a:r>
              <a:rPr sz="1200" spc="-5" dirty="0">
                <a:latin typeface="Times New Roman"/>
                <a:cs typeface="Times New Roman"/>
              </a:rPr>
              <a:t> 10 KHz bandwidth for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AM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789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09035" y="3461766"/>
            <a:ext cx="1372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u="heavy" spc="-5" dirty="0">
                <a:latin typeface="Times New Roman"/>
                <a:cs typeface="Times New Roman"/>
              </a:rPr>
              <a:t>AM Band</a:t>
            </a:r>
            <a:r>
              <a:rPr sz="1200" b="1" u="heavy" spc="-90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Allocation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17319" y="914400"/>
            <a:ext cx="4956314" cy="2382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298" y="5467350"/>
            <a:ext cx="5531485" cy="207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Example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5.18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ts val="1380"/>
              </a:lnSpc>
              <a:spcBef>
                <a:spcPts val="60"/>
              </a:spcBef>
            </a:pPr>
            <a:r>
              <a:rPr sz="1200" spc="-5" dirty="0">
                <a:latin typeface="Times New Roman"/>
                <a:cs typeface="Times New Roman"/>
              </a:rPr>
              <a:t>We have an audio signal with </a:t>
            </a:r>
            <a:r>
              <a:rPr sz="1200" dirty="0">
                <a:latin typeface="Times New Roman"/>
                <a:cs typeface="Times New Roman"/>
              </a:rPr>
              <a:t>a BW of 4 </a:t>
            </a:r>
            <a:r>
              <a:rPr sz="1200" spc="-5" dirty="0">
                <a:latin typeface="Times New Roman"/>
                <a:cs typeface="Times New Roman"/>
              </a:rPr>
              <a:t>KHz. What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BW needed, if </a:t>
            </a:r>
            <a:r>
              <a:rPr sz="1200" spc="-5" dirty="0">
                <a:latin typeface="Times New Roman"/>
                <a:cs typeface="Times New Roman"/>
              </a:rPr>
              <a:t>we modulate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signal using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AM?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05"/>
              </a:lnSpc>
            </a:pPr>
            <a:r>
              <a:rPr sz="1200" b="1" spc="-5" dirty="0">
                <a:latin typeface="Times New Roman"/>
                <a:cs typeface="Times New Roman"/>
              </a:rPr>
              <a:t>Solution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90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AM </a:t>
            </a:r>
            <a:r>
              <a:rPr sz="1200" dirty="0">
                <a:latin typeface="Times New Roman"/>
                <a:cs typeface="Times New Roman"/>
              </a:rPr>
              <a:t>signal </a:t>
            </a:r>
            <a:r>
              <a:rPr sz="1200" spc="-5" dirty="0">
                <a:latin typeface="Times New Roman"/>
                <a:cs typeface="Times New Roman"/>
              </a:rPr>
              <a:t>requires twice </a:t>
            </a:r>
            <a:r>
              <a:rPr sz="1200" dirty="0">
                <a:latin typeface="Times New Roman"/>
                <a:cs typeface="Times New Roman"/>
              </a:rPr>
              <a:t>the BW of </a:t>
            </a:r>
            <a:r>
              <a:rPr sz="1200" spc="-5" dirty="0">
                <a:latin typeface="Times New Roman"/>
                <a:cs typeface="Times New Roman"/>
              </a:rPr>
              <a:t>original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94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BW </a:t>
            </a:r>
            <a:r>
              <a:rPr sz="1200" dirty="0">
                <a:latin typeface="Times New Roman"/>
                <a:cs typeface="Times New Roman"/>
              </a:rPr>
              <a:t>= 2 * 4 </a:t>
            </a:r>
            <a:r>
              <a:rPr sz="1200" spc="-5" dirty="0">
                <a:latin typeface="Times New Roman"/>
                <a:cs typeface="Times New Roman"/>
              </a:rPr>
              <a:t>KHz </a:t>
            </a:r>
            <a:r>
              <a:rPr sz="1200" dirty="0">
                <a:latin typeface="Times New Roman"/>
                <a:cs typeface="Times New Roman"/>
              </a:rPr>
              <a:t>= 8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KHz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405"/>
              </a:lnSpc>
              <a:spcBef>
                <a:spcPts val="1225"/>
              </a:spcBef>
              <a:buFont typeface="Meiryo"/>
              <a:buChar char="▪"/>
              <a:tabLst>
                <a:tab pos="697865" algn="l"/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Frequency Modulation</a:t>
            </a:r>
            <a:r>
              <a:rPr sz="1200" b="1" spc="-114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(FM)</a:t>
            </a:r>
            <a:endParaRPr sz="1200">
              <a:latin typeface="Times New Roman"/>
              <a:cs typeface="Times New Roman"/>
            </a:endParaRPr>
          </a:p>
          <a:p>
            <a:pPr marL="927100" marR="5080" lvl="1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Frequency of </a:t>
            </a:r>
            <a:r>
              <a:rPr sz="1200" spc="-5" dirty="0">
                <a:latin typeface="Times New Roman"/>
                <a:cs typeface="Times New Roman"/>
              </a:rPr>
              <a:t>carrier signal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changed </a:t>
            </a:r>
            <a:r>
              <a:rPr sz="1200" dirty="0">
                <a:latin typeface="Times New Roman"/>
                <a:cs typeface="Times New Roman"/>
              </a:rPr>
              <a:t>according to </a:t>
            </a:r>
            <a:r>
              <a:rPr sz="1200" spc="-5" dirty="0">
                <a:latin typeface="Times New Roman"/>
                <a:cs typeface="Times New Roman"/>
              </a:rPr>
              <a:t>the amplitude </a:t>
            </a:r>
            <a:r>
              <a:rPr sz="1200" dirty="0">
                <a:latin typeface="Times New Roman"/>
                <a:cs typeface="Times New Roman"/>
              </a:rPr>
              <a:t>of  modulating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45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Amplitude </a:t>
            </a:r>
            <a:r>
              <a:rPr sz="1200" dirty="0">
                <a:latin typeface="Times New Roman"/>
                <a:cs typeface="Times New Roman"/>
              </a:rPr>
              <a:t>and Phase of the </a:t>
            </a:r>
            <a:r>
              <a:rPr sz="1200" spc="-5" dirty="0">
                <a:latin typeface="Times New Roman"/>
                <a:cs typeface="Times New Roman"/>
              </a:rPr>
              <a:t>carrier </a:t>
            </a:r>
            <a:r>
              <a:rPr sz="1200" dirty="0">
                <a:latin typeface="Times New Roman"/>
                <a:cs typeface="Times New Roman"/>
              </a:rPr>
              <a:t>signal </a:t>
            </a:r>
            <a:r>
              <a:rPr sz="1200" spc="-5" dirty="0">
                <a:latin typeface="Times New Roman"/>
                <a:cs typeface="Times New Roman"/>
              </a:rPr>
              <a:t>remain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constant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23644" y="7701533"/>
            <a:ext cx="4342295" cy="2043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7295" y="3648455"/>
            <a:ext cx="3814114" cy="182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3837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01900" y="903731"/>
            <a:ext cx="4158615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✓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FM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Bandwidth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ts val="138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Bandwidth of </a:t>
            </a:r>
            <a:r>
              <a:rPr sz="1200" spc="-5" dirty="0">
                <a:latin typeface="Times New Roman"/>
                <a:cs typeface="Times New Roman"/>
              </a:rPr>
              <a:t>FM </a:t>
            </a:r>
            <a:r>
              <a:rPr sz="1200" dirty="0">
                <a:latin typeface="Times New Roman"/>
                <a:cs typeface="Times New Roman"/>
              </a:rPr>
              <a:t>signal </a:t>
            </a:r>
            <a:r>
              <a:rPr sz="1200" spc="-5" dirty="0">
                <a:latin typeface="Times New Roman"/>
                <a:cs typeface="Times New Roman"/>
              </a:rPr>
              <a:t>(modulated signal)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5" dirty="0">
                <a:latin typeface="Times New Roman"/>
                <a:cs typeface="Times New Roman"/>
              </a:rPr>
              <a:t>10 </a:t>
            </a:r>
            <a:r>
              <a:rPr sz="1200" dirty="0">
                <a:latin typeface="Times New Roman"/>
                <a:cs typeface="Times New Roman"/>
              </a:rPr>
              <a:t>* </a:t>
            </a:r>
            <a:r>
              <a:rPr sz="1200" spc="-5" dirty="0">
                <a:latin typeface="Times New Roman"/>
                <a:cs typeface="Times New Roman"/>
              </a:rPr>
              <a:t>bandwidth 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modulating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45"/>
              </a:lnSpc>
            </a:pPr>
            <a:r>
              <a:rPr sz="1200" dirty="0">
                <a:latin typeface="Times New Roman"/>
                <a:cs typeface="Times New Roman"/>
              </a:rPr>
              <a:t>Significant </a:t>
            </a:r>
            <a:r>
              <a:rPr sz="1200" spc="-5" dirty="0">
                <a:latin typeface="Times New Roman"/>
                <a:cs typeface="Times New Roman"/>
              </a:rPr>
              <a:t>spectrum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FM </a:t>
            </a:r>
            <a:r>
              <a:rPr sz="1200" dirty="0">
                <a:latin typeface="Times New Roman"/>
                <a:cs typeface="Times New Roman"/>
              </a:rPr>
              <a:t>audio = </a:t>
            </a:r>
            <a:r>
              <a:rPr sz="1200" spc="-5" dirty="0">
                <a:latin typeface="Times New Roman"/>
                <a:cs typeface="Times New Roman"/>
              </a:rPr>
              <a:t>15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KHz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5"/>
              </a:lnSpc>
              <a:spcBef>
                <a:spcPts val="30"/>
              </a:spcBef>
            </a:pPr>
            <a:r>
              <a:rPr sz="1200" spc="-5" dirty="0">
                <a:latin typeface="Symbol"/>
                <a:cs typeface="Symbol"/>
              </a:rPr>
              <a:t></a:t>
            </a:r>
            <a:r>
              <a:rPr sz="1200" spc="-5" dirty="0">
                <a:latin typeface="Times New Roman"/>
                <a:cs typeface="Times New Roman"/>
              </a:rPr>
              <a:t>  Minimum </a:t>
            </a:r>
            <a:r>
              <a:rPr sz="1200" dirty="0">
                <a:latin typeface="Times New Roman"/>
                <a:cs typeface="Times New Roman"/>
              </a:rPr>
              <a:t>150 </a:t>
            </a:r>
            <a:r>
              <a:rPr sz="1200" spc="-5" dirty="0">
                <a:latin typeface="Times New Roman"/>
                <a:cs typeface="Times New Roman"/>
              </a:rPr>
              <a:t>KHz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bandwidth</a:t>
            </a:r>
            <a:endParaRPr sz="1200">
              <a:latin typeface="Times New Roman"/>
              <a:cs typeface="Times New Roman"/>
            </a:endParaRPr>
          </a:p>
          <a:p>
            <a:pPr marL="1082040">
              <a:lnSpc>
                <a:spcPts val="1415"/>
              </a:lnSpc>
            </a:pPr>
            <a:r>
              <a:rPr sz="1200" b="1" u="heavy" spc="-5" dirty="0">
                <a:latin typeface="Times New Roman"/>
                <a:cs typeface="Times New Roman"/>
              </a:rPr>
              <a:t>FM</a:t>
            </a:r>
            <a:r>
              <a:rPr sz="1200" b="1" u="heavy" spc="-105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Band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7417" y="4313682"/>
            <a:ext cx="135509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FM Band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Allocation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298" y="6482334"/>
            <a:ext cx="5531485" cy="3233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Example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5.19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0"/>
              </a:spcBef>
            </a:pP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have an Audio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with a </a:t>
            </a:r>
            <a:r>
              <a:rPr sz="1200" spc="-5" dirty="0">
                <a:latin typeface="Times New Roman"/>
                <a:cs typeface="Times New Roman"/>
              </a:rPr>
              <a:t>BW </a:t>
            </a:r>
            <a:r>
              <a:rPr sz="1200" dirty="0">
                <a:latin typeface="Times New Roman"/>
                <a:cs typeface="Times New Roman"/>
              </a:rPr>
              <a:t>of 4 </a:t>
            </a:r>
            <a:r>
              <a:rPr sz="1200" spc="-5" dirty="0">
                <a:latin typeface="Times New Roman"/>
                <a:cs typeface="Times New Roman"/>
              </a:rPr>
              <a:t>MHz. What </a:t>
            </a:r>
            <a:r>
              <a:rPr sz="1200" dirty="0">
                <a:latin typeface="Times New Roman"/>
                <a:cs typeface="Times New Roman"/>
              </a:rPr>
              <a:t>is the BW needed if </a:t>
            </a:r>
            <a:r>
              <a:rPr sz="1200" spc="-5" dirty="0">
                <a:latin typeface="Times New Roman"/>
                <a:cs typeface="Times New Roman"/>
              </a:rPr>
              <a:t>we modulate  the signal using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FM?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05"/>
              </a:lnSpc>
            </a:pPr>
            <a:r>
              <a:rPr sz="1200" b="1" spc="-5" dirty="0">
                <a:latin typeface="Times New Roman"/>
                <a:cs typeface="Times New Roman"/>
              </a:rPr>
              <a:t>Solution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92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BW </a:t>
            </a:r>
            <a:r>
              <a:rPr sz="1200" dirty="0">
                <a:latin typeface="Times New Roman"/>
                <a:cs typeface="Times New Roman"/>
              </a:rPr>
              <a:t>= 10 * 4 </a:t>
            </a:r>
            <a:r>
              <a:rPr sz="1200" spc="-5" dirty="0">
                <a:latin typeface="Times New Roman"/>
                <a:cs typeface="Times New Roman"/>
              </a:rPr>
              <a:t>MHz </a:t>
            </a:r>
            <a:r>
              <a:rPr sz="1200" dirty="0">
                <a:latin typeface="Times New Roman"/>
                <a:cs typeface="Times New Roman"/>
              </a:rPr>
              <a:t>= 40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MHz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25"/>
              </a:lnSpc>
              <a:buFont typeface="Meiryo"/>
              <a:buChar char="▪"/>
              <a:tabLst>
                <a:tab pos="697865" algn="l"/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Phase modulation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(PM)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7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Simpler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Phase is </a:t>
            </a:r>
            <a:r>
              <a:rPr sz="1200" spc="-5" dirty="0">
                <a:latin typeface="Times New Roman"/>
                <a:cs typeface="Times New Roman"/>
              </a:rPr>
              <a:t>modulated </a:t>
            </a:r>
            <a:r>
              <a:rPr sz="1200" dirty="0">
                <a:latin typeface="Times New Roman"/>
                <a:cs typeface="Times New Roman"/>
              </a:rPr>
              <a:t>with 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amplitude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8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Amplitude </a:t>
            </a:r>
            <a:r>
              <a:rPr sz="1200" dirty="0">
                <a:latin typeface="Times New Roman"/>
                <a:cs typeface="Times New Roman"/>
              </a:rPr>
              <a:t>&amp; Frequency of the </a:t>
            </a:r>
            <a:r>
              <a:rPr sz="1200" spc="-5" dirty="0">
                <a:latin typeface="Times New Roman"/>
                <a:cs typeface="Times New Roman"/>
              </a:rPr>
              <a:t>carrier </a:t>
            </a:r>
            <a:r>
              <a:rPr sz="1200" dirty="0">
                <a:latin typeface="Times New Roman"/>
                <a:cs typeface="Times New Roman"/>
              </a:rPr>
              <a:t>signal </a:t>
            </a:r>
            <a:r>
              <a:rPr sz="1200" spc="-5" dirty="0">
                <a:latin typeface="Times New Roman"/>
                <a:cs typeface="Times New Roman"/>
              </a:rPr>
              <a:t>remain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constant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Analog-to </a:t>
            </a:r>
            <a:r>
              <a:rPr sz="1200" spc="-5" dirty="0">
                <a:latin typeface="Times New Roman"/>
                <a:cs typeface="Times New Roman"/>
              </a:rPr>
              <a:t>Analog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Conversion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Frequency </a:t>
            </a:r>
            <a:r>
              <a:rPr sz="1200" spc="-5" dirty="0">
                <a:latin typeface="Times New Roman"/>
                <a:cs typeface="Times New Roman"/>
              </a:rPr>
              <a:t>Shift </a:t>
            </a:r>
            <a:r>
              <a:rPr sz="1200" dirty="0">
                <a:latin typeface="Times New Roman"/>
                <a:cs typeface="Times New Roman"/>
              </a:rPr>
              <a:t>Keying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(FSK)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Phase Shift Keying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(PSK)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Quadrature Amplitude Modulation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(QAM)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eiryo"/>
              <a:buChar char="*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spcBef>
                <a:spcPts val="60"/>
              </a:spcBef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Section 5.4, “Data Communications and Networking” 4th </a:t>
            </a:r>
            <a:r>
              <a:rPr sz="1200" spc="-5" dirty="0">
                <a:latin typeface="Times New Roman"/>
                <a:cs typeface="Times New Roman"/>
              </a:rPr>
              <a:t>Edition </a:t>
            </a:r>
            <a:r>
              <a:rPr sz="1200" dirty="0">
                <a:latin typeface="Times New Roman"/>
                <a:cs typeface="Times New Roman"/>
              </a:rPr>
              <a:t>by Behrouz </a:t>
            </a:r>
            <a:r>
              <a:rPr sz="1200" spc="-5" dirty="0">
                <a:latin typeface="Times New Roman"/>
                <a:cs typeface="Times New Roman"/>
              </a:rPr>
              <a:t>A.  </a:t>
            </a:r>
            <a:r>
              <a:rPr sz="1200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4499609"/>
            <a:ext cx="5144770" cy="1994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1536" y="1976627"/>
            <a:ext cx="4548416" cy="217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6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914400"/>
            <a:ext cx="5552084" cy="1133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87500" y="2386583"/>
            <a:ext cx="5073650" cy="195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CODEC </a:t>
            </a:r>
            <a:r>
              <a:rPr sz="1200" spc="425" dirty="0">
                <a:latin typeface="Meiryo"/>
                <a:cs typeface="Meiryo"/>
              </a:rPr>
              <a:t>€</a:t>
            </a:r>
            <a:r>
              <a:rPr sz="1200" spc="-195" dirty="0">
                <a:latin typeface="Meiryo"/>
                <a:cs typeface="Meiryo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Coder Decoder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Digital signal signals can take any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forms discussed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previously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Problem is how to convert analog </a:t>
            </a:r>
            <a:r>
              <a:rPr sz="1200" spc="-5" dirty="0">
                <a:latin typeface="Times New Roman"/>
                <a:cs typeface="Times New Roman"/>
              </a:rPr>
              <a:t>signal from infinite number </a:t>
            </a:r>
            <a:r>
              <a:rPr sz="1200" dirty="0">
                <a:latin typeface="Times New Roman"/>
                <a:cs typeface="Times New Roman"/>
              </a:rPr>
              <a:t>of values to  </a:t>
            </a:r>
            <a:r>
              <a:rPr sz="1200" spc="-5" dirty="0">
                <a:latin typeface="Times New Roman"/>
                <a:cs typeface="Times New Roman"/>
              </a:rPr>
              <a:t>discrete no. of values without scarifying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Pulse Amplitude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Modulation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eiryo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First step in </a:t>
            </a:r>
            <a:r>
              <a:rPr sz="1200" spc="-5" dirty="0">
                <a:latin typeface="Times New Roman"/>
                <a:cs typeface="Times New Roman"/>
              </a:rPr>
              <a:t>Analog-to-Digital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Conversion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70"/>
              </a:lnSpc>
              <a:spcBef>
                <a:spcPts val="70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technique </a:t>
            </a:r>
            <a:r>
              <a:rPr sz="1200" dirty="0">
                <a:latin typeface="Times New Roman"/>
                <a:cs typeface="Times New Roman"/>
              </a:rPr>
              <a:t>takes an Analog </a:t>
            </a:r>
            <a:r>
              <a:rPr sz="1200" spc="-5" dirty="0">
                <a:latin typeface="Times New Roman"/>
                <a:cs typeface="Times New Roman"/>
              </a:rPr>
              <a:t>signal, Samples </a:t>
            </a:r>
            <a:r>
              <a:rPr sz="1200" dirty="0">
                <a:latin typeface="Times New Roman"/>
                <a:cs typeface="Times New Roman"/>
              </a:rPr>
              <a:t>it, and </a:t>
            </a:r>
            <a:r>
              <a:rPr sz="1200" spc="-5" dirty="0">
                <a:latin typeface="Times New Roman"/>
                <a:cs typeface="Times New Roman"/>
              </a:rPr>
              <a:t>Generates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series  series of Pulses based 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results 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Sampling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4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Sampling </a:t>
            </a:r>
            <a:r>
              <a:rPr sz="1200" dirty="0">
                <a:latin typeface="Times New Roman"/>
                <a:cs typeface="Times New Roman"/>
              </a:rPr>
              <a:t>means </a:t>
            </a:r>
            <a:r>
              <a:rPr sz="1200" spc="-5" dirty="0">
                <a:latin typeface="Times New Roman"/>
                <a:cs typeface="Times New Roman"/>
              </a:rPr>
              <a:t>measuring amplitudes </a:t>
            </a:r>
            <a:r>
              <a:rPr sz="1200" dirty="0">
                <a:latin typeface="Times New Roman"/>
                <a:cs typeface="Times New Roman"/>
              </a:rPr>
              <a:t>of signal at equal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intervals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23644" y="4326635"/>
            <a:ext cx="4344428" cy="1388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87500" y="5705094"/>
            <a:ext cx="5074285" cy="352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original </a:t>
            </a:r>
            <a:r>
              <a:rPr sz="1200" dirty="0">
                <a:latin typeface="Times New Roman"/>
                <a:cs typeface="Times New Roman"/>
              </a:rPr>
              <a:t>signal is </a:t>
            </a:r>
            <a:r>
              <a:rPr sz="1200" spc="-5" dirty="0">
                <a:latin typeface="Times New Roman"/>
                <a:cs typeface="Times New Roman"/>
              </a:rPr>
              <a:t>sampled </a:t>
            </a:r>
            <a:r>
              <a:rPr sz="1200" dirty="0">
                <a:latin typeface="Times New Roman"/>
                <a:cs typeface="Times New Roman"/>
              </a:rPr>
              <a:t>at </a:t>
            </a:r>
            <a:r>
              <a:rPr sz="1200" spc="-5" dirty="0">
                <a:latin typeface="Times New Roman"/>
                <a:cs typeface="Times New Roman"/>
              </a:rPr>
              <a:t>equal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intervals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PAM uses </a:t>
            </a:r>
            <a:r>
              <a:rPr sz="1200" dirty="0">
                <a:latin typeface="Times New Roman"/>
                <a:cs typeface="Times New Roman"/>
              </a:rPr>
              <a:t>a technique called </a:t>
            </a:r>
            <a:r>
              <a:rPr sz="1200" spc="-5" dirty="0">
                <a:latin typeface="Times New Roman"/>
                <a:cs typeface="Times New Roman"/>
              </a:rPr>
              <a:t>Sample </a:t>
            </a:r>
            <a:r>
              <a:rPr sz="1200" dirty="0">
                <a:latin typeface="Times New Roman"/>
                <a:cs typeface="Times New Roman"/>
              </a:rPr>
              <a:t>&amp; Hold means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a given </a:t>
            </a:r>
            <a:r>
              <a:rPr sz="1200" spc="-5" dirty="0">
                <a:latin typeface="Times New Roman"/>
                <a:cs typeface="Times New Roman"/>
              </a:rPr>
              <a:t>moment </a:t>
            </a:r>
            <a:r>
              <a:rPr sz="1200" dirty="0">
                <a:latin typeface="Times New Roman"/>
                <a:cs typeface="Times New Roman"/>
              </a:rPr>
              <a:t>,  signal </a:t>
            </a:r>
            <a:r>
              <a:rPr sz="1200" spc="-5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is read, </a:t>
            </a:r>
            <a:r>
              <a:rPr sz="1200" spc="-5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held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briefly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pulses are of any </a:t>
            </a:r>
            <a:r>
              <a:rPr sz="1200" spc="-5" dirty="0">
                <a:latin typeface="Times New Roman"/>
                <a:cs typeface="Times New Roman"/>
              </a:rPr>
              <a:t>amplitude (still </a:t>
            </a:r>
            <a:r>
              <a:rPr sz="1200" dirty="0">
                <a:latin typeface="Times New Roman"/>
                <a:cs typeface="Times New Roman"/>
              </a:rPr>
              <a:t>analog </a:t>
            </a:r>
            <a:r>
              <a:rPr sz="1200" spc="-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digital). To </a:t>
            </a:r>
            <a:r>
              <a:rPr sz="1200" spc="-5" dirty="0">
                <a:latin typeface="Times New Roman"/>
                <a:cs typeface="Times New Roman"/>
              </a:rPr>
              <a:t>make </a:t>
            </a:r>
            <a:r>
              <a:rPr sz="1200" dirty="0">
                <a:latin typeface="Times New Roman"/>
                <a:cs typeface="Times New Roman"/>
              </a:rPr>
              <a:t>them  </a:t>
            </a:r>
            <a:r>
              <a:rPr sz="1200" spc="-5" dirty="0">
                <a:latin typeface="Times New Roman"/>
                <a:cs typeface="Times New Roman"/>
              </a:rPr>
              <a:t>digital, we need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PCM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Pulse Code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Modulation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Meiryo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Modifies pulses </a:t>
            </a:r>
            <a:r>
              <a:rPr sz="1200" dirty="0">
                <a:latin typeface="Times New Roman"/>
                <a:cs typeface="Times New Roman"/>
              </a:rPr>
              <a:t>created </a:t>
            </a:r>
            <a:r>
              <a:rPr sz="1200" spc="-5" dirty="0">
                <a:latin typeface="Times New Roman"/>
                <a:cs typeface="Times New Roman"/>
              </a:rPr>
              <a:t>by PAM </a:t>
            </a:r>
            <a:r>
              <a:rPr sz="1200" dirty="0">
                <a:latin typeface="Times New Roman"/>
                <a:cs typeface="Times New Roman"/>
              </a:rPr>
              <a:t>to a </a:t>
            </a:r>
            <a:r>
              <a:rPr sz="1200" spc="-5" dirty="0">
                <a:latin typeface="Times New Roman"/>
                <a:cs typeface="Times New Roman"/>
              </a:rPr>
              <a:t>complete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Four Separate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Processes:</a:t>
            </a:r>
            <a:endParaRPr sz="1200">
              <a:latin typeface="Times New Roman"/>
              <a:cs typeface="Times New Roman"/>
            </a:endParaRPr>
          </a:p>
          <a:p>
            <a:pPr marL="1384300" lvl="2" indent="-228600">
              <a:lnSpc>
                <a:spcPts val="1380"/>
              </a:lnSpc>
              <a:buFont typeface="Meiryo"/>
              <a:buChar char="✓"/>
              <a:tabLst>
                <a:tab pos="1384300" algn="l"/>
              </a:tabLst>
            </a:pPr>
            <a:r>
              <a:rPr sz="1200" spc="-10" dirty="0">
                <a:latin typeface="Times New Roman"/>
                <a:cs typeface="Times New Roman"/>
              </a:rPr>
              <a:t>PAM</a:t>
            </a:r>
            <a:endParaRPr sz="1200">
              <a:latin typeface="Times New Roman"/>
              <a:cs typeface="Times New Roman"/>
            </a:endParaRPr>
          </a:p>
          <a:p>
            <a:pPr marL="1384300" lvl="2" indent="-228600">
              <a:lnSpc>
                <a:spcPts val="1380"/>
              </a:lnSpc>
              <a:buFont typeface="Meiryo"/>
              <a:buChar char="✓"/>
              <a:tabLst>
                <a:tab pos="1384300" algn="l"/>
              </a:tabLst>
            </a:pPr>
            <a:r>
              <a:rPr sz="1200" spc="-5" dirty="0">
                <a:latin typeface="Times New Roman"/>
                <a:cs typeface="Times New Roman"/>
              </a:rPr>
              <a:t>Quantization</a:t>
            </a:r>
            <a:endParaRPr sz="1200">
              <a:latin typeface="Times New Roman"/>
              <a:cs typeface="Times New Roman"/>
            </a:endParaRPr>
          </a:p>
          <a:p>
            <a:pPr marL="1384300" lvl="2" indent="-228600">
              <a:lnSpc>
                <a:spcPts val="1380"/>
              </a:lnSpc>
              <a:buFont typeface="Meiryo"/>
              <a:buChar char="✓"/>
              <a:tabLst>
                <a:tab pos="1384300" algn="l"/>
              </a:tabLst>
            </a:pPr>
            <a:r>
              <a:rPr sz="1200" spc="-5" dirty="0">
                <a:latin typeface="Times New Roman"/>
                <a:cs typeface="Times New Roman"/>
              </a:rPr>
              <a:t>Binary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Encoding</a:t>
            </a:r>
            <a:endParaRPr sz="1200">
              <a:latin typeface="Times New Roman"/>
              <a:cs typeface="Times New Roman"/>
            </a:endParaRPr>
          </a:p>
          <a:p>
            <a:pPr marL="1384300" lvl="2" indent="-228600">
              <a:lnSpc>
                <a:spcPts val="1410"/>
              </a:lnSpc>
              <a:buFont typeface="Meiryo"/>
              <a:buChar char="✓"/>
              <a:tabLst>
                <a:tab pos="1384300" algn="l"/>
              </a:tabLst>
            </a:pPr>
            <a:r>
              <a:rPr sz="1200" spc="-5" dirty="0">
                <a:latin typeface="Times New Roman"/>
                <a:cs typeface="Times New Roman"/>
              </a:rPr>
              <a:t>Digital/Digital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Encoding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Meiryo"/>
              <a:buChar char="✓"/>
            </a:pPr>
            <a:endParaRPr sz="1150">
              <a:latin typeface="Times New Roman"/>
              <a:cs typeface="Times New Roman"/>
            </a:endParaRPr>
          </a:p>
          <a:p>
            <a:pPr marL="1384300" lvl="2" indent="-228600">
              <a:lnSpc>
                <a:spcPts val="1405"/>
              </a:lnSpc>
              <a:spcBef>
                <a:spcPts val="5"/>
              </a:spcBef>
              <a:buFont typeface="Meiryo"/>
              <a:buChar char="✓"/>
              <a:tabLst>
                <a:tab pos="1384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Quantization</a:t>
            </a:r>
            <a:endParaRPr sz="1200">
              <a:latin typeface="Times New Roman"/>
              <a:cs typeface="Times New Roman"/>
            </a:endParaRPr>
          </a:p>
          <a:p>
            <a:pPr marL="1155700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PCM’s first </a:t>
            </a:r>
            <a:r>
              <a:rPr sz="1200" dirty="0">
                <a:latin typeface="Times New Roman"/>
                <a:cs typeface="Times New Roman"/>
              </a:rPr>
              <a:t>step 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Quantization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155700" marR="120650">
              <a:lnSpc>
                <a:spcPts val="1380"/>
              </a:lnSpc>
            </a:pPr>
            <a:r>
              <a:rPr sz="1200" b="1" spc="-5" dirty="0">
                <a:latin typeface="Times New Roman"/>
                <a:cs typeface="Times New Roman"/>
              </a:rPr>
              <a:t>“Quantization </a:t>
            </a:r>
            <a:r>
              <a:rPr sz="1200" b="1" dirty="0">
                <a:latin typeface="Times New Roman"/>
                <a:cs typeface="Times New Roman"/>
              </a:rPr>
              <a:t>is a method of assigning integral values in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  specific </a:t>
            </a:r>
            <a:r>
              <a:rPr sz="1200" b="1" spc="-5" dirty="0">
                <a:latin typeface="Times New Roman"/>
                <a:cs typeface="Times New Roman"/>
              </a:rPr>
              <a:t>range </a:t>
            </a:r>
            <a:r>
              <a:rPr sz="1200" b="1" dirty="0">
                <a:latin typeface="Times New Roman"/>
                <a:cs typeface="Times New Roman"/>
              </a:rPr>
              <a:t>to sampled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instances”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82588" y="9887156"/>
            <a:ext cx="1778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spc="-5" dirty="0">
                <a:latin typeface="Times New Roman"/>
                <a:cs typeface="Times New Roman"/>
              </a:rPr>
              <a:t>80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4941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5530215" cy="247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#20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889"/>
              </a:lnSpc>
              <a:spcBef>
                <a:spcPts val="1795"/>
              </a:spcBef>
            </a:pPr>
            <a:r>
              <a:rPr sz="1600" b="1" u="heavy" dirty="0"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Q: How do we relay encoded data from the generating device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next device?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75"/>
              </a:lnSpc>
            </a:pPr>
            <a:r>
              <a:rPr sz="1200" spc="-5" dirty="0">
                <a:latin typeface="Times New Roman"/>
                <a:cs typeface="Times New Roman"/>
              </a:rPr>
              <a:t>A: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695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Defined by several popular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standards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664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Physical layer of the </a:t>
            </a:r>
            <a:r>
              <a:rPr sz="1200" spc="-5" dirty="0">
                <a:latin typeface="Times New Roman"/>
                <a:cs typeface="Times New Roman"/>
              </a:rPr>
              <a:t>OSI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35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Mechanical/electrical/functional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specifications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05"/>
              </a:lnSpc>
              <a:spcBef>
                <a:spcPts val="1270"/>
              </a:spcBef>
              <a:buFont typeface="Meiryo"/>
              <a:buChar char="❖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Digital Data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ts val="1380"/>
              </a:lnSpc>
              <a:spcBef>
                <a:spcPts val="60"/>
              </a:spcBef>
            </a:pPr>
            <a:r>
              <a:rPr sz="1200" spc="-5" dirty="0">
                <a:latin typeface="Times New Roman"/>
                <a:cs typeface="Times New Roman"/>
              </a:rPr>
              <a:t>Do we </a:t>
            </a:r>
            <a:r>
              <a:rPr sz="1200" dirty="0">
                <a:latin typeface="Times New Roman"/>
                <a:cs typeface="Times New Roman"/>
              </a:rPr>
              <a:t>send one bit at a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or do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group bits into larger groups and if so,  </a:t>
            </a:r>
            <a:r>
              <a:rPr sz="1200" spc="-10" dirty="0">
                <a:latin typeface="Times New Roman"/>
                <a:cs typeface="Times New Roman"/>
              </a:rPr>
              <a:t>How?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4988052"/>
            <a:ext cx="5194300" cy="554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ts val="14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Parallel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Binary data consisting of 1s and 0s may be </a:t>
            </a:r>
            <a:r>
              <a:rPr sz="1200" dirty="0">
                <a:latin typeface="Times New Roman"/>
                <a:cs typeface="Times New Roman"/>
              </a:rPr>
              <a:t>organized into groups of ‘n’ bits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By grouping we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send data </a:t>
            </a:r>
            <a:r>
              <a:rPr sz="1200" i="1" spc="-5" dirty="0">
                <a:latin typeface="Times New Roman"/>
                <a:cs typeface="Times New Roman"/>
              </a:rPr>
              <a:t>‘n’ </a:t>
            </a:r>
            <a:r>
              <a:rPr sz="1200" dirty="0">
                <a:latin typeface="Times New Roman"/>
                <a:cs typeface="Times New Roman"/>
              </a:rPr>
              <a:t>bits at a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instead of one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5874258"/>
            <a:ext cx="5553456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9867" y="3582923"/>
            <a:ext cx="5331510" cy="1229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8900" y="7369302"/>
            <a:ext cx="5302885" cy="72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Serial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1380"/>
              </a:lnSpc>
              <a:spcBef>
                <a:spcPts val="5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One bit follows </a:t>
            </a:r>
            <a:r>
              <a:rPr sz="1200" dirty="0">
                <a:latin typeface="Times New Roman"/>
                <a:cs typeface="Times New Roman"/>
              </a:rPr>
              <a:t>another, </a:t>
            </a:r>
            <a:r>
              <a:rPr sz="1200" spc="-5" dirty="0">
                <a:latin typeface="Times New Roman"/>
                <a:cs typeface="Times New Roman"/>
              </a:rPr>
              <a:t>so we need </a:t>
            </a:r>
            <a:r>
              <a:rPr sz="1200" dirty="0">
                <a:latin typeface="Times New Roman"/>
                <a:cs typeface="Times New Roman"/>
              </a:rPr>
              <a:t>only one channel rather than ‘n’ to  </a:t>
            </a:r>
            <a:r>
              <a:rPr sz="1200" spc="-5" dirty="0">
                <a:latin typeface="Times New Roman"/>
                <a:cs typeface="Times New Roman"/>
              </a:rPr>
              <a:t>transmit </a:t>
            </a:r>
            <a:r>
              <a:rPr sz="1200" dirty="0">
                <a:latin typeface="Times New Roman"/>
                <a:cs typeface="Times New Roman"/>
              </a:rPr>
              <a:t>data between two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4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Conversion devices are required at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35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2906014"/>
            <a:ext cx="5530850" cy="2611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ts val="1630"/>
              </a:lnSpc>
              <a:buFont typeface="Meiryo"/>
              <a:buChar char="➢"/>
              <a:tabLst>
                <a:tab pos="470534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Advantage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ts val="1989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COST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55"/>
              </a:lnSpc>
              <a:spcBef>
                <a:spcPts val="1225"/>
              </a:spcBef>
              <a:buFont typeface="Meiryo"/>
              <a:buChar char="❖"/>
              <a:tabLst>
                <a:tab pos="927100" algn="l"/>
              </a:tabLst>
            </a:pPr>
            <a:r>
              <a:rPr sz="1200" b="1" dirty="0">
                <a:latin typeface="Times New Roman"/>
                <a:cs typeface="Times New Roman"/>
              </a:rPr>
              <a:t>Types of Serial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2075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two </a:t>
            </a:r>
            <a:r>
              <a:rPr sz="1200" dirty="0">
                <a:latin typeface="Times New Roman"/>
                <a:cs typeface="Times New Roman"/>
              </a:rPr>
              <a:t>types of Serial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945"/>
              </a:lnSpc>
              <a:spcBef>
                <a:spcPts val="1180"/>
              </a:spcBef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Asychronous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94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Synchronous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spcBef>
                <a:spcPts val="1215"/>
              </a:spcBef>
            </a:pPr>
            <a:r>
              <a:rPr sz="1400" b="1" spc="-5" dirty="0">
                <a:latin typeface="Times New Roman"/>
                <a:cs typeface="Times New Roman"/>
              </a:rPr>
              <a:t>Asynchronous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Transmission</a:t>
            </a:r>
            <a:endParaRPr sz="1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It is so named because the </a:t>
            </a:r>
            <a:r>
              <a:rPr sz="1200" spc="-5" dirty="0">
                <a:latin typeface="Times New Roman"/>
                <a:cs typeface="Times New Roman"/>
              </a:rPr>
              <a:t>timing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unimportant. Instead information </a:t>
            </a:r>
            <a:r>
              <a:rPr sz="1200" dirty="0">
                <a:latin typeface="Times New Roman"/>
                <a:cs typeface="Times New Roman"/>
              </a:rPr>
              <a:t>is  received and </a:t>
            </a:r>
            <a:r>
              <a:rPr sz="1200" spc="-5" dirty="0">
                <a:latin typeface="Times New Roman"/>
                <a:cs typeface="Times New Roman"/>
              </a:rPr>
              <a:t>translated by </a:t>
            </a:r>
            <a:r>
              <a:rPr sz="1200" dirty="0">
                <a:latin typeface="Times New Roman"/>
                <a:cs typeface="Times New Roman"/>
              </a:rPr>
              <a:t>agreed </a:t>
            </a:r>
            <a:r>
              <a:rPr sz="1200" spc="-5" dirty="0">
                <a:latin typeface="Times New Roman"/>
                <a:cs typeface="Times New Roman"/>
              </a:rPr>
              <a:t>upon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patterns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Start and Stop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98" y="7209269"/>
            <a:ext cx="5530850" cy="2497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55"/>
              </a:lnSpc>
            </a:pPr>
            <a:r>
              <a:rPr sz="1200" b="1" spc="-5" dirty="0">
                <a:latin typeface="Times New Roman"/>
                <a:cs typeface="Times New Roman"/>
              </a:rPr>
              <a:t>Asynchronous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975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Advantages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4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Cheap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94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2080"/>
              </a:lnSpc>
              <a:spcBef>
                <a:spcPts val="1110"/>
              </a:spcBef>
            </a:pPr>
            <a:r>
              <a:rPr sz="1800" spc="-10" dirty="0">
                <a:latin typeface="Meiryo"/>
                <a:cs typeface="Meiryo"/>
              </a:rPr>
              <a:t>*</a:t>
            </a:r>
            <a:r>
              <a:rPr sz="1400" b="1" spc="-10" dirty="0">
                <a:latin typeface="Times New Roman"/>
                <a:cs typeface="Times New Roman"/>
              </a:rPr>
              <a:t>Disadvanta</a:t>
            </a:r>
            <a:r>
              <a:rPr sz="1400" spc="-10" dirty="0">
                <a:latin typeface="Times New Roman"/>
                <a:cs typeface="Times New Roman"/>
              </a:rPr>
              <a:t>ges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ts val="1960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Slow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b="1" spc="-5" dirty="0">
                <a:latin typeface="Times New Roman"/>
                <a:cs typeface="Times New Roman"/>
              </a:rPr>
              <a:t>Synchronous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1700"/>
              </a:lnSpc>
              <a:spcBef>
                <a:spcPts val="90"/>
              </a:spcBef>
            </a:pPr>
            <a:r>
              <a:rPr sz="18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transmitted </a:t>
            </a:r>
            <a:r>
              <a:rPr sz="1200" dirty="0">
                <a:latin typeface="Times New Roman"/>
                <a:cs typeface="Times New Roman"/>
              </a:rPr>
              <a:t>as an unbroken string of 1’s and 0’s and the </a:t>
            </a:r>
            <a:r>
              <a:rPr sz="1200" spc="-5" dirty="0">
                <a:latin typeface="Times New Roman"/>
                <a:cs typeface="Times New Roman"/>
              </a:rPr>
              <a:t>receiver </a:t>
            </a:r>
            <a:r>
              <a:rPr sz="1200" dirty="0">
                <a:latin typeface="Times New Roman"/>
                <a:cs typeface="Times New Roman"/>
              </a:rPr>
              <a:t>separates </a:t>
            </a:r>
            <a:r>
              <a:rPr sz="1200" spc="-5" dirty="0">
                <a:latin typeface="Times New Roman"/>
                <a:cs typeface="Times New Roman"/>
              </a:rPr>
              <a:t>that  </a:t>
            </a:r>
            <a:r>
              <a:rPr sz="1200" dirty="0">
                <a:latin typeface="Times New Roman"/>
                <a:cs typeface="Times New Roman"/>
              </a:rPr>
              <a:t>string into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bytes or </a:t>
            </a:r>
            <a:r>
              <a:rPr sz="1200" spc="-5" dirty="0">
                <a:latin typeface="Times New Roman"/>
                <a:cs typeface="Times New Roman"/>
              </a:rPr>
              <a:t>characters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reconstruct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1046" y="5673852"/>
            <a:ext cx="477424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914400"/>
            <a:ext cx="5825921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6100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27275" y="5116067"/>
            <a:ext cx="223329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and   Networking”   4th   Edition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97" y="2686811"/>
            <a:ext cx="2812415" cy="221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55"/>
              </a:lnSpc>
            </a:pPr>
            <a:r>
              <a:rPr sz="1200" b="1" spc="-5" dirty="0">
                <a:latin typeface="Times New Roman"/>
                <a:cs typeface="Times New Roman"/>
              </a:rPr>
              <a:t>Synchronous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975"/>
              </a:lnSpc>
            </a:pPr>
            <a:r>
              <a:rPr sz="1800" spc="-10" dirty="0">
                <a:latin typeface="Meiryo"/>
                <a:cs typeface="Meiryo"/>
              </a:rPr>
              <a:t>*</a:t>
            </a:r>
            <a:r>
              <a:rPr sz="1200" spc="-10" dirty="0">
                <a:latin typeface="Times New Roman"/>
                <a:cs typeface="Times New Roman"/>
              </a:rPr>
              <a:t>Advantage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85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Speed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75"/>
              </a:lnSpc>
            </a:pPr>
            <a:r>
              <a:rPr sz="1200" b="1" dirty="0">
                <a:latin typeface="Times New Roman"/>
                <a:cs typeface="Times New Roman"/>
              </a:rPr>
              <a:t>Summary </a:t>
            </a:r>
            <a:r>
              <a:rPr sz="1200" spc="-5" dirty="0">
                <a:latin typeface="Times New Roman"/>
                <a:cs typeface="Times New Roman"/>
              </a:rPr>
              <a:t>Introduction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939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Digital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80"/>
              </a:lnSpc>
            </a:pPr>
            <a:r>
              <a:rPr sz="1800" spc="-10" dirty="0">
                <a:latin typeface="Meiryo"/>
                <a:cs typeface="Meiryo"/>
              </a:rPr>
              <a:t>*</a:t>
            </a:r>
            <a:r>
              <a:rPr sz="1200" spc="-10" dirty="0">
                <a:latin typeface="Times New Roman"/>
                <a:cs typeface="Times New Roman"/>
              </a:rPr>
              <a:t>Parallel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80"/>
              </a:lnSpc>
            </a:pPr>
            <a:r>
              <a:rPr sz="18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Serial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80"/>
              </a:lnSpc>
            </a:pPr>
            <a:r>
              <a:rPr sz="1800" spc="-10" dirty="0">
                <a:latin typeface="Meiryo"/>
                <a:cs typeface="Meiryo"/>
              </a:rPr>
              <a:t>*</a:t>
            </a:r>
            <a:r>
              <a:rPr sz="1200" spc="-10" dirty="0">
                <a:latin typeface="Times New Roman"/>
                <a:cs typeface="Times New Roman"/>
              </a:rPr>
              <a:t>Asynchronous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935"/>
              </a:lnSpc>
            </a:pPr>
            <a:r>
              <a:rPr sz="1800" spc="-10" dirty="0">
                <a:latin typeface="Meiryo"/>
                <a:cs typeface="Meiryo"/>
              </a:rPr>
              <a:t>*</a:t>
            </a:r>
            <a:r>
              <a:rPr sz="1200" spc="-10" dirty="0">
                <a:latin typeface="Times New Roman"/>
                <a:cs typeface="Times New Roman"/>
              </a:rPr>
              <a:t>Synchronous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500" y="5062636"/>
            <a:ext cx="2766695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1700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Section </a:t>
            </a:r>
            <a:r>
              <a:rPr sz="1200" spc="-5" dirty="0">
                <a:latin typeface="Times New Roman"/>
                <a:cs typeface="Times New Roman"/>
              </a:rPr>
              <a:t>6.1,6.2, </a:t>
            </a:r>
            <a:r>
              <a:rPr sz="1200" dirty="0">
                <a:latin typeface="Times New Roman"/>
                <a:cs typeface="Times New Roman"/>
              </a:rPr>
              <a:t>“Data </a:t>
            </a:r>
            <a:r>
              <a:rPr sz="1200" spc="-5" dirty="0">
                <a:latin typeface="Times New Roman"/>
                <a:cs typeface="Times New Roman"/>
              </a:rPr>
              <a:t>Communications  Behrouz A.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1089660"/>
            <a:ext cx="5835192" cy="1433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06388" y="9887156"/>
            <a:ext cx="2540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spc="-5" dirty="0"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873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9333" y="914400"/>
            <a:ext cx="4739195" cy="1792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01900" y="2881884"/>
            <a:ext cx="4159250" cy="71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Figure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simple method </a:t>
            </a:r>
            <a:r>
              <a:rPr sz="1200" dirty="0">
                <a:latin typeface="Times New Roman"/>
                <a:cs typeface="Times New Roman"/>
              </a:rPr>
              <a:t>of assigning sign and </a:t>
            </a:r>
            <a:r>
              <a:rPr sz="1200" spc="-5" dirty="0">
                <a:latin typeface="Times New Roman"/>
                <a:cs typeface="Times New Roman"/>
              </a:rPr>
              <a:t>magnitude  </a:t>
            </a:r>
            <a:r>
              <a:rPr sz="1200" dirty="0">
                <a:latin typeface="Times New Roman"/>
                <a:cs typeface="Times New Roman"/>
              </a:rPr>
              <a:t>values to </a:t>
            </a:r>
            <a:r>
              <a:rPr sz="1200" spc="-5" dirty="0">
                <a:latin typeface="Times New Roman"/>
                <a:cs typeface="Times New Roman"/>
              </a:rPr>
              <a:t>quantized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samples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Meiryo"/>
              <a:buChar char="✓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Results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Binary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Encoding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38655" y="3933444"/>
            <a:ext cx="4918506" cy="1813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87500" y="6097523"/>
            <a:ext cx="5073650" cy="709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Each value is translated into its </a:t>
            </a:r>
            <a:r>
              <a:rPr sz="1200" spc="-5" dirty="0">
                <a:latin typeface="Times New Roman"/>
                <a:cs typeface="Times New Roman"/>
              </a:rPr>
              <a:t>seven bit binary equivalent. The  </a:t>
            </a:r>
            <a:r>
              <a:rPr sz="1200" dirty="0">
                <a:latin typeface="Times New Roman"/>
                <a:cs typeface="Times New Roman"/>
              </a:rPr>
              <a:t>eight </a:t>
            </a:r>
            <a:r>
              <a:rPr sz="1200" spc="-5" dirty="0">
                <a:latin typeface="Times New Roman"/>
                <a:cs typeface="Times New Roman"/>
              </a:rPr>
              <a:t>bit indicates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Result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PCM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81505" y="6798564"/>
            <a:ext cx="5029200" cy="1478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87500" y="8276081"/>
            <a:ext cx="5073650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Figure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the result of </a:t>
            </a:r>
            <a:r>
              <a:rPr sz="1200" spc="-5" dirty="0">
                <a:latin typeface="Times New Roman"/>
                <a:cs typeface="Times New Roman"/>
              </a:rPr>
              <a:t>PCM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original signal encoded </a:t>
            </a:r>
            <a:r>
              <a:rPr sz="1200" dirty="0">
                <a:latin typeface="Times New Roman"/>
                <a:cs typeface="Times New Roman"/>
              </a:rPr>
              <a:t>finally </a:t>
            </a:r>
            <a:r>
              <a:rPr sz="1200" spc="-5" dirty="0">
                <a:latin typeface="Times New Roman"/>
                <a:cs typeface="Times New Roman"/>
              </a:rPr>
              <a:t>into  </a:t>
            </a:r>
            <a:r>
              <a:rPr sz="1200" dirty="0">
                <a:latin typeface="Times New Roman"/>
                <a:cs typeface="Times New Roman"/>
              </a:rPr>
              <a:t>a unipolar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Only first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values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Full PCM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Process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084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7894" y="914400"/>
            <a:ext cx="4918113" cy="2998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87500" y="4076700"/>
            <a:ext cx="5073015" cy="142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Sampling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accuracy of any digital </a:t>
            </a:r>
            <a:r>
              <a:rPr sz="1200" spc="-5" dirty="0">
                <a:latin typeface="Times New Roman"/>
                <a:cs typeface="Times New Roman"/>
              </a:rPr>
              <a:t>reproduction </a:t>
            </a:r>
            <a:r>
              <a:rPr sz="1200" dirty="0">
                <a:latin typeface="Times New Roman"/>
                <a:cs typeface="Times New Roman"/>
              </a:rPr>
              <a:t>of an </a:t>
            </a:r>
            <a:r>
              <a:rPr sz="1200" spc="-5" dirty="0">
                <a:latin typeface="Times New Roman"/>
                <a:cs typeface="Times New Roman"/>
              </a:rPr>
              <a:t>analog signal </a:t>
            </a:r>
            <a:r>
              <a:rPr sz="1200" dirty="0">
                <a:latin typeface="Times New Roman"/>
                <a:cs typeface="Times New Roman"/>
              </a:rPr>
              <a:t>depends </a:t>
            </a:r>
            <a:r>
              <a:rPr sz="1200" spc="-5" dirty="0">
                <a:latin typeface="Times New Roman"/>
                <a:cs typeface="Times New Roman"/>
              </a:rPr>
              <a:t>upon  </a:t>
            </a:r>
            <a:r>
              <a:rPr sz="1200" dirty="0">
                <a:latin typeface="Times New Roman"/>
                <a:cs typeface="Times New Roman"/>
              </a:rPr>
              <a:t>the o. of </a:t>
            </a:r>
            <a:r>
              <a:rPr sz="1200" spc="-5" dirty="0">
                <a:latin typeface="Times New Roman"/>
                <a:cs typeface="Times New Roman"/>
              </a:rPr>
              <a:t>samples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taken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4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How many samples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sufficient?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0"/>
              </a:lnSpc>
              <a:spcBef>
                <a:spcPts val="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&lt;</a:t>
            </a:r>
            <a:r>
              <a:rPr sz="1200" b="1" i="1" dirty="0">
                <a:latin typeface="Times New Roman"/>
                <a:cs typeface="Times New Roman"/>
              </a:rPr>
              <a:t>Nyquist</a:t>
            </a:r>
            <a:r>
              <a:rPr sz="1200" b="1" i="1" spc="-8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theorem</a:t>
            </a:r>
            <a:r>
              <a:rPr sz="1200" b="1" spc="-5" dirty="0"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  <a:p>
            <a:pPr marL="1384300" marR="451484" lvl="2" indent="-228600">
              <a:lnSpc>
                <a:spcPts val="1380"/>
              </a:lnSpc>
              <a:spcBef>
                <a:spcPts val="65"/>
              </a:spcBef>
              <a:buFont typeface="Meiryo"/>
              <a:buChar char="▪"/>
              <a:tabLst>
                <a:tab pos="1383665" algn="l"/>
                <a:tab pos="1384300" algn="l"/>
              </a:tabLst>
            </a:pPr>
            <a:r>
              <a:rPr sz="1200" b="1" dirty="0">
                <a:latin typeface="Times New Roman"/>
                <a:cs typeface="Times New Roman"/>
              </a:rPr>
              <a:t>The sapling rate must be at least </a:t>
            </a:r>
            <a:r>
              <a:rPr sz="1200" b="1" spc="-5" dirty="0">
                <a:latin typeface="Times New Roman"/>
                <a:cs typeface="Times New Roman"/>
              </a:rPr>
              <a:t>twice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highest  frequency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200" y="6015228"/>
            <a:ext cx="5260187" cy="2282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601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3731"/>
            <a:ext cx="5913755" cy="374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indent="-228600">
              <a:lnSpc>
                <a:spcPts val="1405"/>
              </a:lnSpc>
              <a:buFont typeface="Meiryo"/>
              <a:buChar char="➢"/>
              <a:tabLst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Bit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75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Sampling Rate given by </a:t>
            </a:r>
            <a:r>
              <a:rPr sz="1200" b="1" spc="-5" dirty="0">
                <a:latin typeface="Times New Roman"/>
                <a:cs typeface="Times New Roman"/>
              </a:rPr>
              <a:t>Nyquist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Theorum</a:t>
            </a:r>
            <a:endParaRPr sz="1200">
              <a:latin typeface="Times New Roman"/>
              <a:cs typeface="Times New Roman"/>
            </a:endParaRPr>
          </a:p>
          <a:p>
            <a:pPr marL="927100" marR="38862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No. of bits per </a:t>
            </a:r>
            <a:r>
              <a:rPr sz="1200" spc="-5" dirty="0">
                <a:latin typeface="Times New Roman"/>
                <a:cs typeface="Times New Roman"/>
              </a:rPr>
              <a:t>sample </a:t>
            </a:r>
            <a:r>
              <a:rPr sz="1200" dirty="0">
                <a:latin typeface="Times New Roman"/>
                <a:cs typeface="Times New Roman"/>
              </a:rPr>
              <a:t>chosen </a:t>
            </a:r>
            <a:r>
              <a:rPr sz="1200" spc="-5" dirty="0">
                <a:latin typeface="Times New Roman"/>
                <a:cs typeface="Times New Roman"/>
              </a:rPr>
              <a:t>according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Precision </a:t>
            </a:r>
            <a:r>
              <a:rPr sz="1200" dirty="0">
                <a:latin typeface="Times New Roman"/>
                <a:cs typeface="Times New Roman"/>
              </a:rPr>
              <a:t>needed at the  receiver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end.</a:t>
            </a:r>
            <a:endParaRPr sz="1200">
              <a:latin typeface="Times New Roman"/>
              <a:cs typeface="Times New Roman"/>
            </a:endParaRPr>
          </a:p>
          <a:p>
            <a:pPr marL="751205">
              <a:lnSpc>
                <a:spcPts val="2585"/>
              </a:lnSpc>
            </a:pPr>
            <a:r>
              <a:rPr sz="2300" i="1" spc="5" dirty="0">
                <a:latin typeface="Times New Roman"/>
                <a:cs typeface="Times New Roman"/>
              </a:rPr>
              <a:t>BitRate</a:t>
            </a:r>
            <a:r>
              <a:rPr sz="2300" i="1" spc="-6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Symbol"/>
                <a:cs typeface="Symbol"/>
              </a:rPr>
              <a:t>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i="1" spc="5" dirty="0">
                <a:latin typeface="Times New Roman"/>
                <a:cs typeface="Times New Roman"/>
              </a:rPr>
              <a:t>SamplingRate</a:t>
            </a:r>
            <a:r>
              <a:rPr sz="2300" i="1" spc="-34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Symbol"/>
                <a:cs typeface="Symbol"/>
              </a:rPr>
              <a:t></a:t>
            </a:r>
            <a:r>
              <a:rPr sz="2300" spc="-160" dirty="0">
                <a:latin typeface="Times New Roman"/>
                <a:cs typeface="Times New Roman"/>
              </a:rPr>
              <a:t> </a:t>
            </a:r>
            <a:r>
              <a:rPr sz="2300" i="1" spc="-15" dirty="0">
                <a:latin typeface="Times New Roman"/>
                <a:cs typeface="Times New Roman"/>
              </a:rPr>
              <a:t>No</a:t>
            </a:r>
            <a:r>
              <a:rPr sz="2300" spc="-15" dirty="0">
                <a:latin typeface="Times New Roman"/>
                <a:cs typeface="Times New Roman"/>
              </a:rPr>
              <a:t>.</a:t>
            </a:r>
            <a:r>
              <a:rPr sz="2300" i="1" spc="-15" dirty="0">
                <a:latin typeface="Times New Roman"/>
                <a:cs typeface="Times New Roman"/>
              </a:rPr>
              <a:t>ofbits</a:t>
            </a:r>
            <a:r>
              <a:rPr sz="2300" i="1" spc="-1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/</a:t>
            </a:r>
            <a:r>
              <a:rPr sz="2300" spc="-145" dirty="0">
                <a:latin typeface="Times New Roman"/>
                <a:cs typeface="Times New Roman"/>
              </a:rPr>
              <a:t> </a:t>
            </a:r>
            <a:r>
              <a:rPr sz="2300" i="1" spc="5" dirty="0">
                <a:latin typeface="Times New Roman"/>
                <a:cs typeface="Times New Roman"/>
              </a:rPr>
              <a:t>sample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Analog-to-Digital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Conversion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Pulse Code Modulation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(PCM)</a:t>
            </a:r>
            <a:endParaRPr sz="1200">
              <a:latin typeface="Times New Roman"/>
              <a:cs typeface="Times New Roman"/>
            </a:endParaRPr>
          </a:p>
          <a:p>
            <a:pPr marL="927100" lvl="1" indent="-229235">
              <a:lnSpc>
                <a:spcPts val="1380"/>
              </a:lnSpc>
              <a:buChar char="–"/>
              <a:tabLst>
                <a:tab pos="926465" algn="l"/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Pulse </a:t>
            </a:r>
            <a:r>
              <a:rPr sz="1200" spc="-5" dirty="0">
                <a:latin typeface="Times New Roman"/>
                <a:cs typeface="Times New Roman"/>
              </a:rPr>
              <a:t>Amplitude </a:t>
            </a:r>
            <a:r>
              <a:rPr sz="1200" dirty="0">
                <a:latin typeface="Times New Roman"/>
                <a:cs typeface="Times New Roman"/>
              </a:rPr>
              <a:t>Modulation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(PAM)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80"/>
              </a:lnSpc>
              <a:buChar char="–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Quantization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80"/>
              </a:lnSpc>
              <a:buChar char="–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Binary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Encoding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410"/>
              </a:lnSpc>
              <a:buChar char="–"/>
              <a:tabLst>
                <a:tab pos="926465" algn="l"/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Digital-To-Digital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Conversion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387985" indent="-228600">
              <a:lnSpc>
                <a:spcPts val="1380"/>
              </a:lnSpc>
              <a:spcBef>
                <a:spcPts val="5"/>
              </a:spcBef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Section 5.2, “Data Communications and Networking” 4th </a:t>
            </a:r>
            <a:r>
              <a:rPr sz="1200" spc="-5" dirty="0">
                <a:latin typeface="Times New Roman"/>
                <a:cs typeface="Times New Roman"/>
              </a:rPr>
              <a:t>Edition </a:t>
            </a:r>
            <a:r>
              <a:rPr sz="1200" dirty="0">
                <a:latin typeface="Times New Roman"/>
                <a:cs typeface="Times New Roman"/>
              </a:rPr>
              <a:t>by Behrouz </a:t>
            </a:r>
            <a:r>
              <a:rPr sz="1200" spc="-5" dirty="0">
                <a:latin typeface="Times New Roman"/>
                <a:cs typeface="Times New Roman"/>
              </a:rPr>
              <a:t>A.  </a:t>
            </a:r>
            <a:r>
              <a:rPr sz="1200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98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5532120" cy="215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#17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895"/>
              </a:lnSpc>
              <a:spcBef>
                <a:spcPts val="1485"/>
              </a:spcBef>
            </a:pPr>
            <a:r>
              <a:rPr sz="1600" b="1" u="heavy" spc="-5" dirty="0">
                <a:latin typeface="Times New Roman"/>
                <a:cs typeface="Times New Roman"/>
              </a:rPr>
              <a:t>Conversion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latin typeface="Times New Roman"/>
                <a:cs typeface="Times New Roman"/>
              </a:rPr>
              <a:t>Digital To Analog</a:t>
            </a:r>
            <a:r>
              <a:rPr sz="1200" b="1" spc="-1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Conversion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Process of changing one of the </a:t>
            </a:r>
            <a:r>
              <a:rPr sz="1200" spc="-5" dirty="0">
                <a:latin typeface="Times New Roman"/>
                <a:cs typeface="Times New Roman"/>
              </a:rPr>
              <a:t>characteristics of </a:t>
            </a:r>
            <a:r>
              <a:rPr sz="1200" dirty="0">
                <a:latin typeface="Times New Roman"/>
                <a:cs typeface="Times New Roman"/>
              </a:rPr>
              <a:t>an analog </a:t>
            </a:r>
            <a:r>
              <a:rPr sz="1200" spc="-5" dirty="0">
                <a:latin typeface="Times New Roman"/>
                <a:cs typeface="Times New Roman"/>
              </a:rPr>
              <a:t>signal based on </a:t>
            </a:r>
            <a:r>
              <a:rPr sz="1200" dirty="0">
                <a:latin typeface="Times New Roman"/>
                <a:cs typeface="Times New Roman"/>
              </a:rPr>
              <a:t>the info in  a </a:t>
            </a:r>
            <a:r>
              <a:rPr sz="1200" spc="-5" dirty="0">
                <a:latin typeface="Times New Roman"/>
                <a:cs typeface="Times New Roman"/>
              </a:rPr>
              <a:t>digital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When </a:t>
            </a:r>
            <a:r>
              <a:rPr sz="1200" spc="-5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Tx </a:t>
            </a:r>
            <a:r>
              <a:rPr sz="1200" spc="-5" dirty="0">
                <a:latin typeface="Times New Roman"/>
                <a:cs typeface="Times New Roman"/>
              </a:rPr>
              <a:t>data from one computer </a:t>
            </a:r>
            <a:r>
              <a:rPr sz="1200" dirty="0">
                <a:latin typeface="Times New Roman"/>
                <a:cs typeface="Times New Roman"/>
              </a:rPr>
              <a:t>to the other using a public telephone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Original data is </a:t>
            </a:r>
            <a:r>
              <a:rPr sz="1200" spc="-5" dirty="0">
                <a:latin typeface="Times New Roman"/>
                <a:cs typeface="Times New Roman"/>
              </a:rPr>
              <a:t>digital but </a:t>
            </a:r>
            <a:r>
              <a:rPr sz="1200" dirty="0">
                <a:latin typeface="Times New Roman"/>
                <a:cs typeface="Times New Roman"/>
              </a:rPr>
              <a:t>because telephone wires carry </a:t>
            </a:r>
            <a:r>
              <a:rPr sz="1200" spc="-5" dirty="0">
                <a:latin typeface="Times New Roman"/>
                <a:cs typeface="Times New Roman"/>
              </a:rPr>
              <a:t>analog signal, original </a:t>
            </a:r>
            <a:r>
              <a:rPr sz="1200" dirty="0">
                <a:latin typeface="Times New Roman"/>
                <a:cs typeface="Times New Roman"/>
              </a:rPr>
              <a:t>data  must be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converted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Digital data must be </a:t>
            </a:r>
            <a:r>
              <a:rPr sz="1200" spc="-5" dirty="0">
                <a:latin typeface="Times New Roman"/>
                <a:cs typeface="Times New Roman"/>
              </a:rPr>
              <a:t>modulated </a:t>
            </a:r>
            <a:r>
              <a:rPr sz="1200" dirty="0">
                <a:latin typeface="Times New Roman"/>
                <a:cs typeface="Times New Roman"/>
              </a:rPr>
              <a:t>on an analog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that has been </a:t>
            </a:r>
            <a:r>
              <a:rPr sz="1200" spc="-5" dirty="0">
                <a:latin typeface="Times New Roman"/>
                <a:cs typeface="Times New Roman"/>
              </a:rPr>
              <a:t>manipulated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look  </a:t>
            </a:r>
            <a:r>
              <a:rPr sz="1200" dirty="0">
                <a:latin typeface="Times New Roman"/>
                <a:cs typeface="Times New Roman"/>
              </a:rPr>
              <a:t>like two distinct values </a:t>
            </a:r>
            <a:r>
              <a:rPr sz="1200" spc="-5" dirty="0">
                <a:latin typeface="Times New Roman"/>
                <a:cs typeface="Times New Roman"/>
              </a:rPr>
              <a:t>corresponding to binary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to binary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9185" y="3434334"/>
            <a:ext cx="4059377" cy="1186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900" y="4796027"/>
            <a:ext cx="5304155" cy="473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6985" indent="-228600">
              <a:lnSpc>
                <a:spcPts val="1380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b="1" u="heavy" dirty="0">
                <a:latin typeface="Times New Roman"/>
                <a:cs typeface="Times New Roman"/>
              </a:rPr>
              <a:t>Figure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the relationship b/w digital </a:t>
            </a:r>
            <a:r>
              <a:rPr sz="1200" spc="-5" dirty="0">
                <a:latin typeface="Times New Roman"/>
                <a:cs typeface="Times New Roman"/>
              </a:rPr>
              <a:t>info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digital </a:t>
            </a:r>
            <a:r>
              <a:rPr sz="1200" dirty="0">
                <a:latin typeface="Times New Roman"/>
                <a:cs typeface="Times New Roman"/>
              </a:rPr>
              <a:t>to analog conversion  hardware &amp; resultant analog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55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Variation in Characteristics of </a:t>
            </a:r>
            <a:r>
              <a:rPr sz="1200" b="1" spc="-5" dirty="0">
                <a:latin typeface="Times New Roman"/>
                <a:cs typeface="Times New Roman"/>
              </a:rPr>
              <a:t>Sine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Wave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eiryo"/>
              <a:buChar char="❖"/>
            </a:pPr>
            <a:endParaRPr sz="11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sine wave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defined by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characteristics: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698500" lvl="2" indent="-228600">
              <a:lnSpc>
                <a:spcPts val="1410"/>
              </a:lnSpc>
              <a:buFont typeface="Meiryo"/>
              <a:buChar char="➢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Amplitude</a:t>
            </a:r>
            <a:endParaRPr sz="1200">
              <a:latin typeface="Times New Roman"/>
              <a:cs typeface="Times New Roman"/>
            </a:endParaRPr>
          </a:p>
          <a:p>
            <a:pPr marL="698500" lvl="2" indent="-228600">
              <a:lnSpc>
                <a:spcPts val="1380"/>
              </a:lnSpc>
              <a:buFont typeface="Meiryo"/>
              <a:buChar char="➢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Frequency</a:t>
            </a:r>
            <a:endParaRPr sz="1200">
              <a:latin typeface="Times New Roman"/>
              <a:cs typeface="Times New Roman"/>
            </a:endParaRPr>
          </a:p>
          <a:p>
            <a:pPr marL="698500" lvl="2" indent="-228600">
              <a:lnSpc>
                <a:spcPts val="1410"/>
              </a:lnSpc>
              <a:buFont typeface="Meiryo"/>
              <a:buChar char="➢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Phase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Meiryo"/>
              <a:buChar char="➢"/>
            </a:pPr>
            <a:endParaRPr sz="1200">
              <a:latin typeface="Times New Roman"/>
              <a:cs typeface="Times New Roman"/>
            </a:endParaRPr>
          </a:p>
          <a:p>
            <a:pPr marL="1384300" marR="6985" indent="-228600">
              <a:lnSpc>
                <a:spcPts val="1380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By changing one aspect 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simple electrical signal back </a:t>
            </a:r>
            <a:r>
              <a:rPr sz="1200" dirty="0">
                <a:latin typeface="Times New Roman"/>
                <a:cs typeface="Times New Roman"/>
              </a:rPr>
              <a:t>&amp;  </a:t>
            </a:r>
            <a:r>
              <a:rPr sz="1200" spc="-5" dirty="0">
                <a:latin typeface="Times New Roman"/>
                <a:cs typeface="Times New Roman"/>
              </a:rPr>
              <a:t>forth,we </a:t>
            </a:r>
            <a:r>
              <a:rPr sz="1200" dirty="0">
                <a:latin typeface="Times New Roman"/>
                <a:cs typeface="Times New Roman"/>
              </a:rPr>
              <a:t>can use it to </a:t>
            </a:r>
            <a:r>
              <a:rPr sz="1200" spc="-5" dirty="0">
                <a:latin typeface="Times New Roman"/>
                <a:cs typeface="Times New Roman"/>
              </a:rPr>
              <a:t>represent digital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469900" marR="5715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When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vary any one of these </a:t>
            </a:r>
            <a:r>
              <a:rPr sz="1200" spc="-5" dirty="0">
                <a:latin typeface="Times New Roman"/>
                <a:cs typeface="Times New Roman"/>
              </a:rPr>
              <a:t>characteristics </a:t>
            </a:r>
            <a:r>
              <a:rPr sz="1200" dirty="0">
                <a:latin typeface="Times New Roman"/>
                <a:cs typeface="Times New Roman"/>
              </a:rPr>
              <a:t>,we create a second version of  that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wave</a:t>
            </a:r>
            <a:endParaRPr sz="1200">
              <a:latin typeface="Times New Roman"/>
              <a:cs typeface="Times New Roman"/>
            </a:endParaRPr>
          </a:p>
          <a:p>
            <a:pPr marL="469900" marR="635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than say </a:t>
            </a:r>
            <a:r>
              <a:rPr sz="1200" spc="-5" dirty="0">
                <a:latin typeface="Times New Roman"/>
                <a:cs typeface="Times New Roman"/>
              </a:rPr>
              <a:t>that the original wave represents binary 1,the variation </a:t>
            </a:r>
            <a:r>
              <a:rPr sz="1200" dirty="0">
                <a:latin typeface="Times New Roman"/>
                <a:cs typeface="Times New Roman"/>
              </a:rPr>
              <a:t>can  </a:t>
            </a:r>
            <a:r>
              <a:rPr sz="1200" spc="-5" dirty="0">
                <a:latin typeface="Times New Roman"/>
                <a:cs typeface="Times New Roman"/>
              </a:rPr>
              <a:t>represent binary </a:t>
            </a:r>
            <a:r>
              <a:rPr sz="1200" dirty="0">
                <a:latin typeface="Times New Roman"/>
                <a:cs typeface="Times New Roman"/>
              </a:rPr>
              <a:t>0 </a:t>
            </a:r>
            <a:r>
              <a:rPr sz="1200" spc="-5" dirty="0">
                <a:latin typeface="Times New Roman"/>
                <a:cs typeface="Times New Roman"/>
              </a:rPr>
              <a:t>or vice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versa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So by changing one </a:t>
            </a:r>
            <a:r>
              <a:rPr sz="1200" spc="-5" dirty="0">
                <a:latin typeface="Times New Roman"/>
                <a:cs typeface="Times New Roman"/>
              </a:rPr>
              <a:t>aspect </a:t>
            </a:r>
            <a:r>
              <a:rPr sz="1200" dirty="0">
                <a:latin typeface="Times New Roman"/>
                <a:cs typeface="Times New Roman"/>
              </a:rPr>
              <a:t>of a simple electrical </a:t>
            </a:r>
            <a:r>
              <a:rPr sz="1200" spc="-5" dirty="0">
                <a:latin typeface="Times New Roman"/>
                <a:cs typeface="Times New Roman"/>
              </a:rPr>
              <a:t>signal back </a:t>
            </a:r>
            <a:r>
              <a:rPr sz="1200" dirty="0">
                <a:latin typeface="Times New Roman"/>
                <a:cs typeface="Times New Roman"/>
              </a:rPr>
              <a:t>&amp; </a:t>
            </a:r>
            <a:r>
              <a:rPr sz="1200" spc="-5" dirty="0">
                <a:latin typeface="Times New Roman"/>
                <a:cs typeface="Times New Roman"/>
              </a:rPr>
              <a:t>forth,we </a:t>
            </a:r>
            <a:r>
              <a:rPr sz="1200" dirty="0">
                <a:latin typeface="Times New Roman"/>
                <a:cs typeface="Times New Roman"/>
              </a:rPr>
              <a:t>can  use it to </a:t>
            </a:r>
            <a:r>
              <a:rPr sz="1200" spc="-5" dirty="0">
                <a:latin typeface="Times New Roman"/>
                <a:cs typeface="Times New Roman"/>
              </a:rPr>
              <a:t>represent digital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Mechanisms for Modulating </a:t>
            </a:r>
            <a:r>
              <a:rPr sz="1200" b="1" spc="-5" dirty="0">
                <a:latin typeface="Times New Roman"/>
                <a:cs typeface="Times New Roman"/>
              </a:rPr>
              <a:t>Digital </a:t>
            </a:r>
            <a:r>
              <a:rPr sz="1200" b="1" dirty="0">
                <a:latin typeface="Times New Roman"/>
                <a:cs typeface="Times New Roman"/>
              </a:rPr>
              <a:t>Data to Analog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eiryo"/>
              <a:buChar char="❖"/>
            </a:pPr>
            <a:endParaRPr sz="1200">
              <a:latin typeface="Times New Roman"/>
              <a:cs typeface="Times New Roman"/>
            </a:endParaRPr>
          </a:p>
          <a:p>
            <a:pPr marL="469900" marR="7620" lvl="1" indent="-228600">
              <a:lnSpc>
                <a:spcPts val="1380"/>
              </a:lnSpc>
              <a:spcBef>
                <a:spcPts val="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Any of </a:t>
            </a:r>
            <a:r>
              <a:rPr sz="1200" dirty="0">
                <a:latin typeface="Times New Roman"/>
                <a:cs typeface="Times New Roman"/>
              </a:rPr>
              <a:t>the three characteristics listed </a:t>
            </a:r>
            <a:r>
              <a:rPr sz="1200" spc="-5" dirty="0">
                <a:latin typeface="Times New Roman"/>
                <a:cs typeface="Times New Roman"/>
              </a:rPr>
              <a:t>above can be altered in this way, giving  </a:t>
            </a:r>
            <a:r>
              <a:rPr sz="1200" dirty="0">
                <a:latin typeface="Times New Roman"/>
                <a:cs typeface="Times New Roman"/>
              </a:rPr>
              <a:t>us at least 3 </a:t>
            </a:r>
            <a:r>
              <a:rPr sz="1200" spc="-5" dirty="0">
                <a:latin typeface="Times New Roman"/>
                <a:cs typeface="Times New Roman"/>
              </a:rPr>
              <a:t>mechanisms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modulating </a:t>
            </a:r>
            <a:r>
              <a:rPr sz="1200" dirty="0">
                <a:latin typeface="Times New Roman"/>
                <a:cs typeface="Times New Roman"/>
              </a:rPr>
              <a:t>digital data into analog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410"/>
              </a:lnSpc>
              <a:spcBef>
                <a:spcPts val="5"/>
              </a:spcBef>
              <a:buFont typeface="Meiryo"/>
              <a:buChar char="➢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Amplitude </a:t>
            </a:r>
            <a:r>
              <a:rPr sz="1200" dirty="0">
                <a:latin typeface="Times New Roman"/>
                <a:cs typeface="Times New Roman"/>
              </a:rPr>
              <a:t>shift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keying(ASK)</a:t>
            </a:r>
            <a:endParaRPr sz="12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380"/>
              </a:lnSpc>
              <a:buFont typeface="Meiryo"/>
              <a:buChar char="➢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Frequency shift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keying(FSK)</a:t>
            </a:r>
            <a:endParaRPr sz="12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410"/>
              </a:lnSpc>
              <a:buFont typeface="Meiryo"/>
              <a:buChar char="➢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Phase shift keying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(PSK)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58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7500" y="915161"/>
            <a:ext cx="5074285" cy="159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Fourth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Mechanism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698500" marR="5080" lvl="1" indent="-228600" algn="just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In addition, there is a </a:t>
            </a:r>
            <a:r>
              <a:rPr sz="1200" spc="-5" dirty="0">
                <a:latin typeface="Times New Roman"/>
                <a:cs typeface="Times New Roman"/>
              </a:rPr>
              <a:t>fourth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better mechanism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combines  </a:t>
            </a:r>
            <a:r>
              <a:rPr sz="1200" dirty="0">
                <a:latin typeface="Times New Roman"/>
                <a:cs typeface="Times New Roman"/>
              </a:rPr>
              <a:t>changes in both </a:t>
            </a:r>
            <a:r>
              <a:rPr sz="1200" spc="-5" dirty="0">
                <a:latin typeface="Times New Roman"/>
                <a:cs typeface="Times New Roman"/>
              </a:rPr>
              <a:t>amplitude </a:t>
            </a:r>
            <a:r>
              <a:rPr sz="1200" dirty="0">
                <a:latin typeface="Times New Roman"/>
                <a:cs typeface="Times New Roman"/>
              </a:rPr>
              <a:t>and phase called Quadratue </a:t>
            </a:r>
            <a:r>
              <a:rPr sz="1200" spc="-5" dirty="0">
                <a:latin typeface="Times New Roman"/>
                <a:cs typeface="Times New Roman"/>
              </a:rPr>
              <a:t>Amplitude  Modulation(QAM)</a:t>
            </a:r>
            <a:endParaRPr sz="1200">
              <a:latin typeface="Times New Roman"/>
              <a:cs typeface="Times New Roman"/>
            </a:endParaRPr>
          </a:p>
          <a:p>
            <a:pPr marL="698500" marR="6350" lvl="1" indent="-228600" algn="just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QAM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most efficient of </a:t>
            </a:r>
            <a:r>
              <a:rPr sz="1200" spc="-5" dirty="0">
                <a:latin typeface="Times New Roman"/>
                <a:cs typeface="Times New Roman"/>
              </a:rPr>
              <a:t>these options and is the mechanism used  </a:t>
            </a:r>
            <a:r>
              <a:rPr sz="1200" dirty="0">
                <a:latin typeface="Times New Roman"/>
                <a:cs typeface="Times New Roman"/>
              </a:rPr>
              <a:t>in all </a:t>
            </a:r>
            <a:r>
              <a:rPr sz="1200" spc="-5" dirty="0">
                <a:latin typeface="Times New Roman"/>
                <a:cs typeface="Times New Roman"/>
              </a:rPr>
              <a:t>modern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modems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Types of digital to analog</a:t>
            </a:r>
            <a:r>
              <a:rPr sz="1200" b="1" spc="-1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modulation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9586" y="2677667"/>
            <a:ext cx="5282095" cy="2079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87500" y="5106923"/>
            <a:ext cx="5074920" cy="455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Aspects </a:t>
            </a:r>
            <a:r>
              <a:rPr sz="1200" b="1" dirty="0">
                <a:latin typeface="Times New Roman"/>
                <a:cs typeface="Times New Roman"/>
              </a:rPr>
              <a:t>of Digital to Analog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Conversion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469900" marR="6350" lvl="1" indent="-228600">
              <a:lnSpc>
                <a:spcPts val="1380"/>
              </a:lnSpc>
              <a:spcBef>
                <a:spcPts val="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Before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discuss specific </a:t>
            </a:r>
            <a:r>
              <a:rPr sz="1200" spc="-5" dirty="0">
                <a:latin typeface="Times New Roman"/>
                <a:cs typeface="Times New Roman"/>
              </a:rPr>
              <a:t>methods </a:t>
            </a:r>
            <a:r>
              <a:rPr sz="1200" dirty="0">
                <a:latin typeface="Times New Roman"/>
                <a:cs typeface="Times New Roman"/>
              </a:rPr>
              <a:t>of digital to analog </a:t>
            </a:r>
            <a:r>
              <a:rPr sz="1200" spc="-5" dirty="0">
                <a:latin typeface="Times New Roman"/>
                <a:cs typeface="Times New Roman"/>
              </a:rPr>
              <a:t>modulation,two  </a:t>
            </a:r>
            <a:r>
              <a:rPr sz="1200" dirty="0">
                <a:latin typeface="Times New Roman"/>
                <a:cs typeface="Times New Roman"/>
              </a:rPr>
              <a:t>basic issues must be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defined:</a:t>
            </a:r>
            <a:endParaRPr sz="12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315"/>
              </a:lnSpc>
              <a:buFont typeface="Meiryo"/>
              <a:buChar char="➢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Bit/Baud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410"/>
              </a:lnSpc>
              <a:buFont typeface="Meiryo"/>
              <a:buChar char="➢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Carrier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Meiryo"/>
              <a:buChar char="➢"/>
            </a:pPr>
            <a:endParaRPr sz="115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405"/>
              </a:lnSpc>
              <a:spcBef>
                <a:spcPts val="5"/>
              </a:spcBef>
              <a:buFont typeface="Meiryo"/>
              <a:buChar char="➢"/>
              <a:tabLst>
                <a:tab pos="927100" algn="l"/>
              </a:tabLst>
            </a:pPr>
            <a:r>
              <a:rPr sz="1200" b="1" dirty="0">
                <a:latin typeface="Times New Roman"/>
                <a:cs typeface="Times New Roman"/>
              </a:rPr>
              <a:t>Bit Rate &amp; Baud</a:t>
            </a:r>
            <a:r>
              <a:rPr sz="1200" b="1" spc="-1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370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terms </a:t>
            </a:r>
            <a:r>
              <a:rPr sz="1200" dirty="0">
                <a:latin typeface="Times New Roman"/>
                <a:cs typeface="Times New Roman"/>
              </a:rPr>
              <a:t>used frequently in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ts val="1695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ts val="1630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Baud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ts val="1710"/>
              </a:lnSpc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b="1" u="heavy" spc="-20" dirty="0">
                <a:latin typeface="Times New Roman"/>
                <a:cs typeface="Times New Roman"/>
              </a:rPr>
              <a:t>Bit </a:t>
            </a:r>
            <a:r>
              <a:rPr sz="1200" b="1" u="heavy" spc="-5" dirty="0">
                <a:latin typeface="Times New Roman"/>
                <a:cs typeface="Times New Roman"/>
              </a:rPr>
              <a:t>rate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no of bits </a:t>
            </a:r>
            <a:r>
              <a:rPr sz="1200" spc="-5" dirty="0">
                <a:latin typeface="Times New Roman"/>
                <a:cs typeface="Times New Roman"/>
              </a:rPr>
              <a:t>transmitted during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second</a:t>
            </a:r>
            <a:endParaRPr sz="1200">
              <a:latin typeface="Times New Roman"/>
              <a:cs typeface="Times New Roman"/>
            </a:endParaRPr>
          </a:p>
          <a:p>
            <a:pPr marL="1384300" marR="6985">
              <a:lnSpc>
                <a:spcPct val="92700"/>
              </a:lnSpc>
              <a:spcBef>
                <a:spcPts val="30"/>
              </a:spcBef>
            </a:pPr>
            <a:r>
              <a:rPr sz="1600" spc="-15" dirty="0">
                <a:latin typeface="Meiryo"/>
                <a:cs typeface="Meiryo"/>
              </a:rPr>
              <a:t>*</a:t>
            </a:r>
            <a:r>
              <a:rPr sz="1200" b="1" u="heavy" spc="-15" dirty="0">
                <a:latin typeface="Times New Roman"/>
                <a:cs typeface="Times New Roman"/>
              </a:rPr>
              <a:t>Baud </a:t>
            </a:r>
            <a:r>
              <a:rPr sz="1200" b="1" u="heavy" dirty="0">
                <a:latin typeface="Times New Roman"/>
                <a:cs typeface="Times New Roman"/>
              </a:rPr>
              <a:t>rate</a:t>
            </a:r>
            <a:r>
              <a:rPr sz="1200" dirty="0">
                <a:latin typeface="Times New Roman"/>
                <a:cs typeface="Times New Roman"/>
              </a:rPr>
              <a:t>: no of signal units per </a:t>
            </a:r>
            <a:r>
              <a:rPr sz="1200" spc="-5" dirty="0">
                <a:latin typeface="Times New Roman"/>
                <a:cs typeface="Times New Roman"/>
              </a:rPr>
              <a:t>second that are required 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represent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55"/>
              </a:lnSpc>
              <a:buFont typeface="Meiryo"/>
              <a:buChar char="▪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Bit Rate &amp; Baud</a:t>
            </a:r>
            <a:r>
              <a:rPr sz="1200" b="1" spc="-1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discussion of computer </a:t>
            </a:r>
            <a:r>
              <a:rPr sz="1200" dirty="0">
                <a:latin typeface="Times New Roman"/>
                <a:cs typeface="Times New Roman"/>
              </a:rPr>
              <a:t>efficiency, </a:t>
            </a:r>
            <a:r>
              <a:rPr sz="1200" spc="-5" dirty="0">
                <a:latin typeface="Times New Roman"/>
                <a:cs typeface="Times New Roman"/>
              </a:rPr>
              <a:t>bit rate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more important </a:t>
            </a:r>
            <a:r>
              <a:rPr sz="1200" dirty="0">
                <a:latin typeface="Times New Roman"/>
                <a:cs typeface="Times New Roman"/>
              </a:rPr>
              <a:t>–we want to  know how long it takes to </a:t>
            </a:r>
            <a:r>
              <a:rPr sz="1200" spc="-5" dirty="0">
                <a:latin typeface="Times New Roman"/>
                <a:cs typeface="Times New Roman"/>
              </a:rPr>
              <a:t>process each piece of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data </a:t>
            </a:r>
            <a:r>
              <a:rPr sz="1200" spc="-5" dirty="0">
                <a:latin typeface="Times New Roman"/>
                <a:cs typeface="Times New Roman"/>
              </a:rPr>
              <a:t>transmission, </a:t>
            </a:r>
            <a:r>
              <a:rPr sz="1200" dirty="0">
                <a:latin typeface="Times New Roman"/>
                <a:cs typeface="Times New Roman"/>
              </a:rPr>
              <a:t>however ,we are </a:t>
            </a:r>
            <a:r>
              <a:rPr sz="1200" spc="-10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concerned with how efficiently </a:t>
            </a:r>
            <a:r>
              <a:rPr sz="1200" spc="-5" dirty="0">
                <a:latin typeface="Times New Roman"/>
                <a:cs typeface="Times New Roman"/>
              </a:rPr>
              <a:t>we 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that data from place to </a:t>
            </a:r>
            <a:r>
              <a:rPr sz="1200" spc="-5" dirty="0">
                <a:latin typeface="Times New Roman"/>
                <a:cs typeface="Times New Roman"/>
              </a:rPr>
              <a:t>place, </a:t>
            </a:r>
            <a:r>
              <a:rPr sz="1200" dirty="0">
                <a:latin typeface="Times New Roman"/>
                <a:cs typeface="Times New Roman"/>
              </a:rPr>
              <a:t>whether in pieces </a:t>
            </a:r>
            <a:r>
              <a:rPr sz="1200" spc="-5" dirty="0">
                <a:latin typeface="Times New Roman"/>
                <a:cs typeface="Times New Roman"/>
              </a:rPr>
              <a:t>or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blocks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fewer signal units required, the </a:t>
            </a:r>
            <a:r>
              <a:rPr sz="1200" spc="-5" dirty="0">
                <a:latin typeface="Times New Roman"/>
                <a:cs typeface="Times New Roman"/>
              </a:rPr>
              <a:t>most </a:t>
            </a:r>
            <a:r>
              <a:rPr sz="1200" dirty="0">
                <a:latin typeface="Times New Roman"/>
                <a:cs typeface="Times New Roman"/>
              </a:rPr>
              <a:t>efficient the system and less  bandwidth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transmit more </a:t>
            </a:r>
            <a:r>
              <a:rPr sz="1200" dirty="0">
                <a:latin typeface="Times New Roman"/>
                <a:cs typeface="Times New Roman"/>
              </a:rPr>
              <a:t>bits </a:t>
            </a:r>
            <a:r>
              <a:rPr sz="1200" spc="-5" dirty="0">
                <a:latin typeface="Times New Roman"/>
                <a:cs typeface="Times New Roman"/>
              </a:rPr>
              <a:t>,so we are more concerned with baud  </a:t>
            </a:r>
            <a:r>
              <a:rPr sz="1200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baud rate </a:t>
            </a:r>
            <a:r>
              <a:rPr sz="1200" spc="-5" dirty="0">
                <a:latin typeface="Times New Roman"/>
                <a:cs typeface="Times New Roman"/>
              </a:rPr>
              <a:t>determines </a:t>
            </a:r>
            <a:r>
              <a:rPr sz="1200" dirty="0">
                <a:latin typeface="Times New Roman"/>
                <a:cs typeface="Times New Roman"/>
              </a:rPr>
              <a:t>the B.W required to </a:t>
            </a:r>
            <a:r>
              <a:rPr sz="1200" spc="-5" dirty="0">
                <a:latin typeface="Times New Roman"/>
                <a:cs typeface="Times New Roman"/>
              </a:rPr>
              <a:t>send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Meiryo"/>
              <a:buChar char="▪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Relationship </a:t>
            </a:r>
            <a:r>
              <a:rPr sz="1200" b="1" spc="-5" dirty="0">
                <a:latin typeface="Times New Roman"/>
                <a:cs typeface="Times New Roman"/>
              </a:rPr>
              <a:t>b/w </a:t>
            </a:r>
            <a:r>
              <a:rPr sz="1200" b="1" dirty="0">
                <a:latin typeface="Times New Roman"/>
                <a:cs typeface="Times New Roman"/>
              </a:rPr>
              <a:t>bit rate </a:t>
            </a:r>
            <a:r>
              <a:rPr sz="1200" b="1" spc="-5" dirty="0">
                <a:latin typeface="Times New Roman"/>
                <a:cs typeface="Times New Roman"/>
              </a:rPr>
              <a:t>&amp;band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422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298" y="914399"/>
            <a:ext cx="5531485" cy="854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715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Bit </a:t>
            </a:r>
            <a:r>
              <a:rPr sz="1200" spc="-5" dirty="0">
                <a:latin typeface="Times New Roman"/>
                <a:cs typeface="Times New Roman"/>
              </a:rPr>
              <a:t>rate equals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baud rate times the no. of bits represented by each signal  </a:t>
            </a:r>
            <a:r>
              <a:rPr sz="1200" dirty="0">
                <a:latin typeface="Times New Roman"/>
                <a:cs typeface="Times New Roman"/>
              </a:rPr>
              <a:t>units</a:t>
            </a:r>
            <a:endParaRPr sz="1200">
              <a:latin typeface="Times New Roman"/>
              <a:cs typeface="Times New Roman"/>
            </a:endParaRPr>
          </a:p>
          <a:p>
            <a:pPr marL="698500" marR="6350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baud rate equals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bit rate </a:t>
            </a:r>
            <a:r>
              <a:rPr sz="1200" spc="-5" dirty="0">
                <a:latin typeface="Times New Roman"/>
                <a:cs typeface="Times New Roman"/>
              </a:rPr>
              <a:t>divided 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no. of bits represented by </a:t>
            </a:r>
            <a:r>
              <a:rPr sz="1200" dirty="0">
                <a:latin typeface="Times New Roman"/>
                <a:cs typeface="Times New Roman"/>
              </a:rPr>
              <a:t>each  signal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shift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4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Bit </a:t>
            </a:r>
            <a:r>
              <a:rPr sz="1200" spc="-5" dirty="0">
                <a:latin typeface="Times New Roman"/>
                <a:cs typeface="Times New Roman"/>
              </a:rPr>
              <a:t>rate </a:t>
            </a:r>
            <a:r>
              <a:rPr sz="1200" dirty="0">
                <a:latin typeface="Times New Roman"/>
                <a:cs typeface="Times New Roman"/>
              </a:rPr>
              <a:t>is always greater than or </a:t>
            </a:r>
            <a:r>
              <a:rPr sz="1200" spc="-5" dirty="0">
                <a:latin typeface="Times New Roman"/>
                <a:cs typeface="Times New Roman"/>
              </a:rPr>
              <a:t>equal </a:t>
            </a:r>
            <a:r>
              <a:rPr sz="1200" dirty="0">
                <a:latin typeface="Times New Roman"/>
                <a:cs typeface="Times New Roman"/>
              </a:rPr>
              <a:t>to Baud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1155700" lvl="1" indent="-228600">
              <a:lnSpc>
                <a:spcPts val="1405"/>
              </a:lnSpc>
              <a:spcBef>
                <a:spcPts val="5"/>
              </a:spcBef>
              <a:buFont typeface="Meiryo"/>
              <a:buChar char="❖"/>
              <a:tabLst>
                <a:tab pos="1155700" algn="l"/>
              </a:tabLst>
            </a:pPr>
            <a:r>
              <a:rPr sz="1200" b="1" dirty="0">
                <a:latin typeface="Times New Roman"/>
                <a:cs typeface="Times New Roman"/>
              </a:rPr>
              <a:t>Analogy for Bit rate &amp;Baud</a:t>
            </a:r>
            <a:r>
              <a:rPr sz="1200" b="1" spc="-1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marL="1155700" marR="698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transportation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band is analogous to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car,a bit is analogous to </a:t>
            </a:r>
            <a:r>
              <a:rPr sz="1200" dirty="0">
                <a:latin typeface="Times New Roman"/>
                <a:cs typeface="Times New Roman"/>
              </a:rPr>
              <a:t>a  passenger</a:t>
            </a:r>
            <a:endParaRPr sz="1200">
              <a:latin typeface="Times New Roman"/>
              <a:cs typeface="Times New Roman"/>
            </a:endParaRPr>
          </a:p>
          <a:p>
            <a:pPr marL="1155700" indent="-228600">
              <a:lnSpc>
                <a:spcPts val="1315"/>
              </a:lnSpc>
              <a:buFont typeface="Courier New"/>
              <a:buChar char="o"/>
              <a:tabLst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car can carry one or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passengers</a:t>
            </a:r>
            <a:endParaRPr sz="1200">
              <a:latin typeface="Times New Roman"/>
              <a:cs typeface="Times New Roman"/>
            </a:endParaRPr>
          </a:p>
          <a:p>
            <a:pPr marL="11557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If1000 cars can go from one point to another carrying only one  </a:t>
            </a:r>
            <a:r>
              <a:rPr sz="1200" spc="-5" dirty="0">
                <a:latin typeface="Times New Roman"/>
                <a:cs typeface="Times New Roman"/>
              </a:rPr>
              <a:t>passenger(only driver),than </a:t>
            </a:r>
            <a:r>
              <a:rPr sz="1200" dirty="0">
                <a:latin typeface="Times New Roman"/>
                <a:cs typeface="Times New Roman"/>
              </a:rPr>
              <a:t>1000 passengers are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transported</a:t>
            </a:r>
            <a:endParaRPr sz="1200">
              <a:latin typeface="Times New Roman"/>
              <a:cs typeface="Times New Roman"/>
            </a:endParaRPr>
          </a:p>
          <a:p>
            <a:pPr marL="1155700" marR="6350" indent="-228600">
              <a:lnSpc>
                <a:spcPts val="1380"/>
              </a:lnSpc>
              <a:buFont typeface="Courier New"/>
              <a:buChar char="o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However, if each car carries four </a:t>
            </a:r>
            <a:r>
              <a:rPr sz="1200" spc="-5" dirty="0">
                <a:latin typeface="Times New Roman"/>
                <a:cs typeface="Times New Roman"/>
              </a:rPr>
              <a:t>passengers, then 4000 passengers are  transported</a:t>
            </a:r>
            <a:endParaRPr sz="1200">
              <a:latin typeface="Times New Roman"/>
              <a:cs typeface="Times New Roman"/>
            </a:endParaRPr>
          </a:p>
          <a:p>
            <a:pPr marL="1155700" marR="5080" indent="-228600">
              <a:lnSpc>
                <a:spcPts val="1380"/>
              </a:lnSpc>
              <a:buFont typeface="Courier New"/>
              <a:buChar char="o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Note that 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cars, </a:t>
            </a:r>
            <a:r>
              <a:rPr sz="1200" spc="-5" dirty="0">
                <a:latin typeface="Times New Roman"/>
                <a:cs typeface="Times New Roman"/>
              </a:rPr>
              <a:t>not the numbers of passengers  determines </a:t>
            </a:r>
            <a:r>
              <a:rPr sz="1200" dirty="0">
                <a:latin typeface="Times New Roman"/>
                <a:cs typeface="Times New Roman"/>
              </a:rPr>
              <a:t>the traffic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therefore the need for wider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highway</a:t>
            </a:r>
            <a:endParaRPr sz="1200">
              <a:latin typeface="Times New Roman"/>
              <a:cs typeface="Times New Roman"/>
            </a:endParaRPr>
          </a:p>
          <a:p>
            <a:pPr marL="1155700" indent="-228600">
              <a:lnSpc>
                <a:spcPts val="1345"/>
              </a:lnSpc>
              <a:buFont typeface="Courier New"/>
              <a:buChar char="o"/>
              <a:tabLst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Similarly, the </a:t>
            </a:r>
            <a:r>
              <a:rPr sz="1200" dirty="0">
                <a:latin typeface="Times New Roman"/>
                <a:cs typeface="Times New Roman"/>
              </a:rPr>
              <a:t>baud </a:t>
            </a:r>
            <a:r>
              <a:rPr sz="1200" spc="-5" dirty="0">
                <a:latin typeface="Times New Roman"/>
                <a:cs typeface="Times New Roman"/>
              </a:rPr>
              <a:t>determines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required bandwidth,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Example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5.6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ts val="1380"/>
              </a:lnSpc>
              <a:spcBef>
                <a:spcPts val="60"/>
              </a:spcBef>
            </a:pP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analog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carries 4 </a:t>
            </a:r>
            <a:r>
              <a:rPr sz="1200" spc="-5" dirty="0">
                <a:latin typeface="Times New Roman"/>
                <a:cs typeface="Times New Roman"/>
              </a:rPr>
              <a:t>bits </a:t>
            </a:r>
            <a:r>
              <a:rPr sz="1200" dirty="0">
                <a:latin typeface="Times New Roman"/>
                <a:cs typeface="Times New Roman"/>
              </a:rPr>
              <a:t>in each </a:t>
            </a:r>
            <a:r>
              <a:rPr sz="1200" spc="-5" dirty="0">
                <a:latin typeface="Times New Roman"/>
                <a:cs typeface="Times New Roman"/>
              </a:rPr>
              <a:t>signal element.If 1000 signal elements are sent per  second, find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Baud Rate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Bit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Solution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95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Baud Rate=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Signal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Elements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64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Baud Rate =1000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bauds/second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75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Bit </a:t>
            </a:r>
            <a:r>
              <a:rPr sz="1200" spc="-5" dirty="0">
                <a:latin typeface="Times New Roman"/>
                <a:cs typeface="Times New Roman"/>
              </a:rPr>
              <a:t>Rate=Baud </a:t>
            </a:r>
            <a:r>
              <a:rPr sz="1200" dirty="0">
                <a:latin typeface="Times New Roman"/>
                <a:cs typeface="Times New Roman"/>
              </a:rPr>
              <a:t>Rate *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bits per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element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560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Bit Rate= 1000 </a:t>
            </a:r>
            <a:r>
              <a:rPr sz="1200" dirty="0">
                <a:latin typeface="Times New Roman"/>
                <a:cs typeface="Times New Roman"/>
              </a:rPr>
              <a:t>* 4 = </a:t>
            </a:r>
            <a:r>
              <a:rPr sz="1200" spc="-5" dirty="0">
                <a:latin typeface="Times New Roman"/>
                <a:cs typeface="Times New Roman"/>
              </a:rPr>
              <a:t>4000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bps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405"/>
              </a:lnSpc>
              <a:buFont typeface="Meiryo"/>
              <a:buChar char="❖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Carrier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analog </a:t>
            </a:r>
            <a:r>
              <a:rPr sz="1200" spc="-5" dirty="0">
                <a:latin typeface="Times New Roman"/>
                <a:cs typeface="Times New Roman"/>
              </a:rPr>
              <a:t>TX.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sending device produces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high frequency signal, that acts as </a:t>
            </a:r>
            <a:r>
              <a:rPr sz="1200" dirty="0">
                <a:latin typeface="Times New Roman"/>
                <a:cs typeface="Times New Roman"/>
              </a:rPr>
              <a:t>a  basis for the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This base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called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b="1" i="1" u="heavy" spc="-5" dirty="0">
                <a:latin typeface="Times New Roman"/>
                <a:cs typeface="Times New Roman"/>
              </a:rPr>
              <a:t>Carrier </a:t>
            </a:r>
            <a:r>
              <a:rPr sz="1200" b="1" i="1" u="heavy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b="1" i="1" u="heavy" dirty="0">
                <a:latin typeface="Times New Roman"/>
                <a:cs typeface="Times New Roman"/>
              </a:rPr>
              <a:t>Carrier</a:t>
            </a:r>
            <a:r>
              <a:rPr sz="1200" b="1" i="1" u="heavy" spc="-80" dirty="0">
                <a:latin typeface="Times New Roman"/>
                <a:cs typeface="Times New Roman"/>
              </a:rPr>
              <a:t> </a:t>
            </a:r>
            <a:r>
              <a:rPr sz="1200" b="1" i="1" u="heavy" spc="-5" dirty="0">
                <a:latin typeface="Times New Roman"/>
                <a:cs typeface="Times New Roman"/>
              </a:rPr>
              <a:t>Frequency</a:t>
            </a:r>
            <a:endParaRPr sz="1200">
              <a:latin typeface="Times New Roman"/>
              <a:cs typeface="Times New Roman"/>
            </a:endParaRPr>
          </a:p>
          <a:p>
            <a:pPr marL="4699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 receiving device is tuned </a:t>
            </a:r>
            <a:r>
              <a:rPr sz="1200" dirty="0">
                <a:latin typeface="Times New Roman"/>
                <a:cs typeface="Times New Roman"/>
              </a:rPr>
              <a:t>to the frequency of the </a:t>
            </a:r>
            <a:r>
              <a:rPr sz="1200" spc="-5" dirty="0">
                <a:latin typeface="Times New Roman"/>
                <a:cs typeface="Times New Roman"/>
              </a:rPr>
              <a:t>carrier signal that it expects  </a:t>
            </a:r>
            <a:r>
              <a:rPr sz="1200" dirty="0">
                <a:latin typeface="Times New Roman"/>
                <a:cs typeface="Times New Roman"/>
              </a:rPr>
              <a:t>from the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sender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I=</a:t>
            </a:r>
            <a:r>
              <a:rPr sz="1200" dirty="0">
                <a:latin typeface="Times New Roman"/>
                <a:cs typeface="Times New Roman"/>
              </a:rPr>
              <a:t>Digital info is then </a:t>
            </a:r>
            <a:r>
              <a:rPr sz="1200" spc="-5" dirty="0">
                <a:latin typeface="Times New Roman"/>
                <a:cs typeface="Times New Roman"/>
              </a:rPr>
              <a:t>modulated on the carrier signal by modifying </a:t>
            </a:r>
            <a:r>
              <a:rPr sz="1200" dirty="0">
                <a:latin typeface="Times New Roman"/>
                <a:cs typeface="Times New Roman"/>
              </a:rPr>
              <a:t>one or </a:t>
            </a:r>
            <a:r>
              <a:rPr sz="1200" spc="-5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of  its </a:t>
            </a:r>
            <a:r>
              <a:rPr sz="1200" spc="-5" dirty="0">
                <a:latin typeface="Times New Roman"/>
                <a:cs typeface="Times New Roman"/>
              </a:rPr>
              <a:t>characteristics (Amplitude, Frequency,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Phase)</a:t>
            </a:r>
            <a:endParaRPr sz="1200">
              <a:latin typeface="Times New Roman"/>
              <a:cs typeface="Times New Roman"/>
            </a:endParaRPr>
          </a:p>
          <a:p>
            <a:pPr marL="469900" marR="635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This kind of </a:t>
            </a:r>
            <a:r>
              <a:rPr sz="1200" spc="-5" dirty="0">
                <a:latin typeface="Times New Roman"/>
                <a:cs typeface="Times New Roman"/>
              </a:rPr>
              <a:t>modification is called </a:t>
            </a:r>
            <a:r>
              <a:rPr sz="1200" u="sng" spc="-5" dirty="0">
                <a:latin typeface="Times New Roman"/>
                <a:cs typeface="Times New Roman"/>
              </a:rPr>
              <a:t>Modulation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info </a:t>
            </a:r>
            <a:r>
              <a:rPr sz="1200" dirty="0">
                <a:latin typeface="Times New Roman"/>
                <a:cs typeface="Times New Roman"/>
              </a:rPr>
              <a:t>signal is called a  </a:t>
            </a:r>
            <a:r>
              <a:rPr sz="1200" u="sng" dirty="0">
                <a:latin typeface="Times New Roman"/>
                <a:cs typeface="Times New Roman"/>
              </a:rPr>
              <a:t>Modulating</a:t>
            </a:r>
            <a:r>
              <a:rPr sz="1200" u="sng" spc="-110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Meiryo"/>
              <a:buChar char="❖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Amplitude Shift Keying</a:t>
            </a:r>
            <a:r>
              <a:rPr sz="1200" b="1" spc="-1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(ASK)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eiryo"/>
              <a:buChar char="❖"/>
            </a:pPr>
            <a:endParaRPr sz="11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41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ASK,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strength </a:t>
            </a:r>
            <a:r>
              <a:rPr sz="1200" dirty="0">
                <a:latin typeface="Times New Roman"/>
                <a:cs typeface="Times New Roman"/>
              </a:rPr>
              <a:t>of carrier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varied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represent binary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8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Both </a:t>
            </a:r>
            <a:r>
              <a:rPr sz="1200" spc="-5" dirty="0">
                <a:latin typeface="Times New Roman"/>
                <a:cs typeface="Times New Roman"/>
              </a:rPr>
              <a:t>frequency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phase remain </a:t>
            </a:r>
            <a:r>
              <a:rPr sz="1200" dirty="0">
                <a:latin typeface="Times New Roman"/>
                <a:cs typeface="Times New Roman"/>
              </a:rPr>
              <a:t>constant, while the </a:t>
            </a:r>
            <a:r>
              <a:rPr sz="1200" spc="-5" dirty="0">
                <a:latin typeface="Times New Roman"/>
                <a:cs typeface="Times New Roman"/>
              </a:rPr>
              <a:t>amplitude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changes</a:t>
            </a:r>
            <a:endParaRPr sz="1200">
              <a:latin typeface="Times New Roman"/>
              <a:cs typeface="Times New Roman"/>
            </a:endParaRPr>
          </a:p>
          <a:p>
            <a:pPr marL="927100" marR="5715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Which voltage represents 1 and which represents 0 can be chosen by  System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Designer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15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bit duration is the period of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that defines one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endParaRPr sz="1200">
              <a:latin typeface="Times New Roman"/>
              <a:cs typeface="Times New Roman"/>
            </a:endParaRPr>
          </a:p>
          <a:p>
            <a:pPr marL="927100" marR="508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The peak amplitude of the signal </a:t>
            </a:r>
            <a:r>
              <a:rPr sz="1200" spc="-5" dirty="0">
                <a:latin typeface="Times New Roman"/>
                <a:cs typeface="Times New Roman"/>
              </a:rPr>
              <a:t>during </a:t>
            </a: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bit duration </a:t>
            </a:r>
            <a:r>
              <a:rPr sz="1200" dirty="0">
                <a:latin typeface="Times New Roman"/>
                <a:cs typeface="Times New Roman"/>
              </a:rPr>
              <a:t>is constant and  its value depends on the bit (1 or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16100" y="914399"/>
            <a:ext cx="4845050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  <a:tabLst>
                <a:tab pos="751205" algn="l"/>
                <a:tab pos="1015365" algn="l"/>
                <a:tab pos="1922780" algn="l"/>
                <a:tab pos="2458085" algn="l"/>
                <a:tab pos="2900680" algn="l"/>
                <a:tab pos="3140075" algn="l"/>
                <a:tab pos="3709035" algn="l"/>
                <a:tab pos="3998595" algn="l"/>
                <a:tab pos="4323080" algn="l"/>
              </a:tabLst>
            </a:pPr>
            <a:r>
              <a:rPr sz="1200" spc="-5" dirty="0">
                <a:latin typeface="Courier New"/>
                <a:cs typeface="Courier New"/>
              </a:rPr>
              <a:t>o</a:t>
            </a:r>
            <a:r>
              <a:rPr sz="1200" spc="355" dirty="0">
                <a:latin typeface="Courier New"/>
                <a:cs typeface="Courier New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Speed	of	trans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ission	during	</a:t>
            </a:r>
            <a:r>
              <a:rPr sz="1200" spc="-5" dirty="0">
                <a:latin typeface="Times New Roman"/>
                <a:cs typeface="Times New Roman"/>
              </a:rPr>
              <a:t>ASK</a:t>
            </a:r>
            <a:r>
              <a:rPr sz="1200" dirty="0">
                <a:latin typeface="Times New Roman"/>
                <a:cs typeface="Times New Roman"/>
              </a:rPr>
              <a:t>	is	li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ited	by	the	physical  characteristics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Tx.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Medium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0200" y="1440180"/>
            <a:ext cx="5491911" cy="1781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87500" y="3210306"/>
            <a:ext cx="5073650" cy="422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Meiryo"/>
              <a:buChar char="▪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Effect Of </a:t>
            </a:r>
            <a:r>
              <a:rPr sz="1200" b="1" spc="-5" dirty="0">
                <a:latin typeface="Times New Roman"/>
                <a:cs typeface="Times New Roman"/>
              </a:rPr>
              <a:t>Noise </a:t>
            </a:r>
            <a:r>
              <a:rPr sz="1200" b="1" dirty="0">
                <a:latin typeface="Times New Roman"/>
                <a:cs typeface="Times New Roman"/>
              </a:rPr>
              <a:t>on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ASK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ASK </a:t>
            </a:r>
            <a:r>
              <a:rPr sz="1200" dirty="0">
                <a:latin typeface="Times New Roman"/>
                <a:cs typeface="Times New Roman"/>
              </a:rPr>
              <a:t>is highly </a:t>
            </a:r>
            <a:r>
              <a:rPr sz="1200" spc="-5" dirty="0">
                <a:latin typeface="Times New Roman"/>
                <a:cs typeface="Times New Roman"/>
              </a:rPr>
              <a:t>susceptible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noise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interference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b="1" u="heavy" spc="-5" dirty="0">
                <a:latin typeface="Times New Roman"/>
                <a:cs typeface="Times New Roman"/>
              </a:rPr>
              <a:t>NOISE</a:t>
            </a:r>
            <a:r>
              <a:rPr sz="1200" spc="-5" dirty="0">
                <a:latin typeface="Times New Roman"/>
                <a:cs typeface="Times New Roman"/>
              </a:rPr>
              <a:t>: Unintentional voltages introduced onto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line by various sources such  </a:t>
            </a:r>
            <a:r>
              <a:rPr sz="1200" dirty="0">
                <a:latin typeface="Times New Roman"/>
                <a:cs typeface="Times New Roman"/>
              </a:rPr>
              <a:t>as Heat or </a:t>
            </a:r>
            <a:r>
              <a:rPr sz="1200" spc="-5" dirty="0">
                <a:latin typeface="Times New Roman"/>
                <a:cs typeface="Times New Roman"/>
              </a:rPr>
              <a:t>Electromagnetic </a:t>
            </a:r>
            <a:r>
              <a:rPr sz="1200" dirty="0">
                <a:latin typeface="Times New Roman"/>
                <a:cs typeface="Times New Roman"/>
              </a:rPr>
              <a:t>Radiation from other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These unintentional voltages </a:t>
            </a:r>
            <a:r>
              <a:rPr sz="1200" spc="-5" dirty="0">
                <a:latin typeface="Times New Roman"/>
                <a:cs typeface="Times New Roman"/>
              </a:rPr>
              <a:t>combine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to change 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amplitude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1 can </a:t>
            </a:r>
            <a:r>
              <a:rPr sz="1200" spc="-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changed to 0 and a 0 to a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ASK </a:t>
            </a:r>
            <a:r>
              <a:rPr sz="1200" dirty="0">
                <a:latin typeface="Times New Roman"/>
                <a:cs typeface="Times New Roman"/>
              </a:rPr>
              <a:t>relies </a:t>
            </a:r>
            <a:r>
              <a:rPr sz="1200" spc="-5" dirty="0">
                <a:latin typeface="Times New Roman"/>
                <a:cs typeface="Times New Roman"/>
              </a:rPr>
              <a:t>solely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Amplitude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recognition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Noise usually affects the </a:t>
            </a:r>
            <a:r>
              <a:rPr sz="1200" spc="-5" dirty="0">
                <a:latin typeface="Times New Roman"/>
                <a:cs typeface="Times New Roman"/>
              </a:rPr>
              <a:t>amplitude, therefore </a:t>
            </a:r>
            <a:r>
              <a:rPr sz="1200" spc="-10" dirty="0">
                <a:latin typeface="Times New Roman"/>
                <a:cs typeface="Times New Roman"/>
              </a:rPr>
              <a:t>ASK </a:t>
            </a:r>
            <a:r>
              <a:rPr sz="1200" dirty="0">
                <a:latin typeface="Times New Roman"/>
                <a:cs typeface="Times New Roman"/>
              </a:rPr>
              <a:t>is the modulating method,  that is </a:t>
            </a:r>
            <a:r>
              <a:rPr sz="1200" spc="-5" dirty="0">
                <a:latin typeface="Times New Roman"/>
                <a:cs typeface="Times New Roman"/>
              </a:rPr>
              <a:t>most </a:t>
            </a:r>
            <a:r>
              <a:rPr sz="1200" dirty="0">
                <a:latin typeface="Times New Roman"/>
                <a:cs typeface="Times New Roman"/>
              </a:rPr>
              <a:t>affected by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Noise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05"/>
              </a:lnSpc>
              <a:buFont typeface="Meiryo"/>
              <a:buChar char="➢"/>
              <a:tabLst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On-Off </a:t>
            </a:r>
            <a:r>
              <a:rPr sz="1200" b="1" spc="-5" dirty="0">
                <a:latin typeface="Times New Roman"/>
                <a:cs typeface="Times New Roman"/>
              </a:rPr>
              <a:t>Keying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(OOK)</a:t>
            </a:r>
            <a:endParaRPr sz="12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375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popular ASK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</a:t>
            </a:r>
            <a:endParaRPr sz="12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38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OOK,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bit values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represented by no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voltage</a:t>
            </a:r>
            <a:endParaRPr sz="1200">
              <a:latin typeface="Times New Roman"/>
              <a:cs typeface="Times New Roman"/>
            </a:endParaRPr>
          </a:p>
          <a:p>
            <a:pPr marL="927100" marR="5080" lvl="2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The advantage is the reduction in </a:t>
            </a:r>
            <a:r>
              <a:rPr sz="1200" spc="-5" dirty="0">
                <a:latin typeface="Times New Roman"/>
                <a:cs typeface="Times New Roman"/>
              </a:rPr>
              <a:t>the amount of energy required to  transmit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05"/>
              </a:lnSpc>
              <a:buFont typeface="Meiryo"/>
              <a:buChar char="➢"/>
              <a:tabLst>
                <a:tab pos="6985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Bandwidth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ASK</a:t>
            </a:r>
            <a:endParaRPr sz="1200">
              <a:latin typeface="Times New Roman"/>
              <a:cs typeface="Times New Roman"/>
            </a:endParaRPr>
          </a:p>
          <a:p>
            <a:pPr marL="6985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Bandwidth of a signal is total </a:t>
            </a:r>
            <a:r>
              <a:rPr sz="1200" spc="-5" dirty="0">
                <a:latin typeface="Times New Roman"/>
                <a:cs typeface="Times New Roman"/>
              </a:rPr>
              <a:t>range </a:t>
            </a:r>
            <a:r>
              <a:rPr sz="1200" dirty="0">
                <a:latin typeface="Times New Roman"/>
                <a:cs typeface="Times New Roman"/>
              </a:rPr>
              <a:t>of frequencies occupied by that  signal</a:t>
            </a:r>
            <a:endParaRPr sz="1200">
              <a:latin typeface="Times New Roman"/>
              <a:cs typeface="Times New Roman"/>
            </a:endParaRPr>
          </a:p>
          <a:p>
            <a:pPr marL="698500" marR="5080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When we decompose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ASK </a:t>
            </a:r>
            <a:r>
              <a:rPr sz="1200" dirty="0">
                <a:latin typeface="Times New Roman"/>
                <a:cs typeface="Times New Roman"/>
              </a:rPr>
              <a:t>modulated signal,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get a spectrum of  </a:t>
            </a:r>
            <a:r>
              <a:rPr sz="1200" spc="-5" dirty="0">
                <a:latin typeface="Times New Roman"/>
                <a:cs typeface="Times New Roman"/>
              </a:rPr>
              <a:t>many simple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frequencies</a:t>
            </a:r>
            <a:endParaRPr sz="1200">
              <a:latin typeface="Times New Roman"/>
              <a:cs typeface="Times New Roman"/>
            </a:endParaRPr>
          </a:p>
          <a:p>
            <a:pPr marL="698500" marR="5080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most </a:t>
            </a:r>
            <a:r>
              <a:rPr sz="1200" dirty="0">
                <a:latin typeface="Times New Roman"/>
                <a:cs typeface="Times New Roman"/>
              </a:rPr>
              <a:t>significant </a:t>
            </a:r>
            <a:r>
              <a:rPr sz="1200" spc="-5" dirty="0">
                <a:latin typeface="Times New Roman"/>
                <a:cs typeface="Times New Roman"/>
              </a:rPr>
              <a:t>ones </a:t>
            </a:r>
            <a:r>
              <a:rPr sz="1200" dirty="0">
                <a:latin typeface="Times New Roman"/>
                <a:cs typeface="Times New Roman"/>
              </a:rPr>
              <a:t>are those </a:t>
            </a:r>
            <a:r>
              <a:rPr sz="1200" spc="-5" dirty="0">
                <a:latin typeface="Times New Roman"/>
                <a:cs typeface="Times New Roman"/>
              </a:rPr>
              <a:t>b/w, fc-Nbaud/2 and fc+Nbaud /2  with </a:t>
            </a:r>
            <a:r>
              <a:rPr sz="1200" dirty="0">
                <a:latin typeface="Times New Roman"/>
                <a:cs typeface="Times New Roman"/>
              </a:rPr>
              <a:t>carrier </a:t>
            </a:r>
            <a:r>
              <a:rPr sz="1200" spc="-5" dirty="0">
                <a:latin typeface="Times New Roman"/>
                <a:cs typeface="Times New Roman"/>
              </a:rPr>
              <a:t>frequency fc </a:t>
            </a:r>
            <a:r>
              <a:rPr sz="1200" dirty="0">
                <a:latin typeface="Times New Roman"/>
                <a:cs typeface="Times New Roman"/>
              </a:rPr>
              <a:t>at the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middle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64207" y="7602473"/>
            <a:ext cx="4460062" cy="1821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16100" y="9586717"/>
            <a:ext cx="435102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Bandwidth requirements for ASK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calculated </a:t>
            </a:r>
            <a:r>
              <a:rPr sz="1200" dirty="0">
                <a:latin typeface="Times New Roman"/>
                <a:cs typeface="Times New Roman"/>
              </a:rPr>
              <a:t>using the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formula: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910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3085</Words>
  <Application>Microsoft Office PowerPoint</Application>
  <PresentationFormat>Custom</PresentationFormat>
  <Paragraphs>474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Courier New</vt:lpstr>
      <vt:lpstr>Meiryo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2016-11-22T15:27:30Z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