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78" r:id="rId2"/>
    <p:sldId id="279" r:id="rId3"/>
    <p:sldId id="280" r:id="rId4"/>
    <p:sldId id="281" r:id="rId5"/>
    <p:sldId id="282" r:id="rId6"/>
    <p:sldId id="283" r:id="rId7"/>
    <p:sldId id="284" r:id="rId8"/>
    <p:sldId id="272" r:id="rId9"/>
    <p:sldId id="273" r:id="rId10"/>
    <p:sldId id="274" r:id="rId11"/>
    <p:sldId id="275" r:id="rId12"/>
    <p:sldId id="276" r:id="rId13"/>
    <p:sldId id="277" r:id="rId14"/>
    <p:sldId id="268" r:id="rId15"/>
    <p:sldId id="269" r:id="rId16"/>
    <p:sldId id="270" r:id="rId17"/>
    <p:sldId id="271" r:id="rId18"/>
    <p:sldId id="262" r:id="rId19"/>
    <p:sldId id="263" r:id="rId20"/>
    <p:sldId id="264" r:id="rId21"/>
    <p:sldId id="265" r:id="rId22"/>
    <p:sldId id="266" r:id="rId23"/>
    <p:sldId id="267" r:id="rId24"/>
    <p:sldId id="256" r:id="rId25"/>
    <p:sldId id="257" r:id="rId26"/>
    <p:sldId id="258" r:id="rId27"/>
    <p:sldId id="259" r:id="rId28"/>
    <p:sldId id="260" r:id="rId29"/>
    <p:sldId id="261" r:id="rId30"/>
  </p:sldIdLst>
  <p:sldSz cx="7556500" cy="10693400"/>
  <p:notesSz cx="7556500" cy="10693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21" id="{94B0F8AE-95A4-4774-9117-4A544FC51799}">
          <p14:sldIdLst>
            <p14:sldId id="278"/>
            <p14:sldId id="279"/>
            <p14:sldId id="280"/>
            <p14:sldId id="281"/>
            <p14:sldId id="282"/>
            <p14:sldId id="283"/>
            <p14:sldId id="284"/>
          </p14:sldIdLst>
        </p14:section>
        <p14:section name="22" id="{FB4E06B6-9BDA-4AD5-A311-0FDC7B142EBD}">
          <p14:sldIdLst>
            <p14:sldId id="272"/>
            <p14:sldId id="273"/>
            <p14:sldId id="274"/>
            <p14:sldId id="275"/>
            <p14:sldId id="276"/>
            <p14:sldId id="277"/>
          </p14:sldIdLst>
        </p14:section>
        <p14:section name="23" id="{3B461C72-21D2-4F5A-BB90-65C739AED093}">
          <p14:sldIdLst>
            <p14:sldId id="268"/>
            <p14:sldId id="269"/>
            <p14:sldId id="270"/>
            <p14:sldId id="271"/>
          </p14:sldIdLst>
        </p14:section>
        <p14:section name="24" id="{BAE8EAE4-8C95-4882-8978-A4E58837701C}">
          <p14:sldIdLst>
            <p14:sldId id="262"/>
            <p14:sldId id="263"/>
            <p14:sldId id="264"/>
            <p14:sldId id="265"/>
            <p14:sldId id="266"/>
            <p14:sldId id="267"/>
          </p14:sldIdLst>
        </p14:section>
        <p14:section name="25" id="{7A24020A-FBEE-4582-A529-23D5A5167F70}">
          <p14:sldIdLst>
            <p14:sldId id="256"/>
            <p14:sldId id="257"/>
            <p14:sldId id="258"/>
            <p14:sldId id="259"/>
            <p14:sldId id="260"/>
            <p14:sldId id="26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413" autoAdjust="0"/>
    <p:restoredTop sz="94660" autoAdjust="0"/>
  </p:normalViewPr>
  <p:slideViewPr>
    <p:cSldViewPr>
      <p:cViewPr>
        <p:scale>
          <a:sx n="125" d="100"/>
          <a:sy n="125" d="100"/>
        </p:scale>
        <p:origin x="859" y="-2352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-36581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3211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27990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B7013F-820A-40F9-A768-7BEB4545385F}" type="datetimeFigureOut">
              <a:rPr lang="en-AU" smtClean="0"/>
              <a:t>22/11/2016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27990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DF33A-F79F-427B-9C76-34CCD7893CF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059494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7990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DC63A7-166E-4609-8B49-C8F2F7609287}" type="datetimeFigureOut">
              <a:rPr lang="en-AU" smtClean="0"/>
              <a:t>22/11/2016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03488" y="1336675"/>
            <a:ext cx="25495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6675"/>
            <a:ext cx="6045200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7990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D8AB7D-E94E-4EDC-8D86-EB888FD933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62042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6737" y="3314954"/>
            <a:ext cx="6423025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3475" y="5988304"/>
            <a:ext cx="5289550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Copyright Virtual University of</a:t>
            </a:r>
            <a:r>
              <a:rPr spc="-100" dirty="0"/>
              <a:t> </a:t>
            </a:r>
            <a:r>
              <a:rPr dirty="0"/>
              <a:t>Pakistan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Copyright Virtual University of</a:t>
            </a:r>
            <a:r>
              <a:rPr spc="-100" dirty="0"/>
              <a:t> </a:t>
            </a:r>
            <a:r>
              <a:rPr dirty="0"/>
              <a:t>Pakistan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7825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1597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Copyright Virtual University of</a:t>
            </a:r>
            <a:r>
              <a:rPr spc="-100" dirty="0"/>
              <a:t> </a:t>
            </a:r>
            <a:r>
              <a:rPr dirty="0"/>
              <a:t>Pakistan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11/22/2016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Copyright Virtual University of</a:t>
            </a:r>
            <a:r>
              <a:rPr spc="-100" dirty="0"/>
              <a:t> </a:t>
            </a:r>
            <a:r>
              <a:rPr dirty="0"/>
              <a:t>Pakistan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11/22/2016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Copyright Virtual University of</a:t>
            </a:r>
            <a:r>
              <a:rPr spc="-100" dirty="0"/>
              <a:t> </a:t>
            </a:r>
            <a:r>
              <a:rPr dirty="0"/>
              <a:t>Pakistan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11/22/2016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C518-4387-4A64-BD3F-EAC2D541EA41}" type="datetimeFigureOut">
              <a:rPr lang="en-AU" smtClean="0"/>
              <a:t>22/11/2016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8066E-5EB6-4F20-A506-30F7F8433F96}" type="slidenum">
              <a:rPr lang="en-AU" smtClean="0"/>
              <a:t>‹#›</a:t>
            </a:fld>
            <a:endParaRPr lang="en-AU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55167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825" y="427736"/>
            <a:ext cx="6800850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825" y="2459482"/>
            <a:ext cx="6800850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446273" y="9886392"/>
            <a:ext cx="2668904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Copyright Virtual University of</a:t>
            </a:r>
            <a:r>
              <a:rPr spc="-100" dirty="0"/>
              <a:t> </a:t>
            </a:r>
            <a:r>
              <a:rPr dirty="0"/>
              <a:t>Pakistan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825" y="9944862"/>
            <a:ext cx="173799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393688" y="9887156"/>
            <a:ext cx="279400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300" y="445007"/>
            <a:ext cx="1799589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Times New Roman"/>
                <a:cs typeface="Times New Roman"/>
              </a:rPr>
              <a:t>CS601-Data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Communication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71335" y="445007"/>
            <a:ext cx="245110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0" dirty="0">
                <a:latin typeface="Times New Roman"/>
                <a:cs typeface="Times New Roman"/>
              </a:rPr>
              <a:t>VU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000" y="637794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43000" y="9867900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30300" y="940054"/>
            <a:ext cx="4954270" cy="2167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05305">
              <a:lnSpc>
                <a:spcPct val="100000"/>
              </a:lnSpc>
            </a:pPr>
            <a:r>
              <a:rPr sz="2000" b="1" u="heavy" spc="-5" dirty="0">
                <a:latin typeface="Arial Black"/>
                <a:cs typeface="Arial Black"/>
              </a:rPr>
              <a:t>LECTURE</a:t>
            </a:r>
            <a:r>
              <a:rPr sz="2000" b="1" u="heavy" spc="-65" dirty="0">
                <a:latin typeface="Arial Black"/>
                <a:cs typeface="Arial Black"/>
              </a:rPr>
              <a:t> </a:t>
            </a:r>
            <a:r>
              <a:rPr sz="2000" b="1" u="heavy" spc="-5" dirty="0">
                <a:latin typeface="Arial Black"/>
                <a:cs typeface="Arial Black"/>
              </a:rPr>
              <a:t>#21</a:t>
            </a:r>
            <a:endParaRPr sz="20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1485"/>
              </a:spcBef>
            </a:pPr>
            <a:r>
              <a:rPr sz="1600" b="1" u="heavy" spc="-5" dirty="0">
                <a:latin typeface="Times New Roman"/>
                <a:cs typeface="Times New Roman"/>
              </a:rPr>
              <a:t>DTE-DCE</a:t>
            </a:r>
            <a:r>
              <a:rPr sz="1600" b="1" u="heavy" spc="-80" dirty="0">
                <a:latin typeface="Times New Roman"/>
                <a:cs typeface="Times New Roman"/>
              </a:rPr>
              <a:t> </a:t>
            </a:r>
            <a:r>
              <a:rPr sz="1600" b="1" u="heavy" spc="-5" dirty="0">
                <a:latin typeface="Times New Roman"/>
                <a:cs typeface="Times New Roman"/>
              </a:rPr>
              <a:t>Interface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500">
              <a:latin typeface="Times New Roman"/>
              <a:cs typeface="Times New Roman"/>
            </a:endParaRPr>
          </a:p>
          <a:p>
            <a:pPr marL="469900" indent="-228600">
              <a:lnSpc>
                <a:spcPts val="1405"/>
              </a:lnSpc>
              <a:spcBef>
                <a:spcPts val="5"/>
              </a:spcBef>
              <a:buFont typeface="Courier New"/>
              <a:buChar char="o"/>
              <a:tabLst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There are 4 basic functional units </a:t>
            </a:r>
            <a:r>
              <a:rPr sz="1200" spc="-5" dirty="0">
                <a:latin typeface="Times New Roman"/>
                <a:cs typeface="Times New Roman"/>
              </a:rPr>
              <a:t>involved in communication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data:</a:t>
            </a:r>
            <a:endParaRPr sz="1200">
              <a:latin typeface="Times New Roman"/>
              <a:cs typeface="Times New Roman"/>
            </a:endParaRPr>
          </a:p>
          <a:p>
            <a:pPr marL="469900">
              <a:lnSpc>
                <a:spcPts val="1700"/>
              </a:lnSpc>
            </a:pPr>
            <a:r>
              <a:rPr sz="1500" spc="-5" dirty="0">
                <a:latin typeface="Arial"/>
                <a:cs typeface="Arial"/>
              </a:rPr>
              <a:t>–</a:t>
            </a:r>
            <a:r>
              <a:rPr sz="1200" spc="-5" dirty="0">
                <a:latin typeface="Times New Roman"/>
                <a:cs typeface="Times New Roman"/>
              </a:rPr>
              <a:t>A DTE and DCE on one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end</a:t>
            </a:r>
            <a:endParaRPr sz="1200">
              <a:latin typeface="Times New Roman"/>
              <a:cs typeface="Times New Roman"/>
            </a:endParaRPr>
          </a:p>
          <a:p>
            <a:pPr marL="469900">
              <a:lnSpc>
                <a:spcPts val="1735"/>
              </a:lnSpc>
            </a:pPr>
            <a:r>
              <a:rPr sz="1500" spc="-5" dirty="0">
                <a:latin typeface="Arial"/>
                <a:cs typeface="Arial"/>
              </a:rPr>
              <a:t>–</a:t>
            </a:r>
            <a:r>
              <a:rPr sz="1200" spc="-5" dirty="0">
                <a:latin typeface="Times New Roman"/>
                <a:cs typeface="Times New Roman"/>
              </a:rPr>
              <a:t>A DTE and DCE on the other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end</a:t>
            </a:r>
            <a:endParaRPr sz="1200">
              <a:latin typeface="Times New Roman"/>
              <a:cs typeface="Times New Roman"/>
            </a:endParaRPr>
          </a:p>
          <a:p>
            <a:pPr marL="927100" lvl="1" indent="-228600">
              <a:lnSpc>
                <a:spcPts val="1645"/>
              </a:lnSpc>
              <a:spcBef>
                <a:spcPts val="1265"/>
              </a:spcBef>
              <a:buSzPct val="85714"/>
              <a:buFont typeface="Meiryo"/>
              <a:buChar char="➢"/>
              <a:tabLst>
                <a:tab pos="927100" algn="l"/>
              </a:tabLst>
            </a:pPr>
            <a:r>
              <a:rPr sz="1400" b="1" spc="-5" dirty="0">
                <a:latin typeface="Times New Roman"/>
                <a:cs typeface="Times New Roman"/>
              </a:rPr>
              <a:t>DTE</a:t>
            </a:r>
            <a:r>
              <a:rPr sz="1200" spc="-5" dirty="0">
                <a:latin typeface="Times New Roman"/>
                <a:cs typeface="Times New Roman"/>
              </a:rPr>
              <a:t>: </a:t>
            </a:r>
            <a:r>
              <a:rPr sz="1200" dirty="0">
                <a:latin typeface="Times New Roman"/>
                <a:cs typeface="Times New Roman"/>
              </a:rPr>
              <a:t>Any device that is a source of </a:t>
            </a:r>
            <a:r>
              <a:rPr sz="1200" spc="-5" dirty="0">
                <a:latin typeface="Times New Roman"/>
                <a:cs typeface="Times New Roman"/>
              </a:rPr>
              <a:t>or destination of digital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</a:t>
            </a:r>
            <a:endParaRPr sz="1200">
              <a:latin typeface="Times New Roman"/>
              <a:cs typeface="Times New Roman"/>
            </a:endParaRPr>
          </a:p>
          <a:p>
            <a:pPr marL="927100" lvl="1" indent="-228600">
              <a:lnSpc>
                <a:spcPts val="1645"/>
              </a:lnSpc>
              <a:buSzPct val="85714"/>
              <a:buFont typeface="Meiryo"/>
              <a:buChar char="➢"/>
              <a:tabLst>
                <a:tab pos="927100" algn="l"/>
              </a:tabLst>
            </a:pPr>
            <a:r>
              <a:rPr sz="1400" b="1" spc="-5" dirty="0">
                <a:latin typeface="Times New Roman"/>
                <a:cs typeface="Times New Roman"/>
              </a:rPr>
              <a:t>DCE</a:t>
            </a:r>
            <a:r>
              <a:rPr sz="1200" spc="-5" dirty="0">
                <a:latin typeface="Times New Roman"/>
                <a:cs typeface="Times New Roman"/>
              </a:rPr>
              <a:t>: </a:t>
            </a:r>
            <a:r>
              <a:rPr sz="1200" dirty="0">
                <a:latin typeface="Times New Roman"/>
                <a:cs typeface="Times New Roman"/>
              </a:rPr>
              <a:t>Any device that </a:t>
            </a:r>
            <a:r>
              <a:rPr sz="1200" spc="-5" dirty="0">
                <a:latin typeface="Times New Roman"/>
                <a:cs typeface="Times New Roman"/>
              </a:rPr>
              <a:t>transmits/receives signal through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network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828800" y="3272790"/>
            <a:ext cx="4482071" cy="14767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358900" y="5099303"/>
            <a:ext cx="5302885" cy="4318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marR="5715" indent="-228600">
              <a:lnSpc>
                <a:spcPts val="1380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spc="-5" dirty="0">
                <a:latin typeface="Times New Roman"/>
                <a:cs typeface="Times New Roman"/>
              </a:rPr>
              <a:t>The DTE generates the data and passes it </a:t>
            </a:r>
            <a:r>
              <a:rPr sz="1200" dirty="0">
                <a:latin typeface="Times New Roman"/>
                <a:cs typeface="Times New Roman"/>
              </a:rPr>
              <a:t>along </a:t>
            </a:r>
            <a:r>
              <a:rPr sz="1200" spc="-5" dirty="0">
                <a:latin typeface="Times New Roman"/>
                <a:cs typeface="Times New Roman"/>
              </a:rPr>
              <a:t>with </a:t>
            </a:r>
            <a:r>
              <a:rPr sz="1200" dirty="0">
                <a:latin typeface="Times New Roman"/>
                <a:cs typeface="Times New Roman"/>
              </a:rPr>
              <a:t>any </a:t>
            </a:r>
            <a:r>
              <a:rPr sz="1200" spc="-5" dirty="0">
                <a:latin typeface="Times New Roman"/>
                <a:cs typeface="Times New Roman"/>
              </a:rPr>
              <a:t>control </a:t>
            </a:r>
            <a:r>
              <a:rPr sz="1200" dirty="0">
                <a:latin typeface="Times New Roman"/>
                <a:cs typeface="Times New Roman"/>
              </a:rPr>
              <a:t>information to a  </a:t>
            </a:r>
            <a:r>
              <a:rPr sz="1200" spc="-5" dirty="0">
                <a:latin typeface="Times New Roman"/>
                <a:cs typeface="Times New Roman"/>
              </a:rPr>
              <a:t>DCE</a:t>
            </a:r>
            <a:endParaRPr sz="1200">
              <a:latin typeface="Times New Roman"/>
              <a:cs typeface="Times New Roman"/>
            </a:endParaRPr>
          </a:p>
          <a:p>
            <a:pPr marL="241300" marR="5715" indent="-228600">
              <a:lnSpc>
                <a:spcPts val="1380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The DCE converts the signal to a </a:t>
            </a:r>
            <a:r>
              <a:rPr sz="1200" spc="-5" dirty="0">
                <a:latin typeface="Times New Roman"/>
                <a:cs typeface="Times New Roman"/>
              </a:rPr>
              <a:t>format </a:t>
            </a:r>
            <a:r>
              <a:rPr sz="1200" dirty="0">
                <a:latin typeface="Times New Roman"/>
                <a:cs typeface="Times New Roman"/>
              </a:rPr>
              <a:t>appropriate to the </a:t>
            </a:r>
            <a:r>
              <a:rPr sz="1200" spc="-5" dirty="0">
                <a:latin typeface="Times New Roman"/>
                <a:cs typeface="Times New Roman"/>
              </a:rPr>
              <a:t>TX </a:t>
            </a:r>
            <a:r>
              <a:rPr sz="1200" dirty="0">
                <a:latin typeface="Times New Roman"/>
                <a:cs typeface="Times New Roman"/>
              </a:rPr>
              <a:t>medium and  introduces it </a:t>
            </a:r>
            <a:r>
              <a:rPr sz="1200" spc="-5" dirty="0">
                <a:latin typeface="Times New Roman"/>
                <a:cs typeface="Times New Roman"/>
              </a:rPr>
              <a:t>onto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network</a:t>
            </a:r>
            <a:r>
              <a:rPr sz="1200" spc="-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link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ts val="1345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spc="-5" dirty="0">
                <a:latin typeface="Times New Roman"/>
                <a:cs typeface="Times New Roman"/>
              </a:rPr>
              <a:t>When </a:t>
            </a:r>
            <a:r>
              <a:rPr sz="1200" dirty="0">
                <a:latin typeface="Times New Roman"/>
                <a:cs typeface="Times New Roman"/>
              </a:rPr>
              <a:t>the signal arrives at the </a:t>
            </a:r>
            <a:r>
              <a:rPr sz="1200" spc="-5" dirty="0">
                <a:latin typeface="Times New Roman"/>
                <a:cs typeface="Times New Roman"/>
              </a:rPr>
              <a:t>receiving </a:t>
            </a:r>
            <a:r>
              <a:rPr sz="1200" dirty="0">
                <a:latin typeface="Times New Roman"/>
                <a:cs typeface="Times New Roman"/>
              </a:rPr>
              <a:t>end </a:t>
            </a:r>
            <a:r>
              <a:rPr sz="1200" spc="-5" dirty="0">
                <a:latin typeface="Times New Roman"/>
                <a:cs typeface="Times New Roman"/>
              </a:rPr>
              <a:t>this </a:t>
            </a:r>
            <a:r>
              <a:rPr sz="1200" dirty="0">
                <a:latin typeface="Times New Roman"/>
                <a:cs typeface="Times New Roman"/>
              </a:rPr>
              <a:t>process is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reversed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Courier New"/>
              <a:buChar char="o"/>
            </a:pPr>
            <a:endParaRPr sz="1150">
              <a:latin typeface="Times New Roman"/>
              <a:cs typeface="Times New Roman"/>
            </a:endParaRPr>
          </a:p>
          <a:p>
            <a:pPr marL="927100" lvl="1" indent="-228600">
              <a:lnSpc>
                <a:spcPts val="1645"/>
              </a:lnSpc>
              <a:buFont typeface="Meiryo"/>
              <a:buChar char="➢"/>
              <a:tabLst>
                <a:tab pos="927100" algn="l"/>
              </a:tabLst>
            </a:pPr>
            <a:r>
              <a:rPr sz="1400" b="1" spc="-10" dirty="0">
                <a:latin typeface="Times New Roman"/>
                <a:cs typeface="Times New Roman"/>
              </a:rPr>
              <a:t>DTE</a:t>
            </a:r>
            <a:endParaRPr sz="1400">
              <a:latin typeface="Times New Roman"/>
              <a:cs typeface="Times New Roman"/>
            </a:endParaRPr>
          </a:p>
          <a:p>
            <a:pPr marL="927100" marR="5715" indent="-228600">
              <a:lnSpc>
                <a:spcPts val="1380"/>
              </a:lnSpc>
              <a:spcBef>
                <a:spcPts val="60"/>
              </a:spcBef>
              <a:buFont typeface="Courier New"/>
              <a:buChar char="o"/>
              <a:tabLst>
                <a:tab pos="927100" algn="l"/>
              </a:tabLst>
            </a:pPr>
            <a:r>
              <a:rPr sz="1200" spc="-5" dirty="0">
                <a:latin typeface="Times New Roman"/>
                <a:cs typeface="Times New Roman"/>
              </a:rPr>
              <a:t>DTE includes any unit that functions either as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source of or as </a:t>
            </a:r>
            <a:r>
              <a:rPr sz="1200" dirty="0">
                <a:latin typeface="Times New Roman"/>
                <a:cs typeface="Times New Roman"/>
              </a:rPr>
              <a:t>a  destination </a:t>
            </a:r>
            <a:r>
              <a:rPr sz="1200" spc="-5" dirty="0">
                <a:latin typeface="Times New Roman"/>
                <a:cs typeface="Times New Roman"/>
              </a:rPr>
              <a:t>for </a:t>
            </a:r>
            <a:r>
              <a:rPr sz="1200" dirty="0">
                <a:latin typeface="Times New Roman"/>
                <a:cs typeface="Times New Roman"/>
              </a:rPr>
              <a:t>binary digital</a:t>
            </a:r>
            <a:r>
              <a:rPr sz="1200" spc="-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</a:t>
            </a:r>
            <a:endParaRPr sz="1200">
              <a:latin typeface="Times New Roman"/>
              <a:cs typeface="Times New Roman"/>
            </a:endParaRPr>
          </a:p>
          <a:p>
            <a:pPr marL="927100" marR="6350" indent="-228600">
              <a:lnSpc>
                <a:spcPts val="1380"/>
              </a:lnSpc>
              <a:buFont typeface="Courier New"/>
              <a:buChar char="o"/>
              <a:tabLst>
                <a:tab pos="927100" algn="l"/>
              </a:tabLst>
            </a:pPr>
            <a:r>
              <a:rPr sz="1200" spc="-5" dirty="0">
                <a:latin typeface="Times New Roman"/>
                <a:cs typeface="Times New Roman"/>
              </a:rPr>
              <a:t>At </a:t>
            </a:r>
            <a:r>
              <a:rPr sz="1200" dirty="0">
                <a:latin typeface="Times New Roman"/>
                <a:cs typeface="Times New Roman"/>
              </a:rPr>
              <a:t>the physical layer, it cab a </a:t>
            </a:r>
            <a:r>
              <a:rPr sz="1200" spc="-5" dirty="0">
                <a:latin typeface="Times New Roman"/>
                <a:cs typeface="Times New Roman"/>
              </a:rPr>
              <a:t>terminal, microcomputer, computer </a:t>
            </a:r>
            <a:r>
              <a:rPr sz="1200" dirty="0">
                <a:latin typeface="Times New Roman"/>
                <a:cs typeface="Times New Roman"/>
              </a:rPr>
              <a:t>,  </a:t>
            </a:r>
            <a:r>
              <a:rPr sz="1200" spc="-5" dirty="0">
                <a:latin typeface="Times New Roman"/>
                <a:cs typeface="Times New Roman"/>
              </a:rPr>
              <a:t>printer or </a:t>
            </a:r>
            <a:r>
              <a:rPr sz="1200" dirty="0">
                <a:latin typeface="Times New Roman"/>
                <a:cs typeface="Times New Roman"/>
              </a:rPr>
              <a:t>any </a:t>
            </a:r>
            <a:r>
              <a:rPr sz="1200" spc="-5" dirty="0">
                <a:latin typeface="Times New Roman"/>
                <a:cs typeface="Times New Roman"/>
              </a:rPr>
              <a:t>other device </a:t>
            </a:r>
            <a:r>
              <a:rPr sz="1200" dirty="0">
                <a:latin typeface="Times New Roman"/>
                <a:cs typeface="Times New Roman"/>
              </a:rPr>
              <a:t>that </a:t>
            </a:r>
            <a:r>
              <a:rPr sz="1200" spc="-5" dirty="0">
                <a:latin typeface="Times New Roman"/>
                <a:cs typeface="Times New Roman"/>
              </a:rPr>
              <a:t>generates </a:t>
            </a:r>
            <a:r>
              <a:rPr sz="1200" dirty="0">
                <a:latin typeface="Times New Roman"/>
                <a:cs typeface="Times New Roman"/>
              </a:rPr>
              <a:t>or </a:t>
            </a:r>
            <a:r>
              <a:rPr sz="1200" spc="-5" dirty="0">
                <a:latin typeface="Times New Roman"/>
                <a:cs typeface="Times New Roman"/>
              </a:rPr>
              <a:t>consumes </a:t>
            </a:r>
            <a:r>
              <a:rPr sz="1200" dirty="0">
                <a:latin typeface="Times New Roman"/>
                <a:cs typeface="Times New Roman"/>
              </a:rPr>
              <a:t>digital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</a:t>
            </a:r>
            <a:endParaRPr sz="1200">
              <a:latin typeface="Times New Roman"/>
              <a:cs typeface="Times New Roman"/>
            </a:endParaRPr>
          </a:p>
          <a:p>
            <a:pPr marL="927100" marR="5080" indent="-228600">
              <a:lnSpc>
                <a:spcPts val="1380"/>
              </a:lnSpc>
              <a:buFont typeface="Courier New"/>
              <a:buChar char="o"/>
              <a:tabLst>
                <a:tab pos="927100" algn="l"/>
              </a:tabLst>
            </a:pPr>
            <a:r>
              <a:rPr sz="1200" spc="-5" dirty="0">
                <a:latin typeface="Times New Roman"/>
                <a:cs typeface="Times New Roman"/>
              </a:rPr>
              <a:t>DTEs do not often communicate with </a:t>
            </a:r>
            <a:r>
              <a:rPr sz="1200" dirty="0">
                <a:latin typeface="Times New Roman"/>
                <a:cs typeface="Times New Roman"/>
              </a:rPr>
              <a:t>each </a:t>
            </a:r>
            <a:r>
              <a:rPr sz="1200" spc="-5" dirty="0">
                <a:latin typeface="Times New Roman"/>
                <a:cs typeface="Times New Roman"/>
              </a:rPr>
              <a:t>other directly </a:t>
            </a:r>
            <a:r>
              <a:rPr sz="1200" dirty="0">
                <a:latin typeface="Times New Roman"/>
                <a:cs typeface="Times New Roman"/>
              </a:rPr>
              <a:t>with each  other</a:t>
            </a:r>
            <a:endParaRPr sz="1200">
              <a:latin typeface="Times New Roman"/>
              <a:cs typeface="Times New Roman"/>
            </a:endParaRPr>
          </a:p>
          <a:p>
            <a:pPr marL="927100" indent="-228600">
              <a:lnSpc>
                <a:spcPts val="1315"/>
              </a:lnSpc>
              <a:buFont typeface="Courier New"/>
              <a:buChar char="o"/>
              <a:tabLst>
                <a:tab pos="927100" algn="l"/>
              </a:tabLst>
            </a:pPr>
            <a:r>
              <a:rPr sz="1200" dirty="0">
                <a:latin typeface="Times New Roman"/>
                <a:cs typeface="Times New Roman"/>
              </a:rPr>
              <a:t>Think </a:t>
            </a:r>
            <a:r>
              <a:rPr sz="1200" spc="-5" dirty="0">
                <a:latin typeface="Times New Roman"/>
                <a:cs typeface="Times New Roman"/>
              </a:rPr>
              <a:t>of DTE </a:t>
            </a:r>
            <a:r>
              <a:rPr sz="1200" dirty="0">
                <a:latin typeface="Times New Roman"/>
                <a:cs typeface="Times New Roman"/>
              </a:rPr>
              <a:t>as </a:t>
            </a:r>
            <a:r>
              <a:rPr sz="1200" spc="-5" dirty="0">
                <a:latin typeface="Times New Roman"/>
                <a:cs typeface="Times New Roman"/>
              </a:rPr>
              <a:t>your</a:t>
            </a:r>
            <a:r>
              <a:rPr sz="1200" spc="-9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Brain.</a:t>
            </a:r>
            <a:endParaRPr sz="1200">
              <a:latin typeface="Times New Roman"/>
              <a:cs typeface="Times New Roman"/>
            </a:endParaRPr>
          </a:p>
          <a:p>
            <a:pPr marL="927100" indent="-228600">
              <a:lnSpc>
                <a:spcPts val="1375"/>
              </a:lnSpc>
              <a:buFont typeface="Courier New"/>
              <a:buChar char="o"/>
              <a:tabLst>
                <a:tab pos="927100" algn="l"/>
              </a:tabLst>
            </a:pPr>
            <a:r>
              <a:rPr sz="1200" spc="-5" dirty="0">
                <a:latin typeface="Times New Roman"/>
                <a:cs typeface="Times New Roman"/>
              </a:rPr>
              <a:t>Your </a:t>
            </a:r>
            <a:r>
              <a:rPr sz="1200" dirty="0">
                <a:latin typeface="Times New Roman"/>
                <a:cs typeface="Times New Roman"/>
              </a:rPr>
              <a:t>and </a:t>
            </a:r>
            <a:r>
              <a:rPr sz="1200" spc="-5" dirty="0">
                <a:latin typeface="Times New Roman"/>
                <a:cs typeface="Times New Roman"/>
              </a:rPr>
              <a:t>your friends brains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DTEs</a:t>
            </a:r>
            <a:endParaRPr sz="1200">
              <a:latin typeface="Times New Roman"/>
              <a:cs typeface="Times New Roman"/>
            </a:endParaRPr>
          </a:p>
          <a:p>
            <a:pPr marL="927100" indent="-228600">
              <a:lnSpc>
                <a:spcPts val="1300"/>
              </a:lnSpc>
              <a:buFont typeface="Courier New"/>
              <a:buChar char="o"/>
              <a:tabLst>
                <a:tab pos="927100" algn="l"/>
              </a:tabLst>
            </a:pPr>
            <a:r>
              <a:rPr sz="1200" dirty="0">
                <a:latin typeface="Times New Roman"/>
                <a:cs typeface="Times New Roman"/>
              </a:rPr>
              <a:t>The vocal chords or </a:t>
            </a:r>
            <a:r>
              <a:rPr sz="1200" spc="-5" dirty="0">
                <a:latin typeface="Times New Roman"/>
                <a:cs typeface="Times New Roman"/>
              </a:rPr>
              <a:t>mouth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DCEs</a:t>
            </a:r>
            <a:endParaRPr sz="1200">
              <a:latin typeface="Times New Roman"/>
              <a:cs typeface="Times New Roman"/>
            </a:endParaRPr>
          </a:p>
          <a:p>
            <a:pPr marL="927100" indent="-228600">
              <a:lnSpc>
                <a:spcPts val="1575"/>
              </a:lnSpc>
              <a:buSzPct val="116666"/>
              <a:buFont typeface="Courier New"/>
              <a:buChar char="o"/>
              <a:tabLst>
                <a:tab pos="927100" algn="l"/>
              </a:tabLst>
            </a:pPr>
            <a:r>
              <a:rPr sz="1200" spc="-5" dirty="0">
                <a:latin typeface="Times New Roman"/>
                <a:cs typeface="Times New Roman"/>
              </a:rPr>
              <a:t>Air </a:t>
            </a:r>
            <a:r>
              <a:rPr sz="1200" dirty="0">
                <a:latin typeface="Times New Roman"/>
                <a:cs typeface="Times New Roman"/>
              </a:rPr>
              <a:t>is </a:t>
            </a:r>
            <a:r>
              <a:rPr sz="1200" spc="-5" dirty="0">
                <a:latin typeface="Times New Roman"/>
                <a:cs typeface="Times New Roman"/>
              </a:rPr>
              <a:t>TX</a:t>
            </a:r>
            <a:r>
              <a:rPr sz="1200" spc="-9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Meduium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Times New Roman"/>
              <a:cs typeface="Times New Roman"/>
            </a:endParaRPr>
          </a:p>
          <a:p>
            <a:pPr marL="927100" indent="-228600">
              <a:lnSpc>
                <a:spcPts val="1645"/>
              </a:lnSpc>
              <a:buFont typeface="Meiryo"/>
              <a:buChar char="➢"/>
              <a:tabLst>
                <a:tab pos="927100" algn="l"/>
              </a:tabLst>
            </a:pPr>
            <a:r>
              <a:rPr sz="1400" b="1" spc="-10" dirty="0">
                <a:latin typeface="Times New Roman"/>
                <a:cs typeface="Times New Roman"/>
              </a:rPr>
              <a:t>DCE</a:t>
            </a:r>
            <a:endParaRPr sz="1400">
              <a:latin typeface="Times New Roman"/>
              <a:cs typeface="Times New Roman"/>
            </a:endParaRPr>
          </a:p>
          <a:p>
            <a:pPr marL="927100" marR="5080" indent="-228600">
              <a:lnSpc>
                <a:spcPts val="1380"/>
              </a:lnSpc>
              <a:spcBef>
                <a:spcPts val="60"/>
              </a:spcBef>
              <a:buFont typeface="Courier New"/>
              <a:buChar char="o"/>
              <a:tabLst>
                <a:tab pos="927100" algn="l"/>
              </a:tabLst>
            </a:pPr>
            <a:r>
              <a:rPr sz="1200" spc="-5" dirty="0">
                <a:latin typeface="Times New Roman"/>
                <a:cs typeface="Times New Roman"/>
              </a:rPr>
              <a:t>DCE </a:t>
            </a:r>
            <a:r>
              <a:rPr sz="1200" dirty="0">
                <a:latin typeface="Times New Roman"/>
                <a:cs typeface="Times New Roman"/>
              </a:rPr>
              <a:t>includes any </a:t>
            </a:r>
            <a:r>
              <a:rPr sz="1200" spc="-5" dirty="0">
                <a:latin typeface="Times New Roman"/>
                <a:cs typeface="Times New Roman"/>
              </a:rPr>
              <a:t>functional unit that transmits </a:t>
            </a:r>
            <a:r>
              <a:rPr sz="1200" dirty="0">
                <a:latin typeface="Times New Roman"/>
                <a:cs typeface="Times New Roman"/>
              </a:rPr>
              <a:t>or </a:t>
            </a:r>
            <a:r>
              <a:rPr sz="1200" spc="-5" dirty="0">
                <a:latin typeface="Times New Roman"/>
                <a:cs typeface="Times New Roman"/>
              </a:rPr>
              <a:t>receives </a:t>
            </a:r>
            <a:r>
              <a:rPr sz="1200" dirty="0">
                <a:latin typeface="Times New Roman"/>
                <a:cs typeface="Times New Roman"/>
              </a:rPr>
              <a:t>data in the  form of an analog or digital signal through a</a:t>
            </a:r>
            <a:r>
              <a:rPr sz="1200" spc="-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network</a:t>
            </a:r>
            <a:endParaRPr sz="1200">
              <a:latin typeface="Times New Roman"/>
              <a:cs typeface="Times New Roman"/>
            </a:endParaRPr>
          </a:p>
          <a:p>
            <a:pPr marL="927100" marR="5715" indent="-228600">
              <a:lnSpc>
                <a:spcPts val="1380"/>
              </a:lnSpc>
              <a:buFont typeface="Courier New"/>
              <a:buChar char="o"/>
              <a:tabLst>
                <a:tab pos="927100" algn="l"/>
              </a:tabLst>
            </a:pPr>
            <a:r>
              <a:rPr sz="1200" spc="-5" dirty="0">
                <a:latin typeface="Times New Roman"/>
                <a:cs typeface="Times New Roman"/>
              </a:rPr>
              <a:t>At </a:t>
            </a:r>
            <a:r>
              <a:rPr sz="1200" dirty="0">
                <a:latin typeface="Times New Roman"/>
                <a:cs typeface="Times New Roman"/>
              </a:rPr>
              <a:t>the physical layer, a DCE takes </a:t>
            </a:r>
            <a:r>
              <a:rPr sz="1200" spc="-5" dirty="0">
                <a:latin typeface="Times New Roman"/>
                <a:cs typeface="Times New Roman"/>
              </a:rPr>
              <a:t>data generated by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DTE, </a:t>
            </a:r>
            <a:r>
              <a:rPr sz="1200" dirty="0">
                <a:latin typeface="Times New Roman"/>
                <a:cs typeface="Times New Roman"/>
              </a:rPr>
              <a:t>converts  it to the </a:t>
            </a:r>
            <a:r>
              <a:rPr sz="1200" spc="-5" dirty="0">
                <a:latin typeface="Times New Roman"/>
                <a:cs typeface="Times New Roman"/>
              </a:rPr>
              <a:t>appropriate signal </a:t>
            </a:r>
            <a:r>
              <a:rPr sz="1200" dirty="0">
                <a:latin typeface="Times New Roman"/>
                <a:cs typeface="Times New Roman"/>
              </a:rPr>
              <a:t>and </a:t>
            </a:r>
            <a:r>
              <a:rPr sz="1200" spc="-5" dirty="0">
                <a:latin typeface="Times New Roman"/>
                <a:cs typeface="Times New Roman"/>
              </a:rPr>
              <a:t>then </a:t>
            </a:r>
            <a:r>
              <a:rPr sz="1200" dirty="0">
                <a:latin typeface="Times New Roman"/>
                <a:cs typeface="Times New Roman"/>
              </a:rPr>
              <a:t>introduces it to the </a:t>
            </a:r>
            <a:r>
              <a:rPr sz="1200" spc="-5" dirty="0">
                <a:latin typeface="Times New Roman"/>
                <a:cs typeface="Times New Roman"/>
              </a:rPr>
              <a:t>comm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link</a:t>
            </a:r>
            <a:endParaRPr sz="1200">
              <a:latin typeface="Times New Roman"/>
              <a:cs typeface="Times New Roman"/>
            </a:endParaRPr>
          </a:p>
          <a:p>
            <a:pPr marL="927100" indent="-228600">
              <a:lnSpc>
                <a:spcPts val="1345"/>
              </a:lnSpc>
              <a:buFont typeface="Courier New"/>
              <a:buChar char="o"/>
              <a:tabLst>
                <a:tab pos="927100" algn="l"/>
              </a:tabLst>
            </a:pPr>
            <a:r>
              <a:rPr sz="1200" spc="-5" dirty="0">
                <a:latin typeface="Times New Roman"/>
                <a:cs typeface="Times New Roman"/>
              </a:rPr>
              <a:t>Commonly used DCEs </a:t>
            </a:r>
            <a:r>
              <a:rPr sz="1200" dirty="0">
                <a:latin typeface="Times New Roman"/>
                <a:cs typeface="Times New Roman"/>
              </a:rPr>
              <a:t>at the </a:t>
            </a:r>
            <a:r>
              <a:rPr sz="1200" spc="-5" dirty="0">
                <a:latin typeface="Times New Roman"/>
                <a:cs typeface="Times New Roman"/>
              </a:rPr>
              <a:t>physical layer include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MODEMS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© </a:t>
            </a:r>
            <a:r>
              <a:rPr spc="-5" dirty="0"/>
              <a:t>Copyright Virtual University of</a:t>
            </a:r>
            <a:r>
              <a:rPr spc="-80" dirty="0"/>
              <a:t> </a:t>
            </a:r>
            <a:r>
              <a:rPr spc="-5" dirty="0"/>
              <a:t>Pakistan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05"/>
              </a:lnSpc>
            </a:pPr>
            <a:fld id="{81D60167-4931-47E6-BA6A-407CBD079E47}" type="slidenum">
              <a:rPr dirty="0"/>
              <a:t>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15325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300" y="445007"/>
            <a:ext cx="1799589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Times New Roman"/>
                <a:cs typeface="Times New Roman"/>
              </a:rPr>
              <a:t>CS601-Data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Communication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71335" y="445007"/>
            <a:ext cx="245110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0" dirty="0">
                <a:latin typeface="Times New Roman"/>
                <a:cs typeface="Times New Roman"/>
              </a:rPr>
              <a:t>VU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000" y="637794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43000" y="9867900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816100" y="902207"/>
            <a:ext cx="4845050" cy="5397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indent="-228600">
              <a:lnSpc>
                <a:spcPts val="1410"/>
              </a:lnSpc>
              <a:buFont typeface="Courier New"/>
              <a:buChar char="o"/>
              <a:tabLst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EIA </a:t>
            </a:r>
            <a:r>
              <a:rPr sz="1200" spc="-5" dirty="0">
                <a:latin typeface="Times New Roman"/>
                <a:cs typeface="Times New Roman"/>
              </a:rPr>
              <a:t>449 provides much better functionality </a:t>
            </a:r>
            <a:r>
              <a:rPr sz="1200" dirty="0">
                <a:latin typeface="Times New Roman"/>
                <a:cs typeface="Times New Roman"/>
              </a:rPr>
              <a:t>than EIA</a:t>
            </a:r>
            <a:r>
              <a:rPr sz="1200" spc="-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232</a:t>
            </a:r>
            <a:endParaRPr sz="1200">
              <a:latin typeface="Times New Roman"/>
              <a:cs typeface="Times New Roman"/>
            </a:endParaRPr>
          </a:p>
          <a:p>
            <a:pPr marL="469900" marR="6350" indent="-228600">
              <a:lnSpc>
                <a:spcPts val="1380"/>
              </a:lnSpc>
              <a:spcBef>
                <a:spcPts val="65"/>
              </a:spcBef>
              <a:buFont typeface="Courier New"/>
              <a:buChar char="o"/>
              <a:tabLst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However it requires a </a:t>
            </a:r>
            <a:r>
              <a:rPr sz="1200" spc="-10" dirty="0">
                <a:latin typeface="Times New Roman"/>
                <a:cs typeface="Times New Roman"/>
              </a:rPr>
              <a:t>DB </a:t>
            </a:r>
            <a:r>
              <a:rPr sz="1200" dirty="0">
                <a:latin typeface="Times New Roman"/>
                <a:cs typeface="Times New Roman"/>
              </a:rPr>
              <a:t>37 connector that industry </a:t>
            </a:r>
            <a:r>
              <a:rPr sz="1200" spc="-5" dirty="0">
                <a:latin typeface="Times New Roman"/>
                <a:cs typeface="Times New Roman"/>
              </a:rPr>
              <a:t>has been reluctant 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use because of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widespread use of DB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25</a:t>
            </a:r>
            <a:endParaRPr sz="1200">
              <a:latin typeface="Times New Roman"/>
              <a:cs typeface="Times New Roman"/>
            </a:endParaRPr>
          </a:p>
          <a:p>
            <a:pPr marL="469900" marR="5715" indent="-228600">
              <a:lnSpc>
                <a:spcPts val="1380"/>
              </a:lnSpc>
              <a:buFont typeface="Courier New"/>
              <a:buChar char="o"/>
              <a:tabLst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encourage acceptance </a:t>
            </a:r>
            <a:r>
              <a:rPr sz="1200" dirty="0">
                <a:latin typeface="Times New Roman"/>
                <a:cs typeface="Times New Roman"/>
              </a:rPr>
              <a:t>of EIA 449, EIA developed a </a:t>
            </a:r>
            <a:r>
              <a:rPr sz="1200" spc="-5" dirty="0">
                <a:latin typeface="Times New Roman"/>
                <a:cs typeface="Times New Roman"/>
              </a:rPr>
              <a:t>version </a:t>
            </a:r>
            <a:r>
              <a:rPr sz="1200" dirty="0">
                <a:latin typeface="Times New Roman"/>
                <a:cs typeface="Times New Roman"/>
              </a:rPr>
              <a:t>of EIA-  </a:t>
            </a:r>
            <a:r>
              <a:rPr sz="1200" spc="-5" dirty="0">
                <a:latin typeface="Times New Roman"/>
                <a:cs typeface="Times New Roman"/>
              </a:rPr>
              <a:t>449 that uses DB 25</a:t>
            </a:r>
            <a:r>
              <a:rPr sz="1200" spc="-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pins</a:t>
            </a:r>
            <a:endParaRPr sz="1200">
              <a:latin typeface="Times New Roman"/>
              <a:cs typeface="Times New Roman"/>
            </a:endParaRPr>
          </a:p>
          <a:p>
            <a:pPr marL="469900" marR="5715" indent="-228600">
              <a:lnSpc>
                <a:spcPts val="1380"/>
              </a:lnSpc>
              <a:buFont typeface="Courier New"/>
              <a:buChar char="o"/>
              <a:tabLst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Pin functions of EIA 530 are </a:t>
            </a:r>
            <a:r>
              <a:rPr sz="1200" spc="-5" dirty="0">
                <a:latin typeface="Times New Roman"/>
                <a:cs typeface="Times New Roman"/>
              </a:rPr>
              <a:t>essentially those of EIA 449  CATEGORY </a:t>
            </a:r>
            <a:r>
              <a:rPr sz="1200" dirty="0">
                <a:latin typeface="Times New Roman"/>
                <a:cs typeface="Times New Roman"/>
              </a:rPr>
              <a:t>1 </a:t>
            </a:r>
            <a:r>
              <a:rPr sz="1200" spc="-5" dirty="0">
                <a:latin typeface="Times New Roman"/>
                <a:cs typeface="Times New Roman"/>
              </a:rPr>
              <a:t>pins plus three </a:t>
            </a:r>
            <a:r>
              <a:rPr sz="1200" dirty="0">
                <a:latin typeface="Times New Roman"/>
                <a:cs typeface="Times New Roman"/>
              </a:rPr>
              <a:t>pins from category</a:t>
            </a:r>
            <a:r>
              <a:rPr sz="1200" spc="-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  <a:p>
            <a:pPr marL="469900" indent="-228600">
              <a:lnSpc>
                <a:spcPts val="1345"/>
              </a:lnSpc>
              <a:buFont typeface="Courier New"/>
              <a:buChar char="o"/>
              <a:tabLst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EIA 530 does not support a secondary</a:t>
            </a:r>
            <a:r>
              <a:rPr sz="1200" spc="-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circuit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Courier New"/>
              <a:buChar char="o"/>
            </a:pPr>
            <a:endParaRPr sz="1150">
              <a:latin typeface="Times New Roman"/>
              <a:cs typeface="Times New Roman"/>
            </a:endParaRPr>
          </a:p>
          <a:p>
            <a:pPr marL="241300">
              <a:lnSpc>
                <a:spcPts val="1405"/>
              </a:lnSpc>
              <a:spcBef>
                <a:spcPts val="5"/>
              </a:spcBef>
            </a:pPr>
            <a:r>
              <a:rPr sz="1200" spc="-135" dirty="0">
                <a:latin typeface="Meiryo"/>
                <a:cs typeface="Meiryo"/>
              </a:rPr>
              <a:t>❖ </a:t>
            </a:r>
            <a:r>
              <a:rPr sz="1200" spc="-50" dirty="0">
                <a:latin typeface="Meiryo"/>
                <a:cs typeface="Meiryo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X.21</a:t>
            </a:r>
            <a:endParaRPr sz="1200">
              <a:latin typeface="Times New Roman"/>
              <a:cs typeface="Times New Roman"/>
            </a:endParaRPr>
          </a:p>
          <a:p>
            <a:pPr marL="469900" indent="-228600">
              <a:lnSpc>
                <a:spcPts val="1370"/>
              </a:lnSpc>
              <a:buFont typeface="Courier New"/>
              <a:buChar char="o"/>
              <a:tabLst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Eliminates </a:t>
            </a:r>
            <a:r>
              <a:rPr sz="1200" dirty="0">
                <a:latin typeface="Times New Roman"/>
                <a:cs typeface="Times New Roman"/>
              </a:rPr>
              <a:t>most </a:t>
            </a:r>
            <a:r>
              <a:rPr sz="1200" spc="-5" dirty="0">
                <a:latin typeface="Times New Roman"/>
                <a:cs typeface="Times New Roman"/>
              </a:rPr>
              <a:t>of </a:t>
            </a:r>
            <a:r>
              <a:rPr sz="1200" dirty="0">
                <a:latin typeface="Times New Roman"/>
                <a:cs typeface="Times New Roman"/>
              </a:rPr>
              <a:t>control </a:t>
            </a:r>
            <a:r>
              <a:rPr sz="1200" spc="-5" dirty="0">
                <a:latin typeface="Times New Roman"/>
                <a:cs typeface="Times New Roman"/>
              </a:rPr>
              <a:t>pins of EIA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standards</a:t>
            </a:r>
            <a:endParaRPr sz="1200">
              <a:latin typeface="Times New Roman"/>
              <a:cs typeface="Times New Roman"/>
            </a:endParaRPr>
          </a:p>
          <a:p>
            <a:pPr marL="698500">
              <a:lnSpc>
                <a:spcPts val="1700"/>
              </a:lnSpc>
            </a:pPr>
            <a:r>
              <a:rPr sz="1500" dirty="0">
                <a:latin typeface="Arial"/>
                <a:cs typeface="Arial"/>
              </a:rPr>
              <a:t>–</a:t>
            </a:r>
            <a:r>
              <a:rPr sz="1200" dirty="0">
                <a:latin typeface="Times New Roman"/>
                <a:cs typeface="Times New Roman"/>
              </a:rPr>
              <a:t>Control </a:t>
            </a:r>
            <a:r>
              <a:rPr sz="1200" spc="-5" dirty="0">
                <a:latin typeface="Times New Roman"/>
                <a:cs typeface="Times New Roman"/>
              </a:rPr>
              <a:t>signals </a:t>
            </a:r>
            <a:r>
              <a:rPr sz="1200" dirty="0">
                <a:latin typeface="Times New Roman"/>
                <a:cs typeface="Times New Roman"/>
              </a:rPr>
              <a:t>are </a:t>
            </a:r>
            <a:r>
              <a:rPr sz="1200" spc="-5" dirty="0">
                <a:latin typeface="Times New Roman"/>
                <a:cs typeface="Times New Roman"/>
              </a:rPr>
              <a:t>encoded </a:t>
            </a:r>
            <a:r>
              <a:rPr sz="1200" dirty="0">
                <a:latin typeface="Times New Roman"/>
                <a:cs typeface="Times New Roman"/>
              </a:rPr>
              <a:t>to control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characters</a:t>
            </a:r>
            <a:endParaRPr sz="1200">
              <a:latin typeface="Times New Roman"/>
              <a:cs typeface="Times New Roman"/>
            </a:endParaRPr>
          </a:p>
          <a:p>
            <a:pPr marL="698500">
              <a:lnSpc>
                <a:spcPts val="1664"/>
              </a:lnSpc>
            </a:pPr>
            <a:r>
              <a:rPr sz="1500" dirty="0">
                <a:latin typeface="Arial"/>
                <a:cs typeface="Arial"/>
              </a:rPr>
              <a:t>–</a:t>
            </a:r>
            <a:r>
              <a:rPr sz="1200" dirty="0">
                <a:latin typeface="Times New Roman"/>
                <a:cs typeface="Times New Roman"/>
              </a:rPr>
              <a:t>Send </a:t>
            </a:r>
            <a:r>
              <a:rPr sz="1200" spc="-5" dirty="0">
                <a:latin typeface="Times New Roman"/>
                <a:cs typeface="Times New Roman"/>
              </a:rPr>
              <a:t>control characters </a:t>
            </a:r>
            <a:r>
              <a:rPr sz="1200" dirty="0">
                <a:latin typeface="Times New Roman"/>
                <a:cs typeface="Times New Roman"/>
              </a:rPr>
              <a:t>within </a:t>
            </a:r>
            <a:r>
              <a:rPr sz="1200" spc="-5" dirty="0">
                <a:latin typeface="Times New Roman"/>
                <a:cs typeface="Times New Roman"/>
              </a:rPr>
              <a:t>the data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line</a:t>
            </a:r>
            <a:endParaRPr sz="1200">
              <a:latin typeface="Times New Roman"/>
              <a:cs typeface="Times New Roman"/>
            </a:endParaRPr>
          </a:p>
          <a:p>
            <a:pPr marL="698500">
              <a:lnSpc>
                <a:spcPts val="1730"/>
              </a:lnSpc>
            </a:pPr>
            <a:r>
              <a:rPr sz="1500" dirty="0">
                <a:latin typeface="Arial"/>
                <a:cs typeface="Arial"/>
              </a:rPr>
              <a:t>–</a:t>
            </a:r>
            <a:r>
              <a:rPr sz="1200" dirty="0">
                <a:latin typeface="Times New Roman"/>
                <a:cs typeface="Times New Roman"/>
              </a:rPr>
              <a:t>More control </a:t>
            </a:r>
            <a:r>
              <a:rPr sz="1200" spc="-5" dirty="0">
                <a:latin typeface="Times New Roman"/>
                <a:cs typeface="Times New Roman"/>
              </a:rPr>
              <a:t>information </a:t>
            </a:r>
            <a:r>
              <a:rPr sz="1200" dirty="0">
                <a:latin typeface="Times New Roman"/>
                <a:cs typeface="Times New Roman"/>
              </a:rPr>
              <a:t>for digital</a:t>
            </a:r>
            <a:r>
              <a:rPr sz="1200" spc="-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telephony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50">
              <a:latin typeface="Times New Roman"/>
              <a:cs typeface="Times New Roman"/>
            </a:endParaRPr>
          </a:p>
          <a:p>
            <a:pPr marL="469900" marR="5080" indent="-228600">
              <a:lnSpc>
                <a:spcPts val="1380"/>
              </a:lnSpc>
              <a:buFont typeface="Courier New"/>
              <a:buChar char="o"/>
              <a:tabLst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For digital communication between devices over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network, rather than  just between DTE and</a:t>
            </a:r>
            <a:r>
              <a:rPr sz="1200" spc="-8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DCE</a:t>
            </a:r>
            <a:endParaRPr sz="1200">
              <a:latin typeface="Times New Roman"/>
              <a:cs typeface="Times New Roman"/>
            </a:endParaRPr>
          </a:p>
          <a:p>
            <a:pPr marL="469900" indent="-228600">
              <a:lnSpc>
                <a:spcPts val="1345"/>
              </a:lnSpc>
              <a:buFont typeface="Courier New"/>
              <a:buChar char="o"/>
              <a:tabLst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DB-15, </a:t>
            </a:r>
            <a:r>
              <a:rPr sz="1200" spc="-5" dirty="0">
                <a:latin typeface="Times New Roman"/>
                <a:cs typeface="Times New Roman"/>
              </a:rPr>
              <a:t>Work </a:t>
            </a:r>
            <a:r>
              <a:rPr sz="1200" dirty="0">
                <a:latin typeface="Times New Roman"/>
                <a:cs typeface="Times New Roman"/>
              </a:rPr>
              <a:t>with </a:t>
            </a:r>
            <a:r>
              <a:rPr sz="1200" spc="-5" dirty="0">
                <a:latin typeface="Times New Roman"/>
                <a:cs typeface="Times New Roman"/>
              </a:rPr>
              <a:t>balanced circuits at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64Kbps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50">
              <a:latin typeface="Times New Roman"/>
              <a:cs typeface="Times New Roman"/>
            </a:endParaRPr>
          </a:p>
          <a:p>
            <a:pPr marL="241300" indent="-228600">
              <a:lnSpc>
                <a:spcPts val="1405"/>
              </a:lnSpc>
              <a:spcBef>
                <a:spcPts val="5"/>
              </a:spcBef>
              <a:buFont typeface="Meiryo"/>
              <a:buChar char="❖"/>
              <a:tabLst>
                <a:tab pos="241300" algn="l"/>
              </a:tabLst>
            </a:pPr>
            <a:r>
              <a:rPr sz="1200" b="1" dirty="0">
                <a:latin typeface="Times New Roman"/>
                <a:cs typeface="Times New Roman"/>
              </a:rPr>
              <a:t>MODEMS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ts val="1375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Most </a:t>
            </a:r>
            <a:r>
              <a:rPr sz="1200" spc="-5" dirty="0">
                <a:latin typeface="Times New Roman"/>
                <a:cs typeface="Times New Roman"/>
              </a:rPr>
              <a:t>familiar </a:t>
            </a:r>
            <a:r>
              <a:rPr sz="1200" dirty="0">
                <a:latin typeface="Times New Roman"/>
                <a:cs typeface="Times New Roman"/>
              </a:rPr>
              <a:t>type of a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DCE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ts val="1380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spc="-5" dirty="0">
                <a:latin typeface="Times New Roman"/>
                <a:cs typeface="Times New Roman"/>
              </a:rPr>
              <a:t>We </a:t>
            </a:r>
            <a:r>
              <a:rPr sz="1200" dirty="0">
                <a:latin typeface="Times New Roman"/>
                <a:cs typeface="Times New Roman"/>
              </a:rPr>
              <a:t>require </a:t>
            </a:r>
            <a:r>
              <a:rPr sz="1200" spc="-5" dirty="0">
                <a:latin typeface="Times New Roman"/>
                <a:cs typeface="Times New Roman"/>
              </a:rPr>
              <a:t>modem </a:t>
            </a:r>
            <a:r>
              <a:rPr sz="1200" dirty="0">
                <a:latin typeface="Times New Roman"/>
                <a:cs typeface="Times New Roman"/>
              </a:rPr>
              <a:t>to connect to </a:t>
            </a: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internet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ts val="1380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spc="-5" dirty="0">
                <a:latin typeface="Times New Roman"/>
                <a:cs typeface="Times New Roman"/>
              </a:rPr>
              <a:t>MODEM </a:t>
            </a:r>
            <a:r>
              <a:rPr sz="1200" dirty="0">
                <a:latin typeface="Times New Roman"/>
                <a:cs typeface="Times New Roman"/>
              </a:rPr>
              <a:t>is a </a:t>
            </a:r>
            <a:r>
              <a:rPr sz="1200" spc="-5" dirty="0">
                <a:latin typeface="Times New Roman"/>
                <a:cs typeface="Times New Roman"/>
              </a:rPr>
              <a:t>composite </a:t>
            </a:r>
            <a:r>
              <a:rPr sz="1200" dirty="0">
                <a:latin typeface="Times New Roman"/>
                <a:cs typeface="Times New Roman"/>
              </a:rPr>
              <a:t>word for </a:t>
            </a:r>
            <a:r>
              <a:rPr sz="1200" spc="-5" dirty="0">
                <a:latin typeface="Times New Roman"/>
                <a:cs typeface="Times New Roman"/>
              </a:rPr>
              <a:t>modulator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Demodulator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ts val="1380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Modulator converts a </a:t>
            </a:r>
            <a:r>
              <a:rPr sz="1200" spc="-5" dirty="0">
                <a:latin typeface="Times New Roman"/>
                <a:cs typeface="Times New Roman"/>
              </a:rPr>
              <a:t>digital signal into an analog signal using ASK, 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FSK,</a:t>
            </a:r>
            <a:endParaRPr sz="1200">
              <a:latin typeface="Times New Roman"/>
              <a:cs typeface="Times New Roman"/>
            </a:endParaRPr>
          </a:p>
          <a:p>
            <a:pPr marL="241300">
              <a:lnSpc>
                <a:spcPts val="1380"/>
              </a:lnSpc>
            </a:pPr>
            <a:r>
              <a:rPr sz="1200" spc="-5" dirty="0">
                <a:latin typeface="Times New Roman"/>
                <a:cs typeface="Times New Roman"/>
              </a:rPr>
              <a:t>PSK or</a:t>
            </a:r>
            <a:r>
              <a:rPr sz="1200" spc="-8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QAM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ts val="1380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spc="-5" dirty="0">
                <a:latin typeface="Times New Roman"/>
                <a:cs typeface="Times New Roman"/>
              </a:rPr>
              <a:t>A demodulator </a:t>
            </a:r>
            <a:r>
              <a:rPr sz="1200" dirty="0">
                <a:latin typeface="Times New Roman"/>
                <a:cs typeface="Times New Roman"/>
              </a:rPr>
              <a:t>converts an analog signal into a digital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signal</a:t>
            </a:r>
            <a:endParaRPr sz="1200">
              <a:latin typeface="Times New Roman"/>
              <a:cs typeface="Times New Roman"/>
            </a:endParaRPr>
          </a:p>
          <a:p>
            <a:pPr marL="241300" marR="5715" indent="-228600">
              <a:lnSpc>
                <a:spcPts val="1380"/>
              </a:lnSpc>
              <a:spcBef>
                <a:spcPts val="65"/>
              </a:spcBef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While a demodulator </a:t>
            </a:r>
            <a:r>
              <a:rPr sz="1200" spc="-5" dirty="0">
                <a:latin typeface="Times New Roman"/>
                <a:cs typeface="Times New Roman"/>
              </a:rPr>
              <a:t>resembles </a:t>
            </a:r>
            <a:r>
              <a:rPr sz="1200" dirty="0">
                <a:latin typeface="Times New Roman"/>
                <a:cs typeface="Times New Roman"/>
              </a:rPr>
              <a:t>an </a:t>
            </a:r>
            <a:r>
              <a:rPr sz="1200" spc="-5" dirty="0">
                <a:latin typeface="Times New Roman"/>
                <a:cs typeface="Times New Roman"/>
              </a:rPr>
              <a:t>analog-to-digital converter, it is not  </a:t>
            </a:r>
            <a:r>
              <a:rPr sz="1200" dirty="0">
                <a:latin typeface="Times New Roman"/>
                <a:cs typeface="Times New Roman"/>
              </a:rPr>
              <a:t>infact a </a:t>
            </a:r>
            <a:r>
              <a:rPr sz="1200" spc="-5" dirty="0">
                <a:latin typeface="Times New Roman"/>
                <a:cs typeface="Times New Roman"/>
              </a:rPr>
              <a:t>converter </a:t>
            </a:r>
            <a:r>
              <a:rPr sz="1200" dirty="0">
                <a:latin typeface="Times New Roman"/>
                <a:cs typeface="Times New Roman"/>
              </a:rPr>
              <a:t>of any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kind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ts val="1315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It does </a:t>
            </a:r>
            <a:r>
              <a:rPr sz="1200" spc="-5" dirty="0">
                <a:latin typeface="Times New Roman"/>
                <a:cs typeface="Times New Roman"/>
              </a:rPr>
              <a:t>not sample </a:t>
            </a:r>
            <a:r>
              <a:rPr sz="1200" dirty="0">
                <a:latin typeface="Times New Roman"/>
                <a:cs typeface="Times New Roman"/>
              </a:rPr>
              <a:t>the signal to </a:t>
            </a:r>
            <a:r>
              <a:rPr sz="1200" spc="-5" dirty="0">
                <a:latin typeface="Times New Roman"/>
                <a:cs typeface="Times New Roman"/>
              </a:rPr>
              <a:t>create </a:t>
            </a:r>
            <a:r>
              <a:rPr sz="1200" dirty="0">
                <a:latin typeface="Times New Roman"/>
                <a:cs typeface="Times New Roman"/>
              </a:rPr>
              <a:t>a digital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signal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ts val="1410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spc="-5" dirty="0">
                <a:latin typeface="Times New Roman"/>
                <a:cs typeface="Times New Roman"/>
              </a:rPr>
              <a:t>It </a:t>
            </a:r>
            <a:r>
              <a:rPr sz="1200" dirty="0">
                <a:latin typeface="Times New Roman"/>
                <a:cs typeface="Times New Roman"/>
              </a:rPr>
              <a:t>just </a:t>
            </a:r>
            <a:r>
              <a:rPr sz="1200" spc="-5" dirty="0">
                <a:latin typeface="Times New Roman"/>
                <a:cs typeface="Times New Roman"/>
              </a:rPr>
              <a:t>reverses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process of modulation </a:t>
            </a:r>
            <a:r>
              <a:rPr sz="1200" dirty="0">
                <a:latin typeface="Times New Roman"/>
                <a:cs typeface="Times New Roman"/>
              </a:rPr>
              <a:t>that is it </a:t>
            </a:r>
            <a:r>
              <a:rPr sz="1200" spc="-5" dirty="0">
                <a:latin typeface="Times New Roman"/>
                <a:cs typeface="Times New Roman"/>
              </a:rPr>
              <a:t>performs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demodulation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597913" y="6630923"/>
            <a:ext cx="4603254" cy="26037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587500" y="9396217"/>
            <a:ext cx="399161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ts val="1410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spc="-5" dirty="0">
                <a:latin typeface="Times New Roman"/>
                <a:cs typeface="Times New Roman"/>
              </a:rPr>
              <a:t>Shows </a:t>
            </a:r>
            <a:r>
              <a:rPr sz="1200" dirty="0">
                <a:latin typeface="Times New Roman"/>
                <a:cs typeface="Times New Roman"/>
              </a:rPr>
              <a:t>the relationship of a </a:t>
            </a:r>
            <a:r>
              <a:rPr sz="1200" spc="-5" dirty="0">
                <a:latin typeface="Times New Roman"/>
                <a:cs typeface="Times New Roman"/>
              </a:rPr>
              <a:t>modulator </a:t>
            </a:r>
            <a:r>
              <a:rPr sz="1200" dirty="0">
                <a:latin typeface="Times New Roman"/>
                <a:cs typeface="Times New Roman"/>
              </a:rPr>
              <a:t>with a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demodulator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ts val="1410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Two </a:t>
            </a:r>
            <a:r>
              <a:rPr sz="1200" spc="-5" dirty="0">
                <a:latin typeface="Times New Roman"/>
                <a:cs typeface="Times New Roman"/>
              </a:rPr>
              <a:t>PCs </a:t>
            </a:r>
            <a:r>
              <a:rPr sz="1200" dirty="0">
                <a:latin typeface="Times New Roman"/>
                <a:cs typeface="Times New Roman"/>
              </a:rPr>
              <a:t>at the end are DTEs, and the </a:t>
            </a:r>
            <a:r>
              <a:rPr sz="1200" spc="-5" dirty="0">
                <a:latin typeface="Times New Roman"/>
                <a:cs typeface="Times New Roman"/>
              </a:rPr>
              <a:t>modems </a:t>
            </a:r>
            <a:r>
              <a:rPr sz="1200" dirty="0">
                <a:latin typeface="Times New Roman"/>
                <a:cs typeface="Times New Roman"/>
              </a:rPr>
              <a:t>are </a:t>
            </a: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DCEs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© </a:t>
            </a:r>
            <a:r>
              <a:rPr spc="-5" dirty="0"/>
              <a:t>Copyright Virtual University of</a:t>
            </a:r>
            <a:r>
              <a:rPr spc="-80" dirty="0"/>
              <a:t> </a:t>
            </a:r>
            <a:r>
              <a:rPr spc="-5" dirty="0"/>
              <a:t>Pakistan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406388" y="9887156"/>
            <a:ext cx="25400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sz="1200" spc="-5" dirty="0">
                <a:latin typeface="Times New Roman"/>
                <a:cs typeface="Times New Roman"/>
              </a:rPr>
              <a:t>110</a:t>
            </a:r>
            <a:endParaRPr sz="12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212153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300" y="445007"/>
            <a:ext cx="1799589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Times New Roman"/>
                <a:cs typeface="Times New Roman"/>
              </a:rPr>
              <a:t>CS601-Data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Communication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71335" y="445007"/>
            <a:ext cx="245110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0" dirty="0">
                <a:latin typeface="Times New Roman"/>
                <a:cs typeface="Times New Roman"/>
              </a:rPr>
              <a:t>VU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000" y="637794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43000" y="9867900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587500" y="914399"/>
            <a:ext cx="5074920" cy="4391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marR="5080" indent="-228600">
              <a:lnSpc>
                <a:spcPts val="1380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DTE creates a digital </a:t>
            </a:r>
            <a:r>
              <a:rPr sz="1200" spc="-5" dirty="0">
                <a:latin typeface="Times New Roman"/>
                <a:cs typeface="Times New Roman"/>
              </a:rPr>
              <a:t>signal </a:t>
            </a:r>
            <a:r>
              <a:rPr sz="1200" dirty="0">
                <a:latin typeface="Times New Roman"/>
                <a:cs typeface="Times New Roman"/>
              </a:rPr>
              <a:t>and relays it to </a:t>
            </a:r>
            <a:r>
              <a:rPr sz="1200" spc="-5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Modem via an interface via an  interface</a:t>
            </a:r>
            <a:endParaRPr sz="1200">
              <a:latin typeface="Times New Roman"/>
              <a:cs typeface="Times New Roman"/>
            </a:endParaRPr>
          </a:p>
          <a:p>
            <a:pPr marL="241300" marR="6350" indent="-228600">
              <a:lnSpc>
                <a:spcPts val="1380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Modulated signal is received by the </a:t>
            </a:r>
            <a:r>
              <a:rPr sz="1200" spc="-5" dirty="0">
                <a:latin typeface="Times New Roman"/>
                <a:cs typeface="Times New Roman"/>
              </a:rPr>
              <a:t>demodulation function of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second  modem</a:t>
            </a:r>
            <a:endParaRPr sz="1200">
              <a:latin typeface="Times New Roman"/>
              <a:cs typeface="Times New Roman"/>
            </a:endParaRPr>
          </a:p>
          <a:p>
            <a:pPr marL="241300" marR="6350" indent="-228600">
              <a:lnSpc>
                <a:spcPts val="1380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This </a:t>
            </a:r>
            <a:r>
              <a:rPr sz="1200" spc="-5" dirty="0">
                <a:latin typeface="Times New Roman"/>
                <a:cs typeface="Times New Roman"/>
              </a:rPr>
              <a:t>modem </a:t>
            </a:r>
            <a:r>
              <a:rPr sz="1200" dirty="0">
                <a:latin typeface="Times New Roman"/>
                <a:cs typeface="Times New Roman"/>
              </a:rPr>
              <a:t>takes </a:t>
            </a:r>
            <a:r>
              <a:rPr sz="1200" spc="-5" dirty="0">
                <a:latin typeface="Times New Roman"/>
                <a:cs typeface="Times New Roman"/>
              </a:rPr>
              <a:t>this ASK, FSK, PSK or </a:t>
            </a:r>
            <a:r>
              <a:rPr sz="1200" spc="-10" dirty="0">
                <a:latin typeface="Times New Roman"/>
                <a:cs typeface="Times New Roman"/>
              </a:rPr>
              <a:t>QAM </a:t>
            </a:r>
            <a:r>
              <a:rPr sz="1200" spc="-5" dirty="0">
                <a:latin typeface="Times New Roman"/>
                <a:cs typeface="Times New Roman"/>
              </a:rPr>
              <a:t>signal </a:t>
            </a:r>
            <a:r>
              <a:rPr sz="1200" dirty="0">
                <a:latin typeface="Times New Roman"/>
                <a:cs typeface="Times New Roman"/>
              </a:rPr>
              <a:t>and </a:t>
            </a:r>
            <a:r>
              <a:rPr sz="1200" spc="-5" dirty="0">
                <a:latin typeface="Times New Roman"/>
                <a:cs typeface="Times New Roman"/>
              </a:rPr>
              <a:t>decodes </a:t>
            </a:r>
            <a:r>
              <a:rPr sz="1200" dirty="0">
                <a:latin typeface="Times New Roman"/>
                <a:cs typeface="Times New Roman"/>
              </a:rPr>
              <a:t>it into  whatever </a:t>
            </a:r>
            <a:r>
              <a:rPr sz="1200" spc="-5" dirty="0">
                <a:latin typeface="Times New Roman"/>
                <a:cs typeface="Times New Roman"/>
              </a:rPr>
              <a:t>format </a:t>
            </a:r>
            <a:r>
              <a:rPr sz="1200" dirty="0">
                <a:latin typeface="Times New Roman"/>
                <a:cs typeface="Times New Roman"/>
              </a:rPr>
              <a:t>its computer can</a:t>
            </a:r>
            <a:r>
              <a:rPr sz="1200" spc="-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accept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ts val="1315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It </a:t>
            </a:r>
            <a:r>
              <a:rPr sz="1200" spc="-5" dirty="0">
                <a:latin typeface="Times New Roman"/>
                <a:cs typeface="Times New Roman"/>
              </a:rPr>
              <a:t>then relays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digital </a:t>
            </a:r>
            <a:r>
              <a:rPr sz="1200" dirty="0">
                <a:latin typeface="Times New Roman"/>
                <a:cs typeface="Times New Roman"/>
              </a:rPr>
              <a:t>signal to the </a:t>
            </a:r>
            <a:r>
              <a:rPr sz="1200" spc="-5" dirty="0">
                <a:latin typeface="Times New Roman"/>
                <a:cs typeface="Times New Roman"/>
              </a:rPr>
              <a:t>computer </a:t>
            </a:r>
            <a:r>
              <a:rPr sz="1200" dirty="0">
                <a:latin typeface="Times New Roman"/>
                <a:cs typeface="Times New Roman"/>
              </a:rPr>
              <a:t>via an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interface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ts val="1410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Each DCE </a:t>
            </a:r>
            <a:r>
              <a:rPr sz="1200" spc="-5" dirty="0">
                <a:latin typeface="Times New Roman"/>
                <a:cs typeface="Times New Roman"/>
              </a:rPr>
              <a:t>must </a:t>
            </a:r>
            <a:r>
              <a:rPr sz="1200" dirty="0">
                <a:latin typeface="Times New Roman"/>
                <a:cs typeface="Times New Roman"/>
              </a:rPr>
              <a:t>be </a:t>
            </a:r>
            <a:r>
              <a:rPr sz="1200" spc="-5" dirty="0">
                <a:latin typeface="Times New Roman"/>
                <a:cs typeface="Times New Roman"/>
              </a:rPr>
              <a:t>compatible </a:t>
            </a:r>
            <a:r>
              <a:rPr sz="1200" dirty="0">
                <a:latin typeface="Times New Roman"/>
                <a:cs typeface="Times New Roman"/>
              </a:rPr>
              <a:t>with </a:t>
            </a:r>
            <a:r>
              <a:rPr sz="1200" spc="-5" dirty="0">
                <a:latin typeface="Times New Roman"/>
                <a:cs typeface="Times New Roman"/>
              </a:rPr>
              <a:t>both its own DTE and the other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DCE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50">
              <a:latin typeface="Times New Roman"/>
              <a:cs typeface="Times New Roman"/>
            </a:endParaRPr>
          </a:p>
          <a:p>
            <a:pPr marL="241300" indent="-228600">
              <a:lnSpc>
                <a:spcPts val="1405"/>
              </a:lnSpc>
              <a:spcBef>
                <a:spcPts val="5"/>
              </a:spcBef>
              <a:buFont typeface="Meiryo"/>
              <a:buChar char="➢"/>
              <a:tabLst>
                <a:tab pos="241300" algn="l"/>
              </a:tabLst>
            </a:pPr>
            <a:r>
              <a:rPr sz="1200" b="1" dirty="0">
                <a:latin typeface="Times New Roman"/>
                <a:cs typeface="Times New Roman"/>
              </a:rPr>
              <a:t>Transmission</a:t>
            </a:r>
            <a:r>
              <a:rPr sz="1200" b="1" spc="-10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Rate</a:t>
            </a:r>
            <a:endParaRPr sz="1200">
              <a:latin typeface="Times New Roman"/>
              <a:cs typeface="Times New Roman"/>
            </a:endParaRPr>
          </a:p>
          <a:p>
            <a:pPr marL="241300" marR="5715" indent="-228600">
              <a:lnSpc>
                <a:spcPts val="1380"/>
              </a:lnSpc>
              <a:spcBef>
                <a:spcPts val="60"/>
              </a:spcBef>
              <a:buFont typeface="Courier New"/>
              <a:buChar char="o"/>
              <a:tabLst>
                <a:tab pos="241300" algn="l"/>
              </a:tabLst>
            </a:pPr>
            <a:r>
              <a:rPr sz="1200" spc="-5" dirty="0">
                <a:latin typeface="Times New Roman"/>
                <a:cs typeface="Times New Roman"/>
              </a:rPr>
              <a:t>Modems </a:t>
            </a:r>
            <a:r>
              <a:rPr sz="1200" dirty="0">
                <a:latin typeface="Times New Roman"/>
                <a:cs typeface="Times New Roman"/>
              </a:rPr>
              <a:t>are often described as high </a:t>
            </a:r>
            <a:r>
              <a:rPr sz="1200" spc="-5" dirty="0">
                <a:latin typeface="Times New Roman"/>
                <a:cs typeface="Times New Roman"/>
              </a:rPr>
              <a:t>speed </a:t>
            </a:r>
            <a:r>
              <a:rPr sz="1200" dirty="0">
                <a:latin typeface="Times New Roman"/>
                <a:cs typeface="Times New Roman"/>
              </a:rPr>
              <a:t>or </a:t>
            </a:r>
            <a:r>
              <a:rPr sz="1200" spc="-5" dirty="0">
                <a:latin typeface="Times New Roman"/>
                <a:cs typeface="Times New Roman"/>
              </a:rPr>
              <a:t>low </a:t>
            </a:r>
            <a:r>
              <a:rPr sz="1200" dirty="0">
                <a:latin typeface="Times New Roman"/>
                <a:cs typeface="Times New Roman"/>
              </a:rPr>
              <a:t>speed to indicate how </a:t>
            </a:r>
            <a:r>
              <a:rPr sz="1200" spc="-5" dirty="0">
                <a:latin typeface="Times New Roman"/>
                <a:cs typeface="Times New Roman"/>
              </a:rPr>
              <a:t>many  </a:t>
            </a:r>
            <a:r>
              <a:rPr sz="1200" dirty="0">
                <a:latin typeface="Times New Roman"/>
                <a:cs typeface="Times New Roman"/>
              </a:rPr>
              <a:t>bits </a:t>
            </a:r>
            <a:r>
              <a:rPr sz="1200" spc="-5" dirty="0">
                <a:latin typeface="Times New Roman"/>
                <a:cs typeface="Times New Roman"/>
              </a:rPr>
              <a:t>per second </a:t>
            </a:r>
            <a:r>
              <a:rPr sz="1200" dirty="0">
                <a:latin typeface="Times New Roman"/>
                <a:cs typeface="Times New Roman"/>
              </a:rPr>
              <a:t>a specific device is </a:t>
            </a:r>
            <a:r>
              <a:rPr sz="1200" spc="-5" dirty="0">
                <a:latin typeface="Times New Roman"/>
                <a:cs typeface="Times New Roman"/>
              </a:rPr>
              <a:t>capable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transmitting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receiving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ts val="1320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spc="-5" dirty="0">
                <a:latin typeface="Times New Roman"/>
                <a:cs typeface="Times New Roman"/>
              </a:rPr>
              <a:t>Limitations </a:t>
            </a:r>
            <a:r>
              <a:rPr sz="1200" dirty="0">
                <a:latin typeface="Times New Roman"/>
                <a:cs typeface="Times New Roman"/>
              </a:rPr>
              <a:t>on the </a:t>
            </a:r>
            <a:r>
              <a:rPr sz="1200" spc="-5" dirty="0">
                <a:latin typeface="Times New Roman"/>
                <a:cs typeface="Times New Roman"/>
              </a:rPr>
              <a:t>transmission </a:t>
            </a:r>
            <a:r>
              <a:rPr sz="1200" dirty="0">
                <a:latin typeface="Times New Roman"/>
                <a:cs typeface="Times New Roman"/>
              </a:rPr>
              <a:t>rate of the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Modem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ts val="1380"/>
              </a:lnSpc>
              <a:buFont typeface="Meiryo"/>
              <a:buChar char="➢"/>
              <a:tabLst>
                <a:tab pos="241300" algn="l"/>
              </a:tabLst>
            </a:pPr>
            <a:r>
              <a:rPr sz="1200" b="1" spc="-5" dirty="0">
                <a:latin typeface="Times New Roman"/>
                <a:cs typeface="Times New Roman"/>
              </a:rPr>
              <a:t>Bandwidth</a:t>
            </a:r>
            <a:endParaRPr sz="1200">
              <a:latin typeface="Times New Roman"/>
              <a:cs typeface="Times New Roman"/>
            </a:endParaRPr>
          </a:p>
          <a:p>
            <a:pPr marL="241300" marR="6350" indent="-228600">
              <a:lnSpc>
                <a:spcPts val="1380"/>
              </a:lnSpc>
              <a:spcBef>
                <a:spcPts val="60"/>
              </a:spcBef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Data rate of a link depends upon the type </a:t>
            </a:r>
            <a:r>
              <a:rPr sz="1200" spc="-5" dirty="0">
                <a:latin typeface="Times New Roman"/>
                <a:cs typeface="Times New Roman"/>
              </a:rPr>
              <a:t>of </a:t>
            </a:r>
            <a:r>
              <a:rPr sz="1200" dirty="0">
                <a:latin typeface="Times New Roman"/>
                <a:cs typeface="Times New Roman"/>
              </a:rPr>
              <a:t>encoding </a:t>
            </a:r>
            <a:r>
              <a:rPr sz="1200" spc="-5" dirty="0">
                <a:latin typeface="Times New Roman"/>
                <a:cs typeface="Times New Roman"/>
              </a:rPr>
              <a:t>uses </a:t>
            </a:r>
            <a:r>
              <a:rPr sz="1200" dirty="0">
                <a:latin typeface="Times New Roman"/>
                <a:cs typeface="Times New Roman"/>
              </a:rPr>
              <a:t>and the </a:t>
            </a:r>
            <a:r>
              <a:rPr sz="1200" spc="-5" dirty="0">
                <a:latin typeface="Times New Roman"/>
                <a:cs typeface="Times New Roman"/>
              </a:rPr>
              <a:t>bandwidth  </a:t>
            </a:r>
            <a:r>
              <a:rPr sz="1200" dirty="0">
                <a:latin typeface="Times New Roman"/>
                <a:cs typeface="Times New Roman"/>
              </a:rPr>
              <a:t>of the</a:t>
            </a:r>
            <a:r>
              <a:rPr sz="1200" spc="-8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medium</a:t>
            </a:r>
            <a:endParaRPr sz="1200">
              <a:latin typeface="Times New Roman"/>
              <a:cs typeface="Times New Roman"/>
            </a:endParaRPr>
          </a:p>
          <a:p>
            <a:pPr marL="241300" marR="5715" indent="-228600">
              <a:lnSpc>
                <a:spcPts val="1380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medium </a:t>
            </a:r>
            <a:r>
              <a:rPr sz="1200" dirty="0">
                <a:latin typeface="Times New Roman"/>
                <a:cs typeface="Times New Roman"/>
              </a:rPr>
              <a:t>bandwidth is related to </a:t>
            </a:r>
            <a:r>
              <a:rPr sz="1200" spc="-5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inherent </a:t>
            </a:r>
            <a:r>
              <a:rPr sz="1200" spc="-5" dirty="0">
                <a:latin typeface="Times New Roman"/>
                <a:cs typeface="Times New Roman"/>
              </a:rPr>
              <a:t>limitation </a:t>
            </a:r>
            <a:r>
              <a:rPr sz="1200" dirty="0">
                <a:latin typeface="Times New Roman"/>
                <a:cs typeface="Times New Roman"/>
              </a:rPr>
              <a:t>of the physical  property of the</a:t>
            </a:r>
            <a:r>
              <a:rPr sz="1200" spc="-8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medium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ts val="1315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Every </a:t>
            </a:r>
            <a:r>
              <a:rPr sz="1200" spc="-5" dirty="0">
                <a:latin typeface="Times New Roman"/>
                <a:cs typeface="Times New Roman"/>
              </a:rPr>
              <a:t>line has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range </a:t>
            </a:r>
            <a:r>
              <a:rPr sz="1200" dirty="0">
                <a:latin typeface="Times New Roman"/>
                <a:cs typeface="Times New Roman"/>
              </a:rPr>
              <a:t>of frequencies it can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pass</a:t>
            </a:r>
            <a:endParaRPr sz="1200">
              <a:latin typeface="Times New Roman"/>
              <a:cs typeface="Times New Roman"/>
            </a:endParaRPr>
          </a:p>
          <a:p>
            <a:pPr marL="241300" marR="5080" indent="-228600">
              <a:lnSpc>
                <a:spcPts val="1380"/>
              </a:lnSpc>
              <a:spcBef>
                <a:spcPts val="65"/>
              </a:spcBef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If the frequency of a signal is too ow, it </a:t>
            </a:r>
            <a:r>
              <a:rPr sz="1200" spc="-5" dirty="0">
                <a:latin typeface="Times New Roman"/>
                <a:cs typeface="Times New Roman"/>
              </a:rPr>
              <a:t>cannot overcome </a:t>
            </a:r>
            <a:r>
              <a:rPr sz="1200" dirty="0">
                <a:latin typeface="Times New Roman"/>
                <a:cs typeface="Times New Roman"/>
              </a:rPr>
              <a:t>the capacitance of  the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line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ts val="1315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If frequency is too high, it can be impeded by the inductance of the</a:t>
            </a:r>
            <a:r>
              <a:rPr sz="1200" spc="-1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line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ts val="1380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So every </a:t>
            </a:r>
            <a:r>
              <a:rPr sz="1200" spc="-5" dirty="0">
                <a:latin typeface="Times New Roman"/>
                <a:cs typeface="Times New Roman"/>
              </a:rPr>
              <a:t>line </a:t>
            </a:r>
            <a:r>
              <a:rPr sz="1200" dirty="0">
                <a:latin typeface="Times New Roman"/>
                <a:cs typeface="Times New Roman"/>
              </a:rPr>
              <a:t>has an </a:t>
            </a:r>
            <a:r>
              <a:rPr sz="1200" spc="-5" dirty="0">
                <a:latin typeface="Times New Roman"/>
                <a:cs typeface="Times New Roman"/>
              </a:rPr>
              <a:t>upper limit </a:t>
            </a:r>
            <a:r>
              <a:rPr sz="1200" dirty="0">
                <a:latin typeface="Times New Roman"/>
                <a:cs typeface="Times New Roman"/>
              </a:rPr>
              <a:t>and a lower </a:t>
            </a:r>
            <a:r>
              <a:rPr sz="1200" spc="-5" dirty="0">
                <a:latin typeface="Times New Roman"/>
                <a:cs typeface="Times New Roman"/>
              </a:rPr>
              <a:t>limit </a:t>
            </a:r>
            <a:r>
              <a:rPr sz="1200" dirty="0">
                <a:latin typeface="Times New Roman"/>
                <a:cs typeface="Times New Roman"/>
              </a:rPr>
              <a:t>on frequencies of the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signals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ts val="1385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This </a:t>
            </a:r>
            <a:r>
              <a:rPr sz="1200" spc="-5" dirty="0">
                <a:latin typeface="Times New Roman"/>
                <a:cs typeface="Times New Roman"/>
              </a:rPr>
              <a:t>limited </a:t>
            </a:r>
            <a:r>
              <a:rPr sz="1200" dirty="0">
                <a:latin typeface="Times New Roman"/>
                <a:cs typeface="Times New Roman"/>
              </a:rPr>
              <a:t>range is called</a:t>
            </a:r>
            <a:r>
              <a:rPr sz="1200" spc="-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Bandwidth</a:t>
            </a:r>
            <a:endParaRPr sz="1200">
              <a:latin typeface="Times New Roman"/>
              <a:cs typeface="Times New Roman"/>
            </a:endParaRPr>
          </a:p>
          <a:p>
            <a:pPr marL="1423035">
              <a:lnSpc>
                <a:spcPts val="1415"/>
              </a:lnSpc>
            </a:pPr>
            <a:r>
              <a:rPr sz="1200" b="1" dirty="0">
                <a:latin typeface="Times New Roman"/>
                <a:cs typeface="Times New Roman"/>
              </a:rPr>
              <a:t>Telephone Line</a:t>
            </a:r>
            <a:r>
              <a:rPr sz="1200" b="1" spc="-7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Bandwidth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58900" y="7826502"/>
            <a:ext cx="5302885" cy="17710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marR="6985" indent="-228600">
              <a:lnSpc>
                <a:spcPts val="1380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Traditional telephone lines can </a:t>
            </a:r>
            <a:r>
              <a:rPr sz="1200" spc="-5" dirty="0">
                <a:latin typeface="Times New Roman"/>
                <a:cs typeface="Times New Roman"/>
              </a:rPr>
              <a:t>carry fre’s b/w 300 Hz and 3300 Hz giving them </a:t>
            </a:r>
            <a:r>
              <a:rPr sz="1200" dirty="0">
                <a:latin typeface="Times New Roman"/>
                <a:cs typeface="Times New Roman"/>
              </a:rPr>
              <a:t>a  BW of</a:t>
            </a:r>
            <a:r>
              <a:rPr sz="1200" spc="-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3000Hz</a:t>
            </a:r>
            <a:endParaRPr sz="1200">
              <a:latin typeface="Times New Roman"/>
              <a:cs typeface="Times New Roman"/>
            </a:endParaRPr>
          </a:p>
          <a:p>
            <a:pPr marL="241300" marR="5080" indent="-228600">
              <a:lnSpc>
                <a:spcPts val="1380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All of </a:t>
            </a:r>
            <a:r>
              <a:rPr sz="1200" spc="-5" dirty="0">
                <a:latin typeface="Times New Roman"/>
                <a:cs typeface="Times New Roman"/>
              </a:rPr>
              <a:t>this range </a:t>
            </a:r>
            <a:r>
              <a:rPr sz="1200" dirty="0">
                <a:latin typeface="Times New Roman"/>
                <a:cs typeface="Times New Roman"/>
              </a:rPr>
              <a:t>is used </a:t>
            </a:r>
            <a:r>
              <a:rPr sz="1200" spc="-5" dirty="0">
                <a:latin typeface="Times New Roman"/>
                <a:cs typeface="Times New Roman"/>
              </a:rPr>
              <a:t>for transmitting voice </a:t>
            </a:r>
            <a:r>
              <a:rPr sz="1200" dirty="0">
                <a:latin typeface="Times New Roman"/>
                <a:cs typeface="Times New Roman"/>
              </a:rPr>
              <a:t>where a </a:t>
            </a:r>
            <a:r>
              <a:rPr sz="1200" spc="-5" dirty="0">
                <a:latin typeface="Times New Roman"/>
                <a:cs typeface="Times New Roman"/>
              </a:rPr>
              <a:t>great </a:t>
            </a:r>
            <a:r>
              <a:rPr sz="1200" dirty="0">
                <a:latin typeface="Times New Roman"/>
                <a:cs typeface="Times New Roman"/>
              </a:rPr>
              <a:t>deal of </a:t>
            </a:r>
            <a:r>
              <a:rPr sz="1200" spc="-5" dirty="0">
                <a:latin typeface="Times New Roman"/>
                <a:cs typeface="Times New Roman"/>
              </a:rPr>
              <a:t>interference  </a:t>
            </a:r>
            <a:r>
              <a:rPr sz="1200" dirty="0">
                <a:latin typeface="Times New Roman"/>
                <a:cs typeface="Times New Roman"/>
              </a:rPr>
              <a:t>and </a:t>
            </a:r>
            <a:r>
              <a:rPr sz="1200" spc="-5" dirty="0">
                <a:latin typeface="Times New Roman"/>
                <a:cs typeface="Times New Roman"/>
              </a:rPr>
              <a:t>distortion </a:t>
            </a:r>
            <a:r>
              <a:rPr sz="1200" dirty="0">
                <a:latin typeface="Times New Roman"/>
                <a:cs typeface="Times New Roman"/>
              </a:rPr>
              <a:t>can </a:t>
            </a:r>
            <a:r>
              <a:rPr sz="1200" spc="-5" dirty="0">
                <a:latin typeface="Times New Roman"/>
                <a:cs typeface="Times New Roman"/>
              </a:rPr>
              <a:t>be </a:t>
            </a:r>
            <a:r>
              <a:rPr sz="1200" dirty="0">
                <a:latin typeface="Times New Roman"/>
                <a:cs typeface="Times New Roman"/>
              </a:rPr>
              <a:t>accepted </a:t>
            </a:r>
            <a:r>
              <a:rPr sz="1200" spc="-5" dirty="0">
                <a:latin typeface="Times New Roman"/>
                <a:cs typeface="Times New Roman"/>
              </a:rPr>
              <a:t>w/o </a:t>
            </a:r>
            <a:r>
              <a:rPr sz="1200" dirty="0">
                <a:latin typeface="Times New Roman"/>
                <a:cs typeface="Times New Roman"/>
              </a:rPr>
              <a:t>any </a:t>
            </a:r>
            <a:r>
              <a:rPr sz="1200" spc="-5" dirty="0">
                <a:latin typeface="Times New Roman"/>
                <a:cs typeface="Times New Roman"/>
              </a:rPr>
              <a:t>loss of</a:t>
            </a:r>
            <a:r>
              <a:rPr sz="1200" spc="-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intelligibility</a:t>
            </a:r>
            <a:endParaRPr sz="1200">
              <a:latin typeface="Times New Roman"/>
              <a:cs typeface="Times New Roman"/>
            </a:endParaRPr>
          </a:p>
          <a:p>
            <a:pPr marL="241300" marR="5080" indent="-228600">
              <a:lnSpc>
                <a:spcPts val="1380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Data signal require a </a:t>
            </a:r>
            <a:r>
              <a:rPr sz="1200" spc="-5" dirty="0">
                <a:latin typeface="Times New Roman"/>
                <a:cs typeface="Times New Roman"/>
              </a:rPr>
              <a:t>high </a:t>
            </a:r>
            <a:r>
              <a:rPr sz="1200" dirty="0">
                <a:latin typeface="Times New Roman"/>
                <a:cs typeface="Times New Roman"/>
              </a:rPr>
              <a:t>degree of accuracy , so edges of this range are not used  </a:t>
            </a:r>
            <a:r>
              <a:rPr sz="1200" spc="-5" dirty="0">
                <a:latin typeface="Times New Roman"/>
                <a:cs typeface="Times New Roman"/>
              </a:rPr>
              <a:t>for data</a:t>
            </a:r>
            <a:r>
              <a:rPr sz="1200" spc="-8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comm</a:t>
            </a:r>
            <a:endParaRPr sz="1200">
              <a:latin typeface="Times New Roman"/>
              <a:cs typeface="Times New Roman"/>
            </a:endParaRPr>
          </a:p>
          <a:p>
            <a:pPr marL="241300" marR="5715" indent="-228600">
              <a:lnSpc>
                <a:spcPts val="1380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spc="-5" dirty="0">
                <a:latin typeface="Times New Roman"/>
                <a:cs typeface="Times New Roman"/>
              </a:rPr>
              <a:t>Effective BW of telephone line used for data transmission </a:t>
            </a:r>
            <a:r>
              <a:rPr sz="1200" dirty="0">
                <a:latin typeface="Times New Roman"/>
                <a:cs typeface="Times New Roman"/>
              </a:rPr>
              <a:t>is </a:t>
            </a:r>
            <a:r>
              <a:rPr sz="1200" spc="-5" dirty="0">
                <a:latin typeface="Times New Roman"/>
                <a:cs typeface="Times New Roman"/>
              </a:rPr>
              <a:t>2400 Hz </a:t>
            </a:r>
            <a:r>
              <a:rPr sz="1200" dirty="0">
                <a:latin typeface="Times New Roman"/>
                <a:cs typeface="Times New Roman"/>
              </a:rPr>
              <a:t>covering a  </a:t>
            </a:r>
            <a:r>
              <a:rPr sz="1200" spc="-5" dirty="0">
                <a:latin typeface="Times New Roman"/>
                <a:cs typeface="Times New Roman"/>
              </a:rPr>
              <a:t>range from 600 Hz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3000Hz</a:t>
            </a:r>
            <a:endParaRPr sz="1200">
              <a:latin typeface="Times New Roman"/>
              <a:cs typeface="Times New Roman"/>
            </a:endParaRPr>
          </a:p>
          <a:p>
            <a:pPr marL="698500" lvl="1" indent="-228600">
              <a:lnSpc>
                <a:spcPts val="1320"/>
              </a:lnSpc>
              <a:buFont typeface="Meiryo"/>
              <a:buChar char="❖"/>
              <a:tabLst>
                <a:tab pos="698500" algn="l"/>
              </a:tabLst>
            </a:pPr>
            <a:r>
              <a:rPr sz="1200" b="1" dirty="0">
                <a:latin typeface="Times New Roman"/>
                <a:cs typeface="Times New Roman"/>
              </a:rPr>
              <a:t>Modem</a:t>
            </a:r>
            <a:r>
              <a:rPr sz="1200" b="1" spc="-8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Speed</a:t>
            </a:r>
            <a:endParaRPr sz="1200">
              <a:latin typeface="Times New Roman"/>
              <a:cs typeface="Times New Roman"/>
            </a:endParaRPr>
          </a:p>
          <a:p>
            <a:pPr marL="469900">
              <a:lnSpc>
                <a:spcPts val="1405"/>
              </a:lnSpc>
            </a:pPr>
            <a:r>
              <a:rPr sz="1200" spc="-5" dirty="0">
                <a:latin typeface="Courier New"/>
                <a:cs typeface="Courier New"/>
              </a:rPr>
              <a:t>o </a:t>
            </a:r>
            <a:r>
              <a:rPr sz="1200" dirty="0">
                <a:latin typeface="Times New Roman"/>
                <a:cs typeface="Times New Roman"/>
              </a:rPr>
              <a:t>Each type of Analog conversion </a:t>
            </a:r>
            <a:r>
              <a:rPr sz="1200" spc="-5" dirty="0">
                <a:latin typeface="Times New Roman"/>
                <a:cs typeface="Times New Roman"/>
              </a:rPr>
              <a:t>manipulates signal</a:t>
            </a:r>
            <a:r>
              <a:rPr sz="1200" spc="27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differently: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838705" y="5645658"/>
            <a:ext cx="4116984" cy="21793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© </a:t>
            </a:r>
            <a:r>
              <a:rPr spc="-5" dirty="0"/>
              <a:t>Copyright Virtual University of</a:t>
            </a:r>
            <a:r>
              <a:rPr spc="-80" dirty="0"/>
              <a:t> </a:t>
            </a:r>
            <a:r>
              <a:rPr spc="-5" dirty="0"/>
              <a:t>Pakistan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05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080447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300" y="445007"/>
            <a:ext cx="1799589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Times New Roman"/>
                <a:cs typeface="Times New Roman"/>
              </a:rPr>
              <a:t>CS601-Data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Communication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71335" y="445007"/>
            <a:ext cx="245110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0" dirty="0">
                <a:latin typeface="Times New Roman"/>
                <a:cs typeface="Times New Roman"/>
              </a:rPr>
              <a:t>VU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000" y="637794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43000" y="9867900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816100" y="902207"/>
            <a:ext cx="4845050" cy="1772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indent="-228600">
              <a:lnSpc>
                <a:spcPts val="1410"/>
              </a:lnSpc>
              <a:buFont typeface="Meiryo"/>
              <a:buChar char="➢"/>
              <a:tabLst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ASK manipulated Amplitude</a:t>
            </a:r>
            <a:endParaRPr sz="1200">
              <a:latin typeface="Times New Roman"/>
              <a:cs typeface="Times New Roman"/>
            </a:endParaRPr>
          </a:p>
          <a:p>
            <a:pPr marL="469900" indent="-228600">
              <a:lnSpc>
                <a:spcPts val="1380"/>
              </a:lnSpc>
              <a:buFont typeface="Meiryo"/>
              <a:buChar char="➢"/>
              <a:tabLst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FSK manipulates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Frequency</a:t>
            </a:r>
            <a:endParaRPr sz="1200">
              <a:latin typeface="Times New Roman"/>
              <a:cs typeface="Times New Roman"/>
            </a:endParaRPr>
          </a:p>
          <a:p>
            <a:pPr marL="469900" indent="-228600">
              <a:lnSpc>
                <a:spcPts val="1380"/>
              </a:lnSpc>
              <a:buFont typeface="Meiryo"/>
              <a:buChar char="➢"/>
              <a:tabLst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PSK manipulates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Phase</a:t>
            </a:r>
            <a:endParaRPr sz="1200">
              <a:latin typeface="Times New Roman"/>
              <a:cs typeface="Times New Roman"/>
            </a:endParaRPr>
          </a:p>
          <a:p>
            <a:pPr marL="469900" indent="-228600">
              <a:lnSpc>
                <a:spcPts val="1385"/>
              </a:lnSpc>
              <a:buFont typeface="Meiryo"/>
              <a:buChar char="➢"/>
              <a:tabLst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QAM manipulate both phase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amplitude</a:t>
            </a:r>
            <a:endParaRPr sz="1200">
              <a:latin typeface="Times New Roman"/>
              <a:cs typeface="Times New Roman"/>
            </a:endParaRPr>
          </a:p>
          <a:p>
            <a:pPr marL="469900" indent="-228600">
              <a:lnSpc>
                <a:spcPts val="1415"/>
              </a:lnSpc>
              <a:buFont typeface="Meiryo"/>
              <a:buChar char="➢"/>
              <a:tabLst>
                <a:tab pos="469900" algn="l"/>
              </a:tabLst>
            </a:pPr>
            <a:r>
              <a:rPr sz="1200" b="1" dirty="0">
                <a:latin typeface="Times New Roman"/>
                <a:cs typeface="Times New Roman"/>
              </a:rPr>
              <a:t>Modem</a:t>
            </a:r>
            <a:r>
              <a:rPr sz="1200" b="1" spc="-6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Speed-ASK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>
              <a:latin typeface="Times New Roman"/>
              <a:cs typeface="Times New Roman"/>
            </a:endParaRPr>
          </a:p>
          <a:p>
            <a:pPr marL="241300" indent="-228600">
              <a:lnSpc>
                <a:spcPts val="1410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spc="-5" dirty="0">
                <a:latin typeface="Times New Roman"/>
                <a:cs typeface="Times New Roman"/>
              </a:rPr>
              <a:t>BW required for ASK </a:t>
            </a:r>
            <a:r>
              <a:rPr sz="1200" dirty="0">
                <a:latin typeface="Times New Roman"/>
                <a:cs typeface="Times New Roman"/>
              </a:rPr>
              <a:t>is equal to the </a:t>
            </a:r>
            <a:r>
              <a:rPr sz="1200" spc="-5" dirty="0">
                <a:latin typeface="Times New Roman"/>
                <a:cs typeface="Times New Roman"/>
              </a:rPr>
              <a:t>baud rate of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signal</a:t>
            </a:r>
            <a:endParaRPr sz="1200">
              <a:latin typeface="Times New Roman"/>
              <a:cs typeface="Times New Roman"/>
            </a:endParaRPr>
          </a:p>
          <a:p>
            <a:pPr marL="241300" marR="5080" indent="-228600" algn="just">
              <a:lnSpc>
                <a:spcPts val="1380"/>
              </a:lnSpc>
              <a:spcBef>
                <a:spcPts val="65"/>
              </a:spcBef>
              <a:buFont typeface="Courier New"/>
              <a:buChar char="o"/>
              <a:tabLst>
                <a:tab pos="241300" algn="l"/>
              </a:tabLst>
            </a:pPr>
            <a:r>
              <a:rPr sz="1200" spc="-5" dirty="0">
                <a:latin typeface="Times New Roman"/>
                <a:cs typeface="Times New Roman"/>
              </a:rPr>
              <a:t>Assuming </a:t>
            </a:r>
            <a:r>
              <a:rPr sz="1200" dirty="0">
                <a:latin typeface="Times New Roman"/>
                <a:cs typeface="Times New Roman"/>
              </a:rPr>
              <a:t>that entire link is being used by one signal, as in </a:t>
            </a:r>
            <a:r>
              <a:rPr sz="1200" spc="-5" dirty="0">
                <a:latin typeface="Times New Roman"/>
                <a:cs typeface="Times New Roman"/>
              </a:rPr>
              <a:t>Simplex </a:t>
            </a:r>
            <a:r>
              <a:rPr sz="1200" dirty="0">
                <a:latin typeface="Times New Roman"/>
                <a:cs typeface="Times New Roman"/>
              </a:rPr>
              <a:t>or  </a:t>
            </a:r>
            <a:r>
              <a:rPr sz="1200" spc="-5" dirty="0">
                <a:latin typeface="Times New Roman"/>
                <a:cs typeface="Times New Roman"/>
              </a:rPr>
              <a:t>Half Duplex,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maximum baud rate for ASK </a:t>
            </a:r>
            <a:r>
              <a:rPr sz="1200" dirty="0">
                <a:latin typeface="Times New Roman"/>
                <a:cs typeface="Times New Roman"/>
              </a:rPr>
              <a:t>modulation is equal to the  entire BW of the </a:t>
            </a:r>
            <a:r>
              <a:rPr sz="1200" spc="-5" dirty="0">
                <a:latin typeface="Times New Roman"/>
                <a:cs typeface="Times New Roman"/>
              </a:rPr>
              <a:t>transmission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medium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16100" y="4279391"/>
            <a:ext cx="4845050" cy="885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marR="5080" indent="-228600">
              <a:lnSpc>
                <a:spcPts val="1380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spc="-5" dirty="0">
                <a:latin typeface="Times New Roman"/>
                <a:cs typeface="Times New Roman"/>
              </a:rPr>
              <a:t>Because </a:t>
            </a:r>
            <a:r>
              <a:rPr sz="1200" dirty="0">
                <a:latin typeface="Times New Roman"/>
                <a:cs typeface="Times New Roman"/>
              </a:rPr>
              <a:t>the effective </a:t>
            </a:r>
            <a:r>
              <a:rPr sz="1200" spc="-5" dirty="0">
                <a:latin typeface="Times New Roman"/>
                <a:cs typeface="Times New Roman"/>
              </a:rPr>
              <a:t>BW of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telephone </a:t>
            </a:r>
            <a:r>
              <a:rPr sz="1200" dirty="0">
                <a:latin typeface="Times New Roman"/>
                <a:cs typeface="Times New Roman"/>
              </a:rPr>
              <a:t>line IS 2400 Hz, the </a:t>
            </a:r>
            <a:r>
              <a:rPr sz="1200" spc="-5" dirty="0">
                <a:latin typeface="Times New Roman"/>
                <a:cs typeface="Times New Roman"/>
              </a:rPr>
              <a:t>maximum  </a:t>
            </a:r>
            <a:r>
              <a:rPr sz="1200" dirty="0">
                <a:latin typeface="Times New Roman"/>
                <a:cs typeface="Times New Roman"/>
              </a:rPr>
              <a:t>baud rate is also</a:t>
            </a:r>
            <a:r>
              <a:rPr sz="1200" spc="-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2400</a:t>
            </a:r>
            <a:endParaRPr sz="1200">
              <a:latin typeface="Times New Roman"/>
              <a:cs typeface="Times New Roman"/>
            </a:endParaRPr>
          </a:p>
          <a:p>
            <a:pPr marL="241300" marR="5080" indent="-228600">
              <a:lnSpc>
                <a:spcPts val="1380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Baud rate and bit rate are equal for </a:t>
            </a:r>
            <a:r>
              <a:rPr sz="1200" spc="-5" dirty="0">
                <a:latin typeface="Times New Roman"/>
                <a:cs typeface="Times New Roman"/>
              </a:rPr>
              <a:t>ASK, </a:t>
            </a:r>
            <a:r>
              <a:rPr sz="1200" dirty="0">
                <a:latin typeface="Times New Roman"/>
                <a:cs typeface="Times New Roman"/>
              </a:rPr>
              <a:t>so maximum bit rate is also 2400  bps</a:t>
            </a:r>
            <a:endParaRPr sz="1200">
              <a:latin typeface="Times New Roman"/>
              <a:cs typeface="Times New Roman"/>
            </a:endParaRPr>
          </a:p>
          <a:p>
            <a:pPr marL="979805">
              <a:lnSpc>
                <a:spcPts val="1355"/>
              </a:lnSpc>
            </a:pPr>
            <a:r>
              <a:rPr sz="1200" b="1" dirty="0">
                <a:latin typeface="Times New Roman"/>
                <a:cs typeface="Times New Roman"/>
              </a:rPr>
              <a:t>Modem </a:t>
            </a:r>
            <a:r>
              <a:rPr sz="1200" b="1" spc="-5" dirty="0">
                <a:latin typeface="Times New Roman"/>
                <a:cs typeface="Times New Roman"/>
              </a:rPr>
              <a:t>Speed-ASK </a:t>
            </a:r>
            <a:r>
              <a:rPr sz="1200" b="1" dirty="0">
                <a:latin typeface="Times New Roman"/>
                <a:cs typeface="Times New Roman"/>
              </a:rPr>
              <a:t>(Full</a:t>
            </a:r>
            <a:r>
              <a:rPr sz="1200" b="1" spc="-6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Duplex)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87500" y="6688835"/>
            <a:ext cx="5074285" cy="1935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marR="5715" indent="-228600">
              <a:lnSpc>
                <a:spcPts val="1380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For </a:t>
            </a:r>
            <a:r>
              <a:rPr sz="1200" spc="-5" dirty="0">
                <a:latin typeface="Times New Roman"/>
                <a:cs typeface="Times New Roman"/>
              </a:rPr>
              <a:t>full duplex </a:t>
            </a:r>
            <a:r>
              <a:rPr sz="1200" dirty="0">
                <a:latin typeface="Times New Roman"/>
                <a:cs typeface="Times New Roman"/>
              </a:rPr>
              <a:t>TX, </a:t>
            </a:r>
            <a:r>
              <a:rPr sz="1200" spc="-5" dirty="0">
                <a:latin typeface="Times New Roman"/>
                <a:cs typeface="Times New Roman"/>
              </a:rPr>
              <a:t>only </a:t>
            </a:r>
            <a:r>
              <a:rPr sz="1200" dirty="0">
                <a:latin typeface="Times New Roman"/>
                <a:cs typeface="Times New Roman"/>
              </a:rPr>
              <a:t>half of the </a:t>
            </a:r>
            <a:r>
              <a:rPr sz="1200" spc="-5" dirty="0">
                <a:latin typeface="Times New Roman"/>
                <a:cs typeface="Times New Roman"/>
              </a:rPr>
              <a:t>total bandwidth </a:t>
            </a:r>
            <a:r>
              <a:rPr sz="1200" dirty="0">
                <a:latin typeface="Times New Roman"/>
                <a:cs typeface="Times New Roman"/>
              </a:rPr>
              <a:t>cab be used in </a:t>
            </a:r>
            <a:r>
              <a:rPr sz="1200" spc="-5" dirty="0">
                <a:latin typeface="Times New Roman"/>
                <a:cs typeface="Times New Roman"/>
              </a:rPr>
              <a:t>either  </a:t>
            </a:r>
            <a:r>
              <a:rPr sz="1200" dirty="0">
                <a:latin typeface="Times New Roman"/>
                <a:cs typeface="Times New Roman"/>
              </a:rPr>
              <a:t>directions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ts val="1315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spc="-5" dirty="0">
                <a:latin typeface="Times New Roman"/>
                <a:cs typeface="Times New Roman"/>
              </a:rPr>
              <a:t>Therefore the maximum speed for ASK </a:t>
            </a:r>
            <a:r>
              <a:rPr sz="1200" dirty="0">
                <a:latin typeface="Times New Roman"/>
                <a:cs typeface="Times New Roman"/>
              </a:rPr>
              <a:t>in </a:t>
            </a:r>
            <a:r>
              <a:rPr sz="1200" spc="-5" dirty="0">
                <a:latin typeface="Times New Roman"/>
                <a:cs typeface="Times New Roman"/>
              </a:rPr>
              <a:t>full duplex mode </a:t>
            </a:r>
            <a:r>
              <a:rPr sz="1200" dirty="0">
                <a:latin typeface="Times New Roman"/>
                <a:cs typeface="Times New Roman"/>
              </a:rPr>
              <a:t>is </a:t>
            </a:r>
            <a:r>
              <a:rPr sz="1200" spc="-5" dirty="0">
                <a:latin typeface="Times New Roman"/>
                <a:cs typeface="Times New Roman"/>
              </a:rPr>
              <a:t>1200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bps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ts val="1410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Noise problem makes it </a:t>
            </a:r>
            <a:r>
              <a:rPr sz="1200" spc="-5" dirty="0">
                <a:latin typeface="Times New Roman"/>
                <a:cs typeface="Times New Roman"/>
              </a:rPr>
              <a:t>impractical </a:t>
            </a:r>
            <a:r>
              <a:rPr sz="1200" dirty="0">
                <a:latin typeface="Times New Roman"/>
                <a:cs typeface="Times New Roman"/>
              </a:rPr>
              <a:t>for use in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Modems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050">
              <a:latin typeface="Times New Roman"/>
              <a:cs typeface="Times New Roman"/>
            </a:endParaRPr>
          </a:p>
          <a:p>
            <a:pPr marL="241300" indent="-228600">
              <a:lnSpc>
                <a:spcPts val="1405"/>
              </a:lnSpc>
              <a:spcBef>
                <a:spcPts val="5"/>
              </a:spcBef>
              <a:buFont typeface="Meiryo"/>
              <a:buChar char="➢"/>
              <a:tabLst>
                <a:tab pos="241300" algn="l"/>
              </a:tabLst>
            </a:pPr>
            <a:r>
              <a:rPr sz="1200" b="1" dirty="0">
                <a:latin typeface="Times New Roman"/>
                <a:cs typeface="Times New Roman"/>
              </a:rPr>
              <a:t>Modem</a:t>
            </a:r>
            <a:r>
              <a:rPr sz="1200" b="1" spc="-10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Speed-FSK</a:t>
            </a:r>
            <a:endParaRPr sz="1200">
              <a:latin typeface="Times New Roman"/>
              <a:cs typeface="Times New Roman"/>
            </a:endParaRPr>
          </a:p>
          <a:p>
            <a:pPr marL="241300" marR="5080" indent="-228600">
              <a:lnSpc>
                <a:spcPts val="1380"/>
              </a:lnSpc>
              <a:spcBef>
                <a:spcPts val="60"/>
              </a:spcBef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BW required for </a:t>
            </a:r>
            <a:r>
              <a:rPr sz="1200" spc="-5" dirty="0">
                <a:latin typeface="Times New Roman"/>
                <a:cs typeface="Times New Roman"/>
              </a:rPr>
              <a:t>FSK </a:t>
            </a:r>
            <a:r>
              <a:rPr sz="1200" dirty="0">
                <a:latin typeface="Times New Roman"/>
                <a:cs typeface="Times New Roman"/>
              </a:rPr>
              <a:t>is equal to the baud rate of the signal plus the frequency  </a:t>
            </a:r>
            <a:r>
              <a:rPr sz="1200" spc="-5" dirty="0">
                <a:latin typeface="Times New Roman"/>
                <a:cs typeface="Times New Roman"/>
              </a:rPr>
              <a:t>shift</a:t>
            </a:r>
            <a:endParaRPr sz="1200">
              <a:latin typeface="Times New Roman"/>
              <a:cs typeface="Times New Roman"/>
            </a:endParaRPr>
          </a:p>
          <a:p>
            <a:pPr marL="241300" marR="5080" indent="-228600">
              <a:lnSpc>
                <a:spcPts val="1380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So </a:t>
            </a:r>
            <a:r>
              <a:rPr sz="1200" spc="-5" dirty="0">
                <a:latin typeface="Times New Roman"/>
                <a:cs typeface="Times New Roman"/>
              </a:rPr>
              <a:t>maximum </a:t>
            </a:r>
            <a:r>
              <a:rPr sz="1200" dirty="0">
                <a:latin typeface="Times New Roman"/>
                <a:cs typeface="Times New Roman"/>
              </a:rPr>
              <a:t>baud rate </a:t>
            </a:r>
            <a:r>
              <a:rPr sz="1200" spc="-5" dirty="0">
                <a:latin typeface="Times New Roman"/>
                <a:cs typeface="Times New Roman"/>
              </a:rPr>
              <a:t>becomes </a:t>
            </a:r>
            <a:r>
              <a:rPr sz="1200" dirty="0">
                <a:latin typeface="Times New Roman"/>
                <a:cs typeface="Times New Roman"/>
              </a:rPr>
              <a:t>equal to the </a:t>
            </a:r>
            <a:r>
              <a:rPr sz="1200" spc="-5" dirty="0">
                <a:latin typeface="Times New Roman"/>
                <a:cs typeface="Times New Roman"/>
              </a:rPr>
              <a:t>BW transmission medium minus  </a:t>
            </a:r>
            <a:r>
              <a:rPr sz="1200" dirty="0">
                <a:latin typeface="Times New Roman"/>
                <a:cs typeface="Times New Roman"/>
              </a:rPr>
              <a:t>the frequency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shift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636014" y="5330952"/>
            <a:ext cx="4519688" cy="13578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978914" y="2842260"/>
            <a:ext cx="4519396" cy="14371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© </a:t>
            </a:r>
            <a:r>
              <a:rPr spc="-5" dirty="0"/>
              <a:t>Copyright Virtual University of</a:t>
            </a:r>
            <a:r>
              <a:rPr spc="-80" dirty="0"/>
              <a:t> </a:t>
            </a:r>
            <a:r>
              <a:rPr spc="-5" dirty="0"/>
              <a:t>Pakistan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05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412552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300" y="445007"/>
            <a:ext cx="1799589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Times New Roman"/>
                <a:cs typeface="Times New Roman"/>
              </a:rPr>
              <a:t>CS601-Data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Communication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71335" y="445007"/>
            <a:ext cx="245110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0" dirty="0">
                <a:latin typeface="Times New Roman"/>
                <a:cs typeface="Times New Roman"/>
              </a:rPr>
              <a:t>VU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000" y="637794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43000" y="9867900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23644" y="914400"/>
            <a:ext cx="4349076" cy="24825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358900" y="3384804"/>
            <a:ext cx="4182745" cy="556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ts val="1410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spc="-5" dirty="0">
                <a:latin typeface="Times New Roman"/>
                <a:cs typeface="Times New Roman"/>
              </a:rPr>
              <a:t>Maximum </a:t>
            </a:r>
            <a:r>
              <a:rPr sz="1200" dirty="0">
                <a:latin typeface="Times New Roman"/>
                <a:cs typeface="Times New Roman"/>
              </a:rPr>
              <a:t>Baud rate is therefore </a:t>
            </a:r>
            <a:r>
              <a:rPr sz="1200" spc="-5" dirty="0">
                <a:latin typeface="Times New Roman"/>
                <a:cs typeface="Times New Roman"/>
              </a:rPr>
              <a:t>2400 minus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frequency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shift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ts val="1380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And bit rate is also 2400 </a:t>
            </a:r>
            <a:r>
              <a:rPr sz="1200" spc="-5" dirty="0">
                <a:latin typeface="Times New Roman"/>
                <a:cs typeface="Times New Roman"/>
              </a:rPr>
              <a:t>minus </a:t>
            </a:r>
            <a:r>
              <a:rPr sz="1200" dirty="0">
                <a:latin typeface="Times New Roman"/>
                <a:cs typeface="Times New Roman"/>
              </a:rPr>
              <a:t>frequency</a:t>
            </a:r>
            <a:r>
              <a:rPr sz="1200" spc="-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shift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ts val="1410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In full duplex </a:t>
            </a:r>
            <a:r>
              <a:rPr sz="1200" spc="-5" dirty="0">
                <a:latin typeface="Times New Roman"/>
                <a:cs typeface="Times New Roman"/>
              </a:rPr>
              <a:t>mode </a:t>
            </a:r>
            <a:r>
              <a:rPr sz="1200" dirty="0">
                <a:latin typeface="Times New Roman"/>
                <a:cs typeface="Times New Roman"/>
              </a:rPr>
              <a:t>it is equal to </a:t>
            </a:r>
            <a:r>
              <a:rPr sz="1200" spc="-5" dirty="0">
                <a:latin typeface="Times New Roman"/>
                <a:cs typeface="Times New Roman"/>
              </a:rPr>
              <a:t>1200 minus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frequency</a:t>
            </a:r>
            <a:r>
              <a:rPr sz="1200" spc="-8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shift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© </a:t>
            </a:r>
            <a:r>
              <a:rPr spc="-5" dirty="0"/>
              <a:t>Copyright Virtual University of</a:t>
            </a:r>
            <a:r>
              <a:rPr spc="-80" dirty="0"/>
              <a:t> </a:t>
            </a:r>
            <a:r>
              <a:rPr spc="-5" dirty="0"/>
              <a:t>Pakistan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05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1358900" y="4612385"/>
            <a:ext cx="5302885" cy="1071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ts val="1405"/>
              </a:lnSpc>
              <a:buFont typeface="Meiryo"/>
              <a:buChar char="➢"/>
              <a:tabLst>
                <a:tab pos="241300" algn="l"/>
              </a:tabLst>
            </a:pPr>
            <a:r>
              <a:rPr sz="1200" b="1" dirty="0">
                <a:latin typeface="Times New Roman"/>
                <a:cs typeface="Times New Roman"/>
              </a:rPr>
              <a:t>Modem Speed-PSK &amp;</a:t>
            </a:r>
            <a:r>
              <a:rPr sz="1200" b="1" spc="-12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QAM</a:t>
            </a:r>
            <a:endParaRPr sz="1200">
              <a:latin typeface="Times New Roman"/>
              <a:cs typeface="Times New Roman"/>
            </a:endParaRPr>
          </a:p>
          <a:p>
            <a:pPr marL="241300" marR="5080" indent="-228600" algn="just">
              <a:lnSpc>
                <a:spcPts val="1380"/>
              </a:lnSpc>
              <a:spcBef>
                <a:spcPts val="60"/>
              </a:spcBef>
              <a:buFont typeface="Courier New"/>
              <a:buChar char="o"/>
              <a:tabLst>
                <a:tab pos="241300" algn="l"/>
              </a:tabLst>
            </a:pPr>
            <a:r>
              <a:rPr sz="1200" spc="-5" dirty="0">
                <a:latin typeface="Times New Roman"/>
                <a:cs typeface="Times New Roman"/>
              </a:rPr>
              <a:t>Minimum </a:t>
            </a:r>
            <a:r>
              <a:rPr sz="1200" dirty="0">
                <a:latin typeface="Times New Roman"/>
                <a:cs typeface="Times New Roman"/>
              </a:rPr>
              <a:t>BW </a:t>
            </a:r>
            <a:r>
              <a:rPr sz="1200" spc="-5" dirty="0">
                <a:latin typeface="Times New Roman"/>
                <a:cs typeface="Times New Roman"/>
              </a:rPr>
              <a:t>for PSK </a:t>
            </a:r>
            <a:r>
              <a:rPr sz="1200" dirty="0">
                <a:latin typeface="Times New Roman"/>
                <a:cs typeface="Times New Roman"/>
              </a:rPr>
              <a:t>or </a:t>
            </a:r>
            <a:r>
              <a:rPr sz="1200" spc="-5" dirty="0">
                <a:latin typeface="Times New Roman"/>
                <a:cs typeface="Times New Roman"/>
              </a:rPr>
              <a:t>QAM </a:t>
            </a:r>
            <a:r>
              <a:rPr sz="1200" dirty="0">
                <a:latin typeface="Times New Roman"/>
                <a:cs typeface="Times New Roman"/>
              </a:rPr>
              <a:t>is the </a:t>
            </a:r>
            <a:r>
              <a:rPr sz="1200" spc="-5" dirty="0">
                <a:latin typeface="Times New Roman"/>
                <a:cs typeface="Times New Roman"/>
              </a:rPr>
              <a:t>same </a:t>
            </a:r>
            <a:r>
              <a:rPr sz="1200" dirty="0">
                <a:latin typeface="Times New Roman"/>
                <a:cs typeface="Times New Roman"/>
              </a:rPr>
              <a:t>as </a:t>
            </a:r>
            <a:r>
              <a:rPr sz="1200" spc="-5" dirty="0">
                <a:latin typeface="Times New Roman"/>
                <a:cs typeface="Times New Roman"/>
              </a:rPr>
              <a:t>for ASK </a:t>
            </a:r>
            <a:r>
              <a:rPr sz="1200" dirty="0">
                <a:latin typeface="Times New Roman"/>
                <a:cs typeface="Times New Roman"/>
              </a:rPr>
              <a:t>but the bit </a:t>
            </a:r>
            <a:r>
              <a:rPr sz="1200" spc="-5" dirty="0">
                <a:latin typeface="Times New Roman"/>
                <a:cs typeface="Times New Roman"/>
              </a:rPr>
              <a:t>rate </a:t>
            </a:r>
            <a:r>
              <a:rPr sz="1200" dirty="0">
                <a:latin typeface="Times New Roman"/>
                <a:cs typeface="Times New Roman"/>
              </a:rPr>
              <a:t>can be  greater depending upon the </a:t>
            </a:r>
            <a:r>
              <a:rPr sz="1200" spc="-5" dirty="0">
                <a:latin typeface="Times New Roman"/>
                <a:cs typeface="Times New Roman"/>
              </a:rPr>
              <a:t>number </a:t>
            </a:r>
            <a:r>
              <a:rPr sz="1200" dirty="0">
                <a:latin typeface="Times New Roman"/>
                <a:cs typeface="Times New Roman"/>
              </a:rPr>
              <a:t>of bits that can </a:t>
            </a:r>
            <a:r>
              <a:rPr sz="1200" spc="-5" dirty="0">
                <a:latin typeface="Times New Roman"/>
                <a:cs typeface="Times New Roman"/>
              </a:rPr>
              <a:t>be represented by </a:t>
            </a:r>
            <a:r>
              <a:rPr sz="1200" dirty="0">
                <a:latin typeface="Times New Roman"/>
                <a:cs typeface="Times New Roman"/>
              </a:rPr>
              <a:t>each </a:t>
            </a:r>
            <a:r>
              <a:rPr sz="1200" spc="-5" dirty="0">
                <a:latin typeface="Times New Roman"/>
                <a:cs typeface="Times New Roman"/>
              </a:rPr>
              <a:t>signal  </a:t>
            </a:r>
            <a:r>
              <a:rPr sz="1200" dirty="0">
                <a:latin typeface="Times New Roman"/>
                <a:cs typeface="Times New Roman"/>
              </a:rPr>
              <a:t>unit</a:t>
            </a:r>
            <a:endParaRPr sz="1200">
              <a:latin typeface="Times New Roman"/>
              <a:cs typeface="Times New Roman"/>
            </a:endParaRPr>
          </a:p>
          <a:p>
            <a:pPr marL="1203325" marR="91440" lvl="1" indent="-733425">
              <a:lnSpc>
                <a:spcPts val="1380"/>
              </a:lnSpc>
              <a:spcBef>
                <a:spcPts val="10"/>
              </a:spcBef>
              <a:buFont typeface="Meiryo"/>
              <a:buChar char="➢"/>
              <a:tabLst>
                <a:tab pos="698500" algn="l"/>
              </a:tabLst>
            </a:pPr>
            <a:r>
              <a:rPr sz="1200" b="1" dirty="0">
                <a:latin typeface="Times New Roman"/>
                <a:cs typeface="Times New Roman"/>
              </a:rPr>
              <a:t>Modem Speed-PSK &amp; QAM on two </a:t>
            </a:r>
            <a:r>
              <a:rPr sz="1200" b="1" spc="-5" dirty="0">
                <a:latin typeface="Times New Roman"/>
                <a:cs typeface="Times New Roman"/>
              </a:rPr>
              <a:t>wire Twisted </a:t>
            </a:r>
            <a:r>
              <a:rPr sz="1200" b="1" dirty="0">
                <a:latin typeface="Times New Roman"/>
                <a:cs typeface="Times New Roman"/>
              </a:rPr>
              <a:t>pair Telephone</a:t>
            </a:r>
            <a:r>
              <a:rPr sz="1200" b="1" spc="-8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line  </a:t>
            </a:r>
            <a:r>
              <a:rPr sz="1200" b="1" spc="-5" dirty="0">
                <a:latin typeface="Times New Roman"/>
                <a:cs typeface="Times New Roman"/>
              </a:rPr>
              <a:t>Comparisons of bit rates: HDX and</a:t>
            </a:r>
            <a:r>
              <a:rPr sz="1200" b="1" spc="-60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FDX</a:t>
            </a:r>
            <a:endParaRPr sz="1200">
              <a:latin typeface="Times New Roman"/>
              <a:cs typeface="Times New Roman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120775" y="5692111"/>
          <a:ext cx="4093210" cy="10941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726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58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01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41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63878">
                <a:tc rowSpan="5"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6400">
                        <a:lnSpc>
                          <a:spcPts val="1205"/>
                        </a:lnSpc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2-PSK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2250">
                        <a:lnSpc>
                          <a:spcPts val="1205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2400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ts val="1205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1200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5266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6400">
                        <a:lnSpc>
                          <a:spcPts val="1295"/>
                        </a:lnSpc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4-PSK,4-QAM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2250">
                        <a:lnSpc>
                          <a:spcPts val="1295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4800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ts val="1295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2400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5266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6400">
                        <a:lnSpc>
                          <a:spcPts val="1295"/>
                        </a:lnSpc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8-PSK,8-QAM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2250">
                        <a:lnSpc>
                          <a:spcPts val="1295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7200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ts val="1295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3600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5266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6400">
                        <a:lnSpc>
                          <a:spcPts val="1295"/>
                        </a:lnSpc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16-QAM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2250">
                        <a:lnSpc>
                          <a:spcPts val="1295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9600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ts val="1295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4800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605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6400">
                        <a:lnSpc>
                          <a:spcPts val="1295"/>
                        </a:lnSpc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32-QAM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2250">
                        <a:lnSpc>
                          <a:spcPts val="1295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12000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ts val="1295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6000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069">
                <a:tc>
                  <a:txBody>
                    <a:bodyPr/>
                    <a:lstStyle/>
                    <a:p>
                      <a:pPr marL="22225">
                        <a:lnSpc>
                          <a:spcPts val="1300"/>
                        </a:lnSpc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Summary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1130300" y="6889241"/>
            <a:ext cx="5530850" cy="1597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>
              <a:lnSpc>
                <a:spcPts val="1410"/>
              </a:lnSpc>
              <a:tabLst>
                <a:tab pos="469265" algn="l"/>
              </a:tabLst>
            </a:pPr>
            <a:r>
              <a:rPr sz="1200" spc="-55" dirty="0">
                <a:latin typeface="Meiryo"/>
                <a:cs typeface="Meiryo"/>
              </a:rPr>
              <a:t>*	</a:t>
            </a:r>
            <a:r>
              <a:rPr sz="1200" dirty="0">
                <a:latin typeface="Times New Roman"/>
                <a:cs typeface="Times New Roman"/>
              </a:rPr>
              <a:t>EIA-449</a:t>
            </a:r>
            <a:endParaRPr sz="1200">
              <a:latin typeface="Times New Roman"/>
              <a:cs typeface="Times New Roman"/>
            </a:endParaRPr>
          </a:p>
          <a:p>
            <a:pPr marL="241300">
              <a:lnSpc>
                <a:spcPts val="1380"/>
              </a:lnSpc>
              <a:tabLst>
                <a:tab pos="469265" algn="l"/>
              </a:tabLst>
            </a:pPr>
            <a:r>
              <a:rPr sz="1200" spc="-55" dirty="0">
                <a:latin typeface="Meiryo"/>
                <a:cs typeface="Meiryo"/>
              </a:rPr>
              <a:t>*	</a:t>
            </a:r>
            <a:r>
              <a:rPr sz="1200" dirty="0">
                <a:latin typeface="Times New Roman"/>
                <a:cs typeface="Times New Roman"/>
              </a:rPr>
              <a:t>EIA-530</a:t>
            </a:r>
            <a:endParaRPr sz="1200">
              <a:latin typeface="Times New Roman"/>
              <a:cs typeface="Times New Roman"/>
            </a:endParaRPr>
          </a:p>
          <a:p>
            <a:pPr marL="241300">
              <a:lnSpc>
                <a:spcPts val="1380"/>
              </a:lnSpc>
              <a:tabLst>
                <a:tab pos="469265" algn="l"/>
              </a:tabLst>
            </a:pPr>
            <a:r>
              <a:rPr sz="1200" spc="-55" dirty="0">
                <a:latin typeface="Meiryo"/>
                <a:cs typeface="Meiryo"/>
              </a:rPr>
              <a:t>*	</a:t>
            </a:r>
            <a:r>
              <a:rPr sz="1200" spc="-5" dirty="0">
                <a:latin typeface="Times New Roman"/>
                <a:cs typeface="Times New Roman"/>
              </a:rPr>
              <a:t>X.21</a:t>
            </a:r>
            <a:endParaRPr sz="1200">
              <a:latin typeface="Times New Roman"/>
              <a:cs typeface="Times New Roman"/>
            </a:endParaRPr>
          </a:p>
          <a:p>
            <a:pPr marL="469900" indent="-228600">
              <a:lnSpc>
                <a:spcPts val="1410"/>
              </a:lnSpc>
              <a:buFont typeface="Meiryo"/>
              <a:buChar char="*"/>
              <a:tabLst>
                <a:tab pos="469265" algn="l"/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Modems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Meiryo"/>
              <a:buChar char="*"/>
            </a:pPr>
            <a:endParaRPr sz="1150">
              <a:latin typeface="Times New Roman"/>
              <a:cs typeface="Times New Roman"/>
            </a:endParaRPr>
          </a:p>
          <a:p>
            <a:pPr marR="4383405" algn="ctr">
              <a:lnSpc>
                <a:spcPct val="100000"/>
              </a:lnSpc>
              <a:spcBef>
                <a:spcPts val="5"/>
              </a:spcBef>
            </a:pPr>
            <a:r>
              <a:rPr sz="1200" b="1" dirty="0">
                <a:latin typeface="Times New Roman"/>
                <a:cs typeface="Times New Roman"/>
              </a:rPr>
              <a:t>Reading</a:t>
            </a:r>
            <a:r>
              <a:rPr sz="1200" b="1" spc="-10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Sections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>
              <a:latin typeface="Times New Roman"/>
              <a:cs typeface="Times New Roman"/>
            </a:endParaRPr>
          </a:p>
          <a:p>
            <a:pPr marL="469900" indent="-228600">
              <a:lnSpc>
                <a:spcPts val="1410"/>
              </a:lnSpc>
              <a:buFont typeface="Meiryo"/>
              <a:buChar char="*"/>
              <a:tabLst>
                <a:tab pos="469265" algn="l"/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Section 6.4, 6.5, </a:t>
            </a:r>
            <a:r>
              <a:rPr sz="1200" dirty="0">
                <a:latin typeface="Times New Roman"/>
                <a:cs typeface="Times New Roman"/>
              </a:rPr>
              <a:t>“Data </a:t>
            </a:r>
            <a:r>
              <a:rPr sz="1200" spc="-5" dirty="0">
                <a:latin typeface="Times New Roman"/>
                <a:cs typeface="Times New Roman"/>
              </a:rPr>
              <a:t>Communications and Networking” 4th Edition by</a:t>
            </a:r>
            <a:r>
              <a:rPr sz="1200" spc="1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Behrouz</a:t>
            </a:r>
            <a:endParaRPr sz="1200">
              <a:latin typeface="Times New Roman"/>
              <a:cs typeface="Times New Roman"/>
            </a:endParaRPr>
          </a:p>
          <a:p>
            <a:pPr marL="655955" lvl="1" indent="-186055">
              <a:lnSpc>
                <a:spcPts val="1410"/>
              </a:lnSpc>
              <a:buAutoNum type="alphaUcPeriod"/>
              <a:tabLst>
                <a:tab pos="656590" algn="l"/>
              </a:tabLst>
            </a:pPr>
            <a:r>
              <a:rPr sz="1200" spc="-5" dirty="0">
                <a:latin typeface="Times New Roman"/>
                <a:cs typeface="Times New Roman"/>
              </a:rPr>
              <a:t>Forouzan</a:t>
            </a:r>
            <a:endParaRPr sz="12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351690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300" y="445007"/>
            <a:ext cx="1799589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Times New Roman"/>
                <a:cs typeface="Times New Roman"/>
              </a:rPr>
              <a:t>CS601-Data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Communication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71335" y="445007"/>
            <a:ext cx="245110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0" dirty="0">
                <a:latin typeface="Times New Roman"/>
                <a:cs typeface="Times New Roman"/>
              </a:rPr>
              <a:t>VU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000" y="637794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43000" y="9867900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30300" y="940054"/>
            <a:ext cx="3736340" cy="3963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92605" algn="ctr">
              <a:lnSpc>
                <a:spcPct val="100000"/>
              </a:lnSpc>
            </a:pPr>
            <a:r>
              <a:rPr sz="2000" b="1" u="heavy" spc="-5" dirty="0">
                <a:latin typeface="Arial Black"/>
                <a:cs typeface="Arial Black"/>
              </a:rPr>
              <a:t>LECTURE</a:t>
            </a:r>
            <a:r>
              <a:rPr sz="2000" b="1" u="heavy" spc="-65" dirty="0">
                <a:latin typeface="Arial Black"/>
                <a:cs typeface="Arial Black"/>
              </a:rPr>
              <a:t> </a:t>
            </a:r>
            <a:r>
              <a:rPr sz="2000" b="1" u="heavy" spc="-5" dirty="0">
                <a:latin typeface="Arial Black"/>
                <a:cs typeface="Arial Black"/>
              </a:rPr>
              <a:t>#23</a:t>
            </a:r>
            <a:endParaRPr sz="20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b="1" u="heavy" spc="-5" dirty="0">
                <a:latin typeface="Times New Roman"/>
                <a:cs typeface="Times New Roman"/>
              </a:rPr>
              <a:t>Modem</a:t>
            </a:r>
            <a:r>
              <a:rPr sz="1600" b="1" u="heavy" spc="-95" dirty="0">
                <a:latin typeface="Times New Roman"/>
                <a:cs typeface="Times New Roman"/>
              </a:rPr>
              <a:t> </a:t>
            </a:r>
            <a:r>
              <a:rPr sz="1600" b="1" u="heavy" spc="-5" dirty="0">
                <a:latin typeface="Times New Roman"/>
                <a:cs typeface="Times New Roman"/>
              </a:rPr>
              <a:t>Standards</a:t>
            </a:r>
            <a:endParaRPr sz="1600">
              <a:latin typeface="Times New Roman"/>
              <a:cs typeface="Times New Roman"/>
            </a:endParaRPr>
          </a:p>
          <a:p>
            <a:pPr marL="241300" indent="-228600">
              <a:lnSpc>
                <a:spcPts val="1400"/>
              </a:lnSpc>
              <a:spcBef>
                <a:spcPts val="1310"/>
              </a:spcBef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Bell</a:t>
            </a:r>
            <a:r>
              <a:rPr sz="1200" spc="-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modems</a:t>
            </a:r>
            <a:endParaRPr sz="1200">
              <a:latin typeface="Times New Roman"/>
              <a:cs typeface="Times New Roman"/>
            </a:endParaRPr>
          </a:p>
          <a:p>
            <a:pPr marL="241300">
              <a:lnSpc>
                <a:spcPts val="1905"/>
              </a:lnSpc>
            </a:pPr>
            <a:r>
              <a:rPr sz="1700" spc="-5" dirty="0">
                <a:latin typeface="Arial"/>
                <a:cs typeface="Arial"/>
              </a:rPr>
              <a:t>–</a:t>
            </a:r>
            <a:r>
              <a:rPr sz="1200" spc="-5" dirty="0">
                <a:latin typeface="Times New Roman"/>
                <a:cs typeface="Times New Roman"/>
              </a:rPr>
              <a:t>First commercial modems by Bell Telephone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Co.</a:t>
            </a:r>
            <a:endParaRPr sz="1200">
              <a:latin typeface="Times New Roman"/>
              <a:cs typeface="Times New Roman"/>
            </a:endParaRPr>
          </a:p>
          <a:p>
            <a:pPr marL="241300">
              <a:lnSpc>
                <a:spcPts val="1945"/>
              </a:lnSpc>
            </a:pPr>
            <a:r>
              <a:rPr sz="1700" spc="-5" dirty="0">
                <a:latin typeface="Arial"/>
                <a:cs typeface="Arial"/>
              </a:rPr>
              <a:t>–</a:t>
            </a:r>
            <a:r>
              <a:rPr sz="1200" spc="-5" dirty="0">
                <a:latin typeface="Times New Roman"/>
                <a:cs typeface="Times New Roman"/>
              </a:rPr>
              <a:t>Developed </a:t>
            </a:r>
            <a:r>
              <a:rPr sz="1200" dirty="0">
                <a:latin typeface="Times New Roman"/>
                <a:cs typeface="Times New Roman"/>
              </a:rPr>
              <a:t>in early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1970s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ts val="1400"/>
              </a:lnSpc>
              <a:spcBef>
                <a:spcPts val="1210"/>
              </a:spcBef>
              <a:buFont typeface="Courier New"/>
              <a:buChar char="o"/>
              <a:tabLst>
                <a:tab pos="241300" algn="l"/>
              </a:tabLst>
            </a:pPr>
            <a:r>
              <a:rPr sz="1200" spc="-5" dirty="0">
                <a:latin typeface="Times New Roman"/>
                <a:cs typeface="Times New Roman"/>
              </a:rPr>
              <a:t>ITU-T modem</a:t>
            </a:r>
            <a:r>
              <a:rPr sz="1200" spc="-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standards</a:t>
            </a:r>
            <a:endParaRPr sz="1200">
              <a:latin typeface="Times New Roman"/>
              <a:cs typeface="Times New Roman"/>
            </a:endParaRPr>
          </a:p>
          <a:p>
            <a:pPr marL="241300">
              <a:lnSpc>
                <a:spcPts val="1905"/>
              </a:lnSpc>
            </a:pPr>
            <a:r>
              <a:rPr sz="1700" spc="-5" dirty="0">
                <a:latin typeface="Arial"/>
                <a:cs typeface="Arial"/>
              </a:rPr>
              <a:t>–</a:t>
            </a:r>
            <a:r>
              <a:rPr sz="1200" spc="-5" dirty="0">
                <a:latin typeface="Times New Roman"/>
                <a:cs typeface="Times New Roman"/>
              </a:rPr>
              <a:t>V-series: </a:t>
            </a:r>
            <a:r>
              <a:rPr sz="1200" dirty="0">
                <a:latin typeface="Times New Roman"/>
                <a:cs typeface="Times New Roman"/>
              </a:rPr>
              <a:t>Today’s </a:t>
            </a:r>
            <a:r>
              <a:rPr sz="1200" spc="-5" dirty="0">
                <a:latin typeface="Times New Roman"/>
                <a:cs typeface="Times New Roman"/>
              </a:rPr>
              <a:t>most popular modem</a:t>
            </a:r>
            <a:r>
              <a:rPr sz="1200" spc="-8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standards</a:t>
            </a:r>
            <a:endParaRPr sz="1200">
              <a:latin typeface="Times New Roman"/>
              <a:cs typeface="Times New Roman"/>
            </a:endParaRPr>
          </a:p>
          <a:p>
            <a:pPr marL="241300">
              <a:lnSpc>
                <a:spcPts val="1945"/>
              </a:lnSpc>
            </a:pPr>
            <a:r>
              <a:rPr sz="1700" spc="-5" dirty="0">
                <a:latin typeface="Arial"/>
                <a:cs typeface="Arial"/>
              </a:rPr>
              <a:t>–</a:t>
            </a:r>
            <a:r>
              <a:rPr sz="1200" spc="-5" dirty="0">
                <a:latin typeface="Times New Roman"/>
                <a:cs typeface="Times New Roman"/>
              </a:rPr>
              <a:t>Bell modem compatible: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V.21/22/23/26/27/29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ts val="1405"/>
              </a:lnSpc>
              <a:spcBef>
                <a:spcPts val="1210"/>
              </a:spcBef>
              <a:buFont typeface="Courier New"/>
              <a:buChar char="o"/>
              <a:tabLst>
                <a:tab pos="241300" algn="l"/>
              </a:tabLst>
            </a:pPr>
            <a:r>
              <a:rPr sz="1200" spc="-5" dirty="0">
                <a:latin typeface="Times New Roman"/>
                <a:cs typeface="Times New Roman"/>
              </a:rPr>
              <a:t>Intelligent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modems</a:t>
            </a:r>
            <a:endParaRPr sz="1200">
              <a:latin typeface="Times New Roman"/>
              <a:cs typeface="Times New Roman"/>
            </a:endParaRPr>
          </a:p>
          <a:p>
            <a:pPr marL="241300">
              <a:lnSpc>
                <a:spcPts val="1700"/>
              </a:lnSpc>
            </a:pPr>
            <a:r>
              <a:rPr sz="1500" spc="-5" dirty="0">
                <a:latin typeface="Arial"/>
                <a:cs typeface="Arial"/>
              </a:rPr>
              <a:t>–</a:t>
            </a:r>
            <a:r>
              <a:rPr sz="1200" spc="-5" dirty="0">
                <a:latin typeface="Times New Roman"/>
                <a:cs typeface="Times New Roman"/>
              </a:rPr>
              <a:t>Hayes </a:t>
            </a:r>
            <a:r>
              <a:rPr sz="1200" dirty="0">
                <a:latin typeface="Times New Roman"/>
                <a:cs typeface="Times New Roman"/>
              </a:rPr>
              <a:t>(or </a:t>
            </a:r>
            <a:r>
              <a:rPr sz="1200" spc="-5" dirty="0">
                <a:latin typeface="Times New Roman"/>
                <a:cs typeface="Times New Roman"/>
              </a:rPr>
              <a:t>Hayes-compatible)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modems</a:t>
            </a:r>
            <a:endParaRPr sz="1200">
              <a:latin typeface="Times New Roman"/>
              <a:cs typeface="Times New Roman"/>
            </a:endParaRPr>
          </a:p>
          <a:p>
            <a:pPr marL="241300">
              <a:lnSpc>
                <a:spcPts val="1670"/>
              </a:lnSpc>
            </a:pPr>
            <a:r>
              <a:rPr sz="1500" dirty="0">
                <a:latin typeface="Arial"/>
                <a:cs typeface="Arial"/>
              </a:rPr>
              <a:t>–</a:t>
            </a:r>
            <a:r>
              <a:rPr sz="1200" dirty="0">
                <a:latin typeface="Times New Roman"/>
                <a:cs typeface="Times New Roman"/>
              </a:rPr>
              <a:t>Modem is controlled by instructions (</a:t>
            </a:r>
            <a:r>
              <a:rPr sz="1200" i="1" dirty="0">
                <a:latin typeface="Times New Roman"/>
                <a:cs typeface="Times New Roman"/>
              </a:rPr>
              <a:t>AT</a:t>
            </a:r>
            <a:r>
              <a:rPr sz="1200" i="1" spc="-125" dirty="0">
                <a:latin typeface="Times New Roman"/>
                <a:cs typeface="Times New Roman"/>
              </a:rPr>
              <a:t> </a:t>
            </a:r>
            <a:r>
              <a:rPr sz="1200" i="1" spc="-5" dirty="0">
                <a:latin typeface="Times New Roman"/>
                <a:cs typeface="Times New Roman"/>
              </a:rPr>
              <a:t>commands</a:t>
            </a:r>
            <a:r>
              <a:rPr sz="1200" spc="-5" dirty="0">
                <a:latin typeface="Times New Roman"/>
                <a:cs typeface="Times New Roman"/>
              </a:rPr>
              <a:t>)</a:t>
            </a:r>
            <a:endParaRPr sz="1200">
              <a:latin typeface="Times New Roman"/>
              <a:cs typeface="Times New Roman"/>
            </a:endParaRPr>
          </a:p>
          <a:p>
            <a:pPr marL="241300">
              <a:lnSpc>
                <a:spcPts val="1735"/>
              </a:lnSpc>
            </a:pPr>
            <a:r>
              <a:rPr sz="1500" spc="-5" dirty="0">
                <a:latin typeface="Arial"/>
                <a:cs typeface="Arial"/>
              </a:rPr>
              <a:t>–</a:t>
            </a:r>
            <a:r>
              <a:rPr sz="1200" spc="-5" dirty="0">
                <a:latin typeface="Times New Roman"/>
                <a:cs typeface="Times New Roman"/>
              </a:rPr>
              <a:t>Automatic answering, </a:t>
            </a:r>
            <a:r>
              <a:rPr sz="1200" dirty="0">
                <a:latin typeface="Times New Roman"/>
                <a:cs typeface="Times New Roman"/>
              </a:rPr>
              <a:t>dialing, </a:t>
            </a:r>
            <a:r>
              <a:rPr sz="1200" spc="-5" dirty="0">
                <a:latin typeface="Times New Roman"/>
                <a:cs typeface="Times New Roman"/>
              </a:rPr>
              <a:t>etc.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 marL="1793875" algn="ctr">
              <a:lnSpc>
                <a:spcPct val="100000"/>
              </a:lnSpc>
              <a:spcBef>
                <a:spcPts val="925"/>
              </a:spcBef>
            </a:pPr>
            <a:r>
              <a:rPr sz="1200" b="1" u="heavy" dirty="0">
                <a:latin typeface="Times New Roman"/>
                <a:cs typeface="Times New Roman"/>
              </a:rPr>
              <a:t>BELL</a:t>
            </a:r>
            <a:r>
              <a:rPr sz="1200" b="1" u="heavy" spc="-105" dirty="0">
                <a:latin typeface="Times New Roman"/>
                <a:cs typeface="Times New Roman"/>
              </a:rPr>
              <a:t> </a:t>
            </a:r>
            <a:r>
              <a:rPr sz="1200" b="1" u="heavy" dirty="0">
                <a:latin typeface="Times New Roman"/>
                <a:cs typeface="Times New Roman"/>
              </a:rPr>
              <a:t>Modems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494282" y="5068823"/>
            <a:ext cx="4801641" cy="38465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© </a:t>
            </a:r>
            <a:r>
              <a:rPr spc="-5" dirty="0"/>
              <a:t>Copyright Virtual University of</a:t>
            </a:r>
            <a:r>
              <a:rPr spc="-80" dirty="0"/>
              <a:t> </a:t>
            </a:r>
            <a:r>
              <a:rPr spc="-5" dirty="0"/>
              <a:t>Pakistan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05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384015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300" y="445007"/>
            <a:ext cx="1799589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Times New Roman"/>
                <a:cs typeface="Times New Roman"/>
              </a:rPr>
              <a:t>CS601-Data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Communication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71335" y="445007"/>
            <a:ext cx="245110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0" dirty="0">
                <a:latin typeface="Times New Roman"/>
                <a:cs typeface="Times New Roman"/>
              </a:rPr>
              <a:t>VU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000" y="637794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43000" y="9867900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372103" y="903731"/>
            <a:ext cx="1046480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u="heavy" dirty="0">
                <a:latin typeface="Times New Roman"/>
                <a:cs typeface="Times New Roman"/>
              </a:rPr>
              <a:t>ITU-T</a:t>
            </a:r>
            <a:r>
              <a:rPr sz="1200" b="1" u="heavy" spc="-105" dirty="0">
                <a:latin typeface="Times New Roman"/>
                <a:cs typeface="Times New Roman"/>
              </a:rPr>
              <a:t> </a:t>
            </a:r>
            <a:r>
              <a:rPr sz="1200" b="1" u="heavy" dirty="0">
                <a:latin typeface="Times New Roman"/>
                <a:cs typeface="Times New Roman"/>
              </a:rPr>
              <a:t>Modems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436369" y="1089660"/>
            <a:ext cx="4917363" cy="34823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358900" y="4738878"/>
            <a:ext cx="4909185" cy="741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ts val="1405"/>
              </a:lnSpc>
              <a:buFont typeface="Meiryo"/>
              <a:buChar char="❖"/>
              <a:tabLst>
                <a:tab pos="241300" algn="l"/>
              </a:tabLst>
            </a:pPr>
            <a:r>
              <a:rPr sz="1200" b="1" dirty="0">
                <a:latin typeface="Times New Roman"/>
                <a:cs typeface="Times New Roman"/>
              </a:rPr>
              <a:t>Traditional</a:t>
            </a:r>
            <a:r>
              <a:rPr sz="1200" b="1" spc="-10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Modems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ts val="1405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Traditional </a:t>
            </a:r>
            <a:r>
              <a:rPr sz="1200" spc="-5" dirty="0">
                <a:latin typeface="Times New Roman"/>
                <a:cs typeface="Times New Roman"/>
              </a:rPr>
              <a:t>modems </a:t>
            </a:r>
            <a:r>
              <a:rPr sz="1200" dirty="0">
                <a:latin typeface="Times New Roman"/>
                <a:cs typeface="Times New Roman"/>
              </a:rPr>
              <a:t>are </a:t>
            </a:r>
            <a:r>
              <a:rPr sz="1200" spc="-5" dirty="0">
                <a:latin typeface="Times New Roman"/>
                <a:cs typeface="Times New Roman"/>
              </a:rPr>
              <a:t>limited </a:t>
            </a:r>
            <a:r>
              <a:rPr sz="1200" dirty="0">
                <a:latin typeface="Times New Roman"/>
                <a:cs typeface="Times New Roman"/>
              </a:rPr>
              <a:t>to a data </a:t>
            </a:r>
            <a:r>
              <a:rPr sz="1200" spc="-5" dirty="0">
                <a:latin typeface="Times New Roman"/>
                <a:cs typeface="Times New Roman"/>
              </a:rPr>
              <a:t>rate of 33.6 Kbps </a:t>
            </a:r>
            <a:r>
              <a:rPr sz="1200" dirty="0">
                <a:latin typeface="Times New Roman"/>
                <a:cs typeface="Times New Roman"/>
              </a:rPr>
              <a:t>as </a:t>
            </a:r>
            <a:r>
              <a:rPr sz="1200" spc="-5" dirty="0">
                <a:latin typeface="Times New Roman"/>
                <a:cs typeface="Times New Roman"/>
              </a:rPr>
              <a:t>determined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by</a:t>
            </a:r>
            <a:endParaRPr sz="1200">
              <a:latin typeface="Times New Roman"/>
              <a:cs typeface="Times New Roman"/>
            </a:endParaRPr>
          </a:p>
          <a:p>
            <a:pPr marL="241300">
              <a:lnSpc>
                <a:spcPts val="1405"/>
              </a:lnSpc>
              <a:spcBef>
                <a:spcPts val="35"/>
              </a:spcBef>
            </a:pPr>
            <a:r>
              <a:rPr sz="1200" dirty="0">
                <a:latin typeface="Times New Roman"/>
                <a:cs typeface="Times New Roman"/>
              </a:rPr>
              <a:t>Shannon’s </a:t>
            </a:r>
            <a:r>
              <a:rPr sz="1200" spc="-5" dirty="0">
                <a:latin typeface="Times New Roman"/>
                <a:cs typeface="Times New Roman"/>
              </a:rPr>
              <a:t>formula </a:t>
            </a:r>
            <a:r>
              <a:rPr sz="1200" dirty="0">
                <a:latin typeface="Times New Roman"/>
                <a:cs typeface="Times New Roman"/>
              </a:rPr>
              <a:t>Data rate </a:t>
            </a:r>
            <a:r>
              <a:rPr sz="1200" spc="-5" dirty="0">
                <a:latin typeface="Symbol"/>
                <a:cs typeface="Symbol"/>
              </a:rPr>
              <a:t></a:t>
            </a:r>
            <a:r>
              <a:rPr sz="1200" spc="-5" dirty="0">
                <a:latin typeface="Times New Roman"/>
                <a:cs typeface="Times New Roman"/>
              </a:rPr>
              <a:t> Signal-to-noise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ratio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ts val="1405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spc="-5" dirty="0">
                <a:latin typeface="Times New Roman"/>
                <a:cs typeface="Times New Roman"/>
              </a:rPr>
              <a:t>New modems </a:t>
            </a:r>
            <a:r>
              <a:rPr sz="1200" dirty="0">
                <a:latin typeface="Times New Roman"/>
                <a:cs typeface="Times New Roman"/>
              </a:rPr>
              <a:t>with bit </a:t>
            </a:r>
            <a:r>
              <a:rPr sz="1200" spc="-5" dirty="0">
                <a:latin typeface="Times New Roman"/>
                <a:cs typeface="Times New Roman"/>
              </a:rPr>
              <a:t>rated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56 Kbps </a:t>
            </a:r>
            <a:r>
              <a:rPr sz="1200" dirty="0">
                <a:latin typeface="Times New Roman"/>
                <a:cs typeface="Times New Roman"/>
              </a:rPr>
              <a:t>are </a:t>
            </a:r>
            <a:r>
              <a:rPr sz="1200" spc="-5" dirty="0">
                <a:latin typeface="Times New Roman"/>
                <a:cs typeface="Times New Roman"/>
              </a:rPr>
              <a:t>wide spread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now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143000" y="5462015"/>
            <a:ext cx="5443537" cy="33680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130300" y="8993123"/>
            <a:ext cx="5530215" cy="720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ts val="1410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spc="-5" dirty="0">
                <a:latin typeface="Times New Roman"/>
                <a:cs typeface="Times New Roman"/>
              </a:rPr>
              <a:t>TX of data from A to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ts val="1380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Digital data is </a:t>
            </a:r>
            <a:r>
              <a:rPr sz="1200" spc="-5" dirty="0">
                <a:latin typeface="Times New Roman"/>
                <a:cs typeface="Times New Roman"/>
              </a:rPr>
              <a:t>modulated </a:t>
            </a:r>
            <a:r>
              <a:rPr sz="1200" dirty="0">
                <a:latin typeface="Times New Roman"/>
                <a:cs typeface="Times New Roman"/>
              </a:rPr>
              <a:t>by the </a:t>
            </a:r>
            <a:r>
              <a:rPr sz="1200" spc="-5" dirty="0">
                <a:latin typeface="Times New Roman"/>
                <a:cs typeface="Times New Roman"/>
              </a:rPr>
              <a:t>modem </a:t>
            </a:r>
            <a:r>
              <a:rPr sz="1200" dirty="0">
                <a:latin typeface="Times New Roman"/>
                <a:cs typeface="Times New Roman"/>
              </a:rPr>
              <a:t>at site</a:t>
            </a:r>
            <a:r>
              <a:rPr sz="1200" spc="-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endParaRPr sz="1200">
              <a:latin typeface="Times New Roman"/>
              <a:cs typeface="Times New Roman"/>
            </a:endParaRPr>
          </a:p>
          <a:p>
            <a:pPr marL="241300" marR="5080" indent="-228600">
              <a:lnSpc>
                <a:spcPts val="1380"/>
              </a:lnSpc>
              <a:spcBef>
                <a:spcPts val="65"/>
              </a:spcBef>
              <a:buFont typeface="Courier New"/>
              <a:buChar char="o"/>
              <a:tabLst>
                <a:tab pos="241300" algn="l"/>
              </a:tabLst>
            </a:pPr>
            <a:r>
              <a:rPr sz="1200" spc="-5" dirty="0">
                <a:latin typeface="Times New Roman"/>
                <a:cs typeface="Times New Roman"/>
              </a:rPr>
              <a:t>Analog data </a:t>
            </a:r>
            <a:r>
              <a:rPr sz="1200" dirty="0">
                <a:latin typeface="Times New Roman"/>
                <a:cs typeface="Times New Roman"/>
              </a:rPr>
              <a:t>is </a:t>
            </a:r>
            <a:r>
              <a:rPr sz="1200" spc="-5" dirty="0">
                <a:latin typeface="Times New Roman"/>
                <a:cs typeface="Times New Roman"/>
              </a:rPr>
              <a:t>sent from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modem </a:t>
            </a:r>
            <a:r>
              <a:rPr sz="1200" dirty="0">
                <a:latin typeface="Times New Roman"/>
                <a:cs typeface="Times New Roman"/>
              </a:rPr>
              <a:t>to to the </a:t>
            </a:r>
            <a:r>
              <a:rPr sz="1200" spc="-5" dirty="0">
                <a:latin typeface="Times New Roman"/>
                <a:cs typeface="Times New Roman"/>
              </a:rPr>
              <a:t>switching station </a:t>
            </a:r>
            <a:r>
              <a:rPr sz="1200" dirty="0">
                <a:latin typeface="Times New Roman"/>
                <a:cs typeface="Times New Roman"/>
              </a:rPr>
              <a:t>at </a:t>
            </a:r>
            <a:r>
              <a:rPr sz="1200" spc="-5" dirty="0">
                <a:latin typeface="Times New Roman"/>
                <a:cs typeface="Times New Roman"/>
              </a:rPr>
              <a:t>site A using </a:t>
            </a:r>
            <a:r>
              <a:rPr sz="1200" dirty="0">
                <a:latin typeface="Times New Roman"/>
                <a:cs typeface="Times New Roman"/>
              </a:rPr>
              <a:t>the  local</a:t>
            </a:r>
            <a:r>
              <a:rPr sz="1200" spc="-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loop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© </a:t>
            </a:r>
            <a:r>
              <a:rPr spc="-5" dirty="0"/>
              <a:t>Copyright Virtual University of</a:t>
            </a:r>
            <a:r>
              <a:rPr spc="-80" dirty="0"/>
              <a:t> </a:t>
            </a:r>
            <a:r>
              <a:rPr spc="-5" dirty="0"/>
              <a:t>Pakistan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05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628746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43000" y="637794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43000" y="9867900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30300" y="445007"/>
            <a:ext cx="5531485" cy="36722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253355" algn="l"/>
              </a:tabLst>
            </a:pPr>
            <a:r>
              <a:rPr sz="1200" spc="-5" dirty="0">
                <a:latin typeface="Times New Roman"/>
                <a:cs typeface="Times New Roman"/>
              </a:rPr>
              <a:t>CS601-Data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Communication	</a:t>
            </a:r>
            <a:r>
              <a:rPr sz="1200" b="1" spc="-10" dirty="0">
                <a:latin typeface="Times New Roman"/>
                <a:cs typeface="Times New Roman"/>
              </a:rPr>
              <a:t>VU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240665" indent="-227965">
              <a:lnSpc>
                <a:spcPts val="1410"/>
              </a:lnSpc>
              <a:spcBef>
                <a:spcPts val="780"/>
              </a:spcBef>
              <a:buFont typeface="Courier New"/>
              <a:buChar char="o"/>
              <a:tabLst>
                <a:tab pos="241300" algn="l"/>
              </a:tabLst>
            </a:pPr>
            <a:r>
              <a:rPr sz="1200" spc="-5" dirty="0">
                <a:latin typeface="Times New Roman"/>
                <a:cs typeface="Times New Roman"/>
              </a:rPr>
              <a:t>At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switching station, </a:t>
            </a:r>
            <a:r>
              <a:rPr sz="1200" dirty="0">
                <a:latin typeface="Times New Roman"/>
                <a:cs typeface="Times New Roman"/>
              </a:rPr>
              <a:t>analog </a:t>
            </a:r>
            <a:r>
              <a:rPr sz="1200" spc="-5" dirty="0">
                <a:latin typeface="Times New Roman"/>
                <a:cs typeface="Times New Roman"/>
              </a:rPr>
              <a:t>data is converted digital using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PCM</a:t>
            </a:r>
            <a:endParaRPr sz="1200">
              <a:latin typeface="Times New Roman"/>
              <a:cs typeface="Times New Roman"/>
            </a:endParaRPr>
          </a:p>
          <a:p>
            <a:pPr marL="240665" marR="5715" indent="-227965">
              <a:lnSpc>
                <a:spcPts val="1380"/>
              </a:lnSpc>
              <a:spcBef>
                <a:spcPts val="65"/>
              </a:spcBef>
              <a:buFont typeface="Courier New"/>
              <a:buChar char="o"/>
              <a:tabLst>
                <a:tab pos="241300" algn="l"/>
              </a:tabLst>
            </a:pPr>
            <a:r>
              <a:rPr sz="1200" spc="-5" dirty="0">
                <a:latin typeface="Times New Roman"/>
                <a:cs typeface="Times New Roman"/>
              </a:rPr>
              <a:t>Digital data travels through </a:t>
            </a:r>
            <a:r>
              <a:rPr sz="1200" dirty="0">
                <a:latin typeface="Times New Roman"/>
                <a:cs typeface="Times New Roman"/>
              </a:rPr>
              <a:t>the digital network of </a:t>
            </a:r>
            <a:r>
              <a:rPr sz="1200" spc="-5" dirty="0">
                <a:latin typeface="Times New Roman"/>
                <a:cs typeface="Times New Roman"/>
              </a:rPr>
              <a:t>telephone company </a:t>
            </a:r>
            <a:r>
              <a:rPr sz="1200" dirty="0">
                <a:latin typeface="Times New Roman"/>
                <a:cs typeface="Times New Roman"/>
              </a:rPr>
              <a:t>and arrives at  the </a:t>
            </a:r>
            <a:r>
              <a:rPr sz="1200" spc="-5" dirty="0">
                <a:latin typeface="Times New Roman"/>
                <a:cs typeface="Times New Roman"/>
              </a:rPr>
              <a:t>switching </a:t>
            </a:r>
            <a:r>
              <a:rPr sz="1200" dirty="0">
                <a:latin typeface="Times New Roman"/>
                <a:cs typeface="Times New Roman"/>
              </a:rPr>
              <a:t>station of site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ts val="1315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spc="-5" dirty="0">
                <a:latin typeface="Times New Roman"/>
                <a:cs typeface="Times New Roman"/>
              </a:rPr>
              <a:t>At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switching station </a:t>
            </a:r>
            <a:r>
              <a:rPr sz="1200" dirty="0">
                <a:latin typeface="Times New Roman"/>
                <a:cs typeface="Times New Roman"/>
              </a:rPr>
              <a:t>, </a:t>
            </a:r>
            <a:r>
              <a:rPr sz="1200" spc="-5" dirty="0">
                <a:latin typeface="Times New Roman"/>
                <a:cs typeface="Times New Roman"/>
              </a:rPr>
              <a:t>digital data </a:t>
            </a:r>
            <a:r>
              <a:rPr sz="1200" dirty="0">
                <a:latin typeface="Times New Roman"/>
                <a:cs typeface="Times New Roman"/>
              </a:rPr>
              <a:t>is converted to analog </a:t>
            </a:r>
            <a:r>
              <a:rPr sz="1200" spc="-5" dirty="0">
                <a:latin typeface="Times New Roman"/>
                <a:cs typeface="Times New Roman"/>
              </a:rPr>
              <a:t>using </a:t>
            </a:r>
            <a:r>
              <a:rPr sz="1200" dirty="0">
                <a:latin typeface="Times New Roman"/>
                <a:cs typeface="Times New Roman"/>
              </a:rPr>
              <a:t>inverse</a:t>
            </a:r>
            <a:r>
              <a:rPr sz="1200" spc="-8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PCM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ts val="1380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Analog data is sent from switching </a:t>
            </a:r>
            <a:r>
              <a:rPr sz="1200" spc="-5" dirty="0">
                <a:latin typeface="Times New Roman"/>
                <a:cs typeface="Times New Roman"/>
              </a:rPr>
              <a:t>station at </a:t>
            </a:r>
            <a:r>
              <a:rPr sz="1200" dirty="0">
                <a:latin typeface="Times New Roman"/>
                <a:cs typeface="Times New Roman"/>
              </a:rPr>
              <a:t>site B to the </a:t>
            </a:r>
            <a:r>
              <a:rPr sz="1200" spc="-5" dirty="0">
                <a:latin typeface="Times New Roman"/>
                <a:cs typeface="Times New Roman"/>
              </a:rPr>
              <a:t>modem </a:t>
            </a:r>
            <a:r>
              <a:rPr sz="1200" dirty="0">
                <a:latin typeface="Times New Roman"/>
                <a:cs typeface="Times New Roman"/>
              </a:rPr>
              <a:t>using the </a:t>
            </a:r>
            <a:r>
              <a:rPr sz="1200" spc="-5" dirty="0">
                <a:latin typeface="Times New Roman"/>
                <a:cs typeface="Times New Roman"/>
              </a:rPr>
              <a:t>local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loop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ts val="1380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Analog data is </a:t>
            </a:r>
            <a:r>
              <a:rPr sz="1200" spc="-5" dirty="0">
                <a:latin typeface="Times New Roman"/>
                <a:cs typeface="Times New Roman"/>
              </a:rPr>
              <a:t>demodulated </a:t>
            </a:r>
            <a:r>
              <a:rPr sz="1200" dirty="0">
                <a:latin typeface="Times New Roman"/>
                <a:cs typeface="Times New Roman"/>
              </a:rPr>
              <a:t>by </a:t>
            </a:r>
            <a:r>
              <a:rPr sz="1200" spc="-5" dirty="0">
                <a:latin typeface="Times New Roman"/>
                <a:cs typeface="Times New Roman"/>
              </a:rPr>
              <a:t>modem </a:t>
            </a:r>
            <a:r>
              <a:rPr sz="1200" dirty="0">
                <a:latin typeface="Times New Roman"/>
                <a:cs typeface="Times New Roman"/>
              </a:rPr>
              <a:t>at site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</a:t>
            </a:r>
            <a:endParaRPr sz="1200">
              <a:latin typeface="Times New Roman"/>
              <a:cs typeface="Times New Roman"/>
            </a:endParaRPr>
          </a:p>
          <a:p>
            <a:pPr marL="241300" marR="5080" indent="-228600" algn="just">
              <a:lnSpc>
                <a:spcPts val="1380"/>
              </a:lnSpc>
              <a:spcBef>
                <a:spcPts val="65"/>
              </a:spcBef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limiting </a:t>
            </a:r>
            <a:r>
              <a:rPr sz="1200" dirty="0">
                <a:latin typeface="Times New Roman"/>
                <a:cs typeface="Times New Roman"/>
              </a:rPr>
              <a:t>factor is step 3. Here the </a:t>
            </a:r>
            <a:r>
              <a:rPr sz="1200" spc="-5" dirty="0">
                <a:latin typeface="Times New Roman"/>
                <a:cs typeface="Times New Roman"/>
              </a:rPr>
              <a:t>analog </a:t>
            </a:r>
            <a:r>
              <a:rPr sz="1200" dirty="0">
                <a:latin typeface="Times New Roman"/>
                <a:cs typeface="Times New Roman"/>
              </a:rPr>
              <a:t>signal is quantized to create </a:t>
            </a:r>
            <a:r>
              <a:rPr sz="1200" spc="-5" dirty="0">
                <a:latin typeface="Times New Roman"/>
                <a:cs typeface="Times New Roman"/>
              </a:rPr>
              <a:t>digital  </a:t>
            </a:r>
            <a:r>
              <a:rPr sz="1200" dirty="0">
                <a:latin typeface="Times New Roman"/>
                <a:cs typeface="Times New Roman"/>
              </a:rPr>
              <a:t>signal. The quantization noise resulting from this process </a:t>
            </a:r>
            <a:r>
              <a:rPr sz="1200" spc="-5" dirty="0">
                <a:latin typeface="Times New Roman"/>
                <a:cs typeface="Times New Roman"/>
              </a:rPr>
              <a:t>limits </a:t>
            </a:r>
            <a:r>
              <a:rPr sz="1200" dirty="0">
                <a:latin typeface="Times New Roman"/>
                <a:cs typeface="Times New Roman"/>
              </a:rPr>
              <a:t>the data rate to </a:t>
            </a:r>
            <a:r>
              <a:rPr sz="1200" spc="-5" dirty="0">
                <a:latin typeface="Times New Roman"/>
                <a:cs typeface="Times New Roman"/>
              </a:rPr>
              <a:t>33.6  Kbps</a:t>
            </a:r>
            <a:endParaRPr sz="1200">
              <a:latin typeface="Times New Roman"/>
              <a:cs typeface="Times New Roman"/>
            </a:endParaRPr>
          </a:p>
          <a:p>
            <a:pPr marL="241300" marR="5080" indent="-228600">
              <a:lnSpc>
                <a:spcPts val="1380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TX </a:t>
            </a:r>
            <a:r>
              <a:rPr sz="1200" dirty="0">
                <a:latin typeface="Times New Roman"/>
                <a:cs typeface="Times New Roman"/>
              </a:rPr>
              <a:t>of data </a:t>
            </a:r>
            <a:r>
              <a:rPr sz="1200" spc="-5" dirty="0">
                <a:latin typeface="Times New Roman"/>
                <a:cs typeface="Times New Roman"/>
              </a:rPr>
              <a:t>from </a:t>
            </a:r>
            <a:r>
              <a:rPr sz="1200" dirty="0">
                <a:latin typeface="Times New Roman"/>
                <a:cs typeface="Times New Roman"/>
              </a:rPr>
              <a:t>site B to site </a:t>
            </a:r>
            <a:r>
              <a:rPr sz="1200" spc="-5" dirty="0">
                <a:latin typeface="Times New Roman"/>
                <a:cs typeface="Times New Roman"/>
              </a:rPr>
              <a:t>A follows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same </a:t>
            </a:r>
            <a:r>
              <a:rPr sz="1200" dirty="0">
                <a:latin typeface="Times New Roman"/>
                <a:cs typeface="Times New Roman"/>
              </a:rPr>
              <a:t>steps and again the </a:t>
            </a:r>
            <a:r>
              <a:rPr sz="1200" spc="-5" dirty="0">
                <a:latin typeface="Times New Roman"/>
                <a:cs typeface="Times New Roman"/>
              </a:rPr>
              <a:t>limiting  factor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quantization.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Courier New"/>
              <a:buChar char="o"/>
            </a:pPr>
            <a:endParaRPr sz="1000">
              <a:latin typeface="Times New Roman"/>
              <a:cs typeface="Times New Roman"/>
            </a:endParaRPr>
          </a:p>
          <a:p>
            <a:pPr marL="927100">
              <a:lnSpc>
                <a:spcPts val="1850"/>
              </a:lnSpc>
            </a:pPr>
            <a:r>
              <a:rPr sz="1600" spc="-15" dirty="0">
                <a:latin typeface="Meiryo"/>
                <a:cs typeface="Meiryo"/>
              </a:rPr>
              <a:t>*</a:t>
            </a:r>
            <a:r>
              <a:rPr sz="1200" spc="-15" dirty="0">
                <a:latin typeface="Times New Roman"/>
                <a:cs typeface="Times New Roman"/>
              </a:rPr>
              <a:t>RESULT:</a:t>
            </a:r>
            <a:endParaRPr sz="1200">
              <a:latin typeface="Times New Roman"/>
              <a:cs typeface="Times New Roman"/>
            </a:endParaRPr>
          </a:p>
          <a:p>
            <a:pPr marL="927100">
              <a:lnSpc>
                <a:spcPts val="1370"/>
              </a:lnSpc>
            </a:pP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maximum data rate </a:t>
            </a:r>
            <a:r>
              <a:rPr sz="1200" dirty="0">
                <a:latin typeface="Times New Roman"/>
                <a:cs typeface="Times New Roman"/>
              </a:rPr>
              <a:t>in each </a:t>
            </a:r>
            <a:r>
              <a:rPr sz="1200" spc="-5" dirty="0">
                <a:latin typeface="Times New Roman"/>
                <a:cs typeface="Times New Roman"/>
              </a:rPr>
              <a:t>direction </a:t>
            </a:r>
            <a:r>
              <a:rPr sz="1200" dirty="0">
                <a:latin typeface="Times New Roman"/>
                <a:cs typeface="Times New Roman"/>
              </a:rPr>
              <a:t>is </a:t>
            </a:r>
            <a:r>
              <a:rPr sz="1200" spc="-5" dirty="0">
                <a:latin typeface="Times New Roman"/>
                <a:cs typeface="Times New Roman"/>
              </a:rPr>
              <a:t>limited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33.6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Kbps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50">
              <a:latin typeface="Times New Roman"/>
              <a:cs typeface="Times New Roman"/>
            </a:endParaRPr>
          </a:p>
          <a:p>
            <a:pPr marL="469900" lvl="1" indent="-228600">
              <a:lnSpc>
                <a:spcPts val="1405"/>
              </a:lnSpc>
              <a:spcBef>
                <a:spcPts val="5"/>
              </a:spcBef>
              <a:buFont typeface="Meiryo"/>
              <a:buChar char="❖"/>
              <a:tabLst>
                <a:tab pos="469900" algn="l"/>
              </a:tabLst>
            </a:pPr>
            <a:r>
              <a:rPr sz="1200" b="1" dirty="0">
                <a:latin typeface="Times New Roman"/>
                <a:cs typeface="Times New Roman"/>
              </a:rPr>
              <a:t>56K</a:t>
            </a:r>
            <a:r>
              <a:rPr sz="1200" b="1" spc="-10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Modems</a:t>
            </a:r>
            <a:endParaRPr sz="1200">
              <a:latin typeface="Times New Roman"/>
              <a:cs typeface="Times New Roman"/>
            </a:endParaRPr>
          </a:p>
          <a:p>
            <a:pPr marL="241300" marR="5715" indent="-228600">
              <a:lnSpc>
                <a:spcPts val="1380"/>
              </a:lnSpc>
              <a:spcBef>
                <a:spcPts val="60"/>
              </a:spcBef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If one side is an </a:t>
            </a:r>
            <a:r>
              <a:rPr sz="1200" spc="-5" dirty="0">
                <a:latin typeface="Times New Roman"/>
                <a:cs typeface="Times New Roman"/>
              </a:rPr>
              <a:t>ISP </a:t>
            </a:r>
            <a:r>
              <a:rPr sz="1200" dirty="0">
                <a:latin typeface="Times New Roman"/>
                <a:cs typeface="Times New Roman"/>
              </a:rPr>
              <a:t>and the signal does not have to </a:t>
            </a:r>
            <a:r>
              <a:rPr sz="1200" spc="-5" dirty="0">
                <a:latin typeface="Times New Roman"/>
                <a:cs typeface="Times New Roman"/>
              </a:rPr>
              <a:t>pass </a:t>
            </a:r>
            <a:r>
              <a:rPr sz="1200" dirty="0">
                <a:latin typeface="Times New Roman"/>
                <a:cs typeface="Times New Roman"/>
              </a:rPr>
              <a:t>through a </a:t>
            </a:r>
            <a:r>
              <a:rPr sz="1200" spc="-5" dirty="0">
                <a:latin typeface="Times New Roman"/>
                <a:cs typeface="Times New Roman"/>
              </a:rPr>
              <a:t>PCM </a:t>
            </a:r>
            <a:r>
              <a:rPr sz="1200" dirty="0">
                <a:latin typeface="Times New Roman"/>
                <a:cs typeface="Times New Roman"/>
              </a:rPr>
              <a:t>converter ,  </a:t>
            </a:r>
            <a:r>
              <a:rPr sz="1200" spc="-5" dirty="0">
                <a:latin typeface="Times New Roman"/>
                <a:cs typeface="Times New Roman"/>
              </a:rPr>
              <a:t>quantization </a:t>
            </a:r>
            <a:r>
              <a:rPr sz="1200" dirty="0">
                <a:latin typeface="Times New Roman"/>
                <a:cs typeface="Times New Roman"/>
              </a:rPr>
              <a:t>is </a:t>
            </a:r>
            <a:r>
              <a:rPr sz="1200" spc="-5" dirty="0">
                <a:latin typeface="Times New Roman"/>
                <a:cs typeface="Times New Roman"/>
              </a:rPr>
              <a:t>eliminated </a:t>
            </a:r>
            <a:r>
              <a:rPr sz="1200" dirty="0">
                <a:latin typeface="Times New Roman"/>
                <a:cs typeface="Times New Roman"/>
              </a:rPr>
              <a:t>in one </a:t>
            </a:r>
            <a:r>
              <a:rPr sz="1200" spc="-5" dirty="0">
                <a:latin typeface="Times New Roman"/>
                <a:cs typeface="Times New Roman"/>
              </a:rPr>
              <a:t>direction </a:t>
            </a:r>
            <a:r>
              <a:rPr sz="1200" dirty="0">
                <a:latin typeface="Times New Roman"/>
                <a:cs typeface="Times New Roman"/>
              </a:rPr>
              <a:t>and </a:t>
            </a:r>
            <a:r>
              <a:rPr sz="1200" spc="-5" dirty="0">
                <a:latin typeface="Times New Roman"/>
                <a:cs typeface="Times New Roman"/>
              </a:rPr>
              <a:t>data </a:t>
            </a:r>
            <a:r>
              <a:rPr sz="1200" dirty="0">
                <a:latin typeface="Times New Roman"/>
                <a:cs typeface="Times New Roman"/>
              </a:rPr>
              <a:t>rate can </a:t>
            </a:r>
            <a:r>
              <a:rPr sz="1200" spc="-5" dirty="0">
                <a:latin typeface="Times New Roman"/>
                <a:cs typeface="Times New Roman"/>
              </a:rPr>
              <a:t>be </a:t>
            </a:r>
            <a:r>
              <a:rPr sz="1200" dirty="0">
                <a:latin typeface="Times New Roman"/>
                <a:cs typeface="Times New Roman"/>
              </a:rPr>
              <a:t>increased to 56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Kbps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43000" y="4459223"/>
            <a:ext cx="5445404" cy="25587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587500" y="7184897"/>
            <a:ext cx="5074285" cy="2472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ts val="1405"/>
              </a:lnSpc>
              <a:buFont typeface="Meiryo"/>
              <a:buChar char="➢"/>
              <a:tabLst>
                <a:tab pos="241300" algn="l"/>
              </a:tabLst>
            </a:pPr>
            <a:r>
              <a:rPr sz="1200" b="1" u="heavy" spc="-5" dirty="0">
                <a:latin typeface="Times New Roman"/>
                <a:cs typeface="Times New Roman"/>
              </a:rPr>
              <a:t>Uploading</a:t>
            </a:r>
            <a:endParaRPr sz="1200">
              <a:latin typeface="Times New Roman"/>
              <a:cs typeface="Times New Roman"/>
            </a:endParaRPr>
          </a:p>
          <a:p>
            <a:pPr marL="241300" marR="5080" indent="-228600">
              <a:lnSpc>
                <a:spcPts val="1380"/>
              </a:lnSpc>
              <a:spcBef>
                <a:spcPts val="60"/>
              </a:spcBef>
              <a:buFont typeface="Courier New"/>
              <a:buChar char="o"/>
              <a:tabLst>
                <a:tab pos="241300" algn="l"/>
              </a:tabLst>
            </a:pPr>
            <a:r>
              <a:rPr sz="1200" spc="-5" dirty="0">
                <a:latin typeface="Times New Roman"/>
                <a:cs typeface="Times New Roman"/>
              </a:rPr>
              <a:t>Transmission </a:t>
            </a:r>
            <a:r>
              <a:rPr sz="1200" dirty="0">
                <a:latin typeface="Times New Roman"/>
                <a:cs typeface="Times New Roman"/>
              </a:rPr>
              <a:t>of data </a:t>
            </a:r>
            <a:r>
              <a:rPr sz="1200" spc="-5" dirty="0">
                <a:latin typeface="Times New Roman"/>
                <a:cs typeface="Times New Roman"/>
              </a:rPr>
              <a:t>from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subscriber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the ISP(UPLOADING) follows 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following</a:t>
            </a:r>
            <a:r>
              <a:rPr sz="1200" spc="-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steps: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ts val="1315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Digital data is </a:t>
            </a:r>
            <a:r>
              <a:rPr sz="1200" spc="-5" dirty="0">
                <a:latin typeface="Times New Roman"/>
                <a:cs typeface="Times New Roman"/>
              </a:rPr>
              <a:t>modulated </a:t>
            </a:r>
            <a:r>
              <a:rPr sz="1200" dirty="0">
                <a:latin typeface="Times New Roman"/>
                <a:cs typeface="Times New Roman"/>
              </a:rPr>
              <a:t>by Modem at site</a:t>
            </a:r>
            <a:r>
              <a:rPr sz="1200" spc="-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endParaRPr sz="1200">
              <a:latin typeface="Times New Roman"/>
              <a:cs typeface="Times New Roman"/>
            </a:endParaRPr>
          </a:p>
          <a:p>
            <a:pPr marL="241300" marR="5715" indent="-228600">
              <a:lnSpc>
                <a:spcPts val="1370"/>
              </a:lnSpc>
              <a:spcBef>
                <a:spcPts val="75"/>
              </a:spcBef>
              <a:buFont typeface="Courier New"/>
              <a:buChar char="o"/>
              <a:tabLst>
                <a:tab pos="241300" algn="l"/>
              </a:tabLst>
            </a:pPr>
            <a:r>
              <a:rPr sz="1200" spc="-5" dirty="0">
                <a:latin typeface="Times New Roman"/>
                <a:cs typeface="Times New Roman"/>
              </a:rPr>
              <a:t>Analog data </a:t>
            </a:r>
            <a:r>
              <a:rPr sz="1200" dirty="0">
                <a:latin typeface="Times New Roman"/>
                <a:cs typeface="Times New Roman"/>
              </a:rPr>
              <a:t>is </a:t>
            </a:r>
            <a:r>
              <a:rPr sz="1200" spc="-5" dirty="0">
                <a:latin typeface="Times New Roman"/>
                <a:cs typeface="Times New Roman"/>
              </a:rPr>
              <a:t>sent from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modem to </a:t>
            </a:r>
            <a:r>
              <a:rPr sz="1200" dirty="0">
                <a:latin typeface="Times New Roman"/>
                <a:cs typeface="Times New Roman"/>
              </a:rPr>
              <a:t>the switching station at site </a:t>
            </a:r>
            <a:r>
              <a:rPr sz="1200" spc="-5" dirty="0">
                <a:latin typeface="Times New Roman"/>
                <a:cs typeface="Times New Roman"/>
              </a:rPr>
              <a:t>A </a:t>
            </a:r>
            <a:r>
              <a:rPr sz="1200" dirty="0">
                <a:latin typeface="Times New Roman"/>
                <a:cs typeface="Times New Roman"/>
              </a:rPr>
              <a:t>on the  local</a:t>
            </a:r>
            <a:r>
              <a:rPr sz="1200" spc="-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loop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ts val="1315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spc="-5" dirty="0">
                <a:latin typeface="Times New Roman"/>
                <a:cs typeface="Times New Roman"/>
              </a:rPr>
              <a:t>At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switching station, </a:t>
            </a:r>
            <a:r>
              <a:rPr sz="1200" dirty="0">
                <a:latin typeface="Times New Roman"/>
                <a:cs typeface="Times New Roman"/>
              </a:rPr>
              <a:t>data is converted to digital </a:t>
            </a:r>
            <a:r>
              <a:rPr sz="1200" spc="-5" dirty="0">
                <a:latin typeface="Times New Roman"/>
                <a:cs typeface="Times New Roman"/>
              </a:rPr>
              <a:t>signal using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PCM</a:t>
            </a:r>
            <a:endParaRPr sz="1200">
              <a:latin typeface="Times New Roman"/>
              <a:cs typeface="Times New Roman"/>
            </a:endParaRPr>
          </a:p>
          <a:p>
            <a:pPr marL="241300" marR="5715" indent="-228600">
              <a:lnSpc>
                <a:spcPts val="1380"/>
              </a:lnSpc>
              <a:spcBef>
                <a:spcPts val="65"/>
              </a:spcBef>
              <a:buFont typeface="Courier New"/>
              <a:buChar char="o"/>
              <a:tabLst>
                <a:tab pos="241300" algn="l"/>
              </a:tabLst>
            </a:pPr>
            <a:r>
              <a:rPr sz="1200" spc="-5" dirty="0">
                <a:latin typeface="Times New Roman"/>
                <a:cs typeface="Times New Roman"/>
              </a:rPr>
              <a:t>Digital data travel through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digital network of the telephone </a:t>
            </a:r>
            <a:r>
              <a:rPr sz="1200" dirty="0">
                <a:latin typeface="Times New Roman"/>
                <a:cs typeface="Times New Roman"/>
              </a:rPr>
              <a:t>network of the  telephone company and is </a:t>
            </a:r>
            <a:r>
              <a:rPr sz="1200" spc="-5" dirty="0">
                <a:latin typeface="Times New Roman"/>
                <a:cs typeface="Times New Roman"/>
              </a:rPr>
              <a:t>received by the ISP</a:t>
            </a:r>
            <a:r>
              <a:rPr sz="1200" spc="-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computer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ts val="1315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limiting factor </a:t>
            </a:r>
            <a:r>
              <a:rPr sz="1200" dirty="0">
                <a:latin typeface="Times New Roman"/>
                <a:cs typeface="Times New Roman"/>
              </a:rPr>
              <a:t>is </a:t>
            </a:r>
            <a:r>
              <a:rPr sz="1200" spc="-5" dirty="0">
                <a:latin typeface="Times New Roman"/>
                <a:cs typeface="Times New Roman"/>
              </a:rPr>
              <a:t>again </a:t>
            </a:r>
            <a:r>
              <a:rPr sz="1200" dirty="0">
                <a:latin typeface="Times New Roman"/>
                <a:cs typeface="Times New Roman"/>
              </a:rPr>
              <a:t>step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3</a:t>
            </a:r>
            <a:endParaRPr sz="1200">
              <a:latin typeface="Times New Roman"/>
              <a:cs typeface="Times New Roman"/>
            </a:endParaRPr>
          </a:p>
          <a:p>
            <a:pPr marL="241300" marR="5715" indent="-228600">
              <a:lnSpc>
                <a:spcPts val="1380"/>
              </a:lnSpc>
              <a:spcBef>
                <a:spcPts val="65"/>
              </a:spcBef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However user does not need high data </a:t>
            </a:r>
            <a:r>
              <a:rPr sz="1200" spc="-5" dirty="0">
                <a:latin typeface="Times New Roman"/>
                <a:cs typeface="Times New Roman"/>
              </a:rPr>
              <a:t>rate </a:t>
            </a:r>
            <a:r>
              <a:rPr sz="1200" dirty="0">
                <a:latin typeface="Times New Roman"/>
                <a:cs typeface="Times New Roman"/>
              </a:rPr>
              <a:t>since in this direction only </a:t>
            </a:r>
            <a:r>
              <a:rPr sz="1200" spc="-5" dirty="0">
                <a:latin typeface="Times New Roman"/>
                <a:cs typeface="Times New Roman"/>
              </a:rPr>
              <a:t>small  </a:t>
            </a:r>
            <a:r>
              <a:rPr sz="1200" dirty="0">
                <a:latin typeface="Times New Roman"/>
                <a:cs typeface="Times New Roman"/>
              </a:rPr>
              <a:t>blocks of data is</a:t>
            </a:r>
            <a:r>
              <a:rPr sz="1200" spc="-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sent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Font typeface="Meiryo"/>
              <a:buChar char="➢"/>
              <a:tabLst>
                <a:tab pos="241300" algn="l"/>
              </a:tabLst>
            </a:pPr>
            <a:r>
              <a:rPr sz="1200" b="1" u="heavy" spc="-10" dirty="0">
                <a:latin typeface="Times New Roman"/>
                <a:cs typeface="Times New Roman"/>
              </a:rPr>
              <a:t>DOWNLOADING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© </a:t>
            </a:r>
            <a:r>
              <a:rPr spc="-5" dirty="0"/>
              <a:t>Copyright Virtual University of</a:t>
            </a:r>
            <a:r>
              <a:rPr spc="-80" dirty="0"/>
              <a:t> </a:t>
            </a:r>
            <a:r>
              <a:rPr spc="-5" dirty="0"/>
              <a:t>Pakistan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05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241336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300" y="445007"/>
            <a:ext cx="1799589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Times New Roman"/>
                <a:cs typeface="Times New Roman"/>
              </a:rPr>
              <a:t>CS601-Data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Communication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71335" y="445007"/>
            <a:ext cx="245110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0" dirty="0">
                <a:latin typeface="Times New Roman"/>
                <a:cs typeface="Times New Roman"/>
              </a:rPr>
              <a:t>VU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000" y="637794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43000" y="9867900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30300" y="902207"/>
            <a:ext cx="5532755" cy="6026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98500" indent="-228600">
              <a:lnSpc>
                <a:spcPts val="1410"/>
              </a:lnSpc>
              <a:buFont typeface="Courier New"/>
              <a:buChar char="o"/>
              <a:tabLst>
                <a:tab pos="698500" algn="l"/>
              </a:tabLst>
            </a:pPr>
            <a:r>
              <a:rPr sz="1200" dirty="0">
                <a:latin typeface="Times New Roman"/>
                <a:cs typeface="Times New Roman"/>
              </a:rPr>
              <a:t>Tx of data </a:t>
            </a:r>
            <a:r>
              <a:rPr sz="1200" spc="-5" dirty="0">
                <a:latin typeface="Times New Roman"/>
                <a:cs typeface="Times New Roman"/>
              </a:rPr>
              <a:t>from ISP </a:t>
            </a:r>
            <a:r>
              <a:rPr sz="1200" dirty="0">
                <a:latin typeface="Times New Roman"/>
                <a:cs typeface="Times New Roman"/>
              </a:rPr>
              <a:t>to the </a:t>
            </a:r>
            <a:r>
              <a:rPr sz="1200" spc="-5" dirty="0">
                <a:latin typeface="Times New Roman"/>
                <a:cs typeface="Times New Roman"/>
              </a:rPr>
              <a:t>modem </a:t>
            </a:r>
            <a:r>
              <a:rPr sz="1200" dirty="0">
                <a:latin typeface="Times New Roman"/>
                <a:cs typeface="Times New Roman"/>
              </a:rPr>
              <a:t>at site </a:t>
            </a:r>
            <a:r>
              <a:rPr sz="1200" spc="-5" dirty="0">
                <a:latin typeface="Times New Roman"/>
                <a:cs typeface="Times New Roman"/>
              </a:rPr>
              <a:t>A follows </a:t>
            </a:r>
            <a:r>
              <a:rPr sz="1200" dirty="0">
                <a:latin typeface="Times New Roman"/>
                <a:cs typeface="Times New Roman"/>
              </a:rPr>
              <a:t>these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steps:</a:t>
            </a:r>
            <a:endParaRPr sz="1200">
              <a:latin typeface="Times New Roman"/>
              <a:cs typeface="Times New Roman"/>
            </a:endParaRPr>
          </a:p>
          <a:p>
            <a:pPr marL="698500" marR="6350" indent="-228600">
              <a:lnSpc>
                <a:spcPts val="1380"/>
              </a:lnSpc>
              <a:spcBef>
                <a:spcPts val="65"/>
              </a:spcBef>
              <a:buFont typeface="Courier New"/>
              <a:buChar char="o"/>
              <a:tabLst>
                <a:tab pos="698500" algn="l"/>
              </a:tabLst>
            </a:pPr>
            <a:r>
              <a:rPr sz="1200" dirty="0">
                <a:latin typeface="Times New Roman"/>
                <a:cs typeface="Times New Roman"/>
              </a:rPr>
              <a:t>Digital data is sent by the </a:t>
            </a:r>
            <a:r>
              <a:rPr sz="1200" spc="-5" dirty="0">
                <a:latin typeface="Times New Roman"/>
                <a:cs typeface="Times New Roman"/>
              </a:rPr>
              <a:t>computer of ISP through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digital </a:t>
            </a:r>
            <a:r>
              <a:rPr sz="1200" dirty="0">
                <a:latin typeface="Times New Roman"/>
                <a:cs typeface="Times New Roman"/>
              </a:rPr>
              <a:t>telephone  network</a:t>
            </a:r>
            <a:endParaRPr sz="1200">
              <a:latin typeface="Times New Roman"/>
              <a:cs typeface="Times New Roman"/>
            </a:endParaRPr>
          </a:p>
          <a:p>
            <a:pPr marL="698500" indent="-228600">
              <a:lnSpc>
                <a:spcPts val="1315"/>
              </a:lnSpc>
              <a:buFont typeface="Courier New"/>
              <a:buChar char="o"/>
              <a:tabLst>
                <a:tab pos="698500" algn="l"/>
              </a:tabLst>
            </a:pPr>
            <a:r>
              <a:rPr sz="1200" spc="-5" dirty="0">
                <a:latin typeface="Times New Roman"/>
                <a:cs typeface="Times New Roman"/>
              </a:rPr>
              <a:t>At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switching station, digital data </a:t>
            </a:r>
            <a:r>
              <a:rPr sz="1200" dirty="0">
                <a:latin typeface="Times New Roman"/>
                <a:cs typeface="Times New Roman"/>
              </a:rPr>
              <a:t>is converted to analog using inverse</a:t>
            </a:r>
            <a:r>
              <a:rPr sz="1200" spc="-8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PCM</a:t>
            </a:r>
            <a:endParaRPr sz="1200">
              <a:latin typeface="Times New Roman"/>
              <a:cs typeface="Times New Roman"/>
            </a:endParaRPr>
          </a:p>
          <a:p>
            <a:pPr marL="698500" marR="7620" indent="-228600">
              <a:lnSpc>
                <a:spcPts val="1380"/>
              </a:lnSpc>
              <a:spcBef>
                <a:spcPts val="65"/>
              </a:spcBef>
              <a:buFont typeface="Courier New"/>
              <a:buChar char="o"/>
              <a:tabLst>
                <a:tab pos="698500" algn="l"/>
              </a:tabLst>
            </a:pPr>
            <a:r>
              <a:rPr sz="1200" spc="-5" dirty="0">
                <a:latin typeface="Times New Roman"/>
                <a:cs typeface="Times New Roman"/>
              </a:rPr>
              <a:t>Analog data </a:t>
            </a:r>
            <a:r>
              <a:rPr sz="1200" dirty="0">
                <a:latin typeface="Times New Roman"/>
                <a:cs typeface="Times New Roman"/>
              </a:rPr>
              <a:t>is </a:t>
            </a:r>
            <a:r>
              <a:rPr sz="1200" spc="-5" dirty="0">
                <a:latin typeface="Times New Roman"/>
                <a:cs typeface="Times New Roman"/>
              </a:rPr>
              <a:t>sent from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switching station </a:t>
            </a:r>
            <a:r>
              <a:rPr sz="1200" dirty="0">
                <a:latin typeface="Times New Roman"/>
                <a:cs typeface="Times New Roman"/>
              </a:rPr>
              <a:t>at site </a:t>
            </a:r>
            <a:r>
              <a:rPr sz="1200" spc="-5" dirty="0">
                <a:latin typeface="Times New Roman"/>
                <a:cs typeface="Times New Roman"/>
              </a:rPr>
              <a:t>A </a:t>
            </a:r>
            <a:r>
              <a:rPr sz="1200" dirty="0">
                <a:latin typeface="Times New Roman"/>
                <a:cs typeface="Times New Roman"/>
              </a:rPr>
              <a:t>to the </a:t>
            </a:r>
            <a:r>
              <a:rPr sz="1200" spc="-5" dirty="0">
                <a:latin typeface="Times New Roman"/>
                <a:cs typeface="Times New Roman"/>
              </a:rPr>
              <a:t>modem </a:t>
            </a:r>
            <a:r>
              <a:rPr sz="1200" dirty="0">
                <a:latin typeface="Times New Roman"/>
                <a:cs typeface="Times New Roman"/>
              </a:rPr>
              <a:t>on the  local</a:t>
            </a:r>
            <a:r>
              <a:rPr sz="1200" spc="-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loop</a:t>
            </a:r>
            <a:endParaRPr sz="1200">
              <a:latin typeface="Times New Roman"/>
              <a:cs typeface="Times New Roman"/>
            </a:endParaRPr>
          </a:p>
          <a:p>
            <a:pPr marL="698500" indent="-228600">
              <a:lnSpc>
                <a:spcPts val="1315"/>
              </a:lnSpc>
              <a:buFont typeface="Courier New"/>
              <a:buChar char="o"/>
              <a:tabLst>
                <a:tab pos="698500" algn="l"/>
              </a:tabLst>
            </a:pPr>
            <a:r>
              <a:rPr sz="1200" dirty="0">
                <a:latin typeface="Times New Roman"/>
                <a:cs typeface="Times New Roman"/>
              </a:rPr>
              <a:t>Analog data is </a:t>
            </a:r>
            <a:r>
              <a:rPr sz="1200" spc="-5" dirty="0">
                <a:latin typeface="Times New Roman"/>
                <a:cs typeface="Times New Roman"/>
              </a:rPr>
              <a:t>demodulated </a:t>
            </a:r>
            <a:r>
              <a:rPr sz="1200" dirty="0">
                <a:latin typeface="Times New Roman"/>
                <a:cs typeface="Times New Roman"/>
              </a:rPr>
              <a:t>by </a:t>
            </a:r>
            <a:r>
              <a:rPr sz="1200" spc="-5" dirty="0">
                <a:latin typeface="Times New Roman"/>
                <a:cs typeface="Times New Roman"/>
              </a:rPr>
              <a:t>modem </a:t>
            </a:r>
            <a:r>
              <a:rPr sz="1200" dirty="0">
                <a:latin typeface="Times New Roman"/>
                <a:cs typeface="Times New Roman"/>
              </a:rPr>
              <a:t>at site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endParaRPr sz="1200">
              <a:latin typeface="Times New Roman"/>
              <a:cs typeface="Times New Roman"/>
            </a:endParaRPr>
          </a:p>
          <a:p>
            <a:pPr marL="698500" indent="-228600">
              <a:lnSpc>
                <a:spcPts val="1380"/>
              </a:lnSpc>
              <a:buFont typeface="Courier New"/>
              <a:buChar char="o"/>
              <a:tabLst>
                <a:tab pos="698500" algn="l"/>
              </a:tabLst>
            </a:pPr>
            <a:r>
              <a:rPr sz="1200" dirty="0">
                <a:latin typeface="Times New Roman"/>
                <a:cs typeface="Times New Roman"/>
              </a:rPr>
              <a:t>Note that in this </a:t>
            </a:r>
            <a:r>
              <a:rPr sz="1200" spc="-5" dirty="0">
                <a:latin typeface="Times New Roman"/>
                <a:cs typeface="Times New Roman"/>
              </a:rPr>
              <a:t>direction </a:t>
            </a:r>
            <a:r>
              <a:rPr sz="1200" dirty="0">
                <a:latin typeface="Times New Roman"/>
                <a:cs typeface="Times New Roman"/>
              </a:rPr>
              <a:t>there is </a:t>
            </a:r>
            <a:r>
              <a:rPr sz="1200" spc="-5" dirty="0">
                <a:latin typeface="Times New Roman"/>
                <a:cs typeface="Times New Roman"/>
              </a:rPr>
              <a:t>no quantization of data using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PCM.</a:t>
            </a:r>
            <a:endParaRPr sz="1200">
              <a:latin typeface="Times New Roman"/>
              <a:cs typeface="Times New Roman"/>
            </a:endParaRPr>
          </a:p>
          <a:p>
            <a:pPr marL="698500" indent="-228600">
              <a:lnSpc>
                <a:spcPts val="1380"/>
              </a:lnSpc>
              <a:buFont typeface="Courier New"/>
              <a:buChar char="o"/>
              <a:tabLst>
                <a:tab pos="698500" algn="l"/>
              </a:tabLst>
            </a:pP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limitation </a:t>
            </a:r>
            <a:r>
              <a:rPr sz="1200" dirty="0">
                <a:latin typeface="Times New Roman"/>
                <a:cs typeface="Times New Roman"/>
              </a:rPr>
              <a:t>when uploading is </a:t>
            </a:r>
            <a:r>
              <a:rPr sz="1200" spc="-5" dirty="0">
                <a:latin typeface="Times New Roman"/>
                <a:cs typeface="Times New Roman"/>
              </a:rPr>
              <a:t>not </a:t>
            </a:r>
            <a:r>
              <a:rPr sz="1200" dirty="0">
                <a:latin typeface="Times New Roman"/>
                <a:cs typeface="Times New Roman"/>
              </a:rPr>
              <a:t>an </a:t>
            </a:r>
            <a:r>
              <a:rPr sz="1200" spc="-5" dirty="0">
                <a:latin typeface="Times New Roman"/>
                <a:cs typeface="Times New Roman"/>
              </a:rPr>
              <a:t>issue </a:t>
            </a:r>
            <a:r>
              <a:rPr sz="1200" dirty="0">
                <a:latin typeface="Times New Roman"/>
                <a:cs typeface="Times New Roman"/>
              </a:rPr>
              <a:t>an here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endParaRPr sz="1200">
              <a:latin typeface="Times New Roman"/>
              <a:cs typeface="Times New Roman"/>
            </a:endParaRPr>
          </a:p>
          <a:p>
            <a:pPr marL="698500" indent="-228600">
              <a:lnSpc>
                <a:spcPts val="1380"/>
              </a:lnSpc>
              <a:buFont typeface="Courier New"/>
              <a:buChar char="o"/>
              <a:tabLst>
                <a:tab pos="698500" algn="l"/>
              </a:tabLst>
            </a:pPr>
            <a:r>
              <a:rPr sz="1200" spc="-5" dirty="0">
                <a:latin typeface="Times New Roman"/>
                <a:cs typeface="Times New Roman"/>
              </a:rPr>
              <a:t>Data </a:t>
            </a:r>
            <a:r>
              <a:rPr sz="1200" dirty="0">
                <a:latin typeface="Times New Roman"/>
                <a:cs typeface="Times New Roman"/>
              </a:rPr>
              <a:t>can </a:t>
            </a:r>
            <a:r>
              <a:rPr sz="1200" spc="-5" dirty="0">
                <a:latin typeface="Times New Roman"/>
                <a:cs typeface="Times New Roman"/>
              </a:rPr>
              <a:t>be sent </a:t>
            </a:r>
            <a:r>
              <a:rPr sz="1200" dirty="0">
                <a:latin typeface="Times New Roman"/>
                <a:cs typeface="Times New Roman"/>
              </a:rPr>
              <a:t>at </a:t>
            </a:r>
            <a:r>
              <a:rPr sz="1200" spc="-5" dirty="0">
                <a:latin typeface="Times New Roman"/>
                <a:cs typeface="Times New Roman"/>
              </a:rPr>
              <a:t>56</a:t>
            </a:r>
            <a:r>
              <a:rPr sz="1200" spc="-9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Kbps</a:t>
            </a:r>
            <a:endParaRPr sz="1200">
              <a:latin typeface="Times New Roman"/>
              <a:cs typeface="Times New Roman"/>
            </a:endParaRPr>
          </a:p>
          <a:p>
            <a:pPr marL="698500" marR="5080" indent="-228600">
              <a:lnSpc>
                <a:spcPts val="1380"/>
              </a:lnSpc>
              <a:spcBef>
                <a:spcPts val="65"/>
              </a:spcBef>
              <a:buFont typeface="Courier New"/>
              <a:buChar char="o"/>
              <a:tabLst>
                <a:tab pos="698500" algn="l"/>
              </a:tabLst>
            </a:pPr>
            <a:r>
              <a:rPr sz="1200" dirty="0">
                <a:latin typeface="Times New Roman"/>
                <a:cs typeface="Times New Roman"/>
              </a:rPr>
              <a:t>This is what </a:t>
            </a:r>
            <a:r>
              <a:rPr sz="1200" spc="-5" dirty="0">
                <a:latin typeface="Times New Roman"/>
                <a:cs typeface="Times New Roman"/>
              </a:rPr>
              <a:t>user </a:t>
            </a:r>
            <a:r>
              <a:rPr sz="1200" dirty="0">
                <a:latin typeface="Times New Roman"/>
                <a:cs typeface="Times New Roman"/>
              </a:rPr>
              <a:t>is </a:t>
            </a:r>
            <a:r>
              <a:rPr sz="1200" spc="-5" dirty="0">
                <a:latin typeface="Times New Roman"/>
                <a:cs typeface="Times New Roman"/>
              </a:rPr>
              <a:t>looking for </a:t>
            </a:r>
            <a:r>
              <a:rPr sz="1200" dirty="0">
                <a:latin typeface="Times New Roman"/>
                <a:cs typeface="Times New Roman"/>
              </a:rPr>
              <a:t>since </a:t>
            </a:r>
            <a:r>
              <a:rPr sz="1200" spc="-5" dirty="0">
                <a:latin typeface="Times New Roman"/>
                <a:cs typeface="Times New Roman"/>
              </a:rPr>
              <a:t>larger files </a:t>
            </a:r>
            <a:r>
              <a:rPr sz="1200" dirty="0">
                <a:latin typeface="Times New Roman"/>
                <a:cs typeface="Times New Roman"/>
              </a:rPr>
              <a:t>are </a:t>
            </a:r>
            <a:r>
              <a:rPr sz="1200" spc="-5" dirty="0">
                <a:latin typeface="Times New Roman"/>
                <a:cs typeface="Times New Roman"/>
              </a:rPr>
              <a:t>typically </a:t>
            </a:r>
            <a:r>
              <a:rPr sz="1200" dirty="0">
                <a:latin typeface="Times New Roman"/>
                <a:cs typeface="Times New Roman"/>
              </a:rPr>
              <a:t>downloaded  </a:t>
            </a:r>
            <a:r>
              <a:rPr sz="1200" spc="-5" dirty="0">
                <a:latin typeface="Times New Roman"/>
                <a:cs typeface="Times New Roman"/>
              </a:rPr>
              <a:t>from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internet</a:t>
            </a:r>
            <a:endParaRPr sz="1200">
              <a:latin typeface="Times New Roman"/>
              <a:cs typeface="Times New Roman"/>
            </a:endParaRPr>
          </a:p>
          <a:p>
            <a:pPr marL="927100">
              <a:lnSpc>
                <a:spcPts val="1480"/>
              </a:lnSpc>
            </a:pPr>
            <a:r>
              <a:rPr sz="1400" spc="-15" dirty="0">
                <a:latin typeface="Meiryo"/>
                <a:cs typeface="Meiryo"/>
              </a:rPr>
              <a:t>*</a:t>
            </a:r>
            <a:r>
              <a:rPr sz="1200" b="1" spc="-15" dirty="0">
                <a:latin typeface="Times New Roman"/>
                <a:cs typeface="Times New Roman"/>
              </a:rPr>
              <a:t>RESULT</a:t>
            </a:r>
            <a:endParaRPr sz="1200">
              <a:latin typeface="Times New Roman"/>
              <a:cs typeface="Times New Roman"/>
            </a:endParaRPr>
          </a:p>
          <a:p>
            <a:pPr marL="927100" marR="7620">
              <a:lnSpc>
                <a:spcPts val="1380"/>
              </a:lnSpc>
              <a:spcBef>
                <a:spcPts val="35"/>
              </a:spcBef>
            </a:pP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maximum </a:t>
            </a:r>
            <a:r>
              <a:rPr sz="1200" dirty="0">
                <a:latin typeface="Times New Roman"/>
                <a:cs typeface="Times New Roman"/>
              </a:rPr>
              <a:t>data rate in the uploading </a:t>
            </a:r>
            <a:r>
              <a:rPr sz="1200" spc="-5" dirty="0">
                <a:latin typeface="Times New Roman"/>
                <a:cs typeface="Times New Roman"/>
              </a:rPr>
              <a:t>direction </a:t>
            </a:r>
            <a:r>
              <a:rPr sz="1200" dirty="0">
                <a:latin typeface="Times New Roman"/>
                <a:cs typeface="Times New Roman"/>
              </a:rPr>
              <a:t>is </a:t>
            </a:r>
            <a:r>
              <a:rPr sz="1200" spc="-5" dirty="0">
                <a:latin typeface="Times New Roman"/>
                <a:cs typeface="Times New Roman"/>
              </a:rPr>
              <a:t>still 33.6 Kbps but </a:t>
            </a:r>
            <a:r>
              <a:rPr sz="1200" dirty="0">
                <a:latin typeface="Times New Roman"/>
                <a:cs typeface="Times New Roman"/>
              </a:rPr>
              <a:t>the  </a:t>
            </a:r>
            <a:r>
              <a:rPr sz="1200" spc="-5" dirty="0">
                <a:latin typeface="Times New Roman"/>
                <a:cs typeface="Times New Roman"/>
              </a:rPr>
              <a:t>data rate in downloading </a:t>
            </a:r>
            <a:r>
              <a:rPr sz="1200" dirty="0">
                <a:latin typeface="Times New Roman"/>
                <a:cs typeface="Times New Roman"/>
              </a:rPr>
              <a:t>direction is now 56</a:t>
            </a:r>
            <a:r>
              <a:rPr sz="1200" spc="-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Kbps</a:t>
            </a:r>
            <a:endParaRPr sz="1200">
              <a:latin typeface="Times New Roman"/>
              <a:cs typeface="Times New Roman"/>
            </a:endParaRPr>
          </a:p>
          <a:p>
            <a:pPr marL="469900" indent="-228600">
              <a:lnSpc>
                <a:spcPts val="1305"/>
              </a:lnSpc>
              <a:buFont typeface="Meiryo"/>
              <a:buChar char="✓"/>
              <a:tabLst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Why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56Kbps?</a:t>
            </a:r>
            <a:endParaRPr sz="1200">
              <a:latin typeface="Times New Roman"/>
              <a:cs typeface="Times New Roman"/>
            </a:endParaRPr>
          </a:p>
          <a:p>
            <a:pPr marL="469900" marR="5080">
              <a:lnSpc>
                <a:spcPct val="91900"/>
              </a:lnSpc>
              <a:spcBef>
                <a:spcPts val="125"/>
              </a:spcBef>
            </a:pPr>
            <a:r>
              <a:rPr sz="1700" spc="-5" dirty="0">
                <a:latin typeface="Arial"/>
                <a:cs typeface="Arial"/>
              </a:rPr>
              <a:t>–</a:t>
            </a:r>
            <a:r>
              <a:rPr sz="1200" spc="-5" dirty="0">
                <a:latin typeface="Times New Roman"/>
                <a:cs typeface="Times New Roman"/>
              </a:rPr>
              <a:t>Switching </a:t>
            </a:r>
            <a:r>
              <a:rPr sz="1200" dirty="0">
                <a:latin typeface="Times New Roman"/>
                <a:cs typeface="Times New Roman"/>
              </a:rPr>
              <a:t>stations of the telephone </a:t>
            </a:r>
            <a:r>
              <a:rPr sz="1200" spc="-5" dirty="0">
                <a:latin typeface="Times New Roman"/>
                <a:cs typeface="Times New Roman"/>
              </a:rPr>
              <a:t>company </a:t>
            </a:r>
            <a:r>
              <a:rPr sz="1200" dirty="0">
                <a:latin typeface="Times New Roman"/>
                <a:cs typeface="Times New Roman"/>
              </a:rPr>
              <a:t>use PCM/Inverse </a:t>
            </a:r>
            <a:r>
              <a:rPr sz="1200" spc="-5" dirty="0">
                <a:latin typeface="Times New Roman"/>
                <a:cs typeface="Times New Roman"/>
              </a:rPr>
              <a:t>PCM </a:t>
            </a:r>
            <a:r>
              <a:rPr sz="1200" dirty="0">
                <a:latin typeface="Times New Roman"/>
                <a:cs typeface="Times New Roman"/>
              </a:rPr>
              <a:t>for  digitizing</a:t>
            </a:r>
            <a:r>
              <a:rPr sz="1200" spc="-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voice</a:t>
            </a:r>
            <a:endParaRPr sz="1200">
              <a:latin typeface="Times New Roman"/>
              <a:cs typeface="Times New Roman"/>
            </a:endParaRPr>
          </a:p>
          <a:p>
            <a:pPr marL="469900">
              <a:lnSpc>
                <a:spcPts val="1960"/>
              </a:lnSpc>
            </a:pPr>
            <a:r>
              <a:rPr sz="1700" spc="-5" dirty="0">
                <a:latin typeface="Arial"/>
                <a:cs typeface="Arial"/>
              </a:rPr>
              <a:t>–</a:t>
            </a:r>
            <a:r>
              <a:rPr sz="1200" spc="-5" dirty="0">
                <a:latin typeface="Times New Roman"/>
                <a:cs typeface="Times New Roman"/>
              </a:rPr>
              <a:t>8000 samples/sec </a:t>
            </a:r>
            <a:r>
              <a:rPr sz="1200" dirty="0">
                <a:latin typeface="Times New Roman"/>
                <a:cs typeface="Times New Roman"/>
              </a:rPr>
              <a:t>* 7 </a:t>
            </a:r>
            <a:r>
              <a:rPr sz="1200" spc="-5" dirty="0">
                <a:latin typeface="Times New Roman"/>
                <a:cs typeface="Times New Roman"/>
              </a:rPr>
              <a:t>bits/sample </a:t>
            </a:r>
            <a:r>
              <a:rPr sz="1200" dirty="0">
                <a:latin typeface="Times New Roman"/>
                <a:cs typeface="Times New Roman"/>
              </a:rPr>
              <a:t>= 56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Kbps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55"/>
              </a:lnSpc>
              <a:spcBef>
                <a:spcPts val="1225"/>
              </a:spcBef>
            </a:pPr>
            <a:r>
              <a:rPr sz="1200" b="1" dirty="0">
                <a:latin typeface="Times New Roman"/>
                <a:cs typeface="Times New Roman"/>
              </a:rPr>
              <a:t>Summary</a:t>
            </a:r>
            <a:endParaRPr sz="1200">
              <a:latin typeface="Times New Roman"/>
              <a:cs typeface="Times New Roman"/>
            </a:endParaRPr>
          </a:p>
          <a:p>
            <a:pPr marL="469900">
              <a:lnSpc>
                <a:spcPts val="1975"/>
              </a:lnSpc>
            </a:pPr>
            <a:r>
              <a:rPr sz="1800" spc="-20" dirty="0">
                <a:latin typeface="Meiryo"/>
                <a:cs typeface="Meiryo"/>
              </a:rPr>
              <a:t>*</a:t>
            </a:r>
            <a:r>
              <a:rPr sz="1200" spc="-20" dirty="0">
                <a:latin typeface="Times New Roman"/>
                <a:cs typeface="Times New Roman"/>
              </a:rPr>
              <a:t>MODEM</a:t>
            </a:r>
            <a:r>
              <a:rPr sz="1200" spc="-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Standards</a:t>
            </a:r>
            <a:endParaRPr sz="1200">
              <a:latin typeface="Times New Roman"/>
              <a:cs typeface="Times New Roman"/>
            </a:endParaRPr>
          </a:p>
          <a:p>
            <a:pPr marL="927100">
              <a:lnSpc>
                <a:spcPts val="1845"/>
              </a:lnSpc>
            </a:pPr>
            <a:r>
              <a:rPr sz="1700" spc="-5" dirty="0">
                <a:latin typeface="Arial"/>
                <a:cs typeface="Arial"/>
              </a:rPr>
              <a:t>–</a:t>
            </a:r>
            <a:r>
              <a:rPr sz="1200" spc="-5" dirty="0">
                <a:latin typeface="Times New Roman"/>
                <a:cs typeface="Times New Roman"/>
              </a:rPr>
              <a:t>Bell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Modems</a:t>
            </a:r>
            <a:endParaRPr sz="1200">
              <a:latin typeface="Times New Roman"/>
              <a:cs typeface="Times New Roman"/>
            </a:endParaRPr>
          </a:p>
          <a:p>
            <a:pPr marL="927100">
              <a:lnSpc>
                <a:spcPts val="1814"/>
              </a:lnSpc>
            </a:pPr>
            <a:r>
              <a:rPr sz="1700" spc="-5" dirty="0">
                <a:latin typeface="Arial"/>
                <a:cs typeface="Arial"/>
              </a:rPr>
              <a:t>–</a:t>
            </a:r>
            <a:r>
              <a:rPr sz="1200" spc="-5" dirty="0">
                <a:latin typeface="Times New Roman"/>
                <a:cs typeface="Times New Roman"/>
              </a:rPr>
              <a:t>ITU-T</a:t>
            </a:r>
            <a:r>
              <a:rPr sz="1200" spc="-9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Modems</a:t>
            </a:r>
            <a:endParaRPr sz="1200">
              <a:latin typeface="Times New Roman"/>
              <a:cs typeface="Times New Roman"/>
            </a:endParaRPr>
          </a:p>
          <a:p>
            <a:pPr marL="469900">
              <a:lnSpc>
                <a:spcPts val="1885"/>
              </a:lnSpc>
            </a:pPr>
            <a:r>
              <a:rPr sz="1800" spc="-10" dirty="0">
                <a:latin typeface="Meiryo"/>
                <a:cs typeface="Meiryo"/>
              </a:rPr>
              <a:t>*</a:t>
            </a:r>
            <a:r>
              <a:rPr sz="1200" spc="-10" dirty="0">
                <a:latin typeface="Times New Roman"/>
                <a:cs typeface="Times New Roman"/>
              </a:rPr>
              <a:t>Traditional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MODEMS</a:t>
            </a:r>
            <a:endParaRPr sz="1200">
              <a:latin typeface="Times New Roman"/>
              <a:cs typeface="Times New Roman"/>
            </a:endParaRPr>
          </a:p>
          <a:p>
            <a:pPr marL="469900">
              <a:lnSpc>
                <a:spcPts val="1880"/>
              </a:lnSpc>
            </a:pPr>
            <a:r>
              <a:rPr sz="1800" spc="-25" dirty="0">
                <a:latin typeface="Meiryo"/>
                <a:cs typeface="Meiryo"/>
              </a:rPr>
              <a:t>*</a:t>
            </a:r>
            <a:r>
              <a:rPr sz="1200" spc="-25" dirty="0">
                <a:latin typeface="Times New Roman"/>
                <a:cs typeface="Times New Roman"/>
              </a:rPr>
              <a:t>56k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MODEMs</a:t>
            </a:r>
            <a:endParaRPr sz="1200">
              <a:latin typeface="Times New Roman"/>
              <a:cs typeface="Times New Roman"/>
            </a:endParaRPr>
          </a:p>
          <a:p>
            <a:pPr marL="469900">
              <a:lnSpc>
                <a:spcPts val="2020"/>
              </a:lnSpc>
            </a:pPr>
            <a:r>
              <a:rPr sz="1800" spc="-20" dirty="0">
                <a:latin typeface="Meiryo"/>
                <a:cs typeface="Meiryo"/>
              </a:rPr>
              <a:t>*</a:t>
            </a:r>
            <a:r>
              <a:rPr sz="1200" spc="-20" dirty="0">
                <a:latin typeface="Times New Roman"/>
                <a:cs typeface="Times New Roman"/>
              </a:rPr>
              <a:t>Cable</a:t>
            </a:r>
            <a:r>
              <a:rPr sz="1200" spc="-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Modems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55"/>
              </a:lnSpc>
              <a:spcBef>
                <a:spcPts val="1205"/>
              </a:spcBef>
            </a:pPr>
            <a:r>
              <a:rPr sz="1200" b="1" dirty="0">
                <a:latin typeface="Times New Roman"/>
                <a:cs typeface="Times New Roman"/>
              </a:rPr>
              <a:t>Reading</a:t>
            </a:r>
            <a:r>
              <a:rPr sz="1200" b="1" spc="-10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Sections</a:t>
            </a:r>
            <a:endParaRPr sz="1200">
              <a:latin typeface="Times New Roman"/>
              <a:cs typeface="Times New Roman"/>
            </a:endParaRPr>
          </a:p>
          <a:p>
            <a:pPr marL="469900" marR="6985" indent="-635">
              <a:lnSpc>
                <a:spcPct val="91700"/>
              </a:lnSpc>
              <a:spcBef>
                <a:spcPts val="90"/>
              </a:spcBef>
            </a:pPr>
            <a:r>
              <a:rPr sz="1800" spc="-15" dirty="0">
                <a:latin typeface="Meiryo"/>
                <a:cs typeface="Meiryo"/>
              </a:rPr>
              <a:t>*</a:t>
            </a:r>
            <a:r>
              <a:rPr sz="1200" spc="-15" dirty="0">
                <a:latin typeface="Times New Roman"/>
                <a:cs typeface="Times New Roman"/>
              </a:rPr>
              <a:t>Section </a:t>
            </a:r>
            <a:r>
              <a:rPr sz="1200" dirty="0">
                <a:latin typeface="Times New Roman"/>
                <a:cs typeface="Times New Roman"/>
              </a:rPr>
              <a:t>6.4, 6.5, 6.6,“Data </a:t>
            </a:r>
            <a:r>
              <a:rPr sz="1200" spc="-5" dirty="0">
                <a:latin typeface="Times New Roman"/>
                <a:cs typeface="Times New Roman"/>
              </a:rPr>
              <a:t>Communications </a:t>
            </a:r>
            <a:r>
              <a:rPr sz="1200" dirty="0">
                <a:latin typeface="Times New Roman"/>
                <a:cs typeface="Times New Roman"/>
              </a:rPr>
              <a:t>and </a:t>
            </a:r>
            <a:r>
              <a:rPr sz="1200" spc="-5" dirty="0">
                <a:latin typeface="Times New Roman"/>
                <a:cs typeface="Times New Roman"/>
              </a:rPr>
              <a:t>Networking” 4th </a:t>
            </a:r>
            <a:r>
              <a:rPr sz="1200" dirty="0">
                <a:latin typeface="Times New Roman"/>
                <a:cs typeface="Times New Roman"/>
              </a:rPr>
              <a:t>Edition </a:t>
            </a:r>
            <a:r>
              <a:rPr sz="1200" spc="-5" dirty="0">
                <a:latin typeface="Times New Roman"/>
                <a:cs typeface="Times New Roman"/>
              </a:rPr>
              <a:t>by  Behrouz A.</a:t>
            </a:r>
            <a:r>
              <a:rPr sz="1200" spc="-9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Forouzan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© </a:t>
            </a:r>
            <a:r>
              <a:rPr spc="-5" dirty="0"/>
              <a:t>Copyright Virtual University of</a:t>
            </a:r>
            <a:r>
              <a:rPr spc="-80" dirty="0"/>
              <a:t> </a:t>
            </a:r>
            <a:r>
              <a:rPr spc="-5" dirty="0"/>
              <a:t>Pakistan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05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38499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300" y="445007"/>
            <a:ext cx="1799589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Times New Roman"/>
                <a:cs typeface="Times New Roman"/>
              </a:rPr>
              <a:t>CS601-Data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Communication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71335" y="445007"/>
            <a:ext cx="245110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0" dirty="0">
                <a:latin typeface="Times New Roman"/>
                <a:cs typeface="Times New Roman"/>
              </a:rPr>
              <a:t>VU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000" y="637794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43000" y="9867900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30300" y="940054"/>
            <a:ext cx="5531485" cy="25596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05305">
              <a:lnSpc>
                <a:spcPct val="100000"/>
              </a:lnSpc>
            </a:pPr>
            <a:r>
              <a:rPr sz="2000" b="1" u="heavy" spc="-5" dirty="0">
                <a:latin typeface="Arial Black"/>
                <a:cs typeface="Arial Black"/>
              </a:rPr>
              <a:t>LECTURE</a:t>
            </a:r>
            <a:r>
              <a:rPr sz="2000" b="1" u="heavy" spc="-65" dirty="0">
                <a:latin typeface="Arial Black"/>
                <a:cs typeface="Arial Black"/>
              </a:rPr>
              <a:t> </a:t>
            </a:r>
            <a:r>
              <a:rPr sz="2000" b="1" u="heavy" spc="-5" dirty="0">
                <a:latin typeface="Arial Black"/>
                <a:cs typeface="Arial Black"/>
              </a:rPr>
              <a:t>#24</a:t>
            </a:r>
            <a:endParaRPr sz="20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u="heavy" spc="-5" dirty="0">
                <a:latin typeface="Times New Roman"/>
                <a:cs typeface="Times New Roman"/>
              </a:rPr>
              <a:t>Cable</a:t>
            </a:r>
            <a:r>
              <a:rPr sz="1600" b="1" u="heavy" spc="-85" dirty="0">
                <a:latin typeface="Times New Roman"/>
                <a:cs typeface="Times New Roman"/>
              </a:rPr>
              <a:t> </a:t>
            </a:r>
            <a:r>
              <a:rPr sz="1600" b="1" u="heavy" spc="-5" dirty="0">
                <a:latin typeface="Times New Roman"/>
                <a:cs typeface="Times New Roman"/>
              </a:rPr>
              <a:t>Modems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00">
              <a:latin typeface="Times New Roman"/>
              <a:cs typeface="Times New Roman"/>
            </a:endParaRPr>
          </a:p>
          <a:p>
            <a:pPr marL="241300" marR="5080" indent="-228600">
              <a:lnSpc>
                <a:spcPts val="1380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Data rate </a:t>
            </a:r>
            <a:r>
              <a:rPr sz="1200" spc="-5" dirty="0">
                <a:latin typeface="Times New Roman"/>
                <a:cs typeface="Times New Roman"/>
              </a:rPr>
              <a:t>limitation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traditional modems </a:t>
            </a:r>
            <a:r>
              <a:rPr sz="1200" dirty="0">
                <a:latin typeface="Times New Roman"/>
                <a:cs typeface="Times New Roman"/>
              </a:rPr>
              <a:t>is </a:t>
            </a:r>
            <a:r>
              <a:rPr sz="1200" spc="-5" dirty="0">
                <a:latin typeface="Times New Roman"/>
                <a:cs typeface="Times New Roman"/>
              </a:rPr>
              <a:t>mostly </a:t>
            </a:r>
            <a:r>
              <a:rPr sz="1200" dirty="0">
                <a:latin typeface="Times New Roman"/>
                <a:cs typeface="Times New Roman"/>
              </a:rPr>
              <a:t>due to the </a:t>
            </a:r>
            <a:r>
              <a:rPr sz="1200" spc="-5" dirty="0">
                <a:latin typeface="Times New Roman"/>
                <a:cs typeface="Times New Roman"/>
              </a:rPr>
              <a:t>narrow </a:t>
            </a:r>
            <a:r>
              <a:rPr sz="1200" dirty="0">
                <a:latin typeface="Times New Roman"/>
                <a:cs typeface="Times New Roman"/>
              </a:rPr>
              <a:t>BW of the  local loop telephone line</a:t>
            </a:r>
            <a:r>
              <a:rPr sz="1200" spc="-1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(4Khz)</a:t>
            </a:r>
            <a:endParaRPr sz="1200">
              <a:latin typeface="Times New Roman"/>
              <a:cs typeface="Times New Roman"/>
            </a:endParaRPr>
          </a:p>
          <a:p>
            <a:pPr marL="241300" marR="6985" indent="-228600">
              <a:lnSpc>
                <a:spcPts val="1380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If higher </a:t>
            </a:r>
            <a:r>
              <a:rPr sz="1200" spc="-10" dirty="0">
                <a:latin typeface="Times New Roman"/>
                <a:cs typeface="Times New Roman"/>
              </a:rPr>
              <a:t>BWs </a:t>
            </a:r>
            <a:r>
              <a:rPr sz="1200" dirty="0">
                <a:latin typeface="Times New Roman"/>
                <a:cs typeface="Times New Roman"/>
              </a:rPr>
              <a:t>are available, one can </a:t>
            </a:r>
            <a:r>
              <a:rPr sz="1200" spc="-5" dirty="0">
                <a:latin typeface="Times New Roman"/>
                <a:cs typeface="Times New Roman"/>
              </a:rPr>
              <a:t>design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modem that can handle much higher  </a:t>
            </a:r>
            <a:r>
              <a:rPr sz="1200" dirty="0">
                <a:latin typeface="Times New Roman"/>
                <a:cs typeface="Times New Roman"/>
              </a:rPr>
              <a:t>data</a:t>
            </a:r>
            <a:r>
              <a:rPr sz="1200" spc="-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rates</a:t>
            </a:r>
            <a:endParaRPr sz="1200">
              <a:latin typeface="Times New Roman"/>
              <a:cs typeface="Times New Roman"/>
            </a:endParaRPr>
          </a:p>
          <a:p>
            <a:pPr marL="241300" marR="5080" indent="-228600">
              <a:lnSpc>
                <a:spcPts val="1380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spc="-5" dirty="0">
                <a:latin typeface="Times New Roman"/>
                <a:cs typeface="Times New Roman"/>
              </a:rPr>
              <a:t>Fortunately, cable TV provides residential premises </a:t>
            </a:r>
            <a:r>
              <a:rPr sz="1200" dirty="0">
                <a:latin typeface="Times New Roman"/>
                <a:cs typeface="Times New Roman"/>
              </a:rPr>
              <a:t>with a coaxial cable </a:t>
            </a:r>
            <a:r>
              <a:rPr sz="1200" spc="-5" dirty="0">
                <a:latin typeface="Times New Roman"/>
                <a:cs typeface="Times New Roman"/>
              </a:rPr>
              <a:t>that has </a:t>
            </a:r>
            <a:r>
              <a:rPr sz="1200" dirty="0">
                <a:latin typeface="Times New Roman"/>
                <a:cs typeface="Times New Roman"/>
              </a:rPr>
              <a:t>a  BW of up to 750 </a:t>
            </a:r>
            <a:r>
              <a:rPr sz="1200" spc="-5" dirty="0">
                <a:latin typeface="Times New Roman"/>
                <a:cs typeface="Times New Roman"/>
              </a:rPr>
              <a:t>MHz </a:t>
            </a:r>
            <a:r>
              <a:rPr sz="1200" dirty="0">
                <a:latin typeface="Times New Roman"/>
                <a:cs typeface="Times New Roman"/>
              </a:rPr>
              <a:t>and </a:t>
            </a:r>
            <a:r>
              <a:rPr sz="1200" spc="-5" dirty="0">
                <a:latin typeface="Times New Roman"/>
                <a:cs typeface="Times New Roman"/>
              </a:rPr>
              <a:t>sometimes </a:t>
            </a:r>
            <a:r>
              <a:rPr sz="1200" dirty="0">
                <a:latin typeface="Times New Roman"/>
                <a:cs typeface="Times New Roman"/>
              </a:rPr>
              <a:t>even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more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ts val="1315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This BW is </a:t>
            </a:r>
            <a:r>
              <a:rPr sz="1200" spc="-5" dirty="0">
                <a:latin typeface="Times New Roman"/>
                <a:cs typeface="Times New Roman"/>
              </a:rPr>
              <a:t>normally </a:t>
            </a:r>
            <a:r>
              <a:rPr sz="1200" dirty="0">
                <a:latin typeface="Times New Roman"/>
                <a:cs typeface="Times New Roman"/>
              </a:rPr>
              <a:t>divided into </a:t>
            </a:r>
            <a:r>
              <a:rPr sz="1200" spc="-5" dirty="0">
                <a:latin typeface="Times New Roman"/>
                <a:cs typeface="Times New Roman"/>
              </a:rPr>
              <a:t>6MHz </a:t>
            </a:r>
            <a:r>
              <a:rPr sz="1200" dirty="0">
                <a:latin typeface="Times New Roman"/>
                <a:cs typeface="Times New Roman"/>
              </a:rPr>
              <a:t>bands using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FDM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ts val="1380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Each band provides a </a:t>
            </a:r>
            <a:r>
              <a:rPr sz="1200" spc="-10" dirty="0">
                <a:latin typeface="Times New Roman"/>
                <a:cs typeface="Times New Roman"/>
              </a:rPr>
              <a:t>TV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Channel</a:t>
            </a:r>
            <a:endParaRPr sz="1200">
              <a:latin typeface="Times New Roman"/>
              <a:cs typeface="Times New Roman"/>
            </a:endParaRPr>
          </a:p>
          <a:p>
            <a:pPr marL="241300" marR="5080" indent="-228600">
              <a:lnSpc>
                <a:spcPts val="1380"/>
              </a:lnSpc>
              <a:spcBef>
                <a:spcPts val="65"/>
              </a:spcBef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Two </a:t>
            </a:r>
            <a:r>
              <a:rPr sz="1200" spc="-5" dirty="0">
                <a:latin typeface="Times New Roman"/>
                <a:cs typeface="Times New Roman"/>
              </a:rPr>
              <a:t>bands </a:t>
            </a:r>
            <a:r>
              <a:rPr sz="1200" dirty="0">
                <a:latin typeface="Times New Roman"/>
                <a:cs typeface="Times New Roman"/>
              </a:rPr>
              <a:t>can </a:t>
            </a:r>
            <a:r>
              <a:rPr sz="1200" spc="-5" dirty="0">
                <a:latin typeface="Times New Roman"/>
                <a:cs typeface="Times New Roman"/>
              </a:rPr>
              <a:t>be </a:t>
            </a:r>
            <a:r>
              <a:rPr sz="1200" dirty="0">
                <a:latin typeface="Times New Roman"/>
                <a:cs typeface="Times New Roman"/>
              </a:rPr>
              <a:t>left aside to allow a </a:t>
            </a:r>
            <a:r>
              <a:rPr sz="1200" spc="-5" dirty="0">
                <a:latin typeface="Times New Roman"/>
                <a:cs typeface="Times New Roman"/>
              </a:rPr>
              <a:t>user </a:t>
            </a:r>
            <a:r>
              <a:rPr sz="1200" dirty="0">
                <a:latin typeface="Times New Roman"/>
                <a:cs typeface="Times New Roman"/>
              </a:rPr>
              <a:t>to download and upload the </a:t>
            </a:r>
            <a:r>
              <a:rPr sz="1200" spc="-5" dirty="0">
                <a:latin typeface="Times New Roman"/>
                <a:cs typeface="Times New Roman"/>
              </a:rPr>
              <a:t>information  from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internet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738883" y="3493008"/>
            <a:ext cx="4319320" cy="23561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130300" y="6009894"/>
            <a:ext cx="5530850" cy="32334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ts val="1410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Instead of the </a:t>
            </a:r>
            <a:r>
              <a:rPr sz="1200" spc="-5" dirty="0">
                <a:latin typeface="Times New Roman"/>
                <a:cs typeface="Times New Roman"/>
              </a:rPr>
              <a:t>traditional </a:t>
            </a:r>
            <a:r>
              <a:rPr sz="1200" dirty="0">
                <a:latin typeface="Times New Roman"/>
                <a:cs typeface="Times New Roman"/>
              </a:rPr>
              <a:t>cable box, </a:t>
            </a:r>
            <a:r>
              <a:rPr sz="1200" spc="-10" dirty="0">
                <a:latin typeface="Times New Roman"/>
                <a:cs typeface="Times New Roman"/>
              </a:rPr>
              <a:t>we </a:t>
            </a:r>
            <a:r>
              <a:rPr sz="1200" dirty="0">
                <a:latin typeface="Times New Roman"/>
                <a:cs typeface="Times New Roman"/>
              </a:rPr>
              <a:t>show a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splitter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ts val="1410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The splitter directs </a:t>
            </a:r>
            <a:r>
              <a:rPr sz="1200" spc="-5" dirty="0">
                <a:latin typeface="Times New Roman"/>
                <a:cs typeface="Times New Roman"/>
              </a:rPr>
              <a:t>the TV </a:t>
            </a:r>
            <a:r>
              <a:rPr sz="1200" dirty="0">
                <a:latin typeface="Times New Roman"/>
                <a:cs typeface="Times New Roman"/>
              </a:rPr>
              <a:t>bands to the </a:t>
            </a:r>
            <a:r>
              <a:rPr sz="1200" spc="-5" dirty="0">
                <a:latin typeface="Times New Roman"/>
                <a:cs typeface="Times New Roman"/>
              </a:rPr>
              <a:t>TV </a:t>
            </a:r>
            <a:r>
              <a:rPr sz="1200" dirty="0">
                <a:latin typeface="Times New Roman"/>
                <a:cs typeface="Times New Roman"/>
              </a:rPr>
              <a:t>set </a:t>
            </a: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Internet </a:t>
            </a:r>
            <a:r>
              <a:rPr sz="1200" dirty="0">
                <a:latin typeface="Times New Roman"/>
                <a:cs typeface="Times New Roman"/>
              </a:rPr>
              <a:t>access </a:t>
            </a:r>
            <a:r>
              <a:rPr sz="1200" spc="-5" dirty="0">
                <a:latin typeface="Times New Roman"/>
                <a:cs typeface="Times New Roman"/>
              </a:rPr>
              <a:t>bands </a:t>
            </a:r>
            <a:r>
              <a:rPr sz="1200" dirty="0">
                <a:latin typeface="Times New Roman"/>
                <a:cs typeface="Times New Roman"/>
              </a:rPr>
              <a:t>to the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PC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Courier New"/>
              <a:buChar char="o"/>
            </a:pPr>
            <a:endParaRPr sz="1200">
              <a:latin typeface="Times New Roman"/>
              <a:cs typeface="Times New Roman"/>
            </a:endParaRPr>
          </a:p>
          <a:p>
            <a:pPr marL="469900" marR="5080" lvl="1" indent="-228600">
              <a:lnSpc>
                <a:spcPts val="1380"/>
              </a:lnSpc>
              <a:buFont typeface="Meiryo"/>
              <a:buChar char="❖"/>
              <a:tabLst>
                <a:tab pos="469900" algn="l"/>
              </a:tabLst>
            </a:pPr>
            <a:r>
              <a:rPr sz="1200" b="1" u="heavy" spc="-5" dirty="0">
                <a:latin typeface="Times New Roman"/>
                <a:cs typeface="Times New Roman"/>
              </a:rPr>
              <a:t>DOWNLOADING: </a:t>
            </a:r>
            <a:r>
              <a:rPr sz="1200" spc="-5" dirty="0">
                <a:latin typeface="Times New Roman"/>
                <a:cs typeface="Times New Roman"/>
              </a:rPr>
              <a:t>Downloading requires </a:t>
            </a:r>
            <a:r>
              <a:rPr sz="1200" dirty="0">
                <a:latin typeface="Times New Roman"/>
                <a:cs typeface="Times New Roman"/>
              </a:rPr>
              <a:t>a 6 </a:t>
            </a:r>
            <a:r>
              <a:rPr sz="1200" spc="-5" dirty="0">
                <a:latin typeface="Times New Roman"/>
                <a:cs typeface="Times New Roman"/>
              </a:rPr>
              <a:t>MHz BW </a:t>
            </a:r>
            <a:r>
              <a:rPr sz="1200" dirty="0">
                <a:latin typeface="Times New Roman"/>
                <a:cs typeface="Times New Roman"/>
              </a:rPr>
              <a:t>in the </a:t>
            </a:r>
            <a:r>
              <a:rPr sz="1200" spc="-5" dirty="0">
                <a:latin typeface="Times New Roman"/>
                <a:cs typeface="Times New Roman"/>
              </a:rPr>
              <a:t>range </a:t>
            </a:r>
            <a:r>
              <a:rPr sz="1200" dirty="0">
                <a:latin typeface="Times New Roman"/>
                <a:cs typeface="Times New Roman"/>
              </a:rPr>
              <a:t>above  40MHz. The </a:t>
            </a:r>
            <a:r>
              <a:rPr sz="1200" spc="-5" dirty="0">
                <a:latin typeface="Times New Roman"/>
                <a:cs typeface="Times New Roman"/>
              </a:rPr>
              <a:t>demodulation </a:t>
            </a:r>
            <a:r>
              <a:rPr sz="1200" dirty="0">
                <a:latin typeface="Times New Roman"/>
                <a:cs typeface="Times New Roman"/>
              </a:rPr>
              <a:t>technique used is 64 </a:t>
            </a:r>
            <a:r>
              <a:rPr sz="1200" spc="-5" dirty="0">
                <a:latin typeface="Times New Roman"/>
                <a:cs typeface="Times New Roman"/>
              </a:rPr>
              <a:t>QAM </a:t>
            </a:r>
            <a:r>
              <a:rPr sz="1200" dirty="0">
                <a:latin typeface="Times New Roman"/>
                <a:cs typeface="Times New Roman"/>
              </a:rPr>
              <a:t>(6 bits at a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time)</a:t>
            </a:r>
            <a:endParaRPr sz="12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Font typeface="Meiryo"/>
              <a:buChar char="❖"/>
            </a:pPr>
            <a:endParaRPr sz="1100">
              <a:latin typeface="Times New Roman"/>
              <a:cs typeface="Times New Roman"/>
            </a:endParaRPr>
          </a:p>
          <a:p>
            <a:pPr marL="698500" lvl="2" indent="-228600">
              <a:lnSpc>
                <a:spcPts val="1410"/>
              </a:lnSpc>
              <a:spcBef>
                <a:spcPts val="5"/>
              </a:spcBef>
              <a:buFont typeface="Courier New"/>
              <a:buChar char="o"/>
              <a:tabLst>
                <a:tab pos="698500" algn="l"/>
              </a:tabLst>
            </a:pPr>
            <a:r>
              <a:rPr sz="1200" dirty="0">
                <a:latin typeface="Times New Roman"/>
                <a:cs typeface="Times New Roman"/>
              </a:rPr>
              <a:t>This </a:t>
            </a:r>
            <a:r>
              <a:rPr sz="1200" spc="-5" dirty="0">
                <a:latin typeface="Times New Roman"/>
                <a:cs typeface="Times New Roman"/>
              </a:rPr>
              <a:t>means </a:t>
            </a:r>
            <a:r>
              <a:rPr sz="1200" dirty="0">
                <a:latin typeface="Times New Roman"/>
                <a:cs typeface="Times New Roman"/>
              </a:rPr>
              <a:t>that a user can download </a:t>
            </a:r>
            <a:r>
              <a:rPr sz="1200" spc="-5" dirty="0">
                <a:latin typeface="Times New Roman"/>
                <a:cs typeface="Times New Roman"/>
              </a:rPr>
              <a:t>info at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rate of 6MHz </a:t>
            </a:r>
            <a:r>
              <a:rPr sz="1200" dirty="0">
                <a:latin typeface="Times New Roman"/>
                <a:cs typeface="Times New Roman"/>
              </a:rPr>
              <a:t>* 6 =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36Mbps</a:t>
            </a:r>
            <a:endParaRPr sz="1200">
              <a:latin typeface="Times New Roman"/>
              <a:cs typeface="Times New Roman"/>
            </a:endParaRPr>
          </a:p>
          <a:p>
            <a:pPr marL="698500" lvl="2" indent="-228600">
              <a:lnSpc>
                <a:spcPts val="1410"/>
              </a:lnSpc>
              <a:buFont typeface="Courier New"/>
              <a:buChar char="o"/>
              <a:tabLst>
                <a:tab pos="698500" algn="l"/>
              </a:tabLst>
            </a:pPr>
            <a:r>
              <a:rPr sz="1200" dirty="0">
                <a:latin typeface="Times New Roman"/>
                <a:cs typeface="Times New Roman"/>
              </a:rPr>
              <a:t>However </a:t>
            </a:r>
            <a:r>
              <a:rPr sz="1200" spc="-5" dirty="0">
                <a:latin typeface="Times New Roman"/>
                <a:cs typeface="Times New Roman"/>
              </a:rPr>
              <a:t>PCs </a:t>
            </a:r>
            <a:r>
              <a:rPr sz="1200" dirty="0">
                <a:latin typeface="Times New Roman"/>
                <a:cs typeface="Times New Roman"/>
              </a:rPr>
              <a:t>are not </a:t>
            </a:r>
            <a:r>
              <a:rPr sz="1200" spc="-5" dirty="0">
                <a:latin typeface="Times New Roman"/>
                <a:cs typeface="Times New Roman"/>
              </a:rPr>
              <a:t>yet capable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receiving data at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rate</a:t>
            </a:r>
            <a:endParaRPr sz="1200">
              <a:latin typeface="Times New Roman"/>
              <a:cs typeface="Times New Roman"/>
            </a:endParaRPr>
          </a:p>
          <a:p>
            <a:pPr lvl="2">
              <a:lnSpc>
                <a:spcPct val="100000"/>
              </a:lnSpc>
              <a:spcBef>
                <a:spcPts val="55"/>
              </a:spcBef>
              <a:buFont typeface="Courier New"/>
              <a:buChar char="o"/>
            </a:pPr>
            <a:endParaRPr sz="1100">
              <a:latin typeface="Times New Roman"/>
              <a:cs typeface="Times New Roman"/>
            </a:endParaRPr>
          </a:p>
          <a:p>
            <a:pPr marL="1155700" lvl="3" indent="-228600">
              <a:lnSpc>
                <a:spcPct val="100000"/>
              </a:lnSpc>
              <a:buFont typeface="Meiryo"/>
              <a:buChar char="✓"/>
              <a:tabLst>
                <a:tab pos="1155700" algn="l"/>
              </a:tabLst>
            </a:pPr>
            <a:r>
              <a:rPr sz="1200" spc="-5" dirty="0">
                <a:latin typeface="Times New Roman"/>
                <a:cs typeface="Times New Roman"/>
              </a:rPr>
              <a:t>Currently rate is b/w </a:t>
            </a:r>
            <a:r>
              <a:rPr sz="1200" dirty="0">
                <a:latin typeface="Times New Roman"/>
                <a:cs typeface="Times New Roman"/>
              </a:rPr>
              <a:t>3 </a:t>
            </a:r>
            <a:r>
              <a:rPr sz="1200" spc="-5" dirty="0">
                <a:latin typeface="Times New Roman"/>
                <a:cs typeface="Times New Roman"/>
              </a:rPr>
              <a:t>and 10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Mbps</a:t>
            </a:r>
            <a:endParaRPr sz="1200">
              <a:latin typeface="Times New Roman"/>
              <a:cs typeface="Times New Roman"/>
            </a:endParaRPr>
          </a:p>
          <a:p>
            <a:pPr lvl="3">
              <a:lnSpc>
                <a:spcPct val="100000"/>
              </a:lnSpc>
              <a:spcBef>
                <a:spcPts val="55"/>
              </a:spcBef>
              <a:buFont typeface="Meiryo"/>
              <a:buChar char="✓"/>
            </a:pPr>
            <a:endParaRPr sz="1100">
              <a:latin typeface="Times New Roman"/>
              <a:cs typeface="Times New Roman"/>
            </a:endParaRPr>
          </a:p>
          <a:p>
            <a:pPr marL="469900" lvl="1" indent="-228600">
              <a:lnSpc>
                <a:spcPts val="1410"/>
              </a:lnSpc>
              <a:buFont typeface="Meiryo"/>
              <a:buChar char="❖"/>
              <a:tabLst>
                <a:tab pos="469900" algn="l"/>
              </a:tabLst>
            </a:pPr>
            <a:r>
              <a:rPr sz="1200" b="1" u="heavy" spc="-5" dirty="0">
                <a:latin typeface="Times New Roman"/>
                <a:cs typeface="Times New Roman"/>
              </a:rPr>
              <a:t>UPLOADING: </a:t>
            </a:r>
            <a:r>
              <a:rPr sz="1200" dirty="0">
                <a:latin typeface="Times New Roman"/>
                <a:cs typeface="Times New Roman"/>
              </a:rPr>
              <a:t>Requires a </a:t>
            </a:r>
            <a:r>
              <a:rPr sz="1200" spc="-5" dirty="0">
                <a:latin typeface="Times New Roman"/>
                <a:cs typeface="Times New Roman"/>
              </a:rPr>
              <a:t>6MHz </a:t>
            </a:r>
            <a:r>
              <a:rPr sz="1200" dirty="0">
                <a:latin typeface="Times New Roman"/>
                <a:cs typeface="Times New Roman"/>
              </a:rPr>
              <a:t>BW in a range below</a:t>
            </a:r>
            <a:r>
              <a:rPr sz="1200" spc="-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40MHz</a:t>
            </a:r>
            <a:endParaRPr sz="1200">
              <a:latin typeface="Times New Roman"/>
              <a:cs typeface="Times New Roman"/>
            </a:endParaRPr>
          </a:p>
          <a:p>
            <a:pPr marL="698500" marR="5080" lvl="2" indent="-228600">
              <a:lnSpc>
                <a:spcPts val="1380"/>
              </a:lnSpc>
              <a:spcBef>
                <a:spcPts val="65"/>
              </a:spcBef>
              <a:buFont typeface="Courier New"/>
              <a:buChar char="o"/>
              <a:tabLst>
                <a:tab pos="698500" algn="l"/>
              </a:tabLst>
            </a:pPr>
            <a:r>
              <a:rPr sz="1200" spc="-5" dirty="0">
                <a:latin typeface="Times New Roman"/>
                <a:cs typeface="Times New Roman"/>
              </a:rPr>
              <a:t>At </a:t>
            </a:r>
            <a:r>
              <a:rPr sz="1200" dirty="0">
                <a:latin typeface="Times New Roman"/>
                <a:cs typeface="Times New Roman"/>
              </a:rPr>
              <a:t>this low frequency, </a:t>
            </a:r>
            <a:r>
              <a:rPr sz="1200" spc="-5" dirty="0">
                <a:latin typeface="Times New Roman"/>
                <a:cs typeface="Times New Roman"/>
              </a:rPr>
              <a:t>home appliances can </a:t>
            </a:r>
            <a:r>
              <a:rPr sz="1200" dirty="0">
                <a:latin typeface="Times New Roman"/>
                <a:cs typeface="Times New Roman"/>
              </a:rPr>
              <a:t>create a </a:t>
            </a:r>
            <a:r>
              <a:rPr sz="1200" spc="-5" dirty="0">
                <a:latin typeface="Times New Roman"/>
                <a:cs typeface="Times New Roman"/>
              </a:rPr>
              <a:t>noise environment </a:t>
            </a:r>
            <a:r>
              <a:rPr sz="1200" dirty="0">
                <a:latin typeface="Times New Roman"/>
                <a:cs typeface="Times New Roman"/>
              </a:rPr>
              <a:t>that  effects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modulation</a:t>
            </a:r>
            <a:endParaRPr sz="1200">
              <a:latin typeface="Times New Roman"/>
              <a:cs typeface="Times New Roman"/>
            </a:endParaRPr>
          </a:p>
          <a:p>
            <a:pPr marL="698500" lvl="2" indent="-228600">
              <a:lnSpc>
                <a:spcPts val="1315"/>
              </a:lnSpc>
              <a:buFont typeface="Courier New"/>
              <a:buChar char="o"/>
              <a:tabLst>
                <a:tab pos="698500" algn="l"/>
              </a:tabLst>
            </a:pP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modulation </a:t>
            </a:r>
            <a:r>
              <a:rPr sz="1200" dirty="0">
                <a:latin typeface="Times New Roman"/>
                <a:cs typeface="Times New Roman"/>
              </a:rPr>
              <a:t>technique </a:t>
            </a:r>
            <a:r>
              <a:rPr sz="1200" spc="-5" dirty="0">
                <a:latin typeface="Times New Roman"/>
                <a:cs typeface="Times New Roman"/>
              </a:rPr>
              <a:t>uses </a:t>
            </a:r>
            <a:r>
              <a:rPr sz="1200" dirty="0">
                <a:latin typeface="Times New Roman"/>
                <a:cs typeface="Times New Roman"/>
              </a:rPr>
              <a:t>is </a:t>
            </a:r>
            <a:r>
              <a:rPr sz="1200" spc="-5" dirty="0">
                <a:latin typeface="Times New Roman"/>
                <a:cs typeface="Times New Roman"/>
              </a:rPr>
              <a:t>QPSK </a:t>
            </a:r>
            <a:r>
              <a:rPr sz="1200" dirty="0">
                <a:latin typeface="Times New Roman"/>
                <a:cs typeface="Times New Roman"/>
              </a:rPr>
              <a:t>(4 bits at a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time)</a:t>
            </a:r>
            <a:endParaRPr sz="1200">
              <a:latin typeface="Times New Roman"/>
              <a:cs typeface="Times New Roman"/>
            </a:endParaRPr>
          </a:p>
          <a:p>
            <a:pPr marL="698500" lvl="2" indent="-228600">
              <a:lnSpc>
                <a:spcPts val="1380"/>
              </a:lnSpc>
              <a:buFont typeface="Courier New"/>
              <a:buChar char="o"/>
              <a:tabLst>
                <a:tab pos="698500" algn="l"/>
              </a:tabLst>
            </a:pPr>
            <a:r>
              <a:rPr sz="1200" dirty="0">
                <a:latin typeface="Times New Roman"/>
                <a:cs typeface="Times New Roman"/>
              </a:rPr>
              <a:t>This </a:t>
            </a:r>
            <a:r>
              <a:rPr sz="1200" spc="-5" dirty="0">
                <a:latin typeface="Times New Roman"/>
                <a:cs typeface="Times New Roman"/>
              </a:rPr>
              <a:t>means </a:t>
            </a:r>
            <a:r>
              <a:rPr sz="1200" dirty="0">
                <a:latin typeface="Times New Roman"/>
                <a:cs typeface="Times New Roman"/>
              </a:rPr>
              <a:t>that user can Upload </a:t>
            </a:r>
            <a:r>
              <a:rPr sz="1200" spc="-5" dirty="0">
                <a:latin typeface="Times New Roman"/>
                <a:cs typeface="Times New Roman"/>
              </a:rPr>
              <a:t>info at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rate of </a:t>
            </a:r>
            <a:r>
              <a:rPr sz="1200" dirty="0">
                <a:latin typeface="Times New Roman"/>
                <a:cs typeface="Times New Roman"/>
              </a:rPr>
              <a:t>6 </a:t>
            </a:r>
            <a:r>
              <a:rPr sz="1200" spc="-5" dirty="0">
                <a:latin typeface="Times New Roman"/>
                <a:cs typeface="Times New Roman"/>
              </a:rPr>
              <a:t>MHz </a:t>
            </a:r>
            <a:r>
              <a:rPr sz="1200" dirty="0">
                <a:latin typeface="Times New Roman"/>
                <a:cs typeface="Times New Roman"/>
              </a:rPr>
              <a:t>* </a:t>
            </a:r>
            <a:r>
              <a:rPr sz="1200" spc="-5" dirty="0">
                <a:latin typeface="Times New Roman"/>
                <a:cs typeface="Times New Roman"/>
              </a:rPr>
              <a:t>2=12</a:t>
            </a:r>
            <a:r>
              <a:rPr sz="1200" spc="-8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MHz</a:t>
            </a:r>
            <a:endParaRPr sz="1200">
              <a:latin typeface="Times New Roman"/>
              <a:cs typeface="Times New Roman"/>
            </a:endParaRPr>
          </a:p>
          <a:p>
            <a:pPr marL="698500" lvl="2" indent="-228600">
              <a:lnSpc>
                <a:spcPts val="1370"/>
              </a:lnSpc>
              <a:buFont typeface="Courier New"/>
              <a:buChar char="o"/>
              <a:tabLst>
                <a:tab pos="698500" algn="l"/>
              </a:tabLst>
            </a:pPr>
            <a:r>
              <a:rPr sz="1200" spc="-5" dirty="0">
                <a:latin typeface="Times New Roman"/>
                <a:cs typeface="Times New Roman"/>
              </a:rPr>
              <a:t>Presently  uploading rate </a:t>
            </a:r>
            <a:r>
              <a:rPr sz="1200" dirty="0">
                <a:latin typeface="Times New Roman"/>
                <a:cs typeface="Times New Roman"/>
              </a:rPr>
              <a:t>is </a:t>
            </a:r>
            <a:r>
              <a:rPr sz="1200" spc="-5" dirty="0">
                <a:latin typeface="Times New Roman"/>
                <a:cs typeface="Times New Roman"/>
              </a:rPr>
              <a:t>b/w 500Kbps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8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1Mbps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880"/>
              </a:lnSpc>
            </a:pPr>
            <a:r>
              <a:rPr sz="1600" b="1" u="heavy" spc="-5" dirty="0">
                <a:latin typeface="Times New Roman"/>
                <a:cs typeface="Times New Roman"/>
              </a:rPr>
              <a:t>Electromagnetic</a:t>
            </a:r>
            <a:r>
              <a:rPr sz="1600" b="1" u="heavy" spc="-70" dirty="0">
                <a:latin typeface="Times New Roman"/>
                <a:cs typeface="Times New Roman"/>
              </a:rPr>
              <a:t> </a:t>
            </a:r>
            <a:r>
              <a:rPr sz="1600" b="1" u="heavy" spc="-5" dirty="0">
                <a:latin typeface="Times New Roman"/>
                <a:cs typeface="Times New Roman"/>
              </a:rPr>
              <a:t>Energy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© </a:t>
            </a:r>
            <a:r>
              <a:rPr spc="-5" dirty="0"/>
              <a:t>Copyright Virtual University of</a:t>
            </a:r>
            <a:r>
              <a:rPr spc="-80" dirty="0"/>
              <a:t> </a:t>
            </a:r>
            <a:r>
              <a:rPr spc="-5" dirty="0"/>
              <a:t>Pakistan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05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33607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43000" y="637794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43000" y="9867900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30300" y="445007"/>
            <a:ext cx="5532755" cy="15284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253355" algn="l"/>
              </a:tabLst>
            </a:pPr>
            <a:r>
              <a:rPr sz="1200" spc="-5" dirty="0">
                <a:latin typeface="Times New Roman"/>
                <a:cs typeface="Times New Roman"/>
              </a:rPr>
              <a:t>CS601-Data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Communication	</a:t>
            </a:r>
            <a:r>
              <a:rPr sz="1200" b="1" spc="-10" dirty="0">
                <a:latin typeface="Times New Roman"/>
                <a:cs typeface="Times New Roman"/>
              </a:rPr>
              <a:t>VU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241300" marR="6350" indent="-228600" algn="just">
              <a:lnSpc>
                <a:spcPts val="1380"/>
              </a:lnSpc>
              <a:spcBef>
                <a:spcPts val="875"/>
              </a:spcBef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Signals are </a:t>
            </a:r>
            <a:r>
              <a:rPr sz="1200" spc="-5" dirty="0">
                <a:latin typeface="Times New Roman"/>
                <a:cs typeface="Times New Roman"/>
              </a:rPr>
              <a:t>transmitted from </a:t>
            </a:r>
            <a:r>
              <a:rPr sz="1200" dirty="0">
                <a:latin typeface="Times New Roman"/>
                <a:cs typeface="Times New Roman"/>
              </a:rPr>
              <a:t>one device to </a:t>
            </a:r>
            <a:r>
              <a:rPr sz="1200" spc="-5" dirty="0">
                <a:latin typeface="Times New Roman"/>
                <a:cs typeface="Times New Roman"/>
              </a:rPr>
              <a:t>another </a:t>
            </a:r>
            <a:r>
              <a:rPr sz="1200" dirty="0">
                <a:latin typeface="Times New Roman"/>
                <a:cs typeface="Times New Roman"/>
              </a:rPr>
              <a:t>in the </a:t>
            </a:r>
            <a:r>
              <a:rPr sz="1200" spc="-5" dirty="0">
                <a:latin typeface="Times New Roman"/>
                <a:cs typeface="Times New Roman"/>
              </a:rPr>
              <a:t>form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electromagnetic  </a:t>
            </a:r>
            <a:r>
              <a:rPr sz="1200" dirty="0">
                <a:latin typeface="Times New Roman"/>
                <a:cs typeface="Times New Roman"/>
              </a:rPr>
              <a:t>energy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ts val="1315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spc="-5" dirty="0">
                <a:latin typeface="Times New Roman"/>
                <a:cs typeface="Times New Roman"/>
              </a:rPr>
              <a:t>Electromagnetic signals </a:t>
            </a:r>
            <a:r>
              <a:rPr sz="1200" dirty="0">
                <a:latin typeface="Times New Roman"/>
                <a:cs typeface="Times New Roman"/>
              </a:rPr>
              <a:t>can travel through </a:t>
            </a:r>
            <a:r>
              <a:rPr sz="1200" spc="-5" dirty="0">
                <a:latin typeface="Times New Roman"/>
                <a:cs typeface="Times New Roman"/>
              </a:rPr>
              <a:t>Vacuum, </a:t>
            </a:r>
            <a:r>
              <a:rPr sz="1200" dirty="0">
                <a:latin typeface="Times New Roman"/>
                <a:cs typeface="Times New Roman"/>
              </a:rPr>
              <a:t>Air or other </a:t>
            </a:r>
            <a:r>
              <a:rPr sz="1200" spc="-5" dirty="0">
                <a:latin typeface="Times New Roman"/>
                <a:cs typeface="Times New Roman"/>
              </a:rPr>
              <a:t>transmission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media</a:t>
            </a:r>
            <a:endParaRPr sz="1200">
              <a:latin typeface="Times New Roman"/>
              <a:cs typeface="Times New Roman"/>
            </a:endParaRPr>
          </a:p>
          <a:p>
            <a:pPr marL="241300" marR="5080" indent="-228600" algn="just">
              <a:lnSpc>
                <a:spcPts val="1380"/>
              </a:lnSpc>
              <a:spcBef>
                <a:spcPts val="65"/>
              </a:spcBef>
              <a:buFont typeface="Courier New"/>
              <a:buChar char="o"/>
              <a:tabLst>
                <a:tab pos="241300" algn="l"/>
              </a:tabLst>
            </a:pPr>
            <a:r>
              <a:rPr sz="1200" spc="-5" dirty="0">
                <a:latin typeface="Times New Roman"/>
                <a:cs typeface="Times New Roman"/>
              </a:rPr>
              <a:t>Electromagnetic </a:t>
            </a:r>
            <a:r>
              <a:rPr sz="1200" dirty="0">
                <a:latin typeface="Times New Roman"/>
                <a:cs typeface="Times New Roman"/>
              </a:rPr>
              <a:t>energy, a </a:t>
            </a:r>
            <a:r>
              <a:rPr sz="1200" spc="-5" dirty="0">
                <a:latin typeface="Times New Roman"/>
                <a:cs typeface="Times New Roman"/>
              </a:rPr>
              <a:t>combination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electrical </a:t>
            </a:r>
            <a:r>
              <a:rPr sz="1200" dirty="0">
                <a:latin typeface="Times New Roman"/>
                <a:cs typeface="Times New Roman"/>
              </a:rPr>
              <a:t>and </a:t>
            </a:r>
            <a:r>
              <a:rPr sz="1200" spc="-5" dirty="0">
                <a:latin typeface="Times New Roman"/>
                <a:cs typeface="Times New Roman"/>
              </a:rPr>
              <a:t>mechanical fields </a:t>
            </a:r>
            <a:r>
              <a:rPr sz="1200" dirty="0">
                <a:latin typeface="Times New Roman"/>
                <a:cs typeface="Times New Roman"/>
              </a:rPr>
              <a:t>vibrating in  </a:t>
            </a:r>
            <a:r>
              <a:rPr sz="1200" spc="-5" dirty="0">
                <a:latin typeface="Times New Roman"/>
                <a:cs typeface="Times New Roman"/>
              </a:rPr>
              <a:t>relation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each other includes power, voice, video, radio waves, infrared light, visible  </a:t>
            </a:r>
            <a:r>
              <a:rPr sz="1200" dirty="0">
                <a:latin typeface="Times New Roman"/>
                <a:cs typeface="Times New Roman"/>
              </a:rPr>
              <a:t>light and ultra </a:t>
            </a:r>
            <a:r>
              <a:rPr sz="1200" spc="-5" dirty="0">
                <a:latin typeface="Times New Roman"/>
                <a:cs typeface="Times New Roman"/>
              </a:rPr>
              <a:t>violet</a:t>
            </a:r>
            <a:r>
              <a:rPr sz="1200" spc="-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light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10105" y="1965960"/>
            <a:ext cx="4576318" cy="16215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30300" y="3574542"/>
            <a:ext cx="5531485" cy="2124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Each of the above constitute a </a:t>
            </a:r>
            <a:r>
              <a:rPr sz="1200" spc="-5" dirty="0">
                <a:latin typeface="Times New Roman"/>
                <a:cs typeface="Times New Roman"/>
              </a:rPr>
              <a:t>portion </a:t>
            </a:r>
            <a:r>
              <a:rPr sz="1200" dirty="0">
                <a:latin typeface="Times New Roman"/>
                <a:cs typeface="Times New Roman"/>
              </a:rPr>
              <a:t>of the </a:t>
            </a:r>
            <a:r>
              <a:rPr sz="1200" spc="-5" dirty="0">
                <a:latin typeface="Times New Roman"/>
                <a:cs typeface="Times New Roman"/>
              </a:rPr>
              <a:t>Electromagnetic Spectrum: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Courier New"/>
              <a:buChar char="o"/>
            </a:pPr>
            <a:endParaRPr sz="1100">
              <a:latin typeface="Times New Roman"/>
              <a:cs typeface="Times New Roman"/>
            </a:endParaRPr>
          </a:p>
          <a:p>
            <a:pPr marL="469900" lvl="1" indent="-228600">
              <a:lnSpc>
                <a:spcPts val="1410"/>
              </a:lnSpc>
              <a:buFont typeface="Meiryo"/>
              <a:buChar char="▪"/>
              <a:tabLst>
                <a:tab pos="469265" algn="l"/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Not all the </a:t>
            </a:r>
            <a:r>
              <a:rPr sz="1200" spc="-5" dirty="0">
                <a:latin typeface="Times New Roman"/>
                <a:cs typeface="Times New Roman"/>
              </a:rPr>
              <a:t>portions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spectrum are currently usable for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Telecommunications</a:t>
            </a:r>
            <a:endParaRPr sz="1200">
              <a:latin typeface="Times New Roman"/>
              <a:cs typeface="Times New Roman"/>
            </a:endParaRPr>
          </a:p>
          <a:p>
            <a:pPr marL="469900" marR="5715" lvl="1" indent="-228600">
              <a:lnSpc>
                <a:spcPts val="1380"/>
              </a:lnSpc>
              <a:spcBef>
                <a:spcPts val="65"/>
              </a:spcBef>
              <a:buFont typeface="Meiryo"/>
              <a:buChar char="▪"/>
              <a:tabLst>
                <a:tab pos="469265" algn="l"/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Voice-band frequencies are generally tx as </a:t>
            </a:r>
            <a:r>
              <a:rPr sz="1200" spc="-5" dirty="0">
                <a:latin typeface="Times New Roman"/>
                <a:cs typeface="Times New Roman"/>
              </a:rPr>
              <a:t>current </a:t>
            </a:r>
            <a:r>
              <a:rPr sz="1200" dirty="0">
                <a:latin typeface="Times New Roman"/>
                <a:cs typeface="Times New Roman"/>
              </a:rPr>
              <a:t>over </a:t>
            </a:r>
            <a:r>
              <a:rPr sz="1200" spc="-5" dirty="0">
                <a:latin typeface="Times New Roman"/>
                <a:cs typeface="Times New Roman"/>
              </a:rPr>
              <a:t>metal </a:t>
            </a:r>
            <a:r>
              <a:rPr sz="1200" dirty="0">
                <a:latin typeface="Times New Roman"/>
                <a:cs typeface="Times New Roman"/>
              </a:rPr>
              <a:t>cables, such a  twisted </a:t>
            </a:r>
            <a:r>
              <a:rPr sz="1200" spc="-5" dirty="0">
                <a:latin typeface="Times New Roman"/>
                <a:cs typeface="Times New Roman"/>
              </a:rPr>
              <a:t>pair </a:t>
            </a:r>
            <a:r>
              <a:rPr sz="1200" dirty="0">
                <a:latin typeface="Times New Roman"/>
                <a:cs typeface="Times New Roman"/>
              </a:rPr>
              <a:t>or coaxial</a:t>
            </a:r>
            <a:r>
              <a:rPr sz="1200" spc="-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cable</a:t>
            </a:r>
            <a:endParaRPr sz="12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buFont typeface="Meiryo"/>
              <a:buChar char="▪"/>
            </a:pPr>
            <a:endParaRPr sz="1200">
              <a:latin typeface="Times New Roman"/>
              <a:cs typeface="Times New Roman"/>
            </a:endParaRPr>
          </a:p>
          <a:p>
            <a:pPr marL="241300" marR="5080" indent="-228600">
              <a:lnSpc>
                <a:spcPts val="1380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Radio frequencies can travel </a:t>
            </a:r>
            <a:r>
              <a:rPr sz="1200" spc="-5" dirty="0">
                <a:latin typeface="Times New Roman"/>
                <a:cs typeface="Times New Roman"/>
              </a:rPr>
              <a:t>through </a:t>
            </a:r>
            <a:r>
              <a:rPr sz="1200" dirty="0">
                <a:latin typeface="Times New Roman"/>
                <a:cs typeface="Times New Roman"/>
              </a:rPr>
              <a:t>air or </a:t>
            </a:r>
            <a:r>
              <a:rPr sz="1200" spc="-5" dirty="0">
                <a:latin typeface="Times New Roman"/>
                <a:cs typeface="Times New Roman"/>
              </a:rPr>
              <a:t>space </a:t>
            </a:r>
            <a:r>
              <a:rPr sz="1200" dirty="0">
                <a:latin typeface="Times New Roman"/>
                <a:cs typeface="Times New Roman"/>
              </a:rPr>
              <a:t>but require specific </a:t>
            </a:r>
            <a:r>
              <a:rPr sz="1200" spc="-5" dirty="0">
                <a:latin typeface="Times New Roman"/>
                <a:cs typeface="Times New Roman"/>
              </a:rPr>
              <a:t>transmitting </a:t>
            </a:r>
            <a:r>
              <a:rPr sz="1200" dirty="0">
                <a:latin typeface="Times New Roman"/>
                <a:cs typeface="Times New Roman"/>
              </a:rPr>
              <a:t>and  receiving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mechanisms</a:t>
            </a:r>
            <a:endParaRPr sz="1200">
              <a:latin typeface="Times New Roman"/>
              <a:cs typeface="Times New Roman"/>
            </a:endParaRPr>
          </a:p>
          <a:p>
            <a:pPr marL="241300" marR="5715" indent="-228600">
              <a:lnSpc>
                <a:spcPts val="1380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Visible light, the third type of </a:t>
            </a:r>
            <a:r>
              <a:rPr sz="1200" spc="-5" dirty="0">
                <a:latin typeface="Times New Roman"/>
                <a:cs typeface="Times New Roman"/>
              </a:rPr>
              <a:t>Electromagnetic </a:t>
            </a:r>
            <a:r>
              <a:rPr sz="1200" dirty="0">
                <a:latin typeface="Times New Roman"/>
                <a:cs typeface="Times New Roman"/>
              </a:rPr>
              <a:t>energy currently </a:t>
            </a:r>
            <a:r>
              <a:rPr sz="1200" spc="-5" dirty="0">
                <a:latin typeface="Times New Roman"/>
                <a:cs typeface="Times New Roman"/>
              </a:rPr>
              <a:t>used for  </a:t>
            </a:r>
            <a:r>
              <a:rPr sz="1200" dirty="0">
                <a:latin typeface="Times New Roman"/>
                <a:cs typeface="Times New Roman"/>
              </a:rPr>
              <a:t>communications is </a:t>
            </a:r>
            <a:r>
              <a:rPr sz="1200" spc="-5" dirty="0">
                <a:latin typeface="Times New Roman"/>
                <a:cs typeface="Times New Roman"/>
              </a:rPr>
              <a:t>harnessed using fiber optic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cable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00">
              <a:latin typeface="Times New Roman"/>
              <a:cs typeface="Times New Roman"/>
            </a:endParaRPr>
          </a:p>
          <a:p>
            <a:pPr marL="698500" indent="-228600">
              <a:lnSpc>
                <a:spcPct val="100000"/>
              </a:lnSpc>
              <a:buFont typeface="Meiryo"/>
              <a:buChar char="❖"/>
              <a:tabLst>
                <a:tab pos="698500" algn="l"/>
              </a:tabLst>
            </a:pPr>
            <a:r>
              <a:rPr sz="1200" b="1" spc="-5" dirty="0">
                <a:latin typeface="Times New Roman"/>
                <a:cs typeface="Times New Roman"/>
              </a:rPr>
              <a:t>Classes </a:t>
            </a:r>
            <a:r>
              <a:rPr sz="1200" b="1" dirty="0">
                <a:latin typeface="Times New Roman"/>
                <a:cs typeface="Times New Roman"/>
              </a:rPr>
              <a:t>of </a:t>
            </a:r>
            <a:r>
              <a:rPr sz="1200" b="1" spc="-5" dirty="0">
                <a:latin typeface="Times New Roman"/>
                <a:cs typeface="Times New Roman"/>
              </a:rPr>
              <a:t>Transmission</a:t>
            </a:r>
            <a:r>
              <a:rPr sz="1200" b="1" spc="-2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Media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143000" y="5690615"/>
            <a:ext cx="5577840" cy="170611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587500" y="7558278"/>
            <a:ext cx="5073650" cy="1143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ts val="1405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Two classes of </a:t>
            </a:r>
            <a:r>
              <a:rPr sz="1200" spc="-5" dirty="0">
                <a:latin typeface="Times New Roman"/>
                <a:cs typeface="Times New Roman"/>
              </a:rPr>
              <a:t>Transmission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Media:</a:t>
            </a:r>
            <a:endParaRPr sz="1200">
              <a:latin typeface="Times New Roman"/>
              <a:cs typeface="Times New Roman"/>
            </a:endParaRPr>
          </a:p>
          <a:p>
            <a:pPr marL="469900">
              <a:lnSpc>
                <a:spcPts val="1700"/>
              </a:lnSpc>
            </a:pPr>
            <a:r>
              <a:rPr sz="1500" dirty="0">
                <a:latin typeface="Arial"/>
                <a:cs typeface="Arial"/>
              </a:rPr>
              <a:t>–</a:t>
            </a:r>
            <a:r>
              <a:rPr sz="1200" dirty="0">
                <a:latin typeface="Times New Roman"/>
                <a:cs typeface="Times New Roman"/>
              </a:rPr>
              <a:t>Guided</a:t>
            </a:r>
            <a:r>
              <a:rPr sz="1200" spc="-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Media</a:t>
            </a:r>
            <a:endParaRPr sz="1200">
              <a:latin typeface="Times New Roman"/>
              <a:cs typeface="Times New Roman"/>
            </a:endParaRPr>
          </a:p>
          <a:p>
            <a:pPr marL="469900">
              <a:lnSpc>
                <a:spcPts val="1675"/>
              </a:lnSpc>
            </a:pPr>
            <a:r>
              <a:rPr sz="1500" dirty="0">
                <a:latin typeface="Arial"/>
                <a:cs typeface="Arial"/>
              </a:rPr>
              <a:t>–</a:t>
            </a:r>
            <a:r>
              <a:rPr sz="1200" dirty="0">
                <a:latin typeface="Times New Roman"/>
                <a:cs typeface="Times New Roman"/>
              </a:rPr>
              <a:t>Unguided</a:t>
            </a:r>
            <a:r>
              <a:rPr sz="1200" spc="-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Media</a:t>
            </a:r>
            <a:endParaRPr sz="1200">
              <a:latin typeface="Times New Roman"/>
              <a:cs typeface="Times New Roman"/>
            </a:endParaRPr>
          </a:p>
          <a:p>
            <a:pPr marL="698500" lvl="1" indent="-228600">
              <a:lnSpc>
                <a:spcPts val="1345"/>
              </a:lnSpc>
              <a:buFont typeface="Meiryo"/>
              <a:buChar char="➢"/>
              <a:tabLst>
                <a:tab pos="698500" algn="l"/>
              </a:tabLst>
            </a:pPr>
            <a:r>
              <a:rPr sz="1200" b="1" dirty="0">
                <a:latin typeface="Times New Roman"/>
                <a:cs typeface="Times New Roman"/>
              </a:rPr>
              <a:t>Guided</a:t>
            </a:r>
            <a:r>
              <a:rPr sz="1200" b="1" spc="-8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Media</a:t>
            </a:r>
            <a:endParaRPr sz="1200">
              <a:latin typeface="Times New Roman"/>
              <a:cs typeface="Times New Roman"/>
            </a:endParaRPr>
          </a:p>
          <a:p>
            <a:pPr marL="469900" marR="5080">
              <a:lnSpc>
                <a:spcPts val="1380"/>
              </a:lnSpc>
              <a:spcBef>
                <a:spcPts val="60"/>
              </a:spcBef>
            </a:pPr>
            <a:r>
              <a:rPr sz="1200" dirty="0">
                <a:latin typeface="Times New Roman"/>
                <a:cs typeface="Times New Roman"/>
              </a:rPr>
              <a:t>Guided </a:t>
            </a:r>
            <a:r>
              <a:rPr sz="1200" spc="-5" dirty="0">
                <a:latin typeface="Times New Roman"/>
                <a:cs typeface="Times New Roman"/>
              </a:rPr>
              <a:t>Media, </a:t>
            </a:r>
            <a:r>
              <a:rPr sz="1200" dirty="0">
                <a:latin typeface="Times New Roman"/>
                <a:cs typeface="Times New Roman"/>
              </a:rPr>
              <a:t>are </a:t>
            </a:r>
            <a:r>
              <a:rPr sz="1200" spc="-5" dirty="0">
                <a:latin typeface="Times New Roman"/>
                <a:cs typeface="Times New Roman"/>
              </a:rPr>
              <a:t>those media </a:t>
            </a:r>
            <a:r>
              <a:rPr sz="1200" dirty="0">
                <a:latin typeface="Times New Roman"/>
                <a:cs typeface="Times New Roman"/>
              </a:rPr>
              <a:t>that provide a conduit from one device to  another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© </a:t>
            </a:r>
            <a:r>
              <a:rPr spc="-5" dirty="0"/>
              <a:t>Copyright Virtual University of</a:t>
            </a:r>
            <a:r>
              <a:rPr spc="-80" dirty="0"/>
              <a:t> </a:t>
            </a:r>
            <a:r>
              <a:rPr spc="-5" dirty="0"/>
              <a:t>Pakistan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05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60265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300" y="445007"/>
            <a:ext cx="1799589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Times New Roman"/>
                <a:cs typeface="Times New Roman"/>
              </a:rPr>
              <a:t>CS601-Data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Communication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71335" y="445007"/>
            <a:ext cx="245110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0" dirty="0">
                <a:latin typeface="Times New Roman"/>
                <a:cs typeface="Times New Roman"/>
              </a:rPr>
              <a:t>VU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000" y="637794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43000" y="9867900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30300" y="914399"/>
            <a:ext cx="5532120" cy="2327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5700" marR="5715" indent="-228600" algn="just">
              <a:lnSpc>
                <a:spcPts val="1380"/>
              </a:lnSpc>
              <a:buFont typeface="Courier New"/>
              <a:buChar char="o"/>
              <a:tabLst>
                <a:tab pos="1155700" algn="l"/>
              </a:tabLst>
            </a:pPr>
            <a:r>
              <a:rPr sz="1200" spc="-5" dirty="0">
                <a:latin typeface="Times New Roman"/>
                <a:cs typeface="Times New Roman"/>
              </a:rPr>
              <a:t>In </a:t>
            </a:r>
            <a:r>
              <a:rPr sz="1200" dirty="0">
                <a:latin typeface="Times New Roman"/>
                <a:cs typeface="Times New Roman"/>
              </a:rPr>
              <a:t>any </a:t>
            </a:r>
            <a:r>
              <a:rPr sz="1200" spc="-5" dirty="0">
                <a:latin typeface="Times New Roman"/>
                <a:cs typeface="Times New Roman"/>
              </a:rPr>
              <a:t>n/w </a:t>
            </a:r>
            <a:r>
              <a:rPr sz="1200" dirty="0">
                <a:latin typeface="Times New Roman"/>
                <a:cs typeface="Times New Roman"/>
              </a:rPr>
              <a:t>, a </a:t>
            </a:r>
            <a:r>
              <a:rPr sz="1200" spc="-5" dirty="0">
                <a:latin typeface="Times New Roman"/>
                <a:cs typeface="Times New Roman"/>
              </a:rPr>
              <a:t>DTE generates digital data </a:t>
            </a:r>
            <a:r>
              <a:rPr sz="1200" dirty="0">
                <a:latin typeface="Times New Roman"/>
                <a:cs typeface="Times New Roman"/>
              </a:rPr>
              <a:t>and </a:t>
            </a:r>
            <a:r>
              <a:rPr sz="1200" spc="-5" dirty="0">
                <a:latin typeface="Times New Roman"/>
                <a:cs typeface="Times New Roman"/>
              </a:rPr>
              <a:t>passes </a:t>
            </a:r>
            <a:r>
              <a:rPr sz="1200" dirty="0">
                <a:latin typeface="Times New Roman"/>
                <a:cs typeface="Times New Roman"/>
              </a:rPr>
              <a:t>it </a:t>
            </a:r>
            <a:r>
              <a:rPr sz="1200" spc="-5" dirty="0">
                <a:latin typeface="Times New Roman"/>
                <a:cs typeface="Times New Roman"/>
              </a:rPr>
              <a:t>on </a:t>
            </a:r>
            <a:r>
              <a:rPr sz="1200" dirty="0">
                <a:latin typeface="Times New Roman"/>
                <a:cs typeface="Times New Roman"/>
              </a:rPr>
              <a:t>to a </a:t>
            </a:r>
            <a:r>
              <a:rPr sz="1200" spc="-5" dirty="0">
                <a:latin typeface="Times New Roman"/>
                <a:cs typeface="Times New Roman"/>
              </a:rPr>
              <a:t>DCE,  </a:t>
            </a:r>
            <a:r>
              <a:rPr sz="1200" dirty="0">
                <a:latin typeface="Times New Roman"/>
                <a:cs typeface="Times New Roman"/>
              </a:rPr>
              <a:t>the DCE </a:t>
            </a:r>
            <a:r>
              <a:rPr sz="1200" spc="-5" dirty="0">
                <a:latin typeface="Times New Roman"/>
                <a:cs typeface="Times New Roman"/>
              </a:rPr>
              <a:t>converts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data </a:t>
            </a:r>
            <a:r>
              <a:rPr sz="1200" dirty="0">
                <a:latin typeface="Times New Roman"/>
                <a:cs typeface="Times New Roman"/>
              </a:rPr>
              <a:t>to a form acceptable to the </a:t>
            </a:r>
            <a:r>
              <a:rPr sz="1200" spc="-5" dirty="0">
                <a:latin typeface="Times New Roman"/>
                <a:cs typeface="Times New Roman"/>
              </a:rPr>
              <a:t>TX medium </a:t>
            </a:r>
            <a:r>
              <a:rPr sz="1200" dirty="0">
                <a:latin typeface="Times New Roman"/>
                <a:cs typeface="Times New Roman"/>
              </a:rPr>
              <a:t>and  </a:t>
            </a:r>
            <a:r>
              <a:rPr sz="1200" spc="-5" dirty="0">
                <a:latin typeface="Times New Roman"/>
                <a:cs typeface="Times New Roman"/>
              </a:rPr>
              <a:t>sends </a:t>
            </a:r>
            <a:r>
              <a:rPr sz="1200" dirty="0">
                <a:latin typeface="Times New Roman"/>
                <a:cs typeface="Times New Roman"/>
              </a:rPr>
              <a:t>the converted </a:t>
            </a:r>
            <a:r>
              <a:rPr sz="1200" spc="-5" dirty="0">
                <a:latin typeface="Times New Roman"/>
                <a:cs typeface="Times New Roman"/>
              </a:rPr>
              <a:t>signal </a:t>
            </a:r>
            <a:r>
              <a:rPr sz="1200" dirty="0">
                <a:latin typeface="Times New Roman"/>
                <a:cs typeface="Times New Roman"/>
              </a:rPr>
              <a:t>to another </a:t>
            </a:r>
            <a:r>
              <a:rPr sz="1200" spc="-5" dirty="0">
                <a:latin typeface="Times New Roman"/>
                <a:cs typeface="Times New Roman"/>
              </a:rPr>
              <a:t>DCE on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9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network</a:t>
            </a:r>
            <a:endParaRPr sz="1200">
              <a:latin typeface="Times New Roman"/>
              <a:cs typeface="Times New Roman"/>
            </a:endParaRPr>
          </a:p>
          <a:p>
            <a:pPr marL="1155700" marR="7620" indent="-228600" algn="just">
              <a:lnSpc>
                <a:spcPts val="1380"/>
              </a:lnSpc>
              <a:buFont typeface="Courier New"/>
              <a:buChar char="o"/>
              <a:tabLst>
                <a:tab pos="1155700" algn="l"/>
              </a:tabLst>
            </a:pP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second DCE </a:t>
            </a:r>
            <a:r>
              <a:rPr sz="1200" dirty="0">
                <a:latin typeface="Times New Roman"/>
                <a:cs typeface="Times New Roman"/>
              </a:rPr>
              <a:t>takes the </a:t>
            </a:r>
            <a:r>
              <a:rPr sz="1200" spc="-5" dirty="0">
                <a:latin typeface="Times New Roman"/>
                <a:cs typeface="Times New Roman"/>
              </a:rPr>
              <a:t>signal off, converts it to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suitable form for  </a:t>
            </a:r>
            <a:r>
              <a:rPr sz="1200" dirty="0">
                <a:latin typeface="Times New Roman"/>
                <a:cs typeface="Times New Roman"/>
              </a:rPr>
              <a:t>its DTE and </a:t>
            </a:r>
            <a:r>
              <a:rPr sz="1200" spc="-5" dirty="0">
                <a:latin typeface="Times New Roman"/>
                <a:cs typeface="Times New Roman"/>
              </a:rPr>
              <a:t>delivers</a:t>
            </a:r>
            <a:r>
              <a:rPr sz="1200" spc="-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endParaRPr sz="1200">
              <a:latin typeface="Times New Roman"/>
              <a:cs typeface="Times New Roman"/>
            </a:endParaRPr>
          </a:p>
          <a:p>
            <a:pPr marL="1155700" marR="6985" indent="-228600" algn="just">
              <a:lnSpc>
                <a:spcPts val="1380"/>
              </a:lnSpc>
              <a:buFont typeface="Courier New"/>
              <a:buChar char="o"/>
              <a:tabLst>
                <a:tab pos="1155700" algn="l"/>
              </a:tabLst>
            </a:pP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make </a:t>
            </a:r>
            <a:r>
              <a:rPr sz="1200" dirty="0">
                <a:latin typeface="Times New Roman"/>
                <a:cs typeface="Times New Roman"/>
              </a:rPr>
              <a:t>this communication </a:t>
            </a:r>
            <a:r>
              <a:rPr sz="1200" spc="-5" dirty="0">
                <a:latin typeface="Times New Roman"/>
                <a:cs typeface="Times New Roman"/>
              </a:rPr>
              <a:t>possible,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sending </a:t>
            </a:r>
            <a:r>
              <a:rPr sz="1200" dirty="0">
                <a:latin typeface="Times New Roman"/>
                <a:cs typeface="Times New Roman"/>
              </a:rPr>
              <a:t>and </a:t>
            </a:r>
            <a:r>
              <a:rPr sz="1200" spc="-5" dirty="0">
                <a:latin typeface="Times New Roman"/>
                <a:cs typeface="Times New Roman"/>
              </a:rPr>
              <a:t>receiving DCEs  </a:t>
            </a:r>
            <a:r>
              <a:rPr sz="1200" dirty="0">
                <a:latin typeface="Times New Roman"/>
                <a:cs typeface="Times New Roman"/>
              </a:rPr>
              <a:t>must use the </a:t>
            </a:r>
            <a:r>
              <a:rPr sz="1200" spc="-5" dirty="0">
                <a:latin typeface="Times New Roman"/>
                <a:cs typeface="Times New Roman"/>
              </a:rPr>
              <a:t>same modulation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method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 marR="5080" algn="just">
              <a:lnSpc>
                <a:spcPct val="94100"/>
              </a:lnSpc>
            </a:pPr>
            <a:r>
              <a:rPr sz="1600" spc="-20" dirty="0">
                <a:latin typeface="Meiryo"/>
                <a:cs typeface="Meiryo"/>
              </a:rPr>
              <a:t>*</a:t>
            </a:r>
            <a:r>
              <a:rPr sz="1200" spc="-20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two </a:t>
            </a:r>
            <a:r>
              <a:rPr sz="1200" spc="-5" dirty="0">
                <a:latin typeface="Times New Roman"/>
                <a:cs typeface="Times New Roman"/>
              </a:rPr>
              <a:t>DTEs </a:t>
            </a:r>
            <a:r>
              <a:rPr sz="1200" dirty="0">
                <a:latin typeface="Times New Roman"/>
                <a:cs typeface="Times New Roman"/>
              </a:rPr>
              <a:t>need not be coordinated with each other but </a:t>
            </a:r>
            <a:r>
              <a:rPr sz="1200" spc="-5" dirty="0">
                <a:latin typeface="Times New Roman"/>
                <a:cs typeface="Times New Roman"/>
              </a:rPr>
              <a:t>they </a:t>
            </a:r>
            <a:r>
              <a:rPr sz="1200" dirty="0">
                <a:latin typeface="Times New Roman"/>
                <a:cs typeface="Times New Roman"/>
              </a:rPr>
              <a:t>need to </a:t>
            </a:r>
            <a:r>
              <a:rPr sz="1200" spc="-5" dirty="0">
                <a:latin typeface="Times New Roman"/>
                <a:cs typeface="Times New Roman"/>
              </a:rPr>
              <a:t>be </a:t>
            </a:r>
            <a:r>
              <a:rPr sz="1200" dirty="0">
                <a:latin typeface="Times New Roman"/>
                <a:cs typeface="Times New Roman"/>
              </a:rPr>
              <a:t>coordinated  with </a:t>
            </a:r>
            <a:r>
              <a:rPr sz="1200" spc="-5" dirty="0">
                <a:latin typeface="Times New Roman"/>
                <a:cs typeface="Times New Roman"/>
              </a:rPr>
              <a:t>their respective DCEs </a:t>
            </a:r>
            <a:r>
              <a:rPr sz="1200" dirty="0">
                <a:latin typeface="Times New Roman"/>
                <a:cs typeface="Times New Roman"/>
              </a:rPr>
              <a:t>and the </a:t>
            </a:r>
            <a:r>
              <a:rPr sz="1200" spc="-5" dirty="0">
                <a:latin typeface="Times New Roman"/>
                <a:cs typeface="Times New Roman"/>
              </a:rPr>
              <a:t>DCEs must </a:t>
            </a:r>
            <a:r>
              <a:rPr sz="1200" dirty="0">
                <a:latin typeface="Times New Roman"/>
                <a:cs typeface="Times New Roman"/>
              </a:rPr>
              <a:t>be </a:t>
            </a:r>
            <a:r>
              <a:rPr sz="1200" spc="-5" dirty="0">
                <a:latin typeface="Times New Roman"/>
                <a:cs typeface="Times New Roman"/>
              </a:rPr>
              <a:t>coordinated </a:t>
            </a:r>
            <a:r>
              <a:rPr sz="1200" dirty="0">
                <a:latin typeface="Times New Roman"/>
                <a:cs typeface="Times New Roman"/>
              </a:rPr>
              <a:t>so </a:t>
            </a:r>
            <a:r>
              <a:rPr sz="1200" spc="-5" dirty="0">
                <a:latin typeface="Times New Roman"/>
                <a:cs typeface="Times New Roman"/>
              </a:rPr>
              <a:t>that </a:t>
            </a:r>
            <a:r>
              <a:rPr sz="1200" dirty="0">
                <a:latin typeface="Times New Roman"/>
                <a:cs typeface="Times New Roman"/>
              </a:rPr>
              <a:t>data </a:t>
            </a:r>
            <a:r>
              <a:rPr sz="1200" spc="-5" dirty="0">
                <a:latin typeface="Times New Roman"/>
                <a:cs typeface="Times New Roman"/>
              </a:rPr>
              <a:t>translation  </a:t>
            </a:r>
            <a:r>
              <a:rPr sz="1200" dirty="0">
                <a:latin typeface="Times New Roman"/>
                <a:cs typeface="Times New Roman"/>
              </a:rPr>
              <a:t>occurs w/o </a:t>
            </a:r>
            <a:r>
              <a:rPr sz="1200" spc="-5" dirty="0">
                <a:latin typeface="Times New Roman"/>
                <a:cs typeface="Times New Roman"/>
              </a:rPr>
              <a:t>loss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integrity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5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spcBef>
                <a:spcPts val="5"/>
              </a:spcBef>
              <a:buFont typeface="Meiryo"/>
              <a:buChar char="❖"/>
              <a:tabLst>
                <a:tab pos="469900" algn="l"/>
              </a:tabLst>
            </a:pPr>
            <a:r>
              <a:rPr sz="1200" b="1" spc="-5" dirty="0">
                <a:latin typeface="Times New Roman"/>
                <a:cs typeface="Times New Roman"/>
              </a:rPr>
              <a:t>Standards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052066" y="3232404"/>
            <a:ext cx="4147108" cy="2188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358900" y="5422391"/>
            <a:ext cx="5303520" cy="4213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marR="5715">
              <a:lnSpc>
                <a:spcPts val="1380"/>
              </a:lnSpc>
            </a:pPr>
            <a:r>
              <a:rPr sz="1200" spc="-5" dirty="0">
                <a:latin typeface="Times New Roman"/>
                <a:cs typeface="Times New Roman"/>
              </a:rPr>
              <a:t>Many standards have been developed to define the connection b/w the DTE and </a:t>
            </a:r>
            <a:r>
              <a:rPr sz="1200" dirty="0">
                <a:latin typeface="Times New Roman"/>
                <a:cs typeface="Times New Roman"/>
              </a:rPr>
              <a:t>a  </a:t>
            </a:r>
            <a:r>
              <a:rPr sz="1200" spc="-5" dirty="0">
                <a:latin typeface="Times New Roman"/>
                <a:cs typeface="Times New Roman"/>
              </a:rPr>
              <a:t>DCE</a:t>
            </a:r>
            <a:endParaRPr sz="1200">
              <a:latin typeface="Times New Roman"/>
              <a:cs typeface="Times New Roman"/>
            </a:endParaRPr>
          </a:p>
          <a:p>
            <a:pPr marL="469900" marR="5080" indent="-228600">
              <a:lnSpc>
                <a:spcPts val="1370"/>
              </a:lnSpc>
              <a:spcBef>
                <a:spcPts val="5"/>
              </a:spcBef>
              <a:buFont typeface="Courier New"/>
              <a:buChar char="o"/>
              <a:tabLst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Though the solution differ, each standard </a:t>
            </a:r>
            <a:r>
              <a:rPr sz="1200" spc="-5" dirty="0">
                <a:latin typeface="Times New Roman"/>
                <a:cs typeface="Times New Roman"/>
              </a:rPr>
              <a:t>provides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model </a:t>
            </a:r>
            <a:r>
              <a:rPr sz="1200" dirty="0">
                <a:latin typeface="Times New Roman"/>
                <a:cs typeface="Times New Roman"/>
              </a:rPr>
              <a:t>for </a:t>
            </a:r>
            <a:r>
              <a:rPr sz="1200" spc="-5" dirty="0">
                <a:latin typeface="Times New Roman"/>
                <a:cs typeface="Times New Roman"/>
              </a:rPr>
              <a:t>mechanical,  </a:t>
            </a:r>
            <a:r>
              <a:rPr sz="1200" dirty="0">
                <a:latin typeface="Times New Roman"/>
                <a:cs typeface="Times New Roman"/>
              </a:rPr>
              <a:t>electrical </a:t>
            </a: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functional </a:t>
            </a:r>
            <a:r>
              <a:rPr sz="1200" spc="-5" dirty="0">
                <a:latin typeface="Times New Roman"/>
                <a:cs typeface="Times New Roman"/>
              </a:rPr>
              <a:t>characteristics </a:t>
            </a:r>
            <a:r>
              <a:rPr sz="1200" dirty="0">
                <a:latin typeface="Times New Roman"/>
                <a:cs typeface="Times New Roman"/>
              </a:rPr>
              <a:t>of the </a:t>
            </a:r>
            <a:r>
              <a:rPr sz="1200" spc="-5" dirty="0">
                <a:latin typeface="Times New Roman"/>
                <a:cs typeface="Times New Roman"/>
              </a:rPr>
              <a:t>connection</a:t>
            </a:r>
            <a:endParaRPr sz="1200">
              <a:latin typeface="Times New Roman"/>
              <a:cs typeface="Times New Roman"/>
            </a:endParaRPr>
          </a:p>
          <a:p>
            <a:pPr marL="469900" indent="-228600">
              <a:lnSpc>
                <a:spcPts val="1320"/>
              </a:lnSpc>
              <a:buFont typeface="Courier New"/>
              <a:buChar char="o"/>
              <a:tabLst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Electronic </a:t>
            </a:r>
            <a:r>
              <a:rPr sz="1200" spc="-5" dirty="0">
                <a:latin typeface="Times New Roman"/>
                <a:cs typeface="Times New Roman"/>
              </a:rPr>
              <a:t>Industries Organization </a:t>
            </a:r>
            <a:r>
              <a:rPr sz="1200" dirty="0">
                <a:latin typeface="Times New Roman"/>
                <a:cs typeface="Times New Roman"/>
              </a:rPr>
              <a:t>(EIA) and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ITU-T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ts val="1380"/>
              </a:lnSpc>
              <a:buFont typeface="Meiryo"/>
              <a:buChar char="❖"/>
              <a:tabLst>
                <a:tab pos="241300" algn="l"/>
              </a:tabLst>
            </a:pPr>
            <a:r>
              <a:rPr sz="1200" b="1" spc="-5" dirty="0">
                <a:latin typeface="Times New Roman"/>
                <a:cs typeface="Times New Roman"/>
              </a:rPr>
              <a:t>EIA </a:t>
            </a:r>
            <a:r>
              <a:rPr sz="1200" b="1" dirty="0">
                <a:latin typeface="Times New Roman"/>
                <a:cs typeface="Times New Roman"/>
              </a:rPr>
              <a:t>232</a:t>
            </a:r>
            <a:r>
              <a:rPr sz="1200" b="1" spc="-8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Interface</a:t>
            </a:r>
            <a:endParaRPr sz="1200">
              <a:latin typeface="Times New Roman"/>
              <a:cs typeface="Times New Roman"/>
            </a:endParaRPr>
          </a:p>
          <a:p>
            <a:pPr marL="469900" lvl="1" indent="-228600">
              <a:lnSpc>
                <a:spcPts val="1375"/>
              </a:lnSpc>
              <a:buFont typeface="Courier New"/>
              <a:buChar char="o"/>
              <a:tabLst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Standard developed by</a:t>
            </a:r>
            <a:r>
              <a:rPr sz="1200" spc="-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EIA</a:t>
            </a:r>
            <a:endParaRPr sz="1200">
              <a:latin typeface="Times New Roman"/>
              <a:cs typeface="Times New Roman"/>
            </a:endParaRPr>
          </a:p>
          <a:p>
            <a:pPr marL="469900" marR="5080" lvl="1" indent="-228600">
              <a:lnSpc>
                <a:spcPts val="1380"/>
              </a:lnSpc>
              <a:spcBef>
                <a:spcPts val="65"/>
              </a:spcBef>
              <a:buFont typeface="Courier New"/>
              <a:buChar char="o"/>
              <a:tabLst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Defines Mechanical, Electrical and </a:t>
            </a:r>
            <a:r>
              <a:rPr sz="1200" spc="-5" dirty="0">
                <a:latin typeface="Times New Roman"/>
                <a:cs typeface="Times New Roman"/>
              </a:rPr>
              <a:t>Functional characteristics </a:t>
            </a:r>
            <a:r>
              <a:rPr sz="1200" dirty="0">
                <a:latin typeface="Times New Roman"/>
                <a:cs typeface="Times New Roman"/>
              </a:rPr>
              <a:t>of the </a:t>
            </a:r>
            <a:r>
              <a:rPr sz="1200" spc="-5" dirty="0">
                <a:latin typeface="Times New Roman"/>
                <a:cs typeface="Times New Roman"/>
              </a:rPr>
              <a:t>interface  b/w DTE </a:t>
            </a:r>
            <a:r>
              <a:rPr sz="1200" dirty="0">
                <a:latin typeface="Times New Roman"/>
                <a:cs typeface="Times New Roman"/>
              </a:rPr>
              <a:t>and a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DCE</a:t>
            </a:r>
            <a:endParaRPr sz="1200">
              <a:latin typeface="Times New Roman"/>
              <a:cs typeface="Times New Roman"/>
            </a:endParaRPr>
          </a:p>
          <a:p>
            <a:pPr marL="469900" lvl="1" indent="-228600">
              <a:lnSpc>
                <a:spcPts val="1315"/>
              </a:lnSpc>
              <a:buFont typeface="Courier New"/>
              <a:buChar char="o"/>
              <a:tabLst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Originally </a:t>
            </a:r>
            <a:r>
              <a:rPr sz="1200" dirty="0">
                <a:latin typeface="Times New Roman"/>
                <a:cs typeface="Times New Roman"/>
              </a:rPr>
              <a:t>issued in </a:t>
            </a:r>
            <a:r>
              <a:rPr sz="1200" spc="-5" dirty="0">
                <a:latin typeface="Times New Roman"/>
                <a:cs typeface="Times New Roman"/>
              </a:rPr>
              <a:t>1962 </a:t>
            </a:r>
            <a:r>
              <a:rPr sz="1200" dirty="0">
                <a:latin typeface="Times New Roman"/>
                <a:cs typeface="Times New Roman"/>
              </a:rPr>
              <a:t>as the RS 232</a:t>
            </a:r>
            <a:r>
              <a:rPr sz="1200" spc="-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standard</a:t>
            </a:r>
            <a:endParaRPr sz="1200">
              <a:latin typeface="Times New Roman"/>
              <a:cs typeface="Times New Roman"/>
            </a:endParaRPr>
          </a:p>
          <a:p>
            <a:pPr marL="469900" lvl="1" indent="-228600">
              <a:lnSpc>
                <a:spcPts val="1380"/>
              </a:lnSpc>
              <a:buFont typeface="Courier New"/>
              <a:buChar char="o"/>
              <a:tabLst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Revised </a:t>
            </a:r>
            <a:r>
              <a:rPr sz="1200" spc="-5" dirty="0">
                <a:latin typeface="Times New Roman"/>
                <a:cs typeface="Times New Roman"/>
              </a:rPr>
              <a:t>several times, </a:t>
            </a:r>
            <a:r>
              <a:rPr sz="1200" dirty="0">
                <a:latin typeface="Times New Roman"/>
                <a:cs typeface="Times New Roman"/>
              </a:rPr>
              <a:t>recent </a:t>
            </a:r>
            <a:r>
              <a:rPr sz="1200" spc="-5" dirty="0">
                <a:latin typeface="Times New Roman"/>
                <a:cs typeface="Times New Roman"/>
              </a:rPr>
              <a:t>version </a:t>
            </a:r>
            <a:r>
              <a:rPr sz="1200" dirty="0">
                <a:latin typeface="Times New Roman"/>
                <a:cs typeface="Times New Roman"/>
              </a:rPr>
              <a:t>EIA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232-D</a:t>
            </a:r>
            <a:endParaRPr sz="1200">
              <a:latin typeface="Times New Roman"/>
              <a:cs typeface="Times New Roman"/>
            </a:endParaRPr>
          </a:p>
          <a:p>
            <a:pPr marL="469900" marR="5715" lvl="1" indent="-228600">
              <a:lnSpc>
                <a:spcPts val="1380"/>
              </a:lnSpc>
              <a:spcBef>
                <a:spcPts val="65"/>
              </a:spcBef>
              <a:buFont typeface="Courier New"/>
              <a:buChar char="o"/>
              <a:tabLst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Defines not only </a:t>
            </a:r>
            <a:r>
              <a:rPr sz="1200" dirty="0">
                <a:latin typeface="Times New Roman"/>
                <a:cs typeface="Times New Roman"/>
              </a:rPr>
              <a:t>the type </a:t>
            </a:r>
            <a:r>
              <a:rPr sz="1200" spc="-5" dirty="0">
                <a:latin typeface="Times New Roman"/>
                <a:cs typeface="Times New Roman"/>
              </a:rPr>
              <a:t>of </a:t>
            </a:r>
            <a:r>
              <a:rPr sz="1200" dirty="0">
                <a:latin typeface="Times New Roman"/>
                <a:cs typeface="Times New Roman"/>
              </a:rPr>
              <a:t>connectors </a:t>
            </a:r>
            <a:r>
              <a:rPr sz="1200" spc="-5" dirty="0">
                <a:latin typeface="Times New Roman"/>
                <a:cs typeface="Times New Roman"/>
              </a:rPr>
              <a:t>to be used but </a:t>
            </a:r>
            <a:r>
              <a:rPr sz="1200" dirty="0">
                <a:latin typeface="Times New Roman"/>
                <a:cs typeface="Times New Roman"/>
              </a:rPr>
              <a:t>also the </a:t>
            </a:r>
            <a:r>
              <a:rPr sz="1200" spc="-5" dirty="0">
                <a:latin typeface="Times New Roman"/>
                <a:cs typeface="Times New Roman"/>
              </a:rPr>
              <a:t>specific </a:t>
            </a:r>
            <a:r>
              <a:rPr sz="1200" dirty="0">
                <a:latin typeface="Times New Roman"/>
                <a:cs typeface="Times New Roman"/>
              </a:rPr>
              <a:t>cable  and </a:t>
            </a:r>
            <a:r>
              <a:rPr sz="1200" spc="-5" dirty="0">
                <a:latin typeface="Times New Roman"/>
                <a:cs typeface="Times New Roman"/>
              </a:rPr>
              <a:t>plugs </a:t>
            </a:r>
            <a:r>
              <a:rPr sz="1200" dirty="0">
                <a:latin typeface="Times New Roman"/>
                <a:cs typeface="Times New Roman"/>
              </a:rPr>
              <a:t>and the </a:t>
            </a:r>
            <a:r>
              <a:rPr sz="1200" spc="-5" dirty="0">
                <a:latin typeface="Times New Roman"/>
                <a:cs typeface="Times New Roman"/>
              </a:rPr>
              <a:t>functionality of each</a:t>
            </a:r>
            <a:r>
              <a:rPr sz="1200" spc="-9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pin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00">
              <a:latin typeface="Times New Roman"/>
              <a:cs typeface="Times New Roman"/>
            </a:endParaRPr>
          </a:p>
          <a:p>
            <a:pPr marL="469900" indent="-228600">
              <a:lnSpc>
                <a:spcPts val="1405"/>
              </a:lnSpc>
              <a:buFont typeface="Meiryo"/>
              <a:buChar char="➢"/>
              <a:tabLst>
                <a:tab pos="469900" algn="l"/>
              </a:tabLst>
            </a:pPr>
            <a:r>
              <a:rPr sz="1200" b="1" dirty="0">
                <a:latin typeface="Times New Roman"/>
                <a:cs typeface="Times New Roman"/>
              </a:rPr>
              <a:t>Mechanical</a:t>
            </a:r>
            <a:r>
              <a:rPr sz="1200" b="1" spc="-11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Specifications</a:t>
            </a:r>
            <a:endParaRPr sz="1200">
              <a:latin typeface="Times New Roman"/>
              <a:cs typeface="Times New Roman"/>
            </a:endParaRPr>
          </a:p>
          <a:p>
            <a:pPr marL="698500" marR="6350" lvl="1" indent="-228600">
              <a:lnSpc>
                <a:spcPts val="1380"/>
              </a:lnSpc>
              <a:spcBef>
                <a:spcPts val="60"/>
              </a:spcBef>
              <a:buFont typeface="Courier New"/>
              <a:buChar char="o"/>
              <a:tabLst>
                <a:tab pos="698500" algn="l"/>
              </a:tabLst>
            </a:pPr>
            <a:r>
              <a:rPr sz="1200" dirty="0">
                <a:latin typeface="Times New Roman"/>
                <a:cs typeface="Times New Roman"/>
              </a:rPr>
              <a:t>EIA 232 standard defines interface as a 25-wire cable with a </a:t>
            </a:r>
            <a:r>
              <a:rPr sz="1200" spc="-5" dirty="0">
                <a:latin typeface="Times New Roman"/>
                <a:cs typeface="Times New Roman"/>
              </a:rPr>
              <a:t>male </a:t>
            </a:r>
            <a:r>
              <a:rPr sz="1200" dirty="0">
                <a:latin typeface="Times New Roman"/>
                <a:cs typeface="Times New Roman"/>
              </a:rPr>
              <a:t>and a  </a:t>
            </a:r>
            <a:r>
              <a:rPr sz="1200" spc="-5" dirty="0">
                <a:latin typeface="Times New Roman"/>
                <a:cs typeface="Times New Roman"/>
              </a:rPr>
              <a:t>female DB 25 pin connector attached to either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end.</a:t>
            </a:r>
            <a:endParaRPr sz="1200">
              <a:latin typeface="Times New Roman"/>
              <a:cs typeface="Times New Roman"/>
            </a:endParaRPr>
          </a:p>
          <a:p>
            <a:pPr marL="698500" lvl="1" indent="-228600">
              <a:lnSpc>
                <a:spcPts val="1315"/>
              </a:lnSpc>
              <a:buFont typeface="Courier New"/>
              <a:buChar char="o"/>
              <a:tabLst>
                <a:tab pos="698500" algn="l"/>
              </a:tabLst>
            </a:pPr>
            <a:r>
              <a:rPr sz="1200" dirty="0">
                <a:latin typeface="Times New Roman"/>
                <a:cs typeface="Times New Roman"/>
              </a:rPr>
              <a:t>The length </a:t>
            </a:r>
            <a:r>
              <a:rPr sz="1200" spc="-5" dirty="0">
                <a:latin typeface="Times New Roman"/>
                <a:cs typeface="Times New Roman"/>
              </a:rPr>
              <a:t>of </a:t>
            </a:r>
            <a:r>
              <a:rPr sz="1200" dirty="0">
                <a:latin typeface="Times New Roman"/>
                <a:cs typeface="Times New Roman"/>
              </a:rPr>
              <a:t>the cable </a:t>
            </a:r>
            <a:r>
              <a:rPr sz="1200" spc="-5" dirty="0">
                <a:latin typeface="Times New Roman"/>
                <a:cs typeface="Times New Roman"/>
              </a:rPr>
              <a:t>may </a:t>
            </a:r>
            <a:r>
              <a:rPr sz="1200" dirty="0">
                <a:latin typeface="Times New Roman"/>
                <a:cs typeface="Times New Roman"/>
              </a:rPr>
              <a:t>not exceed 15 </a:t>
            </a:r>
            <a:r>
              <a:rPr sz="1200" spc="-5" dirty="0">
                <a:latin typeface="Times New Roman"/>
                <a:cs typeface="Times New Roman"/>
              </a:rPr>
              <a:t>meters(50</a:t>
            </a:r>
            <a:r>
              <a:rPr sz="1200" spc="-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feet)</a:t>
            </a:r>
            <a:endParaRPr sz="1200">
              <a:latin typeface="Times New Roman"/>
              <a:cs typeface="Times New Roman"/>
            </a:endParaRPr>
          </a:p>
          <a:p>
            <a:pPr marL="698500" marR="5715" lvl="1" indent="-228600">
              <a:lnSpc>
                <a:spcPts val="1380"/>
              </a:lnSpc>
              <a:spcBef>
                <a:spcPts val="65"/>
              </a:spcBef>
              <a:buFont typeface="Courier New"/>
              <a:buChar char="o"/>
              <a:tabLst>
                <a:tab pos="698500" algn="l"/>
              </a:tabLst>
            </a:pPr>
            <a:r>
              <a:rPr sz="1200" spc="-5" dirty="0">
                <a:latin typeface="Times New Roman"/>
                <a:cs typeface="Times New Roman"/>
              </a:rPr>
              <a:t>A DB 25 connector is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plug with 25 pin or receptacles each of which is  attached </a:t>
            </a:r>
            <a:r>
              <a:rPr sz="1200" dirty="0">
                <a:latin typeface="Times New Roman"/>
                <a:cs typeface="Times New Roman"/>
              </a:rPr>
              <a:t>to a single wire with a </a:t>
            </a:r>
            <a:r>
              <a:rPr sz="1200" spc="-5" dirty="0">
                <a:latin typeface="Times New Roman"/>
                <a:cs typeface="Times New Roman"/>
              </a:rPr>
              <a:t>specific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function</a:t>
            </a:r>
            <a:endParaRPr sz="1200">
              <a:latin typeface="Times New Roman"/>
              <a:cs typeface="Times New Roman"/>
            </a:endParaRPr>
          </a:p>
          <a:p>
            <a:pPr marL="698500" marR="6350" lvl="1" indent="-228600">
              <a:lnSpc>
                <a:spcPts val="1380"/>
              </a:lnSpc>
              <a:buFont typeface="Courier New"/>
              <a:buChar char="o"/>
              <a:tabLst>
                <a:tab pos="698500" algn="l"/>
              </a:tabLst>
            </a:pPr>
            <a:r>
              <a:rPr sz="1200" spc="-5" dirty="0">
                <a:latin typeface="Times New Roman"/>
                <a:cs typeface="Times New Roman"/>
              </a:rPr>
              <a:t>With </a:t>
            </a:r>
            <a:r>
              <a:rPr sz="1200" dirty="0">
                <a:latin typeface="Times New Roman"/>
                <a:cs typeface="Times New Roman"/>
              </a:rPr>
              <a:t>this design, EIA has created the possibility of 25 separate </a:t>
            </a:r>
            <a:r>
              <a:rPr sz="1200" spc="-5" dirty="0">
                <a:latin typeface="Times New Roman"/>
                <a:cs typeface="Times New Roman"/>
              </a:rPr>
              <a:t>interactions  b/w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DTE and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9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DCE</a:t>
            </a:r>
            <a:endParaRPr sz="1200">
              <a:latin typeface="Times New Roman"/>
              <a:cs typeface="Times New Roman"/>
            </a:endParaRPr>
          </a:p>
          <a:p>
            <a:pPr marL="698500" marR="5080" lvl="1" indent="-228600">
              <a:lnSpc>
                <a:spcPts val="1380"/>
              </a:lnSpc>
              <a:buFont typeface="Courier New"/>
              <a:buChar char="o"/>
              <a:tabLst>
                <a:tab pos="698500" algn="l"/>
              </a:tabLst>
            </a:pPr>
            <a:r>
              <a:rPr sz="1200" dirty="0">
                <a:latin typeface="Times New Roman"/>
                <a:cs typeface="Times New Roman"/>
              </a:rPr>
              <a:t>Fewer are actually used but standard allows for future inclusion of  functions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© </a:t>
            </a:r>
            <a:r>
              <a:rPr spc="-5" dirty="0"/>
              <a:t>Copyright Virtual University of</a:t>
            </a:r>
            <a:r>
              <a:rPr spc="-80" dirty="0"/>
              <a:t> </a:t>
            </a:r>
            <a:r>
              <a:rPr spc="-5" dirty="0"/>
              <a:t>Pakistan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05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560330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300" y="445007"/>
            <a:ext cx="1799589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Times New Roman"/>
                <a:cs typeface="Times New Roman"/>
              </a:rPr>
              <a:t>CS601-Data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Communication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71335" y="445007"/>
            <a:ext cx="245110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0" dirty="0">
                <a:latin typeface="Times New Roman"/>
                <a:cs typeface="Times New Roman"/>
              </a:rPr>
              <a:t>VU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000" y="637794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43000" y="9867900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22832" y="914400"/>
            <a:ext cx="5153063" cy="16024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044700" y="2680716"/>
            <a:ext cx="2653665" cy="974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ts val="1405"/>
              </a:lnSpc>
              <a:buFont typeface="Meiryo"/>
              <a:buChar char="➢"/>
              <a:tabLst>
                <a:tab pos="241300" algn="l"/>
              </a:tabLst>
            </a:pPr>
            <a:r>
              <a:rPr sz="1200" b="1" spc="-5" dirty="0">
                <a:latin typeface="Times New Roman"/>
                <a:cs typeface="Times New Roman"/>
              </a:rPr>
              <a:t>Twisted </a:t>
            </a:r>
            <a:r>
              <a:rPr sz="1200" b="1" dirty="0">
                <a:latin typeface="Times New Roman"/>
                <a:cs typeface="Times New Roman"/>
              </a:rPr>
              <a:t>Pair</a:t>
            </a:r>
            <a:r>
              <a:rPr sz="1200" b="1" spc="-7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Cable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05"/>
              </a:lnSpc>
            </a:pPr>
            <a:r>
              <a:rPr sz="1200" spc="-5" dirty="0">
                <a:latin typeface="Courier New"/>
                <a:cs typeface="Courier New"/>
              </a:rPr>
              <a:t>o </a:t>
            </a:r>
            <a:r>
              <a:rPr sz="1200" dirty="0">
                <a:latin typeface="Times New Roman"/>
                <a:cs typeface="Times New Roman"/>
              </a:rPr>
              <a:t>Twisted pair </a:t>
            </a:r>
            <a:r>
              <a:rPr sz="1200" spc="-5" dirty="0">
                <a:latin typeface="Times New Roman"/>
                <a:cs typeface="Times New Roman"/>
              </a:rPr>
              <a:t>comes </a:t>
            </a:r>
            <a:r>
              <a:rPr sz="1200" dirty="0">
                <a:latin typeface="Times New Roman"/>
                <a:cs typeface="Times New Roman"/>
              </a:rPr>
              <a:t>in two</a:t>
            </a:r>
            <a:r>
              <a:rPr sz="1200" spc="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forms: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>
              <a:latin typeface="Times New Roman"/>
              <a:cs typeface="Times New Roman"/>
            </a:endParaRPr>
          </a:p>
          <a:p>
            <a:pPr marL="241300">
              <a:lnSpc>
                <a:spcPts val="1735"/>
              </a:lnSpc>
            </a:pPr>
            <a:r>
              <a:rPr sz="1500" spc="-5" dirty="0">
                <a:latin typeface="Arial"/>
                <a:cs typeface="Arial"/>
              </a:rPr>
              <a:t>–</a:t>
            </a:r>
            <a:r>
              <a:rPr sz="1200" spc="-5" dirty="0">
                <a:latin typeface="Times New Roman"/>
                <a:cs typeface="Times New Roman"/>
              </a:rPr>
              <a:t>Unshielded </a:t>
            </a:r>
            <a:r>
              <a:rPr sz="1200" dirty="0">
                <a:latin typeface="Times New Roman"/>
                <a:cs typeface="Times New Roman"/>
              </a:rPr>
              <a:t>Twisted </a:t>
            </a:r>
            <a:r>
              <a:rPr sz="1200" spc="-5" dirty="0">
                <a:latin typeface="Times New Roman"/>
                <a:cs typeface="Times New Roman"/>
              </a:rPr>
              <a:t>Pair (UTP)</a:t>
            </a:r>
            <a:r>
              <a:rPr sz="1200" spc="-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cable</a:t>
            </a:r>
            <a:endParaRPr sz="1200">
              <a:latin typeface="Times New Roman"/>
              <a:cs typeface="Times New Roman"/>
            </a:endParaRPr>
          </a:p>
          <a:p>
            <a:pPr marL="241300">
              <a:lnSpc>
                <a:spcPts val="1735"/>
              </a:lnSpc>
            </a:pPr>
            <a:r>
              <a:rPr sz="1500" dirty="0">
                <a:latin typeface="Arial"/>
                <a:cs typeface="Arial"/>
              </a:rPr>
              <a:t>–</a:t>
            </a:r>
            <a:r>
              <a:rPr sz="1200" dirty="0">
                <a:latin typeface="Times New Roman"/>
                <a:cs typeface="Times New Roman"/>
              </a:rPr>
              <a:t>Shielded </a:t>
            </a:r>
            <a:r>
              <a:rPr sz="1200" spc="-5" dirty="0">
                <a:latin typeface="Times New Roman"/>
                <a:cs typeface="Times New Roman"/>
              </a:rPr>
              <a:t>Twisted Pair </a:t>
            </a:r>
            <a:r>
              <a:rPr sz="1200" dirty="0">
                <a:latin typeface="Times New Roman"/>
                <a:cs typeface="Times New Roman"/>
              </a:rPr>
              <a:t>(STP)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cable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87500" y="4166615"/>
            <a:ext cx="2883535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sz="1200" b="1" dirty="0">
                <a:latin typeface="Times New Roman"/>
                <a:cs typeface="Times New Roman"/>
              </a:rPr>
              <a:t>Frequency range for </a:t>
            </a:r>
            <a:r>
              <a:rPr sz="1200" b="1" spc="-5" dirty="0">
                <a:latin typeface="Times New Roman"/>
                <a:cs typeface="Times New Roman"/>
              </a:rPr>
              <a:t>Twisted </a:t>
            </a:r>
            <a:r>
              <a:rPr sz="1200" b="1" dirty="0">
                <a:latin typeface="Times New Roman"/>
                <a:cs typeface="Times New Roman"/>
              </a:rPr>
              <a:t>Pair</a:t>
            </a:r>
            <a:r>
              <a:rPr sz="1200" b="1" spc="-8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Cable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438655" y="4527803"/>
            <a:ext cx="4920005" cy="8427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044700" y="5709665"/>
            <a:ext cx="4616450" cy="894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ts val="1405"/>
              </a:lnSpc>
              <a:buFont typeface="Meiryo"/>
              <a:buChar char="➢"/>
              <a:tabLst>
                <a:tab pos="241300" algn="l"/>
              </a:tabLst>
            </a:pPr>
            <a:r>
              <a:rPr sz="1200" b="1" spc="-5" dirty="0">
                <a:latin typeface="Times New Roman"/>
                <a:cs typeface="Times New Roman"/>
              </a:rPr>
              <a:t>Unshielded Twisted </a:t>
            </a:r>
            <a:r>
              <a:rPr sz="1200" b="1" dirty="0">
                <a:latin typeface="Times New Roman"/>
                <a:cs typeface="Times New Roman"/>
              </a:rPr>
              <a:t>Pair (UTP)</a:t>
            </a:r>
            <a:r>
              <a:rPr sz="1200" b="1" spc="-2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Cable</a:t>
            </a:r>
            <a:endParaRPr sz="1200">
              <a:latin typeface="Times New Roman"/>
              <a:cs typeface="Times New Roman"/>
            </a:endParaRPr>
          </a:p>
          <a:p>
            <a:pPr marL="241300" marR="5080" indent="-228600">
              <a:lnSpc>
                <a:spcPts val="1380"/>
              </a:lnSpc>
              <a:spcBef>
                <a:spcPts val="60"/>
              </a:spcBef>
              <a:buFont typeface="Courier New"/>
              <a:buChar char="o"/>
              <a:tabLst>
                <a:tab pos="241300" algn="l"/>
              </a:tabLst>
            </a:pPr>
            <a:r>
              <a:rPr sz="1200" spc="-5" dirty="0">
                <a:latin typeface="Times New Roman"/>
                <a:cs typeface="Times New Roman"/>
              </a:rPr>
              <a:t>UTP </a:t>
            </a:r>
            <a:r>
              <a:rPr sz="1200" dirty="0">
                <a:latin typeface="Times New Roman"/>
                <a:cs typeface="Times New Roman"/>
              </a:rPr>
              <a:t>cable is the </a:t>
            </a:r>
            <a:r>
              <a:rPr sz="1200" spc="-5" dirty="0">
                <a:latin typeface="Times New Roman"/>
                <a:cs typeface="Times New Roman"/>
              </a:rPr>
              <a:t>most common </a:t>
            </a:r>
            <a:r>
              <a:rPr sz="1200" dirty="0">
                <a:latin typeface="Times New Roman"/>
                <a:cs typeface="Times New Roman"/>
              </a:rPr>
              <a:t>type of Telecommunication Medium in  use</a:t>
            </a:r>
            <a:r>
              <a:rPr sz="1200" spc="-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today</a:t>
            </a:r>
            <a:endParaRPr sz="1200">
              <a:latin typeface="Times New Roman"/>
              <a:cs typeface="Times New Roman"/>
            </a:endParaRPr>
          </a:p>
          <a:p>
            <a:pPr marL="241300" marR="5080" indent="-228600">
              <a:lnSpc>
                <a:spcPts val="1380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Although mostly used in Telephone </a:t>
            </a:r>
            <a:r>
              <a:rPr sz="1200" spc="-5" dirty="0">
                <a:latin typeface="Times New Roman"/>
                <a:cs typeface="Times New Roman"/>
              </a:rPr>
              <a:t>systems,, </a:t>
            </a:r>
            <a:r>
              <a:rPr sz="1200" dirty="0">
                <a:latin typeface="Times New Roman"/>
                <a:cs typeface="Times New Roman"/>
              </a:rPr>
              <a:t>its frequency range is  </a:t>
            </a:r>
            <a:r>
              <a:rPr sz="1200" spc="-5" dirty="0">
                <a:latin typeface="Times New Roman"/>
                <a:cs typeface="Times New Roman"/>
              </a:rPr>
              <a:t>suitable for transmitting </a:t>
            </a:r>
            <a:r>
              <a:rPr sz="1200" dirty="0">
                <a:latin typeface="Times New Roman"/>
                <a:cs typeface="Times New Roman"/>
              </a:rPr>
              <a:t>both data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voice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238755" y="6771893"/>
            <a:ext cx="3315512" cy="16733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044700" y="8794242"/>
            <a:ext cx="4616450" cy="544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marR="5080" indent="-228600">
              <a:lnSpc>
                <a:spcPts val="1380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spc="-5" dirty="0">
                <a:latin typeface="Times New Roman"/>
                <a:cs typeface="Times New Roman"/>
              </a:rPr>
              <a:t>A </a:t>
            </a:r>
            <a:r>
              <a:rPr sz="1200" dirty="0">
                <a:latin typeface="Times New Roman"/>
                <a:cs typeface="Times New Roman"/>
              </a:rPr>
              <a:t>twisted pair consists of two conductors </a:t>
            </a:r>
            <a:r>
              <a:rPr sz="1200" spc="-5" dirty="0">
                <a:latin typeface="Times New Roman"/>
                <a:cs typeface="Times New Roman"/>
              </a:rPr>
              <a:t>(usually </a:t>
            </a:r>
            <a:r>
              <a:rPr sz="1200" dirty="0">
                <a:latin typeface="Times New Roman"/>
                <a:cs typeface="Times New Roman"/>
              </a:rPr>
              <a:t>copper) , each with  its </a:t>
            </a:r>
            <a:r>
              <a:rPr sz="1200" spc="-5" dirty="0">
                <a:latin typeface="Times New Roman"/>
                <a:cs typeface="Times New Roman"/>
              </a:rPr>
              <a:t>own </a:t>
            </a:r>
            <a:r>
              <a:rPr sz="1200" dirty="0">
                <a:latin typeface="Times New Roman"/>
                <a:cs typeface="Times New Roman"/>
              </a:rPr>
              <a:t>colored </a:t>
            </a:r>
            <a:r>
              <a:rPr sz="1200" spc="-5" dirty="0">
                <a:latin typeface="Times New Roman"/>
                <a:cs typeface="Times New Roman"/>
              </a:rPr>
              <a:t>plastic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insulation.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ts val="1345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The plastic insulation is color </a:t>
            </a:r>
            <a:r>
              <a:rPr sz="1200" spc="-5" dirty="0">
                <a:latin typeface="Times New Roman"/>
                <a:cs typeface="Times New Roman"/>
              </a:rPr>
              <a:t>banded for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identification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© </a:t>
            </a:r>
            <a:r>
              <a:rPr spc="-5" dirty="0"/>
              <a:t>Copyright Virtual University of</a:t>
            </a:r>
            <a:r>
              <a:rPr spc="-80" dirty="0"/>
              <a:t> </a:t>
            </a:r>
            <a:r>
              <a:rPr spc="-5" dirty="0"/>
              <a:t>Pakistan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6406388" y="9887156"/>
            <a:ext cx="25400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sz="1200" spc="-5" dirty="0">
                <a:latin typeface="Times New Roman"/>
                <a:cs typeface="Times New Roman"/>
              </a:rPr>
              <a:t>120</a:t>
            </a:r>
            <a:endParaRPr sz="12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162431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300" y="445007"/>
            <a:ext cx="1799589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Times New Roman"/>
                <a:cs typeface="Times New Roman"/>
              </a:rPr>
              <a:t>CS601-Data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Communication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71335" y="445007"/>
            <a:ext cx="245110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0" dirty="0">
                <a:latin typeface="Times New Roman"/>
                <a:cs typeface="Times New Roman"/>
              </a:rPr>
              <a:t>VU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000" y="637794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43000" y="9867900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044700" y="914399"/>
            <a:ext cx="4617720" cy="19488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marR="5080" indent="-228600" algn="just">
              <a:lnSpc>
                <a:spcPts val="1380"/>
              </a:lnSpc>
            </a:pPr>
            <a:r>
              <a:rPr sz="1200" spc="-5" dirty="0">
                <a:latin typeface="Courier New"/>
                <a:cs typeface="Courier New"/>
              </a:rPr>
              <a:t>o </a:t>
            </a:r>
            <a:r>
              <a:rPr sz="1200" dirty="0">
                <a:latin typeface="Times New Roman"/>
                <a:cs typeface="Times New Roman"/>
              </a:rPr>
              <a:t>Colors are </a:t>
            </a:r>
            <a:r>
              <a:rPr sz="1200" spc="-5" dirty="0">
                <a:latin typeface="Times New Roman"/>
                <a:cs typeface="Times New Roman"/>
              </a:rPr>
              <a:t>used </a:t>
            </a:r>
            <a:r>
              <a:rPr sz="1200" dirty="0">
                <a:latin typeface="Times New Roman"/>
                <a:cs typeface="Times New Roman"/>
              </a:rPr>
              <a:t>both to identify the </a:t>
            </a:r>
            <a:r>
              <a:rPr sz="1200" spc="-5" dirty="0">
                <a:latin typeface="Times New Roman"/>
                <a:cs typeface="Times New Roman"/>
              </a:rPr>
              <a:t>specific conductors </a:t>
            </a:r>
            <a:r>
              <a:rPr sz="1200" dirty="0">
                <a:latin typeface="Times New Roman"/>
                <a:cs typeface="Times New Roman"/>
              </a:rPr>
              <a:t>in a cable and  to indicate which wires belong in </a:t>
            </a:r>
            <a:r>
              <a:rPr sz="1200" spc="-5" dirty="0">
                <a:latin typeface="Times New Roman"/>
                <a:cs typeface="Times New Roman"/>
              </a:rPr>
              <a:t>pairs and how they relate to other  </a:t>
            </a:r>
            <a:r>
              <a:rPr sz="1200" dirty="0">
                <a:latin typeface="Times New Roman"/>
                <a:cs typeface="Times New Roman"/>
              </a:rPr>
              <a:t>pairs in a large</a:t>
            </a:r>
            <a:r>
              <a:rPr sz="1200" spc="-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bundle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00">
              <a:latin typeface="Times New Roman"/>
              <a:cs typeface="Times New Roman"/>
            </a:endParaRPr>
          </a:p>
          <a:p>
            <a:pPr marL="241300" indent="-228600">
              <a:lnSpc>
                <a:spcPts val="1405"/>
              </a:lnSpc>
              <a:buFont typeface="Meiryo"/>
              <a:buChar char="➢"/>
              <a:tabLst>
                <a:tab pos="241300" algn="l"/>
              </a:tabLst>
            </a:pPr>
            <a:r>
              <a:rPr sz="1200" b="1" spc="-5" dirty="0">
                <a:latin typeface="Times New Roman"/>
                <a:cs typeface="Times New Roman"/>
              </a:rPr>
              <a:t>Parallel Flat</a:t>
            </a:r>
            <a:r>
              <a:rPr sz="1200" b="1" spc="-5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Wire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ts val="1375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spc="-5" dirty="0">
                <a:latin typeface="Times New Roman"/>
                <a:cs typeface="Times New Roman"/>
              </a:rPr>
              <a:t>In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past, </a:t>
            </a:r>
            <a:r>
              <a:rPr sz="1200" dirty="0">
                <a:latin typeface="Times New Roman"/>
                <a:cs typeface="Times New Roman"/>
              </a:rPr>
              <a:t>two </a:t>
            </a:r>
            <a:r>
              <a:rPr sz="1200" spc="-5" dirty="0">
                <a:latin typeface="Times New Roman"/>
                <a:cs typeface="Times New Roman"/>
              </a:rPr>
              <a:t>parallel flat wires were used for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communication.</a:t>
            </a:r>
            <a:endParaRPr sz="1200">
              <a:latin typeface="Times New Roman"/>
              <a:cs typeface="Times New Roman"/>
            </a:endParaRPr>
          </a:p>
          <a:p>
            <a:pPr marL="241300" marR="5080" indent="-228600" algn="just">
              <a:lnSpc>
                <a:spcPts val="1380"/>
              </a:lnSpc>
              <a:spcBef>
                <a:spcPts val="65"/>
              </a:spcBef>
              <a:buFont typeface="Courier New"/>
              <a:buChar char="o"/>
              <a:tabLst>
                <a:tab pos="241300" algn="l"/>
              </a:tabLst>
            </a:pPr>
            <a:r>
              <a:rPr sz="1200" spc="-5" dirty="0">
                <a:latin typeface="Times New Roman"/>
                <a:cs typeface="Times New Roman"/>
              </a:rPr>
              <a:t>However, </a:t>
            </a:r>
            <a:r>
              <a:rPr sz="1200" dirty="0">
                <a:latin typeface="Times New Roman"/>
                <a:cs typeface="Times New Roman"/>
              </a:rPr>
              <a:t>EM interference </a:t>
            </a:r>
            <a:r>
              <a:rPr sz="1200" spc="-5" dirty="0">
                <a:latin typeface="Times New Roman"/>
                <a:cs typeface="Times New Roman"/>
              </a:rPr>
              <a:t>from devices </a:t>
            </a:r>
            <a:r>
              <a:rPr sz="1200" dirty="0">
                <a:latin typeface="Times New Roman"/>
                <a:cs typeface="Times New Roman"/>
              </a:rPr>
              <a:t>such as motor can create </a:t>
            </a:r>
            <a:r>
              <a:rPr sz="1200" spc="-5" dirty="0">
                <a:latin typeface="Times New Roman"/>
                <a:cs typeface="Times New Roman"/>
              </a:rPr>
              <a:t>noise  </a:t>
            </a:r>
            <a:r>
              <a:rPr sz="1200" dirty="0">
                <a:latin typeface="Times New Roman"/>
                <a:cs typeface="Times New Roman"/>
              </a:rPr>
              <a:t>over those</a:t>
            </a:r>
            <a:r>
              <a:rPr sz="1200" spc="-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wires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Courier New"/>
              <a:buChar char="o"/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Courier New"/>
              <a:buChar char="o"/>
            </a:pPr>
            <a:endParaRPr sz="1200">
              <a:latin typeface="Times New Roman"/>
              <a:cs typeface="Times New Roman"/>
            </a:endParaRPr>
          </a:p>
          <a:p>
            <a:pPr marL="698500" lvl="1" indent="-228600">
              <a:lnSpc>
                <a:spcPct val="100000"/>
              </a:lnSpc>
              <a:buFont typeface="Symbol"/>
              <a:buChar char=""/>
              <a:tabLst>
                <a:tab pos="697865" algn="l"/>
                <a:tab pos="698500" algn="l"/>
              </a:tabLst>
            </a:pPr>
            <a:r>
              <a:rPr sz="1200" b="1" dirty="0">
                <a:latin typeface="Times New Roman"/>
                <a:cs typeface="Times New Roman"/>
              </a:rPr>
              <a:t>Effect of noise on Parallel Flat</a:t>
            </a:r>
            <a:r>
              <a:rPr sz="1200" b="1" spc="-10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Wire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434846" y="3028188"/>
            <a:ext cx="4921084" cy="25793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587500" y="5608320"/>
            <a:ext cx="5074285" cy="2121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marR="5080" indent="-228600" algn="just">
              <a:lnSpc>
                <a:spcPts val="1380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If the two wires are parallel, </a:t>
            </a:r>
            <a:r>
              <a:rPr sz="1200" spc="-5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wire closest to the source of the noise gets  more interference and ends up with a </a:t>
            </a:r>
            <a:r>
              <a:rPr sz="1200" spc="-5" dirty="0">
                <a:latin typeface="Times New Roman"/>
                <a:cs typeface="Times New Roman"/>
              </a:rPr>
              <a:t>higher voltage </a:t>
            </a:r>
            <a:r>
              <a:rPr sz="1200" dirty="0">
                <a:latin typeface="Times New Roman"/>
                <a:cs typeface="Times New Roman"/>
              </a:rPr>
              <a:t>level </a:t>
            </a:r>
            <a:r>
              <a:rPr sz="1200" spc="-5" dirty="0">
                <a:latin typeface="Times New Roman"/>
                <a:cs typeface="Times New Roman"/>
              </a:rPr>
              <a:t>than </a:t>
            </a:r>
            <a:r>
              <a:rPr sz="1200" dirty="0">
                <a:latin typeface="Times New Roman"/>
                <a:cs typeface="Times New Roman"/>
              </a:rPr>
              <a:t>the wire </a:t>
            </a:r>
            <a:r>
              <a:rPr sz="1200" spc="-5" dirty="0">
                <a:latin typeface="Times New Roman"/>
                <a:cs typeface="Times New Roman"/>
              </a:rPr>
              <a:t>further  away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ts val="1345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This </a:t>
            </a:r>
            <a:r>
              <a:rPr sz="1200" spc="-5" dirty="0">
                <a:latin typeface="Times New Roman"/>
                <a:cs typeface="Times New Roman"/>
              </a:rPr>
              <a:t>results </a:t>
            </a:r>
            <a:r>
              <a:rPr sz="1200" dirty="0">
                <a:latin typeface="Times New Roman"/>
                <a:cs typeface="Times New Roman"/>
              </a:rPr>
              <a:t>in an </a:t>
            </a:r>
            <a:r>
              <a:rPr sz="1200" spc="-5" dirty="0">
                <a:latin typeface="Times New Roman"/>
                <a:cs typeface="Times New Roman"/>
              </a:rPr>
              <a:t>uneven </a:t>
            </a:r>
            <a:r>
              <a:rPr sz="1200" dirty="0">
                <a:latin typeface="Times New Roman"/>
                <a:cs typeface="Times New Roman"/>
              </a:rPr>
              <a:t>load and a </a:t>
            </a:r>
            <a:r>
              <a:rPr sz="1200" spc="-5" dirty="0">
                <a:latin typeface="Times New Roman"/>
                <a:cs typeface="Times New Roman"/>
              </a:rPr>
              <a:t>damaged</a:t>
            </a:r>
            <a:r>
              <a:rPr sz="1200" spc="-1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signal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>
              <a:latin typeface="Times New Roman"/>
              <a:cs typeface="Times New Roman"/>
            </a:endParaRPr>
          </a:p>
          <a:p>
            <a:pPr marL="241300" indent="-228600">
              <a:lnSpc>
                <a:spcPts val="1400"/>
              </a:lnSpc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sz="1200" b="1" dirty="0">
                <a:latin typeface="Times New Roman"/>
                <a:cs typeface="Times New Roman"/>
              </a:rPr>
              <a:t>Noise </a:t>
            </a:r>
            <a:r>
              <a:rPr sz="1200" b="1" spc="-5" dirty="0">
                <a:latin typeface="Times New Roman"/>
                <a:cs typeface="Times New Roman"/>
              </a:rPr>
              <a:t>Effect </a:t>
            </a:r>
            <a:r>
              <a:rPr sz="1200" b="1" dirty="0">
                <a:latin typeface="Times New Roman"/>
                <a:cs typeface="Times New Roman"/>
              </a:rPr>
              <a:t>on</a:t>
            </a:r>
            <a:r>
              <a:rPr sz="1200" b="1" spc="-3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Twisted-Pair</a:t>
            </a:r>
            <a:endParaRPr sz="1200">
              <a:latin typeface="Times New Roman"/>
              <a:cs typeface="Times New Roman"/>
            </a:endParaRPr>
          </a:p>
          <a:p>
            <a:pPr marL="469900" marR="5080" lvl="1" indent="-228600" algn="just">
              <a:lnSpc>
                <a:spcPts val="1380"/>
              </a:lnSpc>
              <a:spcBef>
                <a:spcPts val="55"/>
              </a:spcBef>
              <a:buFont typeface="Courier New"/>
              <a:buChar char="o"/>
              <a:tabLst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If the two wires are twisted around each </a:t>
            </a:r>
            <a:r>
              <a:rPr sz="1200" dirty="0">
                <a:latin typeface="Times New Roman"/>
                <a:cs typeface="Times New Roman"/>
              </a:rPr>
              <a:t>other at regular </a:t>
            </a:r>
            <a:r>
              <a:rPr sz="1200" spc="-5" dirty="0">
                <a:latin typeface="Times New Roman"/>
                <a:cs typeface="Times New Roman"/>
              </a:rPr>
              <a:t>intervals (b/w </a:t>
            </a:r>
            <a:r>
              <a:rPr sz="1200" dirty="0">
                <a:latin typeface="Times New Roman"/>
                <a:cs typeface="Times New Roman"/>
              </a:rPr>
              <a:t>2 &amp;  12 </a:t>
            </a:r>
            <a:r>
              <a:rPr sz="1200" spc="-5" dirty="0">
                <a:latin typeface="Times New Roman"/>
                <a:cs typeface="Times New Roman"/>
              </a:rPr>
              <a:t>twists </a:t>
            </a:r>
            <a:r>
              <a:rPr sz="1200" dirty="0">
                <a:latin typeface="Times New Roman"/>
                <a:cs typeface="Times New Roman"/>
              </a:rPr>
              <a:t>per foot), each wire is </a:t>
            </a:r>
            <a:r>
              <a:rPr sz="1200" spc="-5" dirty="0">
                <a:latin typeface="Times New Roman"/>
                <a:cs typeface="Times New Roman"/>
              </a:rPr>
              <a:t>closer </a:t>
            </a:r>
            <a:r>
              <a:rPr sz="1200" dirty="0">
                <a:latin typeface="Times New Roman"/>
                <a:cs typeface="Times New Roman"/>
              </a:rPr>
              <a:t>to the </a:t>
            </a:r>
            <a:r>
              <a:rPr sz="1200" spc="-5" dirty="0">
                <a:latin typeface="Times New Roman"/>
                <a:cs typeface="Times New Roman"/>
              </a:rPr>
              <a:t>noise </a:t>
            </a:r>
            <a:r>
              <a:rPr sz="1200" dirty="0">
                <a:latin typeface="Times New Roman"/>
                <a:cs typeface="Times New Roman"/>
              </a:rPr>
              <a:t>source </a:t>
            </a:r>
            <a:r>
              <a:rPr sz="1200" spc="-5" dirty="0">
                <a:latin typeface="Times New Roman"/>
                <a:cs typeface="Times New Roman"/>
              </a:rPr>
              <a:t>for </a:t>
            </a:r>
            <a:r>
              <a:rPr sz="1200" dirty="0">
                <a:latin typeface="Times New Roman"/>
                <a:cs typeface="Times New Roman"/>
              </a:rPr>
              <a:t>half the time  </a:t>
            </a:r>
            <a:r>
              <a:rPr sz="1200" spc="-5" dirty="0">
                <a:latin typeface="Times New Roman"/>
                <a:cs typeface="Times New Roman"/>
              </a:rPr>
              <a:t>and is away for the other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half</a:t>
            </a:r>
            <a:endParaRPr sz="1200">
              <a:latin typeface="Times New Roman"/>
              <a:cs typeface="Times New Roman"/>
            </a:endParaRPr>
          </a:p>
          <a:p>
            <a:pPr marL="469900" marR="5080" lvl="1" indent="-228600" algn="just">
              <a:lnSpc>
                <a:spcPts val="1380"/>
              </a:lnSpc>
              <a:buFont typeface="Courier New"/>
              <a:buChar char="o"/>
              <a:tabLst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Twisting does not always </a:t>
            </a:r>
            <a:r>
              <a:rPr sz="1200" spc="-5" dirty="0">
                <a:latin typeface="Times New Roman"/>
                <a:cs typeface="Times New Roman"/>
              </a:rPr>
              <a:t>eliminate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impact </a:t>
            </a:r>
            <a:r>
              <a:rPr sz="1200" dirty="0">
                <a:latin typeface="Times New Roman"/>
                <a:cs typeface="Times New Roman"/>
              </a:rPr>
              <a:t>of Noise but it does  </a:t>
            </a:r>
            <a:r>
              <a:rPr sz="1200" spc="-5" dirty="0">
                <a:latin typeface="Times New Roman"/>
                <a:cs typeface="Times New Roman"/>
              </a:rPr>
              <a:t>significantly </a:t>
            </a:r>
            <a:r>
              <a:rPr sz="1200" dirty="0">
                <a:latin typeface="Times New Roman"/>
                <a:cs typeface="Times New Roman"/>
              </a:rPr>
              <a:t>reduce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© </a:t>
            </a:r>
            <a:r>
              <a:rPr spc="-5" dirty="0"/>
              <a:t>Copyright Virtual University of</a:t>
            </a:r>
            <a:r>
              <a:rPr spc="-80" dirty="0"/>
              <a:t> </a:t>
            </a:r>
            <a:r>
              <a:rPr spc="-5" dirty="0"/>
              <a:t>Pakistan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05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687582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300" y="445007"/>
            <a:ext cx="1799589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Times New Roman"/>
                <a:cs typeface="Times New Roman"/>
              </a:rPr>
              <a:t>CS601-Data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Communication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71335" y="445007"/>
            <a:ext cx="245110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0" dirty="0">
                <a:latin typeface="Times New Roman"/>
                <a:cs typeface="Times New Roman"/>
              </a:rPr>
              <a:t>VU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000" y="637794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43000" y="9867900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64386" y="914400"/>
            <a:ext cx="4666170" cy="1714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358900" y="2804922"/>
            <a:ext cx="5302885" cy="2886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265" marR="5080" indent="-227965">
              <a:lnSpc>
                <a:spcPts val="1380"/>
              </a:lnSpc>
              <a:buFont typeface="Courier New"/>
              <a:buChar char="o"/>
              <a:tabLst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With twisting, therefore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cumulative </a:t>
            </a:r>
            <a:r>
              <a:rPr sz="1200" dirty="0">
                <a:latin typeface="Times New Roman"/>
                <a:cs typeface="Times New Roman"/>
              </a:rPr>
              <a:t>effect of the </a:t>
            </a:r>
            <a:r>
              <a:rPr sz="1200" spc="-5" dirty="0">
                <a:latin typeface="Times New Roman"/>
                <a:cs typeface="Times New Roman"/>
              </a:rPr>
              <a:t>interference </a:t>
            </a:r>
            <a:r>
              <a:rPr sz="1200" dirty="0">
                <a:latin typeface="Times New Roman"/>
                <a:cs typeface="Times New Roman"/>
              </a:rPr>
              <a:t>is </a:t>
            </a:r>
            <a:r>
              <a:rPr sz="1200" spc="-5" dirty="0">
                <a:latin typeface="Times New Roman"/>
                <a:cs typeface="Times New Roman"/>
              </a:rPr>
              <a:t>equal </a:t>
            </a:r>
            <a:r>
              <a:rPr sz="1200" dirty="0">
                <a:latin typeface="Times New Roman"/>
                <a:cs typeface="Times New Roman"/>
              </a:rPr>
              <a:t>on  both</a:t>
            </a:r>
            <a:r>
              <a:rPr sz="1200" spc="-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wires</a:t>
            </a:r>
            <a:endParaRPr sz="1200">
              <a:latin typeface="Times New Roman"/>
              <a:cs typeface="Times New Roman"/>
            </a:endParaRPr>
          </a:p>
          <a:p>
            <a:pPr marL="469900" marR="5080" indent="-228600">
              <a:lnSpc>
                <a:spcPts val="1380"/>
              </a:lnSpc>
              <a:buFont typeface="Courier New"/>
              <a:buChar char="o"/>
              <a:tabLst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Each section of wire has a “Load” of 4 when it is on the top of the twist and  ‘3’ when it is on the</a:t>
            </a:r>
            <a:r>
              <a:rPr sz="1200" spc="-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bottom</a:t>
            </a:r>
            <a:endParaRPr sz="1200">
              <a:latin typeface="Times New Roman"/>
              <a:cs typeface="Times New Roman"/>
            </a:endParaRPr>
          </a:p>
          <a:p>
            <a:pPr marL="469900" indent="-228600">
              <a:lnSpc>
                <a:spcPts val="1345"/>
              </a:lnSpc>
              <a:buFont typeface="Courier New"/>
              <a:buChar char="o"/>
              <a:tabLst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total effect </a:t>
            </a:r>
            <a:r>
              <a:rPr sz="1200" dirty="0">
                <a:latin typeface="Times New Roman"/>
                <a:cs typeface="Times New Roman"/>
              </a:rPr>
              <a:t>of the </a:t>
            </a:r>
            <a:r>
              <a:rPr sz="1200" spc="-5" dirty="0">
                <a:latin typeface="Times New Roman"/>
                <a:cs typeface="Times New Roman"/>
              </a:rPr>
              <a:t>noise at the </a:t>
            </a:r>
            <a:r>
              <a:rPr sz="1200" dirty="0">
                <a:latin typeface="Times New Roman"/>
                <a:cs typeface="Times New Roman"/>
              </a:rPr>
              <a:t>receiver is </a:t>
            </a:r>
            <a:r>
              <a:rPr sz="1200" spc="-5" dirty="0">
                <a:latin typeface="Times New Roman"/>
                <a:cs typeface="Times New Roman"/>
              </a:rPr>
              <a:t>therefore </a:t>
            </a:r>
            <a:r>
              <a:rPr sz="1200" dirty="0">
                <a:latin typeface="Times New Roman"/>
                <a:cs typeface="Times New Roman"/>
              </a:rPr>
              <a:t>0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(14-14)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5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Font typeface="Meiryo"/>
              <a:buChar char="▪"/>
              <a:tabLst>
                <a:tab pos="240665" algn="l"/>
                <a:tab pos="241300" algn="l"/>
              </a:tabLst>
            </a:pPr>
            <a:r>
              <a:rPr sz="1200" b="1" spc="-5" dirty="0">
                <a:latin typeface="Times New Roman"/>
                <a:cs typeface="Times New Roman"/>
              </a:rPr>
              <a:t>Advantage of</a:t>
            </a:r>
            <a:r>
              <a:rPr sz="1200" b="1" spc="-10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UTP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Meiryo"/>
              <a:buChar char="▪"/>
            </a:pPr>
            <a:endParaRPr sz="1100">
              <a:latin typeface="Times New Roman"/>
              <a:cs typeface="Times New Roman"/>
            </a:endParaRPr>
          </a:p>
          <a:p>
            <a:pPr marL="698500" lvl="1" indent="-228600">
              <a:lnSpc>
                <a:spcPts val="1405"/>
              </a:lnSpc>
              <a:buChar char="•"/>
              <a:tabLst>
                <a:tab pos="697865" algn="l"/>
                <a:tab pos="698500" algn="l"/>
              </a:tabLst>
            </a:pPr>
            <a:r>
              <a:rPr sz="1200" spc="-5" dirty="0">
                <a:latin typeface="Times New Roman"/>
                <a:cs typeface="Times New Roman"/>
              </a:rPr>
              <a:t>Advantages of UTP</a:t>
            </a:r>
            <a:r>
              <a:rPr sz="1200" spc="-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are:</a:t>
            </a:r>
            <a:endParaRPr sz="1200">
              <a:latin typeface="Times New Roman"/>
              <a:cs typeface="Times New Roman"/>
            </a:endParaRPr>
          </a:p>
          <a:p>
            <a:pPr marL="1155700">
              <a:lnSpc>
                <a:spcPts val="1700"/>
              </a:lnSpc>
            </a:pPr>
            <a:r>
              <a:rPr sz="1500" dirty="0">
                <a:latin typeface="Arial"/>
                <a:cs typeface="Arial"/>
              </a:rPr>
              <a:t>–</a:t>
            </a:r>
            <a:r>
              <a:rPr sz="1200" dirty="0">
                <a:latin typeface="Times New Roman"/>
                <a:cs typeface="Times New Roman"/>
              </a:rPr>
              <a:t>Cost</a:t>
            </a:r>
            <a:endParaRPr sz="1200">
              <a:latin typeface="Times New Roman"/>
              <a:cs typeface="Times New Roman"/>
            </a:endParaRPr>
          </a:p>
          <a:p>
            <a:pPr marL="1155700">
              <a:lnSpc>
                <a:spcPts val="1675"/>
              </a:lnSpc>
            </a:pPr>
            <a:r>
              <a:rPr sz="1500" dirty="0">
                <a:latin typeface="Arial"/>
                <a:cs typeface="Arial"/>
              </a:rPr>
              <a:t>–</a:t>
            </a:r>
            <a:r>
              <a:rPr sz="1200" dirty="0">
                <a:latin typeface="Times New Roman"/>
                <a:cs typeface="Times New Roman"/>
              </a:rPr>
              <a:t>Ease </a:t>
            </a:r>
            <a:r>
              <a:rPr sz="1200" spc="-5" dirty="0">
                <a:latin typeface="Times New Roman"/>
                <a:cs typeface="Times New Roman"/>
              </a:rPr>
              <a:t>of</a:t>
            </a:r>
            <a:r>
              <a:rPr sz="1200" spc="-9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Use</a:t>
            </a:r>
            <a:endParaRPr sz="1200">
              <a:latin typeface="Times New Roman"/>
              <a:cs typeface="Times New Roman"/>
            </a:endParaRPr>
          </a:p>
          <a:p>
            <a:pPr marL="698500" lvl="1" indent="-228600">
              <a:lnSpc>
                <a:spcPts val="1350"/>
              </a:lnSpc>
              <a:buChar char="•"/>
              <a:tabLst>
                <a:tab pos="697865" algn="l"/>
                <a:tab pos="698500" algn="l"/>
              </a:tabLst>
            </a:pPr>
            <a:r>
              <a:rPr sz="1200" dirty="0">
                <a:latin typeface="Times New Roman"/>
                <a:cs typeface="Times New Roman"/>
              </a:rPr>
              <a:t>Its </a:t>
            </a:r>
            <a:r>
              <a:rPr sz="1200" spc="-5" dirty="0">
                <a:latin typeface="Times New Roman"/>
                <a:cs typeface="Times New Roman"/>
              </a:rPr>
              <a:t>cheap, flexible </a:t>
            </a:r>
            <a:r>
              <a:rPr sz="1200" dirty="0">
                <a:latin typeface="Times New Roman"/>
                <a:cs typeface="Times New Roman"/>
              </a:rPr>
              <a:t>and </a:t>
            </a:r>
            <a:r>
              <a:rPr sz="1200" spc="-5" dirty="0">
                <a:latin typeface="Times New Roman"/>
                <a:cs typeface="Times New Roman"/>
              </a:rPr>
              <a:t>easy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install</a:t>
            </a:r>
            <a:endParaRPr sz="1200">
              <a:latin typeface="Times New Roman"/>
              <a:cs typeface="Times New Roman"/>
            </a:endParaRPr>
          </a:p>
          <a:p>
            <a:pPr marL="698500" marR="6985" lvl="1" indent="-228600">
              <a:lnSpc>
                <a:spcPts val="1380"/>
              </a:lnSpc>
              <a:spcBef>
                <a:spcPts val="65"/>
              </a:spcBef>
              <a:buChar char="•"/>
              <a:tabLst>
                <a:tab pos="697865" algn="l"/>
                <a:tab pos="698500" algn="l"/>
              </a:tabLst>
            </a:pPr>
            <a:r>
              <a:rPr sz="1200" dirty="0">
                <a:latin typeface="Times New Roman"/>
                <a:cs typeface="Times New Roman"/>
              </a:rPr>
              <a:t>Higher grades of </a:t>
            </a:r>
            <a:r>
              <a:rPr sz="1200" spc="-5" dirty="0">
                <a:latin typeface="Times New Roman"/>
                <a:cs typeface="Times New Roman"/>
              </a:rPr>
              <a:t>UTP </a:t>
            </a:r>
            <a:r>
              <a:rPr sz="1200" dirty="0">
                <a:latin typeface="Times New Roman"/>
                <a:cs typeface="Times New Roman"/>
              </a:rPr>
              <a:t>are used in </a:t>
            </a:r>
            <a:r>
              <a:rPr sz="1200" spc="-5" dirty="0">
                <a:latin typeface="Times New Roman"/>
                <a:cs typeface="Times New Roman"/>
              </a:rPr>
              <a:t>many LAN </a:t>
            </a:r>
            <a:r>
              <a:rPr sz="1200" dirty="0">
                <a:latin typeface="Times New Roman"/>
                <a:cs typeface="Times New Roman"/>
              </a:rPr>
              <a:t>technologies including  </a:t>
            </a:r>
            <a:r>
              <a:rPr sz="1200" spc="-5" dirty="0">
                <a:latin typeface="Times New Roman"/>
                <a:cs typeface="Times New Roman"/>
              </a:rPr>
              <a:t>Ethernet and Token</a:t>
            </a:r>
            <a:r>
              <a:rPr sz="1200" spc="-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Ring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00">
              <a:latin typeface="Times New Roman"/>
              <a:cs typeface="Times New Roman"/>
            </a:endParaRPr>
          </a:p>
          <a:p>
            <a:pPr marL="1678305">
              <a:lnSpc>
                <a:spcPct val="100000"/>
              </a:lnSpc>
            </a:pPr>
            <a:r>
              <a:rPr sz="1200" b="1" u="heavy" dirty="0">
                <a:latin typeface="Times New Roman"/>
                <a:cs typeface="Times New Roman"/>
              </a:rPr>
              <a:t>Cable </a:t>
            </a:r>
            <a:r>
              <a:rPr sz="1200" b="1" u="heavy" spc="-5" dirty="0">
                <a:latin typeface="Times New Roman"/>
                <a:cs typeface="Times New Roman"/>
              </a:rPr>
              <a:t>with </a:t>
            </a:r>
            <a:r>
              <a:rPr sz="1200" b="1" u="heavy" dirty="0">
                <a:latin typeface="Times New Roman"/>
                <a:cs typeface="Times New Roman"/>
              </a:rPr>
              <a:t>5 UTP of</a:t>
            </a:r>
            <a:r>
              <a:rPr sz="1200" b="1" u="heavy" spc="-70" dirty="0">
                <a:latin typeface="Times New Roman"/>
                <a:cs typeface="Times New Roman"/>
              </a:rPr>
              <a:t> </a:t>
            </a:r>
            <a:r>
              <a:rPr sz="1200" b="1" u="heavy" spc="-5" dirty="0">
                <a:latin typeface="Times New Roman"/>
                <a:cs typeface="Times New Roman"/>
              </a:rPr>
              <a:t>wires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065020" y="5857494"/>
            <a:ext cx="3661727" cy="1143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358900" y="7341095"/>
            <a:ext cx="5302885" cy="2110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ts val="1405"/>
              </a:lnSpc>
              <a:buFont typeface="Meiryo"/>
              <a:buChar char="▪"/>
              <a:tabLst>
                <a:tab pos="240665" algn="l"/>
                <a:tab pos="241300" algn="l"/>
              </a:tabLst>
            </a:pPr>
            <a:r>
              <a:rPr sz="1200" b="1" dirty="0">
                <a:latin typeface="Times New Roman"/>
                <a:cs typeface="Times New Roman"/>
              </a:rPr>
              <a:t>Categories of UTP</a:t>
            </a:r>
            <a:r>
              <a:rPr sz="1200" b="1" spc="-12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Cable</a:t>
            </a:r>
            <a:endParaRPr sz="1200">
              <a:latin typeface="Times New Roman"/>
              <a:cs typeface="Times New Roman"/>
            </a:endParaRPr>
          </a:p>
          <a:p>
            <a:pPr marL="241300">
              <a:lnSpc>
                <a:spcPts val="1375"/>
              </a:lnSpc>
            </a:pPr>
            <a:r>
              <a:rPr sz="1200" spc="-5" dirty="0">
                <a:latin typeface="Times New Roman"/>
                <a:cs typeface="Times New Roman"/>
              </a:rPr>
              <a:t>EIA has developed standards to grade UTP cables by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quality.</a:t>
            </a:r>
            <a:endParaRPr sz="1200">
              <a:latin typeface="Times New Roman"/>
              <a:cs typeface="Times New Roman"/>
            </a:endParaRPr>
          </a:p>
          <a:p>
            <a:pPr marL="241300" marR="5080">
              <a:lnSpc>
                <a:spcPts val="1380"/>
              </a:lnSpc>
              <a:spcBef>
                <a:spcPts val="65"/>
              </a:spcBef>
            </a:pPr>
            <a:r>
              <a:rPr sz="1200" dirty="0">
                <a:latin typeface="Times New Roman"/>
                <a:cs typeface="Times New Roman"/>
              </a:rPr>
              <a:t>Categories are </a:t>
            </a:r>
            <a:r>
              <a:rPr sz="1200" spc="-5" dirty="0">
                <a:latin typeface="Times New Roman"/>
                <a:cs typeface="Times New Roman"/>
              </a:rPr>
              <a:t>determined </a:t>
            </a:r>
            <a:r>
              <a:rPr sz="1200" dirty="0">
                <a:latin typeface="Times New Roman"/>
                <a:cs typeface="Times New Roman"/>
              </a:rPr>
              <a:t>by cable quality, </a:t>
            </a:r>
            <a:r>
              <a:rPr sz="1200" spc="-5" dirty="0">
                <a:latin typeface="Times New Roman"/>
                <a:cs typeface="Times New Roman"/>
              </a:rPr>
              <a:t>with </a:t>
            </a:r>
            <a:r>
              <a:rPr sz="1200" dirty="0">
                <a:latin typeface="Times New Roman"/>
                <a:cs typeface="Times New Roman"/>
              </a:rPr>
              <a:t>1 as the lowest and 5 as the  highest</a:t>
            </a:r>
            <a:endParaRPr sz="1200">
              <a:latin typeface="Times New Roman"/>
              <a:cs typeface="Times New Roman"/>
            </a:endParaRPr>
          </a:p>
          <a:p>
            <a:pPr marL="241300">
              <a:lnSpc>
                <a:spcPts val="1345"/>
              </a:lnSpc>
            </a:pPr>
            <a:r>
              <a:rPr sz="1200" dirty="0">
                <a:latin typeface="Times New Roman"/>
                <a:cs typeface="Times New Roman"/>
              </a:rPr>
              <a:t>Each EIA category is suitable for </a:t>
            </a:r>
            <a:r>
              <a:rPr sz="1200" spc="-5" dirty="0">
                <a:latin typeface="Times New Roman"/>
                <a:cs typeface="Times New Roman"/>
              </a:rPr>
              <a:t>certain uses and not for</a:t>
            </a:r>
            <a:r>
              <a:rPr sz="1200" spc="-1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others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50">
              <a:latin typeface="Times New Roman"/>
              <a:cs typeface="Times New Roman"/>
            </a:endParaRPr>
          </a:p>
          <a:p>
            <a:pPr marL="241300">
              <a:lnSpc>
                <a:spcPts val="1839"/>
              </a:lnSpc>
            </a:pPr>
            <a:r>
              <a:rPr sz="1600" spc="-10" dirty="0">
                <a:latin typeface="Meiryo"/>
                <a:cs typeface="Meiryo"/>
              </a:rPr>
              <a:t>*</a:t>
            </a:r>
            <a:r>
              <a:rPr sz="1200" b="1" u="heavy" spc="-10" dirty="0">
                <a:latin typeface="Times New Roman"/>
                <a:cs typeface="Times New Roman"/>
              </a:rPr>
              <a:t>Category</a:t>
            </a:r>
            <a:r>
              <a:rPr sz="1200" b="1" u="heavy" spc="-85" dirty="0">
                <a:latin typeface="Times New Roman"/>
                <a:cs typeface="Times New Roman"/>
              </a:rPr>
              <a:t> </a:t>
            </a:r>
            <a:r>
              <a:rPr sz="1200" b="1" u="heavy" dirty="0"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  <a:p>
            <a:pPr marL="698500">
              <a:lnSpc>
                <a:spcPts val="1650"/>
              </a:lnSpc>
            </a:pPr>
            <a:r>
              <a:rPr sz="1500" spc="-5" dirty="0">
                <a:latin typeface="Arial"/>
                <a:cs typeface="Arial"/>
              </a:rPr>
              <a:t>–</a:t>
            </a:r>
            <a:r>
              <a:rPr sz="1200" spc="-5" dirty="0">
                <a:latin typeface="Times New Roman"/>
                <a:cs typeface="Times New Roman"/>
              </a:rPr>
              <a:t>Basic </a:t>
            </a:r>
            <a:r>
              <a:rPr sz="1200" dirty="0">
                <a:latin typeface="Times New Roman"/>
                <a:cs typeface="Times New Roman"/>
              </a:rPr>
              <a:t>Twisted </a:t>
            </a:r>
            <a:r>
              <a:rPr sz="1200" spc="-5" dirty="0">
                <a:latin typeface="Times New Roman"/>
                <a:cs typeface="Times New Roman"/>
              </a:rPr>
              <a:t>pair </a:t>
            </a:r>
            <a:r>
              <a:rPr sz="1200" dirty="0">
                <a:latin typeface="Times New Roman"/>
                <a:cs typeface="Times New Roman"/>
              </a:rPr>
              <a:t>cabling </a:t>
            </a:r>
            <a:r>
              <a:rPr sz="1200" spc="-5" dirty="0">
                <a:latin typeface="Times New Roman"/>
                <a:cs typeface="Times New Roman"/>
              </a:rPr>
              <a:t>used </a:t>
            </a:r>
            <a:r>
              <a:rPr sz="1200" dirty="0">
                <a:latin typeface="Times New Roman"/>
                <a:cs typeface="Times New Roman"/>
              </a:rPr>
              <a:t>in </a:t>
            </a:r>
            <a:r>
              <a:rPr sz="1200" spc="-5" dirty="0">
                <a:latin typeface="Times New Roman"/>
                <a:cs typeface="Times New Roman"/>
              </a:rPr>
              <a:t>Telephone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system</a:t>
            </a:r>
            <a:endParaRPr sz="1200">
              <a:latin typeface="Times New Roman"/>
              <a:cs typeface="Times New Roman"/>
            </a:endParaRPr>
          </a:p>
          <a:p>
            <a:pPr marL="698500">
              <a:lnSpc>
                <a:spcPts val="1730"/>
              </a:lnSpc>
            </a:pPr>
            <a:r>
              <a:rPr sz="1500" dirty="0">
                <a:latin typeface="Arial"/>
                <a:cs typeface="Arial"/>
              </a:rPr>
              <a:t>–</a:t>
            </a:r>
            <a:r>
              <a:rPr sz="1200" dirty="0">
                <a:latin typeface="Times New Roman"/>
                <a:cs typeface="Times New Roman"/>
              </a:rPr>
              <a:t>Fine for voice but inadequate for </a:t>
            </a:r>
            <a:r>
              <a:rPr sz="1200" spc="-5" dirty="0">
                <a:latin typeface="Times New Roman"/>
                <a:cs typeface="Times New Roman"/>
              </a:rPr>
              <a:t>all </a:t>
            </a:r>
            <a:r>
              <a:rPr sz="1200" dirty="0">
                <a:latin typeface="Times New Roman"/>
                <a:cs typeface="Times New Roman"/>
              </a:rPr>
              <a:t>but low-speed data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communication</a:t>
            </a:r>
            <a:endParaRPr sz="12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1190"/>
              </a:spcBef>
            </a:pPr>
            <a:r>
              <a:rPr sz="1600" spc="-10" dirty="0">
                <a:latin typeface="Meiryo"/>
                <a:cs typeface="Meiryo"/>
              </a:rPr>
              <a:t>*</a:t>
            </a:r>
            <a:r>
              <a:rPr sz="1200" b="1" u="heavy" spc="-10" dirty="0">
                <a:latin typeface="Times New Roman"/>
                <a:cs typeface="Times New Roman"/>
              </a:rPr>
              <a:t>Category</a:t>
            </a:r>
            <a:r>
              <a:rPr sz="1200" b="1" u="heavy" spc="-85" dirty="0">
                <a:latin typeface="Times New Roman"/>
                <a:cs typeface="Times New Roman"/>
              </a:rPr>
              <a:t> </a:t>
            </a:r>
            <a:r>
              <a:rPr sz="1200" b="1" u="heavy" dirty="0"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© </a:t>
            </a:r>
            <a:r>
              <a:rPr spc="-5" dirty="0"/>
              <a:t>Copyright Virtual University of</a:t>
            </a:r>
            <a:r>
              <a:rPr spc="-80" dirty="0"/>
              <a:t> </a:t>
            </a:r>
            <a:r>
              <a:rPr spc="-5" dirty="0"/>
              <a:t>Pakistan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05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248751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300" y="445007"/>
            <a:ext cx="1799589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Times New Roman"/>
                <a:cs typeface="Times New Roman"/>
              </a:rPr>
              <a:t>CS601-Data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Communication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71335" y="445007"/>
            <a:ext cx="245110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0" dirty="0">
                <a:latin typeface="Times New Roman"/>
                <a:cs typeface="Times New Roman"/>
              </a:rPr>
              <a:t>VU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000" y="637794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43000" y="9867900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30300" y="915999"/>
            <a:ext cx="5530850" cy="3536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26465" marR="5080">
              <a:lnSpc>
                <a:spcPct val="93300"/>
              </a:lnSpc>
            </a:pPr>
            <a:r>
              <a:rPr sz="1500" dirty="0">
                <a:latin typeface="Arial"/>
                <a:cs typeface="Arial"/>
              </a:rPr>
              <a:t>–</a:t>
            </a:r>
            <a:r>
              <a:rPr sz="1200" dirty="0">
                <a:latin typeface="Times New Roman"/>
                <a:cs typeface="Times New Roman"/>
              </a:rPr>
              <a:t>The next higher grade, suitable for </a:t>
            </a:r>
            <a:r>
              <a:rPr sz="1200" spc="-5" dirty="0">
                <a:latin typeface="Times New Roman"/>
                <a:cs typeface="Times New Roman"/>
              </a:rPr>
              <a:t>voice and for data transmission of up 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4Mbps</a:t>
            </a:r>
            <a:endParaRPr sz="1200">
              <a:latin typeface="Times New Roman"/>
              <a:cs typeface="Times New Roman"/>
            </a:endParaRPr>
          </a:p>
          <a:p>
            <a:pPr marL="469900">
              <a:lnSpc>
                <a:spcPts val="1710"/>
              </a:lnSpc>
            </a:pPr>
            <a:r>
              <a:rPr sz="1600" spc="-10" dirty="0">
                <a:latin typeface="Meiryo"/>
                <a:cs typeface="Meiryo"/>
              </a:rPr>
              <a:t>*</a:t>
            </a:r>
            <a:r>
              <a:rPr sz="1200" b="1" u="heavy" spc="-10" dirty="0">
                <a:latin typeface="Times New Roman"/>
                <a:cs typeface="Times New Roman"/>
              </a:rPr>
              <a:t>Category</a:t>
            </a:r>
            <a:r>
              <a:rPr sz="1200" b="1" u="heavy" spc="-85" dirty="0">
                <a:latin typeface="Times New Roman"/>
                <a:cs typeface="Times New Roman"/>
              </a:rPr>
              <a:t> </a:t>
            </a:r>
            <a:r>
              <a:rPr sz="1200" b="1" u="heavy" dirty="0">
                <a:latin typeface="Times New Roman"/>
                <a:cs typeface="Times New Roman"/>
              </a:rPr>
              <a:t>3</a:t>
            </a:r>
            <a:endParaRPr sz="1200">
              <a:latin typeface="Times New Roman"/>
              <a:cs typeface="Times New Roman"/>
            </a:endParaRPr>
          </a:p>
          <a:p>
            <a:pPr marL="927100">
              <a:lnSpc>
                <a:spcPts val="1650"/>
              </a:lnSpc>
            </a:pPr>
            <a:r>
              <a:rPr sz="1500" dirty="0">
                <a:latin typeface="Arial"/>
                <a:cs typeface="Arial"/>
              </a:rPr>
              <a:t>–</a:t>
            </a:r>
            <a:r>
              <a:rPr sz="1200" dirty="0">
                <a:latin typeface="Times New Roman"/>
                <a:cs typeface="Times New Roman"/>
              </a:rPr>
              <a:t>Required to have at </a:t>
            </a:r>
            <a:r>
              <a:rPr sz="1200" spc="-5" dirty="0">
                <a:latin typeface="Times New Roman"/>
                <a:cs typeface="Times New Roman"/>
              </a:rPr>
              <a:t>least </a:t>
            </a:r>
            <a:r>
              <a:rPr sz="1200" dirty="0">
                <a:latin typeface="Times New Roman"/>
                <a:cs typeface="Times New Roman"/>
              </a:rPr>
              <a:t>3 </a:t>
            </a:r>
            <a:r>
              <a:rPr sz="1200" spc="-5" dirty="0">
                <a:latin typeface="Times New Roman"/>
                <a:cs typeface="Times New Roman"/>
              </a:rPr>
              <a:t>twists per</a:t>
            </a:r>
            <a:r>
              <a:rPr sz="1200" spc="-10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foot</a:t>
            </a:r>
            <a:endParaRPr sz="1200">
              <a:latin typeface="Times New Roman"/>
              <a:cs typeface="Times New Roman"/>
            </a:endParaRPr>
          </a:p>
          <a:p>
            <a:pPr marL="927100">
              <a:lnSpc>
                <a:spcPts val="1664"/>
              </a:lnSpc>
            </a:pPr>
            <a:r>
              <a:rPr sz="1500" spc="-5" dirty="0">
                <a:latin typeface="Arial"/>
                <a:cs typeface="Arial"/>
              </a:rPr>
              <a:t>–</a:t>
            </a:r>
            <a:r>
              <a:rPr sz="1200" spc="-5" dirty="0">
                <a:latin typeface="Times New Roman"/>
                <a:cs typeface="Times New Roman"/>
              </a:rPr>
              <a:t>Can be used for for data </a:t>
            </a:r>
            <a:r>
              <a:rPr sz="1200" dirty="0">
                <a:latin typeface="Times New Roman"/>
                <a:cs typeface="Times New Roman"/>
              </a:rPr>
              <a:t>tx </a:t>
            </a:r>
            <a:r>
              <a:rPr sz="1200" spc="-5" dirty="0">
                <a:latin typeface="Times New Roman"/>
                <a:cs typeface="Times New Roman"/>
              </a:rPr>
              <a:t>ofup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10Mbps</a:t>
            </a:r>
            <a:endParaRPr sz="1200">
              <a:latin typeface="Times New Roman"/>
              <a:cs typeface="Times New Roman"/>
            </a:endParaRPr>
          </a:p>
          <a:p>
            <a:pPr marL="927100">
              <a:lnSpc>
                <a:spcPts val="1639"/>
              </a:lnSpc>
            </a:pPr>
            <a:r>
              <a:rPr sz="1500" spc="-5" dirty="0">
                <a:latin typeface="Arial"/>
                <a:cs typeface="Arial"/>
              </a:rPr>
              <a:t>–</a:t>
            </a:r>
            <a:r>
              <a:rPr sz="1200" spc="-5" dirty="0">
                <a:latin typeface="Times New Roman"/>
                <a:cs typeface="Times New Roman"/>
              </a:rPr>
              <a:t>Now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standard </a:t>
            </a:r>
            <a:r>
              <a:rPr sz="1200" dirty="0">
                <a:latin typeface="Times New Roman"/>
                <a:cs typeface="Times New Roman"/>
              </a:rPr>
              <a:t>cable </a:t>
            </a:r>
            <a:r>
              <a:rPr sz="1200" spc="-5" dirty="0">
                <a:latin typeface="Times New Roman"/>
                <a:cs typeface="Times New Roman"/>
              </a:rPr>
              <a:t>for most </a:t>
            </a:r>
            <a:r>
              <a:rPr sz="1200" dirty="0">
                <a:latin typeface="Times New Roman"/>
                <a:cs typeface="Times New Roman"/>
              </a:rPr>
              <a:t>telephone</a:t>
            </a:r>
            <a:r>
              <a:rPr sz="1200" spc="-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lines</a:t>
            </a:r>
            <a:endParaRPr sz="1200">
              <a:latin typeface="Times New Roman"/>
              <a:cs typeface="Times New Roman"/>
            </a:endParaRPr>
          </a:p>
          <a:p>
            <a:pPr marL="469900">
              <a:lnSpc>
                <a:spcPts val="1745"/>
              </a:lnSpc>
            </a:pPr>
            <a:r>
              <a:rPr sz="1600" spc="-10" dirty="0">
                <a:latin typeface="Meiryo"/>
                <a:cs typeface="Meiryo"/>
              </a:rPr>
              <a:t>*</a:t>
            </a:r>
            <a:r>
              <a:rPr sz="1200" b="1" u="heavy" spc="-10" dirty="0">
                <a:latin typeface="Times New Roman"/>
                <a:cs typeface="Times New Roman"/>
              </a:rPr>
              <a:t>Category</a:t>
            </a:r>
            <a:r>
              <a:rPr sz="1200" b="1" u="heavy" spc="-85" dirty="0">
                <a:latin typeface="Times New Roman"/>
                <a:cs typeface="Times New Roman"/>
              </a:rPr>
              <a:t> </a:t>
            </a:r>
            <a:r>
              <a:rPr sz="1200" b="1" u="heavy" dirty="0">
                <a:latin typeface="Times New Roman"/>
                <a:cs typeface="Times New Roman"/>
              </a:rPr>
              <a:t>4</a:t>
            </a:r>
            <a:endParaRPr sz="1200">
              <a:latin typeface="Times New Roman"/>
              <a:cs typeface="Times New Roman"/>
            </a:endParaRPr>
          </a:p>
          <a:p>
            <a:pPr marL="927100">
              <a:lnSpc>
                <a:spcPts val="1650"/>
              </a:lnSpc>
            </a:pPr>
            <a:r>
              <a:rPr sz="1500" spc="-5" dirty="0">
                <a:latin typeface="Arial"/>
                <a:cs typeface="Arial"/>
              </a:rPr>
              <a:t>–</a:t>
            </a:r>
            <a:r>
              <a:rPr sz="1200" spc="-5" dirty="0">
                <a:latin typeface="Times New Roman"/>
                <a:cs typeface="Times New Roman"/>
              </a:rPr>
              <a:t>Must </a:t>
            </a:r>
            <a:r>
              <a:rPr sz="1200" dirty="0">
                <a:latin typeface="Times New Roman"/>
                <a:cs typeface="Times New Roman"/>
              </a:rPr>
              <a:t>have at least 3 </a:t>
            </a:r>
            <a:r>
              <a:rPr sz="1200" spc="-5" dirty="0">
                <a:latin typeface="Times New Roman"/>
                <a:cs typeface="Times New Roman"/>
              </a:rPr>
              <a:t>twists </a:t>
            </a:r>
            <a:r>
              <a:rPr sz="1200" dirty="0">
                <a:latin typeface="Times New Roman"/>
                <a:cs typeface="Times New Roman"/>
              </a:rPr>
              <a:t>per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foot</a:t>
            </a:r>
            <a:endParaRPr sz="1200">
              <a:latin typeface="Times New Roman"/>
              <a:cs typeface="Times New Roman"/>
            </a:endParaRPr>
          </a:p>
          <a:p>
            <a:pPr marL="927100">
              <a:lnSpc>
                <a:spcPts val="1635"/>
              </a:lnSpc>
            </a:pPr>
            <a:r>
              <a:rPr sz="1500" dirty="0">
                <a:latin typeface="Arial"/>
                <a:cs typeface="Arial"/>
              </a:rPr>
              <a:t>–</a:t>
            </a:r>
            <a:r>
              <a:rPr sz="1200" dirty="0">
                <a:latin typeface="Times New Roman"/>
                <a:cs typeface="Times New Roman"/>
              </a:rPr>
              <a:t>Possible tx rate of 16</a:t>
            </a:r>
            <a:r>
              <a:rPr sz="1200" spc="-1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Mbps</a:t>
            </a:r>
            <a:endParaRPr sz="1200">
              <a:latin typeface="Times New Roman"/>
              <a:cs typeface="Times New Roman"/>
            </a:endParaRPr>
          </a:p>
          <a:p>
            <a:pPr marL="469900">
              <a:lnSpc>
                <a:spcPts val="1739"/>
              </a:lnSpc>
            </a:pPr>
            <a:r>
              <a:rPr sz="1600" spc="-10" dirty="0">
                <a:latin typeface="Meiryo"/>
                <a:cs typeface="Meiryo"/>
              </a:rPr>
              <a:t>*</a:t>
            </a:r>
            <a:r>
              <a:rPr sz="1200" b="1" u="heavy" spc="-10" dirty="0">
                <a:latin typeface="Times New Roman"/>
                <a:cs typeface="Times New Roman"/>
              </a:rPr>
              <a:t>Category</a:t>
            </a:r>
            <a:r>
              <a:rPr sz="1200" b="1" u="heavy" spc="-85" dirty="0">
                <a:latin typeface="Times New Roman"/>
                <a:cs typeface="Times New Roman"/>
              </a:rPr>
              <a:t> </a:t>
            </a:r>
            <a:r>
              <a:rPr sz="1200" b="1" u="heavy" dirty="0">
                <a:latin typeface="Times New Roman"/>
                <a:cs typeface="Times New Roman"/>
              </a:rPr>
              <a:t>5</a:t>
            </a:r>
            <a:endParaRPr sz="1200">
              <a:latin typeface="Times New Roman"/>
              <a:cs typeface="Times New Roman"/>
            </a:endParaRPr>
          </a:p>
          <a:p>
            <a:pPr marL="927100">
              <a:lnSpc>
                <a:spcPts val="1720"/>
              </a:lnSpc>
            </a:pPr>
            <a:r>
              <a:rPr sz="1500" spc="-5" dirty="0">
                <a:latin typeface="Arial"/>
                <a:cs typeface="Arial"/>
              </a:rPr>
              <a:t>–</a:t>
            </a:r>
            <a:r>
              <a:rPr sz="1200" spc="-5" dirty="0">
                <a:latin typeface="Times New Roman"/>
                <a:cs typeface="Times New Roman"/>
              </a:rPr>
              <a:t>Used </a:t>
            </a:r>
            <a:r>
              <a:rPr sz="1200" dirty="0">
                <a:latin typeface="Times New Roman"/>
                <a:cs typeface="Times New Roman"/>
              </a:rPr>
              <a:t>for data </a:t>
            </a:r>
            <a:r>
              <a:rPr sz="1200" spc="-5" dirty="0">
                <a:latin typeface="Times New Roman"/>
                <a:cs typeface="Times New Roman"/>
              </a:rPr>
              <a:t>transmission </a:t>
            </a:r>
            <a:r>
              <a:rPr sz="1200" dirty="0">
                <a:latin typeface="Times New Roman"/>
                <a:cs typeface="Times New Roman"/>
              </a:rPr>
              <a:t>of up to 100</a:t>
            </a:r>
            <a:r>
              <a:rPr sz="1200" spc="-5" dirty="0">
                <a:latin typeface="Times New Roman"/>
                <a:cs typeface="Times New Roman"/>
              </a:rPr>
              <a:t> Mbps</a:t>
            </a:r>
            <a:endParaRPr sz="1200">
              <a:latin typeface="Times New Roman"/>
              <a:cs typeface="Times New Roman"/>
            </a:endParaRPr>
          </a:p>
          <a:p>
            <a:pPr marL="469900" indent="-228600">
              <a:lnSpc>
                <a:spcPts val="1405"/>
              </a:lnSpc>
              <a:spcBef>
                <a:spcPts val="1270"/>
              </a:spcBef>
              <a:buFont typeface="Meiryo"/>
              <a:buChar char="▪"/>
              <a:tabLst>
                <a:tab pos="469265" algn="l"/>
                <a:tab pos="469900" algn="l"/>
              </a:tabLst>
            </a:pPr>
            <a:r>
              <a:rPr sz="1200" b="1" spc="-5" dirty="0">
                <a:latin typeface="Times New Roman"/>
                <a:cs typeface="Times New Roman"/>
              </a:rPr>
              <a:t>UTP</a:t>
            </a:r>
            <a:r>
              <a:rPr sz="1200" b="1" spc="-8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Connectors</a:t>
            </a:r>
            <a:endParaRPr sz="1200">
              <a:latin typeface="Times New Roman"/>
              <a:cs typeface="Times New Roman"/>
            </a:endParaRPr>
          </a:p>
          <a:p>
            <a:pPr marL="241300" marR="6350" indent="-228600">
              <a:lnSpc>
                <a:spcPts val="1380"/>
              </a:lnSpc>
              <a:spcBef>
                <a:spcPts val="60"/>
              </a:spcBef>
              <a:buFont typeface="Courier New"/>
              <a:buChar char="o"/>
              <a:tabLst>
                <a:tab pos="241300" algn="l"/>
              </a:tabLst>
            </a:pPr>
            <a:r>
              <a:rPr sz="1200" spc="-5" dirty="0">
                <a:latin typeface="Times New Roman"/>
                <a:cs typeface="Times New Roman"/>
              </a:rPr>
              <a:t>UTP </a:t>
            </a:r>
            <a:r>
              <a:rPr sz="1200" dirty="0">
                <a:latin typeface="Times New Roman"/>
                <a:cs typeface="Times New Roman"/>
              </a:rPr>
              <a:t>is </a:t>
            </a:r>
            <a:r>
              <a:rPr sz="1200" spc="-5" dirty="0">
                <a:latin typeface="Times New Roman"/>
                <a:cs typeface="Times New Roman"/>
              </a:rPr>
              <a:t>mostly </a:t>
            </a:r>
            <a:r>
              <a:rPr sz="1200" dirty="0">
                <a:latin typeface="Times New Roman"/>
                <a:cs typeface="Times New Roman"/>
              </a:rPr>
              <a:t>connected to the </a:t>
            </a:r>
            <a:r>
              <a:rPr sz="1200" spc="-5" dirty="0">
                <a:latin typeface="Times New Roman"/>
                <a:cs typeface="Times New Roman"/>
              </a:rPr>
              <a:t>networked devices via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type of snap-in plug like that  used with </a:t>
            </a:r>
            <a:r>
              <a:rPr sz="1200" dirty="0">
                <a:latin typeface="Times New Roman"/>
                <a:cs typeface="Times New Roman"/>
              </a:rPr>
              <a:t>telephone</a:t>
            </a:r>
            <a:r>
              <a:rPr sz="1200" spc="-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jacks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ts val="1315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Connectors are either male </a:t>
            </a:r>
            <a:r>
              <a:rPr sz="1200" spc="-5" dirty="0">
                <a:latin typeface="Times New Roman"/>
                <a:cs typeface="Times New Roman"/>
              </a:rPr>
              <a:t>(plug) or female </a:t>
            </a:r>
            <a:r>
              <a:rPr sz="1200" dirty="0">
                <a:latin typeface="Times New Roman"/>
                <a:cs typeface="Times New Roman"/>
              </a:rPr>
              <a:t>(the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receptacle)</a:t>
            </a:r>
            <a:endParaRPr sz="1200">
              <a:latin typeface="Times New Roman"/>
              <a:cs typeface="Times New Roman"/>
            </a:endParaRPr>
          </a:p>
          <a:p>
            <a:pPr marL="241300" marR="5080" indent="-228600">
              <a:lnSpc>
                <a:spcPts val="1380"/>
              </a:lnSpc>
              <a:spcBef>
                <a:spcPts val="65"/>
              </a:spcBef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Male </a:t>
            </a:r>
            <a:r>
              <a:rPr sz="1200" spc="-5" dirty="0">
                <a:latin typeface="Times New Roman"/>
                <a:cs typeface="Times New Roman"/>
              </a:rPr>
              <a:t>connectors snap </a:t>
            </a:r>
            <a:r>
              <a:rPr sz="1200" dirty="0">
                <a:latin typeface="Times New Roman"/>
                <a:cs typeface="Times New Roman"/>
              </a:rPr>
              <a:t>into </a:t>
            </a:r>
            <a:r>
              <a:rPr sz="1200" spc="-5" dirty="0">
                <a:latin typeface="Times New Roman"/>
                <a:cs typeface="Times New Roman"/>
              </a:rPr>
              <a:t>female connectors </a:t>
            </a:r>
            <a:r>
              <a:rPr sz="1200" dirty="0">
                <a:latin typeface="Times New Roman"/>
                <a:cs typeface="Times New Roman"/>
              </a:rPr>
              <a:t>and have a repressible tab (key) that  locks </a:t>
            </a:r>
            <a:r>
              <a:rPr sz="1200" spc="-5" dirty="0">
                <a:latin typeface="Times New Roman"/>
                <a:cs typeface="Times New Roman"/>
              </a:rPr>
              <a:t>them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place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666494" y="4620767"/>
            <a:ext cx="4459046" cy="17541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130298" y="7063740"/>
            <a:ext cx="5530850" cy="2473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ts val="1410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Each wire in the cable is attached to </a:t>
            </a:r>
            <a:r>
              <a:rPr sz="1200" spc="-5" dirty="0">
                <a:latin typeface="Times New Roman"/>
                <a:cs typeface="Times New Roman"/>
              </a:rPr>
              <a:t>one </a:t>
            </a:r>
            <a:r>
              <a:rPr sz="1200" dirty="0">
                <a:latin typeface="Times New Roman"/>
                <a:cs typeface="Times New Roman"/>
              </a:rPr>
              <a:t>conductor </a:t>
            </a:r>
            <a:r>
              <a:rPr sz="1200" spc="-5" dirty="0">
                <a:latin typeface="Times New Roman"/>
                <a:cs typeface="Times New Roman"/>
              </a:rPr>
              <a:t>(or pin) </a:t>
            </a:r>
            <a:r>
              <a:rPr sz="1200" dirty="0">
                <a:latin typeface="Times New Roman"/>
                <a:cs typeface="Times New Roman"/>
              </a:rPr>
              <a:t>in the</a:t>
            </a:r>
            <a:r>
              <a:rPr sz="1200" spc="-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connector</a:t>
            </a:r>
            <a:endParaRPr sz="1200">
              <a:latin typeface="Times New Roman"/>
              <a:cs typeface="Times New Roman"/>
            </a:endParaRPr>
          </a:p>
          <a:p>
            <a:pPr marL="241300" marR="5080" indent="-228600">
              <a:lnSpc>
                <a:spcPts val="1380"/>
              </a:lnSpc>
              <a:spcBef>
                <a:spcPts val="65"/>
              </a:spcBef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most </a:t>
            </a:r>
            <a:r>
              <a:rPr sz="1200" dirty="0">
                <a:latin typeface="Times New Roman"/>
                <a:cs typeface="Times New Roman"/>
              </a:rPr>
              <a:t>frequently used of these plugs is an RJ 45 connector with 8 conductors, one  for each wire of 4 twisted</a:t>
            </a:r>
            <a:r>
              <a:rPr sz="1200" spc="-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pairs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20"/>
              </a:lnSpc>
            </a:pPr>
            <a:r>
              <a:rPr sz="1200" b="1" dirty="0">
                <a:latin typeface="Times New Roman"/>
                <a:cs typeface="Times New Roman"/>
              </a:rPr>
              <a:t>Summary</a:t>
            </a:r>
            <a:endParaRPr sz="1200">
              <a:latin typeface="Times New Roman"/>
              <a:cs typeface="Times New Roman"/>
            </a:endParaRPr>
          </a:p>
          <a:p>
            <a:pPr marL="469900" lvl="1" indent="-228600">
              <a:lnSpc>
                <a:spcPts val="1375"/>
              </a:lnSpc>
              <a:buFont typeface="Meiryo"/>
              <a:buChar char="*"/>
              <a:tabLst>
                <a:tab pos="469265" algn="l"/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Cable</a:t>
            </a:r>
            <a:r>
              <a:rPr sz="1200" spc="-9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Modems</a:t>
            </a:r>
            <a:endParaRPr sz="1200">
              <a:latin typeface="Times New Roman"/>
              <a:cs typeface="Times New Roman"/>
            </a:endParaRPr>
          </a:p>
          <a:p>
            <a:pPr marL="469900" lvl="1" indent="-228600">
              <a:lnSpc>
                <a:spcPts val="1380"/>
              </a:lnSpc>
              <a:buFont typeface="Meiryo"/>
              <a:buChar char="*"/>
              <a:tabLst>
                <a:tab pos="469265" algn="l"/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Electromagnetic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Spectrum</a:t>
            </a:r>
            <a:endParaRPr sz="1200">
              <a:latin typeface="Times New Roman"/>
              <a:cs typeface="Times New Roman"/>
            </a:endParaRPr>
          </a:p>
          <a:p>
            <a:pPr marL="469900" lvl="1" indent="-228600">
              <a:lnSpc>
                <a:spcPts val="1380"/>
              </a:lnSpc>
              <a:buFont typeface="Meiryo"/>
              <a:buChar char="*"/>
              <a:tabLst>
                <a:tab pos="469265" algn="l"/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Transmission </a:t>
            </a:r>
            <a:r>
              <a:rPr sz="1200" dirty="0">
                <a:latin typeface="Times New Roman"/>
                <a:cs typeface="Times New Roman"/>
              </a:rPr>
              <a:t>Media and its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Types</a:t>
            </a:r>
            <a:endParaRPr sz="1200">
              <a:latin typeface="Times New Roman"/>
              <a:cs typeface="Times New Roman"/>
            </a:endParaRPr>
          </a:p>
          <a:p>
            <a:pPr marL="469900" lvl="1" indent="-228600">
              <a:lnSpc>
                <a:spcPts val="1380"/>
              </a:lnSpc>
              <a:buFont typeface="Meiryo"/>
              <a:buChar char="*"/>
              <a:tabLst>
                <a:tab pos="469265" algn="l"/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Guided</a:t>
            </a:r>
            <a:r>
              <a:rPr sz="1200" spc="-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Media</a:t>
            </a:r>
            <a:endParaRPr sz="1200">
              <a:latin typeface="Times New Roman"/>
              <a:cs typeface="Times New Roman"/>
            </a:endParaRPr>
          </a:p>
          <a:p>
            <a:pPr marL="469900" lvl="1" indent="-228600">
              <a:lnSpc>
                <a:spcPts val="1380"/>
              </a:lnSpc>
              <a:buFont typeface="Meiryo"/>
              <a:buChar char="*"/>
              <a:tabLst>
                <a:tab pos="469265" algn="l"/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Twisted</a:t>
            </a:r>
            <a:r>
              <a:rPr sz="1200" spc="-10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Pair</a:t>
            </a:r>
            <a:endParaRPr sz="1200">
              <a:latin typeface="Times New Roman"/>
              <a:cs typeface="Times New Roman"/>
            </a:endParaRPr>
          </a:p>
          <a:p>
            <a:pPr marL="469900" lvl="1" indent="-228600">
              <a:lnSpc>
                <a:spcPts val="1380"/>
              </a:lnSpc>
              <a:buFont typeface="Meiryo"/>
              <a:buChar char="*"/>
              <a:tabLst>
                <a:tab pos="469265" algn="l"/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Coaxial</a:t>
            </a:r>
            <a:r>
              <a:rPr sz="1200" spc="-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Cable</a:t>
            </a:r>
            <a:endParaRPr sz="1200">
              <a:latin typeface="Times New Roman"/>
              <a:cs typeface="Times New Roman"/>
            </a:endParaRPr>
          </a:p>
          <a:p>
            <a:pPr marL="469900" lvl="1" indent="-228600">
              <a:lnSpc>
                <a:spcPts val="1385"/>
              </a:lnSpc>
              <a:buFont typeface="Meiryo"/>
              <a:buChar char="*"/>
              <a:tabLst>
                <a:tab pos="469265" algn="l"/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Optical</a:t>
            </a:r>
            <a:r>
              <a:rPr sz="1200" spc="-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Fiber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80"/>
              </a:lnSpc>
            </a:pPr>
            <a:r>
              <a:rPr sz="1200" b="1" dirty="0">
                <a:latin typeface="Times New Roman"/>
                <a:cs typeface="Times New Roman"/>
              </a:rPr>
              <a:t>Reading</a:t>
            </a:r>
            <a:r>
              <a:rPr sz="1200" b="1" spc="-10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Sections</a:t>
            </a:r>
            <a:endParaRPr sz="1200">
              <a:latin typeface="Times New Roman"/>
              <a:cs typeface="Times New Roman"/>
            </a:endParaRPr>
          </a:p>
          <a:p>
            <a:pPr marL="469900" lvl="1" indent="-228600">
              <a:lnSpc>
                <a:spcPts val="1375"/>
              </a:lnSpc>
              <a:buFont typeface="Meiryo"/>
              <a:buChar char="*"/>
              <a:tabLst>
                <a:tab pos="469265" algn="l"/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Section 6.6, 7.1, </a:t>
            </a:r>
            <a:r>
              <a:rPr sz="1200" dirty="0">
                <a:latin typeface="Times New Roman"/>
                <a:cs typeface="Times New Roman"/>
              </a:rPr>
              <a:t>“Data </a:t>
            </a:r>
            <a:r>
              <a:rPr sz="1200" spc="-5" dirty="0">
                <a:latin typeface="Times New Roman"/>
                <a:cs typeface="Times New Roman"/>
              </a:rPr>
              <a:t>Communications and Networking” 4th Edition by</a:t>
            </a:r>
            <a:r>
              <a:rPr sz="1200" spc="1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Behrouz</a:t>
            </a:r>
            <a:endParaRPr sz="1200">
              <a:latin typeface="Times New Roman"/>
              <a:cs typeface="Times New Roman"/>
            </a:endParaRPr>
          </a:p>
          <a:p>
            <a:pPr marL="655955" lvl="2" indent="-186055">
              <a:lnSpc>
                <a:spcPts val="1410"/>
              </a:lnSpc>
              <a:buAutoNum type="alphaUcPeriod"/>
              <a:tabLst>
                <a:tab pos="656590" algn="l"/>
              </a:tabLst>
            </a:pPr>
            <a:r>
              <a:rPr sz="1200" spc="-5" dirty="0">
                <a:latin typeface="Times New Roman"/>
                <a:cs typeface="Times New Roman"/>
              </a:rPr>
              <a:t>Forouzan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© </a:t>
            </a:r>
            <a:r>
              <a:rPr spc="-5" dirty="0"/>
              <a:t>Copyright Virtual University of</a:t>
            </a:r>
            <a:r>
              <a:rPr spc="-80" dirty="0"/>
              <a:t> </a:t>
            </a:r>
            <a:r>
              <a:rPr spc="-5" dirty="0"/>
              <a:t>Pakistan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05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179539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300" y="445007"/>
            <a:ext cx="1799589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Times New Roman"/>
                <a:cs typeface="Times New Roman"/>
              </a:rPr>
              <a:t>CS601-Data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Communication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71335" y="445007"/>
            <a:ext cx="245110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0" dirty="0">
                <a:latin typeface="Times New Roman"/>
                <a:cs typeface="Times New Roman"/>
              </a:rPr>
              <a:t>VU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000" y="637794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43000" y="9867900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30300" y="940054"/>
            <a:ext cx="5532120" cy="1099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05305">
              <a:lnSpc>
                <a:spcPct val="100000"/>
              </a:lnSpc>
            </a:pPr>
            <a:r>
              <a:rPr sz="2000" b="1" u="heavy" spc="-5" dirty="0">
                <a:latin typeface="Arial Black"/>
                <a:cs typeface="Arial Black"/>
              </a:rPr>
              <a:t>LECTURE</a:t>
            </a:r>
            <a:r>
              <a:rPr sz="2000" b="1" u="heavy" spc="-65" dirty="0">
                <a:latin typeface="Arial Black"/>
                <a:cs typeface="Arial Black"/>
              </a:rPr>
              <a:t> </a:t>
            </a:r>
            <a:r>
              <a:rPr sz="2000" b="1" u="heavy" spc="-5" dirty="0">
                <a:latin typeface="Arial Black"/>
                <a:cs typeface="Arial Black"/>
              </a:rPr>
              <a:t>#25</a:t>
            </a:r>
            <a:endParaRPr sz="2000">
              <a:latin typeface="Arial Black"/>
              <a:cs typeface="Arial Black"/>
            </a:endParaRPr>
          </a:p>
          <a:p>
            <a:pPr marL="12700">
              <a:lnSpc>
                <a:spcPts val="1889"/>
              </a:lnSpc>
              <a:spcBef>
                <a:spcPts val="1485"/>
              </a:spcBef>
            </a:pPr>
            <a:r>
              <a:rPr sz="1600" b="1" u="heavy" spc="-5" dirty="0">
                <a:latin typeface="Times New Roman"/>
                <a:cs typeface="Times New Roman"/>
              </a:rPr>
              <a:t>Shielded Twisted Pair</a:t>
            </a:r>
            <a:r>
              <a:rPr sz="1600" b="1" u="heavy" spc="-55" dirty="0">
                <a:latin typeface="Times New Roman"/>
                <a:cs typeface="Times New Roman"/>
              </a:rPr>
              <a:t> </a:t>
            </a:r>
            <a:r>
              <a:rPr sz="1600" b="1" u="heavy" spc="-5" dirty="0">
                <a:latin typeface="Times New Roman"/>
                <a:cs typeface="Times New Roman"/>
              </a:rPr>
              <a:t>(STP)</a:t>
            </a:r>
            <a:endParaRPr sz="1600">
              <a:latin typeface="Times New Roman"/>
              <a:cs typeface="Times New Roman"/>
            </a:endParaRPr>
          </a:p>
          <a:p>
            <a:pPr marL="469900" marR="5080" indent="-228600">
              <a:lnSpc>
                <a:spcPts val="1380"/>
              </a:lnSpc>
              <a:spcBef>
                <a:spcPts val="65"/>
              </a:spcBef>
            </a:pPr>
            <a:r>
              <a:rPr sz="1200" spc="-5" dirty="0">
                <a:latin typeface="Courier New"/>
                <a:cs typeface="Courier New"/>
              </a:rPr>
              <a:t>o </a:t>
            </a:r>
            <a:r>
              <a:rPr sz="1200" spc="-5" dirty="0">
                <a:latin typeface="Times New Roman"/>
                <a:cs typeface="Times New Roman"/>
              </a:rPr>
              <a:t>Has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metal </a:t>
            </a:r>
            <a:r>
              <a:rPr sz="1200" dirty="0">
                <a:latin typeface="Times New Roman"/>
                <a:cs typeface="Times New Roman"/>
              </a:rPr>
              <a:t>foil or </a:t>
            </a:r>
            <a:r>
              <a:rPr sz="1200" spc="-5" dirty="0">
                <a:latin typeface="Times New Roman"/>
                <a:cs typeface="Times New Roman"/>
              </a:rPr>
              <a:t>braided-mesh </a:t>
            </a:r>
            <a:r>
              <a:rPr sz="1200" dirty="0">
                <a:latin typeface="Times New Roman"/>
                <a:cs typeface="Times New Roman"/>
              </a:rPr>
              <a:t>covering </a:t>
            </a:r>
            <a:r>
              <a:rPr sz="1200" spc="-5" dirty="0">
                <a:latin typeface="Times New Roman"/>
                <a:cs typeface="Times New Roman"/>
              </a:rPr>
              <a:t>that </a:t>
            </a:r>
            <a:r>
              <a:rPr sz="1200" dirty="0">
                <a:latin typeface="Times New Roman"/>
                <a:cs typeface="Times New Roman"/>
              </a:rPr>
              <a:t>encases each pair of insulated  conductors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895094" y="2207514"/>
            <a:ext cx="4003611" cy="11468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358900" y="3518154"/>
            <a:ext cx="5302885" cy="3554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ts val="1410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metal </a:t>
            </a:r>
            <a:r>
              <a:rPr sz="1200" dirty="0">
                <a:latin typeface="Times New Roman"/>
                <a:cs typeface="Times New Roman"/>
              </a:rPr>
              <a:t>casing </a:t>
            </a:r>
            <a:r>
              <a:rPr sz="1200" spc="-5" dirty="0">
                <a:latin typeface="Times New Roman"/>
                <a:cs typeface="Times New Roman"/>
              </a:rPr>
              <a:t>prevents the penetration of EM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noise</a:t>
            </a:r>
            <a:endParaRPr sz="1200">
              <a:latin typeface="Times New Roman"/>
              <a:cs typeface="Times New Roman"/>
            </a:endParaRPr>
          </a:p>
          <a:p>
            <a:pPr marL="241300" marR="5715" indent="-228600">
              <a:lnSpc>
                <a:spcPts val="1380"/>
              </a:lnSpc>
              <a:spcBef>
                <a:spcPts val="65"/>
              </a:spcBef>
              <a:buFont typeface="Courier New"/>
              <a:buChar char="o"/>
              <a:tabLst>
                <a:tab pos="241300" algn="l"/>
              </a:tabLst>
            </a:pPr>
            <a:r>
              <a:rPr sz="1200" spc="-5" dirty="0">
                <a:latin typeface="Times New Roman"/>
                <a:cs typeface="Times New Roman"/>
              </a:rPr>
              <a:t>It </a:t>
            </a:r>
            <a:r>
              <a:rPr sz="1200" dirty="0">
                <a:latin typeface="Times New Roman"/>
                <a:cs typeface="Times New Roman"/>
              </a:rPr>
              <a:t>also can </a:t>
            </a:r>
            <a:r>
              <a:rPr sz="1200" spc="-5" dirty="0">
                <a:latin typeface="Times New Roman"/>
                <a:cs typeface="Times New Roman"/>
              </a:rPr>
              <a:t>eliminate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phenomenon </a:t>
            </a:r>
            <a:r>
              <a:rPr sz="1200" dirty="0">
                <a:latin typeface="Times New Roman"/>
                <a:cs typeface="Times New Roman"/>
              </a:rPr>
              <a:t>called </a:t>
            </a:r>
            <a:r>
              <a:rPr sz="1200" spc="-5" dirty="0">
                <a:latin typeface="Times New Roman"/>
                <a:cs typeface="Times New Roman"/>
              </a:rPr>
              <a:t>Crosstalk, which is the undesired effect  </a:t>
            </a:r>
            <a:r>
              <a:rPr sz="1200" dirty="0">
                <a:latin typeface="Times New Roman"/>
                <a:cs typeface="Times New Roman"/>
              </a:rPr>
              <a:t>of one circuit (or channel) on </a:t>
            </a:r>
            <a:r>
              <a:rPr sz="1200" spc="-5" dirty="0">
                <a:latin typeface="Times New Roman"/>
                <a:cs typeface="Times New Roman"/>
              </a:rPr>
              <a:t>another circuit </a:t>
            </a:r>
            <a:r>
              <a:rPr sz="1200" dirty="0">
                <a:latin typeface="Times New Roman"/>
                <a:cs typeface="Times New Roman"/>
              </a:rPr>
              <a:t>(or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channel)</a:t>
            </a:r>
            <a:endParaRPr sz="1200">
              <a:latin typeface="Times New Roman"/>
              <a:cs typeface="Times New Roman"/>
            </a:endParaRPr>
          </a:p>
          <a:p>
            <a:pPr marL="241300" marR="6350" indent="-228600">
              <a:lnSpc>
                <a:spcPts val="1380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It </a:t>
            </a:r>
            <a:r>
              <a:rPr sz="1200" spc="-5" dirty="0">
                <a:latin typeface="Times New Roman"/>
                <a:cs typeface="Times New Roman"/>
              </a:rPr>
              <a:t>occurs </a:t>
            </a:r>
            <a:r>
              <a:rPr sz="1200" dirty="0">
                <a:latin typeface="Times New Roman"/>
                <a:cs typeface="Times New Roman"/>
              </a:rPr>
              <a:t>when one </a:t>
            </a:r>
            <a:r>
              <a:rPr sz="1200" spc="-5" dirty="0">
                <a:latin typeface="Times New Roman"/>
                <a:cs typeface="Times New Roman"/>
              </a:rPr>
              <a:t>one </a:t>
            </a:r>
            <a:r>
              <a:rPr sz="1200" dirty="0">
                <a:latin typeface="Times New Roman"/>
                <a:cs typeface="Times New Roman"/>
              </a:rPr>
              <a:t>line </a:t>
            </a:r>
            <a:r>
              <a:rPr sz="1200" spc="-5" dirty="0">
                <a:latin typeface="Times New Roman"/>
                <a:cs typeface="Times New Roman"/>
              </a:rPr>
              <a:t>picks </a:t>
            </a:r>
            <a:r>
              <a:rPr sz="1200" dirty="0">
                <a:latin typeface="Times New Roman"/>
                <a:cs typeface="Times New Roman"/>
              </a:rPr>
              <a:t>up </a:t>
            </a:r>
            <a:r>
              <a:rPr sz="1200" spc="-5" dirty="0">
                <a:latin typeface="Times New Roman"/>
                <a:cs typeface="Times New Roman"/>
              </a:rPr>
              <a:t>some of the signals traveling down another  </a:t>
            </a:r>
            <a:r>
              <a:rPr sz="1200" dirty="0">
                <a:latin typeface="Times New Roman"/>
                <a:cs typeface="Times New Roman"/>
              </a:rPr>
              <a:t>line.</a:t>
            </a:r>
            <a:endParaRPr sz="1200">
              <a:latin typeface="Times New Roman"/>
              <a:cs typeface="Times New Roman"/>
            </a:endParaRPr>
          </a:p>
          <a:p>
            <a:pPr marL="241300" marR="5080" indent="-228600">
              <a:lnSpc>
                <a:spcPts val="1380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spc="-5" dirty="0">
                <a:latin typeface="Times New Roman"/>
                <a:cs typeface="Times New Roman"/>
              </a:rPr>
              <a:t>This effect can be experienced during telephone </a:t>
            </a:r>
            <a:r>
              <a:rPr sz="1200" dirty="0">
                <a:latin typeface="Times New Roman"/>
                <a:cs typeface="Times New Roman"/>
              </a:rPr>
              <a:t>conversations when one can hear  </a:t>
            </a:r>
            <a:r>
              <a:rPr sz="1200" spc="-5" dirty="0">
                <a:latin typeface="Times New Roman"/>
                <a:cs typeface="Times New Roman"/>
              </a:rPr>
              <a:t>other </a:t>
            </a:r>
            <a:r>
              <a:rPr sz="1200" dirty="0">
                <a:latin typeface="Times New Roman"/>
                <a:cs typeface="Times New Roman"/>
              </a:rPr>
              <a:t>conversations in the</a:t>
            </a:r>
            <a:r>
              <a:rPr sz="1200" spc="-10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background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ts val="1315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Shielding </a:t>
            </a:r>
            <a:r>
              <a:rPr sz="1200" spc="-5" dirty="0">
                <a:latin typeface="Times New Roman"/>
                <a:cs typeface="Times New Roman"/>
              </a:rPr>
              <a:t>each </a:t>
            </a:r>
            <a:r>
              <a:rPr sz="1200" dirty="0">
                <a:latin typeface="Times New Roman"/>
                <a:cs typeface="Times New Roman"/>
              </a:rPr>
              <a:t>pair of </a:t>
            </a:r>
            <a:r>
              <a:rPr sz="1200" spc="-5" dirty="0">
                <a:latin typeface="Times New Roman"/>
                <a:cs typeface="Times New Roman"/>
              </a:rPr>
              <a:t>twisted pair can eliminate most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crosstalk</a:t>
            </a:r>
            <a:endParaRPr sz="1200">
              <a:latin typeface="Times New Roman"/>
              <a:cs typeface="Times New Roman"/>
            </a:endParaRPr>
          </a:p>
          <a:p>
            <a:pPr marL="241300" marR="6350" indent="-228600">
              <a:lnSpc>
                <a:spcPts val="1380"/>
              </a:lnSpc>
              <a:spcBef>
                <a:spcPts val="65"/>
              </a:spcBef>
              <a:buFont typeface="Courier New"/>
              <a:buChar char="o"/>
              <a:tabLst>
                <a:tab pos="241300" algn="l"/>
              </a:tabLst>
            </a:pPr>
            <a:r>
              <a:rPr sz="1200" spc="-5" dirty="0">
                <a:latin typeface="Times New Roman"/>
                <a:cs typeface="Times New Roman"/>
              </a:rPr>
              <a:t>STP Cable has the same quality considerations and uses the same connectors as  UTP </a:t>
            </a:r>
            <a:r>
              <a:rPr sz="1200" dirty="0">
                <a:latin typeface="Times New Roman"/>
                <a:cs typeface="Times New Roman"/>
              </a:rPr>
              <a:t>but the shield </a:t>
            </a:r>
            <a:r>
              <a:rPr sz="1200" spc="-5" dirty="0">
                <a:latin typeface="Times New Roman"/>
                <a:cs typeface="Times New Roman"/>
              </a:rPr>
              <a:t>must </a:t>
            </a:r>
            <a:r>
              <a:rPr sz="1200" dirty="0">
                <a:latin typeface="Times New Roman"/>
                <a:cs typeface="Times New Roman"/>
              </a:rPr>
              <a:t>be connected to a</a:t>
            </a:r>
            <a:r>
              <a:rPr sz="1200" spc="-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ground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ts val="1315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spc="-5" dirty="0">
                <a:latin typeface="Times New Roman"/>
                <a:cs typeface="Times New Roman"/>
              </a:rPr>
              <a:t>STP </a:t>
            </a:r>
            <a:r>
              <a:rPr sz="1200" dirty="0">
                <a:latin typeface="Times New Roman"/>
                <a:cs typeface="Times New Roman"/>
              </a:rPr>
              <a:t>is </a:t>
            </a:r>
            <a:r>
              <a:rPr sz="1200" spc="-5" dirty="0">
                <a:latin typeface="Times New Roman"/>
                <a:cs typeface="Times New Roman"/>
              </a:rPr>
              <a:t>more </a:t>
            </a:r>
            <a:r>
              <a:rPr sz="1200" dirty="0">
                <a:latin typeface="Times New Roman"/>
                <a:cs typeface="Times New Roman"/>
              </a:rPr>
              <a:t>expensive than </a:t>
            </a:r>
            <a:r>
              <a:rPr sz="1200" spc="-5" dirty="0">
                <a:latin typeface="Times New Roman"/>
                <a:cs typeface="Times New Roman"/>
              </a:rPr>
              <a:t>UTP </a:t>
            </a:r>
            <a:r>
              <a:rPr sz="1200" dirty="0">
                <a:latin typeface="Times New Roman"/>
                <a:cs typeface="Times New Roman"/>
              </a:rPr>
              <a:t>but is </a:t>
            </a:r>
            <a:r>
              <a:rPr sz="1200" spc="-5" dirty="0">
                <a:latin typeface="Times New Roman"/>
                <a:cs typeface="Times New Roman"/>
              </a:rPr>
              <a:t>less susceptible </a:t>
            </a:r>
            <a:r>
              <a:rPr sz="1200" dirty="0">
                <a:latin typeface="Times New Roman"/>
                <a:cs typeface="Times New Roman"/>
              </a:rPr>
              <a:t>to noise</a:t>
            </a:r>
            <a:endParaRPr sz="1200">
              <a:latin typeface="Times New Roman"/>
              <a:cs typeface="Times New Roman"/>
            </a:endParaRPr>
          </a:p>
          <a:p>
            <a:pPr marL="697865" lvl="1" indent="-227965">
              <a:lnSpc>
                <a:spcPts val="1614"/>
              </a:lnSpc>
              <a:buFont typeface="Meiryo"/>
              <a:buChar char="❖"/>
              <a:tabLst>
                <a:tab pos="698500" algn="l"/>
              </a:tabLst>
            </a:pPr>
            <a:r>
              <a:rPr sz="1400" b="1" spc="-5" dirty="0">
                <a:latin typeface="Times New Roman"/>
                <a:cs typeface="Times New Roman"/>
              </a:rPr>
              <a:t>Coaxial</a:t>
            </a:r>
            <a:r>
              <a:rPr sz="1400" b="1" spc="-6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Cable</a:t>
            </a:r>
            <a:endParaRPr sz="1400">
              <a:latin typeface="Times New Roman"/>
              <a:cs typeface="Times New Roman"/>
            </a:endParaRPr>
          </a:p>
          <a:p>
            <a:pPr marL="241300" marR="5080" indent="-228600">
              <a:lnSpc>
                <a:spcPts val="1380"/>
              </a:lnSpc>
              <a:spcBef>
                <a:spcPts val="55"/>
              </a:spcBef>
              <a:buFont typeface="Courier New"/>
              <a:buChar char="o"/>
              <a:tabLst>
                <a:tab pos="241300" algn="l"/>
              </a:tabLst>
            </a:pPr>
            <a:r>
              <a:rPr sz="1200" spc="-5" dirty="0">
                <a:latin typeface="Times New Roman"/>
                <a:cs typeface="Times New Roman"/>
              </a:rPr>
              <a:t>Instead of having </a:t>
            </a:r>
            <a:r>
              <a:rPr sz="1200" dirty="0">
                <a:latin typeface="Times New Roman"/>
                <a:cs typeface="Times New Roman"/>
              </a:rPr>
              <a:t>two </a:t>
            </a:r>
            <a:r>
              <a:rPr sz="1200" spc="-5" dirty="0">
                <a:latin typeface="Times New Roman"/>
                <a:cs typeface="Times New Roman"/>
              </a:rPr>
              <a:t>wires, </a:t>
            </a:r>
            <a:r>
              <a:rPr sz="1200" dirty="0">
                <a:latin typeface="Times New Roman"/>
                <a:cs typeface="Times New Roman"/>
              </a:rPr>
              <a:t>coaxial cable has a central core conductor of solid or  stranded wire (usually </a:t>
            </a:r>
            <a:r>
              <a:rPr sz="1200" spc="-5" dirty="0">
                <a:latin typeface="Times New Roman"/>
                <a:cs typeface="Times New Roman"/>
              </a:rPr>
              <a:t>copper) enclosed </a:t>
            </a:r>
            <a:r>
              <a:rPr sz="1200" dirty="0">
                <a:latin typeface="Times New Roman"/>
                <a:cs typeface="Times New Roman"/>
              </a:rPr>
              <a:t>in an </a:t>
            </a:r>
            <a:r>
              <a:rPr sz="1200" spc="-5" dirty="0">
                <a:latin typeface="Times New Roman"/>
                <a:cs typeface="Times New Roman"/>
              </a:rPr>
              <a:t>insulating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sheath</a:t>
            </a:r>
            <a:endParaRPr sz="1200">
              <a:latin typeface="Times New Roman"/>
              <a:cs typeface="Times New Roman"/>
            </a:endParaRPr>
          </a:p>
          <a:p>
            <a:pPr marL="241300" marR="5715" indent="-228600">
              <a:lnSpc>
                <a:spcPts val="1380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spc="-5" dirty="0">
                <a:latin typeface="Times New Roman"/>
                <a:cs typeface="Times New Roman"/>
              </a:rPr>
              <a:t>This is in turn encased </a:t>
            </a:r>
            <a:r>
              <a:rPr sz="1200" dirty="0">
                <a:latin typeface="Times New Roman"/>
                <a:cs typeface="Times New Roman"/>
              </a:rPr>
              <a:t>in an outer conductor of </a:t>
            </a:r>
            <a:r>
              <a:rPr sz="1200" spc="-5" dirty="0">
                <a:latin typeface="Times New Roman"/>
                <a:cs typeface="Times New Roman"/>
              </a:rPr>
              <a:t>metal foil, braid or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combination  </a:t>
            </a:r>
            <a:r>
              <a:rPr sz="1200" dirty="0">
                <a:latin typeface="Times New Roman"/>
                <a:cs typeface="Times New Roman"/>
              </a:rPr>
              <a:t>of the</a:t>
            </a:r>
            <a:r>
              <a:rPr sz="1200" spc="-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two</a:t>
            </a:r>
            <a:endParaRPr sz="1200">
              <a:latin typeface="Times New Roman"/>
              <a:cs typeface="Times New Roman"/>
            </a:endParaRPr>
          </a:p>
          <a:p>
            <a:pPr marL="241300" marR="5080" indent="-228600">
              <a:lnSpc>
                <a:spcPts val="1380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The outer </a:t>
            </a:r>
            <a:r>
              <a:rPr sz="1200" spc="-5" dirty="0">
                <a:latin typeface="Times New Roman"/>
                <a:cs typeface="Times New Roman"/>
              </a:rPr>
              <a:t>metallic wrapping serves </a:t>
            </a:r>
            <a:r>
              <a:rPr sz="1200" dirty="0">
                <a:latin typeface="Times New Roman"/>
                <a:cs typeface="Times New Roman"/>
              </a:rPr>
              <a:t>both as a </a:t>
            </a:r>
            <a:r>
              <a:rPr sz="1200" spc="-5" dirty="0">
                <a:latin typeface="Times New Roman"/>
                <a:cs typeface="Times New Roman"/>
              </a:rPr>
              <a:t>shield against </a:t>
            </a:r>
            <a:r>
              <a:rPr sz="1200" dirty="0">
                <a:latin typeface="Times New Roman"/>
                <a:cs typeface="Times New Roman"/>
              </a:rPr>
              <a:t>Noise and as </a:t>
            </a:r>
            <a:r>
              <a:rPr sz="1200" spc="-5" dirty="0">
                <a:latin typeface="Times New Roman"/>
                <a:cs typeface="Times New Roman"/>
              </a:rPr>
              <a:t>the  </a:t>
            </a:r>
            <a:r>
              <a:rPr sz="1200" dirty="0">
                <a:latin typeface="Times New Roman"/>
                <a:cs typeface="Times New Roman"/>
              </a:rPr>
              <a:t>second conductor which </a:t>
            </a:r>
            <a:r>
              <a:rPr sz="1200" spc="-5" dirty="0">
                <a:latin typeface="Times New Roman"/>
                <a:cs typeface="Times New Roman"/>
              </a:rPr>
              <a:t>completes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circuit</a:t>
            </a:r>
            <a:endParaRPr sz="1200">
              <a:latin typeface="Times New Roman"/>
              <a:cs typeface="Times New Roman"/>
            </a:endParaRPr>
          </a:p>
          <a:p>
            <a:pPr marL="241300" marR="5080" indent="-228600">
              <a:lnSpc>
                <a:spcPts val="1380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This outer conductor is also enclosed in </a:t>
            </a:r>
            <a:r>
              <a:rPr sz="1200" spc="-5" dirty="0">
                <a:latin typeface="Times New Roman"/>
                <a:cs typeface="Times New Roman"/>
              </a:rPr>
              <a:t>an insulating sheath and the whole cable  </a:t>
            </a:r>
            <a:r>
              <a:rPr sz="1200" dirty="0">
                <a:latin typeface="Times New Roman"/>
                <a:cs typeface="Times New Roman"/>
              </a:rPr>
              <a:t>is </a:t>
            </a:r>
            <a:r>
              <a:rPr sz="1200" spc="-5" dirty="0">
                <a:latin typeface="Times New Roman"/>
                <a:cs typeface="Times New Roman"/>
              </a:rPr>
              <a:t>protected by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plastic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cover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895855" y="7239761"/>
            <a:ext cx="4004513" cy="17030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587500" y="9108173"/>
            <a:ext cx="5033010" cy="368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ts val="1405"/>
              </a:lnSpc>
              <a:buFont typeface="Meiryo"/>
              <a:buChar char="➢"/>
              <a:tabLst>
                <a:tab pos="241300" algn="l"/>
              </a:tabLst>
            </a:pPr>
            <a:r>
              <a:rPr sz="1200" b="1" dirty="0">
                <a:latin typeface="Times New Roman"/>
                <a:cs typeface="Times New Roman"/>
              </a:rPr>
              <a:t>Frequency Range of Coaxial</a:t>
            </a:r>
            <a:r>
              <a:rPr sz="1200" b="1" spc="-11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Cable</a:t>
            </a:r>
            <a:endParaRPr sz="1200">
              <a:latin typeface="Times New Roman"/>
              <a:cs typeface="Times New Roman"/>
            </a:endParaRPr>
          </a:p>
          <a:p>
            <a:pPr marL="241300">
              <a:lnSpc>
                <a:spcPts val="1405"/>
              </a:lnSpc>
            </a:pPr>
            <a:r>
              <a:rPr sz="1200" dirty="0">
                <a:latin typeface="Times New Roman"/>
                <a:cs typeface="Times New Roman"/>
              </a:rPr>
              <a:t>Coax carries signals </a:t>
            </a:r>
            <a:r>
              <a:rPr sz="1200" spc="-5" dirty="0">
                <a:latin typeface="Times New Roman"/>
                <a:cs typeface="Times New Roman"/>
              </a:rPr>
              <a:t>signals of higher frequency ranges </a:t>
            </a:r>
            <a:r>
              <a:rPr sz="1200" dirty="0">
                <a:latin typeface="Times New Roman"/>
                <a:cs typeface="Times New Roman"/>
              </a:rPr>
              <a:t>than twisted </a:t>
            </a:r>
            <a:r>
              <a:rPr sz="1200" spc="-5" dirty="0">
                <a:latin typeface="Times New Roman"/>
                <a:cs typeface="Times New Roman"/>
              </a:rPr>
              <a:t>pair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cable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© </a:t>
            </a:r>
            <a:r>
              <a:rPr spc="-5" dirty="0"/>
              <a:t>Copyright Virtual University of</a:t>
            </a:r>
            <a:r>
              <a:rPr spc="-80" dirty="0"/>
              <a:t> </a:t>
            </a:r>
            <a:r>
              <a:rPr spc="-5" dirty="0"/>
              <a:t>Pakistan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05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625957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300" y="445007"/>
            <a:ext cx="1799589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Times New Roman"/>
                <a:cs typeface="Times New Roman"/>
              </a:rPr>
              <a:t>CS601-Data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Communication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71335" y="445007"/>
            <a:ext cx="245110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0" dirty="0">
                <a:latin typeface="Times New Roman"/>
                <a:cs typeface="Times New Roman"/>
              </a:rPr>
              <a:t>VU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000" y="637794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43000" y="9867900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828800" y="914400"/>
            <a:ext cx="5148986" cy="8732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587500" y="1952243"/>
            <a:ext cx="5074285" cy="7544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ts val="1405"/>
              </a:lnSpc>
              <a:buFont typeface="Meiryo"/>
              <a:buChar char="➢"/>
              <a:tabLst>
                <a:tab pos="241300" algn="l"/>
              </a:tabLst>
            </a:pPr>
            <a:r>
              <a:rPr sz="1200" b="1" dirty="0">
                <a:latin typeface="Times New Roman"/>
                <a:cs typeface="Times New Roman"/>
              </a:rPr>
              <a:t>Coaxial Cable</a:t>
            </a:r>
            <a:r>
              <a:rPr sz="1200" b="1" spc="-6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Standards</a:t>
            </a:r>
            <a:endParaRPr sz="1200">
              <a:latin typeface="Times New Roman"/>
              <a:cs typeface="Times New Roman"/>
            </a:endParaRPr>
          </a:p>
          <a:p>
            <a:pPr marL="241300" marR="5715" algn="just">
              <a:lnSpc>
                <a:spcPts val="1380"/>
              </a:lnSpc>
              <a:spcBef>
                <a:spcPts val="60"/>
              </a:spcBef>
            </a:pPr>
            <a:r>
              <a:rPr sz="1200" dirty="0">
                <a:latin typeface="Times New Roman"/>
                <a:cs typeface="Times New Roman"/>
              </a:rPr>
              <a:t>Different coaxial cable designs are </a:t>
            </a:r>
            <a:r>
              <a:rPr sz="1200" spc="-5" dirty="0">
                <a:latin typeface="Times New Roman"/>
                <a:cs typeface="Times New Roman"/>
              </a:rPr>
              <a:t>categorized by </a:t>
            </a:r>
            <a:r>
              <a:rPr sz="1200" dirty="0">
                <a:latin typeface="Times New Roman"/>
                <a:cs typeface="Times New Roman"/>
              </a:rPr>
              <a:t>their </a:t>
            </a:r>
            <a:r>
              <a:rPr sz="1200" spc="-5" dirty="0">
                <a:latin typeface="Times New Roman"/>
                <a:cs typeface="Times New Roman"/>
              </a:rPr>
              <a:t>Radio government </a:t>
            </a:r>
            <a:r>
              <a:rPr sz="1200" dirty="0">
                <a:latin typeface="Times New Roman"/>
                <a:cs typeface="Times New Roman"/>
              </a:rPr>
              <a:t>(  RG )</a:t>
            </a:r>
            <a:r>
              <a:rPr sz="1200" spc="-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ratings</a:t>
            </a:r>
            <a:endParaRPr sz="1200">
              <a:latin typeface="Times New Roman"/>
              <a:cs typeface="Times New Roman"/>
            </a:endParaRPr>
          </a:p>
          <a:p>
            <a:pPr marL="241300" algn="just">
              <a:lnSpc>
                <a:spcPts val="1315"/>
              </a:lnSpc>
            </a:pPr>
            <a:r>
              <a:rPr sz="1200" dirty="0">
                <a:latin typeface="Times New Roman"/>
                <a:cs typeface="Times New Roman"/>
              </a:rPr>
              <a:t>Each </a:t>
            </a:r>
            <a:r>
              <a:rPr sz="1200" spc="-5" dirty="0">
                <a:latin typeface="Times New Roman"/>
                <a:cs typeface="Times New Roman"/>
              </a:rPr>
              <a:t>RG </a:t>
            </a:r>
            <a:r>
              <a:rPr sz="1200" dirty="0">
                <a:latin typeface="Times New Roman"/>
                <a:cs typeface="Times New Roman"/>
              </a:rPr>
              <a:t>number denotes a unique set of </a:t>
            </a:r>
            <a:r>
              <a:rPr sz="1200" spc="-5" dirty="0">
                <a:latin typeface="Times New Roman"/>
                <a:cs typeface="Times New Roman"/>
              </a:rPr>
              <a:t>physical specifications,</a:t>
            </a:r>
            <a:r>
              <a:rPr sz="1200" spc="-8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including</a:t>
            </a:r>
            <a:endParaRPr sz="1200">
              <a:latin typeface="Times New Roman"/>
              <a:cs typeface="Times New Roman"/>
            </a:endParaRPr>
          </a:p>
          <a:p>
            <a:pPr marL="469900">
              <a:lnSpc>
                <a:spcPts val="1545"/>
              </a:lnSpc>
            </a:pPr>
            <a:r>
              <a:rPr sz="1350" spc="-5" dirty="0">
                <a:latin typeface="Arial"/>
                <a:cs typeface="Arial"/>
              </a:rPr>
              <a:t>–</a:t>
            </a:r>
            <a:r>
              <a:rPr sz="1200" spc="-5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wire gauge of inner</a:t>
            </a:r>
            <a:r>
              <a:rPr sz="1200" spc="-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conductor</a:t>
            </a:r>
            <a:endParaRPr sz="1200">
              <a:latin typeface="Times New Roman"/>
              <a:cs typeface="Times New Roman"/>
            </a:endParaRPr>
          </a:p>
          <a:p>
            <a:pPr marL="469900">
              <a:lnSpc>
                <a:spcPts val="1525"/>
              </a:lnSpc>
            </a:pPr>
            <a:r>
              <a:rPr sz="1350" spc="-5" dirty="0">
                <a:latin typeface="Arial"/>
                <a:cs typeface="Arial"/>
              </a:rPr>
              <a:t>– </a:t>
            </a:r>
            <a:r>
              <a:rPr sz="1200" dirty="0">
                <a:latin typeface="Times New Roman"/>
                <a:cs typeface="Times New Roman"/>
              </a:rPr>
              <a:t>the thickness and type of inner</a:t>
            </a:r>
            <a:r>
              <a:rPr sz="1200" spc="-1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insulator</a:t>
            </a:r>
            <a:endParaRPr sz="1200">
              <a:latin typeface="Times New Roman"/>
              <a:cs typeface="Times New Roman"/>
            </a:endParaRPr>
          </a:p>
          <a:p>
            <a:pPr marL="469900">
              <a:lnSpc>
                <a:spcPts val="1525"/>
              </a:lnSpc>
            </a:pPr>
            <a:r>
              <a:rPr sz="1350" spc="-5" dirty="0">
                <a:latin typeface="Arial"/>
                <a:cs typeface="Arial"/>
              </a:rPr>
              <a:t>–</a:t>
            </a:r>
            <a:r>
              <a:rPr sz="1200" spc="-5" dirty="0">
                <a:latin typeface="Times New Roman"/>
                <a:cs typeface="Times New Roman"/>
              </a:rPr>
              <a:t>Construction </a:t>
            </a:r>
            <a:r>
              <a:rPr sz="1200" dirty="0">
                <a:latin typeface="Times New Roman"/>
                <a:cs typeface="Times New Roman"/>
              </a:rPr>
              <a:t>of the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shield</a:t>
            </a:r>
            <a:endParaRPr sz="1200">
              <a:latin typeface="Times New Roman"/>
              <a:cs typeface="Times New Roman"/>
            </a:endParaRPr>
          </a:p>
          <a:p>
            <a:pPr marL="469900">
              <a:lnSpc>
                <a:spcPts val="1570"/>
              </a:lnSpc>
            </a:pPr>
            <a:r>
              <a:rPr sz="1350" spc="-5" dirty="0">
                <a:latin typeface="Arial"/>
                <a:cs typeface="Arial"/>
              </a:rPr>
              <a:t>–</a:t>
            </a:r>
            <a:r>
              <a:rPr sz="1200" spc="-5" dirty="0">
                <a:latin typeface="Times New Roman"/>
                <a:cs typeface="Times New Roman"/>
              </a:rPr>
              <a:t>Size </a:t>
            </a:r>
            <a:r>
              <a:rPr sz="1200" dirty="0">
                <a:latin typeface="Times New Roman"/>
                <a:cs typeface="Times New Roman"/>
              </a:rPr>
              <a:t>and type of outer</a:t>
            </a:r>
            <a:r>
              <a:rPr sz="1200" spc="-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casing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365"/>
              </a:lnSpc>
            </a:pPr>
            <a:r>
              <a:rPr sz="1200" dirty="0">
                <a:latin typeface="Times New Roman"/>
                <a:cs typeface="Times New Roman"/>
              </a:rPr>
              <a:t>Each cable defined by </a:t>
            </a:r>
            <a:r>
              <a:rPr sz="1200" spc="-5" dirty="0">
                <a:latin typeface="Times New Roman"/>
                <a:cs typeface="Times New Roman"/>
              </a:rPr>
              <a:t>RG </a:t>
            </a:r>
            <a:r>
              <a:rPr sz="1200" dirty="0">
                <a:latin typeface="Times New Roman"/>
                <a:cs typeface="Times New Roman"/>
              </a:rPr>
              <a:t>rating is adapted for a specialized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function: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770"/>
              </a:lnSpc>
            </a:pPr>
            <a:r>
              <a:rPr sz="1600" spc="-20" dirty="0">
                <a:latin typeface="Meiryo"/>
                <a:cs typeface="Meiryo"/>
              </a:rPr>
              <a:t>*</a:t>
            </a:r>
            <a:r>
              <a:rPr sz="1200" spc="-20" dirty="0">
                <a:latin typeface="Times New Roman"/>
                <a:cs typeface="Times New Roman"/>
              </a:rPr>
              <a:t>RG-8</a:t>
            </a:r>
            <a:endParaRPr sz="1200">
              <a:latin typeface="Times New Roman"/>
              <a:cs typeface="Times New Roman"/>
            </a:endParaRPr>
          </a:p>
          <a:p>
            <a:pPr marL="469900">
              <a:lnSpc>
                <a:spcPts val="1625"/>
              </a:lnSpc>
            </a:pPr>
            <a:r>
              <a:rPr sz="1500" spc="-5" dirty="0">
                <a:latin typeface="Arial"/>
                <a:cs typeface="Arial"/>
              </a:rPr>
              <a:t>–</a:t>
            </a:r>
            <a:r>
              <a:rPr sz="1200" spc="-5" dirty="0">
                <a:latin typeface="Times New Roman"/>
                <a:cs typeface="Times New Roman"/>
              </a:rPr>
              <a:t>Used </a:t>
            </a:r>
            <a:r>
              <a:rPr sz="1200" dirty="0">
                <a:latin typeface="Times New Roman"/>
                <a:cs typeface="Times New Roman"/>
              </a:rPr>
              <a:t>in Thick</a:t>
            </a:r>
            <a:r>
              <a:rPr sz="1200" spc="-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Ethernet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745"/>
              </a:lnSpc>
            </a:pPr>
            <a:r>
              <a:rPr sz="1600" spc="-20" dirty="0">
                <a:latin typeface="Meiryo"/>
                <a:cs typeface="Meiryo"/>
              </a:rPr>
              <a:t>*</a:t>
            </a:r>
            <a:r>
              <a:rPr sz="1200" spc="-20" dirty="0">
                <a:latin typeface="Times New Roman"/>
                <a:cs typeface="Times New Roman"/>
              </a:rPr>
              <a:t>RG-9</a:t>
            </a:r>
            <a:endParaRPr sz="1200">
              <a:latin typeface="Times New Roman"/>
              <a:cs typeface="Times New Roman"/>
            </a:endParaRPr>
          </a:p>
          <a:p>
            <a:pPr marL="469900">
              <a:lnSpc>
                <a:spcPts val="1625"/>
              </a:lnSpc>
            </a:pPr>
            <a:r>
              <a:rPr sz="1500" spc="-5" dirty="0">
                <a:latin typeface="Arial"/>
                <a:cs typeface="Arial"/>
              </a:rPr>
              <a:t>–</a:t>
            </a:r>
            <a:r>
              <a:rPr sz="1200" spc="-5" dirty="0">
                <a:latin typeface="Times New Roman"/>
                <a:cs typeface="Times New Roman"/>
              </a:rPr>
              <a:t>Used </a:t>
            </a:r>
            <a:r>
              <a:rPr sz="1200" dirty="0">
                <a:latin typeface="Times New Roman"/>
                <a:cs typeface="Times New Roman"/>
              </a:rPr>
              <a:t>in Thick</a:t>
            </a:r>
            <a:r>
              <a:rPr sz="1200" spc="-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Ethernet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745"/>
              </a:lnSpc>
            </a:pPr>
            <a:r>
              <a:rPr sz="1600" spc="-20" dirty="0">
                <a:latin typeface="Meiryo"/>
                <a:cs typeface="Meiryo"/>
              </a:rPr>
              <a:t>*</a:t>
            </a:r>
            <a:r>
              <a:rPr sz="1200" spc="-20" dirty="0">
                <a:latin typeface="Times New Roman"/>
                <a:cs typeface="Times New Roman"/>
              </a:rPr>
              <a:t>RG-11</a:t>
            </a:r>
            <a:endParaRPr sz="1200">
              <a:latin typeface="Times New Roman"/>
              <a:cs typeface="Times New Roman"/>
            </a:endParaRPr>
          </a:p>
          <a:p>
            <a:pPr marL="469900">
              <a:lnSpc>
                <a:spcPts val="1625"/>
              </a:lnSpc>
            </a:pPr>
            <a:r>
              <a:rPr sz="1500" spc="-5" dirty="0">
                <a:latin typeface="Arial"/>
                <a:cs typeface="Arial"/>
              </a:rPr>
              <a:t>–</a:t>
            </a:r>
            <a:r>
              <a:rPr sz="1200" spc="-5" dirty="0">
                <a:latin typeface="Times New Roman"/>
                <a:cs typeface="Times New Roman"/>
              </a:rPr>
              <a:t>Used </a:t>
            </a:r>
            <a:r>
              <a:rPr sz="1200" dirty="0">
                <a:latin typeface="Times New Roman"/>
                <a:cs typeface="Times New Roman"/>
              </a:rPr>
              <a:t>in Thick</a:t>
            </a:r>
            <a:r>
              <a:rPr sz="1200" spc="-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Ethernet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745"/>
              </a:lnSpc>
            </a:pPr>
            <a:r>
              <a:rPr sz="1600" spc="-20" dirty="0">
                <a:latin typeface="Meiryo"/>
                <a:cs typeface="Meiryo"/>
              </a:rPr>
              <a:t>*</a:t>
            </a:r>
            <a:r>
              <a:rPr sz="1200" spc="-20" dirty="0">
                <a:latin typeface="Times New Roman"/>
                <a:cs typeface="Times New Roman"/>
              </a:rPr>
              <a:t>RG-58</a:t>
            </a:r>
            <a:endParaRPr sz="1200">
              <a:latin typeface="Times New Roman"/>
              <a:cs typeface="Times New Roman"/>
            </a:endParaRPr>
          </a:p>
          <a:p>
            <a:pPr marL="469900">
              <a:lnSpc>
                <a:spcPts val="1620"/>
              </a:lnSpc>
            </a:pPr>
            <a:r>
              <a:rPr sz="1500" spc="-5" dirty="0">
                <a:latin typeface="Arial"/>
                <a:cs typeface="Arial"/>
              </a:rPr>
              <a:t>–</a:t>
            </a:r>
            <a:r>
              <a:rPr sz="1200" spc="-5" dirty="0">
                <a:latin typeface="Times New Roman"/>
                <a:cs typeface="Times New Roman"/>
              </a:rPr>
              <a:t>Used </a:t>
            </a:r>
            <a:r>
              <a:rPr sz="1200" dirty="0">
                <a:latin typeface="Times New Roman"/>
                <a:cs typeface="Times New Roman"/>
              </a:rPr>
              <a:t>in Thin</a:t>
            </a:r>
            <a:r>
              <a:rPr sz="1200" spc="-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Ethernet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739"/>
              </a:lnSpc>
            </a:pPr>
            <a:r>
              <a:rPr sz="1600" spc="-20" dirty="0">
                <a:latin typeface="Meiryo"/>
                <a:cs typeface="Meiryo"/>
              </a:rPr>
              <a:t>*</a:t>
            </a:r>
            <a:r>
              <a:rPr sz="1200" spc="-20" dirty="0">
                <a:latin typeface="Times New Roman"/>
                <a:cs typeface="Times New Roman"/>
              </a:rPr>
              <a:t>RG-59</a:t>
            </a:r>
            <a:endParaRPr sz="1200">
              <a:latin typeface="Times New Roman"/>
              <a:cs typeface="Times New Roman"/>
            </a:endParaRPr>
          </a:p>
          <a:p>
            <a:pPr marL="469900">
              <a:lnSpc>
                <a:spcPts val="1670"/>
              </a:lnSpc>
            </a:pPr>
            <a:r>
              <a:rPr sz="1500" spc="-5" dirty="0">
                <a:latin typeface="Arial"/>
                <a:cs typeface="Arial"/>
              </a:rPr>
              <a:t>–</a:t>
            </a:r>
            <a:r>
              <a:rPr sz="1200" spc="-5" dirty="0">
                <a:latin typeface="Times New Roman"/>
                <a:cs typeface="Times New Roman"/>
              </a:rPr>
              <a:t>Used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TV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ts val="1350"/>
              </a:lnSpc>
              <a:buFont typeface="Meiryo"/>
              <a:buChar char="➢"/>
              <a:tabLst>
                <a:tab pos="241300" algn="l"/>
              </a:tabLst>
            </a:pPr>
            <a:r>
              <a:rPr sz="1200" b="1" dirty="0">
                <a:latin typeface="Times New Roman"/>
                <a:cs typeface="Times New Roman"/>
              </a:rPr>
              <a:t>Coaxial Cable</a:t>
            </a:r>
            <a:r>
              <a:rPr sz="1200" b="1" spc="-10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Connectors</a:t>
            </a:r>
            <a:endParaRPr sz="1200">
              <a:latin typeface="Times New Roman"/>
              <a:cs typeface="Times New Roman"/>
            </a:endParaRPr>
          </a:p>
          <a:p>
            <a:pPr marL="241300" marR="5715" indent="-228600">
              <a:lnSpc>
                <a:spcPts val="1380"/>
              </a:lnSpc>
              <a:spcBef>
                <a:spcPts val="60"/>
              </a:spcBef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Over the years, a no. of connectors </a:t>
            </a:r>
            <a:r>
              <a:rPr sz="1200" spc="-5" dirty="0">
                <a:latin typeface="Times New Roman"/>
                <a:cs typeface="Times New Roman"/>
              </a:rPr>
              <a:t>have been designed for use with </a:t>
            </a:r>
            <a:r>
              <a:rPr sz="1200" dirty="0">
                <a:latin typeface="Times New Roman"/>
                <a:cs typeface="Times New Roman"/>
              </a:rPr>
              <a:t>coaxial  cable</a:t>
            </a:r>
            <a:endParaRPr sz="1200">
              <a:latin typeface="Times New Roman"/>
              <a:cs typeface="Times New Roman"/>
            </a:endParaRPr>
          </a:p>
          <a:p>
            <a:pPr marL="241300" marR="5715" indent="-228600">
              <a:lnSpc>
                <a:spcPts val="1380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Most common of the </a:t>
            </a:r>
            <a:r>
              <a:rPr sz="1200" spc="-5" dirty="0">
                <a:latin typeface="Times New Roman"/>
                <a:cs typeface="Times New Roman"/>
              </a:rPr>
              <a:t>connectors </a:t>
            </a:r>
            <a:r>
              <a:rPr sz="1200" dirty="0">
                <a:latin typeface="Times New Roman"/>
                <a:cs typeface="Times New Roman"/>
              </a:rPr>
              <a:t>is </a:t>
            </a:r>
            <a:r>
              <a:rPr sz="1200" spc="-5" dirty="0">
                <a:latin typeface="Times New Roman"/>
                <a:cs typeface="Times New Roman"/>
              </a:rPr>
              <a:t>called “BARREL connector” because of its  </a:t>
            </a:r>
            <a:r>
              <a:rPr sz="1200" dirty="0">
                <a:latin typeface="Times New Roman"/>
                <a:cs typeface="Times New Roman"/>
              </a:rPr>
              <a:t>shape</a:t>
            </a:r>
            <a:endParaRPr sz="1200">
              <a:latin typeface="Times New Roman"/>
              <a:cs typeface="Times New Roman"/>
            </a:endParaRPr>
          </a:p>
          <a:p>
            <a:pPr marL="241300" marR="6350" indent="-228600">
              <a:lnSpc>
                <a:spcPts val="1380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spc="-5" dirty="0">
                <a:latin typeface="Times New Roman"/>
                <a:cs typeface="Times New Roman"/>
              </a:rPr>
              <a:t>Of </a:t>
            </a:r>
            <a:r>
              <a:rPr sz="1200" dirty="0">
                <a:latin typeface="Times New Roman"/>
                <a:cs typeface="Times New Roman"/>
              </a:rPr>
              <a:t>the barrel connectors, the </a:t>
            </a:r>
            <a:r>
              <a:rPr sz="1200" spc="-5" dirty="0">
                <a:latin typeface="Times New Roman"/>
                <a:cs typeface="Times New Roman"/>
              </a:rPr>
              <a:t>most popular is the Bayonet Network Connector  (BNC)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ts val="1315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spc="-5" dirty="0">
                <a:latin typeface="Times New Roman"/>
                <a:cs typeface="Times New Roman"/>
              </a:rPr>
              <a:t>BNC connector pushes on </a:t>
            </a:r>
            <a:r>
              <a:rPr sz="1200" dirty="0">
                <a:latin typeface="Times New Roman"/>
                <a:cs typeface="Times New Roman"/>
              </a:rPr>
              <a:t>and </a:t>
            </a:r>
            <a:r>
              <a:rPr sz="1200" spc="-5" dirty="0">
                <a:latin typeface="Times New Roman"/>
                <a:cs typeface="Times New Roman"/>
              </a:rPr>
              <a:t>locks into place with half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turn</a:t>
            </a:r>
            <a:endParaRPr sz="1200">
              <a:latin typeface="Times New Roman"/>
              <a:cs typeface="Times New Roman"/>
            </a:endParaRPr>
          </a:p>
          <a:p>
            <a:pPr marL="241300" marR="6985" indent="-228600">
              <a:lnSpc>
                <a:spcPts val="1380"/>
              </a:lnSpc>
              <a:spcBef>
                <a:spcPts val="65"/>
              </a:spcBef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Other types of barrel connectors either </a:t>
            </a:r>
            <a:r>
              <a:rPr sz="1200" spc="-5" dirty="0">
                <a:latin typeface="Times New Roman"/>
                <a:cs typeface="Times New Roman"/>
              </a:rPr>
              <a:t>screw </a:t>
            </a:r>
            <a:r>
              <a:rPr sz="1200" dirty="0">
                <a:latin typeface="Times New Roman"/>
                <a:cs typeface="Times New Roman"/>
              </a:rPr>
              <a:t>together and so require </a:t>
            </a:r>
            <a:r>
              <a:rPr sz="1200" spc="-5" dirty="0">
                <a:latin typeface="Times New Roman"/>
                <a:cs typeface="Times New Roman"/>
              </a:rPr>
              <a:t>more  effort </a:t>
            </a:r>
            <a:r>
              <a:rPr sz="1200" dirty="0">
                <a:latin typeface="Times New Roman"/>
                <a:cs typeface="Times New Roman"/>
              </a:rPr>
              <a:t>to install </a:t>
            </a:r>
            <a:r>
              <a:rPr sz="1200" spc="-5" dirty="0">
                <a:latin typeface="Times New Roman"/>
                <a:cs typeface="Times New Roman"/>
              </a:rPr>
              <a:t>or </a:t>
            </a:r>
            <a:r>
              <a:rPr sz="1200" dirty="0">
                <a:latin typeface="Times New Roman"/>
                <a:cs typeface="Times New Roman"/>
              </a:rPr>
              <a:t>push </a:t>
            </a:r>
            <a:r>
              <a:rPr sz="1200" spc="-5" dirty="0">
                <a:latin typeface="Times New Roman"/>
                <a:cs typeface="Times New Roman"/>
              </a:rPr>
              <a:t>on </a:t>
            </a:r>
            <a:r>
              <a:rPr sz="1200" dirty="0">
                <a:latin typeface="Times New Roman"/>
                <a:cs typeface="Times New Roman"/>
              </a:rPr>
              <a:t>w/o </a:t>
            </a:r>
            <a:r>
              <a:rPr sz="1200" spc="-5" dirty="0">
                <a:latin typeface="Times New Roman"/>
                <a:cs typeface="Times New Roman"/>
              </a:rPr>
              <a:t>locking </a:t>
            </a:r>
            <a:r>
              <a:rPr sz="1200" dirty="0">
                <a:latin typeface="Times New Roman"/>
                <a:cs typeface="Times New Roman"/>
              </a:rPr>
              <a:t>which is </a:t>
            </a:r>
            <a:r>
              <a:rPr sz="1200" spc="-5" dirty="0">
                <a:latin typeface="Times New Roman"/>
                <a:cs typeface="Times New Roman"/>
              </a:rPr>
              <a:t>less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secure</a:t>
            </a:r>
            <a:endParaRPr sz="1200">
              <a:latin typeface="Times New Roman"/>
              <a:cs typeface="Times New Roman"/>
            </a:endParaRPr>
          </a:p>
          <a:p>
            <a:pPr marL="241300" marR="5715" indent="-228600">
              <a:lnSpc>
                <a:spcPts val="1380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Coaxial cables are </a:t>
            </a:r>
            <a:r>
              <a:rPr sz="1200" spc="-5" dirty="0">
                <a:latin typeface="Times New Roman"/>
                <a:cs typeface="Times New Roman"/>
              </a:rPr>
              <a:t>familiar </a:t>
            </a:r>
            <a:r>
              <a:rPr sz="1200" dirty="0">
                <a:latin typeface="Times New Roman"/>
                <a:cs typeface="Times New Roman"/>
              </a:rPr>
              <a:t>in </a:t>
            </a:r>
            <a:r>
              <a:rPr sz="1200" spc="-5" dirty="0">
                <a:latin typeface="Times New Roman"/>
                <a:cs typeface="Times New Roman"/>
              </a:rPr>
              <a:t>Cable TV </a:t>
            </a:r>
            <a:r>
              <a:rPr sz="1200" dirty="0">
                <a:latin typeface="Times New Roman"/>
                <a:cs typeface="Times New Roman"/>
              </a:rPr>
              <a:t>and VCR hookups that </a:t>
            </a:r>
            <a:r>
              <a:rPr sz="1200" spc="-5" dirty="0">
                <a:latin typeface="Times New Roman"/>
                <a:cs typeface="Times New Roman"/>
              </a:rPr>
              <a:t>employ </a:t>
            </a:r>
            <a:r>
              <a:rPr sz="1200" dirty="0">
                <a:latin typeface="Times New Roman"/>
                <a:cs typeface="Times New Roman"/>
              </a:rPr>
              <a:t>both  </a:t>
            </a:r>
            <a:r>
              <a:rPr sz="1200" spc="-5" dirty="0">
                <a:latin typeface="Times New Roman"/>
                <a:cs typeface="Times New Roman"/>
              </a:rPr>
              <a:t>threaded and </a:t>
            </a:r>
            <a:r>
              <a:rPr sz="1200" dirty="0">
                <a:latin typeface="Times New Roman"/>
                <a:cs typeface="Times New Roman"/>
              </a:rPr>
              <a:t>alip on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style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ts val="1345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Two other </a:t>
            </a:r>
            <a:r>
              <a:rPr sz="1200" spc="-5" dirty="0">
                <a:latin typeface="Times New Roman"/>
                <a:cs typeface="Times New Roman"/>
              </a:rPr>
              <a:t>commonly </a:t>
            </a:r>
            <a:r>
              <a:rPr sz="1200" dirty="0">
                <a:latin typeface="Times New Roman"/>
                <a:cs typeface="Times New Roman"/>
              </a:rPr>
              <a:t>used connectors are </a:t>
            </a:r>
            <a:r>
              <a:rPr sz="1200" b="1" u="heavy" dirty="0">
                <a:latin typeface="Times New Roman"/>
                <a:cs typeface="Times New Roman"/>
              </a:rPr>
              <a:t>T-connectors </a:t>
            </a:r>
            <a:r>
              <a:rPr sz="1200" b="1" u="heavy" spc="-5" dirty="0">
                <a:latin typeface="Times New Roman"/>
                <a:cs typeface="Times New Roman"/>
              </a:rPr>
              <a:t>and</a:t>
            </a:r>
            <a:r>
              <a:rPr sz="1200" b="1" u="heavy" spc="-35" dirty="0">
                <a:latin typeface="Times New Roman"/>
                <a:cs typeface="Times New Roman"/>
              </a:rPr>
              <a:t> </a:t>
            </a:r>
            <a:r>
              <a:rPr sz="1200" b="1" u="heavy" spc="-5" dirty="0">
                <a:latin typeface="Times New Roman"/>
                <a:cs typeface="Times New Roman"/>
              </a:rPr>
              <a:t>Terminators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50">
              <a:latin typeface="Times New Roman"/>
              <a:cs typeface="Times New Roman"/>
            </a:endParaRPr>
          </a:p>
          <a:p>
            <a:pPr marL="241300" marR="5080" algn="just">
              <a:lnSpc>
                <a:spcPct val="92700"/>
              </a:lnSpc>
            </a:pPr>
            <a:r>
              <a:rPr sz="1600" spc="-40" dirty="0">
                <a:latin typeface="Meiryo"/>
                <a:cs typeface="Meiryo"/>
              </a:rPr>
              <a:t>*</a:t>
            </a:r>
            <a:r>
              <a:rPr sz="1200" spc="-40" dirty="0">
                <a:latin typeface="Times New Roman"/>
                <a:cs typeface="Times New Roman"/>
              </a:rPr>
              <a:t>A </a:t>
            </a:r>
            <a:r>
              <a:rPr sz="1200" b="1" u="heavy" dirty="0">
                <a:latin typeface="Times New Roman"/>
                <a:cs typeface="Times New Roman"/>
              </a:rPr>
              <a:t>T-connector </a:t>
            </a:r>
            <a:r>
              <a:rPr sz="1200" dirty="0">
                <a:latin typeface="Times New Roman"/>
                <a:cs typeface="Times New Roman"/>
              </a:rPr>
              <a:t>(used in Thin Ethernet) allows a secondary cable or cables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 </a:t>
            </a:r>
            <a:r>
              <a:rPr sz="1200" spc="-5" dirty="0">
                <a:latin typeface="Times New Roman"/>
                <a:cs typeface="Times New Roman"/>
              </a:rPr>
              <a:t>branch off from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main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line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50">
              <a:latin typeface="Times New Roman"/>
              <a:cs typeface="Times New Roman"/>
            </a:endParaRPr>
          </a:p>
          <a:p>
            <a:pPr marL="241300" marR="5715" algn="just">
              <a:lnSpc>
                <a:spcPct val="94700"/>
              </a:lnSpc>
            </a:pPr>
            <a:r>
              <a:rPr sz="1400" spc="-10" dirty="0">
                <a:latin typeface="Meiryo"/>
                <a:cs typeface="Meiryo"/>
              </a:rPr>
              <a:t>*</a:t>
            </a:r>
            <a:r>
              <a:rPr sz="1200" b="1" u="heavy" spc="-10" dirty="0">
                <a:latin typeface="Times New Roman"/>
                <a:cs typeface="Times New Roman"/>
              </a:rPr>
              <a:t>Terminators </a:t>
            </a:r>
            <a:r>
              <a:rPr sz="1200" spc="-5" dirty="0">
                <a:latin typeface="Times New Roman"/>
                <a:cs typeface="Times New Roman"/>
              </a:rPr>
              <a:t>are required for bus topologies where one main cable acts as </a:t>
            </a:r>
            <a:r>
              <a:rPr sz="1200" dirty="0">
                <a:latin typeface="Times New Roman"/>
                <a:cs typeface="Times New Roman"/>
              </a:rPr>
              <a:t>a  backbone with branches to several </a:t>
            </a:r>
            <a:r>
              <a:rPr sz="1200" spc="-5" dirty="0">
                <a:latin typeface="Times New Roman"/>
                <a:cs typeface="Times New Roman"/>
              </a:rPr>
              <a:t>devices </a:t>
            </a:r>
            <a:r>
              <a:rPr sz="1200" dirty="0">
                <a:latin typeface="Times New Roman"/>
                <a:cs typeface="Times New Roman"/>
              </a:rPr>
              <a:t>but does not itself </a:t>
            </a:r>
            <a:r>
              <a:rPr sz="1200" spc="-5" dirty="0">
                <a:latin typeface="Times New Roman"/>
                <a:cs typeface="Times New Roman"/>
              </a:rPr>
              <a:t>terminate </a:t>
            </a:r>
            <a:r>
              <a:rPr sz="1200" dirty="0">
                <a:latin typeface="Times New Roman"/>
                <a:cs typeface="Times New Roman"/>
              </a:rPr>
              <a:t>in a  device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© </a:t>
            </a:r>
            <a:r>
              <a:rPr spc="-5" dirty="0"/>
              <a:t>Copyright Virtual University of</a:t>
            </a:r>
            <a:r>
              <a:rPr spc="-80" dirty="0"/>
              <a:t> </a:t>
            </a:r>
            <a:r>
              <a:rPr spc="-5" dirty="0"/>
              <a:t>Pakistan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05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315216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300" y="445007"/>
            <a:ext cx="1799589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Times New Roman"/>
                <a:cs typeface="Times New Roman"/>
              </a:rPr>
              <a:t>CS601-Data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Communication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71335" y="445007"/>
            <a:ext cx="245110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0" dirty="0">
                <a:latin typeface="Times New Roman"/>
                <a:cs typeface="Times New Roman"/>
              </a:rPr>
              <a:t>VU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000" y="637794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43000" y="9867900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358900" y="914399"/>
            <a:ext cx="5302885" cy="4907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98500" marR="5080">
              <a:lnSpc>
                <a:spcPts val="1380"/>
              </a:lnSpc>
            </a:pPr>
            <a:r>
              <a:rPr sz="1200" dirty="0">
                <a:latin typeface="Times New Roman"/>
                <a:cs typeface="Times New Roman"/>
              </a:rPr>
              <a:t>If </a:t>
            </a:r>
            <a:r>
              <a:rPr sz="1200" spc="-5" dirty="0">
                <a:latin typeface="Times New Roman"/>
                <a:cs typeface="Times New Roman"/>
              </a:rPr>
              <a:t>main </a:t>
            </a:r>
            <a:r>
              <a:rPr sz="1200" dirty="0">
                <a:latin typeface="Times New Roman"/>
                <a:cs typeface="Times New Roman"/>
              </a:rPr>
              <a:t>cable is </a:t>
            </a:r>
            <a:r>
              <a:rPr sz="1200" spc="-5" dirty="0">
                <a:latin typeface="Times New Roman"/>
                <a:cs typeface="Times New Roman"/>
              </a:rPr>
              <a:t>left </a:t>
            </a:r>
            <a:r>
              <a:rPr sz="1200" dirty="0">
                <a:latin typeface="Times New Roman"/>
                <a:cs typeface="Times New Roman"/>
              </a:rPr>
              <a:t>un </a:t>
            </a:r>
            <a:r>
              <a:rPr sz="1200" spc="-5" dirty="0">
                <a:latin typeface="Times New Roman"/>
                <a:cs typeface="Times New Roman"/>
              </a:rPr>
              <a:t>terminated, any signal </a:t>
            </a:r>
            <a:r>
              <a:rPr sz="1200" dirty="0">
                <a:latin typeface="Times New Roman"/>
                <a:cs typeface="Times New Roman"/>
              </a:rPr>
              <a:t>tx over </a:t>
            </a:r>
            <a:r>
              <a:rPr sz="1200" spc="-5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line echoes </a:t>
            </a:r>
            <a:r>
              <a:rPr sz="1200" spc="-5" dirty="0">
                <a:latin typeface="Times New Roman"/>
                <a:cs typeface="Times New Roman"/>
              </a:rPr>
              <a:t>back  </a:t>
            </a:r>
            <a:r>
              <a:rPr sz="1200" dirty="0">
                <a:latin typeface="Times New Roman"/>
                <a:cs typeface="Times New Roman"/>
              </a:rPr>
              <a:t>and </a:t>
            </a:r>
            <a:r>
              <a:rPr sz="1200" spc="-5" dirty="0">
                <a:latin typeface="Times New Roman"/>
                <a:cs typeface="Times New Roman"/>
              </a:rPr>
              <a:t>interferes </a:t>
            </a:r>
            <a:r>
              <a:rPr sz="1200" dirty="0">
                <a:latin typeface="Times New Roman"/>
                <a:cs typeface="Times New Roman"/>
              </a:rPr>
              <a:t>with the </a:t>
            </a:r>
            <a:r>
              <a:rPr sz="1200" spc="-5" dirty="0">
                <a:latin typeface="Times New Roman"/>
                <a:cs typeface="Times New Roman"/>
              </a:rPr>
              <a:t>original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signal</a:t>
            </a:r>
            <a:endParaRPr sz="1200">
              <a:latin typeface="Times New Roman"/>
              <a:cs typeface="Times New Roman"/>
            </a:endParaRPr>
          </a:p>
          <a:p>
            <a:pPr marL="698500">
              <a:lnSpc>
                <a:spcPts val="1320"/>
              </a:lnSpc>
            </a:pPr>
            <a:r>
              <a:rPr sz="1200" spc="-5" dirty="0">
                <a:latin typeface="Times New Roman"/>
                <a:cs typeface="Times New Roman"/>
              </a:rPr>
              <a:t>A terminated </a:t>
            </a:r>
            <a:r>
              <a:rPr sz="1200" dirty="0">
                <a:latin typeface="Times New Roman"/>
                <a:cs typeface="Times New Roman"/>
              </a:rPr>
              <a:t>absorbs </a:t>
            </a:r>
            <a:r>
              <a:rPr sz="1200" spc="-5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wave at </a:t>
            </a:r>
            <a:r>
              <a:rPr sz="1200" spc="-5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end and </a:t>
            </a:r>
            <a:r>
              <a:rPr sz="1200" spc="-5" dirty="0">
                <a:latin typeface="Times New Roman"/>
                <a:cs typeface="Times New Roman"/>
              </a:rPr>
              <a:t>eliminates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echo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ts val="1380"/>
              </a:lnSpc>
              <a:buFont typeface="Meiryo"/>
              <a:buChar char="❖"/>
              <a:tabLst>
                <a:tab pos="241300" algn="l"/>
              </a:tabLst>
            </a:pPr>
            <a:r>
              <a:rPr sz="1200" b="1" spc="-5" dirty="0">
                <a:latin typeface="Times New Roman"/>
                <a:cs typeface="Times New Roman"/>
              </a:rPr>
              <a:t>Optical</a:t>
            </a:r>
            <a:r>
              <a:rPr sz="1200" b="1" spc="-6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Fiber</a:t>
            </a:r>
            <a:endParaRPr sz="1200">
              <a:latin typeface="Times New Roman"/>
              <a:cs typeface="Times New Roman"/>
            </a:endParaRPr>
          </a:p>
          <a:p>
            <a:pPr marL="241300" marR="5080" indent="-228600">
              <a:lnSpc>
                <a:spcPts val="1380"/>
              </a:lnSpc>
              <a:spcBef>
                <a:spcPts val="60"/>
              </a:spcBef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Until </a:t>
            </a:r>
            <a:r>
              <a:rPr sz="1200" spc="-5" dirty="0">
                <a:latin typeface="Times New Roman"/>
                <a:cs typeface="Times New Roman"/>
              </a:rPr>
              <a:t>this point we </a:t>
            </a:r>
            <a:r>
              <a:rPr sz="1200" dirty="0">
                <a:latin typeface="Times New Roman"/>
                <a:cs typeface="Times New Roman"/>
              </a:rPr>
              <a:t>have discussed </a:t>
            </a:r>
            <a:r>
              <a:rPr sz="1200" spc="-5" dirty="0">
                <a:latin typeface="Times New Roman"/>
                <a:cs typeface="Times New Roman"/>
              </a:rPr>
              <a:t>conductive </a:t>
            </a:r>
            <a:r>
              <a:rPr sz="1200" dirty="0">
                <a:latin typeface="Times New Roman"/>
                <a:cs typeface="Times New Roman"/>
              </a:rPr>
              <a:t>(metal) </a:t>
            </a:r>
            <a:r>
              <a:rPr sz="1200" spc="-5" dirty="0">
                <a:latin typeface="Times New Roman"/>
                <a:cs typeface="Times New Roman"/>
              </a:rPr>
              <a:t>cables </a:t>
            </a:r>
            <a:r>
              <a:rPr sz="1200" dirty="0">
                <a:latin typeface="Times New Roman"/>
                <a:cs typeface="Times New Roman"/>
              </a:rPr>
              <a:t>that </a:t>
            </a:r>
            <a:r>
              <a:rPr sz="1200" spc="-5" dirty="0">
                <a:latin typeface="Times New Roman"/>
                <a:cs typeface="Times New Roman"/>
              </a:rPr>
              <a:t>transmit </a:t>
            </a:r>
            <a:r>
              <a:rPr sz="1200" dirty="0">
                <a:latin typeface="Times New Roman"/>
                <a:cs typeface="Times New Roman"/>
              </a:rPr>
              <a:t>signals  in the form of</a:t>
            </a:r>
            <a:r>
              <a:rPr sz="1200" spc="-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current</a:t>
            </a:r>
            <a:endParaRPr sz="1200">
              <a:latin typeface="Times New Roman"/>
              <a:cs typeface="Times New Roman"/>
            </a:endParaRPr>
          </a:p>
          <a:p>
            <a:pPr marL="241300">
              <a:lnSpc>
                <a:spcPts val="1620"/>
              </a:lnSpc>
            </a:pPr>
            <a:r>
              <a:rPr sz="1600" spc="-15" dirty="0">
                <a:latin typeface="Meiryo"/>
                <a:cs typeface="Meiryo"/>
              </a:rPr>
              <a:t>*</a:t>
            </a:r>
            <a:r>
              <a:rPr sz="1200" spc="-15" dirty="0">
                <a:latin typeface="Times New Roman"/>
                <a:cs typeface="Times New Roman"/>
              </a:rPr>
              <a:t>Optical </a:t>
            </a:r>
            <a:r>
              <a:rPr sz="1200" spc="-5" dirty="0">
                <a:latin typeface="Times New Roman"/>
                <a:cs typeface="Times New Roman"/>
              </a:rPr>
              <a:t>fiber </a:t>
            </a:r>
            <a:r>
              <a:rPr sz="1200" dirty="0">
                <a:latin typeface="Times New Roman"/>
                <a:cs typeface="Times New Roman"/>
              </a:rPr>
              <a:t>is </a:t>
            </a:r>
            <a:r>
              <a:rPr sz="1200" spc="-5" dirty="0">
                <a:latin typeface="Times New Roman"/>
                <a:cs typeface="Times New Roman"/>
              </a:rPr>
              <a:t>made </a:t>
            </a:r>
            <a:r>
              <a:rPr sz="1200" dirty="0">
                <a:latin typeface="Times New Roman"/>
                <a:cs typeface="Times New Roman"/>
              </a:rPr>
              <a:t>of glass or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plastic</a:t>
            </a:r>
            <a:endParaRPr sz="1200">
              <a:latin typeface="Times New Roman"/>
              <a:cs typeface="Times New Roman"/>
            </a:endParaRPr>
          </a:p>
          <a:p>
            <a:pPr marL="241300">
              <a:lnSpc>
                <a:spcPts val="2039"/>
              </a:lnSpc>
            </a:pPr>
            <a:r>
              <a:rPr sz="1800" spc="-30" dirty="0">
                <a:latin typeface="Meiryo"/>
                <a:cs typeface="Meiryo"/>
              </a:rPr>
              <a:t>*</a:t>
            </a:r>
            <a:r>
              <a:rPr sz="1200" spc="-30" dirty="0">
                <a:latin typeface="Times New Roman"/>
                <a:cs typeface="Times New Roman"/>
              </a:rPr>
              <a:t>It </a:t>
            </a:r>
            <a:r>
              <a:rPr sz="1200" spc="-5" dirty="0">
                <a:latin typeface="Times New Roman"/>
                <a:cs typeface="Times New Roman"/>
              </a:rPr>
              <a:t>transmits </a:t>
            </a:r>
            <a:r>
              <a:rPr sz="1200" dirty="0">
                <a:latin typeface="Times New Roman"/>
                <a:cs typeface="Times New Roman"/>
              </a:rPr>
              <a:t>signals in </a:t>
            </a:r>
            <a:r>
              <a:rPr sz="1200" spc="-5" dirty="0">
                <a:latin typeface="Times New Roman"/>
                <a:cs typeface="Times New Roman"/>
              </a:rPr>
              <a:t>the form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light</a:t>
            </a:r>
            <a:endParaRPr sz="1200">
              <a:latin typeface="Times New Roman"/>
              <a:cs typeface="Times New Roman"/>
            </a:endParaRPr>
          </a:p>
          <a:p>
            <a:pPr marL="469900" lvl="1" indent="-228600">
              <a:lnSpc>
                <a:spcPts val="1405"/>
              </a:lnSpc>
              <a:spcBef>
                <a:spcPts val="1210"/>
              </a:spcBef>
              <a:buFont typeface="Meiryo"/>
              <a:buChar char="➢"/>
              <a:tabLst>
                <a:tab pos="469900" algn="l"/>
              </a:tabLst>
            </a:pPr>
            <a:r>
              <a:rPr sz="1200" b="1" dirty="0">
                <a:latin typeface="Times New Roman"/>
                <a:cs typeface="Times New Roman"/>
              </a:rPr>
              <a:t>The Nature of</a:t>
            </a:r>
            <a:r>
              <a:rPr sz="1200" b="1" spc="-10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Light</a:t>
            </a:r>
            <a:endParaRPr sz="1200">
              <a:latin typeface="Times New Roman"/>
              <a:cs typeface="Times New Roman"/>
            </a:endParaRPr>
          </a:p>
          <a:p>
            <a:pPr marL="469900">
              <a:lnSpc>
                <a:spcPts val="1370"/>
              </a:lnSpc>
            </a:pPr>
            <a:r>
              <a:rPr sz="1200" dirty="0">
                <a:latin typeface="Times New Roman"/>
                <a:cs typeface="Times New Roman"/>
              </a:rPr>
              <a:t>The speed </a:t>
            </a:r>
            <a:r>
              <a:rPr sz="1200" spc="-5" dirty="0">
                <a:latin typeface="Times New Roman"/>
                <a:cs typeface="Times New Roman"/>
              </a:rPr>
              <a:t>of</a:t>
            </a:r>
            <a:r>
              <a:rPr sz="1200" spc="-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light</a:t>
            </a:r>
            <a:endParaRPr sz="1200">
              <a:latin typeface="Times New Roman"/>
              <a:cs typeface="Times New Roman"/>
            </a:endParaRPr>
          </a:p>
          <a:p>
            <a:pPr marL="698500">
              <a:lnSpc>
                <a:spcPts val="1535"/>
              </a:lnSpc>
            </a:pPr>
            <a:r>
              <a:rPr sz="1350" dirty="0">
                <a:latin typeface="Times New Roman"/>
                <a:cs typeface="Times New Roman"/>
              </a:rPr>
              <a:t>–</a:t>
            </a:r>
            <a:r>
              <a:rPr sz="1200" dirty="0">
                <a:latin typeface="Times New Roman"/>
                <a:cs typeface="Times New Roman"/>
              </a:rPr>
              <a:t>300,000 Km/sec in a</a:t>
            </a:r>
            <a:r>
              <a:rPr sz="1200" spc="-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vacuum</a:t>
            </a:r>
            <a:endParaRPr sz="1200">
              <a:latin typeface="Times New Roman"/>
              <a:cs typeface="Times New Roman"/>
            </a:endParaRPr>
          </a:p>
          <a:p>
            <a:pPr marL="698500">
              <a:lnSpc>
                <a:spcPts val="1520"/>
              </a:lnSpc>
            </a:pPr>
            <a:r>
              <a:rPr sz="1350" dirty="0">
                <a:latin typeface="Times New Roman"/>
                <a:cs typeface="Times New Roman"/>
              </a:rPr>
              <a:t>–</a:t>
            </a:r>
            <a:r>
              <a:rPr sz="1200" dirty="0">
                <a:latin typeface="Times New Roman"/>
                <a:cs typeface="Times New Roman"/>
              </a:rPr>
              <a:t>Depends on the density of the </a:t>
            </a:r>
            <a:r>
              <a:rPr sz="1200" spc="-5" dirty="0">
                <a:latin typeface="Times New Roman"/>
                <a:cs typeface="Times New Roman"/>
              </a:rPr>
              <a:t>medium </a:t>
            </a:r>
            <a:r>
              <a:rPr sz="1200" dirty="0">
                <a:latin typeface="Times New Roman"/>
                <a:cs typeface="Times New Roman"/>
              </a:rPr>
              <a:t>through which it is</a:t>
            </a:r>
            <a:r>
              <a:rPr sz="1200" spc="-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traveling</a:t>
            </a:r>
            <a:endParaRPr sz="1200">
              <a:latin typeface="Times New Roman"/>
              <a:cs typeface="Times New Roman"/>
            </a:endParaRPr>
          </a:p>
          <a:p>
            <a:pPr marL="698500">
              <a:lnSpc>
                <a:spcPts val="1570"/>
              </a:lnSpc>
            </a:pPr>
            <a:r>
              <a:rPr sz="1350" dirty="0">
                <a:latin typeface="Times New Roman"/>
                <a:cs typeface="Times New Roman"/>
              </a:rPr>
              <a:t>–</a:t>
            </a:r>
            <a:r>
              <a:rPr sz="1200" dirty="0">
                <a:latin typeface="Times New Roman"/>
                <a:cs typeface="Times New Roman"/>
              </a:rPr>
              <a:t>The higher the density, the slower the</a:t>
            </a:r>
            <a:r>
              <a:rPr sz="1200" spc="-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speed</a:t>
            </a:r>
            <a:endParaRPr sz="1200">
              <a:latin typeface="Times New Roman"/>
              <a:cs typeface="Times New Roman"/>
            </a:endParaRPr>
          </a:p>
          <a:p>
            <a:pPr marL="469900" indent="-228600">
              <a:lnSpc>
                <a:spcPts val="1400"/>
              </a:lnSpc>
              <a:spcBef>
                <a:spcPts val="1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200" b="1" dirty="0">
                <a:latin typeface="Times New Roman"/>
                <a:cs typeface="Times New Roman"/>
              </a:rPr>
              <a:t>Refraction</a:t>
            </a:r>
            <a:endParaRPr sz="1200">
              <a:latin typeface="Times New Roman"/>
              <a:cs typeface="Times New Roman"/>
            </a:endParaRPr>
          </a:p>
          <a:p>
            <a:pPr marL="469900" marR="5715" indent="-228600">
              <a:lnSpc>
                <a:spcPts val="1380"/>
              </a:lnSpc>
              <a:spcBef>
                <a:spcPts val="55"/>
              </a:spcBef>
              <a:buFont typeface="Courier New"/>
              <a:buChar char="o"/>
              <a:tabLst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Light travels in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straight line as long as it is moving </a:t>
            </a:r>
            <a:r>
              <a:rPr sz="1200" dirty="0">
                <a:latin typeface="Times New Roman"/>
                <a:cs typeface="Times New Roman"/>
              </a:rPr>
              <a:t>through a single </a:t>
            </a:r>
            <a:r>
              <a:rPr sz="1200" spc="-5" dirty="0">
                <a:latin typeface="Times New Roman"/>
                <a:cs typeface="Times New Roman"/>
              </a:rPr>
              <a:t>uniform  </a:t>
            </a:r>
            <a:r>
              <a:rPr sz="1200" dirty="0">
                <a:latin typeface="Times New Roman"/>
                <a:cs typeface="Times New Roman"/>
              </a:rPr>
              <a:t>structure</a:t>
            </a:r>
            <a:endParaRPr sz="1200">
              <a:latin typeface="Times New Roman"/>
              <a:cs typeface="Times New Roman"/>
            </a:endParaRPr>
          </a:p>
          <a:p>
            <a:pPr marL="469900" marR="5715" indent="-228600" algn="just">
              <a:lnSpc>
                <a:spcPts val="1380"/>
              </a:lnSpc>
              <a:buFont typeface="Courier New"/>
              <a:buChar char="o"/>
              <a:tabLst>
                <a:tab pos="508000" algn="l"/>
              </a:tabLst>
            </a:pPr>
            <a:r>
              <a:rPr sz="1200" spc="-5" dirty="0">
                <a:latin typeface="Times New Roman"/>
                <a:cs typeface="Times New Roman"/>
              </a:rPr>
              <a:t>If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ray of </a:t>
            </a:r>
            <a:r>
              <a:rPr sz="1200" dirty="0">
                <a:latin typeface="Times New Roman"/>
                <a:cs typeface="Times New Roman"/>
              </a:rPr>
              <a:t>light traveling through </a:t>
            </a:r>
            <a:r>
              <a:rPr sz="1200" spc="-5" dirty="0">
                <a:latin typeface="Times New Roman"/>
                <a:cs typeface="Times New Roman"/>
              </a:rPr>
              <a:t>one substance </a:t>
            </a:r>
            <a:r>
              <a:rPr sz="1200" dirty="0">
                <a:latin typeface="Times New Roman"/>
                <a:cs typeface="Times New Roman"/>
              </a:rPr>
              <a:t>enters another </a:t>
            </a:r>
            <a:r>
              <a:rPr sz="1200" spc="-5" dirty="0">
                <a:latin typeface="Times New Roman"/>
                <a:cs typeface="Times New Roman"/>
              </a:rPr>
              <a:t>(more or </a:t>
            </a:r>
            <a:r>
              <a:rPr sz="1200" dirty="0">
                <a:latin typeface="Times New Roman"/>
                <a:cs typeface="Times New Roman"/>
              </a:rPr>
              <a:t>less  dense) </a:t>
            </a:r>
            <a:r>
              <a:rPr sz="1200" spc="-5" dirty="0">
                <a:latin typeface="Times New Roman"/>
                <a:cs typeface="Times New Roman"/>
              </a:rPr>
              <a:t>substance, </a:t>
            </a:r>
            <a:r>
              <a:rPr sz="1200" dirty="0">
                <a:latin typeface="Times New Roman"/>
                <a:cs typeface="Times New Roman"/>
              </a:rPr>
              <a:t>its </a:t>
            </a:r>
            <a:r>
              <a:rPr sz="1200" spc="-5" dirty="0">
                <a:latin typeface="Times New Roman"/>
                <a:cs typeface="Times New Roman"/>
              </a:rPr>
              <a:t>speed changes abruptly </a:t>
            </a:r>
            <a:r>
              <a:rPr sz="1200" dirty="0">
                <a:latin typeface="Times New Roman"/>
                <a:cs typeface="Times New Roman"/>
              </a:rPr>
              <a:t>causing </a:t>
            </a:r>
            <a:r>
              <a:rPr sz="1200" spc="-5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ray to change  direction</a:t>
            </a:r>
            <a:endParaRPr sz="1200">
              <a:latin typeface="Times New Roman"/>
              <a:cs typeface="Times New Roman"/>
            </a:endParaRPr>
          </a:p>
          <a:p>
            <a:pPr marL="469900" indent="-228600">
              <a:lnSpc>
                <a:spcPts val="1320"/>
              </a:lnSpc>
              <a:buFont typeface="Courier New"/>
              <a:buChar char="o"/>
              <a:tabLst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This </a:t>
            </a:r>
            <a:r>
              <a:rPr sz="1200" spc="-5" dirty="0">
                <a:latin typeface="Times New Roman"/>
                <a:cs typeface="Times New Roman"/>
              </a:rPr>
              <a:t>phenomenon </a:t>
            </a:r>
            <a:r>
              <a:rPr sz="1200" dirty="0">
                <a:latin typeface="Times New Roman"/>
                <a:cs typeface="Times New Roman"/>
              </a:rPr>
              <a:t>is called</a:t>
            </a:r>
            <a:r>
              <a:rPr sz="1200" spc="-1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Refraction</a:t>
            </a:r>
            <a:endParaRPr sz="1200">
              <a:latin typeface="Times New Roman"/>
              <a:cs typeface="Times New Roman"/>
            </a:endParaRPr>
          </a:p>
          <a:p>
            <a:pPr marL="927100" lvl="1" indent="-228600">
              <a:lnSpc>
                <a:spcPts val="1380"/>
              </a:lnSpc>
              <a:buFont typeface="Meiryo"/>
              <a:buChar char="✓"/>
              <a:tabLst>
                <a:tab pos="927100" algn="l"/>
              </a:tabLst>
            </a:pPr>
            <a:r>
              <a:rPr sz="1200" b="1" dirty="0">
                <a:latin typeface="Times New Roman"/>
                <a:cs typeface="Times New Roman"/>
              </a:rPr>
              <a:t>Example of</a:t>
            </a:r>
            <a:r>
              <a:rPr sz="1200" b="1" spc="-11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Refraction</a:t>
            </a:r>
            <a:endParaRPr sz="1200">
              <a:latin typeface="Times New Roman"/>
              <a:cs typeface="Times New Roman"/>
            </a:endParaRPr>
          </a:p>
          <a:p>
            <a:pPr marL="927100" marR="7620" indent="-228600">
              <a:lnSpc>
                <a:spcPts val="1380"/>
              </a:lnSpc>
              <a:spcBef>
                <a:spcPts val="60"/>
              </a:spcBef>
            </a:pPr>
            <a:r>
              <a:rPr sz="1200" spc="-5" dirty="0">
                <a:latin typeface="Courier New"/>
                <a:cs typeface="Courier New"/>
              </a:rPr>
              <a:t>o </a:t>
            </a:r>
            <a:r>
              <a:rPr sz="1200" spc="-5" dirty="0">
                <a:latin typeface="Times New Roman"/>
                <a:cs typeface="Times New Roman"/>
              </a:rPr>
              <a:t>A pencil sticking out of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glass of water appears bent because the light  </a:t>
            </a:r>
            <a:r>
              <a:rPr sz="1200" dirty="0">
                <a:latin typeface="Times New Roman"/>
                <a:cs typeface="Times New Roman"/>
              </a:rPr>
              <a:t>by which </a:t>
            </a:r>
            <a:r>
              <a:rPr sz="1200" spc="-5" dirty="0">
                <a:latin typeface="Times New Roman"/>
                <a:cs typeface="Times New Roman"/>
              </a:rPr>
              <a:t>we </a:t>
            </a:r>
            <a:r>
              <a:rPr sz="1200" dirty="0">
                <a:latin typeface="Times New Roman"/>
                <a:cs typeface="Times New Roman"/>
              </a:rPr>
              <a:t>see it changes direction as it </a:t>
            </a:r>
            <a:r>
              <a:rPr sz="1200" spc="-5" dirty="0">
                <a:latin typeface="Times New Roman"/>
                <a:cs typeface="Times New Roman"/>
              </a:rPr>
              <a:t>moves </a:t>
            </a:r>
            <a:r>
              <a:rPr sz="1200" dirty="0">
                <a:latin typeface="Times New Roman"/>
                <a:cs typeface="Times New Roman"/>
              </a:rPr>
              <a:t>from air to</a:t>
            </a:r>
            <a:r>
              <a:rPr sz="1200" spc="-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water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00">
              <a:latin typeface="Times New Roman"/>
              <a:cs typeface="Times New Roman"/>
            </a:endParaRPr>
          </a:p>
          <a:p>
            <a:pPr marL="698500" indent="-228600">
              <a:lnSpc>
                <a:spcPts val="1405"/>
              </a:lnSpc>
              <a:buFont typeface="Meiryo"/>
              <a:buChar char="▪"/>
              <a:tabLst>
                <a:tab pos="697865" algn="l"/>
                <a:tab pos="698500" algn="l"/>
              </a:tabLst>
            </a:pPr>
            <a:r>
              <a:rPr sz="1200" b="1" spc="-5" dirty="0">
                <a:latin typeface="Times New Roman"/>
                <a:cs typeface="Times New Roman"/>
              </a:rPr>
              <a:t>Direction of</a:t>
            </a:r>
            <a:r>
              <a:rPr sz="1200" b="1" spc="-9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Refraction</a:t>
            </a:r>
            <a:endParaRPr sz="1200">
              <a:latin typeface="Times New Roman"/>
              <a:cs typeface="Times New Roman"/>
            </a:endParaRPr>
          </a:p>
          <a:p>
            <a:pPr marL="469900">
              <a:lnSpc>
                <a:spcPts val="1405"/>
              </a:lnSpc>
            </a:pPr>
            <a:r>
              <a:rPr sz="1200" dirty="0">
                <a:latin typeface="Times New Roman"/>
                <a:cs typeface="Times New Roman"/>
              </a:rPr>
              <a:t>Direction in which a </a:t>
            </a:r>
            <a:r>
              <a:rPr sz="1200" spc="-5" dirty="0">
                <a:latin typeface="Times New Roman"/>
                <a:cs typeface="Times New Roman"/>
              </a:rPr>
              <a:t>light </a:t>
            </a:r>
            <a:r>
              <a:rPr sz="1200" dirty="0">
                <a:latin typeface="Times New Roman"/>
                <a:cs typeface="Times New Roman"/>
              </a:rPr>
              <a:t>is </a:t>
            </a:r>
            <a:r>
              <a:rPr sz="1200" spc="-5" dirty="0">
                <a:latin typeface="Times New Roman"/>
                <a:cs typeface="Times New Roman"/>
              </a:rPr>
              <a:t>refracted depends upon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density of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medium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143000" y="5989320"/>
            <a:ext cx="4958689" cy="28460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044700" y="9010650"/>
            <a:ext cx="4615180" cy="544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marR="5080" indent="-228600">
              <a:lnSpc>
                <a:spcPts val="1380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spc="-5" dirty="0">
                <a:latin typeface="Times New Roman"/>
                <a:cs typeface="Times New Roman"/>
              </a:rPr>
              <a:t>A </a:t>
            </a:r>
            <a:r>
              <a:rPr sz="1200" dirty="0">
                <a:latin typeface="Times New Roman"/>
                <a:cs typeface="Times New Roman"/>
              </a:rPr>
              <a:t>beam of light </a:t>
            </a:r>
            <a:r>
              <a:rPr sz="1200" spc="-5" dirty="0">
                <a:latin typeface="Times New Roman"/>
                <a:cs typeface="Times New Roman"/>
              </a:rPr>
              <a:t>moves </a:t>
            </a:r>
            <a:r>
              <a:rPr sz="1200" dirty="0">
                <a:latin typeface="Times New Roman"/>
                <a:cs typeface="Times New Roman"/>
              </a:rPr>
              <a:t>from a less </a:t>
            </a:r>
            <a:r>
              <a:rPr sz="1200" spc="-5" dirty="0">
                <a:latin typeface="Times New Roman"/>
                <a:cs typeface="Times New Roman"/>
              </a:rPr>
              <a:t>dense </a:t>
            </a:r>
            <a:r>
              <a:rPr sz="1200" dirty="0">
                <a:latin typeface="Times New Roman"/>
                <a:cs typeface="Times New Roman"/>
              </a:rPr>
              <a:t>into a </a:t>
            </a:r>
            <a:r>
              <a:rPr sz="1200" spc="-5" dirty="0">
                <a:latin typeface="Times New Roman"/>
                <a:cs typeface="Times New Roman"/>
              </a:rPr>
              <a:t>more dense medium  bend </a:t>
            </a:r>
            <a:r>
              <a:rPr sz="1200" dirty="0">
                <a:latin typeface="Times New Roman"/>
                <a:cs typeface="Times New Roman"/>
              </a:rPr>
              <a:t>towards </a:t>
            </a:r>
            <a:r>
              <a:rPr sz="1200" spc="-5" dirty="0">
                <a:latin typeface="Times New Roman"/>
                <a:cs typeface="Times New Roman"/>
              </a:rPr>
              <a:t>vertical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axis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ts val="1345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spc="-5" dirty="0">
                <a:latin typeface="Times New Roman"/>
                <a:cs typeface="Times New Roman"/>
              </a:rPr>
              <a:t>Incident angle </a:t>
            </a:r>
            <a:r>
              <a:rPr sz="1200" dirty="0">
                <a:latin typeface="Times New Roman"/>
                <a:cs typeface="Times New Roman"/>
              </a:rPr>
              <a:t>is ‘I’ and Refracted </a:t>
            </a:r>
            <a:r>
              <a:rPr sz="1200" spc="-5" dirty="0">
                <a:latin typeface="Times New Roman"/>
                <a:cs typeface="Times New Roman"/>
              </a:rPr>
              <a:t>angle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‘R’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© </a:t>
            </a:r>
            <a:r>
              <a:rPr spc="-5" dirty="0"/>
              <a:t>Copyright Virtual University of</a:t>
            </a:r>
            <a:r>
              <a:rPr spc="-80" dirty="0"/>
              <a:t> </a:t>
            </a:r>
            <a:r>
              <a:rPr spc="-5" dirty="0"/>
              <a:t>Pakistan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05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022700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300" y="445007"/>
            <a:ext cx="1799589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Times New Roman"/>
                <a:cs typeface="Times New Roman"/>
              </a:rPr>
              <a:t>CS601-Data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Communication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71335" y="445007"/>
            <a:ext cx="245110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0" dirty="0">
                <a:latin typeface="Times New Roman"/>
                <a:cs typeface="Times New Roman"/>
              </a:rPr>
              <a:t>VU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000" y="637794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43000" y="9867900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587500" y="915161"/>
            <a:ext cx="1173480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sz="1200" b="1" spc="-5" dirty="0">
                <a:latin typeface="Times New Roman"/>
                <a:cs typeface="Times New Roman"/>
              </a:rPr>
              <a:t>Critical</a:t>
            </a:r>
            <a:r>
              <a:rPr sz="1200" b="1" spc="-7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Angle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143000" y="1275588"/>
            <a:ext cx="5241886" cy="17297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587500" y="3006851"/>
            <a:ext cx="5074920" cy="1423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marR="5080" indent="-228600">
              <a:lnSpc>
                <a:spcPts val="1380"/>
              </a:lnSpc>
              <a:buFont typeface="Courier New"/>
              <a:buChar char="o"/>
              <a:tabLst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We have a beam of light </a:t>
            </a:r>
            <a:r>
              <a:rPr sz="1200" spc="-5" dirty="0">
                <a:latin typeface="Times New Roman"/>
                <a:cs typeface="Times New Roman"/>
              </a:rPr>
              <a:t>moving </a:t>
            </a:r>
            <a:r>
              <a:rPr sz="1200" dirty="0">
                <a:latin typeface="Times New Roman"/>
                <a:cs typeface="Times New Roman"/>
              </a:rPr>
              <a:t>from a more dense to a less dense  </a:t>
            </a:r>
            <a:r>
              <a:rPr sz="1200" spc="-5" dirty="0">
                <a:latin typeface="Times New Roman"/>
                <a:cs typeface="Times New Roman"/>
              </a:rPr>
              <a:t>medium</a:t>
            </a:r>
            <a:endParaRPr sz="1200">
              <a:latin typeface="Times New Roman"/>
              <a:cs typeface="Times New Roman"/>
            </a:endParaRPr>
          </a:p>
          <a:p>
            <a:pPr marL="469900" indent="-228600">
              <a:lnSpc>
                <a:spcPts val="1315"/>
              </a:lnSpc>
              <a:buFont typeface="Courier New"/>
              <a:buChar char="o"/>
              <a:tabLst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We </a:t>
            </a:r>
            <a:r>
              <a:rPr sz="1200" dirty="0">
                <a:latin typeface="Times New Roman"/>
                <a:cs typeface="Times New Roman"/>
              </a:rPr>
              <a:t>gradually increase </a:t>
            </a:r>
            <a:r>
              <a:rPr sz="1200" spc="-5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angle of </a:t>
            </a:r>
            <a:r>
              <a:rPr sz="1200" spc="-5" dirty="0">
                <a:latin typeface="Times New Roman"/>
                <a:cs typeface="Times New Roman"/>
              </a:rPr>
              <a:t>incidence measured </a:t>
            </a:r>
            <a:r>
              <a:rPr sz="1200" dirty="0">
                <a:latin typeface="Times New Roman"/>
                <a:cs typeface="Times New Roman"/>
              </a:rPr>
              <a:t>from vertical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axis</a:t>
            </a:r>
            <a:endParaRPr sz="1200">
              <a:latin typeface="Times New Roman"/>
              <a:cs typeface="Times New Roman"/>
            </a:endParaRPr>
          </a:p>
          <a:p>
            <a:pPr marL="469900" indent="-228600">
              <a:lnSpc>
                <a:spcPts val="1380"/>
              </a:lnSpc>
              <a:buFont typeface="Courier New"/>
              <a:buChar char="o"/>
              <a:tabLst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As </a:t>
            </a:r>
            <a:r>
              <a:rPr sz="1200" dirty="0">
                <a:latin typeface="Times New Roman"/>
                <a:cs typeface="Times New Roman"/>
              </a:rPr>
              <a:t>angle of </a:t>
            </a:r>
            <a:r>
              <a:rPr sz="1200" spc="-5" dirty="0">
                <a:latin typeface="Times New Roman"/>
                <a:cs typeface="Times New Roman"/>
              </a:rPr>
              <a:t>incidence increases, </a:t>
            </a:r>
            <a:r>
              <a:rPr sz="1200" dirty="0">
                <a:latin typeface="Times New Roman"/>
                <a:cs typeface="Times New Roman"/>
              </a:rPr>
              <a:t>so </a:t>
            </a:r>
            <a:r>
              <a:rPr sz="1200" spc="-5" dirty="0">
                <a:latin typeface="Times New Roman"/>
                <a:cs typeface="Times New Roman"/>
              </a:rPr>
              <a:t>does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angle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refraction</a:t>
            </a:r>
            <a:endParaRPr sz="1200">
              <a:latin typeface="Times New Roman"/>
              <a:cs typeface="Times New Roman"/>
            </a:endParaRPr>
          </a:p>
          <a:p>
            <a:pPr marL="469900" indent="-228600">
              <a:lnSpc>
                <a:spcPts val="1410"/>
              </a:lnSpc>
              <a:buFont typeface="Courier New"/>
              <a:buChar char="o"/>
              <a:tabLst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The angle at which refracted line lies </a:t>
            </a:r>
            <a:r>
              <a:rPr sz="1200" dirty="0">
                <a:latin typeface="Times New Roman"/>
                <a:cs typeface="Times New Roman"/>
              </a:rPr>
              <a:t>on the horizontal </a:t>
            </a:r>
            <a:r>
              <a:rPr sz="1200" spc="-5" dirty="0">
                <a:latin typeface="Times New Roman"/>
                <a:cs typeface="Times New Roman"/>
              </a:rPr>
              <a:t>axis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called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Courier New"/>
              <a:buChar char="o"/>
            </a:pPr>
            <a:endParaRPr sz="115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spcBef>
                <a:spcPts val="5"/>
              </a:spcBef>
              <a:buFont typeface="Courier New"/>
              <a:buChar char="o"/>
              <a:tabLst>
                <a:tab pos="469900" algn="l"/>
              </a:tabLst>
            </a:pPr>
            <a:r>
              <a:rPr sz="1200" b="1" u="heavy" spc="-5" dirty="0">
                <a:latin typeface="Times New Roman"/>
                <a:cs typeface="Times New Roman"/>
              </a:rPr>
              <a:t>Critical</a:t>
            </a:r>
            <a:r>
              <a:rPr sz="1200" b="1" u="heavy" spc="-75" dirty="0">
                <a:latin typeface="Times New Roman"/>
                <a:cs typeface="Times New Roman"/>
              </a:rPr>
              <a:t> </a:t>
            </a:r>
            <a:r>
              <a:rPr sz="1200" b="1" u="heavy" dirty="0">
                <a:latin typeface="Times New Roman"/>
                <a:cs typeface="Times New Roman"/>
              </a:rPr>
              <a:t>Angle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30"/>
              </a:spcBef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sz="1200" b="1" spc="-5" dirty="0">
                <a:latin typeface="Times New Roman"/>
                <a:cs typeface="Times New Roman"/>
              </a:rPr>
              <a:t>Reflection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943100" y="4419600"/>
            <a:ext cx="3908234" cy="25755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587500" y="7158228"/>
            <a:ext cx="5075555" cy="2308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ts val="1410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spc="-5" dirty="0">
                <a:latin typeface="Times New Roman"/>
                <a:cs typeface="Times New Roman"/>
              </a:rPr>
              <a:t>When </a:t>
            </a:r>
            <a:r>
              <a:rPr sz="1200" dirty="0">
                <a:latin typeface="Times New Roman"/>
                <a:cs typeface="Times New Roman"/>
              </a:rPr>
              <a:t>angle of incidence </a:t>
            </a:r>
            <a:r>
              <a:rPr sz="1200" spc="-5" dirty="0">
                <a:latin typeface="Times New Roman"/>
                <a:cs typeface="Times New Roman"/>
              </a:rPr>
              <a:t>becomes </a:t>
            </a:r>
            <a:r>
              <a:rPr sz="1200" dirty="0">
                <a:latin typeface="Times New Roman"/>
                <a:cs typeface="Times New Roman"/>
              </a:rPr>
              <a:t>greater than critical </a:t>
            </a:r>
            <a:r>
              <a:rPr sz="1200" spc="-5" dirty="0">
                <a:latin typeface="Times New Roman"/>
                <a:cs typeface="Times New Roman"/>
              </a:rPr>
              <a:t>angle, </a:t>
            </a:r>
            <a:r>
              <a:rPr sz="1200" dirty="0">
                <a:latin typeface="Times New Roman"/>
                <a:cs typeface="Times New Roman"/>
              </a:rPr>
              <a:t>reflection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occurs</a:t>
            </a:r>
            <a:endParaRPr sz="1200">
              <a:latin typeface="Times New Roman"/>
              <a:cs typeface="Times New Roman"/>
            </a:endParaRPr>
          </a:p>
          <a:p>
            <a:pPr marL="241300" marR="5080" indent="-228600">
              <a:lnSpc>
                <a:spcPts val="1380"/>
              </a:lnSpc>
              <a:spcBef>
                <a:spcPts val="65"/>
              </a:spcBef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Light no longer passes into the less denser </a:t>
            </a:r>
            <a:r>
              <a:rPr sz="1200" spc="-5" dirty="0">
                <a:latin typeface="Times New Roman"/>
                <a:cs typeface="Times New Roman"/>
              </a:rPr>
              <a:t>medium </a:t>
            </a:r>
            <a:r>
              <a:rPr sz="1200" dirty="0">
                <a:latin typeface="Times New Roman"/>
                <a:cs typeface="Times New Roman"/>
              </a:rPr>
              <a:t>but is reflected back into  </a:t>
            </a:r>
            <a:r>
              <a:rPr sz="1200" spc="-5" dirty="0">
                <a:latin typeface="Times New Roman"/>
                <a:cs typeface="Times New Roman"/>
              </a:rPr>
              <a:t>the same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medium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ts val="1345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The Angle of Incidence (I) = </a:t>
            </a:r>
            <a:r>
              <a:rPr sz="1200" spc="-5" dirty="0">
                <a:latin typeface="Times New Roman"/>
                <a:cs typeface="Times New Roman"/>
              </a:rPr>
              <a:t>Angle of Reflection</a:t>
            </a:r>
            <a:r>
              <a:rPr sz="1200" spc="-114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(R)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ts val="1400"/>
              </a:lnSpc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sz="1200" b="1" spc="-5" dirty="0">
                <a:latin typeface="Times New Roman"/>
                <a:cs typeface="Times New Roman"/>
              </a:rPr>
              <a:t>Optical Fibers </a:t>
            </a:r>
            <a:r>
              <a:rPr sz="1200" b="1" dirty="0">
                <a:latin typeface="Times New Roman"/>
                <a:cs typeface="Times New Roman"/>
              </a:rPr>
              <a:t>&amp;</a:t>
            </a:r>
            <a:r>
              <a:rPr sz="1200" b="1" spc="-5" dirty="0">
                <a:latin typeface="Times New Roman"/>
                <a:cs typeface="Times New Roman"/>
              </a:rPr>
              <a:t> Reflection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ts val="1370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Optical fibers use Reflection to </a:t>
            </a:r>
            <a:r>
              <a:rPr sz="1200" spc="-5" dirty="0">
                <a:latin typeface="Times New Roman"/>
                <a:cs typeface="Times New Roman"/>
              </a:rPr>
              <a:t>guide </a:t>
            </a:r>
            <a:r>
              <a:rPr sz="1200" dirty="0">
                <a:latin typeface="Times New Roman"/>
                <a:cs typeface="Times New Roman"/>
              </a:rPr>
              <a:t>light through a</a:t>
            </a:r>
            <a:r>
              <a:rPr sz="1200" spc="-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channel</a:t>
            </a:r>
            <a:endParaRPr sz="1200">
              <a:latin typeface="Times New Roman"/>
              <a:cs typeface="Times New Roman"/>
            </a:endParaRPr>
          </a:p>
          <a:p>
            <a:pPr marL="241300" marR="6350" indent="-228600">
              <a:lnSpc>
                <a:spcPts val="1380"/>
              </a:lnSpc>
              <a:spcBef>
                <a:spcPts val="65"/>
              </a:spcBef>
              <a:buFont typeface="Courier New"/>
              <a:buChar char="o"/>
              <a:tabLst>
                <a:tab pos="241300" algn="l"/>
              </a:tabLst>
            </a:pPr>
            <a:r>
              <a:rPr sz="1200" spc="-5" dirty="0">
                <a:latin typeface="Times New Roman"/>
                <a:cs typeface="Times New Roman"/>
              </a:rPr>
              <a:t>A glass or plastic CORE is surrounded by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CLADDING of </a:t>
            </a:r>
            <a:r>
              <a:rPr sz="1200" dirty="0">
                <a:latin typeface="Times New Roman"/>
                <a:cs typeface="Times New Roman"/>
              </a:rPr>
              <a:t>less </a:t>
            </a:r>
            <a:r>
              <a:rPr sz="1200" spc="-5" dirty="0">
                <a:latin typeface="Times New Roman"/>
                <a:cs typeface="Times New Roman"/>
              </a:rPr>
              <a:t>dense glass or  </a:t>
            </a:r>
            <a:r>
              <a:rPr sz="1200" dirty="0">
                <a:latin typeface="Times New Roman"/>
                <a:cs typeface="Times New Roman"/>
              </a:rPr>
              <a:t>plastic</a:t>
            </a:r>
            <a:endParaRPr sz="1200">
              <a:latin typeface="Times New Roman"/>
              <a:cs typeface="Times New Roman"/>
            </a:endParaRPr>
          </a:p>
          <a:p>
            <a:pPr marL="241300" marR="6350" indent="-228600">
              <a:lnSpc>
                <a:spcPts val="1380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spc="-5" dirty="0">
                <a:latin typeface="Times New Roman"/>
                <a:cs typeface="Times New Roman"/>
              </a:rPr>
              <a:t>The difference in the density of CORE and CLADDING is such that the beam  </a:t>
            </a:r>
            <a:r>
              <a:rPr sz="1200" dirty="0">
                <a:latin typeface="Times New Roman"/>
                <a:cs typeface="Times New Roman"/>
              </a:rPr>
              <a:t>of light </a:t>
            </a:r>
            <a:r>
              <a:rPr sz="1200" spc="-5" dirty="0">
                <a:latin typeface="Times New Roman"/>
                <a:cs typeface="Times New Roman"/>
              </a:rPr>
              <a:t>moving </a:t>
            </a:r>
            <a:r>
              <a:rPr sz="1200" dirty="0">
                <a:latin typeface="Times New Roman"/>
                <a:cs typeface="Times New Roman"/>
              </a:rPr>
              <a:t>through the core </a:t>
            </a:r>
            <a:r>
              <a:rPr sz="1200" spc="-5" dirty="0">
                <a:latin typeface="Times New Roman"/>
                <a:cs typeface="Times New Roman"/>
              </a:rPr>
              <a:t>is reflected off the</a:t>
            </a:r>
            <a:r>
              <a:rPr sz="1200" spc="-9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cladding</a:t>
            </a:r>
            <a:endParaRPr sz="1200">
              <a:latin typeface="Times New Roman"/>
              <a:cs typeface="Times New Roman"/>
            </a:endParaRPr>
          </a:p>
          <a:p>
            <a:pPr marL="241300" marR="6985" indent="-228600">
              <a:lnSpc>
                <a:spcPts val="1380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spc="-5" dirty="0">
                <a:latin typeface="Times New Roman"/>
                <a:cs typeface="Times New Roman"/>
              </a:rPr>
              <a:t>Information </a:t>
            </a:r>
            <a:r>
              <a:rPr sz="1200" dirty="0">
                <a:latin typeface="Times New Roman"/>
                <a:cs typeface="Times New Roman"/>
              </a:rPr>
              <a:t>is encoded onto a beam of </a:t>
            </a:r>
            <a:r>
              <a:rPr sz="1200" spc="-5" dirty="0">
                <a:latin typeface="Times New Roman"/>
                <a:cs typeface="Times New Roman"/>
              </a:rPr>
              <a:t>light </a:t>
            </a:r>
            <a:r>
              <a:rPr sz="1200" dirty="0">
                <a:latin typeface="Times New Roman"/>
                <a:cs typeface="Times New Roman"/>
              </a:rPr>
              <a:t>as a series of </a:t>
            </a:r>
            <a:r>
              <a:rPr sz="1200" spc="-5" dirty="0">
                <a:latin typeface="Times New Roman"/>
                <a:cs typeface="Times New Roman"/>
              </a:rPr>
              <a:t>ON-OFF </a:t>
            </a:r>
            <a:r>
              <a:rPr sz="1200" dirty="0">
                <a:latin typeface="Times New Roman"/>
                <a:cs typeface="Times New Roman"/>
              </a:rPr>
              <a:t>flashes that  represent 1 and 0</a:t>
            </a:r>
            <a:r>
              <a:rPr sz="1200" spc="-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bits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© </a:t>
            </a:r>
            <a:r>
              <a:rPr spc="-5" dirty="0"/>
              <a:t>Copyright Virtual University of</a:t>
            </a:r>
            <a:r>
              <a:rPr spc="-80" dirty="0"/>
              <a:t> </a:t>
            </a:r>
            <a:r>
              <a:rPr spc="-5" dirty="0"/>
              <a:t>Pakistan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05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505123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300" y="445007"/>
            <a:ext cx="1799589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Times New Roman"/>
                <a:cs typeface="Times New Roman"/>
              </a:rPr>
              <a:t>CS601-Data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Communication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71335" y="445007"/>
            <a:ext cx="245110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0" dirty="0">
                <a:latin typeface="Times New Roman"/>
                <a:cs typeface="Times New Roman"/>
              </a:rPr>
              <a:t>VU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000" y="637794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43000" y="9867900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044700" y="902716"/>
            <a:ext cx="1741170" cy="225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buFont typeface="Times New Roman"/>
              <a:buChar char="•"/>
              <a:tabLst>
                <a:tab pos="240665" algn="l"/>
                <a:tab pos="241300" algn="l"/>
              </a:tabLst>
            </a:pPr>
            <a:r>
              <a:rPr sz="1400" b="1" spc="-5" dirty="0">
                <a:latin typeface="Times New Roman"/>
                <a:cs typeface="Times New Roman"/>
              </a:rPr>
              <a:t>Propagation</a:t>
            </a:r>
            <a:r>
              <a:rPr sz="1400" b="1" spc="-5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Modes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143000" y="1293875"/>
            <a:ext cx="4457700" cy="25176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130300" y="3973830"/>
            <a:ext cx="5531485" cy="2650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84300" indent="-228600">
              <a:lnSpc>
                <a:spcPts val="1410"/>
              </a:lnSpc>
              <a:buFont typeface="Courier New"/>
              <a:buChar char="o"/>
              <a:tabLst>
                <a:tab pos="1384300" algn="l"/>
              </a:tabLst>
            </a:pPr>
            <a:r>
              <a:rPr sz="1200" dirty="0">
                <a:latin typeface="Times New Roman"/>
                <a:cs typeface="Times New Roman"/>
              </a:rPr>
              <a:t>Fiber Technology supports two </a:t>
            </a:r>
            <a:r>
              <a:rPr sz="1200" spc="-5" dirty="0">
                <a:latin typeface="Times New Roman"/>
                <a:cs typeface="Times New Roman"/>
              </a:rPr>
              <a:t>modes </a:t>
            </a:r>
            <a:r>
              <a:rPr sz="1200" dirty="0">
                <a:latin typeface="Times New Roman"/>
                <a:cs typeface="Times New Roman"/>
              </a:rPr>
              <a:t>for the propagation of</a:t>
            </a:r>
            <a:r>
              <a:rPr sz="1200" spc="-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light</a:t>
            </a:r>
            <a:endParaRPr sz="1200">
              <a:latin typeface="Times New Roman"/>
              <a:cs typeface="Times New Roman"/>
            </a:endParaRPr>
          </a:p>
          <a:p>
            <a:pPr marL="1841500" lvl="1" indent="-228600">
              <a:lnSpc>
                <a:spcPts val="1380"/>
              </a:lnSpc>
              <a:buFont typeface="Meiryo"/>
              <a:buChar char="➢"/>
              <a:tabLst>
                <a:tab pos="1841500" algn="l"/>
              </a:tabLst>
            </a:pPr>
            <a:r>
              <a:rPr sz="1200" spc="-5" dirty="0">
                <a:latin typeface="Times New Roman"/>
                <a:cs typeface="Times New Roman"/>
              </a:rPr>
              <a:t>Multimode</a:t>
            </a:r>
            <a:endParaRPr sz="1200">
              <a:latin typeface="Times New Roman"/>
              <a:cs typeface="Times New Roman"/>
            </a:endParaRPr>
          </a:p>
          <a:p>
            <a:pPr marL="1841500" lvl="1" indent="-228600">
              <a:lnSpc>
                <a:spcPts val="1380"/>
              </a:lnSpc>
              <a:buFont typeface="Meiryo"/>
              <a:buChar char="➢"/>
              <a:tabLst>
                <a:tab pos="1841500" algn="l"/>
              </a:tabLst>
            </a:pPr>
            <a:r>
              <a:rPr sz="1200" spc="-5" dirty="0">
                <a:latin typeface="Times New Roman"/>
                <a:cs typeface="Times New Roman"/>
              </a:rPr>
              <a:t>Single</a:t>
            </a:r>
            <a:r>
              <a:rPr sz="1200" spc="-9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Mode</a:t>
            </a:r>
            <a:endParaRPr sz="1200">
              <a:latin typeface="Times New Roman"/>
              <a:cs typeface="Times New Roman"/>
            </a:endParaRPr>
          </a:p>
          <a:p>
            <a:pPr marL="1155700" marR="5080">
              <a:lnSpc>
                <a:spcPts val="1380"/>
              </a:lnSpc>
              <a:spcBef>
                <a:spcPts val="65"/>
              </a:spcBef>
              <a:tabLst>
                <a:tab pos="1609725" algn="l"/>
                <a:tab pos="1885950" algn="l"/>
                <a:tab pos="2348865" algn="l"/>
                <a:tab pos="2896235" algn="l"/>
                <a:tab pos="3477260" algn="l"/>
                <a:tab pos="3914775" algn="l"/>
                <a:tab pos="4335145" algn="l"/>
                <a:tab pos="5010150" algn="l"/>
              </a:tabLst>
            </a:pPr>
            <a:r>
              <a:rPr sz="1200" dirty="0">
                <a:latin typeface="Times New Roman"/>
                <a:cs typeface="Times New Roman"/>
              </a:rPr>
              <a:t>Each	of	these	</a:t>
            </a:r>
            <a:r>
              <a:rPr sz="1200" spc="-10" dirty="0">
                <a:latin typeface="Times New Roman"/>
                <a:cs typeface="Times New Roman"/>
              </a:rPr>
              <a:t>m</a:t>
            </a:r>
            <a:r>
              <a:rPr sz="1200" dirty="0">
                <a:latin typeface="Times New Roman"/>
                <a:cs typeface="Times New Roman"/>
              </a:rPr>
              <a:t>od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s</a:t>
            </a:r>
            <a:r>
              <a:rPr sz="1200" dirty="0">
                <a:latin typeface="Times New Roman"/>
                <a:cs typeface="Times New Roman"/>
              </a:rPr>
              <a:t>	require	fiber	with	different	physical  characteristics</a:t>
            </a:r>
            <a:endParaRPr sz="1200">
              <a:latin typeface="Times New Roman"/>
              <a:cs typeface="Times New Roman"/>
            </a:endParaRPr>
          </a:p>
          <a:p>
            <a:pPr marL="1384300" indent="-228600">
              <a:lnSpc>
                <a:spcPts val="1315"/>
              </a:lnSpc>
              <a:buFont typeface="Courier New"/>
              <a:buChar char="o"/>
              <a:tabLst>
                <a:tab pos="1384300" algn="l"/>
              </a:tabLst>
            </a:pPr>
            <a:r>
              <a:rPr sz="1200" dirty="0">
                <a:latin typeface="Times New Roman"/>
                <a:cs typeface="Times New Roman"/>
              </a:rPr>
              <a:t>There </a:t>
            </a:r>
            <a:r>
              <a:rPr sz="1200" spc="-5" dirty="0">
                <a:latin typeface="Times New Roman"/>
                <a:cs typeface="Times New Roman"/>
              </a:rPr>
              <a:t>are two further </a:t>
            </a:r>
            <a:r>
              <a:rPr sz="1200" dirty="0">
                <a:latin typeface="Times New Roman"/>
                <a:cs typeface="Times New Roman"/>
              </a:rPr>
              <a:t>sub </a:t>
            </a:r>
            <a:r>
              <a:rPr sz="1200" spc="-5" dirty="0">
                <a:latin typeface="Times New Roman"/>
                <a:cs typeface="Times New Roman"/>
              </a:rPr>
              <a:t>categories of Multimode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Fiber:</a:t>
            </a:r>
            <a:endParaRPr sz="1200">
              <a:latin typeface="Times New Roman"/>
              <a:cs typeface="Times New Roman"/>
            </a:endParaRPr>
          </a:p>
          <a:p>
            <a:pPr marL="1841500" lvl="1" indent="-228600">
              <a:lnSpc>
                <a:spcPts val="1380"/>
              </a:lnSpc>
              <a:buFont typeface="Meiryo"/>
              <a:buChar char="➢"/>
              <a:tabLst>
                <a:tab pos="1841500" algn="l"/>
              </a:tabLst>
            </a:pPr>
            <a:r>
              <a:rPr sz="1200" spc="-5" dirty="0">
                <a:latin typeface="Times New Roman"/>
                <a:cs typeface="Times New Roman"/>
              </a:rPr>
              <a:t>Multimode </a:t>
            </a:r>
            <a:r>
              <a:rPr sz="1200" dirty="0">
                <a:latin typeface="Times New Roman"/>
                <a:cs typeface="Times New Roman"/>
              </a:rPr>
              <a:t>Step-Index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Fiber</a:t>
            </a:r>
            <a:endParaRPr sz="1200">
              <a:latin typeface="Times New Roman"/>
              <a:cs typeface="Times New Roman"/>
            </a:endParaRPr>
          </a:p>
          <a:p>
            <a:pPr marL="1841500" lvl="1" indent="-228600">
              <a:lnSpc>
                <a:spcPts val="1385"/>
              </a:lnSpc>
              <a:buFont typeface="Meiryo"/>
              <a:buChar char="➢"/>
              <a:tabLst>
                <a:tab pos="1841500" algn="l"/>
              </a:tabLst>
            </a:pPr>
            <a:r>
              <a:rPr sz="1200" spc="-5" dirty="0">
                <a:latin typeface="Times New Roman"/>
                <a:cs typeface="Times New Roman"/>
              </a:rPr>
              <a:t>Multimode Graded-Index </a:t>
            </a:r>
            <a:r>
              <a:rPr sz="1200" dirty="0">
                <a:latin typeface="Times New Roman"/>
                <a:cs typeface="Times New Roman"/>
              </a:rPr>
              <a:t>Fiber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ts val="1380"/>
              </a:lnSpc>
              <a:buFont typeface="Meiryo"/>
              <a:buChar char="➢"/>
              <a:tabLst>
                <a:tab pos="241300" algn="l"/>
              </a:tabLst>
            </a:pPr>
            <a:r>
              <a:rPr sz="1200" b="1" dirty="0">
                <a:latin typeface="Times New Roman"/>
                <a:cs typeface="Times New Roman"/>
              </a:rPr>
              <a:t>Multimode</a:t>
            </a:r>
            <a:r>
              <a:rPr sz="1200" b="1" spc="-11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Fiber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ts val="1405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spc="-5" dirty="0">
                <a:latin typeface="Times New Roman"/>
                <a:cs typeface="Times New Roman"/>
              </a:rPr>
              <a:t>Multiple beams from </a:t>
            </a:r>
            <a:r>
              <a:rPr sz="1200" dirty="0">
                <a:latin typeface="Times New Roman"/>
                <a:cs typeface="Times New Roman"/>
              </a:rPr>
              <a:t>a light source </a:t>
            </a:r>
            <a:r>
              <a:rPr sz="1200" spc="-5" dirty="0">
                <a:latin typeface="Times New Roman"/>
                <a:cs typeface="Times New Roman"/>
              </a:rPr>
              <a:t>move through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core </a:t>
            </a:r>
            <a:r>
              <a:rPr sz="1200" dirty="0">
                <a:latin typeface="Times New Roman"/>
                <a:cs typeface="Times New Roman"/>
              </a:rPr>
              <a:t>in </a:t>
            </a:r>
            <a:r>
              <a:rPr sz="1200" spc="-5" dirty="0">
                <a:latin typeface="Times New Roman"/>
                <a:cs typeface="Times New Roman"/>
              </a:rPr>
              <a:t>different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paths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Courier New"/>
              <a:buChar char="o"/>
            </a:pPr>
            <a:endParaRPr sz="1100">
              <a:latin typeface="Times New Roman"/>
              <a:cs typeface="Times New Roman"/>
            </a:endParaRPr>
          </a:p>
          <a:p>
            <a:pPr marL="241300" indent="-228600">
              <a:lnSpc>
                <a:spcPts val="1410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Two types of the Multimode</a:t>
            </a:r>
            <a:r>
              <a:rPr sz="1200" spc="-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fiber:</a:t>
            </a:r>
            <a:endParaRPr sz="1200">
              <a:latin typeface="Times New Roman"/>
              <a:cs typeface="Times New Roman"/>
            </a:endParaRPr>
          </a:p>
          <a:p>
            <a:pPr marL="698500" lvl="1" indent="-228600">
              <a:lnSpc>
                <a:spcPts val="1380"/>
              </a:lnSpc>
              <a:buFont typeface="Meiryo"/>
              <a:buChar char="➢"/>
              <a:tabLst>
                <a:tab pos="698500" algn="l"/>
              </a:tabLst>
            </a:pPr>
            <a:r>
              <a:rPr sz="1200" spc="-5" dirty="0">
                <a:latin typeface="Times New Roman"/>
                <a:cs typeface="Times New Roman"/>
              </a:rPr>
              <a:t>Multimode </a:t>
            </a:r>
            <a:r>
              <a:rPr sz="1200" dirty="0">
                <a:latin typeface="Times New Roman"/>
                <a:cs typeface="Times New Roman"/>
              </a:rPr>
              <a:t>Step Index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Fiber</a:t>
            </a:r>
            <a:endParaRPr sz="1200">
              <a:latin typeface="Times New Roman"/>
              <a:cs typeface="Times New Roman"/>
            </a:endParaRPr>
          </a:p>
          <a:p>
            <a:pPr marL="698500" lvl="1" indent="-228600">
              <a:lnSpc>
                <a:spcPts val="1385"/>
              </a:lnSpc>
              <a:buFont typeface="Meiryo"/>
              <a:buChar char="➢"/>
              <a:tabLst>
                <a:tab pos="698500" algn="l"/>
              </a:tabLst>
            </a:pPr>
            <a:r>
              <a:rPr sz="1200" spc="-5" dirty="0">
                <a:latin typeface="Times New Roman"/>
                <a:cs typeface="Times New Roman"/>
              </a:rPr>
              <a:t>Multimode </a:t>
            </a:r>
            <a:r>
              <a:rPr sz="1200" dirty="0">
                <a:latin typeface="Times New Roman"/>
                <a:cs typeface="Times New Roman"/>
              </a:rPr>
              <a:t>Graded </a:t>
            </a:r>
            <a:r>
              <a:rPr sz="1200" spc="-5" dirty="0">
                <a:latin typeface="Times New Roman"/>
                <a:cs typeface="Times New Roman"/>
              </a:rPr>
              <a:t>Index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Fiber</a:t>
            </a:r>
            <a:endParaRPr sz="1200">
              <a:latin typeface="Times New Roman"/>
              <a:cs typeface="Times New Roman"/>
            </a:endParaRPr>
          </a:p>
          <a:p>
            <a:pPr marL="2291080" lvl="2" indent="-228600">
              <a:lnSpc>
                <a:spcPts val="1415"/>
              </a:lnSpc>
              <a:buFont typeface="Meiryo"/>
              <a:buChar char="➢"/>
              <a:tabLst>
                <a:tab pos="2291080" algn="l"/>
              </a:tabLst>
            </a:pPr>
            <a:r>
              <a:rPr sz="1200" b="1" dirty="0">
                <a:latin typeface="Times New Roman"/>
                <a:cs typeface="Times New Roman"/>
              </a:rPr>
              <a:t>Multimode Step-Index</a:t>
            </a:r>
            <a:r>
              <a:rPr sz="1200" b="1" spc="-12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Fiber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466594" y="6614921"/>
            <a:ext cx="3772636" cy="1257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466594" y="7374635"/>
            <a:ext cx="3771900" cy="49758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358900" y="7860030"/>
            <a:ext cx="5303520" cy="1597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ts val="1410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Density of the CORE </a:t>
            </a:r>
            <a:r>
              <a:rPr sz="1200" spc="-5" dirty="0">
                <a:latin typeface="Times New Roman"/>
                <a:cs typeface="Times New Roman"/>
              </a:rPr>
              <a:t>remains </a:t>
            </a:r>
            <a:r>
              <a:rPr sz="1200" dirty="0">
                <a:latin typeface="Times New Roman"/>
                <a:cs typeface="Times New Roman"/>
              </a:rPr>
              <a:t>constant </a:t>
            </a:r>
            <a:r>
              <a:rPr sz="1200" spc="-5" dirty="0">
                <a:latin typeface="Times New Roman"/>
                <a:cs typeface="Times New Roman"/>
              </a:rPr>
              <a:t>from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center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edges</a:t>
            </a:r>
            <a:endParaRPr sz="1200">
              <a:latin typeface="Times New Roman"/>
              <a:cs typeface="Times New Roman"/>
            </a:endParaRPr>
          </a:p>
          <a:p>
            <a:pPr marL="241300" marR="6985" indent="-228600">
              <a:lnSpc>
                <a:spcPts val="1380"/>
              </a:lnSpc>
              <a:spcBef>
                <a:spcPts val="65"/>
              </a:spcBef>
              <a:buFont typeface="Courier New"/>
              <a:buChar char="o"/>
              <a:tabLst>
                <a:tab pos="241300" algn="l"/>
              </a:tabLst>
            </a:pPr>
            <a:r>
              <a:rPr sz="1200" spc="-5" dirty="0">
                <a:latin typeface="Times New Roman"/>
                <a:cs typeface="Times New Roman"/>
              </a:rPr>
              <a:t>A beam of </a:t>
            </a:r>
            <a:r>
              <a:rPr sz="1200" dirty="0">
                <a:latin typeface="Times New Roman"/>
                <a:cs typeface="Times New Roman"/>
              </a:rPr>
              <a:t>light </a:t>
            </a:r>
            <a:r>
              <a:rPr sz="1200" spc="-5" dirty="0">
                <a:latin typeface="Times New Roman"/>
                <a:cs typeface="Times New Roman"/>
              </a:rPr>
              <a:t>moves </a:t>
            </a:r>
            <a:r>
              <a:rPr sz="1200" dirty="0">
                <a:latin typeface="Times New Roman"/>
                <a:cs typeface="Times New Roman"/>
              </a:rPr>
              <a:t>through this constant density in a </a:t>
            </a:r>
            <a:r>
              <a:rPr sz="1200" spc="-5" dirty="0">
                <a:latin typeface="Times New Roman"/>
                <a:cs typeface="Times New Roman"/>
              </a:rPr>
              <a:t>straight line until it  </a:t>
            </a:r>
            <a:r>
              <a:rPr sz="1200" dirty="0">
                <a:latin typeface="Times New Roman"/>
                <a:cs typeface="Times New Roman"/>
              </a:rPr>
              <a:t>reaches the interface of the core and the</a:t>
            </a:r>
            <a:r>
              <a:rPr sz="1200" spc="-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cladding</a:t>
            </a:r>
            <a:endParaRPr sz="1200">
              <a:latin typeface="Times New Roman"/>
              <a:cs typeface="Times New Roman"/>
            </a:endParaRPr>
          </a:p>
          <a:p>
            <a:pPr marL="241300" marR="5080" indent="-228600">
              <a:lnSpc>
                <a:spcPts val="1380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spc="-5" dirty="0">
                <a:latin typeface="Times New Roman"/>
                <a:cs typeface="Times New Roman"/>
              </a:rPr>
              <a:t>At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interface, </a:t>
            </a:r>
            <a:r>
              <a:rPr sz="1200" dirty="0">
                <a:latin typeface="Times New Roman"/>
                <a:cs typeface="Times New Roman"/>
              </a:rPr>
              <a:t>there is an abrupt </a:t>
            </a:r>
            <a:r>
              <a:rPr sz="1200" spc="-5" dirty="0">
                <a:latin typeface="Times New Roman"/>
                <a:cs typeface="Times New Roman"/>
              </a:rPr>
              <a:t>change </a:t>
            </a:r>
            <a:r>
              <a:rPr sz="1200" dirty="0">
                <a:latin typeface="Times New Roman"/>
                <a:cs typeface="Times New Roman"/>
              </a:rPr>
              <a:t>to lower density, that alters </a:t>
            </a:r>
            <a:r>
              <a:rPr sz="1200" spc="-5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angle of  the </a:t>
            </a:r>
            <a:r>
              <a:rPr sz="1200" spc="-5" dirty="0">
                <a:latin typeface="Times New Roman"/>
                <a:cs typeface="Times New Roman"/>
              </a:rPr>
              <a:t>beam’s</a:t>
            </a:r>
            <a:r>
              <a:rPr sz="1200" spc="-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motion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ts val="1315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Step </a:t>
            </a:r>
            <a:r>
              <a:rPr sz="1200" spc="70" dirty="0">
                <a:latin typeface="Times New Roman"/>
                <a:cs typeface="Times New Roman"/>
              </a:rPr>
              <a:t>Index</a:t>
            </a:r>
            <a:r>
              <a:rPr sz="1200" spc="70" dirty="0">
                <a:latin typeface="Meiryo"/>
                <a:cs typeface="Meiryo"/>
              </a:rPr>
              <a:t>€</a:t>
            </a:r>
            <a:r>
              <a:rPr sz="1200" spc="-204" dirty="0">
                <a:latin typeface="Meiryo"/>
                <a:cs typeface="Meiryo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Suddenness of </a:t>
            </a:r>
            <a:r>
              <a:rPr sz="1200" dirty="0">
                <a:latin typeface="Times New Roman"/>
                <a:cs typeface="Times New Roman"/>
              </a:rPr>
              <a:t>this change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ts val="1380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spc="-5" dirty="0">
                <a:latin typeface="Times New Roman"/>
                <a:cs typeface="Times New Roman"/>
              </a:rPr>
              <a:t>Some beams </a:t>
            </a:r>
            <a:r>
              <a:rPr sz="1200" dirty="0">
                <a:latin typeface="Times New Roman"/>
                <a:cs typeface="Times New Roman"/>
              </a:rPr>
              <a:t>travel straight and reach the destination without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reflecting</a:t>
            </a:r>
            <a:endParaRPr sz="1200">
              <a:latin typeface="Times New Roman"/>
              <a:cs typeface="Times New Roman"/>
            </a:endParaRPr>
          </a:p>
          <a:p>
            <a:pPr marL="241300" marR="6350" indent="-228600">
              <a:lnSpc>
                <a:spcPts val="1380"/>
              </a:lnSpc>
              <a:spcBef>
                <a:spcPts val="65"/>
              </a:spcBef>
              <a:buFont typeface="Courier New"/>
              <a:buChar char="o"/>
              <a:tabLst>
                <a:tab pos="241300" algn="l"/>
              </a:tabLst>
            </a:pPr>
            <a:r>
              <a:rPr sz="1200" spc="-5" dirty="0">
                <a:latin typeface="Times New Roman"/>
                <a:cs typeface="Times New Roman"/>
              </a:rPr>
              <a:t>Some </a:t>
            </a:r>
            <a:r>
              <a:rPr sz="1200" dirty="0">
                <a:latin typeface="Times New Roman"/>
                <a:cs typeface="Times New Roman"/>
              </a:rPr>
              <a:t>strike the </a:t>
            </a:r>
            <a:r>
              <a:rPr sz="1200" spc="-5" dirty="0">
                <a:latin typeface="Times New Roman"/>
                <a:cs typeface="Times New Roman"/>
              </a:rPr>
              <a:t>interface </a:t>
            </a:r>
            <a:r>
              <a:rPr sz="1200" dirty="0">
                <a:latin typeface="Times New Roman"/>
                <a:cs typeface="Times New Roman"/>
              </a:rPr>
              <a:t>of core and </a:t>
            </a:r>
            <a:r>
              <a:rPr sz="1200" spc="-5" dirty="0">
                <a:latin typeface="Times New Roman"/>
                <a:cs typeface="Times New Roman"/>
              </a:rPr>
              <a:t>cladding </a:t>
            </a:r>
            <a:r>
              <a:rPr sz="1200" dirty="0">
                <a:latin typeface="Times New Roman"/>
                <a:cs typeface="Times New Roman"/>
              </a:rPr>
              <a:t>at an angle </a:t>
            </a:r>
            <a:r>
              <a:rPr sz="1200" spc="-5" dirty="0">
                <a:latin typeface="Times New Roman"/>
                <a:cs typeface="Times New Roman"/>
              </a:rPr>
              <a:t>smaller </a:t>
            </a:r>
            <a:r>
              <a:rPr sz="1200" dirty="0">
                <a:latin typeface="Times New Roman"/>
                <a:cs typeface="Times New Roman"/>
              </a:rPr>
              <a:t>than critical  angle and </a:t>
            </a:r>
            <a:r>
              <a:rPr sz="1200" spc="-5" dirty="0">
                <a:latin typeface="Times New Roman"/>
                <a:cs typeface="Times New Roman"/>
              </a:rPr>
              <a:t>penetrate </a:t>
            </a:r>
            <a:r>
              <a:rPr sz="1200" dirty="0">
                <a:latin typeface="Times New Roman"/>
                <a:cs typeface="Times New Roman"/>
              </a:rPr>
              <a:t>cladding and are</a:t>
            </a:r>
            <a:r>
              <a:rPr sz="1200" spc="-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lost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© </a:t>
            </a:r>
            <a:r>
              <a:rPr spc="-5" dirty="0"/>
              <a:t>Copyright Virtual University of</a:t>
            </a:r>
            <a:r>
              <a:rPr spc="-80" dirty="0"/>
              <a:t> </a:t>
            </a:r>
            <a:r>
              <a:rPr spc="-5" dirty="0"/>
              <a:t>Pakistan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05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151466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43000" y="637794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43000" y="9867900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30300" y="445007"/>
            <a:ext cx="5532120" cy="364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253355" algn="l"/>
              </a:tabLst>
            </a:pPr>
            <a:r>
              <a:rPr sz="1200" spc="-5" dirty="0">
                <a:latin typeface="Times New Roman"/>
                <a:cs typeface="Times New Roman"/>
              </a:rPr>
              <a:t>CS601-Data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Communication	</a:t>
            </a:r>
            <a:r>
              <a:rPr sz="1200" b="1" spc="-10" dirty="0">
                <a:latin typeface="Times New Roman"/>
                <a:cs typeface="Times New Roman"/>
              </a:rPr>
              <a:t>VU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469900" marR="5080" indent="-228600">
              <a:lnSpc>
                <a:spcPts val="1380"/>
              </a:lnSpc>
              <a:spcBef>
                <a:spcPts val="875"/>
              </a:spcBef>
              <a:buFont typeface="Courier New"/>
              <a:buChar char="o"/>
              <a:tabLst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Others hit edge of the core at angles </a:t>
            </a:r>
            <a:r>
              <a:rPr sz="1200" dirty="0">
                <a:latin typeface="Times New Roman"/>
                <a:cs typeface="Times New Roman"/>
              </a:rPr>
              <a:t>greater </a:t>
            </a:r>
            <a:r>
              <a:rPr sz="1200" spc="-5" dirty="0">
                <a:latin typeface="Times New Roman"/>
                <a:cs typeface="Times New Roman"/>
              </a:rPr>
              <a:t>than </a:t>
            </a:r>
            <a:r>
              <a:rPr sz="1200" dirty="0">
                <a:latin typeface="Times New Roman"/>
                <a:cs typeface="Times New Roman"/>
              </a:rPr>
              <a:t>critical </a:t>
            </a:r>
            <a:r>
              <a:rPr sz="1200" spc="-5" dirty="0">
                <a:latin typeface="Times New Roman"/>
                <a:cs typeface="Times New Roman"/>
              </a:rPr>
              <a:t>angle </a:t>
            </a:r>
            <a:r>
              <a:rPr sz="1200" dirty="0">
                <a:latin typeface="Times New Roman"/>
                <a:cs typeface="Times New Roman"/>
              </a:rPr>
              <a:t>and </a:t>
            </a:r>
            <a:r>
              <a:rPr sz="1200" spc="-5" dirty="0">
                <a:latin typeface="Times New Roman"/>
                <a:cs typeface="Times New Roman"/>
              </a:rPr>
              <a:t>bounce </a:t>
            </a:r>
            <a:r>
              <a:rPr sz="1200" dirty="0">
                <a:latin typeface="Times New Roman"/>
                <a:cs typeface="Times New Roman"/>
              </a:rPr>
              <a:t>back  and </a:t>
            </a:r>
            <a:r>
              <a:rPr sz="1200" spc="-5" dirty="0">
                <a:latin typeface="Times New Roman"/>
                <a:cs typeface="Times New Roman"/>
              </a:rPr>
              <a:t>forth </a:t>
            </a:r>
            <a:r>
              <a:rPr sz="1200" dirty="0">
                <a:latin typeface="Times New Roman"/>
                <a:cs typeface="Times New Roman"/>
              </a:rPr>
              <a:t>to the</a:t>
            </a:r>
            <a:r>
              <a:rPr sz="1200" spc="-1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destination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Courier New"/>
              <a:buChar char="o"/>
            </a:pPr>
            <a:endParaRPr sz="1200">
              <a:latin typeface="Times New Roman"/>
              <a:cs typeface="Times New Roman"/>
            </a:endParaRPr>
          </a:p>
          <a:p>
            <a:pPr marL="927100" lvl="1" indent="-228600">
              <a:lnSpc>
                <a:spcPts val="1400"/>
              </a:lnSpc>
              <a:buFont typeface="Symbol"/>
              <a:buChar char=""/>
              <a:tabLst>
                <a:tab pos="926465" algn="l"/>
                <a:tab pos="927100" algn="l"/>
              </a:tabLst>
            </a:pPr>
            <a:r>
              <a:rPr sz="1200" b="1" dirty="0">
                <a:latin typeface="Times New Roman"/>
                <a:cs typeface="Times New Roman"/>
              </a:rPr>
              <a:t>Disadvantage of Multimode Step-Index</a:t>
            </a:r>
            <a:r>
              <a:rPr sz="1200" b="1" spc="-11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Fiber</a:t>
            </a:r>
            <a:endParaRPr sz="1200">
              <a:latin typeface="Times New Roman"/>
              <a:cs typeface="Times New Roman"/>
            </a:endParaRPr>
          </a:p>
          <a:p>
            <a:pPr marL="927100" indent="-228600">
              <a:lnSpc>
                <a:spcPts val="1370"/>
              </a:lnSpc>
              <a:buFont typeface="Courier New"/>
              <a:buChar char="o"/>
              <a:tabLst>
                <a:tab pos="927100" algn="l"/>
              </a:tabLst>
            </a:pPr>
            <a:r>
              <a:rPr sz="1200" dirty="0">
                <a:latin typeface="Times New Roman"/>
                <a:cs typeface="Times New Roman"/>
              </a:rPr>
              <a:t>Each </a:t>
            </a:r>
            <a:r>
              <a:rPr sz="1200" spc="-5" dirty="0">
                <a:latin typeface="Times New Roman"/>
                <a:cs typeface="Times New Roman"/>
              </a:rPr>
              <a:t>beams </a:t>
            </a:r>
            <a:r>
              <a:rPr sz="1200" dirty="0">
                <a:latin typeface="Times New Roman"/>
                <a:cs typeface="Times New Roman"/>
              </a:rPr>
              <a:t>angle is </a:t>
            </a:r>
            <a:r>
              <a:rPr sz="1200" spc="-5" dirty="0">
                <a:latin typeface="Times New Roman"/>
                <a:cs typeface="Times New Roman"/>
              </a:rPr>
              <a:t>equal </a:t>
            </a:r>
            <a:r>
              <a:rPr sz="1200" dirty="0">
                <a:latin typeface="Times New Roman"/>
                <a:cs typeface="Times New Roman"/>
              </a:rPr>
              <a:t>to its </a:t>
            </a:r>
            <a:r>
              <a:rPr sz="1200" spc="-5" dirty="0">
                <a:latin typeface="Times New Roman"/>
                <a:cs typeface="Times New Roman"/>
              </a:rPr>
              <a:t>angle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reflection</a:t>
            </a:r>
            <a:endParaRPr sz="1200">
              <a:latin typeface="Times New Roman"/>
              <a:cs typeface="Times New Roman"/>
            </a:endParaRPr>
          </a:p>
          <a:p>
            <a:pPr marL="927100" marR="6985" indent="-228600">
              <a:lnSpc>
                <a:spcPts val="1380"/>
              </a:lnSpc>
              <a:spcBef>
                <a:spcPts val="65"/>
              </a:spcBef>
              <a:buFont typeface="Courier New"/>
              <a:buChar char="o"/>
              <a:tabLst>
                <a:tab pos="927100" algn="l"/>
              </a:tabLst>
            </a:pPr>
            <a:r>
              <a:rPr sz="1200" dirty="0">
                <a:latin typeface="Times New Roman"/>
                <a:cs typeface="Times New Roman"/>
              </a:rPr>
              <a:t>If I is </a:t>
            </a:r>
            <a:r>
              <a:rPr sz="1200" spc="-5" dirty="0">
                <a:latin typeface="Times New Roman"/>
                <a:cs typeface="Times New Roman"/>
              </a:rPr>
              <a:t>small, </a:t>
            </a:r>
            <a:r>
              <a:rPr sz="1200" dirty="0">
                <a:latin typeface="Times New Roman"/>
                <a:cs typeface="Times New Roman"/>
              </a:rPr>
              <a:t>R is </a:t>
            </a:r>
            <a:r>
              <a:rPr sz="1200" spc="-5" dirty="0">
                <a:latin typeface="Times New Roman"/>
                <a:cs typeface="Times New Roman"/>
              </a:rPr>
              <a:t>small </a:t>
            </a:r>
            <a:r>
              <a:rPr sz="1200" dirty="0">
                <a:latin typeface="Times New Roman"/>
                <a:cs typeface="Times New Roman"/>
              </a:rPr>
              <a:t>and the </a:t>
            </a:r>
            <a:r>
              <a:rPr sz="1200" spc="-5" dirty="0">
                <a:latin typeface="Times New Roman"/>
                <a:cs typeface="Times New Roman"/>
              </a:rPr>
              <a:t>beam </a:t>
            </a:r>
            <a:r>
              <a:rPr sz="1200" dirty="0">
                <a:latin typeface="Times New Roman"/>
                <a:cs typeface="Times New Roman"/>
              </a:rPr>
              <a:t>will require </a:t>
            </a:r>
            <a:r>
              <a:rPr sz="1200" spc="-5" dirty="0">
                <a:latin typeface="Times New Roman"/>
                <a:cs typeface="Times New Roman"/>
              </a:rPr>
              <a:t>more </a:t>
            </a:r>
            <a:r>
              <a:rPr sz="1200" dirty="0">
                <a:latin typeface="Times New Roman"/>
                <a:cs typeface="Times New Roman"/>
              </a:rPr>
              <a:t>bounces and it will  take </a:t>
            </a:r>
            <a:r>
              <a:rPr sz="1200" spc="-5" dirty="0">
                <a:latin typeface="Times New Roman"/>
                <a:cs typeface="Times New Roman"/>
              </a:rPr>
              <a:t>more time </a:t>
            </a:r>
            <a:r>
              <a:rPr sz="1200" dirty="0">
                <a:latin typeface="Times New Roman"/>
                <a:cs typeface="Times New Roman"/>
              </a:rPr>
              <a:t>to reach 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destination</a:t>
            </a:r>
            <a:endParaRPr sz="1200">
              <a:latin typeface="Times New Roman"/>
              <a:cs typeface="Times New Roman"/>
            </a:endParaRPr>
          </a:p>
          <a:p>
            <a:pPr marL="927100" indent="-228600">
              <a:lnSpc>
                <a:spcPts val="1315"/>
              </a:lnSpc>
              <a:buFont typeface="Courier New"/>
              <a:buChar char="o"/>
              <a:tabLst>
                <a:tab pos="927100" algn="l"/>
              </a:tabLst>
            </a:pPr>
            <a:r>
              <a:rPr sz="1200" dirty="0">
                <a:latin typeface="Times New Roman"/>
                <a:cs typeface="Times New Roman"/>
              </a:rPr>
              <a:t>If I is </a:t>
            </a:r>
            <a:r>
              <a:rPr sz="1200" spc="-5" dirty="0">
                <a:latin typeface="Times New Roman"/>
                <a:cs typeface="Times New Roman"/>
              </a:rPr>
              <a:t>large, </a:t>
            </a:r>
            <a:r>
              <a:rPr sz="1200" dirty="0">
                <a:latin typeface="Times New Roman"/>
                <a:cs typeface="Times New Roman"/>
              </a:rPr>
              <a:t>R is </a:t>
            </a:r>
            <a:r>
              <a:rPr sz="1200" spc="-5" dirty="0">
                <a:latin typeface="Times New Roman"/>
                <a:cs typeface="Times New Roman"/>
              </a:rPr>
              <a:t>large and </a:t>
            </a:r>
            <a:r>
              <a:rPr sz="1200" dirty="0">
                <a:latin typeface="Times New Roman"/>
                <a:cs typeface="Times New Roman"/>
              </a:rPr>
              <a:t>beam will reach </a:t>
            </a:r>
            <a:r>
              <a:rPr sz="1200" spc="-5" dirty="0">
                <a:latin typeface="Times New Roman"/>
                <a:cs typeface="Times New Roman"/>
              </a:rPr>
              <a:t>destination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quickly</a:t>
            </a:r>
            <a:endParaRPr sz="1200">
              <a:latin typeface="Times New Roman"/>
              <a:cs typeface="Times New Roman"/>
            </a:endParaRPr>
          </a:p>
          <a:p>
            <a:pPr marL="927100" marR="5715" indent="-228600">
              <a:lnSpc>
                <a:spcPts val="1380"/>
              </a:lnSpc>
              <a:spcBef>
                <a:spcPts val="65"/>
              </a:spcBef>
              <a:buFont typeface="Courier New"/>
              <a:buChar char="o"/>
              <a:tabLst>
                <a:tab pos="927100" algn="l"/>
              </a:tabLst>
            </a:pPr>
            <a:r>
              <a:rPr sz="1200" dirty="0">
                <a:latin typeface="Times New Roman"/>
                <a:cs typeface="Times New Roman"/>
              </a:rPr>
              <a:t>In other </a:t>
            </a:r>
            <a:r>
              <a:rPr sz="1200" spc="-5" dirty="0">
                <a:latin typeface="Times New Roman"/>
                <a:cs typeface="Times New Roman"/>
              </a:rPr>
              <a:t>words there </a:t>
            </a:r>
            <a:r>
              <a:rPr sz="1200" dirty="0">
                <a:latin typeface="Times New Roman"/>
                <a:cs typeface="Times New Roman"/>
              </a:rPr>
              <a:t>is a </a:t>
            </a:r>
            <a:r>
              <a:rPr sz="1200" spc="-5" dirty="0">
                <a:latin typeface="Times New Roman"/>
                <a:cs typeface="Times New Roman"/>
              </a:rPr>
              <a:t>difference </a:t>
            </a:r>
            <a:r>
              <a:rPr sz="1200" dirty="0">
                <a:latin typeface="Times New Roman"/>
                <a:cs typeface="Times New Roman"/>
              </a:rPr>
              <a:t>is Path </a:t>
            </a:r>
            <a:r>
              <a:rPr sz="1200" spc="-5" dirty="0">
                <a:latin typeface="Times New Roman"/>
                <a:cs typeface="Times New Roman"/>
              </a:rPr>
              <a:t>Lengths that </a:t>
            </a:r>
            <a:r>
              <a:rPr sz="1200" dirty="0">
                <a:latin typeface="Times New Roman"/>
                <a:cs typeface="Times New Roman"/>
              </a:rPr>
              <a:t>results </a:t>
            </a:r>
            <a:r>
              <a:rPr sz="1200" spc="-5" dirty="0">
                <a:latin typeface="Times New Roman"/>
                <a:cs typeface="Times New Roman"/>
              </a:rPr>
              <a:t>into </a:t>
            </a:r>
            <a:r>
              <a:rPr sz="1200" dirty="0">
                <a:latin typeface="Times New Roman"/>
                <a:cs typeface="Times New Roman"/>
              </a:rPr>
              <a:t>a  </a:t>
            </a:r>
            <a:r>
              <a:rPr sz="1200" spc="-5" dirty="0">
                <a:latin typeface="Times New Roman"/>
                <a:cs typeface="Times New Roman"/>
              </a:rPr>
              <a:t>distortion </a:t>
            </a:r>
            <a:r>
              <a:rPr sz="1200" dirty="0">
                <a:latin typeface="Times New Roman"/>
                <a:cs typeface="Times New Roman"/>
              </a:rPr>
              <a:t>at the</a:t>
            </a:r>
            <a:r>
              <a:rPr sz="1200" spc="-10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receiver</a:t>
            </a:r>
            <a:endParaRPr sz="1200">
              <a:latin typeface="Times New Roman"/>
              <a:cs typeface="Times New Roman"/>
            </a:endParaRPr>
          </a:p>
          <a:p>
            <a:pPr marL="927100" marR="5080" indent="-228600">
              <a:lnSpc>
                <a:spcPts val="1380"/>
              </a:lnSpc>
              <a:buFont typeface="Courier New"/>
              <a:buChar char="o"/>
              <a:tabLst>
                <a:tab pos="927100" algn="l"/>
              </a:tabLst>
            </a:pPr>
            <a:r>
              <a:rPr sz="1200" dirty="0">
                <a:latin typeface="Times New Roman"/>
                <a:cs typeface="Times New Roman"/>
              </a:rPr>
              <a:t>This </a:t>
            </a:r>
            <a:r>
              <a:rPr sz="1200" spc="-5" dirty="0">
                <a:latin typeface="Times New Roman"/>
                <a:cs typeface="Times New Roman"/>
              </a:rPr>
              <a:t>distortion limits the </a:t>
            </a:r>
            <a:r>
              <a:rPr sz="1200" dirty="0">
                <a:latin typeface="Times New Roman"/>
                <a:cs typeface="Times New Roman"/>
              </a:rPr>
              <a:t>data rate </a:t>
            </a:r>
            <a:r>
              <a:rPr sz="1200" spc="-5" dirty="0">
                <a:latin typeface="Times New Roman"/>
                <a:cs typeface="Times New Roman"/>
              </a:rPr>
              <a:t>and make Multimode </a:t>
            </a:r>
            <a:r>
              <a:rPr sz="1200" dirty="0">
                <a:latin typeface="Times New Roman"/>
                <a:cs typeface="Times New Roman"/>
              </a:rPr>
              <a:t>Step index </a:t>
            </a:r>
            <a:r>
              <a:rPr sz="1200" spc="-5" dirty="0">
                <a:latin typeface="Times New Roman"/>
                <a:cs typeface="Times New Roman"/>
              </a:rPr>
              <a:t>fiber  inadequate for precise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applications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00">
              <a:latin typeface="Times New Roman"/>
              <a:cs typeface="Times New Roman"/>
            </a:endParaRPr>
          </a:p>
          <a:p>
            <a:pPr marL="927100" indent="-228600">
              <a:lnSpc>
                <a:spcPts val="1405"/>
              </a:lnSpc>
              <a:buFont typeface="Meiryo"/>
              <a:buChar char="➢"/>
              <a:tabLst>
                <a:tab pos="927100" algn="l"/>
              </a:tabLst>
            </a:pPr>
            <a:r>
              <a:rPr sz="1200" b="1" dirty="0">
                <a:latin typeface="Times New Roman"/>
                <a:cs typeface="Times New Roman"/>
              </a:rPr>
              <a:t>Multimode </a:t>
            </a:r>
            <a:r>
              <a:rPr sz="1200" b="1" spc="-5" dirty="0">
                <a:latin typeface="Times New Roman"/>
                <a:cs typeface="Times New Roman"/>
              </a:rPr>
              <a:t>Graded-Index</a:t>
            </a:r>
            <a:r>
              <a:rPr sz="1200" b="1" spc="-6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Fiber</a:t>
            </a:r>
            <a:endParaRPr sz="1200">
              <a:latin typeface="Times New Roman"/>
              <a:cs typeface="Times New Roman"/>
            </a:endParaRPr>
          </a:p>
          <a:p>
            <a:pPr marL="927100" indent="-228600">
              <a:lnSpc>
                <a:spcPts val="1375"/>
              </a:lnSpc>
              <a:buFont typeface="Courier New"/>
              <a:buChar char="o"/>
              <a:tabLst>
                <a:tab pos="927100" algn="l"/>
              </a:tabLst>
            </a:pPr>
            <a:r>
              <a:rPr sz="1200" dirty="0">
                <a:latin typeface="Times New Roman"/>
                <a:cs typeface="Times New Roman"/>
              </a:rPr>
              <a:t>The solution to the </a:t>
            </a:r>
            <a:r>
              <a:rPr sz="1200" spc="-5" dirty="0">
                <a:latin typeface="Times New Roman"/>
                <a:cs typeface="Times New Roman"/>
              </a:rPr>
              <a:t>above </a:t>
            </a:r>
            <a:r>
              <a:rPr sz="1200" dirty="0">
                <a:latin typeface="Times New Roman"/>
                <a:cs typeface="Times New Roman"/>
              </a:rPr>
              <a:t>problem is </a:t>
            </a:r>
            <a:r>
              <a:rPr sz="1200" spc="-5" dirty="0">
                <a:latin typeface="Times New Roman"/>
                <a:cs typeface="Times New Roman"/>
              </a:rPr>
              <a:t>Multimode </a:t>
            </a:r>
            <a:r>
              <a:rPr sz="1200" dirty="0">
                <a:latin typeface="Times New Roman"/>
                <a:cs typeface="Times New Roman"/>
              </a:rPr>
              <a:t>Graded </a:t>
            </a:r>
            <a:r>
              <a:rPr sz="1200" spc="-5" dirty="0">
                <a:latin typeface="Times New Roman"/>
                <a:cs typeface="Times New Roman"/>
              </a:rPr>
              <a:t>Index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Fiber</a:t>
            </a:r>
            <a:endParaRPr sz="1200">
              <a:latin typeface="Times New Roman"/>
              <a:cs typeface="Times New Roman"/>
            </a:endParaRPr>
          </a:p>
          <a:p>
            <a:pPr marL="927100" indent="-228600">
              <a:lnSpc>
                <a:spcPts val="1380"/>
              </a:lnSpc>
              <a:buFont typeface="Courier New"/>
              <a:buChar char="o"/>
              <a:tabLst>
                <a:tab pos="927100" algn="l"/>
              </a:tabLst>
            </a:pPr>
            <a:r>
              <a:rPr sz="1200" spc="-5" dirty="0">
                <a:latin typeface="Times New Roman"/>
                <a:cs typeface="Times New Roman"/>
              </a:rPr>
              <a:t>A grade </a:t>
            </a:r>
            <a:r>
              <a:rPr sz="1200" dirty="0">
                <a:latin typeface="Times New Roman"/>
                <a:cs typeface="Times New Roman"/>
              </a:rPr>
              <a:t>index </a:t>
            </a:r>
            <a:r>
              <a:rPr sz="1200" spc="-5" dirty="0">
                <a:latin typeface="Times New Roman"/>
                <a:cs typeface="Times New Roman"/>
              </a:rPr>
              <a:t>fiber </a:t>
            </a:r>
            <a:r>
              <a:rPr sz="1200" dirty="0">
                <a:latin typeface="Times New Roman"/>
                <a:cs typeface="Times New Roman"/>
              </a:rPr>
              <a:t>is the </a:t>
            </a:r>
            <a:r>
              <a:rPr sz="1200" spc="-5" dirty="0">
                <a:latin typeface="Times New Roman"/>
                <a:cs typeface="Times New Roman"/>
              </a:rPr>
              <a:t>one with varying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densities</a:t>
            </a:r>
            <a:endParaRPr sz="1200">
              <a:latin typeface="Times New Roman"/>
              <a:cs typeface="Times New Roman"/>
            </a:endParaRPr>
          </a:p>
          <a:p>
            <a:pPr marL="927100" marR="5080" indent="-228600">
              <a:lnSpc>
                <a:spcPts val="1380"/>
              </a:lnSpc>
              <a:spcBef>
                <a:spcPts val="65"/>
              </a:spcBef>
              <a:buFont typeface="Courier New"/>
              <a:buChar char="o"/>
              <a:tabLst>
                <a:tab pos="927100" algn="l"/>
              </a:tabLst>
            </a:pPr>
            <a:r>
              <a:rPr sz="1200" dirty="0">
                <a:latin typeface="Times New Roman"/>
                <a:cs typeface="Times New Roman"/>
              </a:rPr>
              <a:t>Density is </a:t>
            </a:r>
            <a:r>
              <a:rPr sz="1200" spc="-5" dirty="0">
                <a:latin typeface="Times New Roman"/>
                <a:cs typeface="Times New Roman"/>
              </a:rPr>
              <a:t>highest </a:t>
            </a:r>
            <a:r>
              <a:rPr sz="1200" dirty="0">
                <a:latin typeface="Times New Roman"/>
                <a:cs typeface="Times New Roman"/>
              </a:rPr>
              <a:t>at </a:t>
            </a:r>
            <a:r>
              <a:rPr sz="1200" spc="-5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center of </a:t>
            </a:r>
            <a:r>
              <a:rPr sz="1200" spc="-5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core and decreases </a:t>
            </a:r>
            <a:r>
              <a:rPr sz="1200" spc="-5" dirty="0">
                <a:latin typeface="Times New Roman"/>
                <a:cs typeface="Times New Roman"/>
              </a:rPr>
              <a:t>gradually </a:t>
            </a:r>
            <a:r>
              <a:rPr sz="1200" dirty="0">
                <a:latin typeface="Times New Roman"/>
                <a:cs typeface="Times New Roman"/>
              </a:rPr>
              <a:t>to its  lowest </a:t>
            </a:r>
            <a:r>
              <a:rPr sz="1200" spc="-5" dirty="0">
                <a:latin typeface="Times New Roman"/>
                <a:cs typeface="Times New Roman"/>
              </a:rPr>
              <a:t>at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edge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837944" y="4430267"/>
            <a:ext cx="4118927" cy="800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30300" y="5218938"/>
            <a:ext cx="5532120" cy="34080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98500" indent="-228600">
              <a:lnSpc>
                <a:spcPts val="1410"/>
              </a:lnSpc>
              <a:buFont typeface="Courier New"/>
              <a:buChar char="o"/>
              <a:tabLst>
                <a:tab pos="698500" algn="l"/>
              </a:tabLst>
            </a:pPr>
            <a:r>
              <a:rPr sz="1200" dirty="0">
                <a:latin typeface="Times New Roman"/>
                <a:cs typeface="Times New Roman"/>
              </a:rPr>
              <a:t>The signal is </a:t>
            </a:r>
            <a:r>
              <a:rPr sz="1200" spc="-5" dirty="0">
                <a:latin typeface="Times New Roman"/>
                <a:cs typeface="Times New Roman"/>
              </a:rPr>
              <a:t>introduced </a:t>
            </a:r>
            <a:r>
              <a:rPr sz="1200" dirty="0">
                <a:latin typeface="Times New Roman"/>
                <a:cs typeface="Times New Roman"/>
              </a:rPr>
              <a:t>at the center of the</a:t>
            </a:r>
            <a:r>
              <a:rPr sz="1200" spc="-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core</a:t>
            </a:r>
            <a:endParaRPr sz="1200">
              <a:latin typeface="Times New Roman"/>
              <a:cs typeface="Times New Roman"/>
            </a:endParaRPr>
          </a:p>
          <a:p>
            <a:pPr marL="698500" indent="-228600">
              <a:lnSpc>
                <a:spcPts val="1380"/>
              </a:lnSpc>
              <a:buFont typeface="Courier New"/>
              <a:buChar char="o"/>
              <a:tabLst>
                <a:tab pos="698500" algn="l"/>
              </a:tabLst>
            </a:pPr>
            <a:r>
              <a:rPr sz="1200" dirty="0">
                <a:latin typeface="Times New Roman"/>
                <a:cs typeface="Times New Roman"/>
              </a:rPr>
              <a:t>The horiz </a:t>
            </a:r>
            <a:r>
              <a:rPr sz="1200" spc="-5" dirty="0">
                <a:latin typeface="Times New Roman"/>
                <a:cs typeface="Times New Roman"/>
              </a:rPr>
              <a:t>beams </a:t>
            </a:r>
            <a:r>
              <a:rPr sz="1200" dirty="0">
                <a:latin typeface="Times New Roman"/>
                <a:cs typeface="Times New Roman"/>
              </a:rPr>
              <a:t>move </a:t>
            </a:r>
            <a:r>
              <a:rPr sz="1200" spc="-5" dirty="0">
                <a:latin typeface="Times New Roman"/>
                <a:cs typeface="Times New Roman"/>
              </a:rPr>
              <a:t>straight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receiver</a:t>
            </a:r>
            <a:endParaRPr sz="1200">
              <a:latin typeface="Times New Roman"/>
              <a:cs typeface="Times New Roman"/>
            </a:endParaRPr>
          </a:p>
          <a:p>
            <a:pPr marL="698500" marR="5715" indent="-228600">
              <a:lnSpc>
                <a:spcPts val="1380"/>
              </a:lnSpc>
              <a:spcBef>
                <a:spcPts val="65"/>
              </a:spcBef>
              <a:buFont typeface="Courier New"/>
              <a:buChar char="o"/>
              <a:tabLst>
                <a:tab pos="698500" algn="l"/>
              </a:tabLst>
            </a:pPr>
            <a:r>
              <a:rPr sz="1200" spc="-5" dirty="0">
                <a:latin typeface="Times New Roman"/>
                <a:cs typeface="Times New Roman"/>
              </a:rPr>
              <a:t>Beams </a:t>
            </a:r>
            <a:r>
              <a:rPr sz="1200" dirty="0">
                <a:latin typeface="Times New Roman"/>
                <a:cs typeface="Times New Roman"/>
              </a:rPr>
              <a:t>at other angles </a:t>
            </a:r>
            <a:r>
              <a:rPr sz="1200" spc="-5" dirty="0">
                <a:latin typeface="Times New Roman"/>
                <a:cs typeface="Times New Roman"/>
              </a:rPr>
              <a:t>moves </a:t>
            </a:r>
            <a:r>
              <a:rPr sz="1200" dirty="0">
                <a:latin typeface="Times New Roman"/>
                <a:cs typeface="Times New Roman"/>
              </a:rPr>
              <a:t>through </a:t>
            </a:r>
            <a:r>
              <a:rPr sz="1200" spc="-5" dirty="0">
                <a:latin typeface="Times New Roman"/>
                <a:cs typeface="Times New Roman"/>
              </a:rPr>
              <a:t>the series of constantly changing  </a:t>
            </a:r>
            <a:r>
              <a:rPr sz="1200" dirty="0">
                <a:latin typeface="Times New Roman"/>
                <a:cs typeface="Times New Roman"/>
              </a:rPr>
              <a:t>densities</a:t>
            </a:r>
            <a:endParaRPr sz="1200">
              <a:latin typeface="Times New Roman"/>
              <a:cs typeface="Times New Roman"/>
            </a:endParaRPr>
          </a:p>
          <a:p>
            <a:pPr marL="698500" indent="-228600">
              <a:lnSpc>
                <a:spcPts val="1315"/>
              </a:lnSpc>
              <a:buFont typeface="Courier New"/>
              <a:buChar char="o"/>
              <a:tabLst>
                <a:tab pos="698500" algn="l"/>
              </a:tabLst>
            </a:pPr>
            <a:r>
              <a:rPr sz="1200" dirty="0">
                <a:latin typeface="Times New Roman"/>
                <a:cs typeface="Times New Roman"/>
              </a:rPr>
              <a:t>Each density difference causes each beam to refract </a:t>
            </a:r>
            <a:r>
              <a:rPr sz="1200" spc="-5" dirty="0">
                <a:latin typeface="Times New Roman"/>
                <a:cs typeface="Times New Roman"/>
              </a:rPr>
              <a:t>into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1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curve</a:t>
            </a:r>
            <a:endParaRPr sz="1200">
              <a:latin typeface="Times New Roman"/>
              <a:cs typeface="Times New Roman"/>
            </a:endParaRPr>
          </a:p>
          <a:p>
            <a:pPr marL="698500" marR="5080" indent="-228600">
              <a:lnSpc>
                <a:spcPts val="1380"/>
              </a:lnSpc>
              <a:spcBef>
                <a:spcPts val="65"/>
              </a:spcBef>
              <a:buFont typeface="Courier New"/>
              <a:buChar char="o"/>
              <a:tabLst>
                <a:tab pos="698500" algn="l"/>
              </a:tabLst>
            </a:pPr>
            <a:r>
              <a:rPr sz="1200" dirty="0">
                <a:latin typeface="Times New Roman"/>
                <a:cs typeface="Times New Roman"/>
              </a:rPr>
              <a:t>Signal </a:t>
            </a:r>
            <a:r>
              <a:rPr sz="1200" spc="-5" dirty="0">
                <a:latin typeface="Times New Roman"/>
                <a:cs typeface="Times New Roman"/>
              </a:rPr>
              <a:t>can </a:t>
            </a:r>
            <a:r>
              <a:rPr sz="1200" dirty="0">
                <a:latin typeface="Times New Roman"/>
                <a:cs typeface="Times New Roman"/>
              </a:rPr>
              <a:t>be </a:t>
            </a:r>
            <a:r>
              <a:rPr sz="1200" spc="-5" dirty="0">
                <a:latin typeface="Times New Roman"/>
                <a:cs typeface="Times New Roman"/>
              </a:rPr>
              <a:t>reconstructed </a:t>
            </a:r>
            <a:r>
              <a:rPr sz="1200" dirty="0">
                <a:latin typeface="Times New Roman"/>
                <a:cs typeface="Times New Roman"/>
              </a:rPr>
              <a:t>with </a:t>
            </a:r>
            <a:r>
              <a:rPr sz="1200" spc="-5" dirty="0">
                <a:latin typeface="Times New Roman"/>
                <a:cs typeface="Times New Roman"/>
              </a:rPr>
              <a:t>far greater precision </a:t>
            </a:r>
            <a:r>
              <a:rPr sz="1200" dirty="0">
                <a:latin typeface="Times New Roman"/>
                <a:cs typeface="Times New Roman"/>
              </a:rPr>
              <a:t>as </a:t>
            </a:r>
            <a:r>
              <a:rPr sz="1200" spc="-5" dirty="0">
                <a:latin typeface="Times New Roman"/>
                <a:cs typeface="Times New Roman"/>
              </a:rPr>
              <a:t>all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beams reach  </a:t>
            </a:r>
            <a:r>
              <a:rPr sz="1200" dirty="0">
                <a:latin typeface="Times New Roman"/>
                <a:cs typeface="Times New Roman"/>
              </a:rPr>
              <a:t>the receiver at </a:t>
            </a:r>
            <a:r>
              <a:rPr sz="1200" spc="-5" dirty="0">
                <a:latin typeface="Times New Roman"/>
                <a:cs typeface="Times New Roman"/>
              </a:rPr>
              <a:t>almost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same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time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639"/>
              </a:lnSpc>
            </a:pPr>
            <a:r>
              <a:rPr sz="1400" b="1" spc="-5" dirty="0">
                <a:latin typeface="Times New Roman"/>
                <a:cs typeface="Times New Roman"/>
              </a:rPr>
              <a:t>Summary</a:t>
            </a:r>
            <a:endParaRPr sz="1400">
              <a:latin typeface="Times New Roman"/>
              <a:cs typeface="Times New Roman"/>
            </a:endParaRPr>
          </a:p>
          <a:p>
            <a:pPr marL="469900" indent="-228600">
              <a:lnSpc>
                <a:spcPts val="1370"/>
              </a:lnSpc>
              <a:buFont typeface="Meiryo"/>
              <a:buChar char="*"/>
              <a:tabLst>
                <a:tab pos="469265" algn="l"/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Transmission </a:t>
            </a:r>
            <a:r>
              <a:rPr sz="1200" dirty="0">
                <a:latin typeface="Times New Roman"/>
                <a:cs typeface="Times New Roman"/>
              </a:rPr>
              <a:t>Media and its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Types</a:t>
            </a:r>
            <a:endParaRPr sz="1200">
              <a:latin typeface="Times New Roman"/>
              <a:cs typeface="Times New Roman"/>
            </a:endParaRPr>
          </a:p>
          <a:p>
            <a:pPr marL="469900" indent="-228600">
              <a:lnSpc>
                <a:spcPts val="1380"/>
              </a:lnSpc>
              <a:buFont typeface="Meiryo"/>
              <a:buChar char="*"/>
              <a:tabLst>
                <a:tab pos="469265" algn="l"/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Guided</a:t>
            </a:r>
            <a:r>
              <a:rPr sz="1200" spc="-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Media</a:t>
            </a:r>
            <a:endParaRPr sz="1200">
              <a:latin typeface="Times New Roman"/>
              <a:cs typeface="Times New Roman"/>
            </a:endParaRPr>
          </a:p>
          <a:p>
            <a:pPr marL="927100" lvl="1" indent="-229235">
              <a:lnSpc>
                <a:spcPts val="1380"/>
              </a:lnSpc>
              <a:buChar char="–"/>
              <a:tabLst>
                <a:tab pos="926465" algn="l"/>
                <a:tab pos="927100" algn="l"/>
              </a:tabLst>
            </a:pPr>
            <a:r>
              <a:rPr sz="1200" spc="-5" dirty="0">
                <a:latin typeface="Times New Roman"/>
                <a:cs typeface="Times New Roman"/>
              </a:rPr>
              <a:t>Twisted</a:t>
            </a:r>
            <a:r>
              <a:rPr sz="1200" spc="-10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Pair</a:t>
            </a:r>
            <a:endParaRPr sz="1200">
              <a:latin typeface="Times New Roman"/>
              <a:cs typeface="Times New Roman"/>
            </a:endParaRPr>
          </a:p>
          <a:p>
            <a:pPr marL="927100" lvl="1" indent="-228600">
              <a:lnSpc>
                <a:spcPts val="1380"/>
              </a:lnSpc>
              <a:buChar char="–"/>
              <a:tabLst>
                <a:tab pos="926465" algn="l"/>
                <a:tab pos="927100" algn="l"/>
              </a:tabLst>
            </a:pPr>
            <a:r>
              <a:rPr sz="1200" dirty="0">
                <a:latin typeface="Times New Roman"/>
                <a:cs typeface="Times New Roman"/>
              </a:rPr>
              <a:t>Coaxial</a:t>
            </a:r>
            <a:r>
              <a:rPr sz="1200" spc="-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Cable</a:t>
            </a:r>
            <a:endParaRPr sz="1200">
              <a:latin typeface="Times New Roman"/>
              <a:cs typeface="Times New Roman"/>
            </a:endParaRPr>
          </a:p>
          <a:p>
            <a:pPr marL="927100" lvl="1" indent="-228600">
              <a:lnSpc>
                <a:spcPts val="1410"/>
              </a:lnSpc>
              <a:buChar char="–"/>
              <a:tabLst>
                <a:tab pos="926465" algn="l"/>
                <a:tab pos="927100" algn="l"/>
              </a:tabLst>
            </a:pPr>
            <a:r>
              <a:rPr sz="1200" dirty="0">
                <a:latin typeface="Times New Roman"/>
                <a:cs typeface="Times New Roman"/>
              </a:rPr>
              <a:t>Optical</a:t>
            </a:r>
            <a:r>
              <a:rPr sz="1200" spc="-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Fiber</a:t>
            </a:r>
            <a:endParaRPr sz="12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buFont typeface="Times New Roman"/>
              <a:buChar char="–"/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latin typeface="Times New Roman"/>
                <a:cs typeface="Times New Roman"/>
              </a:rPr>
              <a:t>Reading</a:t>
            </a:r>
            <a:r>
              <a:rPr sz="1400" b="1" spc="-5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Sections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Times New Roman"/>
              <a:cs typeface="Times New Roman"/>
            </a:endParaRPr>
          </a:p>
          <a:p>
            <a:pPr marL="469900" marR="5715" indent="-228600">
              <a:lnSpc>
                <a:spcPts val="1380"/>
              </a:lnSpc>
              <a:buFont typeface="Meiryo"/>
              <a:buChar char="*"/>
              <a:tabLst>
                <a:tab pos="469265" algn="l"/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Section 7.1, “Data Communications and Networking” 4th </a:t>
            </a:r>
            <a:r>
              <a:rPr sz="1200" spc="-5" dirty="0">
                <a:latin typeface="Times New Roman"/>
                <a:cs typeface="Times New Roman"/>
              </a:rPr>
              <a:t>Edition </a:t>
            </a:r>
            <a:r>
              <a:rPr sz="1200" dirty="0">
                <a:latin typeface="Times New Roman"/>
                <a:cs typeface="Times New Roman"/>
              </a:rPr>
              <a:t>by Behrouz </a:t>
            </a:r>
            <a:r>
              <a:rPr sz="1200" spc="-5" dirty="0">
                <a:latin typeface="Times New Roman"/>
                <a:cs typeface="Times New Roman"/>
              </a:rPr>
              <a:t>A.  </a:t>
            </a:r>
            <a:r>
              <a:rPr sz="1200" dirty="0">
                <a:latin typeface="Times New Roman"/>
                <a:cs typeface="Times New Roman"/>
              </a:rPr>
              <a:t>Forouzan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© </a:t>
            </a:r>
            <a:r>
              <a:rPr spc="-5" dirty="0"/>
              <a:t>Copyright Virtual University of</a:t>
            </a:r>
            <a:r>
              <a:rPr spc="-80" dirty="0"/>
              <a:t> </a:t>
            </a:r>
            <a:r>
              <a:rPr spc="-5" dirty="0"/>
              <a:t>Pakistan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05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19642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300" y="445007"/>
            <a:ext cx="1799589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Times New Roman"/>
                <a:cs typeface="Times New Roman"/>
              </a:rPr>
              <a:t>CS601-Data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Communication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71335" y="445007"/>
            <a:ext cx="245110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0" dirty="0">
                <a:latin typeface="Times New Roman"/>
                <a:cs typeface="Times New Roman"/>
              </a:rPr>
              <a:t>VU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000" y="637794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43000" y="9867900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816100" y="914399"/>
            <a:ext cx="4845685" cy="2286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marR="5715" indent="-228600" algn="just">
              <a:lnSpc>
                <a:spcPts val="1380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spc="-5" dirty="0">
                <a:latin typeface="Times New Roman"/>
                <a:cs typeface="Times New Roman"/>
              </a:rPr>
              <a:t>EIA 232 calls for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25 wire cable terminated at one end by by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male  </a:t>
            </a:r>
            <a:r>
              <a:rPr sz="1200" dirty="0">
                <a:latin typeface="Times New Roman"/>
                <a:cs typeface="Times New Roman"/>
              </a:rPr>
              <a:t>connector and at the other end by a </a:t>
            </a:r>
            <a:r>
              <a:rPr sz="1200" spc="-5" dirty="0">
                <a:latin typeface="Times New Roman"/>
                <a:cs typeface="Times New Roman"/>
              </a:rPr>
              <a:t>female</a:t>
            </a:r>
            <a:r>
              <a:rPr sz="1200" spc="-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connector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ts val="1315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Male refers to a plug with each wire in the cable attaching to a</a:t>
            </a:r>
            <a:r>
              <a:rPr sz="1200" spc="-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pin</a:t>
            </a:r>
            <a:endParaRPr sz="1200">
              <a:latin typeface="Times New Roman"/>
              <a:cs typeface="Times New Roman"/>
            </a:endParaRPr>
          </a:p>
          <a:p>
            <a:pPr marL="241300" marR="5715" indent="-228600" algn="just">
              <a:lnSpc>
                <a:spcPts val="1380"/>
              </a:lnSpc>
              <a:spcBef>
                <a:spcPts val="65"/>
              </a:spcBef>
              <a:buFont typeface="Courier New"/>
              <a:buChar char="o"/>
              <a:tabLst>
                <a:tab pos="241300" algn="l"/>
              </a:tabLst>
            </a:pPr>
            <a:r>
              <a:rPr sz="1200" spc="-5" dirty="0">
                <a:latin typeface="Times New Roman"/>
                <a:cs typeface="Times New Roman"/>
              </a:rPr>
              <a:t>Female </a:t>
            </a:r>
            <a:r>
              <a:rPr sz="1200" dirty="0">
                <a:latin typeface="Times New Roman"/>
                <a:cs typeface="Times New Roman"/>
              </a:rPr>
              <a:t>refers to a </a:t>
            </a:r>
            <a:r>
              <a:rPr sz="1200" spc="-5" dirty="0">
                <a:latin typeface="Times New Roman"/>
                <a:cs typeface="Times New Roman"/>
              </a:rPr>
              <a:t>receptacle </a:t>
            </a:r>
            <a:r>
              <a:rPr sz="1200" dirty="0">
                <a:latin typeface="Times New Roman"/>
                <a:cs typeface="Times New Roman"/>
              </a:rPr>
              <a:t>with each wire in cable connecting to a </a:t>
            </a:r>
            <a:r>
              <a:rPr sz="1200" spc="-5" dirty="0">
                <a:latin typeface="Times New Roman"/>
                <a:cs typeface="Times New Roman"/>
              </a:rPr>
              <a:t>metal  </a:t>
            </a:r>
            <a:r>
              <a:rPr sz="1200" dirty="0">
                <a:latin typeface="Times New Roman"/>
                <a:cs typeface="Times New Roman"/>
              </a:rPr>
              <a:t>tube </a:t>
            </a:r>
            <a:r>
              <a:rPr sz="1200" spc="-5" dirty="0">
                <a:latin typeface="Times New Roman"/>
                <a:cs typeface="Times New Roman"/>
              </a:rPr>
              <a:t>or</a:t>
            </a:r>
            <a:r>
              <a:rPr sz="1200" spc="-10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sheath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Font typeface="Meiryo"/>
              <a:buChar char="➢"/>
              <a:tabLst>
                <a:tab pos="241300" algn="l"/>
              </a:tabLst>
            </a:pPr>
            <a:r>
              <a:rPr sz="1200" b="1" dirty="0">
                <a:latin typeface="Times New Roman"/>
                <a:cs typeface="Times New Roman"/>
              </a:rPr>
              <a:t>Electrical </a:t>
            </a:r>
            <a:r>
              <a:rPr sz="1200" b="1" spc="-5" dirty="0">
                <a:latin typeface="Times New Roman"/>
                <a:cs typeface="Times New Roman"/>
              </a:rPr>
              <a:t>Specifications </a:t>
            </a:r>
            <a:r>
              <a:rPr sz="1200" b="1" dirty="0">
                <a:latin typeface="Times New Roman"/>
                <a:cs typeface="Times New Roman"/>
              </a:rPr>
              <a:t>(Sending</a:t>
            </a:r>
            <a:r>
              <a:rPr sz="1200" b="1" spc="-5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data)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Times New Roman"/>
              <a:cs typeface="Times New Roman"/>
            </a:endParaRPr>
          </a:p>
          <a:p>
            <a:pPr marL="241300" marR="5080" indent="-228600" algn="just">
              <a:lnSpc>
                <a:spcPts val="1380"/>
              </a:lnSpc>
              <a:spcBef>
                <a:spcPts val="5"/>
              </a:spcBef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EIA </a:t>
            </a:r>
            <a:r>
              <a:rPr sz="1200" spc="-5" dirty="0">
                <a:latin typeface="Times New Roman"/>
                <a:cs typeface="Times New Roman"/>
              </a:rPr>
              <a:t>232 states </a:t>
            </a:r>
            <a:r>
              <a:rPr sz="1200" dirty="0">
                <a:latin typeface="Times New Roman"/>
                <a:cs typeface="Times New Roman"/>
              </a:rPr>
              <a:t>that </a:t>
            </a:r>
            <a:r>
              <a:rPr sz="1200" spc="-5" dirty="0">
                <a:latin typeface="Times New Roman"/>
                <a:cs typeface="Times New Roman"/>
              </a:rPr>
              <a:t>data must be </a:t>
            </a:r>
            <a:r>
              <a:rPr sz="1200" dirty="0">
                <a:latin typeface="Times New Roman"/>
                <a:cs typeface="Times New Roman"/>
              </a:rPr>
              <a:t>tx </a:t>
            </a:r>
            <a:r>
              <a:rPr sz="1200" spc="-5" dirty="0">
                <a:latin typeface="Times New Roman"/>
                <a:cs typeface="Times New Roman"/>
              </a:rPr>
              <a:t>as binary 1’s and 0’s using NRZ-L  </a:t>
            </a:r>
            <a:r>
              <a:rPr sz="1200" dirty="0">
                <a:latin typeface="Times New Roman"/>
                <a:cs typeface="Times New Roman"/>
              </a:rPr>
              <a:t>encoding </a:t>
            </a:r>
            <a:r>
              <a:rPr sz="1200" spc="-5" dirty="0">
                <a:latin typeface="Times New Roman"/>
                <a:cs typeface="Times New Roman"/>
              </a:rPr>
              <a:t>with </a:t>
            </a:r>
            <a:r>
              <a:rPr sz="1200" dirty="0">
                <a:latin typeface="Times New Roman"/>
                <a:cs typeface="Times New Roman"/>
              </a:rPr>
              <a:t>0 </a:t>
            </a:r>
            <a:r>
              <a:rPr sz="1200" spc="-5" dirty="0">
                <a:latin typeface="Times New Roman"/>
                <a:cs typeface="Times New Roman"/>
              </a:rPr>
              <a:t>defines </a:t>
            </a:r>
            <a:r>
              <a:rPr sz="1200" dirty="0">
                <a:latin typeface="Times New Roman"/>
                <a:cs typeface="Times New Roman"/>
              </a:rPr>
              <a:t>as a </a:t>
            </a:r>
            <a:r>
              <a:rPr sz="1200" spc="-5" dirty="0">
                <a:latin typeface="Times New Roman"/>
                <a:cs typeface="Times New Roman"/>
              </a:rPr>
              <a:t>positive </a:t>
            </a:r>
            <a:r>
              <a:rPr sz="1200" dirty="0">
                <a:latin typeface="Times New Roman"/>
                <a:cs typeface="Times New Roman"/>
              </a:rPr>
              <a:t>and 1 defined as a negative</a:t>
            </a:r>
            <a:r>
              <a:rPr sz="1200" spc="-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voltage</a:t>
            </a:r>
            <a:endParaRPr sz="1200">
              <a:latin typeface="Times New Roman"/>
              <a:cs typeface="Times New Roman"/>
            </a:endParaRPr>
          </a:p>
          <a:p>
            <a:pPr marL="241300" marR="5715" indent="-228600" algn="just">
              <a:lnSpc>
                <a:spcPts val="1380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However rather than defining a </a:t>
            </a:r>
            <a:r>
              <a:rPr sz="1200" spc="-5" dirty="0">
                <a:latin typeface="Times New Roman"/>
                <a:cs typeface="Times New Roman"/>
              </a:rPr>
              <a:t>single range bounded by highest and  </a:t>
            </a:r>
            <a:r>
              <a:rPr sz="1200" dirty="0">
                <a:latin typeface="Times New Roman"/>
                <a:cs typeface="Times New Roman"/>
              </a:rPr>
              <a:t>lowest </a:t>
            </a:r>
            <a:r>
              <a:rPr sz="1200" spc="-5" dirty="0">
                <a:latin typeface="Times New Roman"/>
                <a:cs typeface="Times New Roman"/>
              </a:rPr>
              <a:t>amplitudes, </a:t>
            </a:r>
            <a:r>
              <a:rPr sz="1200" dirty="0">
                <a:latin typeface="Times New Roman"/>
                <a:cs typeface="Times New Roman"/>
              </a:rPr>
              <a:t>EIA 232 defines two distinct ranges , one for +ve  </a:t>
            </a:r>
            <a:r>
              <a:rPr sz="1200" spc="-5" dirty="0">
                <a:latin typeface="Times New Roman"/>
                <a:cs typeface="Times New Roman"/>
              </a:rPr>
              <a:t>voltages and one for</a:t>
            </a:r>
            <a:r>
              <a:rPr sz="1200" spc="-8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-ve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600200" y="3368040"/>
            <a:ext cx="5335282" cy="12633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816100" y="4631435"/>
            <a:ext cx="4846320" cy="3173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marR="5080" indent="-228600" algn="just">
              <a:lnSpc>
                <a:spcPts val="1380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receiver accepts any </a:t>
            </a:r>
            <a:r>
              <a:rPr sz="1200" dirty="0">
                <a:latin typeface="Times New Roman"/>
                <a:cs typeface="Times New Roman"/>
              </a:rPr>
              <a:t>voltage </a:t>
            </a:r>
            <a:r>
              <a:rPr sz="1200" spc="-5" dirty="0">
                <a:latin typeface="Times New Roman"/>
                <a:cs typeface="Times New Roman"/>
              </a:rPr>
              <a:t>that </a:t>
            </a:r>
            <a:r>
              <a:rPr sz="1200" dirty="0">
                <a:latin typeface="Times New Roman"/>
                <a:cs typeface="Times New Roman"/>
              </a:rPr>
              <a:t>falls </a:t>
            </a:r>
            <a:r>
              <a:rPr sz="1200" spc="-5" dirty="0">
                <a:latin typeface="Times New Roman"/>
                <a:cs typeface="Times New Roman"/>
              </a:rPr>
              <a:t>within </a:t>
            </a:r>
            <a:r>
              <a:rPr sz="1200" dirty="0">
                <a:latin typeface="Times New Roman"/>
                <a:cs typeface="Times New Roman"/>
              </a:rPr>
              <a:t>these </a:t>
            </a:r>
            <a:r>
              <a:rPr sz="1200" spc="-5" dirty="0">
                <a:latin typeface="Times New Roman"/>
                <a:cs typeface="Times New Roman"/>
              </a:rPr>
              <a:t>ranges </a:t>
            </a:r>
            <a:r>
              <a:rPr sz="1200" dirty="0">
                <a:latin typeface="Times New Roman"/>
                <a:cs typeface="Times New Roman"/>
              </a:rPr>
              <a:t>as valid  signals</a:t>
            </a:r>
            <a:endParaRPr sz="1200">
              <a:latin typeface="Times New Roman"/>
              <a:cs typeface="Times New Roman"/>
            </a:endParaRPr>
          </a:p>
          <a:p>
            <a:pPr marL="241300" marR="6350" indent="-228600" algn="just">
              <a:lnSpc>
                <a:spcPts val="1380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To be </a:t>
            </a:r>
            <a:r>
              <a:rPr sz="1200" spc="-5" dirty="0">
                <a:latin typeface="Times New Roman"/>
                <a:cs typeface="Times New Roman"/>
              </a:rPr>
              <a:t>recognized </a:t>
            </a:r>
            <a:r>
              <a:rPr sz="1200" dirty="0">
                <a:latin typeface="Times New Roman"/>
                <a:cs typeface="Times New Roman"/>
              </a:rPr>
              <a:t>as </a:t>
            </a:r>
            <a:r>
              <a:rPr sz="1200" spc="-5" dirty="0">
                <a:latin typeface="Times New Roman"/>
                <a:cs typeface="Times New Roman"/>
              </a:rPr>
              <a:t>data,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amplitude </a:t>
            </a:r>
            <a:r>
              <a:rPr sz="1200" dirty="0">
                <a:latin typeface="Times New Roman"/>
                <a:cs typeface="Times New Roman"/>
              </a:rPr>
              <a:t>of the signal </a:t>
            </a:r>
            <a:r>
              <a:rPr sz="1200" spc="-5" dirty="0">
                <a:latin typeface="Times New Roman"/>
                <a:cs typeface="Times New Roman"/>
              </a:rPr>
              <a:t>must </a:t>
            </a:r>
            <a:r>
              <a:rPr sz="1200" dirty="0">
                <a:latin typeface="Times New Roman"/>
                <a:cs typeface="Times New Roman"/>
              </a:rPr>
              <a:t>fall b/w 3 and  </a:t>
            </a:r>
            <a:r>
              <a:rPr sz="1200" spc="-5" dirty="0">
                <a:latin typeface="Times New Roman"/>
                <a:cs typeface="Times New Roman"/>
              </a:rPr>
              <a:t>15 volts or b/w –3 </a:t>
            </a:r>
            <a:r>
              <a:rPr sz="1200" dirty="0">
                <a:latin typeface="Times New Roman"/>
                <a:cs typeface="Times New Roman"/>
              </a:rPr>
              <a:t>and </a:t>
            </a:r>
            <a:r>
              <a:rPr sz="1200" spc="-5" dirty="0">
                <a:latin typeface="Times New Roman"/>
                <a:cs typeface="Times New Roman"/>
              </a:rPr>
              <a:t>–15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volts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ts val="1315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spc="-5" dirty="0">
                <a:latin typeface="Times New Roman"/>
                <a:cs typeface="Times New Roman"/>
              </a:rPr>
              <a:t>Degradation of noise will in misinterpretation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bits</a:t>
            </a:r>
            <a:endParaRPr sz="1200">
              <a:latin typeface="Times New Roman"/>
              <a:cs typeface="Times New Roman"/>
            </a:endParaRPr>
          </a:p>
          <a:p>
            <a:pPr marL="241300" marR="6985" indent="-228600" algn="just">
              <a:lnSpc>
                <a:spcPts val="1380"/>
              </a:lnSpc>
              <a:spcBef>
                <a:spcPts val="65"/>
              </a:spcBef>
              <a:buFont typeface="Courier New"/>
              <a:buChar char="o"/>
              <a:tabLst>
                <a:tab pos="241300" algn="l"/>
              </a:tabLst>
            </a:pPr>
            <a:r>
              <a:rPr sz="1200" spc="-5" dirty="0">
                <a:latin typeface="Times New Roman"/>
                <a:cs typeface="Times New Roman"/>
              </a:rPr>
              <a:t>A square wave is shown to be converted </a:t>
            </a:r>
            <a:r>
              <a:rPr sz="1200" dirty="0">
                <a:latin typeface="Times New Roman"/>
                <a:cs typeface="Times New Roman"/>
              </a:rPr>
              <a:t>into a curve </a:t>
            </a:r>
            <a:r>
              <a:rPr sz="1200" spc="-5" dirty="0">
                <a:latin typeface="Times New Roman"/>
                <a:cs typeface="Times New Roman"/>
              </a:rPr>
              <a:t>by noise and it covers  many</a:t>
            </a:r>
            <a:r>
              <a:rPr sz="1200" spc="-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voltages</a:t>
            </a:r>
            <a:endParaRPr sz="1200">
              <a:latin typeface="Times New Roman"/>
              <a:cs typeface="Times New Roman"/>
            </a:endParaRPr>
          </a:p>
          <a:p>
            <a:pPr marL="241300" marR="6350" indent="-228600" algn="just">
              <a:lnSpc>
                <a:spcPts val="1380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If the rx </a:t>
            </a:r>
            <a:r>
              <a:rPr sz="1200" spc="-5" dirty="0">
                <a:latin typeface="Times New Roman"/>
                <a:cs typeface="Times New Roman"/>
              </a:rPr>
              <a:t>were looking for </a:t>
            </a:r>
            <a:r>
              <a:rPr sz="1200" dirty="0">
                <a:latin typeface="Times New Roman"/>
                <a:cs typeface="Times New Roman"/>
              </a:rPr>
              <a:t>a fixed </a:t>
            </a:r>
            <a:r>
              <a:rPr sz="1200" spc="-5" dirty="0">
                <a:latin typeface="Times New Roman"/>
                <a:cs typeface="Times New Roman"/>
              </a:rPr>
              <a:t>voltage, or only for pulses that held </a:t>
            </a:r>
            <a:r>
              <a:rPr sz="1200" dirty="0">
                <a:latin typeface="Times New Roman"/>
                <a:cs typeface="Times New Roman"/>
              </a:rPr>
              <a:t>a  single voltage for their entire </a:t>
            </a:r>
            <a:r>
              <a:rPr sz="1200" spc="-5" dirty="0">
                <a:latin typeface="Times New Roman"/>
                <a:cs typeface="Times New Roman"/>
              </a:rPr>
              <a:t>duration,degradation would have made </a:t>
            </a:r>
            <a:r>
              <a:rPr sz="1200" dirty="0">
                <a:latin typeface="Times New Roman"/>
                <a:cs typeface="Times New Roman"/>
              </a:rPr>
              <a:t>it  </a:t>
            </a:r>
            <a:r>
              <a:rPr sz="1200" spc="-5" dirty="0">
                <a:latin typeface="Times New Roman"/>
                <a:cs typeface="Times New Roman"/>
              </a:rPr>
              <a:t>unrecoverable.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Courier New"/>
              <a:buChar char="o"/>
            </a:pPr>
            <a:endParaRPr sz="1250">
              <a:latin typeface="Times New Roman"/>
              <a:cs typeface="Times New Roman"/>
            </a:endParaRPr>
          </a:p>
          <a:p>
            <a:pPr marL="698500" marR="2576830" lvl="1" indent="-228600">
              <a:lnSpc>
                <a:spcPts val="1370"/>
              </a:lnSpc>
              <a:buFont typeface="Symbol"/>
              <a:buChar char=""/>
              <a:tabLst>
                <a:tab pos="697865" algn="l"/>
                <a:tab pos="698500" algn="l"/>
              </a:tabLst>
            </a:pPr>
            <a:r>
              <a:rPr sz="1200" b="1" dirty="0">
                <a:latin typeface="Times New Roman"/>
                <a:cs typeface="Times New Roman"/>
              </a:rPr>
              <a:t>Electrical</a:t>
            </a:r>
            <a:r>
              <a:rPr sz="1200" b="1" spc="-4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Specifications  </a:t>
            </a:r>
            <a:r>
              <a:rPr sz="1200" b="1" dirty="0">
                <a:latin typeface="Times New Roman"/>
                <a:cs typeface="Times New Roman"/>
              </a:rPr>
              <a:t>(Control &amp;</a:t>
            </a:r>
            <a:r>
              <a:rPr sz="1200" b="1" spc="-114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Timing)</a:t>
            </a:r>
            <a:endParaRPr sz="1200">
              <a:latin typeface="Times New Roman"/>
              <a:cs typeface="Times New Roman"/>
            </a:endParaRPr>
          </a:p>
          <a:p>
            <a:pPr marL="698500" indent="-228600">
              <a:lnSpc>
                <a:spcPts val="1305"/>
              </a:lnSpc>
              <a:buFont typeface="Courier New"/>
              <a:buChar char="o"/>
              <a:tabLst>
                <a:tab pos="698500" algn="l"/>
              </a:tabLst>
            </a:pPr>
            <a:r>
              <a:rPr sz="1200" spc="-5" dirty="0">
                <a:latin typeface="Times New Roman"/>
                <a:cs typeface="Times New Roman"/>
              </a:rPr>
              <a:t>Only </a:t>
            </a:r>
            <a:r>
              <a:rPr sz="1200" dirty="0">
                <a:latin typeface="Times New Roman"/>
                <a:cs typeface="Times New Roman"/>
              </a:rPr>
              <a:t>4 </a:t>
            </a:r>
            <a:r>
              <a:rPr sz="1200" spc="-5" dirty="0">
                <a:latin typeface="Times New Roman"/>
                <a:cs typeface="Times New Roman"/>
              </a:rPr>
              <a:t>wires out of 25 </a:t>
            </a:r>
            <a:r>
              <a:rPr sz="1200" dirty="0">
                <a:latin typeface="Times New Roman"/>
                <a:cs typeface="Times New Roman"/>
              </a:rPr>
              <a:t>in EIA </a:t>
            </a:r>
            <a:r>
              <a:rPr sz="1200" spc="-5" dirty="0">
                <a:latin typeface="Times New Roman"/>
                <a:cs typeface="Times New Roman"/>
              </a:rPr>
              <a:t>232 </a:t>
            </a:r>
            <a:r>
              <a:rPr sz="1200" dirty="0">
                <a:latin typeface="Times New Roman"/>
                <a:cs typeface="Times New Roman"/>
              </a:rPr>
              <a:t>are </a:t>
            </a:r>
            <a:r>
              <a:rPr sz="1200" spc="-5" dirty="0">
                <a:latin typeface="Times New Roman"/>
                <a:cs typeface="Times New Roman"/>
              </a:rPr>
              <a:t>used for data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functions.</a:t>
            </a:r>
            <a:endParaRPr sz="1200">
              <a:latin typeface="Times New Roman"/>
              <a:cs typeface="Times New Roman"/>
            </a:endParaRPr>
          </a:p>
          <a:p>
            <a:pPr marL="698500" indent="-228600">
              <a:lnSpc>
                <a:spcPts val="1380"/>
              </a:lnSpc>
              <a:buFont typeface="Courier New"/>
              <a:buChar char="o"/>
              <a:tabLst>
                <a:tab pos="698500" algn="l"/>
              </a:tabLst>
            </a:pPr>
            <a:r>
              <a:rPr sz="1200" spc="-5" dirty="0">
                <a:latin typeface="Times New Roman"/>
                <a:cs typeface="Times New Roman"/>
              </a:rPr>
              <a:t>Remaining  21  </a:t>
            </a:r>
            <a:r>
              <a:rPr sz="1200" dirty="0">
                <a:latin typeface="Times New Roman"/>
                <a:cs typeface="Times New Roman"/>
              </a:rPr>
              <a:t>are  </a:t>
            </a:r>
            <a:r>
              <a:rPr sz="1200" spc="-5" dirty="0">
                <a:latin typeface="Times New Roman"/>
                <a:cs typeface="Times New Roman"/>
              </a:rPr>
              <a:t>reserved  for  functions  </a:t>
            </a:r>
            <a:r>
              <a:rPr sz="1200" dirty="0">
                <a:latin typeface="Times New Roman"/>
                <a:cs typeface="Times New Roman"/>
              </a:rPr>
              <a:t>like  </a:t>
            </a:r>
            <a:r>
              <a:rPr sz="1200" spc="-5" dirty="0">
                <a:latin typeface="Times New Roman"/>
                <a:cs typeface="Times New Roman"/>
              </a:rPr>
              <a:t>Control,   Timing,</a:t>
            </a:r>
            <a:endParaRPr sz="1200">
              <a:latin typeface="Times New Roman"/>
              <a:cs typeface="Times New Roman"/>
            </a:endParaRPr>
          </a:p>
          <a:p>
            <a:pPr marL="698500">
              <a:lnSpc>
                <a:spcPts val="1380"/>
              </a:lnSpc>
            </a:pPr>
            <a:r>
              <a:rPr sz="1200" spc="-5" dirty="0">
                <a:latin typeface="Times New Roman"/>
                <a:cs typeface="Times New Roman"/>
              </a:rPr>
              <a:t>Grounding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Testing</a:t>
            </a:r>
            <a:endParaRPr sz="1200">
              <a:latin typeface="Times New Roman"/>
              <a:cs typeface="Times New Roman"/>
            </a:endParaRPr>
          </a:p>
          <a:p>
            <a:pPr marL="698500" marR="5715" indent="-228600">
              <a:lnSpc>
                <a:spcPts val="1380"/>
              </a:lnSpc>
              <a:spcBef>
                <a:spcPts val="65"/>
              </a:spcBef>
              <a:buFont typeface="Courier New"/>
              <a:buChar char="o"/>
              <a:tabLst>
                <a:tab pos="698500" algn="l"/>
              </a:tabLst>
            </a:pPr>
            <a:r>
              <a:rPr sz="1200" spc="-5" dirty="0">
                <a:latin typeface="Times New Roman"/>
                <a:cs typeface="Times New Roman"/>
              </a:rPr>
              <a:t>Any of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functions </a:t>
            </a:r>
            <a:r>
              <a:rPr sz="1200" dirty="0">
                <a:latin typeface="Times New Roman"/>
                <a:cs typeface="Times New Roman"/>
              </a:rPr>
              <a:t>is considered </a:t>
            </a:r>
            <a:r>
              <a:rPr sz="1200" spc="-5" dirty="0">
                <a:latin typeface="Times New Roman"/>
                <a:cs typeface="Times New Roman"/>
              </a:rPr>
              <a:t>ON </a:t>
            </a:r>
            <a:r>
              <a:rPr sz="1200" dirty="0">
                <a:latin typeface="Times New Roman"/>
                <a:cs typeface="Times New Roman"/>
              </a:rPr>
              <a:t>if it </a:t>
            </a:r>
            <a:r>
              <a:rPr sz="1200" spc="-5" dirty="0">
                <a:latin typeface="Times New Roman"/>
                <a:cs typeface="Times New Roman"/>
              </a:rPr>
              <a:t>transmits </a:t>
            </a:r>
            <a:r>
              <a:rPr sz="1200" dirty="0">
                <a:latin typeface="Times New Roman"/>
                <a:cs typeface="Times New Roman"/>
              </a:rPr>
              <a:t>a voltage of  </a:t>
            </a:r>
            <a:r>
              <a:rPr sz="1200" spc="-5" dirty="0">
                <a:latin typeface="Times New Roman"/>
                <a:cs typeface="Times New Roman"/>
              </a:rPr>
              <a:t>atleast </a:t>
            </a:r>
            <a:r>
              <a:rPr sz="1200" dirty="0">
                <a:latin typeface="Times New Roman"/>
                <a:cs typeface="Times New Roman"/>
              </a:rPr>
              <a:t>+3 </a:t>
            </a:r>
            <a:r>
              <a:rPr sz="1200" spc="-5" dirty="0">
                <a:latin typeface="Times New Roman"/>
                <a:cs typeface="Times New Roman"/>
              </a:rPr>
              <a:t>and OFF </a:t>
            </a:r>
            <a:r>
              <a:rPr sz="1200" dirty="0">
                <a:latin typeface="Times New Roman"/>
                <a:cs typeface="Times New Roman"/>
              </a:rPr>
              <a:t>if it tx a </a:t>
            </a:r>
            <a:r>
              <a:rPr sz="1200" spc="-5" dirty="0">
                <a:latin typeface="Times New Roman"/>
                <a:cs typeface="Times New Roman"/>
              </a:rPr>
              <a:t>voltage </a:t>
            </a:r>
            <a:r>
              <a:rPr sz="1200" dirty="0">
                <a:latin typeface="Times New Roman"/>
                <a:cs typeface="Times New Roman"/>
              </a:rPr>
              <a:t>with  a </a:t>
            </a:r>
            <a:r>
              <a:rPr sz="1200" spc="-5" dirty="0">
                <a:latin typeface="Times New Roman"/>
                <a:cs typeface="Times New Roman"/>
              </a:rPr>
              <a:t>value </a:t>
            </a:r>
            <a:r>
              <a:rPr sz="1200" dirty="0">
                <a:latin typeface="Times New Roman"/>
                <a:cs typeface="Times New Roman"/>
              </a:rPr>
              <a:t>less than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-3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427225" y="7797545"/>
            <a:ext cx="4942713" cy="1257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273300" y="9229344"/>
            <a:ext cx="4390390" cy="544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marR="5080" indent="-228600">
              <a:lnSpc>
                <a:spcPts val="1380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specification for </a:t>
            </a:r>
            <a:r>
              <a:rPr sz="1200" dirty="0">
                <a:latin typeface="Times New Roman"/>
                <a:cs typeface="Times New Roman"/>
              </a:rPr>
              <a:t>control </a:t>
            </a:r>
            <a:r>
              <a:rPr sz="1200" spc="-5" dirty="0">
                <a:latin typeface="Times New Roman"/>
                <a:cs typeface="Times New Roman"/>
              </a:rPr>
              <a:t>signals </a:t>
            </a:r>
            <a:r>
              <a:rPr sz="1200" dirty="0">
                <a:latin typeface="Times New Roman"/>
                <a:cs typeface="Times New Roman"/>
              </a:rPr>
              <a:t>is </a:t>
            </a:r>
            <a:r>
              <a:rPr sz="1200" spc="-5" dirty="0">
                <a:latin typeface="Times New Roman"/>
                <a:cs typeface="Times New Roman"/>
              </a:rPr>
              <a:t>conceptually reversed from  </a:t>
            </a:r>
            <a:r>
              <a:rPr sz="1200" dirty="0">
                <a:latin typeface="Times New Roman"/>
                <a:cs typeface="Times New Roman"/>
              </a:rPr>
              <a:t>that </a:t>
            </a:r>
            <a:r>
              <a:rPr sz="1200" spc="-5" dirty="0">
                <a:latin typeface="Times New Roman"/>
                <a:cs typeface="Times New Roman"/>
              </a:rPr>
              <a:t>for data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transmission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ts val="1345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spc="-5" dirty="0">
                <a:latin typeface="Times New Roman"/>
                <a:cs typeface="Times New Roman"/>
              </a:rPr>
              <a:t>A </a:t>
            </a:r>
            <a:r>
              <a:rPr sz="1200" dirty="0">
                <a:latin typeface="Times New Roman"/>
                <a:cs typeface="Times New Roman"/>
              </a:rPr>
              <a:t>positive </a:t>
            </a:r>
            <a:r>
              <a:rPr sz="1200" spc="-5" dirty="0">
                <a:latin typeface="Times New Roman"/>
                <a:cs typeface="Times New Roman"/>
              </a:rPr>
              <a:t>voltage means ON </a:t>
            </a:r>
            <a:r>
              <a:rPr sz="1200" dirty="0">
                <a:latin typeface="Times New Roman"/>
                <a:cs typeface="Times New Roman"/>
              </a:rPr>
              <a:t>and a </a:t>
            </a:r>
            <a:r>
              <a:rPr sz="1200" spc="-5" dirty="0">
                <a:latin typeface="Times New Roman"/>
                <a:cs typeface="Times New Roman"/>
              </a:rPr>
              <a:t>negative </a:t>
            </a:r>
            <a:r>
              <a:rPr sz="1200" dirty="0">
                <a:latin typeface="Times New Roman"/>
                <a:cs typeface="Times New Roman"/>
              </a:rPr>
              <a:t>voltage </a:t>
            </a:r>
            <a:r>
              <a:rPr sz="1200" spc="-5" dirty="0">
                <a:latin typeface="Times New Roman"/>
                <a:cs typeface="Times New Roman"/>
              </a:rPr>
              <a:t>means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OFF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© </a:t>
            </a:r>
            <a:r>
              <a:rPr spc="-5" dirty="0"/>
              <a:t>Copyright Virtual University of</a:t>
            </a:r>
            <a:r>
              <a:rPr spc="-80" dirty="0"/>
              <a:t> </a:t>
            </a:r>
            <a:r>
              <a:rPr spc="-5" dirty="0"/>
              <a:t>Pakistan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05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21796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300" y="445007"/>
            <a:ext cx="1799589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Times New Roman"/>
                <a:cs typeface="Times New Roman"/>
              </a:rPr>
              <a:t>CS601-Data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Communication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71335" y="445007"/>
            <a:ext cx="245110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0" dirty="0">
                <a:latin typeface="Times New Roman"/>
                <a:cs typeface="Times New Roman"/>
              </a:rPr>
              <a:t>VU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000" y="637794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43000" y="9867900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30300" y="928369"/>
            <a:ext cx="5532755" cy="2883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84300" marR="2576830" indent="-228600">
              <a:lnSpc>
                <a:spcPts val="1370"/>
              </a:lnSpc>
              <a:buFont typeface="Symbol"/>
              <a:buChar char=""/>
              <a:tabLst>
                <a:tab pos="1383665" algn="l"/>
                <a:tab pos="1384300" algn="l"/>
              </a:tabLst>
            </a:pPr>
            <a:r>
              <a:rPr sz="1200" b="1" dirty="0">
                <a:latin typeface="Times New Roman"/>
                <a:cs typeface="Times New Roman"/>
              </a:rPr>
              <a:t>Electrical</a:t>
            </a:r>
            <a:r>
              <a:rPr sz="1200" b="1" spc="-4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Specifications  </a:t>
            </a:r>
            <a:r>
              <a:rPr sz="1200" b="1" dirty="0">
                <a:latin typeface="Times New Roman"/>
                <a:cs typeface="Times New Roman"/>
              </a:rPr>
              <a:t>(BIT</a:t>
            </a:r>
            <a:r>
              <a:rPr sz="1200" b="1" spc="-10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rate)</a:t>
            </a:r>
            <a:endParaRPr sz="1200">
              <a:latin typeface="Times New Roman"/>
              <a:cs typeface="Times New Roman"/>
            </a:endParaRPr>
          </a:p>
          <a:p>
            <a:pPr marL="1384300" indent="-228600">
              <a:lnSpc>
                <a:spcPts val="1305"/>
              </a:lnSpc>
              <a:buFont typeface="Courier New"/>
              <a:buChar char="o"/>
              <a:tabLst>
                <a:tab pos="1384300" algn="l"/>
              </a:tabLst>
            </a:pPr>
            <a:r>
              <a:rPr sz="1200" spc="-5" dirty="0">
                <a:latin typeface="Times New Roman"/>
                <a:cs typeface="Times New Roman"/>
              </a:rPr>
              <a:t>A final important function </a:t>
            </a:r>
            <a:r>
              <a:rPr sz="1200" dirty="0">
                <a:latin typeface="Times New Roman"/>
                <a:cs typeface="Times New Roman"/>
              </a:rPr>
              <a:t>of electrical </a:t>
            </a:r>
            <a:r>
              <a:rPr sz="1200" spc="-5" dirty="0">
                <a:latin typeface="Times New Roman"/>
                <a:cs typeface="Times New Roman"/>
              </a:rPr>
              <a:t>specifications </a:t>
            </a:r>
            <a:r>
              <a:rPr sz="1200" dirty="0">
                <a:latin typeface="Times New Roman"/>
                <a:cs typeface="Times New Roman"/>
              </a:rPr>
              <a:t>is   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definition</a:t>
            </a:r>
            <a:endParaRPr sz="1200">
              <a:latin typeface="Times New Roman"/>
              <a:cs typeface="Times New Roman"/>
            </a:endParaRPr>
          </a:p>
          <a:p>
            <a:pPr marL="1384300">
              <a:lnSpc>
                <a:spcPts val="1380"/>
              </a:lnSpc>
            </a:pPr>
            <a:r>
              <a:rPr sz="1200" dirty="0">
                <a:latin typeface="Times New Roman"/>
                <a:cs typeface="Times New Roman"/>
              </a:rPr>
              <a:t>of Bit</a:t>
            </a:r>
            <a:r>
              <a:rPr sz="1200" spc="-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Rate</a:t>
            </a:r>
            <a:endParaRPr sz="1200">
              <a:latin typeface="Times New Roman"/>
              <a:cs typeface="Times New Roman"/>
            </a:endParaRPr>
          </a:p>
          <a:p>
            <a:pPr marL="1384300" marR="6350" indent="-228600">
              <a:lnSpc>
                <a:spcPts val="1380"/>
              </a:lnSpc>
              <a:spcBef>
                <a:spcPts val="65"/>
              </a:spcBef>
              <a:buFont typeface="Courier New"/>
              <a:buChar char="o"/>
              <a:tabLst>
                <a:tab pos="1384300" algn="l"/>
              </a:tabLst>
            </a:pPr>
            <a:r>
              <a:rPr sz="1200" spc="-5" dirty="0">
                <a:latin typeface="Times New Roman"/>
                <a:cs typeface="Times New Roman"/>
              </a:rPr>
              <a:t>EIA 232 allows for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maximum bit rate of 20Kbps </a:t>
            </a:r>
            <a:r>
              <a:rPr sz="1200" dirty="0">
                <a:latin typeface="Times New Roman"/>
                <a:cs typeface="Times New Roman"/>
              </a:rPr>
              <a:t>although in  practice it is </a:t>
            </a:r>
            <a:r>
              <a:rPr sz="1200" spc="-5" dirty="0">
                <a:latin typeface="Times New Roman"/>
                <a:cs typeface="Times New Roman"/>
              </a:rPr>
              <a:t>often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exceeded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00">
              <a:latin typeface="Times New Roman"/>
              <a:cs typeface="Times New Roman"/>
            </a:endParaRPr>
          </a:p>
          <a:p>
            <a:pPr marL="927100" indent="-228600">
              <a:lnSpc>
                <a:spcPts val="1405"/>
              </a:lnSpc>
              <a:buFont typeface="Meiryo"/>
              <a:buChar char="➢"/>
              <a:tabLst>
                <a:tab pos="927100" algn="l"/>
              </a:tabLst>
            </a:pPr>
            <a:r>
              <a:rPr sz="1200" b="1" dirty="0">
                <a:latin typeface="Times New Roman"/>
                <a:cs typeface="Times New Roman"/>
              </a:rPr>
              <a:t>Functional</a:t>
            </a:r>
            <a:r>
              <a:rPr sz="1200" b="1" spc="-5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Specifications</a:t>
            </a:r>
            <a:endParaRPr sz="1200">
              <a:latin typeface="Times New Roman"/>
              <a:cs typeface="Times New Roman"/>
            </a:endParaRPr>
          </a:p>
          <a:p>
            <a:pPr marL="927100" indent="-228600">
              <a:lnSpc>
                <a:spcPts val="1370"/>
              </a:lnSpc>
              <a:buFont typeface="Courier New"/>
              <a:buChar char="o"/>
              <a:tabLst>
                <a:tab pos="927100" algn="l"/>
              </a:tabLst>
            </a:pPr>
            <a:r>
              <a:rPr sz="1200" dirty="0">
                <a:latin typeface="Times New Roman"/>
                <a:cs typeface="Times New Roman"/>
              </a:rPr>
              <a:t>Two different </a:t>
            </a:r>
            <a:r>
              <a:rPr sz="1200" spc="-5" dirty="0">
                <a:latin typeface="Times New Roman"/>
                <a:cs typeface="Times New Roman"/>
              </a:rPr>
              <a:t>implementations of </a:t>
            </a:r>
            <a:r>
              <a:rPr sz="1200" dirty="0">
                <a:latin typeface="Times New Roman"/>
                <a:cs typeface="Times New Roman"/>
              </a:rPr>
              <a:t>EIA </a:t>
            </a:r>
            <a:r>
              <a:rPr sz="1200" spc="-5" dirty="0">
                <a:latin typeface="Times New Roman"/>
                <a:cs typeface="Times New Roman"/>
              </a:rPr>
              <a:t>232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available:</a:t>
            </a:r>
            <a:endParaRPr sz="1200">
              <a:latin typeface="Times New Roman"/>
              <a:cs typeface="Times New Roman"/>
            </a:endParaRPr>
          </a:p>
          <a:p>
            <a:pPr marL="927100">
              <a:lnSpc>
                <a:spcPts val="1700"/>
              </a:lnSpc>
            </a:pPr>
            <a:r>
              <a:rPr sz="1500" spc="-5" dirty="0">
                <a:latin typeface="Arial"/>
                <a:cs typeface="Arial"/>
              </a:rPr>
              <a:t>–</a:t>
            </a:r>
            <a:r>
              <a:rPr sz="1200" spc="-5" dirty="0">
                <a:latin typeface="Times New Roman"/>
                <a:cs typeface="Times New Roman"/>
              </a:rPr>
              <a:t>DB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25</a:t>
            </a:r>
            <a:endParaRPr sz="1200">
              <a:latin typeface="Times New Roman"/>
              <a:cs typeface="Times New Roman"/>
            </a:endParaRPr>
          </a:p>
          <a:p>
            <a:pPr marL="927100">
              <a:lnSpc>
                <a:spcPts val="1675"/>
              </a:lnSpc>
            </a:pPr>
            <a:r>
              <a:rPr sz="1500" spc="-5" dirty="0">
                <a:latin typeface="Arial"/>
                <a:cs typeface="Arial"/>
              </a:rPr>
              <a:t>–</a:t>
            </a:r>
            <a:r>
              <a:rPr sz="1200" spc="-5" dirty="0">
                <a:latin typeface="Times New Roman"/>
                <a:cs typeface="Times New Roman"/>
              </a:rPr>
              <a:t>DB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9</a:t>
            </a:r>
            <a:endParaRPr sz="1200">
              <a:latin typeface="Times New Roman"/>
              <a:cs typeface="Times New Roman"/>
            </a:endParaRPr>
          </a:p>
          <a:p>
            <a:pPr marL="927100" marR="5080" indent="-228600">
              <a:lnSpc>
                <a:spcPts val="1380"/>
              </a:lnSpc>
              <a:spcBef>
                <a:spcPts val="35"/>
              </a:spcBef>
              <a:buFont typeface="Courier New"/>
              <a:buChar char="o"/>
              <a:tabLst>
                <a:tab pos="927100" algn="l"/>
              </a:tabLst>
            </a:pPr>
            <a:r>
              <a:rPr sz="1200" spc="-5" dirty="0">
                <a:latin typeface="Times New Roman"/>
                <a:cs typeface="Times New Roman"/>
              </a:rPr>
              <a:t>DB </a:t>
            </a:r>
            <a:r>
              <a:rPr sz="1200" dirty="0">
                <a:latin typeface="Times New Roman"/>
                <a:cs typeface="Times New Roman"/>
              </a:rPr>
              <a:t>25 connector </a:t>
            </a:r>
            <a:r>
              <a:rPr sz="1200" spc="-5" dirty="0">
                <a:latin typeface="Times New Roman"/>
                <a:cs typeface="Times New Roman"/>
              </a:rPr>
              <a:t>defines </a:t>
            </a:r>
            <a:r>
              <a:rPr sz="1200" dirty="0">
                <a:latin typeface="Times New Roman"/>
                <a:cs typeface="Times New Roman"/>
              </a:rPr>
              <a:t>the functions assigned to each of the 25 pins in  the </a:t>
            </a:r>
            <a:r>
              <a:rPr sz="1200" spc="-5" dirty="0">
                <a:latin typeface="Times New Roman"/>
                <a:cs typeface="Times New Roman"/>
              </a:rPr>
              <a:t>DB </a:t>
            </a:r>
            <a:r>
              <a:rPr sz="1200" dirty="0">
                <a:latin typeface="Times New Roman"/>
                <a:cs typeface="Times New Roman"/>
              </a:rPr>
              <a:t>25</a:t>
            </a:r>
            <a:r>
              <a:rPr sz="1200" spc="-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connector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latin typeface="Times New Roman"/>
                <a:cs typeface="Times New Roman"/>
              </a:rPr>
              <a:t>Functional</a:t>
            </a:r>
            <a:r>
              <a:rPr sz="1200" b="1" spc="-5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Specifications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16100" y="6850367"/>
            <a:ext cx="4845685" cy="284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marR="5715" indent="-228600">
              <a:lnSpc>
                <a:spcPts val="1380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Figure </a:t>
            </a:r>
            <a:r>
              <a:rPr sz="1200" spc="-5" dirty="0">
                <a:latin typeface="Times New Roman"/>
                <a:cs typeface="Times New Roman"/>
              </a:rPr>
              <a:t>shows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ordering </a:t>
            </a:r>
            <a:r>
              <a:rPr sz="1200" dirty="0">
                <a:latin typeface="Times New Roman"/>
                <a:cs typeface="Times New Roman"/>
              </a:rPr>
              <a:t>and </a:t>
            </a:r>
            <a:r>
              <a:rPr sz="1200" spc="-5" dirty="0">
                <a:latin typeface="Times New Roman"/>
                <a:cs typeface="Times New Roman"/>
              </a:rPr>
              <a:t>functionality </a:t>
            </a:r>
            <a:r>
              <a:rPr sz="1200" dirty="0">
                <a:latin typeface="Times New Roman"/>
                <a:cs typeface="Times New Roman"/>
              </a:rPr>
              <a:t>of each </a:t>
            </a:r>
            <a:r>
              <a:rPr sz="1200" spc="-5" dirty="0">
                <a:latin typeface="Times New Roman"/>
                <a:cs typeface="Times New Roman"/>
              </a:rPr>
              <a:t>pin </a:t>
            </a:r>
            <a:r>
              <a:rPr sz="1200" dirty="0">
                <a:latin typeface="Times New Roman"/>
                <a:cs typeface="Times New Roman"/>
              </a:rPr>
              <a:t>of a </a:t>
            </a:r>
            <a:r>
              <a:rPr sz="1200" spc="-5" dirty="0">
                <a:latin typeface="Times New Roman"/>
                <a:cs typeface="Times New Roman"/>
              </a:rPr>
              <a:t>male  connector</a:t>
            </a:r>
            <a:endParaRPr sz="1200">
              <a:latin typeface="Times New Roman"/>
              <a:cs typeface="Times New Roman"/>
            </a:endParaRPr>
          </a:p>
          <a:p>
            <a:pPr marL="241300" marR="5080" indent="-228600">
              <a:lnSpc>
                <a:spcPts val="1380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spc="-5" dirty="0">
                <a:latin typeface="Times New Roman"/>
                <a:cs typeface="Times New Roman"/>
              </a:rPr>
              <a:t>Female </a:t>
            </a:r>
            <a:r>
              <a:rPr sz="1200" dirty="0">
                <a:latin typeface="Times New Roman"/>
                <a:cs typeface="Times New Roman"/>
              </a:rPr>
              <a:t>connector will be a </a:t>
            </a:r>
            <a:r>
              <a:rPr sz="1200" spc="-5" dirty="0">
                <a:latin typeface="Times New Roman"/>
                <a:cs typeface="Times New Roman"/>
              </a:rPr>
              <a:t>mirror image </a:t>
            </a:r>
            <a:r>
              <a:rPr sz="1200" dirty="0">
                <a:latin typeface="Times New Roman"/>
                <a:cs typeface="Times New Roman"/>
              </a:rPr>
              <a:t>of the </a:t>
            </a:r>
            <a:r>
              <a:rPr sz="1200" spc="-5" dirty="0">
                <a:latin typeface="Times New Roman"/>
                <a:cs typeface="Times New Roman"/>
              </a:rPr>
              <a:t>male </a:t>
            </a:r>
            <a:r>
              <a:rPr sz="1200" dirty="0">
                <a:latin typeface="Times New Roman"/>
                <a:cs typeface="Times New Roman"/>
              </a:rPr>
              <a:t>so that pin 1 in </a:t>
            </a:r>
            <a:r>
              <a:rPr sz="1200" spc="-5" dirty="0">
                <a:latin typeface="Times New Roman"/>
                <a:cs typeface="Times New Roman"/>
              </a:rPr>
              <a:t>the  </a:t>
            </a:r>
            <a:r>
              <a:rPr sz="1200" dirty="0">
                <a:latin typeface="Times New Roman"/>
                <a:cs typeface="Times New Roman"/>
              </a:rPr>
              <a:t>plug </a:t>
            </a:r>
            <a:r>
              <a:rPr sz="1200" spc="-5" dirty="0">
                <a:latin typeface="Times New Roman"/>
                <a:cs typeface="Times New Roman"/>
              </a:rPr>
              <a:t>matches </a:t>
            </a:r>
            <a:r>
              <a:rPr sz="1200" dirty="0">
                <a:latin typeface="Times New Roman"/>
                <a:cs typeface="Times New Roman"/>
              </a:rPr>
              <a:t>tube 1 in the </a:t>
            </a:r>
            <a:r>
              <a:rPr sz="1200" spc="-5" dirty="0">
                <a:latin typeface="Times New Roman"/>
                <a:cs typeface="Times New Roman"/>
              </a:rPr>
              <a:t>receptacle </a:t>
            </a:r>
            <a:r>
              <a:rPr sz="1200" dirty="0">
                <a:latin typeface="Times New Roman"/>
                <a:cs typeface="Times New Roman"/>
              </a:rPr>
              <a:t>and so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endParaRPr sz="1200">
              <a:latin typeface="Times New Roman"/>
              <a:cs typeface="Times New Roman"/>
            </a:endParaRPr>
          </a:p>
          <a:p>
            <a:pPr marL="241300" marR="6350" indent="-228600">
              <a:lnSpc>
                <a:spcPts val="1380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spc="-5" dirty="0">
                <a:latin typeface="Times New Roman"/>
                <a:cs typeface="Times New Roman"/>
              </a:rPr>
              <a:t>Each comm function has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mirror or answering function for traffic in the  opposite direction </a:t>
            </a:r>
            <a:r>
              <a:rPr sz="1200" dirty="0">
                <a:latin typeface="Times New Roman"/>
                <a:cs typeface="Times New Roman"/>
              </a:rPr>
              <a:t>to allow </a:t>
            </a:r>
            <a:r>
              <a:rPr sz="1200" spc="-5" dirty="0">
                <a:latin typeface="Times New Roman"/>
                <a:cs typeface="Times New Roman"/>
              </a:rPr>
              <a:t>for full duplex</a:t>
            </a:r>
            <a:r>
              <a:rPr sz="1200" spc="-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operation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ts val="1315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For </a:t>
            </a:r>
            <a:r>
              <a:rPr sz="1200" spc="-5" dirty="0">
                <a:latin typeface="Times New Roman"/>
                <a:cs typeface="Times New Roman"/>
              </a:rPr>
              <a:t>Example, </a:t>
            </a:r>
            <a:r>
              <a:rPr sz="1200" dirty="0">
                <a:latin typeface="Times New Roman"/>
                <a:cs typeface="Times New Roman"/>
              </a:rPr>
              <a:t>pin 2 is </a:t>
            </a:r>
            <a:r>
              <a:rPr sz="1200" spc="-5" dirty="0">
                <a:latin typeface="Times New Roman"/>
                <a:cs typeface="Times New Roman"/>
              </a:rPr>
              <a:t>for transmitting </a:t>
            </a:r>
            <a:r>
              <a:rPr sz="1200" dirty="0">
                <a:latin typeface="Times New Roman"/>
                <a:cs typeface="Times New Roman"/>
              </a:rPr>
              <a:t>data and </a:t>
            </a:r>
            <a:r>
              <a:rPr sz="1200" spc="-5" dirty="0">
                <a:latin typeface="Times New Roman"/>
                <a:cs typeface="Times New Roman"/>
              </a:rPr>
              <a:t>pin </a:t>
            </a:r>
            <a:r>
              <a:rPr sz="1200" dirty="0">
                <a:latin typeface="Times New Roman"/>
                <a:cs typeface="Times New Roman"/>
              </a:rPr>
              <a:t>3 is </a:t>
            </a:r>
            <a:r>
              <a:rPr sz="1200" spc="-5" dirty="0">
                <a:latin typeface="Times New Roman"/>
                <a:cs typeface="Times New Roman"/>
              </a:rPr>
              <a:t>for receiving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ts val="1380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Pin 9 and 10 are for future</a:t>
            </a:r>
            <a:r>
              <a:rPr sz="1200" spc="-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ts val="1410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spc="-5" dirty="0">
                <a:latin typeface="Times New Roman"/>
                <a:cs typeface="Times New Roman"/>
              </a:rPr>
              <a:t>Pin 11 is yet</a:t>
            </a:r>
            <a:r>
              <a:rPr sz="1200" spc="-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unassigned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Courier New"/>
              <a:buChar char="o"/>
            </a:pPr>
            <a:endParaRPr sz="1200">
              <a:latin typeface="Times New Roman"/>
              <a:cs typeface="Times New Roman"/>
            </a:endParaRPr>
          </a:p>
          <a:p>
            <a:pPr marL="698500" lvl="1" indent="-228600">
              <a:lnSpc>
                <a:spcPts val="1400"/>
              </a:lnSpc>
              <a:buFont typeface="Symbol"/>
              <a:buChar char=""/>
              <a:tabLst>
                <a:tab pos="697865" algn="l"/>
                <a:tab pos="698500" algn="l"/>
              </a:tabLst>
            </a:pPr>
            <a:r>
              <a:rPr sz="1200" b="1" u="heavy" dirty="0">
                <a:latin typeface="Times New Roman"/>
                <a:cs typeface="Times New Roman"/>
              </a:rPr>
              <a:t>DB9</a:t>
            </a:r>
            <a:r>
              <a:rPr sz="1200" b="1" u="heavy" spc="-105" dirty="0">
                <a:latin typeface="Times New Roman"/>
                <a:cs typeface="Times New Roman"/>
              </a:rPr>
              <a:t> </a:t>
            </a:r>
            <a:r>
              <a:rPr sz="1200" b="1" u="heavy" dirty="0">
                <a:latin typeface="Times New Roman"/>
                <a:cs typeface="Times New Roman"/>
              </a:rPr>
              <a:t>IMPLEMENTATION</a:t>
            </a:r>
            <a:endParaRPr sz="1200">
              <a:latin typeface="Times New Roman"/>
              <a:cs typeface="Times New Roman"/>
            </a:endParaRPr>
          </a:p>
          <a:p>
            <a:pPr marL="698500" marR="5715" indent="-228600">
              <a:lnSpc>
                <a:spcPts val="1380"/>
              </a:lnSpc>
              <a:spcBef>
                <a:spcPts val="55"/>
              </a:spcBef>
              <a:buFont typeface="Courier New"/>
              <a:buChar char="o"/>
              <a:tabLst>
                <a:tab pos="698500" algn="l"/>
              </a:tabLst>
            </a:pPr>
            <a:r>
              <a:rPr sz="1200" dirty="0">
                <a:latin typeface="Times New Roman"/>
                <a:cs typeface="Times New Roman"/>
              </a:rPr>
              <a:t>Most of the pins in </a:t>
            </a:r>
            <a:r>
              <a:rPr sz="1200" spc="-5" dirty="0">
                <a:latin typeface="Times New Roman"/>
                <a:cs typeface="Times New Roman"/>
              </a:rPr>
              <a:t>DB </a:t>
            </a:r>
            <a:r>
              <a:rPr sz="1200" dirty="0">
                <a:latin typeface="Times New Roman"/>
                <a:cs typeface="Times New Roman"/>
              </a:rPr>
              <a:t>25 </a:t>
            </a:r>
            <a:r>
              <a:rPr sz="1200" spc="-5" dirty="0">
                <a:latin typeface="Times New Roman"/>
                <a:cs typeface="Times New Roman"/>
              </a:rPr>
              <a:t>implementation </a:t>
            </a:r>
            <a:r>
              <a:rPr sz="1200" dirty="0">
                <a:latin typeface="Times New Roman"/>
                <a:cs typeface="Times New Roman"/>
              </a:rPr>
              <a:t>are not </a:t>
            </a:r>
            <a:r>
              <a:rPr sz="1200" spc="-5" dirty="0">
                <a:latin typeface="Times New Roman"/>
                <a:cs typeface="Times New Roman"/>
              </a:rPr>
              <a:t>necessary </a:t>
            </a:r>
            <a:r>
              <a:rPr sz="1200" dirty="0">
                <a:latin typeface="Times New Roman"/>
                <a:cs typeface="Times New Roman"/>
              </a:rPr>
              <a:t>ina  single asynchronous</a:t>
            </a:r>
            <a:r>
              <a:rPr sz="1200" spc="-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connection</a:t>
            </a:r>
            <a:endParaRPr sz="1200">
              <a:latin typeface="Times New Roman"/>
              <a:cs typeface="Times New Roman"/>
            </a:endParaRPr>
          </a:p>
          <a:p>
            <a:pPr marL="698500" indent="-228600">
              <a:lnSpc>
                <a:spcPts val="1320"/>
              </a:lnSpc>
              <a:buFont typeface="Courier New"/>
              <a:buChar char="o"/>
              <a:tabLst>
                <a:tab pos="698500" algn="l"/>
              </a:tabLst>
            </a:pPr>
            <a:r>
              <a:rPr sz="1200" spc="-5" dirty="0">
                <a:latin typeface="Times New Roman"/>
                <a:cs typeface="Times New Roman"/>
              </a:rPr>
              <a:t>A simpler </a:t>
            </a:r>
            <a:r>
              <a:rPr sz="1200" dirty="0">
                <a:latin typeface="Times New Roman"/>
                <a:cs typeface="Times New Roman"/>
              </a:rPr>
              <a:t>9 </a:t>
            </a:r>
            <a:r>
              <a:rPr sz="1200" spc="-5" dirty="0">
                <a:latin typeface="Times New Roman"/>
                <a:cs typeface="Times New Roman"/>
              </a:rPr>
              <a:t>pin version </a:t>
            </a:r>
            <a:r>
              <a:rPr sz="1200" dirty="0">
                <a:latin typeface="Times New Roman"/>
                <a:cs typeface="Times New Roman"/>
              </a:rPr>
              <a:t>of EIA </a:t>
            </a:r>
            <a:r>
              <a:rPr sz="1200" spc="-5" dirty="0">
                <a:latin typeface="Times New Roman"/>
                <a:cs typeface="Times New Roman"/>
              </a:rPr>
              <a:t>232 </a:t>
            </a:r>
            <a:r>
              <a:rPr sz="1200" dirty="0">
                <a:latin typeface="Times New Roman"/>
                <a:cs typeface="Times New Roman"/>
              </a:rPr>
              <a:t>is </a:t>
            </a:r>
            <a:r>
              <a:rPr sz="1200" spc="-5" dirty="0">
                <a:latin typeface="Times New Roman"/>
                <a:cs typeface="Times New Roman"/>
              </a:rPr>
              <a:t>shown </a:t>
            </a:r>
            <a:r>
              <a:rPr sz="1200" dirty="0">
                <a:latin typeface="Times New Roman"/>
                <a:cs typeface="Times New Roman"/>
              </a:rPr>
              <a:t>in </a:t>
            </a: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figure</a:t>
            </a:r>
            <a:endParaRPr sz="1200">
              <a:latin typeface="Times New Roman"/>
              <a:cs typeface="Times New Roman"/>
            </a:endParaRPr>
          </a:p>
          <a:p>
            <a:pPr marL="1155700">
              <a:lnSpc>
                <a:spcPts val="1350"/>
              </a:lnSpc>
            </a:pPr>
            <a:r>
              <a:rPr sz="1200" b="1" dirty="0">
                <a:latin typeface="Times New Roman"/>
                <a:cs typeface="Times New Roman"/>
              </a:rPr>
              <a:t>Functioning</a:t>
            </a:r>
            <a:r>
              <a:rPr sz="1200" b="1" spc="-8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Steps</a:t>
            </a:r>
            <a:endParaRPr sz="1200">
              <a:latin typeface="Times New Roman"/>
              <a:cs typeface="Times New Roman"/>
            </a:endParaRPr>
          </a:p>
          <a:p>
            <a:pPr marL="1155700">
              <a:lnSpc>
                <a:spcPts val="1614"/>
              </a:lnSpc>
            </a:pPr>
            <a:r>
              <a:rPr sz="1400" spc="-15" dirty="0">
                <a:latin typeface="Meiryo"/>
                <a:cs typeface="Meiryo"/>
              </a:rPr>
              <a:t>*</a:t>
            </a:r>
            <a:r>
              <a:rPr sz="1200" spc="-15" dirty="0">
                <a:latin typeface="Times New Roman"/>
                <a:cs typeface="Times New Roman"/>
              </a:rPr>
              <a:t>Step </a:t>
            </a:r>
            <a:r>
              <a:rPr sz="1200" dirty="0">
                <a:latin typeface="Times New Roman"/>
                <a:cs typeface="Times New Roman"/>
              </a:rPr>
              <a:t>1: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Preparation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343400" y="4124705"/>
            <a:ext cx="2139696" cy="25504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43000" y="3976878"/>
            <a:ext cx="3200400" cy="26982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© </a:t>
            </a:r>
            <a:r>
              <a:rPr spc="-5" dirty="0"/>
              <a:t>Copyright Virtual University of</a:t>
            </a:r>
            <a:r>
              <a:rPr spc="-80" dirty="0"/>
              <a:t> </a:t>
            </a:r>
            <a:r>
              <a:rPr spc="-5" dirty="0"/>
              <a:t>Pakistan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05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39091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300" y="445007"/>
            <a:ext cx="1799589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Times New Roman"/>
                <a:cs typeface="Times New Roman"/>
              </a:rPr>
              <a:t>CS601-Data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Communication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71335" y="445007"/>
            <a:ext cx="245110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0" dirty="0">
                <a:latin typeface="Times New Roman"/>
                <a:cs typeface="Times New Roman"/>
              </a:rPr>
              <a:t>VU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000" y="637794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43000" y="9867900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959100" y="902207"/>
            <a:ext cx="3265170" cy="1937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sz="1350" spc="-5" dirty="0">
                <a:latin typeface="Arial"/>
                <a:cs typeface="Arial"/>
              </a:rPr>
              <a:t>–</a:t>
            </a:r>
            <a:r>
              <a:rPr sz="1200" spc="-5" dirty="0">
                <a:latin typeface="Times New Roman"/>
                <a:cs typeface="Times New Roman"/>
              </a:rPr>
              <a:t>Preparation </a:t>
            </a:r>
            <a:r>
              <a:rPr sz="1200" dirty="0">
                <a:latin typeface="Times New Roman"/>
                <a:cs typeface="Times New Roman"/>
              </a:rPr>
              <a:t>of the </a:t>
            </a:r>
            <a:r>
              <a:rPr sz="1200" spc="-5" dirty="0">
                <a:latin typeface="Times New Roman"/>
                <a:cs typeface="Times New Roman"/>
              </a:rPr>
              <a:t>interface between DTE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DCE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550"/>
              </a:lnSpc>
            </a:pPr>
            <a:r>
              <a:rPr sz="1400" spc="-15" dirty="0">
                <a:latin typeface="Meiryo"/>
                <a:cs typeface="Meiryo"/>
              </a:rPr>
              <a:t>*</a:t>
            </a:r>
            <a:r>
              <a:rPr sz="1200" spc="-15" dirty="0">
                <a:latin typeface="Times New Roman"/>
                <a:cs typeface="Times New Roman"/>
              </a:rPr>
              <a:t>Step </a:t>
            </a:r>
            <a:r>
              <a:rPr sz="1200" dirty="0">
                <a:latin typeface="Times New Roman"/>
                <a:cs typeface="Times New Roman"/>
              </a:rPr>
              <a:t>2: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Readiness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95"/>
              </a:lnSpc>
            </a:pPr>
            <a:r>
              <a:rPr sz="1350" spc="-5" dirty="0">
                <a:latin typeface="Arial"/>
                <a:cs typeface="Arial"/>
              </a:rPr>
              <a:t>–</a:t>
            </a:r>
            <a:r>
              <a:rPr sz="1200" spc="-5" dirty="0">
                <a:latin typeface="Times New Roman"/>
                <a:cs typeface="Times New Roman"/>
              </a:rPr>
              <a:t>Checks </a:t>
            </a:r>
            <a:r>
              <a:rPr sz="1200" dirty="0">
                <a:latin typeface="Times New Roman"/>
                <a:cs typeface="Times New Roman"/>
              </a:rPr>
              <a:t>if all </a:t>
            </a:r>
            <a:r>
              <a:rPr sz="1200" spc="-5" dirty="0">
                <a:latin typeface="Times New Roman"/>
                <a:cs typeface="Times New Roman"/>
              </a:rPr>
              <a:t>four devices are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ready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555"/>
              </a:lnSpc>
            </a:pPr>
            <a:r>
              <a:rPr sz="1400" spc="-15" dirty="0">
                <a:latin typeface="Meiryo"/>
                <a:cs typeface="Meiryo"/>
              </a:rPr>
              <a:t>*</a:t>
            </a:r>
            <a:r>
              <a:rPr sz="1200" spc="-15" dirty="0">
                <a:latin typeface="Times New Roman"/>
                <a:cs typeface="Times New Roman"/>
              </a:rPr>
              <a:t>Step </a:t>
            </a:r>
            <a:r>
              <a:rPr sz="1200" dirty="0">
                <a:latin typeface="Times New Roman"/>
                <a:cs typeface="Times New Roman"/>
              </a:rPr>
              <a:t>3: Set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up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90"/>
              </a:lnSpc>
            </a:pPr>
            <a:r>
              <a:rPr sz="1350" spc="-5" dirty="0">
                <a:latin typeface="Arial"/>
                <a:cs typeface="Arial"/>
              </a:rPr>
              <a:t>–</a:t>
            </a:r>
            <a:r>
              <a:rPr sz="1200" spc="-5" dirty="0">
                <a:latin typeface="Times New Roman"/>
                <a:cs typeface="Times New Roman"/>
              </a:rPr>
              <a:t>Set up the connection between </a:t>
            </a:r>
            <a:r>
              <a:rPr sz="1200" dirty="0">
                <a:latin typeface="Times New Roman"/>
                <a:cs typeface="Times New Roman"/>
              </a:rPr>
              <a:t>two </a:t>
            </a:r>
            <a:r>
              <a:rPr sz="1200" spc="-5" dirty="0">
                <a:latin typeface="Times New Roman"/>
                <a:cs typeface="Times New Roman"/>
              </a:rPr>
              <a:t>DCEs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550"/>
              </a:lnSpc>
            </a:pPr>
            <a:r>
              <a:rPr sz="1400" spc="-15" dirty="0">
                <a:latin typeface="Meiryo"/>
                <a:cs typeface="Meiryo"/>
              </a:rPr>
              <a:t>*</a:t>
            </a:r>
            <a:r>
              <a:rPr sz="1200" spc="-15" dirty="0">
                <a:latin typeface="Times New Roman"/>
                <a:cs typeface="Times New Roman"/>
              </a:rPr>
              <a:t>Step </a:t>
            </a:r>
            <a:r>
              <a:rPr sz="1200" dirty="0">
                <a:latin typeface="Times New Roman"/>
                <a:cs typeface="Times New Roman"/>
              </a:rPr>
              <a:t>4: Data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Transfer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90"/>
              </a:lnSpc>
            </a:pPr>
            <a:r>
              <a:rPr sz="1350" spc="-5" dirty="0">
                <a:latin typeface="Arial"/>
                <a:cs typeface="Arial"/>
              </a:rPr>
              <a:t>–</a:t>
            </a:r>
            <a:r>
              <a:rPr sz="1200" spc="-5" dirty="0">
                <a:latin typeface="Times New Roman"/>
                <a:cs typeface="Times New Roman"/>
              </a:rPr>
              <a:t>DTE -&gt; DCE -&gt; DCE -&gt;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DTE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550"/>
              </a:lnSpc>
            </a:pPr>
            <a:r>
              <a:rPr sz="1400" spc="-15" dirty="0">
                <a:latin typeface="Meiryo"/>
                <a:cs typeface="Meiryo"/>
              </a:rPr>
              <a:t>*</a:t>
            </a:r>
            <a:r>
              <a:rPr sz="1200" spc="-15" dirty="0">
                <a:latin typeface="Times New Roman"/>
                <a:cs typeface="Times New Roman"/>
              </a:rPr>
              <a:t>Step </a:t>
            </a:r>
            <a:r>
              <a:rPr sz="1200" dirty="0">
                <a:latin typeface="Times New Roman"/>
                <a:cs typeface="Times New Roman"/>
              </a:rPr>
              <a:t>5: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Clearing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530"/>
              </a:lnSpc>
            </a:pPr>
            <a:r>
              <a:rPr sz="1350" spc="-5" dirty="0">
                <a:latin typeface="Arial"/>
                <a:cs typeface="Arial"/>
              </a:rPr>
              <a:t>–</a:t>
            </a:r>
            <a:r>
              <a:rPr sz="1200" spc="-5" dirty="0">
                <a:latin typeface="Times New Roman"/>
                <a:cs typeface="Times New Roman"/>
              </a:rPr>
              <a:t>Turning OFF 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connection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00"/>
              </a:lnSpc>
            </a:pPr>
            <a:r>
              <a:rPr sz="1200" b="1" dirty="0">
                <a:latin typeface="Times New Roman"/>
                <a:cs typeface="Times New Roman"/>
              </a:rPr>
              <a:t>Functioning</a:t>
            </a:r>
            <a:r>
              <a:rPr sz="1200" b="1" spc="-11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Example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30300" y="5968745"/>
            <a:ext cx="5531485" cy="36874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marR="5080" indent="-228600">
              <a:lnSpc>
                <a:spcPts val="1380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Step1: </a:t>
            </a:r>
            <a:r>
              <a:rPr sz="1200" spc="-5" dirty="0">
                <a:latin typeface="Times New Roman"/>
                <a:cs typeface="Times New Roman"/>
              </a:rPr>
              <a:t>Preparation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interfaces </a:t>
            </a:r>
            <a:r>
              <a:rPr sz="1200" dirty="0">
                <a:latin typeface="Times New Roman"/>
                <a:cs typeface="Times New Roman"/>
              </a:rPr>
              <a:t>for TX. </a:t>
            </a:r>
            <a:r>
              <a:rPr sz="1200" spc="-5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two grounding </a:t>
            </a:r>
            <a:r>
              <a:rPr sz="1200" spc="-5" dirty="0">
                <a:latin typeface="Times New Roman"/>
                <a:cs typeface="Times New Roman"/>
              </a:rPr>
              <a:t>circuits,1(shield) </a:t>
            </a:r>
            <a:r>
              <a:rPr sz="1200" dirty="0">
                <a:latin typeface="Times New Roman"/>
                <a:cs typeface="Times New Roman"/>
              </a:rPr>
              <a:t>and 7  </a:t>
            </a:r>
            <a:r>
              <a:rPr sz="1200" spc="-5" dirty="0">
                <a:latin typeface="Times New Roman"/>
                <a:cs typeface="Times New Roman"/>
              </a:rPr>
              <a:t>(ground) are active b/w the two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devices</a:t>
            </a:r>
            <a:endParaRPr sz="1200">
              <a:latin typeface="Times New Roman"/>
              <a:cs typeface="Times New Roman"/>
            </a:endParaRPr>
          </a:p>
          <a:p>
            <a:pPr marL="241300" marR="5080" indent="-228600">
              <a:lnSpc>
                <a:spcPts val="1380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Step 2 ensures that all four devices are ready for TX. First the sending DTE activates  pin 20 and sends a Dte ready </a:t>
            </a:r>
            <a:r>
              <a:rPr sz="1200" spc="-5" dirty="0">
                <a:latin typeface="Times New Roman"/>
                <a:cs typeface="Times New Roman"/>
              </a:rPr>
              <a:t>message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its DCE </a:t>
            </a:r>
            <a:r>
              <a:rPr sz="1200" dirty="0">
                <a:latin typeface="Times New Roman"/>
                <a:cs typeface="Times New Roman"/>
              </a:rPr>
              <a:t>. </a:t>
            </a:r>
            <a:r>
              <a:rPr sz="1200" spc="-5" dirty="0">
                <a:latin typeface="Times New Roman"/>
                <a:cs typeface="Times New Roman"/>
              </a:rPr>
              <a:t>DCE answers by activating pin6  </a:t>
            </a:r>
            <a:r>
              <a:rPr sz="1200" spc="25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  <a:p>
            <a:pPr marL="241300">
              <a:lnSpc>
                <a:spcPts val="1315"/>
              </a:lnSpc>
            </a:pPr>
            <a:r>
              <a:rPr sz="1200" spc="-5" dirty="0">
                <a:latin typeface="Times New Roman"/>
                <a:cs typeface="Times New Roman"/>
              </a:rPr>
              <a:t>Same </a:t>
            </a:r>
            <a:r>
              <a:rPr sz="1200" dirty="0">
                <a:latin typeface="Times New Roman"/>
                <a:cs typeface="Times New Roman"/>
              </a:rPr>
              <a:t>sequence is </a:t>
            </a:r>
            <a:r>
              <a:rPr sz="1200" spc="-5" dirty="0">
                <a:latin typeface="Times New Roman"/>
                <a:cs typeface="Times New Roman"/>
              </a:rPr>
              <a:t>performed </a:t>
            </a:r>
            <a:r>
              <a:rPr sz="1200" dirty="0">
                <a:latin typeface="Times New Roman"/>
                <a:cs typeface="Times New Roman"/>
              </a:rPr>
              <a:t>by remote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computer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ts val="1380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spc="-5" dirty="0">
                <a:latin typeface="Times New Roman"/>
                <a:cs typeface="Times New Roman"/>
              </a:rPr>
              <a:t>Step3: sets up the physical connection </a:t>
            </a:r>
            <a:r>
              <a:rPr sz="1200" dirty="0">
                <a:latin typeface="Times New Roman"/>
                <a:cs typeface="Times New Roman"/>
              </a:rPr>
              <a:t>b/w the sending and </a:t>
            </a:r>
            <a:r>
              <a:rPr sz="1200" spc="-5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receiving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modems.</a:t>
            </a:r>
            <a:endParaRPr sz="1200">
              <a:latin typeface="Times New Roman"/>
              <a:cs typeface="Times New Roman"/>
            </a:endParaRPr>
          </a:p>
          <a:p>
            <a:pPr marL="241300" marR="5715" indent="-228600">
              <a:lnSpc>
                <a:spcPts val="1380"/>
              </a:lnSpc>
              <a:spcBef>
                <a:spcPts val="65"/>
              </a:spcBef>
              <a:buFont typeface="Courier New"/>
              <a:buChar char="o"/>
              <a:tabLst>
                <a:tab pos="278765" algn="l"/>
                <a:tab pos="279400" algn="l"/>
              </a:tabLst>
            </a:pPr>
            <a:r>
              <a:rPr sz="1200" dirty="0">
                <a:latin typeface="Times New Roman"/>
                <a:cs typeface="Times New Roman"/>
              </a:rPr>
              <a:t>First the DTE activates pin 4 and sends its DCE a request to send </a:t>
            </a:r>
            <a:r>
              <a:rPr sz="1200" spc="-5" dirty="0">
                <a:latin typeface="Times New Roman"/>
                <a:cs typeface="Times New Roman"/>
              </a:rPr>
              <a:t>message. </a:t>
            </a:r>
            <a:r>
              <a:rPr sz="1200" dirty="0">
                <a:latin typeface="Times New Roman"/>
                <a:cs typeface="Times New Roman"/>
              </a:rPr>
              <a:t>The DCE  </a:t>
            </a:r>
            <a:r>
              <a:rPr sz="1200" spc="-5" dirty="0">
                <a:latin typeface="Times New Roman"/>
                <a:cs typeface="Times New Roman"/>
              </a:rPr>
              <a:t>transmits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carrier signal </a:t>
            </a:r>
            <a:r>
              <a:rPr sz="1200" dirty="0">
                <a:latin typeface="Times New Roman"/>
                <a:cs typeface="Times New Roman"/>
              </a:rPr>
              <a:t>to the idle </a:t>
            </a:r>
            <a:r>
              <a:rPr sz="1200" spc="-5" dirty="0">
                <a:latin typeface="Times New Roman"/>
                <a:cs typeface="Times New Roman"/>
              </a:rPr>
              <a:t>receiving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modem</a:t>
            </a:r>
            <a:endParaRPr sz="1200">
              <a:latin typeface="Times New Roman"/>
              <a:cs typeface="Times New Roman"/>
            </a:endParaRPr>
          </a:p>
          <a:p>
            <a:pPr marL="241300" marR="5080" indent="-228600">
              <a:lnSpc>
                <a:spcPts val="1380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spc="-5" dirty="0">
                <a:latin typeface="Times New Roman"/>
                <a:cs typeface="Times New Roman"/>
              </a:rPr>
              <a:t>When </a:t>
            </a:r>
            <a:r>
              <a:rPr sz="1200" dirty="0">
                <a:latin typeface="Times New Roman"/>
                <a:cs typeface="Times New Roman"/>
              </a:rPr>
              <a:t>receiving </a:t>
            </a:r>
            <a:r>
              <a:rPr sz="1200" spc="-5" dirty="0">
                <a:latin typeface="Times New Roman"/>
                <a:cs typeface="Times New Roman"/>
              </a:rPr>
              <a:t>modem </a:t>
            </a:r>
            <a:r>
              <a:rPr sz="1200" dirty="0">
                <a:latin typeface="Times New Roman"/>
                <a:cs typeface="Times New Roman"/>
              </a:rPr>
              <a:t>detects the carrier </a:t>
            </a:r>
            <a:r>
              <a:rPr sz="1200" spc="-5" dirty="0">
                <a:latin typeface="Times New Roman"/>
                <a:cs typeface="Times New Roman"/>
              </a:rPr>
              <a:t>signal, </a:t>
            </a:r>
            <a:r>
              <a:rPr sz="1200" dirty="0">
                <a:latin typeface="Times New Roman"/>
                <a:cs typeface="Times New Roman"/>
              </a:rPr>
              <a:t>it activates pin 8, telling its  </a:t>
            </a:r>
            <a:r>
              <a:rPr sz="1200" spc="-5" dirty="0">
                <a:latin typeface="Times New Roman"/>
                <a:cs typeface="Times New Roman"/>
              </a:rPr>
              <a:t>computer </a:t>
            </a:r>
            <a:r>
              <a:rPr sz="1200" dirty="0">
                <a:latin typeface="Times New Roman"/>
                <a:cs typeface="Times New Roman"/>
              </a:rPr>
              <a:t>that a </a:t>
            </a:r>
            <a:r>
              <a:rPr sz="1200" spc="-5" dirty="0">
                <a:latin typeface="Times New Roman"/>
                <a:cs typeface="Times New Roman"/>
              </a:rPr>
              <a:t>TX </a:t>
            </a:r>
            <a:r>
              <a:rPr sz="1200" dirty="0">
                <a:latin typeface="Times New Roman"/>
                <a:cs typeface="Times New Roman"/>
              </a:rPr>
              <a:t>is </a:t>
            </a:r>
            <a:r>
              <a:rPr sz="1200" spc="-5" dirty="0">
                <a:latin typeface="Times New Roman"/>
                <a:cs typeface="Times New Roman"/>
              </a:rPr>
              <a:t>about 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begin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  <a:p>
            <a:pPr marL="241300" marR="5080" indent="-228600">
              <a:lnSpc>
                <a:spcPts val="1380"/>
              </a:lnSpc>
              <a:buFont typeface="Courier New"/>
              <a:buChar char="o"/>
              <a:tabLst>
                <a:tab pos="278765" algn="l"/>
                <a:tab pos="279400" algn="l"/>
              </a:tabLst>
            </a:pPr>
            <a:r>
              <a:rPr sz="1200" spc="-5" dirty="0">
                <a:latin typeface="Times New Roman"/>
                <a:cs typeface="Times New Roman"/>
              </a:rPr>
              <a:t>After </a:t>
            </a:r>
            <a:r>
              <a:rPr sz="1200" dirty="0">
                <a:latin typeface="Times New Roman"/>
                <a:cs typeface="Times New Roman"/>
              </a:rPr>
              <a:t>tx the carrier </a:t>
            </a:r>
            <a:r>
              <a:rPr sz="1200" spc="-5" dirty="0">
                <a:latin typeface="Times New Roman"/>
                <a:cs typeface="Times New Roman"/>
              </a:rPr>
              <a:t>signal, sending DCE </a:t>
            </a:r>
            <a:r>
              <a:rPr sz="1200" dirty="0">
                <a:latin typeface="Times New Roman"/>
                <a:cs typeface="Times New Roman"/>
              </a:rPr>
              <a:t>activates pin 5 </a:t>
            </a:r>
            <a:r>
              <a:rPr sz="1200" spc="-5" dirty="0">
                <a:latin typeface="Times New Roman"/>
                <a:cs typeface="Times New Roman"/>
              </a:rPr>
              <a:t>sending </a:t>
            </a:r>
            <a:r>
              <a:rPr sz="1200" dirty="0">
                <a:latin typeface="Times New Roman"/>
                <a:cs typeface="Times New Roman"/>
              </a:rPr>
              <a:t>its DTE a clear to  send </a:t>
            </a:r>
            <a:r>
              <a:rPr sz="1200" spc="-5" dirty="0">
                <a:latin typeface="Times New Roman"/>
                <a:cs typeface="Times New Roman"/>
              </a:rPr>
              <a:t>message.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remote computer  </a:t>
            </a:r>
            <a:r>
              <a:rPr sz="1200" dirty="0">
                <a:latin typeface="Times New Roman"/>
                <a:cs typeface="Times New Roman"/>
              </a:rPr>
              <a:t>and </a:t>
            </a:r>
            <a:r>
              <a:rPr sz="1200" spc="-5" dirty="0">
                <a:latin typeface="Times New Roman"/>
                <a:cs typeface="Times New Roman"/>
              </a:rPr>
              <a:t>modem </a:t>
            </a:r>
            <a:r>
              <a:rPr sz="1200" dirty="0">
                <a:latin typeface="Times New Roman"/>
                <a:cs typeface="Times New Roman"/>
              </a:rPr>
              <a:t>do the </a:t>
            </a:r>
            <a:r>
              <a:rPr sz="1200" spc="-5" dirty="0">
                <a:latin typeface="Times New Roman"/>
                <a:cs typeface="Times New Roman"/>
              </a:rPr>
              <a:t>same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step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ts val="1310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Step4: Data transfer</a:t>
            </a:r>
            <a:r>
              <a:rPr sz="1200" spc="-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procedure</a:t>
            </a:r>
            <a:endParaRPr sz="1200">
              <a:latin typeface="Times New Roman"/>
              <a:cs typeface="Times New Roman"/>
            </a:endParaRPr>
          </a:p>
          <a:p>
            <a:pPr marL="241300" marR="5080" indent="-228600">
              <a:lnSpc>
                <a:spcPts val="1380"/>
              </a:lnSpc>
              <a:spcBef>
                <a:spcPts val="60"/>
              </a:spcBef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Initiating </a:t>
            </a:r>
            <a:r>
              <a:rPr sz="1200" spc="-5" dirty="0">
                <a:latin typeface="Times New Roman"/>
                <a:cs typeface="Times New Roman"/>
              </a:rPr>
              <a:t>computer transfers </a:t>
            </a:r>
            <a:r>
              <a:rPr sz="1200" dirty="0">
                <a:latin typeface="Times New Roman"/>
                <a:cs typeface="Times New Roman"/>
              </a:rPr>
              <a:t>its </a:t>
            </a:r>
            <a:r>
              <a:rPr sz="1200" spc="-5" dirty="0">
                <a:latin typeface="Times New Roman"/>
                <a:cs typeface="Times New Roman"/>
              </a:rPr>
              <a:t>data stream </a:t>
            </a:r>
            <a:r>
              <a:rPr sz="1200" dirty="0">
                <a:latin typeface="Times New Roman"/>
                <a:cs typeface="Times New Roman"/>
              </a:rPr>
              <a:t>to its </a:t>
            </a:r>
            <a:r>
              <a:rPr sz="1200" spc="-5" dirty="0">
                <a:latin typeface="Times New Roman"/>
                <a:cs typeface="Times New Roman"/>
              </a:rPr>
              <a:t>modem </a:t>
            </a:r>
            <a:r>
              <a:rPr sz="1200" dirty="0">
                <a:latin typeface="Times New Roman"/>
                <a:cs typeface="Times New Roman"/>
              </a:rPr>
              <a:t>over circuit </a:t>
            </a:r>
            <a:r>
              <a:rPr sz="1200" spc="-5" dirty="0">
                <a:latin typeface="Times New Roman"/>
                <a:cs typeface="Times New Roman"/>
              </a:rPr>
              <a:t>2accompanied  </a:t>
            </a:r>
            <a:r>
              <a:rPr sz="1200" dirty="0">
                <a:latin typeface="Times New Roman"/>
                <a:cs typeface="Times New Roman"/>
              </a:rPr>
              <a:t>by the </a:t>
            </a:r>
            <a:r>
              <a:rPr sz="1200" spc="-5" dirty="0">
                <a:latin typeface="Times New Roman"/>
                <a:cs typeface="Times New Roman"/>
              </a:rPr>
              <a:t>timing </a:t>
            </a:r>
            <a:r>
              <a:rPr sz="1200" dirty="0">
                <a:latin typeface="Times New Roman"/>
                <a:cs typeface="Times New Roman"/>
              </a:rPr>
              <a:t>pulse of circuit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24.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ts val="1315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Modem converts </a:t>
            </a:r>
            <a:r>
              <a:rPr sz="1200" spc="-5" dirty="0">
                <a:latin typeface="Times New Roman"/>
                <a:cs typeface="Times New Roman"/>
              </a:rPr>
              <a:t>digital </a:t>
            </a:r>
            <a:r>
              <a:rPr sz="1200" dirty="0">
                <a:latin typeface="Times New Roman"/>
                <a:cs typeface="Times New Roman"/>
              </a:rPr>
              <a:t>data to an </a:t>
            </a:r>
            <a:r>
              <a:rPr sz="1200" spc="-5" dirty="0">
                <a:latin typeface="Times New Roman"/>
                <a:cs typeface="Times New Roman"/>
              </a:rPr>
              <a:t>analog </a:t>
            </a:r>
            <a:r>
              <a:rPr sz="1200" dirty="0">
                <a:latin typeface="Times New Roman"/>
                <a:cs typeface="Times New Roman"/>
              </a:rPr>
              <a:t>signal and sends it over the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network</a:t>
            </a:r>
            <a:endParaRPr sz="1200">
              <a:latin typeface="Times New Roman"/>
              <a:cs typeface="Times New Roman"/>
            </a:endParaRPr>
          </a:p>
          <a:p>
            <a:pPr marL="241300" marR="6985" indent="-228600">
              <a:lnSpc>
                <a:spcPts val="1380"/>
              </a:lnSpc>
              <a:spcBef>
                <a:spcPts val="65"/>
              </a:spcBef>
              <a:buFont typeface="Courier New"/>
              <a:buChar char="o"/>
              <a:tabLst>
                <a:tab pos="241300" algn="l"/>
              </a:tabLst>
            </a:pPr>
            <a:r>
              <a:rPr sz="1200" spc="-5" dirty="0">
                <a:latin typeface="Times New Roman"/>
                <a:cs typeface="Times New Roman"/>
              </a:rPr>
              <a:t>Responding modem retreives the signal, converts it back to digital and passes it to  </a:t>
            </a:r>
            <a:r>
              <a:rPr sz="1200" dirty="0">
                <a:latin typeface="Times New Roman"/>
                <a:cs typeface="Times New Roman"/>
              </a:rPr>
              <a:t>DTE via circuit 3 and </a:t>
            </a:r>
            <a:r>
              <a:rPr sz="1200" spc="-5" dirty="0">
                <a:latin typeface="Times New Roman"/>
                <a:cs typeface="Times New Roman"/>
              </a:rPr>
              <a:t>timing </a:t>
            </a:r>
            <a:r>
              <a:rPr sz="1200" dirty="0">
                <a:latin typeface="Times New Roman"/>
                <a:cs typeface="Times New Roman"/>
              </a:rPr>
              <a:t>pulse of</a:t>
            </a:r>
            <a:r>
              <a:rPr sz="1200" spc="-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17</a:t>
            </a:r>
            <a:endParaRPr sz="1200">
              <a:latin typeface="Times New Roman"/>
              <a:cs typeface="Times New Roman"/>
            </a:endParaRPr>
          </a:p>
          <a:p>
            <a:pPr marL="241300" marR="5715" indent="-228600" algn="just">
              <a:lnSpc>
                <a:spcPts val="1380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spc="-5" dirty="0">
                <a:latin typeface="Times New Roman"/>
                <a:cs typeface="Times New Roman"/>
              </a:rPr>
              <a:t>Step5: Once both computers have completed their transmission, both </a:t>
            </a:r>
            <a:r>
              <a:rPr sz="1200" spc="-10" dirty="0">
                <a:latin typeface="Times New Roman"/>
                <a:cs typeface="Times New Roman"/>
              </a:rPr>
              <a:t>computers  </a:t>
            </a:r>
            <a:r>
              <a:rPr sz="1200" dirty="0">
                <a:latin typeface="Times New Roman"/>
                <a:cs typeface="Times New Roman"/>
              </a:rPr>
              <a:t>deactivate their </a:t>
            </a:r>
            <a:r>
              <a:rPr sz="1200" spc="-5" dirty="0">
                <a:latin typeface="Times New Roman"/>
                <a:cs typeface="Times New Roman"/>
              </a:rPr>
              <a:t>request-to-send </a:t>
            </a:r>
            <a:r>
              <a:rPr sz="1200" dirty="0">
                <a:latin typeface="Times New Roman"/>
                <a:cs typeface="Times New Roman"/>
              </a:rPr>
              <a:t>circuits , </a:t>
            </a:r>
            <a:r>
              <a:rPr sz="1200" spc="-5" dirty="0">
                <a:latin typeface="Times New Roman"/>
                <a:cs typeface="Times New Roman"/>
              </a:rPr>
              <a:t>modems </a:t>
            </a:r>
            <a:r>
              <a:rPr sz="1200" dirty="0">
                <a:latin typeface="Times New Roman"/>
                <a:cs typeface="Times New Roman"/>
              </a:rPr>
              <a:t>turn off their carrier signals, their  received </a:t>
            </a:r>
            <a:r>
              <a:rPr sz="1200" spc="-5" dirty="0">
                <a:latin typeface="Times New Roman"/>
                <a:cs typeface="Times New Roman"/>
              </a:rPr>
              <a:t>line </a:t>
            </a:r>
            <a:r>
              <a:rPr sz="1200" dirty="0">
                <a:latin typeface="Times New Roman"/>
                <a:cs typeface="Times New Roman"/>
              </a:rPr>
              <a:t>signal detectors </a:t>
            </a:r>
            <a:r>
              <a:rPr sz="1200" spc="-5" dirty="0">
                <a:latin typeface="Times New Roman"/>
                <a:cs typeface="Times New Roman"/>
              </a:rPr>
              <a:t>and their clear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send circuits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143000" y="2829305"/>
            <a:ext cx="5807557" cy="31386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© </a:t>
            </a:r>
            <a:r>
              <a:rPr spc="-5" dirty="0"/>
              <a:t>Copyright Virtual University of</a:t>
            </a:r>
            <a:r>
              <a:rPr spc="-80" dirty="0"/>
              <a:t> </a:t>
            </a:r>
            <a:r>
              <a:rPr spc="-5" dirty="0"/>
              <a:t>Pakistan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05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50561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300" y="445007"/>
            <a:ext cx="1799589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Times New Roman"/>
                <a:cs typeface="Times New Roman"/>
              </a:rPr>
              <a:t>CS601-Data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Communication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71335" y="445007"/>
            <a:ext cx="245110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0" dirty="0">
                <a:latin typeface="Times New Roman"/>
                <a:cs typeface="Times New Roman"/>
              </a:rPr>
              <a:t>VU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000" y="637794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43000" y="9867900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587500" y="1078992"/>
            <a:ext cx="5073650" cy="2132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ts val="1405"/>
              </a:lnSpc>
              <a:buFont typeface="Meiryo"/>
              <a:buChar char="❖"/>
              <a:tabLst>
                <a:tab pos="241300" algn="l"/>
              </a:tabLst>
            </a:pPr>
            <a:r>
              <a:rPr sz="1200" b="1" spc="-5" dirty="0">
                <a:latin typeface="Times New Roman"/>
                <a:cs typeface="Times New Roman"/>
              </a:rPr>
              <a:t>NULL</a:t>
            </a:r>
            <a:r>
              <a:rPr sz="1200" b="1" spc="-10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MODEM</a:t>
            </a:r>
            <a:endParaRPr sz="1200">
              <a:latin typeface="Times New Roman"/>
              <a:cs typeface="Times New Roman"/>
            </a:endParaRPr>
          </a:p>
          <a:p>
            <a:pPr marL="241300" marR="5715" indent="-228600">
              <a:lnSpc>
                <a:spcPts val="1380"/>
              </a:lnSpc>
              <a:spcBef>
                <a:spcPts val="60"/>
              </a:spcBef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Suppose you need to connect two </a:t>
            </a:r>
            <a:r>
              <a:rPr sz="1200" spc="-5" dirty="0">
                <a:latin typeface="Times New Roman"/>
                <a:cs typeface="Times New Roman"/>
              </a:rPr>
              <a:t>DTEs </a:t>
            </a:r>
            <a:r>
              <a:rPr sz="1200" dirty="0">
                <a:latin typeface="Times New Roman"/>
                <a:cs typeface="Times New Roman"/>
              </a:rPr>
              <a:t>in the </a:t>
            </a:r>
            <a:r>
              <a:rPr sz="1200" spc="-5" dirty="0">
                <a:latin typeface="Times New Roman"/>
                <a:cs typeface="Times New Roman"/>
              </a:rPr>
              <a:t>same building, for example </a:t>
            </a:r>
            <a:r>
              <a:rPr sz="1200" dirty="0">
                <a:latin typeface="Times New Roman"/>
                <a:cs typeface="Times New Roman"/>
              </a:rPr>
              <a:t>two  </a:t>
            </a:r>
            <a:r>
              <a:rPr sz="1200" spc="-5" dirty="0">
                <a:latin typeface="Times New Roman"/>
                <a:cs typeface="Times New Roman"/>
              </a:rPr>
              <a:t>workstations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ts val="1315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spc="-5" dirty="0">
                <a:latin typeface="Times New Roman"/>
                <a:cs typeface="Times New Roman"/>
              </a:rPr>
              <a:t>Modems </a:t>
            </a:r>
            <a:r>
              <a:rPr sz="1200" dirty="0">
                <a:latin typeface="Times New Roman"/>
                <a:cs typeface="Times New Roman"/>
              </a:rPr>
              <a:t>are not needed to connect two </a:t>
            </a:r>
            <a:r>
              <a:rPr sz="1200" spc="-5" dirty="0">
                <a:latin typeface="Times New Roman"/>
                <a:cs typeface="Times New Roman"/>
              </a:rPr>
              <a:t>compatible </a:t>
            </a:r>
            <a:r>
              <a:rPr sz="1200" dirty="0">
                <a:latin typeface="Times New Roman"/>
                <a:cs typeface="Times New Roman"/>
              </a:rPr>
              <a:t>devices</a:t>
            </a:r>
            <a:r>
              <a:rPr sz="1200" spc="-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directly</a:t>
            </a:r>
            <a:endParaRPr sz="1200">
              <a:latin typeface="Times New Roman"/>
              <a:cs typeface="Times New Roman"/>
            </a:endParaRPr>
          </a:p>
          <a:p>
            <a:pPr marL="241300" marR="5080" indent="-228600">
              <a:lnSpc>
                <a:spcPts val="1380"/>
              </a:lnSpc>
              <a:spcBef>
                <a:spcPts val="65"/>
              </a:spcBef>
              <a:buFont typeface="Courier New"/>
              <a:buChar char="o"/>
              <a:tabLst>
                <a:tab pos="241300" algn="l"/>
              </a:tabLst>
            </a:pPr>
            <a:r>
              <a:rPr sz="1200" spc="-5" dirty="0">
                <a:latin typeface="Times New Roman"/>
                <a:cs typeface="Times New Roman"/>
              </a:rPr>
              <a:t>The TX never needs to cross analog lines, such as telephone lines and  therefore does not need </a:t>
            </a:r>
            <a:r>
              <a:rPr sz="1200" dirty="0">
                <a:latin typeface="Times New Roman"/>
                <a:cs typeface="Times New Roman"/>
              </a:rPr>
              <a:t>to be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modulated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ts val="1315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But you do need an interface to </a:t>
            </a:r>
            <a:r>
              <a:rPr sz="1200" spc="-5" dirty="0">
                <a:latin typeface="Times New Roman"/>
                <a:cs typeface="Times New Roman"/>
              </a:rPr>
              <a:t>handle the exchanging </a:t>
            </a:r>
            <a:r>
              <a:rPr sz="1200" dirty="0">
                <a:latin typeface="Times New Roman"/>
                <a:cs typeface="Times New Roman"/>
              </a:rPr>
              <a:t>, </a:t>
            </a:r>
            <a:r>
              <a:rPr sz="1200" spc="-5" dirty="0">
                <a:latin typeface="Times New Roman"/>
                <a:cs typeface="Times New Roman"/>
              </a:rPr>
              <a:t>just </a:t>
            </a:r>
            <a:r>
              <a:rPr sz="1200" dirty="0">
                <a:latin typeface="Times New Roman"/>
                <a:cs typeface="Times New Roman"/>
              </a:rPr>
              <a:t>as </a:t>
            </a:r>
            <a:r>
              <a:rPr sz="1200" spc="-5" dirty="0">
                <a:latin typeface="Times New Roman"/>
                <a:cs typeface="Times New Roman"/>
              </a:rPr>
              <a:t>EIA 232 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DTE-</a:t>
            </a:r>
            <a:endParaRPr sz="1200">
              <a:latin typeface="Times New Roman"/>
              <a:cs typeface="Times New Roman"/>
            </a:endParaRPr>
          </a:p>
          <a:p>
            <a:pPr marL="241300">
              <a:lnSpc>
                <a:spcPts val="1380"/>
              </a:lnSpc>
            </a:pPr>
            <a:r>
              <a:rPr sz="1200" spc="-5" dirty="0">
                <a:latin typeface="Times New Roman"/>
                <a:cs typeface="Times New Roman"/>
              </a:rPr>
              <a:t>DCE </a:t>
            </a:r>
            <a:r>
              <a:rPr sz="1200" dirty="0">
                <a:latin typeface="Times New Roman"/>
                <a:cs typeface="Times New Roman"/>
              </a:rPr>
              <a:t>cable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does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ts val="1380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spc="-5" dirty="0">
                <a:latin typeface="Times New Roman"/>
                <a:cs typeface="Times New Roman"/>
              </a:rPr>
              <a:t>The solution is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NULL</a:t>
            </a:r>
            <a:r>
              <a:rPr sz="1200" spc="-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Modem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ts val="1380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spc="-5" dirty="0">
                <a:latin typeface="Times New Roman"/>
                <a:cs typeface="Times New Roman"/>
              </a:rPr>
              <a:t>A null modem provide DTA –DTE </a:t>
            </a:r>
            <a:r>
              <a:rPr sz="1200" dirty="0">
                <a:latin typeface="Times New Roman"/>
                <a:cs typeface="Times New Roman"/>
              </a:rPr>
              <a:t>interface </a:t>
            </a:r>
            <a:r>
              <a:rPr sz="1200" spc="-5" dirty="0">
                <a:latin typeface="Times New Roman"/>
                <a:cs typeface="Times New Roman"/>
              </a:rPr>
              <a:t>w/o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DCEs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ts val="1380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But why use a Null</a:t>
            </a:r>
            <a:r>
              <a:rPr sz="1200" spc="-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Modem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ts val="1410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If all you need is </a:t>
            </a:r>
            <a:r>
              <a:rPr sz="1200" spc="-5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interface, why </a:t>
            </a:r>
            <a:r>
              <a:rPr sz="1200" spc="-5" dirty="0">
                <a:latin typeface="Times New Roman"/>
                <a:cs typeface="Times New Roman"/>
              </a:rPr>
              <a:t>not </a:t>
            </a:r>
            <a:r>
              <a:rPr sz="1200" dirty="0">
                <a:latin typeface="Times New Roman"/>
                <a:cs typeface="Times New Roman"/>
              </a:rPr>
              <a:t>just a a </a:t>
            </a:r>
            <a:r>
              <a:rPr sz="1200" spc="-5" dirty="0">
                <a:latin typeface="Times New Roman"/>
                <a:cs typeface="Times New Roman"/>
              </a:rPr>
              <a:t>standard </a:t>
            </a:r>
            <a:r>
              <a:rPr sz="1200" dirty="0">
                <a:latin typeface="Times New Roman"/>
                <a:cs typeface="Times New Roman"/>
              </a:rPr>
              <a:t>EIA </a:t>
            </a:r>
            <a:r>
              <a:rPr sz="1200" spc="-5" dirty="0">
                <a:latin typeface="Times New Roman"/>
                <a:cs typeface="Times New Roman"/>
              </a:rPr>
              <a:t>232</a:t>
            </a:r>
            <a:r>
              <a:rPr sz="1200" spc="-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cable?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30300" y="5681471"/>
            <a:ext cx="5530215" cy="21228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98500" indent="-228600">
              <a:lnSpc>
                <a:spcPts val="1410"/>
              </a:lnSpc>
              <a:buFont typeface="Courier New"/>
              <a:buChar char="o"/>
              <a:tabLst>
                <a:tab pos="698500" algn="l"/>
              </a:tabLst>
            </a:pPr>
            <a:r>
              <a:rPr sz="1200" spc="-5" dirty="0">
                <a:latin typeface="Times New Roman"/>
                <a:cs typeface="Times New Roman"/>
              </a:rPr>
              <a:t>Part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shows </a:t>
            </a:r>
            <a:r>
              <a:rPr sz="1200" dirty="0">
                <a:latin typeface="Times New Roman"/>
                <a:cs typeface="Times New Roman"/>
              </a:rPr>
              <a:t>a connection </a:t>
            </a:r>
            <a:r>
              <a:rPr sz="1200" spc="-5" dirty="0">
                <a:latin typeface="Times New Roman"/>
                <a:cs typeface="Times New Roman"/>
              </a:rPr>
              <a:t>using </a:t>
            </a:r>
            <a:r>
              <a:rPr sz="1200" dirty="0">
                <a:latin typeface="Times New Roman"/>
                <a:cs typeface="Times New Roman"/>
              </a:rPr>
              <a:t>a telephone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network</a:t>
            </a:r>
            <a:endParaRPr sz="1200">
              <a:latin typeface="Times New Roman"/>
              <a:cs typeface="Times New Roman"/>
            </a:endParaRPr>
          </a:p>
          <a:p>
            <a:pPr marL="698500" marR="194310" indent="-228600">
              <a:lnSpc>
                <a:spcPts val="1380"/>
              </a:lnSpc>
              <a:spcBef>
                <a:spcPts val="65"/>
              </a:spcBef>
              <a:buFont typeface="Courier New"/>
              <a:buChar char="o"/>
              <a:tabLst>
                <a:tab pos="698500" algn="l"/>
              </a:tabLst>
            </a:pPr>
            <a:r>
              <a:rPr sz="1200" spc="-5" dirty="0">
                <a:latin typeface="Times New Roman"/>
                <a:cs typeface="Times New Roman"/>
              </a:rPr>
              <a:t>Part </a:t>
            </a:r>
            <a:r>
              <a:rPr sz="1200" dirty="0">
                <a:latin typeface="Times New Roman"/>
                <a:cs typeface="Times New Roman"/>
              </a:rPr>
              <a:t>b </a:t>
            </a:r>
            <a:r>
              <a:rPr sz="1200" spc="-5" dirty="0">
                <a:latin typeface="Times New Roman"/>
                <a:cs typeface="Times New Roman"/>
              </a:rPr>
              <a:t>shows what happens when we use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same </a:t>
            </a:r>
            <a:r>
              <a:rPr sz="1200" dirty="0">
                <a:latin typeface="Times New Roman"/>
                <a:cs typeface="Times New Roman"/>
              </a:rPr>
              <a:t>connections </a:t>
            </a:r>
            <a:r>
              <a:rPr sz="1200" spc="-5" dirty="0">
                <a:latin typeface="Times New Roman"/>
                <a:cs typeface="Times New Roman"/>
              </a:rPr>
              <a:t>between two  </a:t>
            </a:r>
            <a:r>
              <a:rPr sz="1200" spc="-10" dirty="0">
                <a:latin typeface="Times New Roman"/>
                <a:cs typeface="Times New Roman"/>
              </a:rPr>
              <a:t>DTEs</a:t>
            </a:r>
            <a:endParaRPr sz="1200">
              <a:latin typeface="Times New Roman"/>
              <a:cs typeface="Times New Roman"/>
            </a:endParaRPr>
          </a:p>
          <a:p>
            <a:pPr marL="698500" indent="-228600">
              <a:lnSpc>
                <a:spcPts val="1315"/>
              </a:lnSpc>
              <a:buFont typeface="Courier New"/>
              <a:buChar char="o"/>
              <a:tabLst>
                <a:tab pos="698500" algn="l"/>
              </a:tabLst>
            </a:pPr>
            <a:r>
              <a:rPr sz="1200" dirty="0">
                <a:latin typeface="Times New Roman"/>
                <a:cs typeface="Times New Roman"/>
              </a:rPr>
              <a:t>The receive </a:t>
            </a:r>
            <a:r>
              <a:rPr sz="1200" spc="-5" dirty="0">
                <a:latin typeface="Times New Roman"/>
                <a:cs typeface="Times New Roman"/>
              </a:rPr>
              <a:t>circuit </a:t>
            </a:r>
            <a:r>
              <a:rPr sz="1200" dirty="0">
                <a:latin typeface="Times New Roman"/>
                <a:cs typeface="Times New Roman"/>
              </a:rPr>
              <a:t>is void because it has been </a:t>
            </a:r>
            <a:r>
              <a:rPr sz="1200" spc="-5" dirty="0">
                <a:latin typeface="Times New Roman"/>
                <a:cs typeface="Times New Roman"/>
              </a:rPr>
              <a:t>isolated completely </a:t>
            </a:r>
            <a:r>
              <a:rPr sz="1200" dirty="0">
                <a:latin typeface="Times New Roman"/>
                <a:cs typeface="Times New Roman"/>
              </a:rPr>
              <a:t>for the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TX</a:t>
            </a:r>
            <a:endParaRPr sz="1200">
              <a:latin typeface="Times New Roman"/>
              <a:cs typeface="Times New Roman"/>
            </a:endParaRPr>
          </a:p>
          <a:p>
            <a:pPr marL="698500" indent="-228600">
              <a:lnSpc>
                <a:spcPts val="1410"/>
              </a:lnSpc>
              <a:buFont typeface="Courier New"/>
              <a:buChar char="o"/>
              <a:tabLst>
                <a:tab pos="698500" algn="l"/>
              </a:tabLst>
            </a:pPr>
            <a:r>
              <a:rPr sz="1200" dirty="0">
                <a:latin typeface="Times New Roman"/>
                <a:cs typeface="Times New Roman"/>
              </a:rPr>
              <a:t>The tx cct 2 endsup </a:t>
            </a:r>
            <a:r>
              <a:rPr sz="1200" spc="-5" dirty="0">
                <a:latin typeface="Times New Roman"/>
                <a:cs typeface="Times New Roman"/>
              </a:rPr>
              <a:t>full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collision</a:t>
            </a:r>
            <a:r>
              <a:rPr sz="1200" spc="-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noise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Courier New"/>
              <a:buChar char="o"/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b="1" spc="-5" dirty="0">
                <a:latin typeface="Times New Roman"/>
                <a:cs typeface="Times New Roman"/>
              </a:rPr>
              <a:t>NULL MODEM Crossing</a:t>
            </a:r>
            <a:r>
              <a:rPr sz="1200" b="1" spc="-5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Connections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Times New Roman"/>
              <a:cs typeface="Times New Roman"/>
            </a:endParaRPr>
          </a:p>
          <a:p>
            <a:pPr marL="698500" marR="5080" indent="-228600" algn="just">
              <a:lnSpc>
                <a:spcPts val="1380"/>
              </a:lnSpc>
              <a:spcBef>
                <a:spcPts val="5"/>
              </a:spcBef>
              <a:buFont typeface="Courier New"/>
              <a:buChar char="o"/>
              <a:tabLst>
                <a:tab pos="698500" algn="l"/>
              </a:tabLst>
            </a:pPr>
            <a:r>
              <a:rPr sz="1200" dirty="0">
                <a:latin typeface="Times New Roman"/>
                <a:cs typeface="Times New Roman"/>
              </a:rPr>
              <a:t>Whereas EIA </a:t>
            </a:r>
            <a:r>
              <a:rPr sz="1200" spc="-5" dirty="0">
                <a:latin typeface="Times New Roman"/>
                <a:cs typeface="Times New Roman"/>
              </a:rPr>
              <a:t>232 DTE-DCE </a:t>
            </a:r>
            <a:r>
              <a:rPr sz="1200" dirty="0">
                <a:latin typeface="Times New Roman"/>
                <a:cs typeface="Times New Roman"/>
              </a:rPr>
              <a:t>interface cable has a </a:t>
            </a:r>
            <a:r>
              <a:rPr sz="1200" spc="-5" dirty="0">
                <a:latin typeface="Times New Roman"/>
                <a:cs typeface="Times New Roman"/>
              </a:rPr>
              <a:t>female </a:t>
            </a:r>
            <a:r>
              <a:rPr sz="1200" dirty="0">
                <a:latin typeface="Times New Roman"/>
                <a:cs typeface="Times New Roman"/>
              </a:rPr>
              <a:t>connector at </a:t>
            </a:r>
            <a:r>
              <a:rPr sz="1200" spc="-5" dirty="0">
                <a:latin typeface="Times New Roman"/>
                <a:cs typeface="Times New Roman"/>
              </a:rPr>
              <a:t>the  DTE and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male connector at the DCE end,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null modem has female  </a:t>
            </a:r>
            <a:r>
              <a:rPr sz="1200" dirty="0">
                <a:latin typeface="Times New Roman"/>
                <a:cs typeface="Times New Roman"/>
              </a:rPr>
              <a:t>connectors at </a:t>
            </a:r>
            <a:r>
              <a:rPr sz="1200" spc="-5" dirty="0">
                <a:latin typeface="Times New Roman"/>
                <a:cs typeface="Times New Roman"/>
              </a:rPr>
              <a:t>both </a:t>
            </a:r>
            <a:r>
              <a:rPr sz="1200" dirty="0">
                <a:latin typeface="Times New Roman"/>
                <a:cs typeface="Times New Roman"/>
              </a:rPr>
              <a:t>ends to allow it to connect to the EIA </a:t>
            </a:r>
            <a:r>
              <a:rPr sz="1200" spc="-5" dirty="0">
                <a:latin typeface="Times New Roman"/>
                <a:cs typeface="Times New Roman"/>
              </a:rPr>
              <a:t>232 DTE ports which 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male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135761" y="3368040"/>
            <a:ext cx="5519166" cy="19735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© </a:t>
            </a:r>
            <a:r>
              <a:rPr spc="-5" dirty="0"/>
              <a:t>Copyright Virtual University of</a:t>
            </a:r>
            <a:r>
              <a:rPr spc="-80" dirty="0"/>
              <a:t> </a:t>
            </a:r>
            <a:r>
              <a:rPr spc="-5" dirty="0"/>
              <a:t>Pakistan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05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86817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300" y="445007"/>
            <a:ext cx="1799589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Times New Roman"/>
                <a:cs typeface="Times New Roman"/>
              </a:rPr>
              <a:t>CS601-Data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Communication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71335" y="445007"/>
            <a:ext cx="245110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0" dirty="0">
                <a:latin typeface="Times New Roman"/>
                <a:cs typeface="Times New Roman"/>
              </a:rPr>
              <a:t>VU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000" y="637794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43000" y="9867900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00200" y="914400"/>
            <a:ext cx="4823764" cy="30982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30300" y="4174997"/>
            <a:ext cx="5530850" cy="1848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55"/>
              </a:lnSpc>
            </a:pPr>
            <a:r>
              <a:rPr sz="1200" b="1" dirty="0">
                <a:latin typeface="Times New Roman"/>
                <a:cs typeface="Times New Roman"/>
              </a:rPr>
              <a:t>Summary</a:t>
            </a:r>
            <a:endParaRPr sz="1200">
              <a:latin typeface="Times New Roman"/>
              <a:cs typeface="Times New Roman"/>
            </a:endParaRPr>
          </a:p>
          <a:p>
            <a:pPr marL="469900">
              <a:lnSpc>
                <a:spcPts val="1930"/>
              </a:lnSpc>
            </a:pPr>
            <a:r>
              <a:rPr sz="1800" spc="-15" dirty="0">
                <a:latin typeface="Meiryo"/>
                <a:cs typeface="Meiryo"/>
              </a:rPr>
              <a:t>*</a:t>
            </a:r>
            <a:r>
              <a:rPr sz="1200" spc="-15" dirty="0">
                <a:latin typeface="Times New Roman"/>
                <a:cs typeface="Times New Roman"/>
              </a:rPr>
              <a:t>DTE-DCE</a:t>
            </a:r>
            <a:r>
              <a:rPr sz="1200" spc="-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Interface</a:t>
            </a:r>
            <a:endParaRPr sz="1200">
              <a:latin typeface="Times New Roman"/>
              <a:cs typeface="Times New Roman"/>
            </a:endParaRPr>
          </a:p>
          <a:p>
            <a:pPr marL="469900">
              <a:lnSpc>
                <a:spcPts val="1880"/>
              </a:lnSpc>
            </a:pPr>
            <a:r>
              <a:rPr sz="1800" spc="-15" dirty="0">
                <a:latin typeface="Meiryo"/>
                <a:cs typeface="Meiryo"/>
              </a:rPr>
              <a:t>*</a:t>
            </a:r>
            <a:r>
              <a:rPr sz="1200" spc="-15" dirty="0">
                <a:latin typeface="Times New Roman"/>
                <a:cs typeface="Times New Roman"/>
              </a:rPr>
              <a:t>DTE-DCE </a:t>
            </a:r>
            <a:r>
              <a:rPr sz="1200" spc="-5" dirty="0">
                <a:latin typeface="Times New Roman"/>
                <a:cs typeface="Times New Roman"/>
              </a:rPr>
              <a:t>Interface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Standards</a:t>
            </a:r>
            <a:endParaRPr sz="1200">
              <a:latin typeface="Times New Roman"/>
              <a:cs typeface="Times New Roman"/>
            </a:endParaRPr>
          </a:p>
          <a:p>
            <a:pPr marL="469900">
              <a:lnSpc>
                <a:spcPts val="1880"/>
              </a:lnSpc>
            </a:pPr>
            <a:r>
              <a:rPr sz="1800" spc="-15" dirty="0">
                <a:latin typeface="Meiryo"/>
                <a:cs typeface="Meiryo"/>
              </a:rPr>
              <a:t>*</a:t>
            </a:r>
            <a:r>
              <a:rPr sz="1200" spc="-15" dirty="0">
                <a:latin typeface="Times New Roman"/>
                <a:cs typeface="Times New Roman"/>
              </a:rPr>
              <a:t>EIA-232</a:t>
            </a:r>
            <a:endParaRPr sz="1200">
              <a:latin typeface="Times New Roman"/>
              <a:cs typeface="Times New Roman"/>
            </a:endParaRPr>
          </a:p>
          <a:p>
            <a:pPr marL="469900">
              <a:lnSpc>
                <a:spcPts val="2020"/>
              </a:lnSpc>
            </a:pPr>
            <a:r>
              <a:rPr sz="1800" spc="-20" dirty="0">
                <a:latin typeface="Meiryo"/>
                <a:cs typeface="Meiryo"/>
              </a:rPr>
              <a:t>*</a:t>
            </a:r>
            <a:r>
              <a:rPr sz="1200" spc="-20" dirty="0">
                <a:latin typeface="Times New Roman"/>
                <a:cs typeface="Times New Roman"/>
              </a:rPr>
              <a:t>Null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Modem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05"/>
              </a:lnSpc>
              <a:spcBef>
                <a:spcPts val="1210"/>
              </a:spcBef>
            </a:pPr>
            <a:r>
              <a:rPr sz="1200" b="1" dirty="0">
                <a:latin typeface="Times New Roman"/>
                <a:cs typeface="Times New Roman"/>
              </a:rPr>
              <a:t>Reading</a:t>
            </a:r>
            <a:r>
              <a:rPr sz="1200" b="1" spc="-10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Sections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ts val="1380"/>
              </a:lnSpc>
              <a:spcBef>
                <a:spcPts val="60"/>
              </a:spcBef>
            </a:pPr>
            <a:r>
              <a:rPr sz="1200" dirty="0">
                <a:latin typeface="Times New Roman"/>
                <a:cs typeface="Times New Roman"/>
              </a:rPr>
              <a:t>Section </a:t>
            </a:r>
            <a:r>
              <a:rPr sz="1200" spc="-5" dirty="0">
                <a:latin typeface="Times New Roman"/>
                <a:cs typeface="Times New Roman"/>
              </a:rPr>
              <a:t>6.2,6.3, </a:t>
            </a:r>
            <a:r>
              <a:rPr sz="1200" dirty="0">
                <a:latin typeface="Times New Roman"/>
                <a:cs typeface="Times New Roman"/>
              </a:rPr>
              <a:t>“Data </a:t>
            </a:r>
            <a:r>
              <a:rPr sz="1200" spc="-5" dirty="0">
                <a:latin typeface="Times New Roman"/>
                <a:cs typeface="Times New Roman"/>
              </a:rPr>
              <a:t>Communications and </a:t>
            </a:r>
            <a:r>
              <a:rPr sz="1200" dirty="0">
                <a:latin typeface="Times New Roman"/>
                <a:cs typeface="Times New Roman"/>
              </a:rPr>
              <a:t>Networking” 4th Edition by Behrouz </a:t>
            </a:r>
            <a:r>
              <a:rPr sz="1200" spc="-5" dirty="0">
                <a:latin typeface="Times New Roman"/>
                <a:cs typeface="Times New Roman"/>
              </a:rPr>
              <a:t>A.  </a:t>
            </a:r>
            <a:r>
              <a:rPr sz="1200" dirty="0">
                <a:latin typeface="Times New Roman"/>
                <a:cs typeface="Times New Roman"/>
              </a:rPr>
              <a:t>Forouzan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© </a:t>
            </a:r>
            <a:r>
              <a:rPr spc="-5" dirty="0"/>
              <a:t>Copyright Virtual University of</a:t>
            </a:r>
            <a:r>
              <a:rPr spc="-80" dirty="0"/>
              <a:t> </a:t>
            </a:r>
            <a:r>
              <a:rPr spc="-5" dirty="0"/>
              <a:t>Pakistan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05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85715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300" y="445007"/>
            <a:ext cx="1799589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Times New Roman"/>
                <a:cs typeface="Times New Roman"/>
              </a:rPr>
              <a:t>CS601-Data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Communication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71335" y="445007"/>
            <a:ext cx="245110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0" dirty="0">
                <a:latin typeface="Times New Roman"/>
                <a:cs typeface="Times New Roman"/>
              </a:rPr>
              <a:t>VU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000" y="637794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43000" y="9867900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30300" y="940054"/>
            <a:ext cx="5531485" cy="70910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05305">
              <a:lnSpc>
                <a:spcPct val="100000"/>
              </a:lnSpc>
            </a:pPr>
            <a:r>
              <a:rPr sz="2000" b="1" u="heavy" spc="-5" dirty="0">
                <a:latin typeface="Arial Black"/>
                <a:cs typeface="Arial Black"/>
              </a:rPr>
              <a:t>LECTURE</a:t>
            </a:r>
            <a:r>
              <a:rPr sz="2000" b="1" u="heavy" spc="-65" dirty="0">
                <a:latin typeface="Arial Black"/>
                <a:cs typeface="Arial Black"/>
              </a:rPr>
              <a:t> </a:t>
            </a:r>
            <a:r>
              <a:rPr sz="2000" b="1" u="heavy" spc="-5" dirty="0">
                <a:latin typeface="Arial Black"/>
                <a:cs typeface="Arial Black"/>
              </a:rPr>
              <a:t>#22</a:t>
            </a:r>
            <a:endParaRPr sz="2000">
              <a:latin typeface="Arial Black"/>
              <a:cs typeface="Arial Black"/>
            </a:endParaRPr>
          </a:p>
          <a:p>
            <a:pPr marL="12700">
              <a:lnSpc>
                <a:spcPts val="1889"/>
              </a:lnSpc>
              <a:spcBef>
                <a:spcPts val="1485"/>
              </a:spcBef>
            </a:pPr>
            <a:r>
              <a:rPr sz="1600" b="1" u="heavy" spc="-5" dirty="0">
                <a:latin typeface="Times New Roman"/>
                <a:cs typeface="Times New Roman"/>
              </a:rPr>
              <a:t>Other Interface</a:t>
            </a:r>
            <a:r>
              <a:rPr sz="1600" b="1" u="heavy" spc="-70" dirty="0">
                <a:latin typeface="Times New Roman"/>
                <a:cs typeface="Times New Roman"/>
              </a:rPr>
              <a:t> </a:t>
            </a:r>
            <a:r>
              <a:rPr sz="1600" b="1" u="heavy" spc="-5" dirty="0">
                <a:latin typeface="Times New Roman"/>
                <a:cs typeface="Times New Roman"/>
              </a:rPr>
              <a:t>Standards</a:t>
            </a:r>
            <a:endParaRPr sz="1600">
              <a:latin typeface="Times New Roman"/>
              <a:cs typeface="Times New Roman"/>
            </a:endParaRPr>
          </a:p>
          <a:p>
            <a:pPr marL="241300" indent="-228600">
              <a:lnSpc>
                <a:spcPts val="1380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spc="-5" dirty="0">
                <a:latin typeface="Times New Roman"/>
                <a:cs typeface="Times New Roman"/>
              </a:rPr>
              <a:t>Both Data Rate </a:t>
            </a:r>
            <a:r>
              <a:rPr sz="1200" dirty="0">
                <a:latin typeface="Times New Roman"/>
                <a:cs typeface="Times New Roman"/>
              </a:rPr>
              <a:t>and </a:t>
            </a:r>
            <a:r>
              <a:rPr sz="1200" spc="-5" dirty="0">
                <a:latin typeface="Times New Roman"/>
                <a:cs typeface="Times New Roman"/>
              </a:rPr>
              <a:t>Cable LENGTH are restricted by EIA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232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ts val="1380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spc="-5" dirty="0">
                <a:latin typeface="Times New Roman"/>
                <a:cs typeface="Times New Roman"/>
              </a:rPr>
              <a:t>Data rate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20 Kbps </a:t>
            </a:r>
            <a:r>
              <a:rPr sz="1200" dirty="0">
                <a:latin typeface="Times New Roman"/>
                <a:cs typeface="Times New Roman"/>
              </a:rPr>
              <a:t>and </a:t>
            </a:r>
            <a:r>
              <a:rPr sz="1200" spc="-5" dirty="0">
                <a:latin typeface="Times New Roman"/>
                <a:cs typeface="Times New Roman"/>
              </a:rPr>
              <a:t>Cable </a:t>
            </a:r>
            <a:r>
              <a:rPr sz="1200" dirty="0">
                <a:latin typeface="Times New Roman"/>
                <a:cs typeface="Times New Roman"/>
              </a:rPr>
              <a:t>length to </a:t>
            </a:r>
            <a:r>
              <a:rPr sz="1200" spc="-5" dirty="0">
                <a:latin typeface="Times New Roman"/>
                <a:cs typeface="Times New Roman"/>
              </a:rPr>
              <a:t>50</a:t>
            </a:r>
            <a:r>
              <a:rPr sz="1200" spc="-9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feet</a:t>
            </a:r>
            <a:endParaRPr sz="1200">
              <a:latin typeface="Times New Roman"/>
              <a:cs typeface="Times New Roman"/>
            </a:endParaRPr>
          </a:p>
          <a:p>
            <a:pPr marL="241300" marR="5080" indent="-228600">
              <a:lnSpc>
                <a:spcPts val="1380"/>
              </a:lnSpc>
              <a:spcBef>
                <a:spcPts val="65"/>
              </a:spcBef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meet </a:t>
            </a:r>
            <a:r>
              <a:rPr sz="1200" dirty="0">
                <a:latin typeface="Times New Roman"/>
                <a:cs typeface="Times New Roman"/>
              </a:rPr>
              <a:t>need of users requiring more </a:t>
            </a:r>
            <a:r>
              <a:rPr sz="1200" spc="-5" dirty="0">
                <a:latin typeface="Times New Roman"/>
                <a:cs typeface="Times New Roman"/>
              </a:rPr>
              <a:t>speed or </a:t>
            </a:r>
            <a:r>
              <a:rPr sz="1200" dirty="0">
                <a:latin typeface="Times New Roman"/>
                <a:cs typeface="Times New Roman"/>
              </a:rPr>
              <a:t>distance , the EIA and ITU-T has  </a:t>
            </a:r>
            <a:r>
              <a:rPr sz="1200" spc="-5" dirty="0">
                <a:latin typeface="Times New Roman"/>
                <a:cs typeface="Times New Roman"/>
              </a:rPr>
              <a:t>introduces additional standards: </a:t>
            </a:r>
            <a:r>
              <a:rPr sz="1200" dirty="0">
                <a:latin typeface="Times New Roman"/>
                <a:cs typeface="Times New Roman"/>
              </a:rPr>
              <a:t>EIA </a:t>
            </a:r>
            <a:r>
              <a:rPr sz="1200" spc="-5" dirty="0">
                <a:latin typeface="Times New Roman"/>
                <a:cs typeface="Times New Roman"/>
              </a:rPr>
              <a:t>49, </a:t>
            </a:r>
            <a:r>
              <a:rPr sz="1200" dirty="0">
                <a:latin typeface="Times New Roman"/>
                <a:cs typeface="Times New Roman"/>
              </a:rPr>
              <a:t>EIA </a:t>
            </a:r>
            <a:r>
              <a:rPr sz="1200" spc="-5" dirty="0">
                <a:latin typeface="Times New Roman"/>
                <a:cs typeface="Times New Roman"/>
              </a:rPr>
              <a:t>530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X.21</a:t>
            </a:r>
            <a:endParaRPr sz="1200">
              <a:latin typeface="Times New Roman"/>
              <a:cs typeface="Times New Roman"/>
            </a:endParaRPr>
          </a:p>
          <a:p>
            <a:pPr marL="698500" lvl="1" indent="-228600">
              <a:lnSpc>
                <a:spcPts val="1320"/>
              </a:lnSpc>
              <a:buFont typeface="Meiryo"/>
              <a:buChar char="❖"/>
              <a:tabLst>
                <a:tab pos="698500" algn="l"/>
              </a:tabLst>
            </a:pPr>
            <a:r>
              <a:rPr sz="1200" b="1" spc="-5" dirty="0">
                <a:latin typeface="Times New Roman"/>
                <a:cs typeface="Times New Roman"/>
              </a:rPr>
              <a:t>EIA</a:t>
            </a:r>
            <a:r>
              <a:rPr sz="1200" b="1" spc="-10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449</a:t>
            </a:r>
            <a:endParaRPr sz="1200">
              <a:latin typeface="Times New Roman"/>
              <a:cs typeface="Times New Roman"/>
            </a:endParaRPr>
          </a:p>
          <a:p>
            <a:pPr marL="241300" marR="6350" indent="-228600">
              <a:lnSpc>
                <a:spcPts val="1380"/>
              </a:lnSpc>
              <a:spcBef>
                <a:spcPts val="60"/>
              </a:spcBef>
              <a:buFont typeface="Courier New"/>
              <a:buChar char="o"/>
              <a:tabLst>
                <a:tab pos="241300" algn="l"/>
              </a:tabLst>
            </a:pPr>
            <a:r>
              <a:rPr sz="1200" spc="-5" dirty="0">
                <a:latin typeface="Times New Roman"/>
                <a:cs typeface="Times New Roman"/>
              </a:rPr>
              <a:t>Mechanical specifications of EIA 448 define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combination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two connectors </a:t>
            </a:r>
            <a:r>
              <a:rPr sz="1200" dirty="0">
                <a:latin typeface="Times New Roman"/>
                <a:cs typeface="Times New Roman"/>
              </a:rPr>
              <a:t>, </a:t>
            </a:r>
            <a:r>
              <a:rPr sz="1200" spc="-5" dirty="0">
                <a:latin typeface="Times New Roman"/>
                <a:cs typeface="Times New Roman"/>
              </a:rPr>
              <a:t>on  with 37 pins </a:t>
            </a:r>
            <a:r>
              <a:rPr sz="1200" dirty="0">
                <a:latin typeface="Times New Roman"/>
                <a:cs typeface="Times New Roman"/>
              </a:rPr>
              <a:t>( </a:t>
            </a:r>
            <a:r>
              <a:rPr sz="1200" spc="-5" dirty="0">
                <a:latin typeface="Times New Roman"/>
                <a:cs typeface="Times New Roman"/>
              </a:rPr>
              <a:t>DB 37) and one with </a:t>
            </a:r>
            <a:r>
              <a:rPr sz="1200" dirty="0">
                <a:latin typeface="Times New Roman"/>
                <a:cs typeface="Times New Roman"/>
              </a:rPr>
              <a:t>9 </a:t>
            </a:r>
            <a:r>
              <a:rPr sz="1200" spc="-5" dirty="0">
                <a:latin typeface="Times New Roman"/>
                <a:cs typeface="Times New Roman"/>
              </a:rPr>
              <a:t>pins (DB 9) for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combined 46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pins</a:t>
            </a:r>
            <a:endParaRPr sz="1200">
              <a:latin typeface="Times New Roman"/>
              <a:cs typeface="Times New Roman"/>
            </a:endParaRPr>
          </a:p>
          <a:p>
            <a:pPr marL="241300" marR="5080" indent="-228600">
              <a:lnSpc>
                <a:spcPts val="1380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The functional specifications of EIA 449 give the </a:t>
            </a:r>
            <a:r>
              <a:rPr sz="1200" spc="-5" dirty="0">
                <a:latin typeface="Times New Roman"/>
                <a:cs typeface="Times New Roman"/>
              </a:rPr>
              <a:t>DB </a:t>
            </a:r>
            <a:r>
              <a:rPr sz="1200" dirty="0">
                <a:latin typeface="Times New Roman"/>
                <a:cs typeface="Times New Roman"/>
              </a:rPr>
              <a:t>37 pins properties </a:t>
            </a:r>
            <a:r>
              <a:rPr sz="1200" spc="-5" dirty="0">
                <a:latin typeface="Times New Roman"/>
                <a:cs typeface="Times New Roman"/>
              </a:rPr>
              <a:t>similar </a:t>
            </a:r>
            <a:r>
              <a:rPr sz="1200" dirty="0">
                <a:latin typeface="Times New Roman"/>
                <a:cs typeface="Times New Roman"/>
              </a:rPr>
              <a:t>to  those </a:t>
            </a:r>
            <a:r>
              <a:rPr sz="1200" spc="-5" dirty="0">
                <a:latin typeface="Times New Roman"/>
                <a:cs typeface="Times New Roman"/>
              </a:rPr>
              <a:t>of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DB</a:t>
            </a:r>
            <a:r>
              <a:rPr sz="1200" spc="-10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25.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ts val="1310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major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functional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difference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b/w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25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37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pin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connectors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that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all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functions</a:t>
            </a:r>
            <a:endParaRPr sz="1200">
              <a:latin typeface="Times New Roman"/>
              <a:cs typeface="Times New Roman"/>
            </a:endParaRPr>
          </a:p>
          <a:p>
            <a:pPr marL="241300">
              <a:lnSpc>
                <a:spcPts val="1380"/>
              </a:lnSpc>
            </a:pPr>
            <a:r>
              <a:rPr sz="1200" dirty="0">
                <a:latin typeface="Times New Roman"/>
                <a:cs typeface="Times New Roman"/>
              </a:rPr>
              <a:t>relating to the secondary channel have been </a:t>
            </a:r>
            <a:r>
              <a:rPr sz="1200" spc="-5" dirty="0">
                <a:latin typeface="Times New Roman"/>
                <a:cs typeface="Times New Roman"/>
              </a:rPr>
              <a:t>removed </a:t>
            </a:r>
            <a:r>
              <a:rPr sz="1200" dirty="0">
                <a:latin typeface="Times New Roman"/>
                <a:cs typeface="Times New Roman"/>
              </a:rPr>
              <a:t>from </a:t>
            </a:r>
            <a:r>
              <a:rPr sz="1200" spc="-5" dirty="0">
                <a:latin typeface="Times New Roman"/>
                <a:cs typeface="Times New Roman"/>
              </a:rPr>
              <a:t>DB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37</a:t>
            </a:r>
            <a:endParaRPr sz="1200">
              <a:latin typeface="Times New Roman"/>
              <a:cs typeface="Times New Roman"/>
            </a:endParaRPr>
          </a:p>
          <a:p>
            <a:pPr marL="241300" marR="6350" indent="-228600">
              <a:lnSpc>
                <a:spcPts val="1380"/>
              </a:lnSpc>
              <a:spcBef>
                <a:spcPts val="65"/>
              </a:spcBef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Because the secondary channel is seldom used, EIA 449 separates those functions out  and </a:t>
            </a:r>
            <a:r>
              <a:rPr sz="1200" spc="-5" dirty="0">
                <a:latin typeface="Times New Roman"/>
                <a:cs typeface="Times New Roman"/>
              </a:rPr>
              <a:t>puts </a:t>
            </a:r>
            <a:r>
              <a:rPr sz="1200" dirty="0">
                <a:latin typeface="Times New Roman"/>
                <a:cs typeface="Times New Roman"/>
              </a:rPr>
              <a:t>them in the </a:t>
            </a:r>
            <a:r>
              <a:rPr sz="1200" spc="-5" dirty="0">
                <a:latin typeface="Times New Roman"/>
                <a:cs typeface="Times New Roman"/>
              </a:rPr>
              <a:t>second, </a:t>
            </a:r>
            <a:r>
              <a:rPr sz="1200" dirty="0">
                <a:latin typeface="Times New Roman"/>
                <a:cs typeface="Times New Roman"/>
              </a:rPr>
              <a:t>9 </a:t>
            </a:r>
            <a:r>
              <a:rPr sz="1200" spc="-5" dirty="0">
                <a:latin typeface="Times New Roman"/>
                <a:cs typeface="Times New Roman"/>
              </a:rPr>
              <a:t>pin </a:t>
            </a:r>
            <a:r>
              <a:rPr sz="1200" dirty="0">
                <a:latin typeface="Times New Roman"/>
                <a:cs typeface="Times New Roman"/>
              </a:rPr>
              <a:t>connector</a:t>
            </a:r>
            <a:r>
              <a:rPr sz="1200" spc="-114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(DB9)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ts val="1320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In this way, a second channel is available to </a:t>
            </a:r>
            <a:r>
              <a:rPr sz="1200" spc="-5" dirty="0">
                <a:latin typeface="Times New Roman"/>
                <a:cs typeface="Times New Roman"/>
              </a:rPr>
              <a:t>systems </a:t>
            </a:r>
            <a:r>
              <a:rPr sz="1200" dirty="0">
                <a:latin typeface="Times New Roman"/>
                <a:cs typeface="Times New Roman"/>
              </a:rPr>
              <a:t>that need</a:t>
            </a:r>
            <a:r>
              <a:rPr sz="1200" spc="-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endParaRPr sz="1200">
              <a:latin typeface="Times New Roman"/>
              <a:cs typeface="Times New Roman"/>
            </a:endParaRPr>
          </a:p>
          <a:p>
            <a:pPr marL="698500" indent="-228600">
              <a:lnSpc>
                <a:spcPts val="1380"/>
              </a:lnSpc>
              <a:buFont typeface="Meiryo"/>
              <a:buChar char="➢"/>
              <a:tabLst>
                <a:tab pos="698500" algn="l"/>
              </a:tabLst>
            </a:pPr>
            <a:r>
              <a:rPr sz="1200" b="1" spc="-5" dirty="0">
                <a:latin typeface="Times New Roman"/>
                <a:cs typeface="Times New Roman"/>
              </a:rPr>
              <a:t>EIA 449</a:t>
            </a:r>
            <a:r>
              <a:rPr sz="1200" b="1" spc="-70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(PINS)</a:t>
            </a:r>
            <a:endParaRPr sz="1200">
              <a:latin typeface="Times New Roman"/>
              <a:cs typeface="Times New Roman"/>
            </a:endParaRPr>
          </a:p>
          <a:p>
            <a:pPr marL="698500" marR="5715" indent="-228600">
              <a:lnSpc>
                <a:spcPts val="1380"/>
              </a:lnSpc>
              <a:spcBef>
                <a:spcPts val="60"/>
              </a:spcBef>
              <a:buFont typeface="Courier New"/>
              <a:buChar char="o"/>
              <a:tabLst>
                <a:tab pos="698500" algn="l"/>
              </a:tabLst>
            </a:pP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maintain compatibility </a:t>
            </a:r>
            <a:r>
              <a:rPr sz="1200" dirty="0">
                <a:latin typeface="Times New Roman"/>
                <a:cs typeface="Times New Roman"/>
              </a:rPr>
              <a:t>with EIA </a:t>
            </a:r>
            <a:r>
              <a:rPr sz="1200" spc="-5" dirty="0">
                <a:latin typeface="Times New Roman"/>
                <a:cs typeface="Times New Roman"/>
              </a:rPr>
              <a:t>232, EIA 449 defines two categories of  pins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be used </a:t>
            </a:r>
            <a:r>
              <a:rPr sz="1200" dirty="0">
                <a:latin typeface="Times New Roman"/>
                <a:cs typeface="Times New Roman"/>
              </a:rPr>
              <a:t>in exchanging </a:t>
            </a:r>
            <a:r>
              <a:rPr sz="1200" spc="-5" dirty="0">
                <a:latin typeface="Times New Roman"/>
                <a:cs typeface="Times New Roman"/>
              </a:rPr>
              <a:t>data, </a:t>
            </a:r>
            <a:r>
              <a:rPr sz="1200" dirty="0">
                <a:latin typeface="Times New Roman"/>
                <a:cs typeface="Times New Roman"/>
              </a:rPr>
              <a:t>control, and </a:t>
            </a:r>
            <a:r>
              <a:rPr sz="1200" spc="-5" dirty="0">
                <a:latin typeface="Times New Roman"/>
                <a:cs typeface="Times New Roman"/>
              </a:rPr>
              <a:t>timing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information</a:t>
            </a:r>
            <a:endParaRPr sz="1200">
              <a:latin typeface="Times New Roman"/>
              <a:cs typeface="Times New Roman"/>
            </a:endParaRPr>
          </a:p>
          <a:p>
            <a:pPr marL="927100" lvl="1" indent="-228600">
              <a:lnSpc>
                <a:spcPts val="1315"/>
              </a:lnSpc>
              <a:buFont typeface="Meiryo"/>
              <a:buChar char="✓"/>
              <a:tabLst>
                <a:tab pos="927100" algn="l"/>
              </a:tabLst>
            </a:pPr>
            <a:r>
              <a:rPr sz="1200" dirty="0">
                <a:latin typeface="Times New Roman"/>
                <a:cs typeface="Times New Roman"/>
              </a:rPr>
              <a:t>Category 1</a:t>
            </a:r>
            <a:r>
              <a:rPr sz="1200" spc="-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pins</a:t>
            </a:r>
            <a:endParaRPr sz="1200">
              <a:latin typeface="Times New Roman"/>
              <a:cs typeface="Times New Roman"/>
            </a:endParaRPr>
          </a:p>
          <a:p>
            <a:pPr marL="927100" lvl="1" indent="-228600">
              <a:lnSpc>
                <a:spcPts val="1385"/>
              </a:lnSpc>
              <a:buFont typeface="Meiryo"/>
              <a:buChar char="✓"/>
              <a:tabLst>
                <a:tab pos="927100" algn="l"/>
              </a:tabLst>
            </a:pPr>
            <a:r>
              <a:rPr sz="1200" dirty="0">
                <a:latin typeface="Times New Roman"/>
                <a:cs typeface="Times New Roman"/>
              </a:rPr>
              <a:t>Category 2</a:t>
            </a:r>
            <a:r>
              <a:rPr sz="1200" spc="-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pns</a:t>
            </a:r>
            <a:endParaRPr sz="1200">
              <a:latin typeface="Times New Roman"/>
              <a:cs typeface="Times New Roman"/>
            </a:endParaRPr>
          </a:p>
          <a:p>
            <a:pPr marL="927100" lvl="1" indent="-228600">
              <a:lnSpc>
                <a:spcPts val="1380"/>
              </a:lnSpc>
              <a:buFont typeface="Meiryo"/>
              <a:buChar char="✓"/>
              <a:tabLst>
                <a:tab pos="927100" algn="l"/>
              </a:tabLst>
            </a:pPr>
            <a:r>
              <a:rPr sz="1200" b="1" dirty="0">
                <a:latin typeface="Times New Roman"/>
                <a:cs typeface="Times New Roman"/>
              </a:rPr>
              <a:t>Category 1 </a:t>
            </a:r>
            <a:r>
              <a:rPr sz="1200" b="1" spc="-5" dirty="0">
                <a:latin typeface="Times New Roman"/>
                <a:cs typeface="Times New Roman"/>
              </a:rPr>
              <a:t>and </a:t>
            </a:r>
            <a:r>
              <a:rPr sz="1200" b="1" dirty="0">
                <a:latin typeface="Times New Roman"/>
                <a:cs typeface="Times New Roman"/>
              </a:rPr>
              <a:t>2</a:t>
            </a:r>
            <a:r>
              <a:rPr sz="1200" b="1" spc="-6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pins</a:t>
            </a:r>
            <a:endParaRPr sz="1200">
              <a:latin typeface="Times New Roman"/>
              <a:cs typeface="Times New Roman"/>
            </a:endParaRPr>
          </a:p>
          <a:p>
            <a:pPr marL="927100" marR="5715">
              <a:lnSpc>
                <a:spcPts val="1380"/>
              </a:lnSpc>
              <a:spcBef>
                <a:spcPts val="60"/>
              </a:spcBef>
            </a:pPr>
            <a:r>
              <a:rPr sz="1200" dirty="0">
                <a:latin typeface="Times New Roman"/>
                <a:cs typeface="Times New Roman"/>
              </a:rPr>
              <a:t>Category 1 includes those pins whose </a:t>
            </a:r>
            <a:r>
              <a:rPr sz="1200" spc="-5" dirty="0">
                <a:latin typeface="Times New Roman"/>
                <a:cs typeface="Times New Roman"/>
              </a:rPr>
              <a:t>functions </a:t>
            </a:r>
            <a:r>
              <a:rPr sz="1200" dirty="0">
                <a:latin typeface="Times New Roman"/>
                <a:cs typeface="Times New Roman"/>
              </a:rPr>
              <a:t>are </a:t>
            </a:r>
            <a:r>
              <a:rPr sz="1200" spc="-5" dirty="0">
                <a:latin typeface="Times New Roman"/>
                <a:cs typeface="Times New Roman"/>
              </a:rPr>
              <a:t>compatible </a:t>
            </a:r>
            <a:r>
              <a:rPr sz="1200" dirty="0">
                <a:latin typeface="Times New Roman"/>
                <a:cs typeface="Times New Roman"/>
              </a:rPr>
              <a:t>with </a:t>
            </a:r>
            <a:r>
              <a:rPr sz="1200" spc="-5" dirty="0">
                <a:latin typeface="Times New Roman"/>
                <a:cs typeface="Times New Roman"/>
              </a:rPr>
              <a:t>EIA  232</a:t>
            </a:r>
            <a:endParaRPr sz="1200">
              <a:latin typeface="Times New Roman"/>
              <a:cs typeface="Times New Roman"/>
            </a:endParaRPr>
          </a:p>
          <a:p>
            <a:pPr marL="927100" marR="58419">
              <a:lnSpc>
                <a:spcPts val="1380"/>
              </a:lnSpc>
            </a:pPr>
            <a:r>
              <a:rPr sz="1200" dirty="0">
                <a:latin typeface="Times New Roman"/>
                <a:cs typeface="Times New Roman"/>
              </a:rPr>
              <a:t>Category 2 pins are those </a:t>
            </a:r>
            <a:r>
              <a:rPr sz="1200" spc="-5" dirty="0">
                <a:latin typeface="Times New Roman"/>
                <a:cs typeface="Times New Roman"/>
              </a:rPr>
              <a:t>that have no equivalent in EIA 232 or have been  </a:t>
            </a:r>
            <a:r>
              <a:rPr sz="1200" dirty="0">
                <a:latin typeface="Times New Roman"/>
                <a:cs typeface="Times New Roman"/>
              </a:rPr>
              <a:t>redefined</a:t>
            </a:r>
            <a:endParaRPr sz="1200">
              <a:latin typeface="Times New Roman"/>
              <a:cs typeface="Times New Roman"/>
            </a:endParaRPr>
          </a:p>
          <a:p>
            <a:pPr marL="927100">
              <a:lnSpc>
                <a:spcPts val="1345"/>
              </a:lnSpc>
            </a:pPr>
            <a:r>
              <a:rPr sz="1200" spc="-5" dirty="0">
                <a:latin typeface="Times New Roman"/>
                <a:cs typeface="Times New Roman"/>
              </a:rPr>
              <a:t>DB9  connector here is different from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one </a:t>
            </a:r>
            <a:r>
              <a:rPr sz="1200" dirty="0">
                <a:latin typeface="Times New Roman"/>
                <a:cs typeface="Times New Roman"/>
              </a:rPr>
              <a:t>that is </a:t>
            </a:r>
            <a:r>
              <a:rPr sz="1200" spc="-5" dirty="0">
                <a:latin typeface="Times New Roman"/>
                <a:cs typeface="Times New Roman"/>
              </a:rPr>
              <a:t>previously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discussed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50">
              <a:latin typeface="Times New Roman"/>
              <a:cs typeface="Times New Roman"/>
            </a:endParaRPr>
          </a:p>
          <a:p>
            <a:pPr marL="698500" indent="-228600">
              <a:lnSpc>
                <a:spcPts val="1405"/>
              </a:lnSpc>
              <a:spcBef>
                <a:spcPts val="5"/>
              </a:spcBef>
              <a:buFont typeface="Meiryo"/>
              <a:buChar char="➢"/>
              <a:tabLst>
                <a:tab pos="698500" algn="l"/>
              </a:tabLst>
            </a:pPr>
            <a:r>
              <a:rPr sz="1200" b="1" dirty="0">
                <a:latin typeface="Times New Roman"/>
                <a:cs typeface="Times New Roman"/>
              </a:rPr>
              <a:t>Electrical </a:t>
            </a:r>
            <a:r>
              <a:rPr sz="1200" b="1" spc="-5" dirty="0">
                <a:latin typeface="Times New Roman"/>
                <a:cs typeface="Times New Roman"/>
              </a:rPr>
              <a:t>Specifications </a:t>
            </a:r>
            <a:r>
              <a:rPr sz="1200" b="1" dirty="0">
                <a:latin typeface="Times New Roman"/>
                <a:cs typeface="Times New Roman"/>
              </a:rPr>
              <a:t>RS423, </a:t>
            </a:r>
            <a:r>
              <a:rPr sz="1200" b="1" spc="-5" dirty="0">
                <a:latin typeface="Times New Roman"/>
                <a:cs typeface="Times New Roman"/>
              </a:rPr>
              <a:t>RS</a:t>
            </a:r>
            <a:r>
              <a:rPr sz="1200" b="1" spc="-4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422</a:t>
            </a:r>
            <a:endParaRPr sz="1200">
              <a:latin typeface="Times New Roman"/>
              <a:cs typeface="Times New Roman"/>
            </a:endParaRPr>
          </a:p>
          <a:p>
            <a:pPr marL="698500">
              <a:lnSpc>
                <a:spcPts val="1405"/>
              </a:lnSpc>
            </a:pPr>
            <a:r>
              <a:rPr sz="1200" dirty="0">
                <a:latin typeface="Times New Roman"/>
                <a:cs typeface="Times New Roman"/>
              </a:rPr>
              <a:t>EIA </a:t>
            </a:r>
            <a:r>
              <a:rPr sz="1200" spc="-5" dirty="0">
                <a:latin typeface="Times New Roman"/>
                <a:cs typeface="Times New Roman"/>
              </a:rPr>
              <a:t>449 uses </a:t>
            </a:r>
            <a:r>
              <a:rPr sz="1200" dirty="0">
                <a:latin typeface="Times New Roman"/>
                <a:cs typeface="Times New Roman"/>
              </a:rPr>
              <a:t>two </a:t>
            </a:r>
            <a:r>
              <a:rPr sz="1200" spc="-5" dirty="0">
                <a:latin typeface="Times New Roman"/>
                <a:cs typeface="Times New Roman"/>
              </a:rPr>
              <a:t>standards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define </a:t>
            </a:r>
            <a:r>
              <a:rPr sz="1200" dirty="0">
                <a:latin typeface="Times New Roman"/>
                <a:cs typeface="Times New Roman"/>
              </a:rPr>
              <a:t>its electrical</a:t>
            </a:r>
            <a:r>
              <a:rPr sz="1200" spc="-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specifications:</a:t>
            </a:r>
            <a:endParaRPr sz="1200">
              <a:latin typeface="Times New Roman"/>
              <a:cs typeface="Times New Roman"/>
            </a:endParaRPr>
          </a:p>
          <a:p>
            <a:pPr marL="927100" lvl="1" indent="-228600">
              <a:lnSpc>
                <a:spcPct val="100000"/>
              </a:lnSpc>
              <a:spcBef>
                <a:spcPts val="30"/>
              </a:spcBef>
              <a:buFont typeface="Symbol"/>
              <a:buChar char=""/>
              <a:tabLst>
                <a:tab pos="926465" algn="l"/>
                <a:tab pos="927100" algn="l"/>
              </a:tabLst>
            </a:pPr>
            <a:r>
              <a:rPr sz="1200" spc="-5" dirty="0">
                <a:latin typeface="Times New Roman"/>
                <a:cs typeface="Times New Roman"/>
              </a:rPr>
              <a:t>RS-423: Unbalanced</a:t>
            </a:r>
            <a:r>
              <a:rPr sz="1200" spc="-9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Mode</a:t>
            </a:r>
            <a:endParaRPr sz="1200">
              <a:latin typeface="Times New Roman"/>
              <a:cs typeface="Times New Roman"/>
            </a:endParaRPr>
          </a:p>
          <a:p>
            <a:pPr marL="927100" lvl="1" indent="-228600">
              <a:lnSpc>
                <a:spcPct val="100000"/>
              </a:lnSpc>
              <a:spcBef>
                <a:spcPts val="25"/>
              </a:spcBef>
              <a:buFont typeface="Symbol"/>
              <a:buChar char=""/>
              <a:tabLst>
                <a:tab pos="926465" algn="l"/>
                <a:tab pos="927100" algn="l"/>
              </a:tabLst>
            </a:pPr>
            <a:r>
              <a:rPr sz="1200" spc="-5" dirty="0">
                <a:latin typeface="Times New Roman"/>
                <a:cs typeface="Times New Roman"/>
              </a:rPr>
              <a:t>RS-422: Balanced</a:t>
            </a:r>
            <a:r>
              <a:rPr sz="1200" spc="-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Mode</a:t>
            </a:r>
            <a:endParaRPr sz="1200">
              <a:latin typeface="Times New Roman"/>
              <a:cs typeface="Times New Roman"/>
            </a:endParaRPr>
          </a:p>
          <a:p>
            <a:pPr marL="927100" lvl="1" indent="-228600">
              <a:lnSpc>
                <a:spcPts val="1400"/>
              </a:lnSpc>
              <a:spcBef>
                <a:spcPts val="40"/>
              </a:spcBef>
              <a:buFont typeface="Symbol"/>
              <a:buChar char=""/>
              <a:tabLst>
                <a:tab pos="926465" algn="l"/>
                <a:tab pos="927100" algn="l"/>
              </a:tabLst>
            </a:pPr>
            <a:r>
              <a:rPr sz="1200" b="1" spc="-5" dirty="0">
                <a:latin typeface="Times New Roman"/>
                <a:cs typeface="Times New Roman"/>
              </a:rPr>
              <a:t>RS </a:t>
            </a:r>
            <a:r>
              <a:rPr sz="1200" b="1" dirty="0">
                <a:latin typeface="Times New Roman"/>
                <a:cs typeface="Times New Roman"/>
              </a:rPr>
              <a:t>423 Unbalanced</a:t>
            </a:r>
            <a:r>
              <a:rPr sz="1200" b="1" spc="-9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Mode</a:t>
            </a:r>
            <a:endParaRPr sz="1200">
              <a:latin typeface="Times New Roman"/>
              <a:cs typeface="Times New Roman"/>
            </a:endParaRPr>
          </a:p>
          <a:p>
            <a:pPr marL="1155700" lvl="2" indent="-228600">
              <a:lnSpc>
                <a:spcPts val="1370"/>
              </a:lnSpc>
              <a:buFont typeface="Courier New"/>
              <a:buChar char="o"/>
              <a:tabLst>
                <a:tab pos="1155700" algn="l"/>
              </a:tabLst>
            </a:pPr>
            <a:r>
              <a:rPr sz="1200" spc="-5" dirty="0">
                <a:latin typeface="Times New Roman"/>
                <a:cs typeface="Times New Roman"/>
              </a:rPr>
              <a:t>Unbalanced Circuit</a:t>
            </a:r>
            <a:r>
              <a:rPr sz="1200" spc="-9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Specification</a:t>
            </a:r>
            <a:endParaRPr sz="1200">
              <a:latin typeface="Times New Roman"/>
              <a:cs typeface="Times New Roman"/>
            </a:endParaRPr>
          </a:p>
          <a:p>
            <a:pPr marL="1155700" lvl="2" indent="-228600">
              <a:lnSpc>
                <a:spcPts val="1380"/>
              </a:lnSpc>
              <a:buFont typeface="Courier New"/>
              <a:buChar char="o"/>
              <a:tabLst>
                <a:tab pos="1155700" algn="l"/>
              </a:tabLst>
            </a:pPr>
            <a:r>
              <a:rPr sz="1200" dirty="0">
                <a:latin typeface="Times New Roman"/>
                <a:cs typeface="Times New Roman"/>
              </a:rPr>
              <a:t>Unbalanced </a:t>
            </a:r>
            <a:r>
              <a:rPr sz="1200" spc="-5" dirty="0">
                <a:latin typeface="Times New Roman"/>
                <a:cs typeface="Times New Roman"/>
              </a:rPr>
              <a:t>means </a:t>
            </a:r>
            <a:r>
              <a:rPr sz="1200" dirty="0">
                <a:latin typeface="Times New Roman"/>
                <a:cs typeface="Times New Roman"/>
              </a:rPr>
              <a:t>that it defines </a:t>
            </a:r>
            <a:r>
              <a:rPr sz="1200" spc="-5" dirty="0">
                <a:latin typeface="Times New Roman"/>
                <a:cs typeface="Times New Roman"/>
              </a:rPr>
              <a:t>only one </a:t>
            </a:r>
            <a:r>
              <a:rPr sz="1200" dirty="0">
                <a:latin typeface="Times New Roman"/>
                <a:cs typeface="Times New Roman"/>
              </a:rPr>
              <a:t>line </a:t>
            </a:r>
            <a:r>
              <a:rPr sz="1200" spc="-5" dirty="0">
                <a:latin typeface="Times New Roman"/>
                <a:cs typeface="Times New Roman"/>
              </a:rPr>
              <a:t>for propagating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8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signal</a:t>
            </a:r>
            <a:endParaRPr sz="1200">
              <a:latin typeface="Times New Roman"/>
              <a:cs typeface="Times New Roman"/>
            </a:endParaRPr>
          </a:p>
          <a:p>
            <a:pPr marL="1155700" marR="6350" lvl="2" indent="-228600">
              <a:lnSpc>
                <a:spcPts val="1380"/>
              </a:lnSpc>
              <a:spcBef>
                <a:spcPts val="65"/>
              </a:spcBef>
              <a:buFont typeface="Courier New"/>
              <a:buChar char="o"/>
              <a:tabLst>
                <a:tab pos="1155700" algn="l"/>
              </a:tabLst>
            </a:pPr>
            <a:r>
              <a:rPr sz="1200" spc="-5" dirty="0">
                <a:latin typeface="Times New Roman"/>
                <a:cs typeface="Times New Roman"/>
              </a:rPr>
              <a:t>All signals in this standard use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common return or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ground to  complete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circuit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548383" y="8198357"/>
            <a:ext cx="4695151" cy="15049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© </a:t>
            </a:r>
            <a:r>
              <a:rPr spc="-5" dirty="0"/>
              <a:t>Copyright Virtual University of</a:t>
            </a:r>
            <a:r>
              <a:rPr spc="-80" dirty="0"/>
              <a:t> </a:t>
            </a:r>
            <a:r>
              <a:rPr spc="-5" dirty="0"/>
              <a:t>Pakistan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05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1737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300" y="445007"/>
            <a:ext cx="1799589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Times New Roman"/>
                <a:cs typeface="Times New Roman"/>
              </a:rPr>
              <a:t>CS601-Data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Communication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71335" y="445007"/>
            <a:ext cx="245110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0" dirty="0">
                <a:latin typeface="Times New Roman"/>
                <a:cs typeface="Times New Roman"/>
              </a:rPr>
              <a:t>VU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000" y="637794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43000" y="9867900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587500" y="1089660"/>
            <a:ext cx="5074920" cy="1080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98500" marR="5080" indent="-228600">
              <a:lnSpc>
                <a:spcPts val="1380"/>
              </a:lnSpc>
            </a:pPr>
            <a:r>
              <a:rPr sz="1200" spc="-5" dirty="0">
                <a:latin typeface="Courier New"/>
                <a:cs typeface="Courier New"/>
              </a:rPr>
              <a:t>o </a:t>
            </a:r>
            <a:r>
              <a:rPr sz="1200" dirty="0">
                <a:latin typeface="Times New Roman"/>
                <a:cs typeface="Times New Roman"/>
              </a:rPr>
              <a:t>In unbalanced </a:t>
            </a:r>
            <a:r>
              <a:rPr sz="1200" spc="-5" dirty="0">
                <a:latin typeface="Times New Roman"/>
                <a:cs typeface="Times New Roman"/>
              </a:rPr>
              <a:t>mode, </a:t>
            </a:r>
            <a:r>
              <a:rPr sz="1200" dirty="0">
                <a:latin typeface="Times New Roman"/>
                <a:cs typeface="Times New Roman"/>
              </a:rPr>
              <a:t>EIA 449 calls for the use of only the first pin of  each pair of </a:t>
            </a:r>
            <a:r>
              <a:rPr sz="1200" spc="-5" dirty="0">
                <a:latin typeface="Times New Roman"/>
                <a:cs typeface="Times New Roman"/>
              </a:rPr>
              <a:t>category </a:t>
            </a:r>
            <a:r>
              <a:rPr sz="1200" dirty="0">
                <a:latin typeface="Times New Roman"/>
                <a:cs typeface="Times New Roman"/>
              </a:rPr>
              <a:t>1 </a:t>
            </a:r>
            <a:r>
              <a:rPr sz="1200" spc="-5" dirty="0">
                <a:latin typeface="Times New Roman"/>
                <a:cs typeface="Times New Roman"/>
              </a:rPr>
              <a:t>pins </a:t>
            </a:r>
            <a:r>
              <a:rPr sz="1200" dirty="0">
                <a:latin typeface="Times New Roman"/>
                <a:cs typeface="Times New Roman"/>
              </a:rPr>
              <a:t>and all category 2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pins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ts val="1400"/>
              </a:lnSpc>
              <a:spcBef>
                <a:spcPts val="5"/>
              </a:spcBef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sz="1200" b="1" spc="-5" dirty="0">
                <a:latin typeface="Times New Roman"/>
                <a:cs typeface="Times New Roman"/>
              </a:rPr>
              <a:t>RS 422 Balanced</a:t>
            </a:r>
            <a:r>
              <a:rPr sz="1200" b="1" spc="-7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Mode</a:t>
            </a:r>
            <a:endParaRPr sz="1200">
              <a:latin typeface="Times New Roman"/>
              <a:cs typeface="Times New Roman"/>
            </a:endParaRPr>
          </a:p>
          <a:p>
            <a:pPr marL="698500" lvl="1" indent="-228600">
              <a:lnSpc>
                <a:spcPts val="1370"/>
              </a:lnSpc>
              <a:buFont typeface="Courier New"/>
              <a:buChar char="o"/>
              <a:tabLst>
                <a:tab pos="698500" algn="l"/>
              </a:tabLst>
            </a:pPr>
            <a:r>
              <a:rPr sz="1200" dirty="0">
                <a:latin typeface="Times New Roman"/>
                <a:cs typeface="Times New Roman"/>
              </a:rPr>
              <a:t>Balanced </a:t>
            </a:r>
            <a:r>
              <a:rPr sz="1200" spc="-5" dirty="0">
                <a:latin typeface="Times New Roman"/>
                <a:cs typeface="Times New Roman"/>
              </a:rPr>
              <a:t>circuit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specification</a:t>
            </a:r>
            <a:endParaRPr sz="1200">
              <a:latin typeface="Times New Roman"/>
              <a:cs typeface="Times New Roman"/>
            </a:endParaRPr>
          </a:p>
          <a:p>
            <a:pPr marL="698500" lvl="1" indent="-228600">
              <a:lnSpc>
                <a:spcPts val="1380"/>
              </a:lnSpc>
              <a:buFont typeface="Courier New"/>
              <a:buChar char="o"/>
              <a:tabLst>
                <a:tab pos="698500" algn="l"/>
              </a:tabLst>
            </a:pPr>
            <a:r>
              <a:rPr sz="1200" dirty="0">
                <a:latin typeface="Times New Roman"/>
                <a:cs typeface="Times New Roman"/>
              </a:rPr>
              <a:t>Defines two lines for the propagation of each</a:t>
            </a:r>
            <a:r>
              <a:rPr sz="1200" spc="-1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signal</a:t>
            </a:r>
            <a:endParaRPr sz="1200">
              <a:latin typeface="Times New Roman"/>
              <a:cs typeface="Times New Roman"/>
            </a:endParaRPr>
          </a:p>
          <a:p>
            <a:pPr marL="698500" lvl="1" indent="-228600">
              <a:lnSpc>
                <a:spcPts val="1410"/>
              </a:lnSpc>
              <a:buFont typeface="Courier New"/>
              <a:buChar char="o"/>
              <a:tabLst>
                <a:tab pos="698500" algn="l"/>
              </a:tabLst>
            </a:pPr>
            <a:r>
              <a:rPr sz="1200" dirty="0">
                <a:latin typeface="Times New Roman"/>
                <a:cs typeface="Times New Roman"/>
              </a:rPr>
              <a:t>Signal again </a:t>
            </a:r>
            <a:r>
              <a:rPr sz="1200" spc="-5" dirty="0">
                <a:latin typeface="Times New Roman"/>
                <a:cs typeface="Times New Roman"/>
              </a:rPr>
              <a:t>uses </a:t>
            </a:r>
            <a:r>
              <a:rPr sz="1200" dirty="0">
                <a:latin typeface="Times New Roman"/>
                <a:cs typeface="Times New Roman"/>
              </a:rPr>
              <a:t>a common</a:t>
            </a:r>
            <a:r>
              <a:rPr sz="1200" spc="-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return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552194" y="2327148"/>
            <a:ext cx="4688573" cy="1485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130300" y="3987546"/>
            <a:ext cx="5531485" cy="1760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5700" marR="5080" indent="-228600">
              <a:lnSpc>
                <a:spcPts val="1380"/>
              </a:lnSpc>
              <a:buFont typeface="Courier New"/>
              <a:buChar char="o"/>
              <a:tabLst>
                <a:tab pos="1155700" algn="l"/>
              </a:tabLst>
            </a:pPr>
            <a:r>
              <a:rPr sz="1200" dirty="0">
                <a:latin typeface="Times New Roman"/>
                <a:cs typeface="Times New Roman"/>
              </a:rPr>
              <a:t>EIA utilizes all </a:t>
            </a:r>
            <a:r>
              <a:rPr sz="1200" spc="-5" dirty="0">
                <a:latin typeface="Times New Roman"/>
                <a:cs typeface="Times New Roman"/>
              </a:rPr>
              <a:t>pairs </a:t>
            </a:r>
            <a:r>
              <a:rPr sz="1200" dirty="0">
                <a:latin typeface="Times New Roman"/>
                <a:cs typeface="Times New Roman"/>
              </a:rPr>
              <a:t>of pins in </a:t>
            </a:r>
            <a:r>
              <a:rPr sz="1200" spc="-5" dirty="0">
                <a:latin typeface="Times New Roman"/>
                <a:cs typeface="Times New Roman"/>
              </a:rPr>
              <a:t>category </a:t>
            </a:r>
            <a:r>
              <a:rPr sz="1200" dirty="0">
                <a:latin typeface="Times New Roman"/>
                <a:cs typeface="Times New Roman"/>
              </a:rPr>
              <a:t>1 but does not use the category  2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pins</a:t>
            </a:r>
            <a:endParaRPr sz="1200">
              <a:latin typeface="Times New Roman"/>
              <a:cs typeface="Times New Roman"/>
            </a:endParaRPr>
          </a:p>
          <a:p>
            <a:pPr marL="1155700" marR="5080" indent="-228600">
              <a:lnSpc>
                <a:spcPts val="1380"/>
              </a:lnSpc>
              <a:buFont typeface="Courier New"/>
              <a:buChar char="o"/>
              <a:tabLst>
                <a:tab pos="1155700" algn="l"/>
              </a:tabLst>
            </a:pPr>
            <a:r>
              <a:rPr sz="1200" dirty="0">
                <a:latin typeface="Times New Roman"/>
                <a:cs typeface="Times New Roman"/>
              </a:rPr>
              <a:t>The ration </a:t>
            </a:r>
            <a:r>
              <a:rPr sz="1200" spc="-5" dirty="0">
                <a:latin typeface="Times New Roman"/>
                <a:cs typeface="Times New Roman"/>
              </a:rPr>
              <a:t>of </a:t>
            </a:r>
            <a:r>
              <a:rPr sz="1200" dirty="0">
                <a:latin typeface="Times New Roman"/>
                <a:cs typeface="Times New Roman"/>
              </a:rPr>
              <a:t>data </a:t>
            </a:r>
            <a:r>
              <a:rPr sz="1200" spc="-5" dirty="0">
                <a:latin typeface="Times New Roman"/>
                <a:cs typeface="Times New Roman"/>
              </a:rPr>
              <a:t>rate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distance </a:t>
            </a:r>
            <a:r>
              <a:rPr sz="1200" dirty="0">
                <a:latin typeface="Times New Roman"/>
                <a:cs typeface="Times New Roman"/>
              </a:rPr>
              <a:t>is </a:t>
            </a:r>
            <a:r>
              <a:rPr sz="1200" spc="-5" dirty="0">
                <a:latin typeface="Times New Roman"/>
                <a:cs typeface="Times New Roman"/>
              </a:rPr>
              <a:t>much </a:t>
            </a:r>
            <a:r>
              <a:rPr sz="1200" dirty="0">
                <a:latin typeface="Times New Roman"/>
                <a:cs typeface="Times New Roman"/>
              </a:rPr>
              <a:t>higher in </a:t>
            </a:r>
            <a:r>
              <a:rPr sz="1200" spc="-5" dirty="0">
                <a:latin typeface="Times New Roman"/>
                <a:cs typeface="Times New Roman"/>
              </a:rPr>
              <a:t>this case </a:t>
            </a:r>
            <a:r>
              <a:rPr sz="1200" dirty="0">
                <a:latin typeface="Times New Roman"/>
                <a:cs typeface="Times New Roman"/>
              </a:rPr>
              <a:t>than EIA  </a:t>
            </a:r>
            <a:r>
              <a:rPr sz="1200" spc="-5" dirty="0">
                <a:latin typeface="Times New Roman"/>
                <a:cs typeface="Times New Roman"/>
              </a:rPr>
              <a:t>232</a:t>
            </a:r>
            <a:endParaRPr sz="1200">
              <a:latin typeface="Times New Roman"/>
              <a:cs typeface="Times New Roman"/>
            </a:endParaRPr>
          </a:p>
          <a:p>
            <a:pPr marL="1155700" marR="5080" indent="-228600">
              <a:lnSpc>
                <a:spcPts val="1380"/>
              </a:lnSpc>
              <a:buFont typeface="Courier New"/>
              <a:buChar char="o"/>
              <a:tabLst>
                <a:tab pos="1155700" algn="l"/>
              </a:tabLst>
            </a:pPr>
            <a:r>
              <a:rPr sz="1200" dirty="0">
                <a:latin typeface="Times New Roman"/>
                <a:cs typeface="Times New Roman"/>
              </a:rPr>
              <a:t>In </a:t>
            </a:r>
            <a:r>
              <a:rPr sz="1200" spc="-5" dirty="0">
                <a:latin typeface="Times New Roman"/>
                <a:cs typeface="Times New Roman"/>
              </a:rPr>
              <a:t>balanced </a:t>
            </a:r>
            <a:r>
              <a:rPr sz="1200" dirty="0">
                <a:latin typeface="Times New Roman"/>
                <a:cs typeface="Times New Roman"/>
              </a:rPr>
              <a:t>mode two lines carry </a:t>
            </a:r>
            <a:r>
              <a:rPr sz="1200" spc="-5" dirty="0">
                <a:latin typeface="Times New Roman"/>
                <a:cs typeface="Times New Roman"/>
              </a:rPr>
              <a:t>same signal which </a:t>
            </a:r>
            <a:r>
              <a:rPr sz="1200" dirty="0">
                <a:latin typeface="Times New Roman"/>
                <a:cs typeface="Times New Roman"/>
              </a:rPr>
              <a:t>are </a:t>
            </a:r>
            <a:r>
              <a:rPr sz="1200" spc="-5" dirty="0">
                <a:latin typeface="Times New Roman"/>
                <a:cs typeface="Times New Roman"/>
              </a:rPr>
              <a:t>not </a:t>
            </a:r>
            <a:r>
              <a:rPr sz="1200" dirty="0">
                <a:latin typeface="Times New Roman"/>
                <a:cs typeface="Times New Roman"/>
              </a:rPr>
              <a:t>identical  to each</a:t>
            </a:r>
            <a:r>
              <a:rPr sz="1200" spc="-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other</a:t>
            </a:r>
            <a:endParaRPr sz="1200">
              <a:latin typeface="Times New Roman"/>
              <a:cs typeface="Times New Roman"/>
            </a:endParaRPr>
          </a:p>
          <a:p>
            <a:pPr marL="1155700" indent="-228600">
              <a:lnSpc>
                <a:spcPts val="1345"/>
              </a:lnSpc>
              <a:buFont typeface="Courier New"/>
              <a:buChar char="o"/>
              <a:tabLst>
                <a:tab pos="1155700" algn="l"/>
              </a:tabLst>
            </a:pPr>
            <a:r>
              <a:rPr sz="1200" dirty="0">
                <a:latin typeface="Times New Roman"/>
                <a:cs typeface="Times New Roman"/>
              </a:rPr>
              <a:t>Signal on </a:t>
            </a:r>
            <a:r>
              <a:rPr sz="1200" spc="-5" dirty="0">
                <a:latin typeface="Times New Roman"/>
                <a:cs typeface="Times New Roman"/>
              </a:rPr>
              <a:t>one </a:t>
            </a:r>
            <a:r>
              <a:rPr sz="1200" dirty="0">
                <a:latin typeface="Times New Roman"/>
                <a:cs typeface="Times New Roman"/>
              </a:rPr>
              <a:t>line is </a:t>
            </a:r>
            <a:r>
              <a:rPr sz="1200" spc="-5" dirty="0">
                <a:latin typeface="Times New Roman"/>
                <a:cs typeface="Times New Roman"/>
              </a:rPr>
              <a:t>the complement </a:t>
            </a:r>
            <a:r>
              <a:rPr sz="1200" dirty="0">
                <a:latin typeface="Times New Roman"/>
                <a:cs typeface="Times New Roman"/>
              </a:rPr>
              <a:t>of the</a:t>
            </a:r>
            <a:r>
              <a:rPr sz="1200" spc="-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other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ts val="1405"/>
              </a:lnSpc>
              <a:spcBef>
                <a:spcPts val="5"/>
              </a:spcBef>
            </a:pPr>
            <a:r>
              <a:rPr sz="1200" b="1" dirty="0">
                <a:latin typeface="Times New Roman"/>
                <a:cs typeface="Times New Roman"/>
              </a:rPr>
              <a:t>Canceling of Noise in the Balanced</a:t>
            </a:r>
            <a:r>
              <a:rPr sz="1200" b="1" spc="-10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Mode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05"/>
              </a:lnSpc>
            </a:pPr>
            <a:r>
              <a:rPr sz="1200" dirty="0">
                <a:latin typeface="Times New Roman"/>
                <a:cs typeface="Times New Roman"/>
              </a:rPr>
              <a:t>When plotted, </a:t>
            </a:r>
            <a:r>
              <a:rPr sz="1200" spc="-5" dirty="0">
                <a:latin typeface="Times New Roman"/>
                <a:cs typeface="Times New Roman"/>
              </a:rPr>
              <a:t>complement </a:t>
            </a:r>
            <a:r>
              <a:rPr sz="1200" dirty="0">
                <a:latin typeface="Times New Roman"/>
                <a:cs typeface="Times New Roman"/>
              </a:rPr>
              <a:t>of the signal looks like the </a:t>
            </a:r>
            <a:r>
              <a:rPr sz="1200" spc="-5" dirty="0">
                <a:latin typeface="Times New Roman"/>
                <a:cs typeface="Times New Roman"/>
              </a:rPr>
              <a:t>mirror image </a:t>
            </a:r>
            <a:r>
              <a:rPr sz="1200" dirty="0">
                <a:latin typeface="Times New Roman"/>
                <a:cs typeface="Times New Roman"/>
              </a:rPr>
              <a:t>of the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signal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143000" y="6265926"/>
            <a:ext cx="5720397" cy="29961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044700" y="9425936"/>
            <a:ext cx="791210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Font typeface="Meiryo"/>
              <a:buChar char="❖"/>
              <a:tabLst>
                <a:tab pos="241300" algn="l"/>
              </a:tabLst>
            </a:pPr>
            <a:r>
              <a:rPr sz="1200" b="1" spc="-5" dirty="0">
                <a:latin typeface="Times New Roman"/>
                <a:cs typeface="Times New Roman"/>
              </a:rPr>
              <a:t>EIA</a:t>
            </a:r>
            <a:r>
              <a:rPr sz="1200" b="1" spc="-10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530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© </a:t>
            </a:r>
            <a:r>
              <a:rPr spc="-5" dirty="0"/>
              <a:t>Copyright Virtual University of</a:t>
            </a:r>
            <a:r>
              <a:rPr spc="-80" dirty="0"/>
              <a:t> </a:t>
            </a:r>
            <a:r>
              <a:rPr spc="-5" dirty="0"/>
              <a:t>Pakistan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05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08268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</TotalTime>
  <Words>5823</Words>
  <Application>Microsoft Office PowerPoint</Application>
  <PresentationFormat>Custom</PresentationFormat>
  <Paragraphs>724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Arial</vt:lpstr>
      <vt:lpstr>Arial Black</vt:lpstr>
      <vt:lpstr>Calibri</vt:lpstr>
      <vt:lpstr>Courier New</vt:lpstr>
      <vt:lpstr>Meiryo</vt:lpstr>
      <vt:lpstr>Symbol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#1</dc:title>
  <dc:creator>jzaheer</dc:creator>
  <cp:lastModifiedBy>Asif Ashraf</cp:lastModifiedBy>
  <cp:revision>11</cp:revision>
  <dcterms:created xsi:type="dcterms:W3CDTF">2016-11-20T12:48:04Z</dcterms:created>
  <dcterms:modified xsi:type="dcterms:W3CDTF">2016-11-22T15:26:53Z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2009-02-20T00:00:00Z</vt:filetime>
  </property>
  <property fmtid="{D5CDD505-2E9C-101B-9397-08002B2CF9AE}" pid="3" name="Creator">
    <vt:lpwstr>Acrobat PDFMaker 6.0 for Word</vt:lpwstr>
  </property>
  <property fmtid="{D5CDD505-2E9C-101B-9397-08002B2CF9AE}" pid="4" name="LastSaved">
    <vt:filetime>2016-11-20T00:00:00Z</vt:filetime>
  </property>
</Properties>
</file>