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1" r:id="rId2"/>
    <p:sldId id="282" r:id="rId3"/>
    <p:sldId id="283" r:id="rId4"/>
    <p:sldId id="284" r:id="rId5"/>
    <p:sldId id="285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9" r:id="rId14"/>
    <p:sldId id="270" r:id="rId15"/>
    <p:sldId id="271" r:id="rId16"/>
    <p:sldId id="272" r:id="rId17"/>
    <p:sldId id="273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56" r:id="rId28"/>
    <p:sldId id="257" r:id="rId29"/>
    <p:sldId id="258" r:id="rId30"/>
    <p:sldId id="259" r:id="rId3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6" id="{9C9C24C0-1B42-4FC7-8A60-032651F683F1}">
          <p14:sldIdLst>
            <p14:sldId id="281"/>
            <p14:sldId id="282"/>
            <p14:sldId id="283"/>
            <p14:sldId id="284"/>
            <p14:sldId id="285"/>
          </p14:sldIdLst>
        </p14:section>
        <p14:section name="27" id="{B6348BDF-3847-41DC-A9B3-AAB424041F77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28" id="{7544498F-6DA2-4841-B129-C9B23C0B05FF}">
          <p14:sldIdLst>
            <p14:sldId id="269"/>
            <p14:sldId id="270"/>
            <p14:sldId id="271"/>
            <p14:sldId id="272"/>
            <p14:sldId id="273"/>
          </p14:sldIdLst>
        </p14:section>
        <p14:section name="29" id="{646F51DF-12EB-4C86-9CA7-444DDCB9155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30" id="{F4396592-4BC7-4FC3-98BD-E14BE46109EC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518-4387-4A64-BD3F-EAC2D541EA41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066E-5EB6-4F20-A506-30F7F8433F9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3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0850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#26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0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Single Mode</a:t>
            </a:r>
            <a:r>
              <a:rPr sz="1600" b="1" u="heavy" spc="-7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Fiber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step index fiber and a highly focused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of light that </a:t>
            </a:r>
            <a:r>
              <a:rPr sz="1200" spc="-5" dirty="0">
                <a:latin typeface="Times New Roman"/>
                <a:cs typeface="Times New Roman"/>
              </a:rPr>
              <a:t>limits beams </a:t>
            </a:r>
            <a:r>
              <a:rPr sz="1200" dirty="0">
                <a:latin typeface="Times New Roman"/>
                <a:cs typeface="Times New Roman"/>
              </a:rPr>
              <a:t>to a small  range of </a:t>
            </a:r>
            <a:r>
              <a:rPr sz="1200" spc="-5" dirty="0">
                <a:latin typeface="Times New Roman"/>
                <a:cs typeface="Times New Roman"/>
              </a:rPr>
              <a:t>angles </a:t>
            </a:r>
            <a:r>
              <a:rPr sz="1200" dirty="0">
                <a:latin typeface="Times New Roman"/>
                <a:cs typeface="Times New Roman"/>
              </a:rPr>
              <a:t>all close to 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horizontal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Single </a:t>
            </a:r>
            <a:r>
              <a:rPr sz="1200" spc="-5" dirty="0">
                <a:latin typeface="Times New Roman"/>
                <a:cs typeface="Times New Roman"/>
              </a:rPr>
              <a:t>Mode fiber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manufactured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much smaller Diameter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Multimode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beams </a:t>
            </a:r>
            <a:r>
              <a:rPr sz="1200" dirty="0">
                <a:latin typeface="Times New Roman"/>
                <a:cs typeface="Times New Roman"/>
              </a:rPr>
              <a:t>arrive at the </a:t>
            </a:r>
            <a:r>
              <a:rPr sz="1200" spc="-5" dirty="0">
                <a:latin typeface="Times New Roman"/>
                <a:cs typeface="Times New Roman"/>
              </a:rPr>
              <a:t>destination together and can be recombined without  </a:t>
            </a:r>
            <a:r>
              <a:rPr sz="1200" dirty="0">
                <a:latin typeface="Times New Roman"/>
                <a:cs typeface="Times New Roman"/>
              </a:rPr>
              <a:t>distortion to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2194" y="2558033"/>
            <a:ext cx="4686300" cy="1686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4233417"/>
            <a:ext cx="507365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ts val="1639"/>
              </a:lnSpc>
              <a:buFont typeface="Meiryo"/>
              <a:buChar char="❖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Fiber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Sizes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Fibers </a:t>
            </a:r>
            <a:r>
              <a:rPr sz="1200" dirty="0">
                <a:latin typeface="Times New Roman"/>
                <a:cs typeface="Times New Roman"/>
              </a:rPr>
              <a:t>are defined by the ratio of the </a:t>
            </a:r>
            <a:r>
              <a:rPr sz="1200" spc="-5" dirty="0">
                <a:latin typeface="Times New Roman"/>
                <a:cs typeface="Times New Roman"/>
              </a:rPr>
              <a:t>diameter </a:t>
            </a:r>
            <a:r>
              <a:rPr sz="1200" dirty="0">
                <a:latin typeface="Times New Roman"/>
                <a:cs typeface="Times New Roman"/>
              </a:rPr>
              <a:t>of their Core to the  </a:t>
            </a:r>
            <a:r>
              <a:rPr sz="1200" spc="-5" dirty="0">
                <a:latin typeface="Times New Roman"/>
                <a:cs typeface="Times New Roman"/>
              </a:rPr>
              <a:t>diameter </a:t>
            </a:r>
            <a:r>
              <a:rPr sz="1200" dirty="0">
                <a:latin typeface="Times New Roman"/>
                <a:cs typeface="Times New Roman"/>
              </a:rPr>
              <a:t>of their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Cladding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2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Both the </a:t>
            </a:r>
            <a:r>
              <a:rPr sz="1200" spc="-5" dirty="0">
                <a:latin typeface="Times New Roman"/>
                <a:cs typeface="Times New Roman"/>
              </a:rPr>
              <a:t>diameters </a:t>
            </a:r>
            <a:r>
              <a:rPr sz="1200" dirty="0">
                <a:latin typeface="Times New Roman"/>
                <a:cs typeface="Times New Roman"/>
              </a:rPr>
              <a:t>are expressed in Microns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(Micrometers)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tabLst>
                <a:tab pos="1384300" algn="l"/>
                <a:tab pos="23749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Fiber</a:t>
            </a:r>
            <a:r>
              <a:rPr sz="1200" b="1" u="heavy" spc="-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type	Core	Cladding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77975" y="5169457"/>
          <a:ext cx="30162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30">
                <a:tc>
                  <a:txBody>
                    <a:bodyPr/>
                    <a:lstStyle/>
                    <a:p>
                      <a:pPr marL="22225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62.5/125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62.5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50/125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53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100/140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23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8.3/125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87500" y="6027407"/>
            <a:ext cx="15036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Cable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Composition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0155" y="6387846"/>
            <a:ext cx="3776764" cy="1616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58900" y="8167103"/>
            <a:ext cx="5303520" cy="159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core is </a:t>
            </a:r>
            <a:r>
              <a:rPr sz="1200" spc="-5" dirty="0">
                <a:latin typeface="Times New Roman"/>
                <a:cs typeface="Times New Roman"/>
              </a:rPr>
              <a:t>surrounded by </a:t>
            </a:r>
            <a:r>
              <a:rPr sz="1200" dirty="0">
                <a:latin typeface="Times New Roman"/>
                <a:cs typeface="Times New Roman"/>
              </a:rPr>
              <a:t>cladding </a:t>
            </a:r>
            <a:r>
              <a:rPr sz="1200" spc="-5" dirty="0">
                <a:latin typeface="Times New Roman"/>
                <a:cs typeface="Times New Roman"/>
              </a:rPr>
              <a:t>forming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Fiber.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cases, fiber is covered by a </a:t>
            </a:r>
            <a:r>
              <a:rPr sz="1200" spc="-5" dirty="0">
                <a:latin typeface="Times New Roman"/>
                <a:cs typeface="Times New Roman"/>
              </a:rPr>
              <a:t>Buffer </a:t>
            </a:r>
            <a:r>
              <a:rPr sz="1200" dirty="0">
                <a:latin typeface="Times New Roman"/>
                <a:cs typeface="Times New Roman"/>
              </a:rPr>
              <a:t>layer that protects it 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moisture.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Finally the </a:t>
            </a:r>
            <a:r>
              <a:rPr sz="1200" spc="-5" dirty="0">
                <a:latin typeface="Times New Roman"/>
                <a:cs typeface="Times New Roman"/>
              </a:rPr>
              <a:t>entire </a:t>
            </a:r>
            <a:r>
              <a:rPr sz="1200" dirty="0">
                <a:latin typeface="Times New Roman"/>
                <a:cs typeface="Times New Roman"/>
              </a:rPr>
              <a:t>cable is </a:t>
            </a:r>
            <a:r>
              <a:rPr sz="1200" spc="-5" dirty="0">
                <a:latin typeface="Times New Roman"/>
                <a:cs typeface="Times New Roman"/>
              </a:rPr>
              <a:t>encased </a:t>
            </a:r>
            <a:r>
              <a:rPr sz="1200" dirty="0">
                <a:latin typeface="Times New Roman"/>
                <a:cs typeface="Times New Roman"/>
              </a:rPr>
              <a:t>in an outer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jacket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core and cladding can </a:t>
            </a:r>
            <a:r>
              <a:rPr sz="1200" spc="-5" dirty="0">
                <a:latin typeface="Times New Roman"/>
                <a:cs typeface="Times New Roman"/>
              </a:rPr>
              <a:t>be made of </a:t>
            </a:r>
            <a:r>
              <a:rPr sz="1200" dirty="0">
                <a:latin typeface="Times New Roman"/>
                <a:cs typeface="Times New Roman"/>
              </a:rPr>
              <a:t>either </a:t>
            </a:r>
            <a:r>
              <a:rPr sz="1200" spc="-5" dirty="0">
                <a:latin typeface="Times New Roman"/>
                <a:cs typeface="Times New Roman"/>
              </a:rPr>
              <a:t>glass or plastic but must be of  different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densities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addition the inner core must be ultra pure and completely regular in size and  </a:t>
            </a:r>
            <a:r>
              <a:rPr sz="1200" dirty="0">
                <a:latin typeface="Times New Roman"/>
                <a:cs typeface="Times New Roman"/>
              </a:rPr>
              <a:t>shape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Chemical </a:t>
            </a:r>
            <a:r>
              <a:rPr sz="1200" dirty="0">
                <a:latin typeface="Times New Roman"/>
                <a:cs typeface="Times New Roman"/>
              </a:rPr>
              <a:t>differences in </a:t>
            </a:r>
            <a:r>
              <a:rPr sz="1200" spc="-5" dirty="0">
                <a:latin typeface="Times New Roman"/>
                <a:cs typeface="Times New Roman"/>
              </a:rPr>
              <a:t>material </a:t>
            </a:r>
            <a:r>
              <a:rPr sz="1200" dirty="0">
                <a:latin typeface="Times New Roman"/>
                <a:cs typeface="Times New Roman"/>
              </a:rPr>
              <a:t>and even </a:t>
            </a:r>
            <a:r>
              <a:rPr sz="1200" spc="-5" dirty="0">
                <a:latin typeface="Times New Roman"/>
                <a:cs typeface="Times New Roman"/>
              </a:rPr>
              <a:t>small </a:t>
            </a:r>
            <a:r>
              <a:rPr sz="1200" dirty="0">
                <a:latin typeface="Times New Roman"/>
                <a:cs typeface="Times New Roman"/>
              </a:rPr>
              <a:t>variations in the size or shape of  the core alter the </a:t>
            </a:r>
            <a:r>
              <a:rPr sz="1200" spc="-5" dirty="0">
                <a:latin typeface="Times New Roman"/>
                <a:cs typeface="Times New Roman"/>
              </a:rPr>
              <a:t>angle of reflection </a:t>
            </a:r>
            <a:r>
              <a:rPr sz="1200" dirty="0">
                <a:latin typeface="Times New Roman"/>
                <a:cs typeface="Times New Roman"/>
              </a:rPr>
              <a:t>and distort 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130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63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5855" y="914400"/>
            <a:ext cx="4005745" cy="2264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300" y="3703320"/>
            <a:ext cx="5518150" cy="299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26084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Although in satellite TX, signals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still travel in </a:t>
            </a:r>
            <a:r>
              <a:rPr sz="1200" spc="-5" dirty="0">
                <a:latin typeface="Times New Roman"/>
                <a:cs typeface="Times New Roman"/>
              </a:rPr>
              <a:t>straight </a:t>
            </a:r>
            <a:r>
              <a:rPr sz="1200" dirty="0">
                <a:latin typeface="Times New Roman"/>
                <a:cs typeface="Times New Roman"/>
              </a:rPr>
              <a:t>line, the </a:t>
            </a:r>
            <a:r>
              <a:rPr sz="1200" spc="-5" dirty="0">
                <a:latin typeface="Times New Roman"/>
                <a:cs typeface="Times New Roman"/>
              </a:rPr>
              <a:t>limitations  imposed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distance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curvature </a:t>
            </a:r>
            <a:r>
              <a:rPr sz="1200" dirty="0">
                <a:latin typeface="Times New Roman"/>
                <a:cs typeface="Times New Roman"/>
              </a:rPr>
              <a:t>of earth 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this way satellites can span Continents </a:t>
            </a:r>
            <a:r>
              <a:rPr sz="1200" spc="-5" dirty="0">
                <a:latin typeface="Times New Roman"/>
                <a:cs typeface="Times New Roman"/>
              </a:rPr>
              <a:t>and oceans with one bounce off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satellite</a:t>
            </a:r>
            <a:endParaRPr sz="1200">
              <a:latin typeface="Times New Roman"/>
              <a:cs typeface="Times New Roman"/>
            </a:endParaRPr>
          </a:p>
          <a:p>
            <a:pPr marL="241300" marR="14732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Satellite can provide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capability to </a:t>
            </a:r>
            <a:r>
              <a:rPr sz="1200" spc="-5" dirty="0">
                <a:latin typeface="Times New Roman"/>
                <a:cs typeface="Times New Roman"/>
              </a:rPr>
              <a:t>and from </a:t>
            </a:r>
            <a:r>
              <a:rPr sz="1200" dirty="0">
                <a:latin typeface="Times New Roman"/>
                <a:cs typeface="Times New Roman"/>
              </a:rPr>
              <a:t>any location on earth no </a:t>
            </a:r>
            <a:r>
              <a:rPr sz="1200" spc="-5" dirty="0">
                <a:latin typeface="Times New Roman"/>
                <a:cs typeface="Times New Roman"/>
              </a:rPr>
              <a:t>matter </a:t>
            </a:r>
            <a:r>
              <a:rPr sz="1200" dirty="0">
                <a:latin typeface="Times New Roman"/>
                <a:cs typeface="Times New Roman"/>
              </a:rPr>
              <a:t>how  </a:t>
            </a:r>
            <a:r>
              <a:rPr sz="1200" spc="-5" dirty="0">
                <a:latin typeface="Times New Roman"/>
                <a:cs typeface="Times New Roman"/>
              </a:rPr>
              <a:t>remote</a:t>
            </a:r>
            <a:endParaRPr sz="1200">
              <a:latin typeface="Times New Roman"/>
              <a:cs typeface="Times New Roman"/>
            </a:endParaRPr>
          </a:p>
          <a:p>
            <a:pPr marL="241300" marR="6604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advantage </a:t>
            </a:r>
            <a:r>
              <a:rPr sz="1200" spc="-5" dirty="0">
                <a:latin typeface="Times New Roman"/>
                <a:cs typeface="Times New Roman"/>
              </a:rPr>
              <a:t>makes high quality communication </a:t>
            </a:r>
            <a:r>
              <a:rPr sz="1200" dirty="0">
                <a:latin typeface="Times New Roman"/>
                <a:cs typeface="Times New Roman"/>
              </a:rPr>
              <a:t>available to underdeveloped parts  of the worked at </a:t>
            </a:r>
            <a:r>
              <a:rPr sz="1200" spc="-5" dirty="0">
                <a:latin typeface="Times New Roman"/>
                <a:cs typeface="Times New Roman"/>
              </a:rPr>
              <a:t>almost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endParaRPr sz="1200">
              <a:latin typeface="Times New Roman"/>
              <a:cs typeface="Times New Roman"/>
            </a:endParaRPr>
          </a:p>
          <a:p>
            <a:pPr marL="241300" marR="36766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Satellites </a:t>
            </a:r>
            <a:r>
              <a:rPr sz="1200" spc="-5" dirty="0">
                <a:latin typeface="Times New Roman"/>
                <a:cs typeface="Times New Roman"/>
              </a:rPr>
              <a:t>themselves </a:t>
            </a:r>
            <a:r>
              <a:rPr sz="1200" dirty="0">
                <a:latin typeface="Times New Roman"/>
                <a:cs typeface="Times New Roman"/>
              </a:rPr>
              <a:t>are very </a:t>
            </a:r>
            <a:r>
              <a:rPr sz="1200" spc="-5" dirty="0">
                <a:latin typeface="Times New Roman"/>
                <a:cs typeface="Times New Roman"/>
              </a:rPr>
              <a:t>expensive </a:t>
            </a:r>
            <a:r>
              <a:rPr sz="1200" dirty="0">
                <a:latin typeface="Times New Roman"/>
                <a:cs typeface="Times New Roman"/>
              </a:rPr>
              <a:t>but leasing a freq or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on one can be  cheap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Font typeface="Meiryo"/>
              <a:buChar char="▪"/>
              <a:tabLst>
                <a:tab pos="697865" algn="l"/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Geosynchronous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Satellite</a:t>
            </a:r>
            <a:endParaRPr sz="1200">
              <a:latin typeface="Times New Roman"/>
              <a:cs typeface="Times New Roman"/>
            </a:endParaRPr>
          </a:p>
          <a:p>
            <a:pPr marL="927100" marR="5080" lvl="2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Line of sight propagation requires </a:t>
            </a:r>
            <a:r>
              <a:rPr sz="1200" spc="-5" dirty="0">
                <a:latin typeface="Times New Roman"/>
                <a:cs typeface="Times New Roman"/>
              </a:rPr>
              <a:t>the sending and receiving antennas </a:t>
            </a:r>
            <a:r>
              <a:rPr sz="1200" spc="-10" dirty="0">
                <a:latin typeface="Times New Roman"/>
                <a:cs typeface="Times New Roman"/>
              </a:rPr>
              <a:t>must  </a:t>
            </a:r>
            <a:r>
              <a:rPr sz="1200" dirty="0">
                <a:latin typeface="Times New Roman"/>
                <a:cs typeface="Times New Roman"/>
              </a:rPr>
              <a:t>be locked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927100" marR="79375" lvl="2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To ensure continuous </a:t>
            </a:r>
            <a:r>
              <a:rPr sz="1200" spc="-5" dirty="0">
                <a:latin typeface="Times New Roman"/>
                <a:cs typeface="Times New Roman"/>
              </a:rPr>
              <a:t>communication, satellites must move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 </a:t>
            </a:r>
            <a:r>
              <a:rPr sz="1200" dirty="0">
                <a:latin typeface="Times New Roman"/>
                <a:cs typeface="Times New Roman"/>
              </a:rPr>
              <a:t>speed as earth. So that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seem fixes w.r.t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927100" lvl="2" indent="-228600">
              <a:lnSpc>
                <a:spcPts val="134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satellites </a:t>
            </a:r>
            <a:r>
              <a:rPr sz="1200" dirty="0">
                <a:latin typeface="Times New Roman"/>
                <a:cs typeface="Times New Roman"/>
              </a:rPr>
              <a:t>are called </a:t>
            </a:r>
            <a:r>
              <a:rPr sz="1200" spc="-5" dirty="0">
                <a:latin typeface="Times New Roman"/>
                <a:cs typeface="Times New Roman"/>
              </a:rPr>
              <a:t>Geosynchronous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Satellites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3105" y="7558278"/>
            <a:ext cx="2290635" cy="122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7500" y="8788425"/>
            <a:ext cx="498284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3 satellites in </a:t>
            </a:r>
            <a:r>
              <a:rPr sz="1200" spc="-5" dirty="0">
                <a:latin typeface="Times New Roman"/>
                <a:cs typeface="Times New Roman"/>
              </a:rPr>
              <a:t>geosynchronous </a:t>
            </a:r>
            <a:r>
              <a:rPr sz="1200" dirty="0">
                <a:latin typeface="Times New Roman"/>
                <a:cs typeface="Times New Roman"/>
              </a:rPr>
              <a:t>orbit each 120 degree  from one another so that </a:t>
            </a:r>
            <a:r>
              <a:rPr sz="1200" spc="-5" dirty="0">
                <a:latin typeface="Times New Roman"/>
                <a:cs typeface="Times New Roman"/>
              </a:rPr>
              <a:t>whole </a:t>
            </a:r>
            <a:r>
              <a:rPr sz="1200" dirty="0">
                <a:latin typeface="Times New Roman"/>
                <a:cs typeface="Times New Roman"/>
              </a:rPr>
              <a:t>earth can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Satellite Frequency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Bands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92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207"/>
            <a:ext cx="4189729" cy="297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satellite </a:t>
            </a:r>
            <a:r>
              <a:rPr sz="1200" dirty="0">
                <a:latin typeface="Times New Roman"/>
                <a:cs typeface="Times New Roman"/>
              </a:rPr>
              <a:t>sends and </a:t>
            </a:r>
            <a:r>
              <a:rPr sz="1200" spc="-5" dirty="0">
                <a:latin typeface="Times New Roman"/>
                <a:cs typeface="Times New Roman"/>
              </a:rPr>
              <a:t>receives over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>
              <a:lnSpc>
                <a:spcPts val="1945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Uplink: From </a:t>
            </a:r>
            <a:r>
              <a:rPr sz="1200" dirty="0">
                <a:latin typeface="Times New Roman"/>
                <a:cs typeface="Times New Roman"/>
              </a:rPr>
              <a:t>the earth to 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satellite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870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Downlink: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-5" dirty="0">
                <a:latin typeface="Times New Roman"/>
                <a:cs typeface="Times New Roman"/>
              </a:rPr>
              <a:t>satellite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30"/>
              </a:lnSpc>
              <a:tabLst>
                <a:tab pos="1840864" algn="l"/>
                <a:tab pos="2907665" algn="l"/>
              </a:tabLst>
            </a:pPr>
            <a:r>
              <a:rPr sz="1200" b="1" i="1" u="heavy" dirty="0">
                <a:latin typeface="Times New Roman"/>
                <a:cs typeface="Times New Roman"/>
              </a:rPr>
              <a:t>Band	Downlink	Uplink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405"/>
              </a:lnSpc>
              <a:tabLst>
                <a:tab pos="1612900" algn="l"/>
                <a:tab pos="2560955" algn="l"/>
              </a:tabLst>
            </a:pPr>
            <a:r>
              <a:rPr sz="1200" dirty="0">
                <a:latin typeface="Times New Roman"/>
                <a:cs typeface="Times New Roman"/>
              </a:rPr>
              <a:t>C	</a:t>
            </a:r>
            <a:r>
              <a:rPr sz="1200" spc="-5" dirty="0">
                <a:latin typeface="Times New Roman"/>
                <a:cs typeface="Times New Roman"/>
              </a:rPr>
              <a:t>3.7-4.2 GHz	5.925-6.425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GHz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  <a:tabLst>
                <a:tab pos="1265555" algn="l"/>
                <a:tab pos="2602865" algn="l"/>
              </a:tabLst>
            </a:pPr>
            <a:r>
              <a:rPr sz="1200" spc="-5" dirty="0">
                <a:latin typeface="Times New Roman"/>
                <a:cs typeface="Times New Roman"/>
              </a:rPr>
              <a:t>Ku	11.7-12.2 GH	14-14.5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GHz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tabLst>
                <a:tab pos="1117600" algn="l"/>
                <a:tab pos="2451100" algn="l"/>
              </a:tabLst>
            </a:pPr>
            <a:r>
              <a:rPr sz="1200" spc="-5" dirty="0">
                <a:latin typeface="Times New Roman"/>
                <a:cs typeface="Times New Roman"/>
              </a:rPr>
              <a:t>Ka	17.7-21 GHz	27.5-31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GHz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Cellular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Telephony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area is </a:t>
            </a:r>
            <a:r>
              <a:rPr sz="1200" spc="-5" dirty="0">
                <a:latin typeface="Times New Roman"/>
                <a:cs typeface="Times New Roman"/>
              </a:rPr>
              <a:t>divided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small ranges called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cells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cell office is </a:t>
            </a:r>
            <a:r>
              <a:rPr sz="1200" spc="-5" dirty="0">
                <a:latin typeface="Times New Roman"/>
                <a:cs typeface="Times New Roman"/>
              </a:rPr>
              <a:t>controlled </a:t>
            </a:r>
            <a:r>
              <a:rPr sz="1200" dirty="0">
                <a:latin typeface="Times New Roman"/>
                <a:cs typeface="Times New Roman"/>
              </a:rPr>
              <a:t>by a </a:t>
            </a:r>
            <a:r>
              <a:rPr sz="1200" spc="-5" dirty="0">
                <a:latin typeface="Times New Roman"/>
                <a:cs typeface="Times New Roman"/>
              </a:rPr>
              <a:t>switching office called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MTSO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Operations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Cellular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Telephony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3570" y="4040885"/>
            <a:ext cx="4005808" cy="2205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6925817"/>
            <a:ext cx="3609340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b="1" spc="-15" dirty="0">
                <a:latin typeface="Times New Roman"/>
                <a:cs typeface="Times New Roman"/>
              </a:rPr>
              <a:t>Transmitting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25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Mobile phone sends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to the closest cell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Cell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125" dirty="0">
                <a:latin typeface="Meiryo"/>
                <a:cs typeface="Meiryo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MTSO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25" dirty="0">
                <a:latin typeface="Meiryo"/>
                <a:cs typeface="Meiryo"/>
              </a:rPr>
              <a:t>€</a:t>
            </a:r>
            <a:r>
              <a:rPr sz="1200" spc="-125" dirty="0">
                <a:latin typeface="Meiryo"/>
                <a:cs typeface="Meiry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office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MTSO </a:t>
            </a:r>
            <a:r>
              <a:rPr sz="1200" dirty="0">
                <a:latin typeface="Times New Roman"/>
                <a:cs typeface="Times New Roman"/>
              </a:rPr>
              <a:t>assigns an unused voice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spcBef>
                <a:spcPts val="1160"/>
              </a:spcBef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b="1" spc="-10" dirty="0">
                <a:latin typeface="Times New Roman"/>
                <a:cs typeface="Times New Roman"/>
              </a:rPr>
              <a:t>Receiving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25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Telephone office sends the signal 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MTSO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MTSO </a:t>
            </a:r>
            <a:r>
              <a:rPr sz="1200" dirty="0">
                <a:latin typeface="Times New Roman"/>
                <a:cs typeface="Times New Roman"/>
              </a:rPr>
              <a:t>sends queries to each cell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(paging)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mobile </a:t>
            </a:r>
            <a:r>
              <a:rPr sz="1200" dirty="0">
                <a:latin typeface="Times New Roman"/>
                <a:cs typeface="Times New Roman"/>
              </a:rPr>
              <a:t>phone is found and </a:t>
            </a:r>
            <a:r>
              <a:rPr sz="1200" spc="-5" dirty="0">
                <a:latin typeface="Times New Roman"/>
                <a:cs typeface="Times New Roman"/>
              </a:rPr>
              <a:t>available, </a:t>
            </a:r>
            <a:r>
              <a:rPr sz="1200" dirty="0">
                <a:latin typeface="Times New Roman"/>
                <a:cs typeface="Times New Roman"/>
              </a:rPr>
              <a:t>assigns 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270"/>
              </a:lnSpc>
              <a:spcBef>
                <a:spcPts val="1140"/>
              </a:spcBef>
            </a:pPr>
            <a:r>
              <a:rPr sz="2000" spc="-15" dirty="0">
                <a:latin typeface="Meiryo"/>
                <a:cs typeface="Meiryo"/>
              </a:rPr>
              <a:t>*</a:t>
            </a:r>
            <a:r>
              <a:rPr sz="1200" b="1" spc="-15" dirty="0">
                <a:latin typeface="Times New Roman"/>
                <a:cs typeface="Times New Roman"/>
              </a:rPr>
              <a:t>Handoff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10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MTSO monitors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level every few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140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443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18351"/>
            <a:ext cx="5192395" cy="134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>
              <a:lnSpc>
                <a:spcPct val="92200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strength </a:t>
            </a:r>
            <a:r>
              <a:rPr sz="1200" spc="-5" dirty="0">
                <a:latin typeface="Times New Roman"/>
                <a:cs typeface="Times New Roman"/>
              </a:rPr>
              <a:t>diminishes, MTSO seeks </a:t>
            </a:r>
            <a:r>
              <a:rPr sz="1200" dirty="0">
                <a:latin typeface="Times New Roman"/>
                <a:cs typeface="Times New Roman"/>
              </a:rPr>
              <a:t>a new cell and changes the </a:t>
            </a:r>
            <a:r>
              <a:rPr sz="1200" spc="-5" dirty="0">
                <a:latin typeface="Times New Roman"/>
                <a:cs typeface="Times New Roman"/>
              </a:rPr>
              <a:t>channel  carrying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Transmission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Impairments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469900" marR="255905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Transmission media </a:t>
            </a:r>
            <a:r>
              <a:rPr sz="1200" dirty="0">
                <a:latin typeface="Times New Roman"/>
                <a:cs typeface="Times New Roman"/>
              </a:rPr>
              <a:t>are not perfect  </a:t>
            </a: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is sent is not what is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9716" y="2258567"/>
            <a:ext cx="3651897" cy="1463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3886200"/>
            <a:ext cx="5502910" cy="586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Attenuation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Attenuation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i="1" spc="-5" dirty="0">
                <a:latin typeface="Times New Roman"/>
                <a:cs typeface="Times New Roman"/>
              </a:rPr>
              <a:t>loss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energy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of </a:t>
            </a:r>
            <a:r>
              <a:rPr sz="1200" dirty="0">
                <a:latin typeface="Times New Roman"/>
                <a:cs typeface="Times New Roman"/>
              </a:rPr>
              <a:t>electrical </a:t>
            </a:r>
            <a:r>
              <a:rPr sz="1200" spc="-5" dirty="0">
                <a:latin typeface="Times New Roman"/>
                <a:cs typeface="Times New Roman"/>
              </a:rPr>
              <a:t>energy </a:t>
            </a:r>
            <a:r>
              <a:rPr sz="1200" dirty="0">
                <a:latin typeface="Times New Roman"/>
                <a:cs typeface="Times New Roman"/>
              </a:rPr>
              <a:t>is converted to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spcBef>
                <a:spcPts val="5"/>
              </a:spcBef>
              <a:buFont typeface="Meiryo"/>
              <a:buChar char="✓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Decibel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(dB)</a:t>
            </a:r>
            <a:endParaRPr sz="1200">
              <a:latin typeface="Times New Roman"/>
              <a:cs typeface="Times New Roman"/>
            </a:endParaRPr>
          </a:p>
          <a:p>
            <a:pPr marL="735965" marR="1308100" indent="-3810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Relative strengths of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dirty="0">
                <a:latin typeface="Times New Roman"/>
                <a:cs typeface="Times New Roman"/>
              </a:rPr>
              <a:t>or a signal at two points  </a:t>
            </a:r>
            <a:r>
              <a:rPr sz="1200" spc="-5" dirty="0">
                <a:latin typeface="Times New Roman"/>
                <a:cs typeface="Times New Roman"/>
              </a:rPr>
              <a:t>dB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10 log</a:t>
            </a:r>
            <a:r>
              <a:rPr sz="1200" spc="-7" baseline="-10416" dirty="0">
                <a:latin typeface="Times New Roman"/>
                <a:cs typeface="Times New Roman"/>
              </a:rPr>
              <a:t>10</a:t>
            </a:r>
            <a:r>
              <a:rPr sz="1200" spc="-97" baseline="-10416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/P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15506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2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1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powers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98500" marR="280924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Negative dB </a:t>
            </a:r>
            <a:r>
              <a:rPr sz="1200" spc="-5" dirty="0">
                <a:latin typeface="Times New Roman"/>
                <a:cs typeface="Times New Roman"/>
              </a:rPr>
              <a:t>means attenuation  </a:t>
            </a:r>
            <a:r>
              <a:rPr sz="1200" dirty="0">
                <a:latin typeface="Times New Roman"/>
                <a:cs typeface="Times New Roman"/>
              </a:rPr>
              <a:t>Positive dB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amplification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7.1</a:t>
            </a:r>
            <a:endParaRPr sz="1200">
              <a:latin typeface="Times New Roman"/>
              <a:cs typeface="Times New Roman"/>
            </a:endParaRPr>
          </a:p>
          <a:p>
            <a:pPr marL="12700" marR="7874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Imagine </a:t>
            </a:r>
            <a:r>
              <a:rPr sz="1200" dirty="0">
                <a:latin typeface="Times New Roman"/>
                <a:cs typeface="Times New Roman"/>
              </a:rPr>
              <a:t>a signal travels through a </a:t>
            </a:r>
            <a:r>
              <a:rPr sz="1200" spc="-5" dirty="0">
                <a:latin typeface="Times New Roman"/>
                <a:cs typeface="Times New Roman"/>
              </a:rPr>
              <a:t>transmission medium and its power is reduced to half. 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P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=(1/2)P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. Calculate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Attenuation?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u="sng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10log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15" baseline="-10416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baseline="-10416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)= 10lo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15" baseline="-10416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(0.5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baseline="-10416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027430">
              <a:lnSpc>
                <a:spcPts val="1335"/>
              </a:lnSpc>
            </a:pPr>
            <a:r>
              <a:rPr sz="1200" dirty="0">
                <a:latin typeface="Times New Roman"/>
                <a:cs typeface="Times New Roman"/>
              </a:rPr>
              <a:t>=10(-0.3)= -3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Distortion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Distortion means that the signal changes its form or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shape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Distortion occurs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composite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Frequency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Microwave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Satellite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Cellular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Impairments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Section 7.2, 7.3  </a:t>
            </a: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and Networking” 4th Edition 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Behrouz</a:t>
            </a:r>
            <a:endParaRPr sz="1200">
              <a:latin typeface="Times New Roman"/>
              <a:cs typeface="Times New Roman"/>
            </a:endParaRPr>
          </a:p>
          <a:p>
            <a:pPr marL="655955" lvl="1" indent="-186055">
              <a:lnSpc>
                <a:spcPts val="1410"/>
              </a:lnSpc>
              <a:buAutoNum type="alphaUcPeriod"/>
              <a:tabLst>
                <a:tab pos="65659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51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0850" cy="165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#28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710"/>
              </a:spcBef>
            </a:pPr>
            <a:r>
              <a:rPr sz="1600" b="1" u="heavy" dirty="0">
                <a:latin typeface="Times New Roman"/>
                <a:cs typeface="Times New Roman"/>
              </a:rPr>
              <a:t>Transmission</a:t>
            </a:r>
            <a:r>
              <a:rPr sz="1600" b="1" u="heavy" spc="-4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Impairments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TX Media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perfect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Imperfections </a:t>
            </a:r>
            <a:r>
              <a:rPr sz="1200" dirty="0">
                <a:latin typeface="Times New Roman"/>
                <a:cs typeface="Times New Roman"/>
              </a:rPr>
              <a:t>cause </a:t>
            </a:r>
            <a:r>
              <a:rPr sz="1200" spc="-5" dirty="0">
                <a:latin typeface="Times New Roman"/>
                <a:cs typeface="Times New Roman"/>
              </a:rPr>
              <a:t>impairments </a:t>
            </a:r>
            <a:r>
              <a:rPr sz="1200" dirty="0">
                <a:latin typeface="Times New Roman"/>
                <a:cs typeface="Times New Roman"/>
              </a:rPr>
              <a:t>in the signal through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9271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 signal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 beginning </a:t>
            </a:r>
            <a:r>
              <a:rPr sz="1200" dirty="0">
                <a:latin typeface="Times New Roman"/>
                <a:cs typeface="Times New Roman"/>
              </a:rPr>
              <a:t>and the end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are  not 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is sent is not what is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0082" y="2762250"/>
            <a:ext cx="3890835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4487417"/>
            <a:ext cx="5074920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Attenuation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Loss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endParaRPr sz="1200">
              <a:latin typeface="Times New Roman"/>
              <a:cs typeface="Times New Roman"/>
            </a:endParaRPr>
          </a:p>
          <a:p>
            <a:pPr marL="469900" marR="635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When a signal travels through a </a:t>
            </a:r>
            <a:r>
              <a:rPr sz="1200" spc="-5" dirty="0">
                <a:latin typeface="Times New Roman"/>
                <a:cs typeface="Times New Roman"/>
              </a:rPr>
              <a:t>medium, </a:t>
            </a:r>
            <a:r>
              <a:rPr sz="1200" dirty="0">
                <a:latin typeface="Times New Roman"/>
                <a:cs typeface="Times New Roman"/>
              </a:rPr>
              <a:t>it looses </a:t>
            </a: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of its energy in  order to </a:t>
            </a:r>
            <a:r>
              <a:rPr sz="1200" spc="-5" dirty="0">
                <a:latin typeface="Times New Roman"/>
                <a:cs typeface="Times New Roman"/>
              </a:rPr>
              <a:t>overcome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resistance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That is why wire </a:t>
            </a:r>
            <a:r>
              <a:rPr sz="1200" spc="-5" dirty="0">
                <a:latin typeface="Times New Roman"/>
                <a:cs typeface="Times New Roman"/>
              </a:rPr>
              <a:t>carrying </a:t>
            </a:r>
            <a:r>
              <a:rPr sz="1200" dirty="0">
                <a:latin typeface="Times New Roman"/>
                <a:cs typeface="Times New Roman"/>
              </a:rPr>
              <a:t>electric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hot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of the electrical </a:t>
            </a:r>
            <a:r>
              <a:rPr sz="1200" spc="-5" dirty="0">
                <a:latin typeface="Times New Roman"/>
                <a:cs typeface="Times New Roman"/>
              </a:rPr>
              <a:t>energy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converted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heat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compensate 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loss Amplifiers </a:t>
            </a:r>
            <a:r>
              <a:rPr sz="1200" dirty="0">
                <a:latin typeface="Times New Roman"/>
                <a:cs typeface="Times New Roman"/>
              </a:rPr>
              <a:t>are used to </a:t>
            </a:r>
            <a:r>
              <a:rPr sz="1200" spc="-5" dirty="0">
                <a:latin typeface="Times New Roman"/>
                <a:cs typeface="Times New Roman"/>
              </a:rPr>
              <a:t>amplify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to  heat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500" y="7077456"/>
            <a:ext cx="5073650" cy="212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✓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Decibel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(dB)</a:t>
            </a:r>
            <a:endParaRPr sz="1200">
              <a:latin typeface="Times New Roman"/>
              <a:cs typeface="Times New Roman"/>
            </a:endParaRPr>
          </a:p>
          <a:p>
            <a:pPr marL="927100" marR="5080" lvl="1" indent="-228600">
              <a:lnSpc>
                <a:spcPts val="1380"/>
              </a:lnSpc>
              <a:spcBef>
                <a:spcPts val="60"/>
              </a:spcBef>
              <a:buFont typeface="Meiryo"/>
              <a:buChar char="▪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Measures the relative strength of </a:t>
            </a:r>
            <a:r>
              <a:rPr sz="1200" dirty="0">
                <a:latin typeface="Times New Roman"/>
                <a:cs typeface="Times New Roman"/>
              </a:rPr>
              <a:t>the two </a:t>
            </a:r>
            <a:r>
              <a:rPr sz="1200" spc="-5" dirty="0">
                <a:latin typeface="Times New Roman"/>
                <a:cs typeface="Times New Roman"/>
              </a:rPr>
              <a:t>signals 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at 2  different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10"/>
              </a:lnSpc>
              <a:buFont typeface="Meiryo"/>
              <a:buChar char="▪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dB is negative if 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attenuated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Font typeface="Meiryo"/>
              <a:buChar char="▪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dB is </a:t>
            </a:r>
            <a:r>
              <a:rPr sz="1200" spc="-5" dirty="0">
                <a:latin typeface="Times New Roman"/>
                <a:cs typeface="Times New Roman"/>
              </a:rPr>
              <a:t>positive </a:t>
            </a: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Amplified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78765" marR="1336040" indent="-381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Relative strengths of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dirty="0">
                <a:latin typeface="Times New Roman"/>
                <a:cs typeface="Times New Roman"/>
              </a:rPr>
              <a:t>or a signal at two points  dB = </a:t>
            </a:r>
            <a:r>
              <a:rPr sz="1200" spc="-5" dirty="0">
                <a:latin typeface="Times New Roman"/>
                <a:cs typeface="Times New Roman"/>
              </a:rPr>
              <a:t>10 log</a:t>
            </a:r>
            <a:r>
              <a:rPr sz="1200" spc="-7" baseline="-10416" dirty="0">
                <a:latin typeface="Times New Roman"/>
                <a:cs typeface="Times New Roman"/>
              </a:rPr>
              <a:t>10</a:t>
            </a:r>
            <a:r>
              <a:rPr sz="1200" spc="-112" baseline="-10416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/P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2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1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powers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28371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Negative dB </a:t>
            </a:r>
            <a:r>
              <a:rPr sz="1200" spc="-5" dirty="0">
                <a:latin typeface="Times New Roman"/>
                <a:cs typeface="Times New Roman"/>
              </a:rPr>
              <a:t>means attenuation  </a:t>
            </a:r>
            <a:r>
              <a:rPr sz="1200" dirty="0">
                <a:latin typeface="Times New Roman"/>
                <a:cs typeface="Times New Roman"/>
              </a:rPr>
              <a:t>Positive dB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amplification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400" y="5900165"/>
            <a:ext cx="4461573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65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531485" cy="236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7.1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Imagine </a:t>
            </a:r>
            <a:r>
              <a:rPr sz="1200" dirty="0">
                <a:latin typeface="Times New Roman"/>
                <a:cs typeface="Times New Roman"/>
              </a:rPr>
              <a:t>a signal travels through a </a:t>
            </a:r>
            <a:r>
              <a:rPr sz="1200" spc="-5" dirty="0">
                <a:latin typeface="Times New Roman"/>
                <a:cs typeface="Times New Roman"/>
              </a:rPr>
              <a:t>transmission medium </a:t>
            </a:r>
            <a:r>
              <a:rPr sz="1200" dirty="0">
                <a:latin typeface="Times New Roman"/>
                <a:cs typeface="Times New Roman"/>
              </a:rPr>
              <a:t>and its power is reduced to half.  This </a:t>
            </a:r>
            <a:r>
              <a:rPr sz="1200" spc="-5" dirty="0">
                <a:latin typeface="Times New Roman"/>
                <a:cs typeface="Times New Roman"/>
              </a:rPr>
              <a:t>means P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=(1/2)P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. Calculate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Attenuation?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u="sng" spc="-5" dirty="0">
                <a:latin typeface="Times New Roman"/>
                <a:cs typeface="Times New Roman"/>
              </a:rPr>
              <a:t>Solution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10log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15" baseline="-10416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baseline="-10416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)= 10lo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15" baseline="-10416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(0.5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15" baseline="-10416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10" dirty="0">
                <a:latin typeface="Times New Roman"/>
                <a:cs typeface="Times New Roman"/>
              </a:rPr>
              <a:t>P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027430">
              <a:lnSpc>
                <a:spcPts val="1360"/>
              </a:lnSpc>
            </a:pPr>
            <a:r>
              <a:rPr sz="1200" dirty="0">
                <a:latin typeface="Times New Roman"/>
                <a:cs typeface="Times New Roman"/>
              </a:rPr>
              <a:t>=10(-0.3)= -3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Distortion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Distortion means that the signal changes its form or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shape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Distortion occurs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composite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dirty="0">
                <a:latin typeface="Times New Roman"/>
                <a:cs typeface="Times New Roman"/>
              </a:rPr>
              <a:t>its form or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shape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Occurs in a </a:t>
            </a: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signal,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of different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Each signal </a:t>
            </a:r>
            <a:r>
              <a:rPr sz="1200" spc="-5" dirty="0">
                <a:latin typeface="Times New Roman"/>
                <a:cs typeface="Times New Roman"/>
              </a:rPr>
              <a:t>component </a:t>
            </a:r>
            <a:r>
              <a:rPr sz="1200" dirty="0">
                <a:latin typeface="Times New Roman"/>
                <a:cs typeface="Times New Roman"/>
              </a:rPr>
              <a:t>has its own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5247894"/>
            <a:ext cx="5302885" cy="226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6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Thermal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241300" marR="5715">
              <a:lnSpc>
                <a:spcPct val="93300"/>
              </a:lnSpc>
              <a:spcBef>
                <a:spcPts val="75"/>
              </a:spcBef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Due to random motion of electrons in a wire that creates an extra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not  </a:t>
            </a:r>
            <a:r>
              <a:rPr sz="1200" spc="-5" dirty="0">
                <a:latin typeface="Times New Roman"/>
                <a:cs typeface="Times New Roman"/>
              </a:rPr>
              <a:t>originally sent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395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Induced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70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from sources like Motors and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Appliances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Crosstalk: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70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Effect of one wire on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Impulse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ct val="93300"/>
              </a:lnSpc>
              <a:spcBef>
                <a:spcPts val="75"/>
              </a:spcBef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Spike </a:t>
            </a:r>
            <a:r>
              <a:rPr sz="1200" spc="-5" dirty="0">
                <a:latin typeface="Times New Roman"/>
                <a:cs typeface="Times New Roman"/>
              </a:rPr>
              <a:t>(A </a:t>
            </a:r>
            <a:r>
              <a:rPr sz="1200" dirty="0">
                <a:latin typeface="Times New Roman"/>
                <a:cs typeface="Times New Roman"/>
              </a:rPr>
              <a:t>signal with high energy in a very short period of </a:t>
            </a:r>
            <a:r>
              <a:rPr sz="1200" spc="-5" dirty="0">
                <a:latin typeface="Times New Roman"/>
                <a:cs typeface="Times New Roman"/>
              </a:rPr>
              <a:t>time)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from  </a:t>
            </a:r>
            <a:r>
              <a:rPr sz="1200" spc="-5" dirty="0">
                <a:latin typeface="Times New Roman"/>
                <a:cs typeface="Times New Roman"/>
              </a:rPr>
              <a:t>power </a:t>
            </a:r>
            <a:r>
              <a:rPr sz="1200" dirty="0">
                <a:latin typeface="Times New Roman"/>
                <a:cs typeface="Times New Roman"/>
              </a:rPr>
              <a:t>lines, lightening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etc,.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7678673"/>
            <a:ext cx="4460748" cy="185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9270" y="3426714"/>
            <a:ext cx="4233240" cy="1830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48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8170164"/>
            <a:ext cx="5302250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WAVELENGTH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Another characteristic of a signal traveling through the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concept binds the frequency of the signal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propagation </a:t>
            </a:r>
            <a:r>
              <a:rPr sz="1200" dirty="0">
                <a:latin typeface="Times New Roman"/>
                <a:cs typeface="Times New Roman"/>
              </a:rPr>
              <a:t>speed of 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7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It is customary to talk </a:t>
            </a:r>
            <a:r>
              <a:rPr sz="1200" spc="-5" dirty="0">
                <a:latin typeface="Times New Roman"/>
                <a:cs typeface="Times New Roman"/>
              </a:rPr>
              <a:t>about wavelength when talking about TX of light in  </a:t>
            </a:r>
            <a:r>
              <a:rPr sz="1200" dirty="0">
                <a:latin typeface="Times New Roman"/>
                <a:cs typeface="Times New Roman"/>
              </a:rPr>
              <a:t>Optical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903731"/>
            <a:ext cx="5302250" cy="187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Performance of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Three concepts 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measure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r>
              <a:rPr sz="1200" dirty="0">
                <a:latin typeface="Times New Roman"/>
                <a:cs typeface="Times New Roman"/>
              </a:rPr>
              <a:t> Media: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89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Throughput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6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Propagation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75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Propagation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5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Throughput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Measurement </a:t>
            </a:r>
            <a:r>
              <a:rPr sz="1200" dirty="0">
                <a:latin typeface="Times New Roman"/>
                <a:cs typeface="Times New Roman"/>
              </a:rPr>
              <a:t>of how fast data can </a:t>
            </a:r>
            <a:r>
              <a:rPr sz="1200" spc="-5" dirty="0">
                <a:latin typeface="Times New Roman"/>
                <a:cs typeface="Times New Roman"/>
              </a:rPr>
              <a:t>pass </a:t>
            </a:r>
            <a:r>
              <a:rPr sz="1200" dirty="0">
                <a:latin typeface="Times New Roman"/>
                <a:cs typeface="Times New Roman"/>
              </a:rPr>
              <a:t>through 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other words, if we consider any point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10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Medium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wall through  which bits pass, then throughput is the number </a:t>
            </a:r>
            <a:r>
              <a:rPr sz="1200" dirty="0">
                <a:latin typeface="Times New Roman"/>
                <a:cs typeface="Times New Roman"/>
              </a:rPr>
              <a:t>of bits that </a:t>
            </a:r>
            <a:r>
              <a:rPr sz="1200" spc="-5" dirty="0">
                <a:latin typeface="Times New Roman"/>
                <a:cs typeface="Times New Roman"/>
              </a:rPr>
              <a:t>can pass </a:t>
            </a:r>
            <a:r>
              <a:rPr sz="1200" dirty="0">
                <a:latin typeface="Times New Roman"/>
                <a:cs typeface="Times New Roman"/>
              </a:rPr>
              <a:t>this wall in  second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4274820"/>
            <a:ext cx="530352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Propagation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Speed</a:t>
            </a:r>
            <a:endParaRPr sz="1200">
              <a:latin typeface="Times New Roman"/>
              <a:cs typeface="Times New Roman"/>
            </a:endParaRPr>
          </a:p>
          <a:p>
            <a:pPr marL="469900" marR="5715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Propagation speed </a:t>
            </a:r>
            <a:r>
              <a:rPr sz="1200" spc="-5" dirty="0">
                <a:latin typeface="Times New Roman"/>
                <a:cs typeface="Times New Roman"/>
              </a:rPr>
              <a:t>measures </a:t>
            </a:r>
            <a:r>
              <a:rPr sz="1200" dirty="0">
                <a:latin typeface="Times New Roman"/>
                <a:cs typeface="Times New Roman"/>
              </a:rPr>
              <a:t>the distance a </a:t>
            </a:r>
            <a:r>
              <a:rPr sz="1200" spc="-5" dirty="0">
                <a:latin typeface="Times New Roman"/>
                <a:cs typeface="Times New Roman"/>
              </a:rPr>
              <a:t>signal 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can travel through a 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in one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endParaRPr sz="1200">
              <a:latin typeface="Times New Roman"/>
              <a:cs typeface="Times New Roman"/>
            </a:endParaRPr>
          </a:p>
          <a:p>
            <a:pPr marL="469900" marR="635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propagation speed of EM signals depend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and the  frequency of the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Propagation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Measures 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required for a signal (or a bit) to travel from one point of  the </a:t>
            </a:r>
            <a:r>
              <a:rPr sz="1200" spc="-5" dirty="0">
                <a:latin typeface="Times New Roman"/>
                <a:cs typeface="Times New Roman"/>
              </a:rPr>
              <a:t>TX medium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propagation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is calculated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6025896"/>
            <a:ext cx="11950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Propagation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37182" y="6563106"/>
            <a:ext cx="4345178" cy="161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5346" y="2773679"/>
            <a:ext cx="4549927" cy="1510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39745" y="6242303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>
                <a:moveTo>
                  <a:pt x="0" y="0"/>
                </a:moveTo>
                <a:lnTo>
                  <a:pt x="982218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37726" y="6247129"/>
            <a:ext cx="9785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Pr</a:t>
            </a:r>
            <a:r>
              <a:rPr sz="1000" spc="-18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opagationSpeed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779280" y="6065773"/>
            <a:ext cx="511809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5" dirty="0">
                <a:latin typeface="Times New Roman"/>
                <a:cs typeface="Times New Roman"/>
              </a:rPr>
              <a:t>Dis</a:t>
            </a:r>
            <a:r>
              <a:rPr sz="1000" i="1" spc="-1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tan</a:t>
            </a:r>
            <a:r>
              <a:rPr sz="1000" spc="-14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ce</a:t>
            </a:r>
            <a:endParaRPr sz="1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56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914400"/>
            <a:ext cx="4895977" cy="201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296" y="3095243"/>
            <a:ext cx="5531485" cy="655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wavelength is </a:t>
            </a:r>
            <a:r>
              <a:rPr sz="1200" spc="-5" dirty="0">
                <a:latin typeface="Times New Roman"/>
                <a:cs typeface="Times New Roman"/>
              </a:rPr>
              <a:t>the distance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signal can travel in one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wavelength depends on both the frequency and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570"/>
              </a:lnSpc>
              <a:spcBef>
                <a:spcPts val="5"/>
              </a:spcBef>
            </a:pPr>
            <a:r>
              <a:rPr sz="135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Wavelength = </a:t>
            </a:r>
            <a:r>
              <a:rPr sz="1200" spc="-5" dirty="0">
                <a:latin typeface="Times New Roman"/>
                <a:cs typeface="Times New Roman"/>
              </a:rPr>
              <a:t>Propagation speed </a:t>
            </a:r>
            <a:r>
              <a:rPr sz="1200" dirty="0">
                <a:latin typeface="Times New Roman"/>
                <a:cs typeface="Times New Roman"/>
              </a:rPr>
              <a:t>*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period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70"/>
              </a:lnSpc>
            </a:pPr>
            <a:r>
              <a:rPr sz="135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Wavelength = </a:t>
            </a:r>
            <a:r>
              <a:rPr sz="1200" spc="-5" dirty="0">
                <a:latin typeface="Times New Roman"/>
                <a:cs typeface="Times New Roman"/>
              </a:rPr>
              <a:t>Propagation speed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Shannon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Capacity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In 1944, Claude Shannon introduced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formula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determine </a:t>
            </a:r>
            <a:r>
              <a:rPr sz="1200" dirty="0">
                <a:latin typeface="Times New Roman"/>
                <a:cs typeface="Times New Roman"/>
              </a:rPr>
              <a:t>the theoretical  highest data rate for a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964565">
              <a:lnSpc>
                <a:spcPts val="1395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C = B </a:t>
            </a:r>
            <a:r>
              <a:rPr sz="1200" spc="-5" dirty="0">
                <a:latin typeface="Times New Roman"/>
                <a:cs typeface="Times New Roman"/>
              </a:rPr>
              <a:t>log</a:t>
            </a:r>
            <a:r>
              <a:rPr sz="1200" spc="-7" baseline="-10416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(1 </a:t>
            </a:r>
            <a:r>
              <a:rPr sz="1200" dirty="0">
                <a:latin typeface="Times New Roman"/>
                <a:cs typeface="Times New Roman"/>
              </a:rPr>
              <a:t>+ </a:t>
            </a:r>
            <a:r>
              <a:rPr sz="1200" spc="-5" dirty="0">
                <a:latin typeface="Times New Roman"/>
                <a:cs typeface="Times New Roman"/>
              </a:rPr>
              <a:t>S/N) in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bps</a:t>
            </a:r>
            <a:endParaRPr sz="1200">
              <a:latin typeface="Times New Roman"/>
              <a:cs typeface="Times New Roman"/>
            </a:endParaRPr>
          </a:p>
          <a:p>
            <a:pPr marR="1833880" algn="ctr">
              <a:lnSpc>
                <a:spcPts val="1900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B: bandwidth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945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S/N: </a:t>
            </a:r>
            <a:r>
              <a:rPr sz="1200" dirty="0">
                <a:latin typeface="Times New Roman"/>
                <a:cs typeface="Times New Roman"/>
              </a:rPr>
              <a:t>signal to noise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ratio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200" b="1" u="heavy" dirty="0">
                <a:latin typeface="Times New Roman"/>
                <a:cs typeface="Times New Roman"/>
              </a:rPr>
              <a:t>Examples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Extremely noisy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eiryo"/>
              <a:buChar char="*"/>
            </a:pP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405"/>
              </a:lnSpc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</a:t>
            </a:r>
            <a:r>
              <a:rPr sz="1200" spc="-5" dirty="0">
                <a:latin typeface="Times New Roman"/>
                <a:cs typeface="Times New Roman"/>
              </a:rPr>
              <a:t>S/N </a:t>
            </a:r>
            <a:r>
              <a:rPr sz="1200" spc="-5" dirty="0">
                <a:latin typeface="Symbol"/>
                <a:cs typeface="Symbol"/>
              </a:rPr>
              <a:t>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75"/>
              </a:lnSpc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C = B log2 </a:t>
            </a:r>
            <a:r>
              <a:rPr sz="1200" spc="-5" dirty="0">
                <a:latin typeface="Times New Roman"/>
                <a:cs typeface="Times New Roman"/>
              </a:rPr>
              <a:t>(1+0)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Telephone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380"/>
              </a:lnSpc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</a:t>
            </a:r>
            <a:r>
              <a:rPr sz="1200" spc="-5" dirty="0">
                <a:latin typeface="Times New Roman"/>
                <a:cs typeface="Times New Roman"/>
              </a:rPr>
              <a:t>Bandwidth is 3000 Hz, S/N ratio is 3162 (35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dB)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85"/>
              </a:lnSpc>
              <a:tabLst>
                <a:tab pos="926465" algn="l"/>
              </a:tabLst>
            </a:pPr>
            <a:r>
              <a:rPr sz="1200" dirty="0">
                <a:latin typeface="Times New Roman"/>
                <a:cs typeface="Times New Roman"/>
              </a:rPr>
              <a:t>–	C = </a:t>
            </a:r>
            <a:r>
              <a:rPr sz="1200" spc="-5" dirty="0">
                <a:latin typeface="Times New Roman"/>
                <a:cs typeface="Times New Roman"/>
              </a:rPr>
              <a:t>3000 </a:t>
            </a:r>
            <a:r>
              <a:rPr sz="1200" dirty="0">
                <a:latin typeface="Times New Roman"/>
                <a:cs typeface="Times New Roman"/>
              </a:rPr>
              <a:t>log2 </a:t>
            </a:r>
            <a:r>
              <a:rPr sz="1200" spc="-5" dirty="0">
                <a:latin typeface="Times New Roman"/>
                <a:cs typeface="Times New Roman"/>
              </a:rPr>
              <a:t>(1+3162)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34,860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Media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Comparison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evaluating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suitability of a </a:t>
            </a:r>
            <a:r>
              <a:rPr sz="1200" spc="-5" dirty="0">
                <a:latin typeface="Times New Roman"/>
                <a:cs typeface="Times New Roman"/>
              </a:rPr>
              <a:t>particular medium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application, 5 </a:t>
            </a:r>
            <a:r>
              <a:rPr sz="1200" spc="-5" dirty="0">
                <a:latin typeface="Times New Roman"/>
                <a:cs typeface="Times New Roman"/>
              </a:rPr>
              <a:t>factors  </a:t>
            </a:r>
            <a:r>
              <a:rPr sz="1200" dirty="0">
                <a:latin typeface="Times New Roman"/>
                <a:cs typeface="Times New Roman"/>
              </a:rPr>
              <a:t>should be kept in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b="1" u="heavy" spc="-20" dirty="0">
                <a:latin typeface="Times New Roman"/>
                <a:cs typeface="Times New Roman"/>
              </a:rPr>
              <a:t>COST</a:t>
            </a:r>
            <a:r>
              <a:rPr sz="1200" spc="-20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This is the cost </a:t>
            </a:r>
            <a:r>
              <a:rPr sz="1200" spc="-5" dirty="0">
                <a:latin typeface="Times New Roman"/>
                <a:cs typeface="Times New Roman"/>
              </a:rPr>
              <a:t>of materials plus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SPEED</a:t>
            </a:r>
            <a:r>
              <a:rPr sz="1200" spc="-1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Speed is the max no. of bits per second that a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transmit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reliably</a:t>
            </a:r>
            <a:endParaRPr sz="1200">
              <a:latin typeface="Times New Roman"/>
              <a:cs typeface="Times New Roman"/>
            </a:endParaRPr>
          </a:p>
          <a:p>
            <a:pPr marL="469900" marR="5715">
              <a:lnSpc>
                <a:spcPct val="93000"/>
              </a:lnSpc>
              <a:spcBef>
                <a:spcPts val="45"/>
              </a:spcBef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Speed varies with frequency, with physical </a:t>
            </a:r>
            <a:r>
              <a:rPr sz="1200" dirty="0">
                <a:latin typeface="Times New Roman"/>
                <a:cs typeface="Times New Roman"/>
              </a:rPr>
              <a:t>size of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Transmission  Equipment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ATTENUATION</a:t>
            </a:r>
            <a:r>
              <a:rPr sz="1200" u="heavy" spc="-10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Tendency of EM signal to </a:t>
            </a:r>
            <a:r>
              <a:rPr sz="1200" spc="-5" dirty="0">
                <a:latin typeface="Times New Roman"/>
                <a:cs typeface="Times New Roman"/>
              </a:rPr>
              <a:t>become weak or distorted over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92700"/>
              </a:lnSpc>
              <a:spcBef>
                <a:spcPts val="30"/>
              </a:spcBef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b="1" u="heavy" spc="-25" dirty="0">
                <a:latin typeface="Times New Roman"/>
                <a:cs typeface="Times New Roman"/>
              </a:rPr>
              <a:t>EM </a:t>
            </a:r>
            <a:r>
              <a:rPr sz="1200" b="1" u="heavy" dirty="0">
                <a:latin typeface="Times New Roman"/>
                <a:cs typeface="Times New Roman"/>
              </a:rPr>
              <a:t>Interference: </a:t>
            </a:r>
            <a:r>
              <a:rPr sz="1200" dirty="0">
                <a:latin typeface="Times New Roman"/>
                <a:cs typeface="Times New Roman"/>
              </a:rPr>
              <a:t>EMI is the </a:t>
            </a:r>
            <a:r>
              <a:rPr sz="1200" spc="-5" dirty="0">
                <a:latin typeface="Times New Roman"/>
                <a:cs typeface="Times New Roman"/>
              </a:rPr>
              <a:t>susceptibility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external </a:t>
            </a:r>
            <a:r>
              <a:rPr sz="1200" dirty="0">
                <a:latin typeface="Times New Roman"/>
                <a:cs typeface="Times New Roman"/>
              </a:rPr>
              <a:t>EM </a:t>
            </a:r>
            <a:r>
              <a:rPr sz="1200" spc="-5" dirty="0">
                <a:latin typeface="Times New Roman"/>
                <a:cs typeface="Times New Roman"/>
              </a:rPr>
              <a:t>energy  introduced </a:t>
            </a:r>
            <a:r>
              <a:rPr sz="1200" dirty="0">
                <a:latin typeface="Times New Roman"/>
                <a:cs typeface="Times New Roman"/>
              </a:rPr>
              <a:t>into the link that </a:t>
            </a:r>
            <a:r>
              <a:rPr sz="1200" spc="-5" dirty="0">
                <a:latin typeface="Times New Roman"/>
                <a:cs typeface="Times New Roman"/>
              </a:rPr>
              <a:t>interferes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intelligibility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2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Familiar effects </a:t>
            </a:r>
            <a:r>
              <a:rPr sz="1200" dirty="0">
                <a:latin typeface="Times New Roman"/>
                <a:cs typeface="Times New Roman"/>
              </a:rPr>
              <a:t>of EMI are </a:t>
            </a:r>
            <a:r>
              <a:rPr sz="1200" spc="-5" dirty="0">
                <a:latin typeface="Times New Roman"/>
                <a:cs typeface="Times New Roman"/>
              </a:rPr>
              <a:t>static(audio)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snow</a:t>
            </a:r>
            <a:r>
              <a:rPr sz="1200" dirty="0">
                <a:latin typeface="Times New Roman"/>
                <a:cs typeface="Times New Roman"/>
              </a:rPr>
              <a:t> (visual)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5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891793"/>
            <a:ext cx="5531485" cy="259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SECURITY: </a:t>
            </a:r>
            <a:r>
              <a:rPr sz="1200" spc="-5" dirty="0">
                <a:latin typeface="Times New Roman"/>
                <a:cs typeface="Times New Roman"/>
              </a:rPr>
              <a:t>How easy it is for an unauthorized </a:t>
            </a:r>
            <a:r>
              <a:rPr sz="1200" dirty="0">
                <a:latin typeface="Times New Roman"/>
                <a:cs typeface="Times New Roman"/>
              </a:rPr>
              <a:t>device to listen on 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link?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5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Twisted pair is </a:t>
            </a:r>
            <a:r>
              <a:rPr sz="1200" spc="-5" dirty="0">
                <a:latin typeface="Times New Roman"/>
                <a:cs typeface="Times New Roman"/>
              </a:rPr>
              <a:t>intercept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3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Fiber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6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Impairments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Performance of Transmission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Medium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Wavelength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Shannon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Comparison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0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Section 7.4, 7.5, 7.6. 7.7, 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</a:t>
            </a:r>
            <a:r>
              <a:rPr sz="1200" dirty="0">
                <a:latin typeface="Times New Roman"/>
                <a:cs typeface="Times New Roman"/>
              </a:rPr>
              <a:t>4th </a:t>
            </a:r>
            <a:r>
              <a:rPr sz="1200" spc="-5" dirty="0">
                <a:latin typeface="Times New Roman"/>
                <a:cs typeface="Times New Roman"/>
              </a:rPr>
              <a:t>Edition by  Behrouz A.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51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2755" cy="355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#29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05"/>
              </a:spcBef>
            </a:pPr>
            <a:r>
              <a:rPr sz="1600" b="1" u="heavy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Whenever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capacity of a medium linking 2 devices is greater than the </a:t>
            </a:r>
            <a:r>
              <a:rPr sz="1200" spc="-10" dirty="0">
                <a:latin typeface="Times New Roman"/>
                <a:cs typeface="Times New Roman"/>
              </a:rPr>
              <a:t>TX  </a:t>
            </a:r>
            <a:r>
              <a:rPr sz="1200" dirty="0">
                <a:latin typeface="Times New Roman"/>
                <a:cs typeface="Times New Roman"/>
              </a:rPr>
              <a:t>needs of the devices, the link can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Example: </a:t>
            </a:r>
            <a:r>
              <a:rPr sz="1200" dirty="0">
                <a:latin typeface="Times New Roman"/>
                <a:cs typeface="Times New Roman"/>
              </a:rPr>
              <a:t>Large </a:t>
            </a:r>
            <a:r>
              <a:rPr sz="1200" spc="-5" dirty="0">
                <a:latin typeface="Times New Roman"/>
                <a:cs typeface="Times New Roman"/>
              </a:rPr>
              <a:t>Water </a:t>
            </a:r>
            <a:r>
              <a:rPr sz="1200" dirty="0">
                <a:latin typeface="Times New Roman"/>
                <a:cs typeface="Times New Roman"/>
              </a:rPr>
              <a:t>pipe can carry water to several separate houses at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Multiplexing </a:t>
            </a:r>
            <a:r>
              <a:rPr sz="1200" dirty="0">
                <a:latin typeface="Times New Roman"/>
                <a:cs typeface="Times New Roman"/>
              </a:rPr>
              <a:t>is the set of </a:t>
            </a:r>
            <a:r>
              <a:rPr sz="1200" spc="-5" dirty="0">
                <a:latin typeface="Times New Roman"/>
                <a:cs typeface="Times New Roman"/>
              </a:rPr>
              <a:t>techniques </a:t>
            </a:r>
            <a:r>
              <a:rPr sz="1200" dirty="0">
                <a:latin typeface="Times New Roman"/>
                <a:cs typeface="Times New Roman"/>
              </a:rPr>
              <a:t>that allows </a:t>
            </a:r>
            <a:r>
              <a:rPr sz="1200" spc="-5" dirty="0">
                <a:latin typeface="Times New Roman"/>
                <a:cs typeface="Times New Roman"/>
              </a:rPr>
              <a:t>simultaneous TX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multiple signals  </a:t>
            </a:r>
            <a:r>
              <a:rPr sz="1200" dirty="0">
                <a:latin typeface="Times New Roman"/>
                <a:cs typeface="Times New Roman"/>
              </a:rPr>
              <a:t>across a single data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data </a:t>
            </a:r>
            <a:r>
              <a:rPr sz="1200" dirty="0">
                <a:latin typeface="Times New Roman"/>
                <a:cs typeface="Times New Roman"/>
              </a:rPr>
              <a:t>communication </a:t>
            </a:r>
            <a:r>
              <a:rPr sz="1200" spc="-5" dirty="0">
                <a:latin typeface="Times New Roman"/>
                <a:cs typeface="Times New Roman"/>
              </a:rPr>
              <a:t>usage </a:t>
            </a:r>
            <a:r>
              <a:rPr sz="1200" dirty="0">
                <a:latin typeface="Times New Roman"/>
                <a:cs typeface="Times New Roman"/>
              </a:rPr>
              <a:t>increases, traffic also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add a new line each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a new channel is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Or we </a:t>
            </a:r>
            <a:r>
              <a:rPr sz="1200" dirty="0">
                <a:latin typeface="Times New Roman"/>
                <a:cs typeface="Times New Roman"/>
              </a:rPr>
              <a:t>can install </a:t>
            </a:r>
            <a:r>
              <a:rPr sz="1200" spc="-5" dirty="0">
                <a:latin typeface="Times New Roman"/>
                <a:cs typeface="Times New Roman"/>
              </a:rPr>
              <a:t>higher </a:t>
            </a:r>
            <a:r>
              <a:rPr sz="1200" dirty="0">
                <a:latin typeface="Times New Roman"/>
                <a:cs typeface="Times New Roman"/>
              </a:rPr>
              <a:t>capacity </a:t>
            </a:r>
            <a:r>
              <a:rPr sz="1200" spc="-5" dirty="0">
                <a:latin typeface="Times New Roman"/>
                <a:cs typeface="Times New Roman"/>
              </a:rPr>
              <a:t>links </a:t>
            </a:r>
            <a:r>
              <a:rPr sz="1200" dirty="0">
                <a:latin typeface="Times New Roman"/>
                <a:cs typeface="Times New Roman"/>
              </a:rPr>
              <a:t>and use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carry multiple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All current </a:t>
            </a:r>
            <a:r>
              <a:rPr sz="1200" spc="-5" dirty="0">
                <a:latin typeface="Times New Roman"/>
                <a:cs typeface="Times New Roman"/>
              </a:rPr>
              <a:t>TX media </a:t>
            </a:r>
            <a:r>
              <a:rPr sz="1200" dirty="0">
                <a:latin typeface="Times New Roman"/>
                <a:cs typeface="Times New Roman"/>
              </a:rPr>
              <a:t>i.e. Coax, </a:t>
            </a:r>
            <a:r>
              <a:rPr sz="1200" spc="-5" dirty="0">
                <a:latin typeface="Times New Roman"/>
                <a:cs typeface="Times New Roman"/>
              </a:rPr>
              <a:t>Optical </a:t>
            </a:r>
            <a:r>
              <a:rPr sz="1200" dirty="0">
                <a:latin typeface="Times New Roman"/>
                <a:cs typeface="Times New Roman"/>
              </a:rPr>
              <a:t>fiber have high available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BWs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of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carrying </a:t>
            </a:r>
            <a:r>
              <a:rPr sz="1200" dirty="0">
                <a:latin typeface="Times New Roman"/>
                <a:cs typeface="Times New Roman"/>
              </a:rPr>
              <a:t>capacity far in excess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that needed for 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capacity of a link is </a:t>
            </a:r>
            <a:r>
              <a:rPr sz="1200" spc="-5" dirty="0">
                <a:latin typeface="Times New Roman"/>
                <a:cs typeface="Times New Roman"/>
              </a:rPr>
              <a:t>greater </a:t>
            </a:r>
            <a:r>
              <a:rPr sz="1200" dirty="0">
                <a:latin typeface="Times New Roman"/>
                <a:cs typeface="Times New Roman"/>
              </a:rPr>
              <a:t>than the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needs of devices </a:t>
            </a:r>
            <a:r>
              <a:rPr sz="1200" spc="-5" dirty="0">
                <a:latin typeface="Times New Roman"/>
                <a:cs typeface="Times New Roman"/>
              </a:rPr>
              <a:t>attached </a:t>
            </a:r>
            <a:r>
              <a:rPr sz="1200" dirty="0">
                <a:latin typeface="Times New Roman"/>
                <a:cs typeface="Times New Roman"/>
              </a:rPr>
              <a:t>to it, the  excess capacity is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wasted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b="1" spc="-5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latin typeface="Times New Roman"/>
                <a:cs typeface="Times New Roman"/>
              </a:rPr>
              <a:t>Set of </a:t>
            </a:r>
            <a:r>
              <a:rPr sz="1200" b="1" spc="-5" dirty="0">
                <a:latin typeface="Times New Roman"/>
                <a:cs typeface="Times New Roman"/>
              </a:rPr>
              <a:t>techniques </a:t>
            </a:r>
            <a:r>
              <a:rPr sz="1200" b="1" dirty="0">
                <a:latin typeface="Times New Roman"/>
                <a:cs typeface="Times New Roman"/>
              </a:rPr>
              <a:t>that </a:t>
            </a:r>
            <a:r>
              <a:rPr sz="1200" b="1" spc="-5" dirty="0">
                <a:latin typeface="Times New Roman"/>
                <a:cs typeface="Times New Roman"/>
              </a:rPr>
              <a:t>allows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simultaneous </a:t>
            </a:r>
            <a:r>
              <a:rPr sz="1200" b="1" dirty="0">
                <a:latin typeface="Times New Roman"/>
                <a:cs typeface="Times New Roman"/>
              </a:rPr>
              <a:t>transmission of </a:t>
            </a:r>
            <a:r>
              <a:rPr sz="1200" b="1" spc="-5" dirty="0">
                <a:latin typeface="Times New Roman"/>
                <a:cs typeface="Times New Roman"/>
              </a:rPr>
              <a:t>multiple </a:t>
            </a:r>
            <a:r>
              <a:rPr sz="1200" b="1" dirty="0">
                <a:latin typeface="Times New Roman"/>
                <a:cs typeface="Times New Roman"/>
              </a:rPr>
              <a:t>signals  across a </a:t>
            </a:r>
            <a:r>
              <a:rPr sz="1200" b="1" spc="-5" dirty="0">
                <a:latin typeface="Times New Roman"/>
                <a:cs typeface="Times New Roman"/>
              </a:rPr>
              <a:t>single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link”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multiplexed system, </a:t>
            </a:r>
            <a:r>
              <a:rPr sz="1200" dirty="0">
                <a:latin typeface="Times New Roman"/>
                <a:cs typeface="Times New Roman"/>
              </a:rPr>
              <a:t>‘n’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share the capacity of one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66494" y="4836414"/>
            <a:ext cx="4460265" cy="216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7165085"/>
            <a:ext cx="5303520" cy="260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Fig. shows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possible ways of </a:t>
            </a:r>
            <a:r>
              <a:rPr sz="1200" dirty="0">
                <a:latin typeface="Times New Roman"/>
                <a:cs typeface="Times New Roman"/>
              </a:rPr>
              <a:t>linking 4 </a:t>
            </a:r>
            <a:r>
              <a:rPr sz="1200" spc="-5" dirty="0">
                <a:latin typeface="Times New Roman"/>
                <a:cs typeface="Times New Roman"/>
              </a:rPr>
              <a:t>pairs of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fig. </a:t>
            </a:r>
            <a:r>
              <a:rPr sz="1200" spc="-5" dirty="0">
                <a:latin typeface="Times New Roman"/>
                <a:cs typeface="Times New Roman"/>
              </a:rPr>
              <a:t>(a), each </a:t>
            </a:r>
            <a:r>
              <a:rPr sz="1200" dirty="0">
                <a:latin typeface="Times New Roman"/>
                <a:cs typeface="Times New Roman"/>
              </a:rPr>
              <a:t>pair has its own link. If </a:t>
            </a:r>
            <a:r>
              <a:rPr sz="1200" spc="-5" dirty="0">
                <a:latin typeface="Times New Roman"/>
                <a:cs typeface="Times New Roman"/>
              </a:rPr>
              <a:t>full capacity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link is not utilized, it 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wasted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fig. (b), TX </a:t>
            </a:r>
            <a:r>
              <a:rPr sz="1200" dirty="0">
                <a:latin typeface="Times New Roman"/>
                <a:cs typeface="Times New Roman"/>
              </a:rPr>
              <a:t>b/w </a:t>
            </a:r>
            <a:r>
              <a:rPr sz="1200" spc="-5" dirty="0">
                <a:latin typeface="Times New Roman"/>
                <a:cs typeface="Times New Roman"/>
              </a:rPr>
              <a:t>pairs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multiplexed </a:t>
            </a:r>
            <a:r>
              <a:rPr sz="1200" dirty="0">
                <a:latin typeface="Times New Roman"/>
                <a:cs typeface="Times New Roman"/>
              </a:rPr>
              <a:t>.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4 pairs share the </a:t>
            </a:r>
            <a:r>
              <a:rPr sz="1200" spc="-5" dirty="0">
                <a:latin typeface="Times New Roman"/>
                <a:cs typeface="Times New Roman"/>
              </a:rPr>
              <a:t>capacity </a:t>
            </a:r>
            <a:r>
              <a:rPr sz="1200" dirty="0">
                <a:latin typeface="Times New Roman"/>
                <a:cs typeface="Times New Roman"/>
              </a:rPr>
              <a:t>of  single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Fig. (b)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basic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Multiplexed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4 devices on left direct their </a:t>
            </a:r>
            <a:r>
              <a:rPr sz="1200" spc="-10" dirty="0">
                <a:latin typeface="Times New Roman"/>
                <a:cs typeface="Times New Roman"/>
              </a:rPr>
              <a:t>TX </a:t>
            </a:r>
            <a:r>
              <a:rPr sz="1200" spc="-5" dirty="0">
                <a:latin typeface="Times New Roman"/>
                <a:cs typeface="Times New Roman"/>
              </a:rPr>
              <a:t>streams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b="1" u="heavy" spc="-5" dirty="0">
                <a:latin typeface="Times New Roman"/>
                <a:cs typeface="Times New Roman"/>
              </a:rPr>
              <a:t>MUX </a:t>
            </a:r>
            <a:r>
              <a:rPr sz="1200" dirty="0">
                <a:latin typeface="Times New Roman"/>
                <a:cs typeface="Times New Roman"/>
              </a:rPr>
              <a:t>, which </a:t>
            </a:r>
            <a:r>
              <a:rPr sz="1200" spc="-5" dirty="0">
                <a:latin typeface="Times New Roman"/>
                <a:cs typeface="Times New Roman"/>
              </a:rPr>
              <a:t>combines </a:t>
            </a:r>
            <a:r>
              <a:rPr sz="1200" dirty="0">
                <a:latin typeface="Times New Roman"/>
                <a:cs typeface="Times New Roman"/>
              </a:rPr>
              <a:t>them  into a </a:t>
            </a:r>
            <a:r>
              <a:rPr sz="1200" spc="-5" dirty="0">
                <a:latin typeface="Times New Roman"/>
                <a:cs typeface="Times New Roman"/>
              </a:rPr>
              <a:t>single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receiving </a:t>
            </a:r>
            <a:r>
              <a:rPr sz="1200" dirty="0">
                <a:latin typeface="Times New Roman"/>
                <a:cs typeface="Times New Roman"/>
              </a:rPr>
              <a:t>end, that </a:t>
            </a:r>
            <a:r>
              <a:rPr sz="1200" spc="-5" dirty="0">
                <a:latin typeface="Times New Roman"/>
                <a:cs typeface="Times New Roman"/>
              </a:rPr>
              <a:t>stream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fed </a:t>
            </a:r>
            <a:r>
              <a:rPr sz="1200" dirty="0">
                <a:latin typeface="Times New Roman"/>
                <a:cs typeface="Times New Roman"/>
              </a:rPr>
              <a:t>into a </a:t>
            </a:r>
            <a:r>
              <a:rPr sz="1200" b="1" u="heavy" spc="-5" dirty="0">
                <a:latin typeface="Times New Roman"/>
                <a:cs typeface="Times New Roman"/>
              </a:rPr>
              <a:t>DEMUX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separates </a:t>
            </a:r>
            <a:r>
              <a:rPr sz="1200" dirty="0">
                <a:latin typeface="Times New Roman"/>
                <a:cs typeface="Times New Roman"/>
              </a:rPr>
              <a:t>the  stream back into its component </a:t>
            </a:r>
            <a:r>
              <a:rPr sz="1200" spc="-5" dirty="0">
                <a:latin typeface="Times New Roman"/>
                <a:cs typeface="Times New Roman"/>
              </a:rPr>
              <a:t>transmissions </a:t>
            </a:r>
            <a:r>
              <a:rPr sz="1200" dirty="0">
                <a:latin typeface="Times New Roman"/>
                <a:cs typeface="Times New Roman"/>
              </a:rPr>
              <a:t>and directs them to their intended  devices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63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Path</a:t>
            </a:r>
            <a:r>
              <a:rPr sz="1200" spc="-1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70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Channel</a:t>
            </a:r>
            <a:r>
              <a:rPr sz="1200" spc="-15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portion of the path that carries </a:t>
            </a:r>
            <a:r>
              <a:rPr sz="1200" spc="-5" dirty="0">
                <a:latin typeface="Times New Roman"/>
                <a:cs typeface="Times New Roman"/>
              </a:rPr>
              <a:t>TX b/w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given pair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81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path can have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1078992"/>
            <a:ext cx="19900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Categories of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361" y="1440180"/>
            <a:ext cx="5157977" cy="260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4384547"/>
            <a:ext cx="5302885" cy="234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FDM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analog technique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can be applied when BW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link is greater than the 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BW of the signals to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Signals generated by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sending device modulate </a:t>
            </a:r>
            <a:r>
              <a:rPr sz="1200" dirty="0">
                <a:latin typeface="Times New Roman"/>
                <a:cs typeface="Times New Roman"/>
              </a:rPr>
              <a:t>difference carrier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modulated signals </a:t>
            </a:r>
            <a:r>
              <a:rPr sz="1200" dirty="0">
                <a:latin typeface="Times New Roman"/>
                <a:cs typeface="Times New Roman"/>
              </a:rPr>
              <a:t>are then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into a single </a:t>
            </a: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can be transported by the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Carrier </a:t>
            </a:r>
            <a:r>
              <a:rPr sz="1200" spc="-5" dirty="0">
                <a:latin typeface="Times New Roman"/>
                <a:cs typeface="Times New Roman"/>
              </a:rPr>
              <a:t>frequencies </a:t>
            </a:r>
            <a:r>
              <a:rPr sz="1200" dirty="0">
                <a:latin typeface="Times New Roman"/>
                <a:cs typeface="Times New Roman"/>
              </a:rPr>
              <a:t>are separated by enough BW to accommodate the modulated  signal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BW ranges are the channels </a:t>
            </a:r>
            <a:r>
              <a:rPr sz="1200" spc="-5" dirty="0">
                <a:latin typeface="Times New Roman"/>
                <a:cs typeface="Times New Roman"/>
              </a:rPr>
              <a:t>through which the various signals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FDM (Guard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Bands)</a:t>
            </a:r>
            <a:endParaRPr sz="1200">
              <a:latin typeface="Times New Roman"/>
              <a:cs typeface="Times New Roman"/>
            </a:endParaRPr>
          </a:p>
          <a:p>
            <a:pPr marL="241300" marR="6350" indent="-635">
              <a:lnSpc>
                <a:spcPct val="924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r>
              <a:rPr sz="1200" b="1" u="heavy" spc="-5" dirty="0">
                <a:latin typeface="Times New Roman"/>
                <a:cs typeface="Times New Roman"/>
              </a:rPr>
              <a:t>GUARD BANDS: </a:t>
            </a:r>
            <a:r>
              <a:rPr sz="1200" spc="-5" dirty="0">
                <a:latin typeface="Times New Roman"/>
                <a:cs typeface="Times New Roman"/>
              </a:rPr>
              <a:t>Channels must be separated by strips of unused BW (guard  </a:t>
            </a:r>
            <a:r>
              <a:rPr sz="1200" dirty="0">
                <a:latin typeface="Times New Roman"/>
                <a:cs typeface="Times New Roman"/>
              </a:rPr>
              <a:t>bands) to prevent signals from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Overlapping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6420" y="6722364"/>
            <a:ext cx="4117721" cy="1922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8900" y="8996171"/>
            <a:ext cx="530288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fig.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path is divided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parts,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representing </a:t>
            </a:r>
            <a:r>
              <a:rPr sz="1200" dirty="0">
                <a:latin typeface="Times New Roman"/>
                <a:cs typeface="Times New Roman"/>
              </a:rPr>
              <a:t>a channel to carry one  </a:t>
            </a:r>
            <a:r>
              <a:rPr sz="1200" spc="-10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analogy, imagine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point where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narrow streets merge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3-lane  highway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15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2755" cy="909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applications can handle a certain </a:t>
            </a:r>
            <a:r>
              <a:rPr sz="1200" spc="-5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of distortion and their cables can  be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cheaply but others depend on </a:t>
            </a:r>
            <a:r>
              <a:rPr sz="1200" spc="-5" dirty="0">
                <a:latin typeface="Times New Roman"/>
                <a:cs typeface="Times New Roman"/>
              </a:rPr>
              <a:t>complete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uniformity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outer jacket can </a:t>
            </a:r>
            <a:r>
              <a:rPr sz="1200" spc="-5" dirty="0">
                <a:latin typeface="Times New Roman"/>
                <a:cs typeface="Times New Roman"/>
              </a:rPr>
              <a:t>be made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several materials including Teflon, </a:t>
            </a:r>
            <a:r>
              <a:rPr sz="1200" dirty="0">
                <a:latin typeface="Times New Roman"/>
                <a:cs typeface="Times New Roman"/>
              </a:rPr>
              <a:t>Plastic,  Fibrous Plastic, </a:t>
            </a:r>
            <a:r>
              <a:rPr sz="1200" spc="-5" dirty="0">
                <a:latin typeface="Times New Roman"/>
                <a:cs typeface="Times New Roman"/>
              </a:rPr>
              <a:t>metal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tubing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926465">
              <a:lnSpc>
                <a:spcPts val="14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Each of </a:t>
            </a:r>
            <a:r>
              <a:rPr sz="1200" spc="-5" dirty="0">
                <a:latin typeface="Times New Roman"/>
                <a:cs typeface="Times New Roman"/>
              </a:rPr>
              <a:t>these materials have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purpose:</a:t>
            </a:r>
            <a:endParaRPr sz="1200">
              <a:latin typeface="Times New Roman"/>
              <a:cs typeface="Times New Roman"/>
            </a:endParaRPr>
          </a:p>
          <a:p>
            <a:pPr marL="927100" marR="7620">
              <a:lnSpc>
                <a:spcPct val="93300"/>
              </a:lnSpc>
              <a:spcBef>
                <a:spcPts val="80"/>
              </a:spcBef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Plastic is </a:t>
            </a:r>
            <a:r>
              <a:rPr sz="1200" spc="-5" dirty="0">
                <a:latin typeface="Times New Roman"/>
                <a:cs typeface="Times New Roman"/>
              </a:rPr>
              <a:t>lightweight and </a:t>
            </a:r>
            <a:r>
              <a:rPr sz="1200" dirty="0">
                <a:latin typeface="Times New Roman"/>
                <a:cs typeface="Times New Roman"/>
              </a:rPr>
              <a:t>cheap but </a:t>
            </a:r>
            <a:r>
              <a:rPr sz="1200" spc="-5" dirty="0">
                <a:latin typeface="Times New Roman"/>
                <a:cs typeface="Times New Roman"/>
              </a:rPr>
              <a:t>do not provide structural strength and 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emit fumes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burnt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5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Metal tubing provides strength but is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costly</a:t>
            </a:r>
            <a:endParaRPr sz="1200">
              <a:latin typeface="Times New Roman"/>
              <a:cs typeface="Times New Roman"/>
            </a:endParaRPr>
          </a:p>
          <a:p>
            <a:pPr marL="927100" marR="6985">
              <a:lnSpc>
                <a:spcPct val="93300"/>
              </a:lnSpc>
              <a:spcBef>
                <a:spcPts val="45"/>
              </a:spcBef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Teflon is lightweight and can be used </a:t>
            </a:r>
            <a:r>
              <a:rPr sz="1200" dirty="0">
                <a:latin typeface="Times New Roman"/>
                <a:cs typeface="Times New Roman"/>
              </a:rPr>
              <a:t>in open air but it is expensive and  does not </a:t>
            </a:r>
            <a:r>
              <a:rPr sz="1200" spc="-5" dirty="0">
                <a:latin typeface="Times New Roman"/>
                <a:cs typeface="Times New Roman"/>
              </a:rPr>
              <a:t>increase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strength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Light Sources for </a:t>
            </a:r>
            <a:r>
              <a:rPr sz="1200" b="1" spc="-5" dirty="0">
                <a:latin typeface="Times New Roman"/>
                <a:cs typeface="Times New Roman"/>
              </a:rPr>
              <a:t>Optical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 tx to occur the sending device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have a light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the receiving  device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photosensitive </a:t>
            </a:r>
            <a:r>
              <a:rPr sz="1200" dirty="0">
                <a:latin typeface="Times New Roman"/>
                <a:cs typeface="Times New Roman"/>
              </a:rPr>
              <a:t>cell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(Photodiode)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Photodiode converts the light into current </a:t>
            </a:r>
            <a:r>
              <a:rPr sz="1200" spc="-5" dirty="0">
                <a:latin typeface="Times New Roman"/>
                <a:cs typeface="Times New Roman"/>
              </a:rPr>
              <a:t>usable 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855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light </a:t>
            </a: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be an </a:t>
            </a:r>
            <a:r>
              <a:rPr sz="1200" spc="-5" dirty="0">
                <a:latin typeface="Times New Roman"/>
                <a:cs typeface="Times New Roman"/>
              </a:rPr>
              <a:t>LED </a:t>
            </a:r>
            <a:r>
              <a:rPr sz="1200" dirty="0">
                <a:latin typeface="Times New Roman"/>
                <a:cs typeface="Times New Roman"/>
              </a:rPr>
              <a:t>or an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ILD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30"/>
              </a:lnSpc>
              <a:buFont typeface="Meiryo"/>
              <a:buChar char="➢"/>
              <a:tabLst>
                <a:tab pos="927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LED:</a:t>
            </a:r>
            <a:endParaRPr sz="1200">
              <a:latin typeface="Times New Roman"/>
              <a:cs typeface="Times New Roman"/>
            </a:endParaRPr>
          </a:p>
          <a:p>
            <a:pPr marL="927100" marR="6350">
              <a:lnSpc>
                <a:spcPct val="93000"/>
              </a:lnSpc>
              <a:spcBef>
                <a:spcPts val="80"/>
              </a:spcBef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Cheaper but provide Unfocused light that strikes the boundaries of  </a:t>
            </a:r>
            <a:r>
              <a:rPr sz="1200" dirty="0">
                <a:latin typeface="Times New Roman"/>
                <a:cs typeface="Times New Roman"/>
              </a:rPr>
              <a:t>channel at uncontrollable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angles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7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to short distance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40"/>
              </a:lnSpc>
              <a:buFont typeface="Meiryo"/>
              <a:buChar char="➢"/>
              <a:tabLst>
                <a:tab pos="9271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LASER:</a:t>
            </a:r>
            <a:endParaRPr sz="1200">
              <a:latin typeface="Times New Roman"/>
              <a:cs typeface="Times New Roman"/>
            </a:endParaRPr>
          </a:p>
          <a:p>
            <a:pPr marL="927100" marR="5080">
              <a:lnSpc>
                <a:spcPct val="93300"/>
              </a:lnSpc>
              <a:spcBef>
                <a:spcPts val="75"/>
              </a:spcBef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Can be focused to a narrow range allowing control over angle of  </a:t>
            </a:r>
            <a:r>
              <a:rPr sz="1200" spc="-5" dirty="0">
                <a:latin typeface="Times New Roman"/>
                <a:cs typeface="Times New Roman"/>
              </a:rPr>
              <a:t>incidence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55"/>
              </a:lnSpc>
              <a:buFont typeface="Meiryo"/>
              <a:buChar char="▪"/>
              <a:tabLst>
                <a:tab pos="926465" algn="l"/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Fiber Optic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Connectors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375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Importance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Connectors</a:t>
            </a:r>
            <a:endParaRPr sz="1200">
              <a:latin typeface="Times New Roman"/>
              <a:cs typeface="Times New Roman"/>
            </a:endParaRPr>
          </a:p>
          <a:p>
            <a:pPr marL="1155700" marR="571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If connector is over tight, two </a:t>
            </a:r>
            <a:r>
              <a:rPr sz="1200" spc="-5" dirty="0">
                <a:latin typeface="Times New Roman"/>
                <a:cs typeface="Times New Roman"/>
              </a:rPr>
              <a:t>cores can be compressed and angle of  reflection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signal will 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altered</a:t>
            </a:r>
            <a:endParaRPr sz="1200">
              <a:latin typeface="Times New Roman"/>
              <a:cs typeface="Times New Roman"/>
            </a:endParaRPr>
          </a:p>
          <a:p>
            <a:pPr marL="1155700" marR="7620" lvl="1" indent="-228600">
              <a:lnSpc>
                <a:spcPts val="1370"/>
              </a:lnSpc>
              <a:spcBef>
                <a:spcPts val="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All of popular connectors are Barrel shaped that </a:t>
            </a:r>
            <a:r>
              <a:rPr sz="1200" spc="-5" dirty="0">
                <a:latin typeface="Times New Roman"/>
                <a:cs typeface="Times New Roman"/>
              </a:rPr>
              <a:t>come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male </a:t>
            </a:r>
            <a:r>
              <a:rPr sz="1200" dirty="0">
                <a:latin typeface="Times New Roman"/>
                <a:cs typeface="Times New Roman"/>
              </a:rPr>
              <a:t>and  </a:t>
            </a:r>
            <a:r>
              <a:rPr sz="1200" spc="-5" dirty="0">
                <a:latin typeface="Times New Roman"/>
                <a:cs typeface="Times New Roman"/>
              </a:rPr>
              <a:t>female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versions</a:t>
            </a:r>
            <a:endParaRPr sz="1200">
              <a:latin typeface="Times New Roman"/>
              <a:cs typeface="Times New Roman"/>
            </a:endParaRPr>
          </a:p>
          <a:p>
            <a:pPr marL="1155700" marR="6350" lvl="1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The cable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male </a:t>
            </a:r>
            <a:r>
              <a:rPr sz="1200" dirty="0">
                <a:latin typeface="Times New Roman"/>
                <a:cs typeface="Times New Roman"/>
              </a:rPr>
              <a:t>connector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fixes into a </a:t>
            </a:r>
            <a:r>
              <a:rPr sz="1200" spc="-5" dirty="0">
                <a:latin typeface="Times New Roman"/>
                <a:cs typeface="Times New Roman"/>
              </a:rPr>
              <a:t>female connector  </a:t>
            </a:r>
            <a:r>
              <a:rPr sz="1200" dirty="0">
                <a:latin typeface="Times New Roman"/>
                <a:cs typeface="Times New Roman"/>
              </a:rPr>
              <a:t>attached to the device to be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20"/>
              </a:lnSpc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Advantages of Optical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major </a:t>
            </a:r>
            <a:r>
              <a:rPr sz="1200" dirty="0">
                <a:latin typeface="Times New Roman"/>
                <a:cs typeface="Times New Roman"/>
              </a:rPr>
              <a:t>advantages of Fiber over </a:t>
            </a:r>
            <a:r>
              <a:rPr sz="1200" spc="-5" dirty="0">
                <a:latin typeface="Times New Roman"/>
                <a:cs typeface="Times New Roman"/>
              </a:rPr>
              <a:t>twisted pair and coaxial cable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927100">
              <a:lnSpc>
                <a:spcPts val="1835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Noise</a:t>
            </a:r>
            <a:r>
              <a:rPr sz="1200" b="1" u="heavy" spc="-4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Resistance: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45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-5" dirty="0">
                <a:latin typeface="Times New Roman"/>
                <a:cs typeface="Times New Roman"/>
              </a:rPr>
              <a:t>fiber uses light </a:t>
            </a:r>
            <a:r>
              <a:rPr sz="1200" dirty="0">
                <a:latin typeface="Times New Roman"/>
                <a:cs typeface="Times New Roman"/>
              </a:rPr>
              <a:t>rather than electricity, </a:t>
            </a:r>
            <a:r>
              <a:rPr sz="1200" spc="-5" dirty="0">
                <a:latin typeface="Times New Roman"/>
                <a:cs typeface="Times New Roman"/>
              </a:rPr>
              <a:t>noise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</a:t>
            </a:r>
            <a:endParaRPr sz="1200">
              <a:latin typeface="Times New Roman"/>
              <a:cs typeface="Times New Roman"/>
            </a:endParaRPr>
          </a:p>
          <a:p>
            <a:pPr marL="927100" marR="6985">
              <a:lnSpc>
                <a:spcPct val="93300"/>
              </a:lnSpc>
              <a:spcBef>
                <a:spcPts val="50"/>
              </a:spcBef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External light the only form of possible </a:t>
            </a:r>
            <a:r>
              <a:rPr sz="1200" dirty="0">
                <a:latin typeface="Times New Roman"/>
                <a:cs typeface="Times New Roman"/>
              </a:rPr>
              <a:t>interference is </a:t>
            </a:r>
            <a:r>
              <a:rPr sz="1200" spc="-5" dirty="0">
                <a:latin typeface="Times New Roman"/>
                <a:cs typeface="Times New Roman"/>
              </a:rPr>
              <a:t>blocked from the  </a:t>
            </a:r>
            <a:r>
              <a:rPr sz="1200" dirty="0">
                <a:latin typeface="Times New Roman"/>
                <a:cs typeface="Times New Roman"/>
              </a:rPr>
              <a:t>channel by the Outer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jacket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05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Less </a:t>
            </a:r>
            <a:r>
              <a:rPr sz="1200" b="1" u="heavy" dirty="0">
                <a:latin typeface="Times New Roman"/>
                <a:cs typeface="Times New Roman"/>
              </a:rPr>
              <a:t>Signal</a:t>
            </a:r>
            <a:r>
              <a:rPr sz="1200" b="1" u="heavy" spc="-10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Attenuation</a:t>
            </a:r>
            <a:endParaRPr sz="1200">
              <a:latin typeface="Times New Roman"/>
              <a:cs typeface="Times New Roman"/>
            </a:endParaRPr>
          </a:p>
          <a:p>
            <a:pPr marL="927100" marR="5715">
              <a:lnSpc>
                <a:spcPct val="93000"/>
              </a:lnSpc>
              <a:spcBef>
                <a:spcPts val="40"/>
              </a:spcBef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Fiber </a:t>
            </a:r>
            <a:r>
              <a:rPr sz="1200" spc="-5" dirty="0">
                <a:latin typeface="Times New Roman"/>
                <a:cs typeface="Times New Roman"/>
              </a:rPr>
              <a:t>optic Transmission </a:t>
            </a:r>
            <a:r>
              <a:rPr sz="1200" dirty="0">
                <a:latin typeface="Times New Roman"/>
                <a:cs typeface="Times New Roman"/>
              </a:rPr>
              <a:t>distance is </a:t>
            </a:r>
            <a:r>
              <a:rPr sz="1200" spc="-5" dirty="0">
                <a:latin typeface="Times New Roman"/>
                <a:cs typeface="Times New Roman"/>
              </a:rPr>
              <a:t>significantly greater than other  media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signal can run </a:t>
            </a:r>
            <a:r>
              <a:rPr sz="1200" spc="-5" dirty="0">
                <a:latin typeface="Times New Roman"/>
                <a:cs typeface="Times New Roman"/>
              </a:rPr>
              <a:t>miles </a:t>
            </a:r>
            <a:r>
              <a:rPr sz="1200" dirty="0">
                <a:latin typeface="Times New Roman"/>
                <a:cs typeface="Times New Roman"/>
              </a:rPr>
              <a:t>w/o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regeneration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39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Higher</a:t>
            </a:r>
            <a:r>
              <a:rPr sz="1200" b="1" u="heavy" spc="-5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Bandwidth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14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Can support higher </a:t>
            </a:r>
            <a:r>
              <a:rPr sz="1200" spc="-5" dirty="0">
                <a:latin typeface="Times New Roman"/>
                <a:cs typeface="Times New Roman"/>
              </a:rPr>
              <a:t>BWs </a:t>
            </a:r>
            <a:r>
              <a:rPr sz="1200" dirty="0">
                <a:latin typeface="Times New Roman"/>
                <a:cs typeface="Times New Roman"/>
              </a:rPr>
              <a:t>and higher 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64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902207"/>
            <a:ext cx="5301615" cy="107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of these </a:t>
            </a:r>
            <a:r>
              <a:rPr sz="1200" spc="-5" dirty="0">
                <a:latin typeface="Times New Roman"/>
                <a:cs typeface="Times New Roman"/>
              </a:rPr>
              <a:t>streets </a:t>
            </a:r>
            <a:r>
              <a:rPr sz="1200" dirty="0">
                <a:latin typeface="Times New Roman"/>
                <a:cs typeface="Times New Roman"/>
              </a:rPr>
              <a:t>correspond to a </a:t>
            </a:r>
            <a:r>
              <a:rPr sz="1200" spc="-5" dirty="0">
                <a:latin typeface="Times New Roman"/>
                <a:cs typeface="Times New Roman"/>
              </a:rPr>
              <a:t>lane of 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highway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car </a:t>
            </a:r>
            <a:r>
              <a:rPr sz="1200" spc="-5" dirty="0">
                <a:latin typeface="Times New Roman"/>
                <a:cs typeface="Times New Roman"/>
              </a:rPr>
              <a:t>merging </a:t>
            </a:r>
            <a:r>
              <a:rPr sz="1200" dirty="0">
                <a:latin typeface="Times New Roman"/>
                <a:cs typeface="Times New Roman"/>
              </a:rPr>
              <a:t>on to the highway from one of these </a:t>
            </a:r>
            <a:r>
              <a:rPr sz="1200" spc="-5" dirty="0">
                <a:latin typeface="Times New Roman"/>
                <a:cs typeface="Times New Roman"/>
              </a:rPr>
              <a:t>streets still has its own lane  </a:t>
            </a:r>
            <a:r>
              <a:rPr sz="1200" dirty="0">
                <a:latin typeface="Times New Roman"/>
                <a:cs typeface="Times New Roman"/>
              </a:rPr>
              <a:t>and can travel w/o </a:t>
            </a:r>
            <a:r>
              <a:rPr sz="1200" spc="-5" dirty="0">
                <a:latin typeface="Times New Roman"/>
                <a:cs typeface="Times New Roman"/>
              </a:rPr>
              <a:t>interfering </a:t>
            </a:r>
            <a:r>
              <a:rPr sz="1200" dirty="0">
                <a:latin typeface="Times New Roman"/>
                <a:cs typeface="Times New Roman"/>
              </a:rPr>
              <a:t>with cars from other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37858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The FDM Process-TIME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DOMAIN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7339" y="1965960"/>
            <a:ext cx="4637443" cy="2273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4402073"/>
            <a:ext cx="5302250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Time domain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fdm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FDM </a:t>
            </a:r>
            <a:r>
              <a:rPr sz="1200" dirty="0">
                <a:latin typeface="Times New Roman"/>
                <a:cs typeface="Times New Roman"/>
              </a:rPr>
              <a:t>is an analog </a:t>
            </a: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we show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here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Telephones as </a:t>
            </a:r>
            <a:r>
              <a:rPr sz="1200" spc="-5" dirty="0">
                <a:latin typeface="Times New Roman"/>
                <a:cs typeface="Times New Roman"/>
              </a:rPr>
              <a:t>I/p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o/p 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telephone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frequency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Inside the </a:t>
            </a:r>
            <a:r>
              <a:rPr sz="1200" spc="-5" dirty="0">
                <a:latin typeface="Times New Roman"/>
                <a:cs typeface="Times New Roman"/>
              </a:rPr>
              <a:t>MUX,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signals are modulated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carrier  frequencies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resulting </a:t>
            </a:r>
            <a:r>
              <a:rPr sz="1200" spc="-5" dirty="0">
                <a:latin typeface="Times New Roman"/>
                <a:cs typeface="Times New Roman"/>
              </a:rPr>
              <a:t>modulated </a:t>
            </a:r>
            <a:r>
              <a:rPr sz="1200" dirty="0">
                <a:latin typeface="Times New Roman"/>
                <a:cs typeface="Times New Roman"/>
              </a:rPr>
              <a:t>signals are then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into a single </a:t>
            </a:r>
            <a:r>
              <a:rPr sz="1200" spc="-5" dirty="0">
                <a:latin typeface="Times New Roman"/>
                <a:cs typeface="Times New Roman"/>
              </a:rPr>
              <a:t>composite </a:t>
            </a:r>
            <a:r>
              <a:rPr sz="1200" dirty="0">
                <a:latin typeface="Times New Roman"/>
                <a:cs typeface="Times New Roman"/>
              </a:rPr>
              <a:t>signal  that is </a:t>
            </a:r>
            <a:r>
              <a:rPr sz="1200" spc="-5" dirty="0">
                <a:latin typeface="Times New Roman"/>
                <a:cs typeface="Times New Roman"/>
              </a:rPr>
              <a:t>sent over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media 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has enough BW to accommodate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50495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The FDM </a:t>
            </a:r>
            <a:r>
              <a:rPr sz="1200" b="1" spc="-5" dirty="0">
                <a:latin typeface="Times New Roman"/>
                <a:cs typeface="Times New Roman"/>
              </a:rPr>
              <a:t>Process-Freq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domain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6517385"/>
            <a:ext cx="4833251" cy="1895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8750033"/>
            <a:ext cx="553021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Fig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freq domain representation of FDM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FDM, </a:t>
            </a:r>
            <a:r>
              <a:rPr sz="1200" dirty="0">
                <a:latin typeface="Times New Roman"/>
                <a:cs typeface="Times New Roman"/>
              </a:rPr>
              <a:t>signals are </a:t>
            </a:r>
            <a:r>
              <a:rPr sz="1200" spc="-5" dirty="0">
                <a:latin typeface="Times New Roman"/>
                <a:cs typeface="Times New Roman"/>
              </a:rPr>
              <a:t>modulated </a:t>
            </a:r>
            <a:r>
              <a:rPr sz="1200" dirty="0">
                <a:latin typeface="Times New Roman"/>
                <a:cs typeface="Times New Roman"/>
              </a:rPr>
              <a:t>onto separate carrier </a:t>
            </a:r>
            <a:r>
              <a:rPr sz="1200" spc="-5" dirty="0">
                <a:latin typeface="Times New Roman"/>
                <a:cs typeface="Times New Roman"/>
              </a:rPr>
              <a:t>frequencies (f1,f2,f3) using either  FM or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Modulating one signal into the other results in a BW of at least twice the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62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2120" cy="240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fig, the BW of resulting </a:t>
            </a:r>
            <a:r>
              <a:rPr sz="1200" spc="-5" dirty="0">
                <a:latin typeface="Times New Roman"/>
                <a:cs typeface="Times New Roman"/>
              </a:rPr>
              <a:t>composite 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than 3 </a:t>
            </a:r>
            <a:r>
              <a:rPr sz="1200" spc="-5" dirty="0">
                <a:latin typeface="Times New Roman"/>
                <a:cs typeface="Times New Roman"/>
              </a:rPr>
              <a:t>times </a:t>
            </a:r>
            <a:r>
              <a:rPr sz="1200" dirty="0">
                <a:latin typeface="Times New Roman"/>
                <a:cs typeface="Times New Roman"/>
              </a:rPr>
              <a:t>the BW of each  input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Plus </a:t>
            </a:r>
            <a:r>
              <a:rPr sz="1200" dirty="0">
                <a:latin typeface="Times New Roman"/>
                <a:cs typeface="Times New Roman"/>
              </a:rPr>
              <a:t>extra </a:t>
            </a:r>
            <a:r>
              <a:rPr sz="1200" spc="-5" dirty="0">
                <a:latin typeface="Times New Roman"/>
                <a:cs typeface="Times New Roman"/>
              </a:rPr>
              <a:t>BW </a:t>
            </a:r>
            <a:r>
              <a:rPr sz="1200" dirty="0">
                <a:latin typeface="Times New Roman"/>
                <a:cs typeface="Times New Roman"/>
              </a:rPr>
              <a:t>to allow </a:t>
            </a:r>
            <a:r>
              <a:rPr sz="1200" spc="-5" dirty="0">
                <a:latin typeface="Times New Roman"/>
                <a:cs typeface="Times New Roman"/>
              </a:rPr>
              <a:t>for necessary GUARD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❖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DEMULTIPLEXING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DEMUX uses </a:t>
            </a:r>
            <a:r>
              <a:rPr sz="1200" dirty="0">
                <a:latin typeface="Times New Roman"/>
                <a:cs typeface="Times New Roman"/>
              </a:rPr>
              <a:t>a series of </a:t>
            </a:r>
            <a:r>
              <a:rPr sz="1200" spc="-5" dirty="0">
                <a:latin typeface="Times New Roman"/>
                <a:cs typeface="Times New Roman"/>
              </a:rPr>
              <a:t>filters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decompose multiplexed </a:t>
            </a:r>
            <a:r>
              <a:rPr sz="1200" dirty="0">
                <a:latin typeface="Times New Roman"/>
                <a:cs typeface="Times New Roman"/>
              </a:rPr>
              <a:t>signal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its  constituent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Individual signals are then passed to a </a:t>
            </a:r>
            <a:r>
              <a:rPr sz="1200" spc="-5" dirty="0">
                <a:latin typeface="Times New Roman"/>
                <a:cs typeface="Times New Roman"/>
              </a:rPr>
              <a:t>demodulator </a:t>
            </a:r>
            <a:r>
              <a:rPr sz="1200" dirty="0">
                <a:latin typeface="Times New Roman"/>
                <a:cs typeface="Times New Roman"/>
              </a:rPr>
              <a:t>that separates them to the  carriers and passes </a:t>
            </a:r>
            <a:r>
              <a:rPr sz="1200" spc="-5" dirty="0">
                <a:latin typeface="Times New Roman"/>
                <a:cs typeface="Times New Roman"/>
              </a:rPr>
              <a:t>them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waiting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9939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DEMULTIPLEXING (Time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Domain)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19" y="4555985"/>
            <a:ext cx="553085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time domain representation of the FDM MUX again using </a:t>
            </a:r>
            <a:r>
              <a:rPr sz="1200" dirty="0">
                <a:latin typeface="Times New Roman"/>
                <a:cs typeface="Times New Roman"/>
              </a:rPr>
              <a:t>3 telephones  as the communication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7254" y="5772137"/>
            <a:ext cx="245681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DEMULTIPLEXING (Freq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Domain)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842260"/>
            <a:ext cx="4234776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8705" y="5957315"/>
            <a:ext cx="4118508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7733538"/>
            <a:ext cx="553148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time domain representation of the FDM MUX again using </a:t>
            </a:r>
            <a:r>
              <a:rPr sz="1200" dirty="0">
                <a:latin typeface="Times New Roman"/>
                <a:cs typeface="Times New Roman"/>
              </a:rPr>
              <a:t>3 telephones  as the communication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Wave Division </a:t>
            </a:r>
            <a:r>
              <a:rPr sz="1200" b="1" spc="-5" dirty="0">
                <a:latin typeface="Times New Roman"/>
                <a:cs typeface="Times New Roman"/>
              </a:rPr>
              <a:t>Multiplexing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(WDM)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conceptually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FDM </a:t>
            </a:r>
            <a:r>
              <a:rPr sz="1200" dirty="0">
                <a:latin typeface="Times New Roman"/>
                <a:cs typeface="Times New Roman"/>
              </a:rPr>
              <a:t>except that </a:t>
            </a:r>
            <a:r>
              <a:rPr sz="1200" spc="-5" dirty="0">
                <a:latin typeface="Times New Roman"/>
                <a:cs typeface="Times New Roman"/>
              </a:rPr>
              <a:t>multiplexing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demultiplexing  </a:t>
            </a:r>
            <a:r>
              <a:rPr sz="1200" dirty="0">
                <a:latin typeface="Times New Roman"/>
                <a:cs typeface="Times New Roman"/>
              </a:rPr>
              <a:t>involves light signals </a:t>
            </a:r>
            <a:r>
              <a:rPr sz="1200" spc="-10" dirty="0">
                <a:latin typeface="Times New Roman"/>
                <a:cs typeface="Times New Roman"/>
              </a:rPr>
              <a:t>TX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fiber optic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Idea is the </a:t>
            </a:r>
            <a:r>
              <a:rPr sz="1200" spc="-5" dirty="0">
                <a:latin typeface="Times New Roman"/>
                <a:cs typeface="Times New Roman"/>
              </a:rPr>
              <a:t>same: </a:t>
            </a:r>
            <a:r>
              <a:rPr sz="1200" spc="-10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combining </a:t>
            </a:r>
            <a:r>
              <a:rPr sz="120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signals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However in this case frequencies are very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150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39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882" y="914400"/>
            <a:ext cx="4348111" cy="1726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8900" y="2629661"/>
            <a:ext cx="5302885" cy="159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WDM MUX and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DEMUX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Very narrow bands of light from different </a:t>
            </a:r>
            <a:r>
              <a:rPr sz="1200" dirty="0">
                <a:latin typeface="Times New Roman"/>
                <a:cs typeface="Times New Roman"/>
              </a:rPr>
              <a:t>sources are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 wider  </a:t>
            </a:r>
            <a:r>
              <a:rPr sz="1200" spc="-5" dirty="0">
                <a:latin typeface="Times New Roman"/>
                <a:cs typeface="Times New Roman"/>
              </a:rPr>
              <a:t>band of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light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the receiver are separated 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DEMUX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Mechanism of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WDM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Although </a:t>
            </a:r>
            <a:r>
              <a:rPr sz="1200" dirty="0">
                <a:latin typeface="Times New Roman"/>
                <a:cs typeface="Times New Roman"/>
              </a:rPr>
              <a:t>the technology is </a:t>
            </a:r>
            <a:r>
              <a:rPr sz="1200" spc="-5" dirty="0">
                <a:latin typeface="Times New Roman"/>
                <a:cs typeface="Times New Roman"/>
              </a:rPr>
              <a:t>very complex, </a:t>
            </a:r>
            <a:r>
              <a:rPr sz="1200" dirty="0">
                <a:latin typeface="Times New Roman"/>
                <a:cs typeface="Times New Roman"/>
              </a:rPr>
              <a:t>the idea is very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simple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want to </a:t>
            </a:r>
            <a:r>
              <a:rPr sz="1200" spc="-5" dirty="0">
                <a:latin typeface="Times New Roman"/>
                <a:cs typeface="Times New Roman"/>
              </a:rPr>
              <a:t>combine multiple sources </a:t>
            </a:r>
            <a:r>
              <a:rPr sz="1200" dirty="0">
                <a:latin typeface="Times New Roman"/>
                <a:cs typeface="Times New Roman"/>
              </a:rPr>
              <a:t>into one </a:t>
            </a:r>
            <a:r>
              <a:rPr sz="1200" spc="-5" dirty="0">
                <a:latin typeface="Times New Roman"/>
                <a:cs typeface="Times New Roman"/>
              </a:rPr>
              <a:t>single light </a:t>
            </a:r>
            <a:r>
              <a:rPr sz="1200" dirty="0">
                <a:latin typeface="Times New Roman"/>
                <a:cs typeface="Times New Roman"/>
              </a:rPr>
              <a:t>at the the </a:t>
            </a:r>
            <a:r>
              <a:rPr sz="1200" spc="-5" dirty="0">
                <a:latin typeface="Times New Roman"/>
                <a:cs typeface="Times New Roman"/>
              </a:rPr>
              <a:t>MUX  and do the reverse at 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DEMUX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67255" y="4394453"/>
            <a:ext cx="4459427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5931408"/>
            <a:ext cx="5531485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PRISM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Combining </a:t>
            </a:r>
            <a:r>
              <a:rPr sz="1200" dirty="0">
                <a:latin typeface="Times New Roman"/>
                <a:cs typeface="Times New Roman"/>
              </a:rPr>
              <a:t>and Splitting of light </a:t>
            </a:r>
            <a:r>
              <a:rPr sz="1200" spc="-5" dirty="0">
                <a:latin typeface="Times New Roman"/>
                <a:cs typeface="Times New Roman"/>
              </a:rPr>
              <a:t>sources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easily </a:t>
            </a:r>
            <a:r>
              <a:rPr sz="1200" dirty="0">
                <a:latin typeface="Times New Roman"/>
                <a:cs typeface="Times New Roman"/>
              </a:rPr>
              <a:t>handled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PRISM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From Physics,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prism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deflect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light depending upon the angle of incidence  </a:t>
            </a:r>
            <a:r>
              <a:rPr sz="1200" dirty="0">
                <a:latin typeface="Times New Roman"/>
                <a:cs typeface="Times New Roman"/>
              </a:rPr>
              <a:t>and the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43733" y="6817614"/>
            <a:ext cx="3358629" cy="1362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0300" y="8028432"/>
            <a:ext cx="5532120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4580">
              <a:lnSpc>
                <a:spcPts val="1270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  <a:p>
            <a:pPr marL="469900" indent="-228600">
              <a:lnSpc>
                <a:spcPts val="124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Using this technique,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MUX can be made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combine several input beams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containing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narrow </a:t>
            </a:r>
            <a:r>
              <a:rPr sz="1200" dirty="0">
                <a:latin typeface="Times New Roman"/>
                <a:cs typeface="Times New Roman"/>
              </a:rPr>
              <a:t>band of frequencies into one </a:t>
            </a:r>
            <a:r>
              <a:rPr sz="1200" spc="-5" dirty="0">
                <a:latin typeface="Times New Roman"/>
                <a:cs typeface="Times New Roman"/>
              </a:rPr>
              <a:t>o/p </a:t>
            </a:r>
            <a:r>
              <a:rPr sz="1200" dirty="0">
                <a:latin typeface="Times New Roman"/>
                <a:cs typeface="Times New Roman"/>
              </a:rPr>
              <a:t>beam of a wider band  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frequencies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DEMUX </a:t>
            </a:r>
            <a:r>
              <a:rPr sz="1200" dirty="0">
                <a:latin typeface="Times New Roman"/>
                <a:cs typeface="Times New Roman"/>
              </a:rPr>
              <a:t>can also </a:t>
            </a:r>
            <a:r>
              <a:rPr sz="1200" spc="-5" dirty="0">
                <a:latin typeface="Times New Roman"/>
                <a:cs typeface="Times New Roman"/>
              </a:rPr>
              <a:t>be made </a:t>
            </a:r>
            <a:r>
              <a:rPr sz="1200" dirty="0">
                <a:latin typeface="Times New Roman"/>
                <a:cs typeface="Times New Roman"/>
              </a:rPr>
              <a:t>to reverse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digital </a:t>
            </a:r>
            <a:r>
              <a:rPr sz="1200" dirty="0">
                <a:latin typeface="Times New Roman"/>
                <a:cs typeface="Times New Roman"/>
              </a:rPr>
              <a:t>process that can be applied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data </a:t>
            </a:r>
            <a:r>
              <a:rPr sz="1200" spc="-5" dirty="0">
                <a:latin typeface="Times New Roman"/>
                <a:cs typeface="Times New Roman"/>
              </a:rPr>
              <a:t>rate capacity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TX  medium </a:t>
            </a:r>
            <a:r>
              <a:rPr sz="1200" dirty="0">
                <a:latin typeface="Times New Roman"/>
                <a:cs typeface="Times New Roman"/>
              </a:rPr>
              <a:t>is greater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the data rate </a:t>
            </a:r>
            <a:r>
              <a:rPr sz="1200" spc="-5" dirty="0">
                <a:latin typeface="Times New Roman"/>
                <a:cs typeface="Times New Roman"/>
              </a:rPr>
              <a:t>required 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sending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receiving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774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0215" cy="827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875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In such case, </a:t>
            </a:r>
            <a:r>
              <a:rPr sz="1200" spc="-5" dirty="0">
                <a:latin typeface="Times New Roman"/>
                <a:cs typeface="Times New Roman"/>
              </a:rPr>
              <a:t>multiple transmissions </a:t>
            </a:r>
            <a:r>
              <a:rPr sz="1200" dirty="0">
                <a:latin typeface="Times New Roman"/>
                <a:cs typeface="Times New Roman"/>
              </a:rPr>
              <a:t>can occupy a single link by subdividing them  and </a:t>
            </a:r>
            <a:r>
              <a:rPr sz="1200" spc="-5" dirty="0">
                <a:latin typeface="Times New Roman"/>
                <a:cs typeface="Times New Roman"/>
              </a:rPr>
              <a:t>Interleaving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portions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5020" y="1264919"/>
            <a:ext cx="3659517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11" y="3621036"/>
            <a:ext cx="5531485" cy="603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fig, same link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as in </a:t>
            </a:r>
            <a:r>
              <a:rPr sz="1200" spc="-5" dirty="0">
                <a:latin typeface="Times New Roman"/>
                <a:cs typeface="Times New Roman"/>
              </a:rPr>
              <a:t>FDM. However, </a:t>
            </a:r>
            <a:r>
              <a:rPr sz="1200" dirty="0">
                <a:latin typeface="Times New Roman"/>
                <a:cs typeface="Times New Roman"/>
              </a:rPr>
              <a:t>here the link is shown sectioned by </a:t>
            </a:r>
            <a:r>
              <a:rPr sz="1200" spc="-5" dirty="0">
                <a:latin typeface="Times New Roman"/>
                <a:cs typeface="Times New Roman"/>
              </a:rPr>
              <a:t>time  </a:t>
            </a:r>
            <a:r>
              <a:rPr sz="1200" dirty="0">
                <a:latin typeface="Times New Roman"/>
                <a:cs typeface="Times New Roman"/>
              </a:rPr>
              <a:t>rather than frequency In </a:t>
            </a: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fig, portions of signals 1, 2, 3 and 4 occupy the link  </a:t>
            </a:r>
            <a:r>
              <a:rPr sz="1200" spc="-5" dirty="0">
                <a:latin typeface="Times New Roman"/>
                <a:cs typeface="Times New Roman"/>
              </a:rPr>
              <a:t>sequentially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Implementation of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in two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697865">
              <a:lnSpc>
                <a:spcPts val="173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spcBef>
                <a:spcPts val="1270"/>
              </a:spcBef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Synchronous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term synchronous has a different from that used in other areas of  telecommunication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Here synchronous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MUX allocates </a:t>
            </a:r>
            <a:r>
              <a:rPr sz="1200" dirty="0">
                <a:latin typeface="Times New Roman"/>
                <a:cs typeface="Times New Roman"/>
              </a:rPr>
              <a:t>exactly the </a:t>
            </a:r>
            <a:r>
              <a:rPr sz="1200" spc="-5" dirty="0">
                <a:latin typeface="Times New Roman"/>
                <a:cs typeface="Times New Roman"/>
              </a:rPr>
              <a:t>same time </a:t>
            </a:r>
            <a:r>
              <a:rPr sz="1200" dirty="0">
                <a:latin typeface="Times New Roman"/>
                <a:cs typeface="Times New Roman"/>
              </a:rPr>
              <a:t>slot to  each device at all device whether or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has any </a:t>
            </a:r>
            <a:r>
              <a:rPr sz="1200" spc="-5" dirty="0">
                <a:latin typeface="Times New Roman"/>
                <a:cs typeface="Times New Roman"/>
              </a:rPr>
              <a:t>thing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Synchronous TDM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  <a:p>
            <a:pPr marL="6985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is assigned to device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alone and cannot be used by  any other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70"/>
              </a:lnSpc>
              <a:spcBef>
                <a:spcPts val="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its allocated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 comes </a:t>
            </a:r>
            <a:r>
              <a:rPr sz="1200" spc="-5" dirty="0">
                <a:latin typeface="Times New Roman"/>
                <a:cs typeface="Times New Roman"/>
              </a:rPr>
              <a:t>up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device has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opportunity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 </a:t>
            </a:r>
            <a:r>
              <a:rPr sz="1200" dirty="0">
                <a:latin typeface="Times New Roman"/>
                <a:cs typeface="Times New Roman"/>
              </a:rPr>
              <a:t>a portion of its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buFont typeface="Courier New"/>
              <a:buChar char="o"/>
              <a:tabLst>
                <a:tab pos="698500" algn="l"/>
                <a:tab pos="936625" algn="l"/>
              </a:tabLst>
            </a:pPr>
            <a:r>
              <a:rPr sz="1200" dirty="0">
                <a:latin typeface="Times New Roman"/>
                <a:cs typeface="Times New Roman"/>
              </a:rPr>
              <a:t>If	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unable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slot  </a:t>
            </a:r>
            <a:r>
              <a:rPr sz="1200" spc="-5" dirty="0">
                <a:latin typeface="Times New Roman"/>
                <a:cs typeface="Times New Roman"/>
              </a:rPr>
              <a:t>remains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Synchronous TDM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 are grouped into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frame </a:t>
            </a:r>
            <a:r>
              <a:rPr sz="1200" dirty="0">
                <a:latin typeface="Times New Roman"/>
                <a:cs typeface="Times New Roman"/>
              </a:rPr>
              <a:t>consists of one </a:t>
            </a:r>
            <a:r>
              <a:rPr sz="1200" spc="-5" dirty="0">
                <a:latin typeface="Times New Roman"/>
                <a:cs typeface="Times New Roman"/>
              </a:rPr>
              <a:t>complete cycle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 including one or </a:t>
            </a:r>
            <a:r>
              <a:rPr sz="1200" spc="-5" dirty="0">
                <a:latin typeface="Times New Roman"/>
                <a:cs typeface="Times New Roman"/>
              </a:rPr>
              <a:t>more  </a:t>
            </a:r>
            <a:r>
              <a:rPr sz="1200" dirty="0">
                <a:latin typeface="Times New Roman"/>
                <a:cs typeface="Times New Roman"/>
              </a:rPr>
              <a:t>slots </a:t>
            </a:r>
            <a:r>
              <a:rPr sz="1200" spc="-5" dirty="0">
                <a:latin typeface="Times New Roman"/>
                <a:cs typeface="Times New Roman"/>
              </a:rPr>
              <a:t>dedicated </a:t>
            </a:r>
            <a:r>
              <a:rPr sz="1200" dirty="0">
                <a:latin typeface="Times New Roman"/>
                <a:cs typeface="Times New Roman"/>
              </a:rPr>
              <a:t>to each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In a system with ‘n’ I/p lines, each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has atleast </a:t>
            </a:r>
            <a:r>
              <a:rPr sz="1200" spc="-5" dirty="0">
                <a:latin typeface="Times New Roman"/>
                <a:cs typeface="Times New Roman"/>
              </a:rPr>
              <a:t>‘n’ </a:t>
            </a:r>
            <a:r>
              <a:rPr sz="1200" dirty="0">
                <a:latin typeface="Times New Roman"/>
                <a:cs typeface="Times New Roman"/>
              </a:rPr>
              <a:t>slots with each </a:t>
            </a:r>
            <a:r>
              <a:rPr sz="1200" spc="-5" dirty="0">
                <a:latin typeface="Times New Roman"/>
                <a:cs typeface="Times New Roman"/>
              </a:rPr>
              <a:t>slot  allocated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carrying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specific I/p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all the I/p devices sharing a link </a:t>
            </a:r>
            <a:r>
              <a:rPr sz="1200" spc="-5" dirty="0">
                <a:latin typeface="Times New Roman"/>
                <a:cs typeface="Times New Roman"/>
              </a:rPr>
              <a:t>are transmitting </a:t>
            </a:r>
            <a:r>
              <a:rPr sz="1200" dirty="0">
                <a:latin typeface="Times New Roman"/>
                <a:cs typeface="Times New Roman"/>
              </a:rPr>
              <a:t>at the </a:t>
            </a:r>
            <a:r>
              <a:rPr sz="1200" spc="-10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rate, </a:t>
            </a:r>
            <a:r>
              <a:rPr sz="1200" dirty="0">
                <a:latin typeface="Times New Roman"/>
                <a:cs typeface="Times New Roman"/>
              </a:rPr>
              <a:t>each  device has 1 </a:t>
            </a:r>
            <a:r>
              <a:rPr sz="1200" spc="-5" dirty="0">
                <a:latin typeface="Times New Roman"/>
                <a:cs typeface="Times New Roman"/>
              </a:rPr>
              <a:t>timeslot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However it is possible to </a:t>
            </a:r>
            <a:r>
              <a:rPr sz="1200" spc="-5" dirty="0">
                <a:latin typeface="Times New Roman"/>
                <a:cs typeface="Times New Roman"/>
              </a:rPr>
              <a:t>accommodate varying 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TX </a:t>
            </a:r>
            <a:r>
              <a:rPr sz="1200" dirty="0">
                <a:latin typeface="Times New Roman"/>
                <a:cs typeface="Times New Roman"/>
              </a:rPr>
              <a:t>with two slots per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arrive twice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quickly as </a:t>
            </a:r>
            <a:r>
              <a:rPr sz="1200" dirty="0">
                <a:latin typeface="Times New Roman"/>
                <a:cs typeface="Times New Roman"/>
              </a:rPr>
              <a:t>one with 1 slot  per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29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14399"/>
            <a:ext cx="507428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 dedicated to a given device occupy the same location in each 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constitute that device’s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9517" y="1264919"/>
            <a:ext cx="3774160" cy="2048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3310889"/>
            <a:ext cx="5531485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715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figure, we </a:t>
            </a:r>
            <a:r>
              <a:rPr sz="1200" dirty="0">
                <a:latin typeface="Times New Roman"/>
                <a:cs typeface="Times New Roman"/>
              </a:rPr>
              <a:t>have 5 I/p lines </a:t>
            </a:r>
            <a:r>
              <a:rPr sz="1200" spc="-5" dirty="0">
                <a:latin typeface="Times New Roman"/>
                <a:cs typeface="Times New Roman"/>
              </a:rPr>
              <a:t>Multiplexed </a:t>
            </a:r>
            <a:r>
              <a:rPr sz="1200" dirty="0">
                <a:latin typeface="Times New Roman"/>
                <a:cs typeface="Times New Roman"/>
              </a:rPr>
              <a:t>onto a </a:t>
            </a:r>
            <a:r>
              <a:rPr sz="1200" spc="-5" dirty="0">
                <a:latin typeface="Times New Roman"/>
                <a:cs typeface="Times New Roman"/>
              </a:rPr>
              <a:t>single path </a:t>
            </a:r>
            <a:r>
              <a:rPr sz="1200" dirty="0">
                <a:latin typeface="Times New Roman"/>
                <a:cs typeface="Times New Roman"/>
              </a:rPr>
              <a:t>using  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70"/>
              </a:lnSpc>
              <a:spcBef>
                <a:spcPts val="55"/>
              </a:spcBef>
              <a:buSzPct val="116666"/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In this example all of </a:t>
            </a:r>
            <a:r>
              <a:rPr sz="1200" spc="-5" dirty="0">
                <a:latin typeface="Times New Roman"/>
                <a:cs typeface="Times New Roman"/>
              </a:rPr>
              <a:t>the I/p’s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the same </a:t>
            </a:r>
            <a:r>
              <a:rPr sz="1200" dirty="0">
                <a:latin typeface="Times New Roman"/>
                <a:cs typeface="Times New Roman"/>
              </a:rPr>
              <a:t>data rate, so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time  </a:t>
            </a:r>
            <a:r>
              <a:rPr sz="1200" dirty="0">
                <a:latin typeface="Times New Roman"/>
                <a:cs typeface="Times New Roman"/>
              </a:rPr>
              <a:t>slots in each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equal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I/p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Interleaving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Synchronous </a:t>
            </a: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compared </a:t>
            </a:r>
            <a:r>
              <a:rPr sz="1200" dirty="0">
                <a:latin typeface="Times New Roman"/>
                <a:cs typeface="Times New Roman"/>
              </a:rPr>
              <a:t>to a very </a:t>
            </a:r>
            <a:r>
              <a:rPr sz="1200" spc="-5" dirty="0">
                <a:latin typeface="Times New Roman"/>
                <a:cs typeface="Times New Roman"/>
              </a:rPr>
              <a:t>fast </a:t>
            </a:r>
            <a:r>
              <a:rPr sz="1200" dirty="0">
                <a:latin typeface="Times New Roman"/>
                <a:cs typeface="Times New Roman"/>
              </a:rPr>
              <a:t>rotating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switch opens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front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device, </a:t>
            </a:r>
            <a:r>
              <a:rPr sz="1200" dirty="0">
                <a:latin typeface="Times New Roman"/>
                <a:cs typeface="Times New Roman"/>
              </a:rPr>
              <a:t>the device has the </a:t>
            </a:r>
            <a:r>
              <a:rPr sz="1200" spc="-5" dirty="0">
                <a:latin typeface="Times New Roman"/>
                <a:cs typeface="Times New Roman"/>
              </a:rPr>
              <a:t>opportunity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specifies amount of data on to 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switch moves from device to device at a </a:t>
            </a:r>
            <a:r>
              <a:rPr sz="1200" spc="-5" dirty="0">
                <a:latin typeface="Times New Roman"/>
                <a:cs typeface="Times New Roman"/>
              </a:rPr>
              <a:t>constant rate </a:t>
            </a:r>
            <a:r>
              <a:rPr sz="1200" dirty="0">
                <a:latin typeface="Times New Roman"/>
                <a:cs typeface="Times New Roman"/>
              </a:rPr>
              <a:t>and in a fixed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process is called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INTERLEAVING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Interleaving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done by BITS, BYTES </a:t>
            </a:r>
            <a:r>
              <a:rPr sz="1200" dirty="0">
                <a:latin typeface="Times New Roman"/>
                <a:cs typeface="Times New Roman"/>
              </a:rPr>
              <a:t>or by any other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other words </a:t>
            </a:r>
            <a:r>
              <a:rPr sz="1200" spc="-5" dirty="0">
                <a:latin typeface="Times New Roman"/>
                <a:cs typeface="Times New Roman"/>
              </a:rPr>
              <a:t>MUX </a:t>
            </a:r>
            <a:r>
              <a:rPr sz="1200" dirty="0">
                <a:latin typeface="Times New Roman"/>
                <a:cs typeface="Times New Roman"/>
              </a:rPr>
              <a:t>can take </a:t>
            </a:r>
            <a:r>
              <a:rPr sz="1200" spc="-5" dirty="0">
                <a:latin typeface="Times New Roman"/>
                <a:cs typeface="Times New Roman"/>
              </a:rPr>
              <a:t>one byte </a:t>
            </a:r>
            <a:r>
              <a:rPr sz="1200" dirty="0">
                <a:latin typeface="Times New Roman"/>
                <a:cs typeface="Times New Roman"/>
              </a:rPr>
              <a:t>from each device, then another </a:t>
            </a:r>
            <a:r>
              <a:rPr sz="1200" spc="-5" dirty="0">
                <a:latin typeface="Times New Roman"/>
                <a:cs typeface="Times New Roman"/>
              </a:rPr>
              <a:t>byte </a:t>
            </a:r>
            <a:r>
              <a:rPr sz="1200" dirty="0">
                <a:latin typeface="Times New Roman"/>
                <a:cs typeface="Times New Roman"/>
              </a:rPr>
              <a:t>from each  device and so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 given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interleaved units will </a:t>
            </a:r>
            <a:r>
              <a:rPr sz="1200" spc="-5" dirty="0">
                <a:latin typeface="Times New Roman"/>
                <a:cs typeface="Times New Roman"/>
              </a:rPr>
              <a:t>always </a:t>
            </a:r>
            <a:r>
              <a:rPr sz="1200" dirty="0">
                <a:latin typeface="Times New Roman"/>
                <a:cs typeface="Times New Roman"/>
              </a:rPr>
              <a:t>be of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78507" y="6178296"/>
            <a:ext cx="4234637" cy="2049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8389619"/>
            <a:ext cx="553275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Fig,,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interleaving and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example we </a:t>
            </a:r>
            <a:r>
              <a:rPr sz="1200" dirty="0">
                <a:latin typeface="Times New Roman"/>
                <a:cs typeface="Times New Roman"/>
              </a:rPr>
              <a:t>interleave the various </a:t>
            </a:r>
            <a:r>
              <a:rPr sz="1200" spc="-5" dirty="0">
                <a:latin typeface="Times New Roman"/>
                <a:cs typeface="Times New Roman"/>
              </a:rPr>
              <a:t>TXs </a:t>
            </a:r>
            <a:r>
              <a:rPr sz="1200" dirty="0">
                <a:latin typeface="Times New Roman"/>
                <a:cs typeface="Times New Roman"/>
              </a:rPr>
              <a:t>by character (equal to 1 </a:t>
            </a:r>
            <a:r>
              <a:rPr sz="1200" spc="-5" dirty="0">
                <a:latin typeface="Times New Roman"/>
                <a:cs typeface="Times New Roman"/>
              </a:rPr>
              <a:t>byte each) </a:t>
            </a:r>
            <a:r>
              <a:rPr sz="1200" dirty="0">
                <a:latin typeface="Times New Roman"/>
                <a:cs typeface="Times New Roman"/>
              </a:rPr>
              <a:t>but  the </a:t>
            </a:r>
            <a:r>
              <a:rPr sz="1200" spc="-5" dirty="0">
                <a:latin typeface="Times New Roman"/>
                <a:cs typeface="Times New Roman"/>
              </a:rPr>
              <a:t>concept </a:t>
            </a:r>
            <a:r>
              <a:rPr sz="1200" dirty="0">
                <a:latin typeface="Times New Roman"/>
                <a:cs typeface="Times New Roman"/>
              </a:rPr>
              <a:t>is the </a:t>
            </a:r>
            <a:r>
              <a:rPr sz="1200" spc="-5" dirty="0">
                <a:latin typeface="Times New Roman"/>
                <a:cs typeface="Times New Roman"/>
              </a:rPr>
              <a:t>same for data units of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device is sending a different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MUX interleaves the different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forms </a:t>
            </a:r>
            <a:r>
              <a:rPr sz="1200" dirty="0">
                <a:latin typeface="Times New Roman"/>
                <a:cs typeface="Times New Roman"/>
              </a:rPr>
              <a:t>them into </a:t>
            </a:r>
            <a:r>
              <a:rPr sz="1200" spc="-5" dirty="0">
                <a:latin typeface="Times New Roman"/>
                <a:cs typeface="Times New Roman"/>
              </a:rPr>
              <a:t>FRAMES before </a:t>
            </a:r>
            <a:r>
              <a:rPr sz="1200" dirty="0">
                <a:latin typeface="Times New Roman"/>
                <a:cs typeface="Times New Roman"/>
              </a:rPr>
              <a:t>putting </a:t>
            </a:r>
            <a:r>
              <a:rPr sz="1200" spc="-5" dirty="0">
                <a:latin typeface="Times New Roman"/>
                <a:cs typeface="Times New Roman"/>
              </a:rPr>
              <a:t>them  onto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DEMUX </a:t>
            </a:r>
            <a:r>
              <a:rPr sz="1200" spc="-5" dirty="0">
                <a:latin typeface="Times New Roman"/>
                <a:cs typeface="Times New Roman"/>
              </a:rPr>
              <a:t>decomposes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by extracting each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26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3390" cy="452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character is </a:t>
            </a:r>
            <a:r>
              <a:rPr sz="1200" spc="-5" dirty="0">
                <a:latin typeface="Times New Roman"/>
                <a:cs typeface="Times New Roman"/>
              </a:rPr>
              <a:t>removed </a:t>
            </a:r>
            <a:r>
              <a:rPr sz="1200" dirty="0">
                <a:latin typeface="Times New Roman"/>
                <a:cs typeface="Times New Roman"/>
              </a:rPr>
              <a:t>from a </a:t>
            </a:r>
            <a:r>
              <a:rPr sz="1200" spc="-5" dirty="0">
                <a:latin typeface="Times New Roman"/>
                <a:cs typeface="Times New Roman"/>
              </a:rPr>
              <a:t>frame, </a:t>
            </a:r>
            <a:r>
              <a:rPr sz="1200" dirty="0">
                <a:latin typeface="Times New Roman"/>
                <a:cs typeface="Times New Roman"/>
              </a:rPr>
              <a:t>it is passed to the appropriate </a:t>
            </a:r>
            <a:r>
              <a:rPr sz="1200" spc="-5" dirty="0">
                <a:latin typeface="Times New Roman"/>
                <a:cs typeface="Times New Roman"/>
              </a:rPr>
              <a:t>receiving 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Weakness of Synchronous TDM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Figure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figures point out  major weakness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assigning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timeslot </a:t>
            </a:r>
            <a:r>
              <a:rPr sz="1200" dirty="0">
                <a:latin typeface="Times New Roman"/>
                <a:cs typeface="Times New Roman"/>
              </a:rPr>
              <a:t>to a specific </a:t>
            </a:r>
            <a:r>
              <a:rPr sz="1200" spc="-10" dirty="0">
                <a:latin typeface="Times New Roman"/>
                <a:cs typeface="Times New Roman"/>
              </a:rPr>
              <a:t>I/p </a:t>
            </a:r>
            <a:r>
              <a:rPr sz="1200" dirty="0">
                <a:latin typeface="Times New Roman"/>
                <a:cs typeface="Times New Roman"/>
              </a:rPr>
              <a:t>line,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end up with </a:t>
            </a:r>
            <a:r>
              <a:rPr sz="1200" spc="-5" dirty="0">
                <a:latin typeface="Times New Roman"/>
                <a:cs typeface="Times New Roman"/>
              </a:rPr>
              <a:t>empty </a:t>
            </a:r>
            <a:r>
              <a:rPr sz="1200" dirty="0">
                <a:latin typeface="Times New Roman"/>
                <a:cs typeface="Times New Roman"/>
              </a:rPr>
              <a:t>slots whenever  not all the lines are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active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figure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completely </a:t>
            </a:r>
            <a:r>
              <a:rPr sz="1200" dirty="0">
                <a:latin typeface="Times New Roman"/>
                <a:cs typeface="Times New Roman"/>
              </a:rPr>
              <a:t>filled, The last 3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have a  collective 6 </a:t>
            </a:r>
            <a:r>
              <a:rPr sz="1200" spc="-5" dirty="0">
                <a:latin typeface="Times New Roman"/>
                <a:cs typeface="Times New Roman"/>
              </a:rPr>
              <a:t>empty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slots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2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Having 6 empty slots out of 24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a </a:t>
            </a:r>
            <a:r>
              <a:rPr sz="1200" spc="-5" dirty="0">
                <a:latin typeface="Times New Roman"/>
                <a:cs typeface="Times New Roman"/>
              </a:rPr>
              <a:t>quarter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capacity </a:t>
            </a:r>
            <a:r>
              <a:rPr sz="1200" dirty="0">
                <a:latin typeface="Times New Roman"/>
                <a:cs typeface="Times New Roman"/>
              </a:rPr>
              <a:t>of the link is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wasted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Framing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Because 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 order in a </a:t>
            </a:r>
            <a:r>
              <a:rPr sz="1200" spc="-5" dirty="0">
                <a:latin typeface="Times New Roman"/>
                <a:cs typeface="Times New Roman"/>
              </a:rPr>
              <a:t>synchronous TDM does not vary from frame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frame, </a:t>
            </a:r>
            <a:r>
              <a:rPr sz="1200" dirty="0">
                <a:latin typeface="Times New Roman"/>
                <a:cs typeface="Times New Roman"/>
              </a:rPr>
              <a:t>very </a:t>
            </a:r>
            <a:r>
              <a:rPr sz="1200" b="1" u="heavy" dirty="0">
                <a:latin typeface="Times New Roman"/>
                <a:cs typeface="Times New Roman"/>
              </a:rPr>
              <a:t>little </a:t>
            </a:r>
            <a:r>
              <a:rPr sz="1200" b="1" u="heavy" spc="-5" dirty="0">
                <a:latin typeface="Times New Roman"/>
                <a:cs typeface="Times New Roman"/>
              </a:rPr>
              <a:t>overhead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need to </a:t>
            </a:r>
            <a:r>
              <a:rPr sz="1200" spc="-5" dirty="0">
                <a:latin typeface="Times New Roman"/>
                <a:cs typeface="Times New Roman"/>
              </a:rPr>
              <a:t>be included </a:t>
            </a:r>
            <a:r>
              <a:rPr sz="1200" dirty="0">
                <a:latin typeface="Times New Roman"/>
                <a:cs typeface="Times New Roman"/>
              </a:rPr>
              <a:t>in each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order of receipt tells </a:t>
            </a:r>
            <a:r>
              <a:rPr sz="1200" spc="-5" dirty="0">
                <a:latin typeface="Times New Roman"/>
                <a:cs typeface="Times New Roman"/>
              </a:rPr>
              <a:t>the DEMUX </a:t>
            </a:r>
            <a:r>
              <a:rPr sz="1200" dirty="0">
                <a:latin typeface="Times New Roman"/>
                <a:cs typeface="Times New Roman"/>
              </a:rPr>
              <a:t>where to direct each time slot so </a:t>
            </a:r>
            <a:r>
              <a:rPr sz="1200" b="1" u="heavy" spc="-5" dirty="0">
                <a:latin typeface="Times New Roman"/>
                <a:cs typeface="Times New Roman"/>
              </a:rPr>
              <a:t>no  ADDRESSING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urier New"/>
              <a:buChar char="o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Demultiplexing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Demultiplexer decomposes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by extracting each data unit 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6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Weakness </a:t>
            </a:r>
            <a:r>
              <a:rPr sz="1200" spc="-5" dirty="0">
                <a:latin typeface="Times New Roman"/>
                <a:cs typeface="Times New Roman"/>
              </a:rPr>
              <a:t>of synchronous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R="3651250" algn="ctr">
              <a:lnSpc>
                <a:spcPts val="1995"/>
              </a:lnSpc>
            </a:pPr>
            <a:r>
              <a:rPr sz="17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Waste of empty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6494" y="4946141"/>
            <a:ext cx="4459770" cy="2355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7290816"/>
            <a:ext cx="553085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Framing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Various factor however can </a:t>
            </a:r>
            <a:r>
              <a:rPr sz="1200" spc="-5" dirty="0">
                <a:latin typeface="Times New Roman"/>
                <a:cs typeface="Times New Roman"/>
              </a:rPr>
              <a:t>cause timing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inconsistencies.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78765" algn="l"/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For this reason one or more </a:t>
            </a:r>
            <a:r>
              <a:rPr sz="1200" spc="-5" dirty="0">
                <a:latin typeface="Times New Roman"/>
                <a:cs typeface="Times New Roman"/>
              </a:rPr>
              <a:t>synchronization </a:t>
            </a:r>
            <a:r>
              <a:rPr sz="1200" dirty="0">
                <a:latin typeface="Times New Roman"/>
                <a:cs typeface="Times New Roman"/>
              </a:rPr>
              <a:t>bits are added to the </a:t>
            </a:r>
            <a:r>
              <a:rPr sz="1200" spc="-5" dirty="0">
                <a:latin typeface="Times New Roman"/>
                <a:cs typeface="Times New Roman"/>
              </a:rPr>
              <a:t>beginning </a:t>
            </a:r>
            <a:r>
              <a:rPr sz="1200" dirty="0">
                <a:latin typeface="Times New Roman"/>
                <a:cs typeface="Times New Roman"/>
              </a:rPr>
              <a:t>of each 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bits </a:t>
            </a:r>
            <a:r>
              <a:rPr sz="1200" spc="-5" dirty="0">
                <a:latin typeface="Times New Roman"/>
                <a:cs typeface="Times New Roman"/>
              </a:rPr>
              <a:t>called Framing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-5" dirty="0">
                <a:latin typeface="Times New Roman"/>
                <a:cs typeface="Times New Roman"/>
              </a:rPr>
              <a:t>follow </a:t>
            </a:r>
            <a:r>
              <a:rPr sz="1200" dirty="0">
                <a:latin typeface="Times New Roman"/>
                <a:cs typeface="Times New Roman"/>
              </a:rPr>
              <a:t>a pattern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DEMUX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synchronize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the incoming </a:t>
            </a:r>
            <a:r>
              <a:rPr sz="1200" dirty="0">
                <a:latin typeface="Times New Roman"/>
                <a:cs typeface="Times New Roman"/>
              </a:rPr>
              <a:t>stream so that it can </a:t>
            </a:r>
            <a:r>
              <a:rPr sz="1200" spc="-5" dirty="0">
                <a:latin typeface="Times New Roman"/>
                <a:cs typeface="Times New Roman"/>
              </a:rPr>
              <a:t>separate time </a:t>
            </a:r>
            <a:r>
              <a:rPr sz="1200" dirty="0">
                <a:latin typeface="Times New Roman"/>
                <a:cs typeface="Times New Roman"/>
              </a:rPr>
              <a:t>slots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accurately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synch </a:t>
            </a:r>
            <a:r>
              <a:rPr sz="1200" dirty="0">
                <a:latin typeface="Times New Roman"/>
                <a:cs typeface="Times New Roman"/>
              </a:rPr>
              <a:t>info consist </a:t>
            </a:r>
            <a:r>
              <a:rPr sz="1200" spc="-5" dirty="0">
                <a:latin typeface="Times New Roman"/>
                <a:cs typeface="Times New Roman"/>
              </a:rPr>
              <a:t>of one bit /frame </a:t>
            </a:r>
            <a:r>
              <a:rPr sz="1200" dirty="0">
                <a:latin typeface="Times New Roman"/>
                <a:cs typeface="Times New Roman"/>
              </a:rPr>
              <a:t>alternating </a:t>
            </a:r>
            <a:r>
              <a:rPr sz="1200" spc="-5" dirty="0">
                <a:latin typeface="Times New Roman"/>
                <a:cs typeface="Times New Roman"/>
              </a:rPr>
              <a:t>b/w </a:t>
            </a:r>
            <a:r>
              <a:rPr sz="1200" dirty="0">
                <a:latin typeface="Times New Roman"/>
                <a:cs typeface="Times New Roman"/>
              </a:rPr>
              <a:t>0 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044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1" y="2650235"/>
            <a:ext cx="1880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Synchronous TDM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Example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1555" y="914400"/>
            <a:ext cx="4233392" cy="1396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2852" y="2836164"/>
            <a:ext cx="4831143" cy="2442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5267705"/>
            <a:ext cx="4931410" cy="159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Frequency division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Wave </a:t>
            </a:r>
            <a:r>
              <a:rPr sz="1200" dirty="0">
                <a:latin typeface="Times New Roman"/>
                <a:cs typeface="Times New Roman"/>
              </a:rPr>
              <a:t>division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division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spc="-5" dirty="0">
                <a:latin typeface="Times New Roman"/>
                <a:cs typeface="Times New Roman"/>
              </a:rPr>
              <a:t>Section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8.1,8.2,8.3,8.4</a:t>
            </a:r>
            <a:endParaRPr sz="1200">
              <a:latin typeface="Times New Roman"/>
              <a:cs typeface="Times New Roman"/>
            </a:endParaRPr>
          </a:p>
          <a:p>
            <a:pPr marL="126364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</a:t>
            </a:r>
            <a:r>
              <a:rPr sz="1200" dirty="0">
                <a:latin typeface="Times New Roman"/>
                <a:cs typeface="Times New Roman"/>
              </a:rPr>
              <a:t>4th Edition by </a:t>
            </a:r>
            <a:r>
              <a:rPr sz="1200" spc="-5" dirty="0">
                <a:latin typeface="Times New Roman"/>
                <a:cs typeface="Times New Roman"/>
              </a:rPr>
              <a:t>Behrouz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10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2120" cy="600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#30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0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Bit</a:t>
            </a:r>
            <a:r>
              <a:rPr sz="1600" b="1" u="heavy" spc="-9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Stuffing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is possible to connect </a:t>
            </a:r>
            <a:r>
              <a:rPr sz="1200" dirty="0">
                <a:latin typeface="Times New Roman"/>
                <a:cs typeface="Times New Roman"/>
              </a:rPr>
              <a:t>devices of different data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A uses </a:t>
            </a:r>
            <a:r>
              <a:rPr sz="1200" dirty="0">
                <a:latin typeface="Times New Roman"/>
                <a:cs typeface="Times New Roman"/>
              </a:rPr>
              <a:t>one time slot, </a:t>
            </a:r>
            <a:r>
              <a:rPr sz="1200" spc="-5" dirty="0">
                <a:latin typeface="Times New Roman"/>
                <a:cs typeface="Times New Roman"/>
              </a:rPr>
              <a:t>while the faster device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uses two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slots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 </a:t>
            </a:r>
            <a:r>
              <a:rPr sz="1200" spc="-5" dirty="0">
                <a:latin typeface="Times New Roman"/>
                <a:cs typeface="Times New Roman"/>
              </a:rPr>
              <a:t>length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FIXED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Therefore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rates </a:t>
            </a:r>
            <a:r>
              <a:rPr sz="1200" spc="-5" dirty="0">
                <a:latin typeface="Times New Roman"/>
                <a:cs typeface="Times New Roman"/>
              </a:rPr>
              <a:t>should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integer multiples </a:t>
            </a:r>
            <a:r>
              <a:rPr sz="1200" dirty="0">
                <a:latin typeface="Times New Roman"/>
                <a:cs typeface="Times New Roman"/>
              </a:rPr>
              <a:t>of each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accommodate </a:t>
            </a:r>
            <a:r>
              <a:rPr sz="1200" dirty="0">
                <a:latin typeface="Times New Roman"/>
                <a:cs typeface="Times New Roman"/>
              </a:rPr>
              <a:t>a device that is 5 </a:t>
            </a:r>
            <a:r>
              <a:rPr sz="1200" spc="-5" dirty="0">
                <a:latin typeface="Times New Roman"/>
                <a:cs typeface="Times New Roman"/>
              </a:rPr>
              <a:t>times </a:t>
            </a:r>
            <a:r>
              <a:rPr sz="1200" dirty="0">
                <a:latin typeface="Times New Roman"/>
                <a:cs typeface="Times New Roman"/>
              </a:rPr>
              <a:t>faster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the other device  by giving it five slots to one for each of the other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cannot accommodate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device which is five 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half times faster using </a:t>
            </a:r>
            <a:r>
              <a:rPr sz="1200" spc="-10" dirty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-5" dirty="0">
                <a:latin typeface="Times New Roman"/>
                <a:cs typeface="Times New Roman"/>
              </a:rPr>
              <a:t>we cannot </a:t>
            </a:r>
            <a:r>
              <a:rPr sz="1200" dirty="0">
                <a:latin typeface="Times New Roman"/>
                <a:cs typeface="Times New Roman"/>
              </a:rPr>
              <a:t>introduce half a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 </a:t>
            </a:r>
            <a:r>
              <a:rPr sz="1200" spc="-5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speeds are not integer multiples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other,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behave  </a:t>
            </a:r>
            <a:r>
              <a:rPr sz="1200" dirty="0">
                <a:latin typeface="Times New Roman"/>
                <a:cs typeface="Times New Roman"/>
              </a:rPr>
              <a:t>as if they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This is done 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technique known as BIT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STUFFING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bit stuffing, MUX </a:t>
            </a:r>
            <a:r>
              <a:rPr sz="1200" dirty="0">
                <a:latin typeface="Times New Roman"/>
                <a:cs typeface="Times New Roman"/>
              </a:rPr>
              <a:t>adds extra </a:t>
            </a:r>
            <a:r>
              <a:rPr sz="1200" spc="-5" dirty="0">
                <a:latin typeface="Times New Roman"/>
                <a:cs typeface="Times New Roman"/>
              </a:rPr>
              <a:t>bits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have one device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bit rate of 2.75 times that of other devices,  we </a:t>
            </a:r>
            <a:r>
              <a:rPr sz="1200" dirty="0">
                <a:latin typeface="Times New Roman"/>
                <a:cs typeface="Times New Roman"/>
              </a:rPr>
              <a:t>can add enough </a:t>
            </a:r>
            <a:r>
              <a:rPr sz="1200" spc="-5" dirty="0">
                <a:latin typeface="Times New Roman"/>
                <a:cs typeface="Times New Roman"/>
              </a:rPr>
              <a:t>bits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raise </a:t>
            </a:r>
            <a:r>
              <a:rPr sz="1200" dirty="0">
                <a:latin typeface="Times New Roman"/>
                <a:cs typeface="Times New Roman"/>
              </a:rPr>
              <a:t>this rate to 3 times that of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extra </a:t>
            </a:r>
            <a:r>
              <a:rPr sz="1200" spc="-5" dirty="0">
                <a:latin typeface="Times New Roman"/>
                <a:cs typeface="Times New Roman"/>
              </a:rPr>
              <a:t>bits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discarded by 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Demultiplexer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Asynchronous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Synchronous TDM does not guarantee full </a:t>
            </a:r>
            <a:r>
              <a:rPr sz="1200" dirty="0">
                <a:latin typeface="Times New Roman"/>
                <a:cs typeface="Times New Roman"/>
              </a:rPr>
              <a:t>utilization of 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timeslots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-5" dirty="0">
                <a:latin typeface="Times New Roman"/>
                <a:cs typeface="Times New Roman"/>
              </a:rPr>
              <a:t>the time </a:t>
            </a:r>
            <a:r>
              <a:rPr sz="1200" dirty="0">
                <a:latin typeface="Times New Roman"/>
                <a:cs typeface="Times New Roman"/>
              </a:rPr>
              <a:t>slots are </a:t>
            </a:r>
            <a:r>
              <a:rPr sz="1200" spc="-5" dirty="0">
                <a:latin typeface="Times New Roman"/>
                <a:cs typeface="Times New Roman"/>
              </a:rPr>
              <a:t>fixed </a:t>
            </a:r>
            <a:r>
              <a:rPr sz="1200" dirty="0">
                <a:latin typeface="Times New Roman"/>
                <a:cs typeface="Times New Roman"/>
              </a:rPr>
              <a:t>and pre </a:t>
            </a:r>
            <a:r>
              <a:rPr sz="1200" spc="-5" dirty="0">
                <a:latin typeface="Times New Roman"/>
                <a:cs typeface="Times New Roman"/>
              </a:rPr>
              <a:t>assigned, </a:t>
            </a:r>
            <a:r>
              <a:rPr sz="1200" dirty="0">
                <a:latin typeface="Times New Roman"/>
                <a:cs typeface="Times New Roman"/>
              </a:rPr>
              <a:t>whenever a connected device is </a:t>
            </a:r>
            <a:r>
              <a:rPr sz="1200" spc="-5" dirty="0">
                <a:latin typeface="Times New Roman"/>
                <a:cs typeface="Times New Roman"/>
              </a:rPr>
              <a:t>not  transmitting,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corresponding slot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empty and much of the channel capacity is  </a:t>
            </a:r>
            <a:r>
              <a:rPr sz="1200" dirty="0">
                <a:latin typeface="Times New Roman"/>
                <a:cs typeface="Times New Roman"/>
              </a:rPr>
              <a:t>wasted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imagine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multiplexed </a:t>
            </a:r>
            <a:r>
              <a:rPr sz="1200" dirty="0">
                <a:latin typeface="Times New Roman"/>
                <a:cs typeface="Times New Roman"/>
              </a:rPr>
              <a:t>the o/p of 20 </a:t>
            </a:r>
            <a:r>
              <a:rPr sz="1200" spc="-5" dirty="0">
                <a:latin typeface="Times New Roman"/>
                <a:cs typeface="Times New Roman"/>
              </a:rPr>
              <a:t>identical computers  </a:t>
            </a:r>
            <a:r>
              <a:rPr sz="1200" dirty="0">
                <a:latin typeface="Times New Roman"/>
                <a:cs typeface="Times New Roman"/>
              </a:rPr>
              <a:t>onto a single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Using synchronous </a:t>
            </a:r>
            <a:r>
              <a:rPr sz="1200" spc="-5" dirty="0">
                <a:latin typeface="Times New Roman"/>
                <a:cs typeface="Times New Roman"/>
              </a:rPr>
              <a:t>TDM, </a:t>
            </a:r>
            <a:r>
              <a:rPr sz="1200" dirty="0">
                <a:latin typeface="Times New Roman"/>
                <a:cs typeface="Times New Roman"/>
              </a:rPr>
              <a:t>the speed of that </a:t>
            </a:r>
            <a:r>
              <a:rPr sz="1200" spc="-5" dirty="0">
                <a:latin typeface="Times New Roman"/>
                <a:cs typeface="Times New Roman"/>
              </a:rPr>
              <a:t>line must </a:t>
            </a:r>
            <a:r>
              <a:rPr sz="1200" dirty="0">
                <a:latin typeface="Times New Roman"/>
                <a:cs typeface="Times New Roman"/>
              </a:rPr>
              <a:t>be at least 20 </a:t>
            </a:r>
            <a:r>
              <a:rPr sz="1200" spc="-5" dirty="0">
                <a:latin typeface="Times New Roman"/>
                <a:cs typeface="Times New Roman"/>
              </a:rPr>
              <a:t>times </a:t>
            </a:r>
            <a:r>
              <a:rPr sz="1200" dirty="0">
                <a:latin typeface="Times New Roman"/>
                <a:cs typeface="Times New Roman"/>
              </a:rPr>
              <a:t>the speed of  each i/p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But what if only 10 </a:t>
            </a:r>
            <a:r>
              <a:rPr sz="1200" spc="-5" dirty="0">
                <a:latin typeface="Times New Roman"/>
                <a:cs typeface="Times New Roman"/>
              </a:rPr>
              <a:t>computers </a:t>
            </a:r>
            <a:r>
              <a:rPr sz="1200" dirty="0">
                <a:latin typeface="Times New Roman"/>
                <a:cs typeface="Times New Roman"/>
              </a:rPr>
              <a:t>are in use at 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time?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Half of the capacity of the line is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wasted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Asynchronous </a:t>
            </a: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or Statistical </a:t>
            </a:r>
            <a:r>
              <a:rPr sz="1200" spc="-10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designed to avoid this type 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waste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Asynchronous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flexible or Not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fixed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an asynchronous </a:t>
            </a:r>
            <a:r>
              <a:rPr sz="1200" spc="-5" dirty="0">
                <a:latin typeface="Times New Roman"/>
                <a:cs typeface="Times New Roman"/>
              </a:rPr>
              <a:t>system,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‘n’ </a:t>
            </a:r>
            <a:r>
              <a:rPr sz="1200" dirty="0">
                <a:latin typeface="Times New Roman"/>
                <a:cs typeface="Times New Roman"/>
              </a:rPr>
              <a:t>input lines, 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contains </a:t>
            </a: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spc="-10" dirty="0">
                <a:latin typeface="Times New Roman"/>
                <a:cs typeface="Times New Roman"/>
              </a:rPr>
              <a:t>more 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5" dirty="0">
                <a:latin typeface="Times New Roman"/>
                <a:cs typeface="Times New Roman"/>
              </a:rPr>
              <a:t>‘m’ </a:t>
            </a:r>
            <a:r>
              <a:rPr sz="1200" dirty="0">
                <a:latin typeface="Times New Roman"/>
                <a:cs typeface="Times New Roman"/>
              </a:rPr>
              <a:t>slots, where m is less than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8883395"/>
            <a:ext cx="5530850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this way asynchronous </a:t>
            </a: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supports the same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I/p lines as synchronous  </a:t>
            </a: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with a lower </a:t>
            </a:r>
            <a:r>
              <a:rPr sz="1200" spc="-5" dirty="0">
                <a:latin typeface="Times New Roman"/>
                <a:cs typeface="Times New Roman"/>
              </a:rPr>
              <a:t>capacity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slot is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to any device that wants to </a:t>
            </a:r>
            <a:r>
              <a:rPr sz="1200" spc="-5" dirty="0">
                <a:latin typeface="Times New Roman"/>
                <a:cs typeface="Times New Roman"/>
              </a:rPr>
              <a:t>send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MUX </a:t>
            </a:r>
            <a:r>
              <a:rPr sz="1200" dirty="0">
                <a:latin typeface="Times New Roman"/>
                <a:cs typeface="Times New Roman"/>
              </a:rPr>
              <a:t>scans I/p </a:t>
            </a:r>
            <a:r>
              <a:rPr sz="1200" spc="-5" dirty="0">
                <a:latin typeface="Times New Roman"/>
                <a:cs typeface="Times New Roman"/>
              </a:rPr>
              <a:t>lines, accepts data </a:t>
            </a:r>
            <a:r>
              <a:rPr sz="1200" dirty="0">
                <a:latin typeface="Times New Roman"/>
                <a:cs typeface="Times New Roman"/>
              </a:rPr>
              <a:t>until 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filled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the frame  across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6879" y="7114031"/>
            <a:ext cx="4380077" cy="176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39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1078992"/>
            <a:ext cx="4050665" cy="135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Advantages of Asynchronous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ts val="1845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major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6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Ability to allocate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dynamically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Lower ration of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 to I/p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255"/>
              </a:spcBef>
            </a:pPr>
            <a:r>
              <a:rPr sz="1200" dirty="0">
                <a:latin typeface="Times New Roman"/>
                <a:cs typeface="Times New Roman"/>
              </a:rPr>
              <a:t>Above two factors greatly </a:t>
            </a:r>
            <a:r>
              <a:rPr sz="1200" spc="-5" dirty="0">
                <a:latin typeface="Times New Roman"/>
                <a:cs typeface="Times New Roman"/>
              </a:rPr>
              <a:t>reduce the likelihood of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629400"/>
            <a:ext cx="5530215" cy="282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Fig.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a system with 5 I/p lines </a:t>
            </a:r>
            <a:r>
              <a:rPr sz="1200" spc="-5" dirty="0">
                <a:latin typeface="Times New Roman"/>
                <a:cs typeface="Times New Roman"/>
              </a:rPr>
              <a:t>sharing </a:t>
            </a:r>
            <a:r>
              <a:rPr sz="1200" dirty="0">
                <a:latin typeface="Times New Roman"/>
                <a:cs typeface="Times New Roman"/>
              </a:rPr>
              <a:t>a link </a:t>
            </a:r>
            <a:r>
              <a:rPr sz="1200" spc="-5" dirty="0">
                <a:latin typeface="Times New Roman"/>
                <a:cs typeface="Times New Roman"/>
              </a:rPr>
              <a:t>using Asynchronous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size is 3 slots </a:t>
            </a:r>
            <a:r>
              <a:rPr sz="1200" spc="-5" dirty="0">
                <a:latin typeface="Times New Roman"/>
                <a:cs typeface="Times New Roman"/>
              </a:rPr>
              <a:t>per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Fig shows how MUX handles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levels 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traffic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case,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5 </a:t>
            </a:r>
            <a:r>
              <a:rPr sz="1200" spc="-5" dirty="0">
                <a:latin typeface="Times New Roman"/>
                <a:cs typeface="Times New Roman"/>
              </a:rPr>
              <a:t>computers have </a:t>
            </a:r>
            <a:r>
              <a:rPr sz="1200" dirty="0">
                <a:latin typeface="Times New Roman"/>
                <a:cs typeface="Times New Roman"/>
              </a:rPr>
              <a:t>data 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case, 4 </a:t>
            </a:r>
            <a:r>
              <a:rPr sz="1200" spc="-5" dirty="0">
                <a:latin typeface="Times New Roman"/>
                <a:cs typeface="Times New Roman"/>
              </a:rPr>
              <a:t>lines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the third case, all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each </a:t>
            </a:r>
            <a:r>
              <a:rPr sz="1200" spc="-5" dirty="0">
                <a:latin typeface="Times New Roman"/>
                <a:cs typeface="Times New Roman"/>
              </a:rPr>
              <a:t>case, MUX </a:t>
            </a:r>
            <a:r>
              <a:rPr sz="1200" dirty="0">
                <a:latin typeface="Times New Roman"/>
                <a:cs typeface="Times New Roman"/>
              </a:rPr>
              <a:t>scans the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 </a:t>
            </a:r>
            <a:r>
              <a:rPr sz="1200" dirty="0">
                <a:latin typeface="Times New Roman"/>
                <a:cs typeface="Times New Roman"/>
              </a:rPr>
              <a:t>from 1 to 5 filling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 as it  encounters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20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Asynchronous </a:t>
            </a:r>
            <a:r>
              <a:rPr sz="1200" b="1" dirty="0">
                <a:latin typeface="Times New Roman"/>
                <a:cs typeface="Times New Roman"/>
              </a:rPr>
              <a:t>TDM Figure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 the first case, the 3 active i/p </a:t>
            </a:r>
            <a:r>
              <a:rPr sz="1200" spc="-5" dirty="0">
                <a:latin typeface="Times New Roman"/>
                <a:cs typeface="Times New Roman"/>
              </a:rPr>
              <a:t>lines correspond to the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slots in each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 the first 4 </a:t>
            </a:r>
            <a:r>
              <a:rPr sz="1200" spc="-5" dirty="0">
                <a:latin typeface="Times New Roman"/>
                <a:cs typeface="Times New Roman"/>
              </a:rPr>
              <a:t>frames, </a:t>
            </a:r>
            <a:r>
              <a:rPr sz="1200" dirty="0">
                <a:latin typeface="Times New Roman"/>
                <a:cs typeface="Times New Roman"/>
              </a:rPr>
              <a:t>the I/p is </a:t>
            </a:r>
            <a:r>
              <a:rPr sz="1200" spc="-5" dirty="0">
                <a:latin typeface="Times New Roman"/>
                <a:cs typeface="Times New Roman"/>
              </a:rPr>
              <a:t>symmetrically </a:t>
            </a:r>
            <a:r>
              <a:rPr sz="1200" dirty="0">
                <a:latin typeface="Times New Roman"/>
                <a:cs typeface="Times New Roman"/>
              </a:rPr>
              <a:t>distributed </a:t>
            </a:r>
            <a:r>
              <a:rPr sz="1200" spc="-5" dirty="0">
                <a:latin typeface="Times New Roman"/>
                <a:cs typeface="Times New Roman"/>
              </a:rPr>
              <a:t>among </a:t>
            </a:r>
            <a:r>
              <a:rPr sz="1200" dirty="0">
                <a:latin typeface="Times New Roman"/>
                <a:cs typeface="Times New Roman"/>
              </a:rPr>
              <a:t>all 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5</a:t>
            </a:r>
            <a:r>
              <a:rPr sz="1200" spc="-7" baseline="38194" dirty="0">
                <a:latin typeface="Times New Roman"/>
                <a:cs typeface="Times New Roman"/>
              </a:rPr>
              <a:t>th </a:t>
            </a:r>
            <a:r>
              <a:rPr sz="1200" spc="-5" dirty="0">
                <a:latin typeface="Times New Roman"/>
                <a:cs typeface="Times New Roman"/>
              </a:rPr>
              <a:t>frame however, devices </a:t>
            </a:r>
            <a:r>
              <a:rPr sz="1200" dirty="0">
                <a:latin typeface="Times New Roman"/>
                <a:cs typeface="Times New Roman"/>
              </a:rPr>
              <a:t>3 and 5 </a:t>
            </a:r>
            <a:r>
              <a:rPr sz="1200" spc="-5" dirty="0">
                <a:latin typeface="Times New Roman"/>
                <a:cs typeface="Times New Roman"/>
              </a:rPr>
              <a:t>have completed </a:t>
            </a: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transmission but  device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still has </a:t>
            </a:r>
            <a:r>
              <a:rPr sz="1200" dirty="0">
                <a:latin typeface="Times New Roman"/>
                <a:cs typeface="Times New Roman"/>
              </a:rPr>
              <a:t>two characters to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➢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Asynchronous </a:t>
            </a:r>
            <a:r>
              <a:rPr sz="1200" b="1" dirty="0">
                <a:latin typeface="Times New Roman"/>
                <a:cs typeface="Times New Roman"/>
              </a:rPr>
              <a:t>TDM Figure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9982" y="5319521"/>
            <a:ext cx="5030228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2089" y="2430017"/>
            <a:ext cx="4829213" cy="1312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3519" y="3916679"/>
            <a:ext cx="4805832" cy="1403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6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1485" cy="930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MUX picks up the A from device 1, scans down the line without finding another  transmission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returns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to pick up the last A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There being no data to fill </a:t>
            </a:r>
            <a:r>
              <a:rPr sz="1200" spc="-5" dirty="0">
                <a:latin typeface="Times New Roman"/>
                <a:cs typeface="Times New Roman"/>
              </a:rPr>
              <a:t>the final </a:t>
            </a:r>
            <a:r>
              <a:rPr sz="1200" dirty="0">
                <a:latin typeface="Times New Roman"/>
                <a:cs typeface="Times New Roman"/>
              </a:rPr>
              <a:t>slot, the </a:t>
            </a:r>
            <a:r>
              <a:rPr sz="1200" spc="-5" dirty="0">
                <a:latin typeface="Times New Roman"/>
                <a:cs typeface="Times New Roman"/>
              </a:rPr>
              <a:t>MUX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fills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5</a:t>
            </a:r>
            <a:r>
              <a:rPr sz="1200" spc="-7" baseline="38194" dirty="0">
                <a:latin typeface="Times New Roman"/>
                <a:cs typeface="Times New Roman"/>
              </a:rPr>
              <a:t>th </a:t>
            </a:r>
            <a:r>
              <a:rPr sz="1200" dirty="0">
                <a:latin typeface="Times New Roman"/>
                <a:cs typeface="Times New Roman"/>
              </a:rPr>
              <a:t>frame with only 2  slots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filled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Compare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Synchronous </a:t>
            </a:r>
            <a:r>
              <a:rPr sz="1200" dirty="0">
                <a:latin typeface="Times New Roman"/>
                <a:cs typeface="Times New Roman"/>
              </a:rPr>
              <a:t>TX: 6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of 5 slots each </a:t>
            </a:r>
            <a:r>
              <a:rPr sz="1200" spc="-5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required=30 slots,  14 slots used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second case, there is </a:t>
            </a:r>
            <a:r>
              <a:rPr sz="1200" spc="-5" dirty="0">
                <a:latin typeface="Times New Roman"/>
                <a:cs typeface="Times New Roman"/>
              </a:rPr>
              <a:t>one more </a:t>
            </a:r>
            <a:r>
              <a:rPr sz="1200" dirty="0">
                <a:latin typeface="Times New Roman"/>
                <a:cs typeface="Times New Roman"/>
              </a:rPr>
              <a:t>I/p line than there are </a:t>
            </a:r>
            <a:r>
              <a:rPr sz="1200" spc="-5" dirty="0">
                <a:latin typeface="Times New Roman"/>
                <a:cs typeface="Times New Roman"/>
              </a:rPr>
              <a:t>slots </a:t>
            </a:r>
            <a:r>
              <a:rPr sz="1200" dirty="0">
                <a:latin typeface="Times New Roman"/>
                <a:cs typeface="Times New Roman"/>
              </a:rPr>
              <a:t>in each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time MUX </a:t>
            </a:r>
            <a:r>
              <a:rPr sz="1200" dirty="0">
                <a:latin typeface="Times New Roman"/>
                <a:cs typeface="Times New Roman"/>
              </a:rPr>
              <a:t>scans from 1 to 5 and fills up 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before each of the lines are  checked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frame </a:t>
            </a:r>
            <a:r>
              <a:rPr sz="1200" dirty="0">
                <a:latin typeface="Times New Roman"/>
                <a:cs typeface="Times New Roman"/>
              </a:rPr>
              <a:t>contains </a:t>
            </a:r>
            <a:r>
              <a:rPr sz="1200" spc="-5" dirty="0">
                <a:latin typeface="Times New Roman"/>
                <a:cs typeface="Times New Roman"/>
              </a:rPr>
              <a:t>data from device 1, 3,and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Asynchronous </a:t>
            </a:r>
            <a:r>
              <a:rPr sz="1200" b="1" dirty="0">
                <a:latin typeface="Times New Roman"/>
                <a:cs typeface="Times New Roman"/>
              </a:rPr>
              <a:t>TDM Figure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MUX </a:t>
            </a:r>
            <a:r>
              <a:rPr sz="1200" dirty="0">
                <a:latin typeface="Times New Roman"/>
                <a:cs typeface="Times New Roman"/>
              </a:rPr>
              <a:t>continues the scan and puts first portion of </a:t>
            </a:r>
            <a:r>
              <a:rPr sz="1200" spc="-5" dirty="0">
                <a:latin typeface="Times New Roman"/>
                <a:cs typeface="Times New Roman"/>
              </a:rPr>
              <a:t>5</a:t>
            </a:r>
            <a:r>
              <a:rPr sz="1200" spc="-7" baseline="38194" dirty="0">
                <a:latin typeface="Times New Roman"/>
                <a:cs typeface="Times New Roman"/>
              </a:rPr>
              <a:t>th </a:t>
            </a:r>
            <a:r>
              <a:rPr sz="1200" dirty="0">
                <a:latin typeface="Times New Roman"/>
                <a:cs typeface="Times New Roman"/>
              </a:rPr>
              <a:t>device into the first slot of next 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and so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When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active senders does not </a:t>
            </a:r>
            <a:r>
              <a:rPr sz="1200" spc="-5" dirty="0">
                <a:latin typeface="Times New Roman"/>
                <a:cs typeface="Times New Roman"/>
              </a:rPr>
              <a:t>equal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slots in a </a:t>
            </a:r>
            <a:r>
              <a:rPr sz="1200" spc="-5" dirty="0">
                <a:latin typeface="Times New Roman"/>
                <a:cs typeface="Times New Roman"/>
              </a:rPr>
              <a:t>frame,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slots are not filled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symmetrically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Device 1 occupies the first </a:t>
            </a:r>
            <a:r>
              <a:rPr sz="1200" spc="-5" dirty="0">
                <a:latin typeface="Times New Roman"/>
                <a:cs typeface="Times New Roman"/>
              </a:rPr>
              <a:t>slot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first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spc="-7" baseline="38194" dirty="0">
                <a:latin typeface="Times New Roman"/>
                <a:cs typeface="Times New Roman"/>
              </a:rPr>
              <a:t>nd </a:t>
            </a:r>
            <a:r>
              <a:rPr sz="1200" dirty="0">
                <a:latin typeface="Times New Roman"/>
                <a:cs typeface="Times New Roman"/>
              </a:rPr>
              <a:t>slot in second frame and so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the third case,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filled as shown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All 5 I/p </a:t>
            </a:r>
            <a:r>
              <a:rPr sz="1200" spc="-5" dirty="0">
                <a:latin typeface="Times New Roman"/>
                <a:cs typeface="Times New Roman"/>
              </a:rPr>
              <a:t>lines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this case device 1 occupies the 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1200" spc="-7" baseline="38194" dirty="0">
                <a:latin typeface="Times New Roman"/>
                <a:cs typeface="Times New Roman"/>
              </a:rPr>
              <a:t>st </a:t>
            </a:r>
            <a:r>
              <a:rPr sz="1200" dirty="0">
                <a:latin typeface="Times New Roman"/>
                <a:cs typeface="Times New Roman"/>
              </a:rPr>
              <a:t>slot in the </a:t>
            </a:r>
            <a:r>
              <a:rPr sz="1200" spc="-5" dirty="0">
                <a:latin typeface="Times New Roman"/>
                <a:cs typeface="Times New Roman"/>
              </a:rPr>
              <a:t>first frame,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3</a:t>
            </a:r>
            <a:r>
              <a:rPr sz="1200" spc="-15" baseline="38194" dirty="0">
                <a:latin typeface="Times New Roman"/>
                <a:cs typeface="Times New Roman"/>
              </a:rPr>
              <a:t>rd </a:t>
            </a:r>
            <a:r>
              <a:rPr sz="1200" dirty="0">
                <a:latin typeface="Times New Roman"/>
                <a:cs typeface="Times New Roman"/>
              </a:rPr>
              <a:t>slot in the </a:t>
            </a:r>
            <a:r>
              <a:rPr sz="1200" spc="-5" dirty="0">
                <a:latin typeface="Times New Roman"/>
                <a:cs typeface="Times New Roman"/>
              </a:rPr>
              <a:t>second  frame </a:t>
            </a:r>
            <a:r>
              <a:rPr sz="1200" dirty="0">
                <a:latin typeface="Times New Roman"/>
                <a:cs typeface="Times New Roman"/>
              </a:rPr>
              <a:t>and so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b="1" spc="-5" dirty="0">
                <a:latin typeface="Times New Roman"/>
                <a:cs typeface="Times New Roman"/>
              </a:rPr>
              <a:t>Aspects of Asynchronous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TDM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Addressing and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Overhead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2 &amp; 3 above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major weakness of Asynchronous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 does the DEMUX know which slot belongs to which output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line?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opposed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Synchronous TDM,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case, </a:t>
            </a:r>
            <a:r>
              <a:rPr sz="1200" dirty="0">
                <a:latin typeface="Times New Roman"/>
                <a:cs typeface="Times New Roman"/>
              </a:rPr>
              <a:t>data from a given device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dirty="0">
                <a:latin typeface="Times New Roman"/>
                <a:cs typeface="Times New Roman"/>
              </a:rPr>
              <a:t>be in  </a:t>
            </a:r>
            <a:r>
              <a:rPr sz="1200" spc="-5" dirty="0">
                <a:latin typeface="Times New Roman"/>
                <a:cs typeface="Times New Roman"/>
              </a:rPr>
              <a:t>the first slot of one frame </a:t>
            </a:r>
            <a:r>
              <a:rPr sz="1200" dirty="0">
                <a:latin typeface="Times New Roman"/>
                <a:cs typeface="Times New Roman"/>
              </a:rPr>
              <a:t>and in the third of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Therefore, each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carry an address telling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DEMUX </a:t>
            </a:r>
            <a:r>
              <a:rPr sz="1200" spc="-5" dirty="0">
                <a:latin typeface="Times New Roman"/>
                <a:cs typeface="Times New Roman"/>
              </a:rPr>
              <a:t>how to direct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for local </a:t>
            </a:r>
            <a:r>
              <a:rPr sz="1200" dirty="0">
                <a:latin typeface="Times New Roman"/>
                <a:cs typeface="Times New Roman"/>
              </a:rPr>
              <a:t>use only </a:t>
            </a:r>
            <a:r>
              <a:rPr sz="1200" spc="-5" dirty="0">
                <a:latin typeface="Times New Roman"/>
                <a:cs typeface="Times New Roman"/>
              </a:rPr>
              <a:t>attached 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MUX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detached 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DEMUX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above address is </a:t>
            </a:r>
            <a:r>
              <a:rPr sz="1200" spc="-5" dirty="0">
                <a:latin typeface="Times New Roman"/>
                <a:cs typeface="Times New Roman"/>
              </a:rPr>
              <a:t>specified by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Adding address </a:t>
            </a:r>
            <a:r>
              <a:rPr sz="1200" spc="-5" dirty="0">
                <a:latin typeface="Times New Roman"/>
                <a:cs typeface="Times New Roman"/>
              </a:rPr>
              <a:t>bits </a:t>
            </a:r>
            <a:r>
              <a:rPr sz="1200" dirty="0">
                <a:latin typeface="Times New Roman"/>
                <a:cs typeface="Times New Roman"/>
              </a:rPr>
              <a:t>to each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slot increase the </a:t>
            </a:r>
            <a:r>
              <a:rPr sz="1200" spc="-5" dirty="0">
                <a:latin typeface="Times New Roman"/>
                <a:cs typeface="Times New Roman"/>
              </a:rPr>
              <a:t>overhead </a:t>
            </a:r>
            <a:r>
              <a:rPr sz="1200" dirty="0">
                <a:latin typeface="Times New Roman"/>
                <a:cs typeface="Times New Roman"/>
              </a:rPr>
              <a:t>of an Asynchronous  system and </a:t>
            </a:r>
            <a:r>
              <a:rPr sz="1200" spc="-5" dirty="0">
                <a:latin typeface="Times New Roman"/>
                <a:cs typeface="Times New Roman"/>
              </a:rPr>
              <a:t>limits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Addresses usually </a:t>
            </a:r>
            <a:r>
              <a:rPr sz="1200" dirty="0">
                <a:latin typeface="Times New Roman"/>
                <a:cs typeface="Times New Roman"/>
              </a:rPr>
              <a:t>consist </a:t>
            </a:r>
            <a:r>
              <a:rPr sz="1200" spc="-5" dirty="0">
                <a:latin typeface="Times New Roman"/>
                <a:cs typeface="Times New Roman"/>
              </a:rPr>
              <a:t>of only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small 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Need for Addressing makes Asynchronous TDM </a:t>
            </a:r>
            <a:r>
              <a:rPr sz="1200" dirty="0">
                <a:latin typeface="Times New Roman"/>
                <a:cs typeface="Times New Roman"/>
              </a:rPr>
              <a:t>inefficient for bit or byte  </a:t>
            </a:r>
            <a:r>
              <a:rPr sz="1200" spc="-5" dirty="0">
                <a:latin typeface="Times New Roman"/>
                <a:cs typeface="Times New Roman"/>
              </a:rPr>
              <a:t>interleaving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Imagine </a:t>
            </a:r>
            <a:r>
              <a:rPr sz="1200" dirty="0">
                <a:latin typeface="Times New Roman"/>
                <a:cs typeface="Times New Roman"/>
              </a:rPr>
              <a:t>bit interleaving with each </a:t>
            </a: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carrying an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One bit of data plus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bits 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Asynchronous TDM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efficient only 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size of the time slot is kept relatively 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50"/>
              </a:lnSpc>
            </a:pPr>
            <a:r>
              <a:rPr sz="1400" b="1" spc="-5" dirty="0">
                <a:latin typeface="Times New Roman"/>
                <a:cs typeface="Times New Roman"/>
              </a:rPr>
              <a:t>Inverse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Multiplexing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Opposite 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Takes data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one high speed line and breaks it into </a:t>
            </a:r>
            <a:r>
              <a:rPr sz="1200" spc="-5" dirty="0">
                <a:latin typeface="Times New Roman"/>
                <a:cs typeface="Times New Roman"/>
              </a:rPr>
              <a:t>portions </a:t>
            </a:r>
            <a:r>
              <a:rPr sz="1200" dirty="0">
                <a:latin typeface="Times New Roman"/>
                <a:cs typeface="Times New Roman"/>
              </a:rPr>
              <a:t>that can </a:t>
            </a:r>
            <a:r>
              <a:rPr sz="1200" spc="-5" dirty="0">
                <a:latin typeface="Times New Roman"/>
                <a:cs typeface="Times New Roman"/>
              </a:rPr>
              <a:t>be sent over  </a:t>
            </a:r>
            <a:r>
              <a:rPr sz="1200" dirty="0">
                <a:latin typeface="Times New Roman"/>
                <a:cs typeface="Times New Roman"/>
              </a:rPr>
              <a:t>several lower speed lines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Why do </a:t>
            </a:r>
            <a:r>
              <a:rPr sz="1200" b="1" spc="-10" dirty="0">
                <a:latin typeface="Times New Roman"/>
                <a:cs typeface="Times New Roman"/>
              </a:rPr>
              <a:t>we </a:t>
            </a:r>
            <a:r>
              <a:rPr sz="1200" b="1" dirty="0">
                <a:latin typeface="Times New Roman"/>
                <a:cs typeface="Times New Roman"/>
              </a:rPr>
              <a:t>need </a:t>
            </a:r>
            <a:r>
              <a:rPr sz="1200" b="1" spc="-5" dirty="0">
                <a:latin typeface="Times New Roman"/>
                <a:cs typeface="Times New Roman"/>
              </a:rPr>
              <a:t>Inverse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Multiplexing?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organization wants to send data, voice and video each of which requires </a:t>
            </a:r>
            <a:r>
              <a:rPr sz="1200" dirty="0">
                <a:latin typeface="Times New Roman"/>
                <a:cs typeface="Times New Roman"/>
              </a:rPr>
              <a:t>a  different 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voice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needs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64Kbps,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To send data, it needs 128 Kbps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34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915238"/>
            <a:ext cx="5302250" cy="549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>
              <a:lnSpc>
                <a:spcPct val="9330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High rates are not utilized by absence </a:t>
            </a:r>
            <a:r>
              <a:rPr sz="1200" dirty="0">
                <a:latin typeface="Times New Roman"/>
                <a:cs typeface="Times New Roman"/>
              </a:rPr>
              <a:t>of signal </a:t>
            </a:r>
            <a:r>
              <a:rPr sz="1200" spc="-5" dirty="0">
                <a:latin typeface="Times New Roman"/>
                <a:cs typeface="Times New Roman"/>
              </a:rPr>
              <a:t>generation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reception 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20"/>
              </a:lnSpc>
            </a:pPr>
            <a:r>
              <a:rPr sz="1200" b="1" dirty="0">
                <a:latin typeface="Times New Roman"/>
                <a:cs typeface="Times New Roman"/>
              </a:rPr>
              <a:t>Disadvantages of Optical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64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b="1" u="heavy" spc="-20" dirty="0">
                <a:latin typeface="Times New Roman"/>
                <a:cs typeface="Times New Roman"/>
              </a:rPr>
              <a:t>COST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45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Expensive</a:t>
            </a:r>
            <a:endParaRPr sz="1200">
              <a:latin typeface="Times New Roman"/>
              <a:cs typeface="Times New Roman"/>
            </a:endParaRPr>
          </a:p>
          <a:p>
            <a:pPr marL="698500" marR="5080">
              <a:lnSpc>
                <a:spcPct val="93300"/>
              </a:lnSpc>
              <a:spcBef>
                <a:spcPts val="45"/>
              </a:spcBef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impurities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imperfections </a:t>
            </a:r>
            <a:r>
              <a:rPr sz="1200" dirty="0">
                <a:latin typeface="Times New Roman"/>
                <a:cs typeface="Times New Roman"/>
              </a:rPr>
              <a:t>can be tolerated, so </a:t>
            </a:r>
            <a:r>
              <a:rPr sz="1200" spc="-5" dirty="0">
                <a:latin typeface="Times New Roman"/>
                <a:cs typeface="Times New Roman"/>
              </a:rPr>
              <a:t>manufacturing </a:t>
            </a:r>
            <a:r>
              <a:rPr sz="1200" dirty="0">
                <a:latin typeface="Times New Roman"/>
                <a:cs typeface="Times New Roman"/>
              </a:rPr>
              <a:t>is  costly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25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Laser light sources can be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expensive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39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INSTALLATION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45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Roughness &amp; Cracking of core </a:t>
            </a:r>
            <a:r>
              <a:rPr sz="1200" spc="-5" dirty="0">
                <a:latin typeface="Times New Roman"/>
                <a:cs typeface="Times New Roman"/>
              </a:rPr>
              <a:t>cannot be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tolerated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3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All connections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perfectly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alligned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spcBef>
                <a:spcPts val="1270"/>
              </a:spcBef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Disadvantages of Optical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Fiber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764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Fragility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645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Glass fiber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fragile</a:t>
            </a:r>
            <a:endParaRPr sz="1200">
              <a:latin typeface="Times New Roman"/>
              <a:cs typeface="Times New Roman"/>
            </a:endParaRPr>
          </a:p>
          <a:p>
            <a:pPr marL="698500" marR="5080">
              <a:lnSpc>
                <a:spcPct val="93300"/>
              </a:lnSpc>
              <a:spcBef>
                <a:spcPts val="45"/>
              </a:spcBef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Can not be used in </a:t>
            </a:r>
            <a:r>
              <a:rPr sz="1200" spc="-5" dirty="0">
                <a:latin typeface="Times New Roman"/>
                <a:cs typeface="Times New Roman"/>
              </a:rPr>
              <a:t>extreme </a:t>
            </a:r>
            <a:r>
              <a:rPr sz="1200" dirty="0">
                <a:latin typeface="Times New Roman"/>
                <a:cs typeface="Times New Roman"/>
              </a:rPr>
              <a:t>conditions where hardware portability is  required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❖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Unguided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Unguided Media or </a:t>
            </a:r>
            <a:r>
              <a:rPr sz="1200" spc="-5" dirty="0">
                <a:latin typeface="Times New Roman"/>
                <a:cs typeface="Times New Roman"/>
              </a:rPr>
              <a:t>Wireless Communication </a:t>
            </a:r>
            <a:r>
              <a:rPr sz="1200" dirty="0">
                <a:latin typeface="Times New Roman"/>
                <a:cs typeface="Times New Roman"/>
              </a:rPr>
              <a:t>transport </a:t>
            </a:r>
            <a:r>
              <a:rPr sz="1200" spc="-5" dirty="0">
                <a:latin typeface="Times New Roman"/>
                <a:cs typeface="Times New Roman"/>
              </a:rPr>
              <a:t>Electromagnetic  </a:t>
            </a:r>
            <a:r>
              <a:rPr sz="1200" dirty="0">
                <a:latin typeface="Times New Roman"/>
                <a:cs typeface="Times New Roman"/>
              </a:rPr>
              <a:t>waves without a physical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conductor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Instead signals are broadcast </a:t>
            </a:r>
            <a:r>
              <a:rPr sz="1200" dirty="0">
                <a:latin typeface="Times New Roman"/>
                <a:cs typeface="Times New Roman"/>
              </a:rPr>
              <a:t>through Air and are </a:t>
            </a:r>
            <a:r>
              <a:rPr sz="1200" spc="-5" dirty="0">
                <a:latin typeface="Times New Roman"/>
                <a:cs typeface="Times New Roman"/>
              </a:rPr>
              <a:t>available to anyone who has  </a:t>
            </a:r>
            <a:r>
              <a:rPr sz="1200" dirty="0">
                <a:latin typeface="Times New Roman"/>
                <a:cs typeface="Times New Roman"/>
              </a:rPr>
              <a:t>a receiver capable </a:t>
            </a:r>
            <a:r>
              <a:rPr sz="1200" spc="-5" dirty="0">
                <a:latin typeface="Times New Roman"/>
                <a:cs typeface="Times New Roman"/>
              </a:rPr>
              <a:t>of receiving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05"/>
              </a:lnSpc>
              <a:buFont typeface="Meiryo"/>
              <a:buChar char="➢"/>
              <a:tabLst>
                <a:tab pos="927100" algn="l"/>
              </a:tabLst>
            </a:pPr>
            <a:r>
              <a:rPr sz="1200" b="1" dirty="0">
                <a:latin typeface="Times New Roman"/>
                <a:cs typeface="Times New Roman"/>
              </a:rPr>
              <a:t>Radio Frequency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Allocation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 section of EM spectrum defined as </a:t>
            </a:r>
            <a:r>
              <a:rPr sz="1200" spc="-5" dirty="0">
                <a:latin typeface="Times New Roman"/>
                <a:cs typeface="Times New Roman"/>
              </a:rPr>
              <a:t>Radio </a:t>
            </a:r>
            <a:r>
              <a:rPr sz="1200" dirty="0">
                <a:latin typeface="Times New Roman"/>
                <a:cs typeface="Times New Roman"/>
              </a:rPr>
              <a:t>Communication is  </a:t>
            </a:r>
            <a:r>
              <a:rPr sz="1200" spc="-5" dirty="0">
                <a:latin typeface="Times New Roman"/>
                <a:cs typeface="Times New Roman"/>
              </a:rPr>
              <a:t>divided </a:t>
            </a:r>
            <a:r>
              <a:rPr sz="1200" dirty="0">
                <a:latin typeface="Times New Roman"/>
                <a:cs typeface="Times New Roman"/>
              </a:rPr>
              <a:t>into 8 </a:t>
            </a:r>
            <a:r>
              <a:rPr sz="1200" spc="-5" dirty="0">
                <a:latin typeface="Times New Roman"/>
                <a:cs typeface="Times New Roman"/>
              </a:rPr>
              <a:t>ranges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BANDS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BANDS are rated from very low frequency (VLF)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extremely high  frequency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(EHF)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700" y="9223247"/>
            <a:ext cx="447103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Propagation of Radio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Waves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Radio </a:t>
            </a:r>
            <a:r>
              <a:rPr sz="1200" spc="-5" dirty="0">
                <a:latin typeface="Times New Roman"/>
                <a:cs typeface="Times New Roman"/>
              </a:rPr>
              <a:t>Wave transmission </a:t>
            </a:r>
            <a:r>
              <a:rPr sz="1200" dirty="0">
                <a:latin typeface="Times New Roman"/>
                <a:cs typeface="Times New Roman"/>
              </a:rPr>
              <a:t>utilizes </a:t>
            </a:r>
            <a:r>
              <a:rPr sz="1200" spc="-5" dirty="0">
                <a:latin typeface="Times New Roman"/>
                <a:cs typeface="Times New Roman"/>
              </a:rPr>
              <a:t>five different </a:t>
            </a:r>
            <a:r>
              <a:rPr sz="1200" dirty="0">
                <a:latin typeface="Times New Roman"/>
                <a:cs typeface="Times New Roman"/>
              </a:rPr>
              <a:t>types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propagation: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6402323"/>
            <a:ext cx="4692396" cy="265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66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02207"/>
            <a:ext cx="5073650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send video it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need 1.544 Mbps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can lease a 1.544 </a:t>
            </a:r>
            <a:r>
              <a:rPr sz="1200" spc="-5" dirty="0">
                <a:latin typeface="Times New Roman"/>
                <a:cs typeface="Times New Roman"/>
              </a:rPr>
              <a:t>Mbps </a:t>
            </a:r>
            <a:r>
              <a:rPr sz="1200" dirty="0">
                <a:latin typeface="Times New Roman"/>
                <a:cs typeface="Times New Roman"/>
              </a:rPr>
              <a:t>line from a </a:t>
            </a:r>
            <a:r>
              <a:rPr sz="1200" spc="-5" dirty="0">
                <a:latin typeface="Times New Roman"/>
                <a:cs typeface="Times New Roman"/>
              </a:rPr>
              <a:t>common carrier and only use it fully for  sometime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it can </a:t>
            </a:r>
            <a:r>
              <a:rPr sz="1200" spc="-5" dirty="0">
                <a:latin typeface="Times New Roman"/>
                <a:cs typeface="Times New Roman"/>
              </a:rPr>
              <a:t>lease several separate channels </a:t>
            </a:r>
            <a:r>
              <a:rPr sz="1200" dirty="0">
                <a:latin typeface="Times New Roman"/>
                <a:cs typeface="Times New Roman"/>
              </a:rPr>
              <a:t>of lower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Voice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sent over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Video can be broken into smaller </a:t>
            </a:r>
            <a:r>
              <a:rPr sz="1200" dirty="0">
                <a:latin typeface="Times New Roman"/>
                <a:cs typeface="Times New Roman"/>
              </a:rPr>
              <a:t>portions using Inverse Multiplexing 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2316479"/>
            <a:ext cx="4343400" cy="1965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4445508"/>
            <a:ext cx="507365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Multiplexing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Application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THE TELEPHONE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Multiplexing </a:t>
            </a:r>
            <a:r>
              <a:rPr sz="1200" dirty="0">
                <a:latin typeface="Times New Roman"/>
                <a:cs typeface="Times New Roman"/>
              </a:rPr>
              <a:t>has long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used as an essential tool in the </a:t>
            </a:r>
            <a:r>
              <a:rPr sz="1200" spc="-5" dirty="0">
                <a:latin typeface="Times New Roman"/>
                <a:cs typeface="Times New Roman"/>
              </a:rPr>
              <a:t>Telephone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country’s telephone system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include </a:t>
            </a:r>
            <a:r>
              <a:rPr sz="1200" spc="-5" dirty="0">
                <a:latin typeface="Times New Roman"/>
                <a:cs typeface="Times New Roman"/>
              </a:rPr>
              <a:t>various carriers that offer local and  </a:t>
            </a:r>
            <a:r>
              <a:rPr sz="1200" dirty="0">
                <a:latin typeface="Times New Roman"/>
                <a:cs typeface="Times New Roman"/>
              </a:rPr>
              <a:t>long-distance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various carriers form </a:t>
            </a:r>
            <a:r>
              <a:rPr sz="1200" dirty="0">
                <a:latin typeface="Times New Roman"/>
                <a:cs typeface="Times New Roman"/>
              </a:rPr>
              <a:t>a Telephone </a:t>
            </a:r>
            <a:r>
              <a:rPr sz="1200" spc="-5" dirty="0">
                <a:latin typeface="Times New Roman"/>
                <a:cs typeface="Times New Roman"/>
              </a:rPr>
              <a:t>Network I.e.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PTCL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5682996"/>
            <a:ext cx="3432048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7726933"/>
            <a:ext cx="5530215" cy="1882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subscriber </a:t>
            </a:r>
            <a:r>
              <a:rPr sz="1200" dirty="0">
                <a:latin typeface="Times New Roman"/>
                <a:cs typeface="Times New Roman"/>
              </a:rPr>
              <a:t>is connected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telephone network as a service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75"/>
              </a:lnSpc>
            </a:pPr>
            <a:r>
              <a:rPr sz="1400" b="1" spc="-5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Division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Asynchronous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TDM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Inverse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Multiplexing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Telephone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Reading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Sections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ts val="137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Section 8.4,8.5 “Data Communications and 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 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Behrouz</a:t>
            </a:r>
            <a:endParaRPr sz="1200">
              <a:latin typeface="Times New Roman"/>
              <a:cs typeface="Times New Roman"/>
            </a:endParaRPr>
          </a:p>
          <a:p>
            <a:pPr marL="655955" lvl="1" indent="-186055">
              <a:lnSpc>
                <a:spcPts val="1410"/>
              </a:lnSpc>
              <a:buAutoNum type="alphaUcPeriod"/>
              <a:tabLst>
                <a:tab pos="65659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3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902207"/>
            <a:ext cx="4615815" cy="177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Types of</a:t>
            </a:r>
            <a:r>
              <a:rPr sz="1200" b="1" u="heavy" spc="-5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Propagation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Surface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64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Tropospheric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64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Ionospheric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7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Line-of-Sight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7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b="1" spc="-5" dirty="0">
                <a:latin typeface="Times New Roman"/>
                <a:cs typeface="Times New Roman"/>
              </a:rPr>
              <a:t>Space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30"/>
              </a:spcBef>
            </a:pPr>
            <a:r>
              <a:rPr sz="1200" spc="-5" dirty="0">
                <a:latin typeface="Times New Roman"/>
                <a:cs typeface="Times New Roman"/>
              </a:rPr>
              <a:t>Radio Technology considers the earth as surrounded by two layers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5736590"/>
            <a:ext cx="4846955" cy="384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TROPOSHERE</a:t>
            </a:r>
            <a:endParaRPr sz="1200">
              <a:latin typeface="Times New Roman"/>
              <a:cs typeface="Times New Roman"/>
            </a:endParaRPr>
          </a:p>
          <a:p>
            <a:pPr marL="240665" marR="7620" indent="-227965">
              <a:lnSpc>
                <a:spcPts val="1380"/>
              </a:lnSpc>
              <a:spcBef>
                <a:spcPts val="2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the </a:t>
            </a:r>
            <a:r>
              <a:rPr sz="1200" spc="-5" dirty="0">
                <a:latin typeface="Times New Roman"/>
                <a:cs typeface="Times New Roman"/>
              </a:rPr>
              <a:t>portion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atmosphere </a:t>
            </a:r>
            <a:r>
              <a:rPr sz="1200" dirty="0">
                <a:latin typeface="Times New Roman"/>
                <a:cs typeface="Times New Roman"/>
              </a:rPr>
              <a:t>extending </a:t>
            </a:r>
            <a:r>
              <a:rPr sz="1200" spc="-5" dirty="0">
                <a:latin typeface="Times New Roman"/>
                <a:cs typeface="Times New Roman"/>
              </a:rPr>
              <a:t>outwards approx. 30 miles  </a:t>
            </a:r>
            <a:r>
              <a:rPr sz="1200" dirty="0">
                <a:latin typeface="Times New Roman"/>
                <a:cs typeface="Times New Roman"/>
              </a:rPr>
              <a:t>from the earth’s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surface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what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call as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AIR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Clouds, wind, Temp. variation and weather </a:t>
            </a:r>
            <a:r>
              <a:rPr sz="1200" dirty="0">
                <a:latin typeface="Times New Roman"/>
                <a:cs typeface="Times New Roman"/>
              </a:rPr>
              <a:t>in general occur in the  Troposhere as does jet plane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IONOSPHERE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3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the layer of </a:t>
            </a:r>
            <a:r>
              <a:rPr sz="1200" spc="-5" dirty="0">
                <a:latin typeface="Times New Roman"/>
                <a:cs typeface="Times New Roman"/>
              </a:rPr>
              <a:t>atmosphere </a:t>
            </a:r>
            <a:r>
              <a:rPr sz="1200" dirty="0">
                <a:latin typeface="Times New Roman"/>
                <a:cs typeface="Times New Roman"/>
              </a:rPr>
              <a:t>above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troposhere but below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beyond what we think of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atmosphere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</a:pPr>
            <a:r>
              <a:rPr sz="14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Surface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3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surface propagation, radio waves travel through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lowest </a:t>
            </a:r>
            <a:r>
              <a:rPr sz="1200" dirty="0">
                <a:latin typeface="Times New Roman"/>
                <a:cs typeface="Times New Roman"/>
              </a:rPr>
              <a:t>layer of the  </a:t>
            </a:r>
            <a:r>
              <a:rPr sz="1200" spc="-5" dirty="0">
                <a:latin typeface="Times New Roman"/>
                <a:cs typeface="Times New Roman"/>
              </a:rPr>
              <a:t>atmosphere, </a:t>
            </a:r>
            <a:r>
              <a:rPr sz="1200" dirty="0">
                <a:latin typeface="Times New Roman"/>
                <a:cs typeface="Times New Roman"/>
              </a:rPr>
              <a:t>hugging 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lowest </a:t>
            </a:r>
            <a:r>
              <a:rPr sz="1200" spc="-5" dirty="0">
                <a:latin typeface="Times New Roman"/>
                <a:cs typeface="Times New Roman"/>
              </a:rPr>
              <a:t>frequencies signal emanate </a:t>
            </a:r>
            <a:r>
              <a:rPr sz="1200" dirty="0">
                <a:latin typeface="Times New Roman"/>
                <a:cs typeface="Times New Roman"/>
              </a:rPr>
              <a:t>in all </a:t>
            </a:r>
            <a:r>
              <a:rPr sz="1200" spc="-5" dirty="0">
                <a:latin typeface="Times New Roman"/>
                <a:cs typeface="Times New Roman"/>
              </a:rPr>
              <a:t>direction from </a:t>
            </a:r>
            <a:r>
              <a:rPr sz="1200" dirty="0">
                <a:latin typeface="Times New Roman"/>
                <a:cs typeface="Times New Roman"/>
              </a:rPr>
              <a:t>the tx  </a:t>
            </a:r>
            <a:r>
              <a:rPr sz="1200" spc="-5" dirty="0">
                <a:latin typeface="Times New Roman"/>
                <a:cs typeface="Times New Roman"/>
              </a:rPr>
              <a:t>antenna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follow the curvature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Distance depends on the </a:t>
            </a:r>
            <a:r>
              <a:rPr sz="1200" spc="-5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of power in the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u="heavy" spc="-10" dirty="0">
                <a:latin typeface="Times New Roman"/>
                <a:cs typeface="Times New Roman"/>
              </a:rPr>
              <a:t>Troposhpheric</a:t>
            </a:r>
            <a:r>
              <a:rPr sz="1200" b="1" u="heavy" spc="-4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This can work in two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1560" y="3023616"/>
            <a:ext cx="4247388" cy="2732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15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207"/>
            <a:ext cx="5532120" cy="673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 indent="-228600">
              <a:lnSpc>
                <a:spcPts val="1405"/>
              </a:lnSpc>
              <a:buFont typeface="Meiryo"/>
              <a:buChar char="➢"/>
              <a:tabLst>
                <a:tab pos="11557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Line-of-Sight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71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signal can be directed in a </a:t>
            </a:r>
            <a:r>
              <a:rPr sz="1200" spc="-5" dirty="0">
                <a:latin typeface="Times New Roman"/>
                <a:cs typeface="Times New Roman"/>
              </a:rPr>
              <a:t>straight from </a:t>
            </a:r>
            <a:r>
              <a:rPr sz="1200" dirty="0">
                <a:latin typeface="Times New Roman"/>
                <a:cs typeface="Times New Roman"/>
              </a:rPr>
              <a:t>Antenna 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antenna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ts val="1345"/>
              </a:lnSpc>
              <a:buFont typeface="Meiryo"/>
              <a:buChar char="➢"/>
              <a:tabLst>
                <a:tab pos="11557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Broadcast:</a:t>
            </a:r>
            <a:endParaRPr sz="1200">
              <a:latin typeface="Times New Roman"/>
              <a:cs typeface="Times New Roman"/>
            </a:endParaRPr>
          </a:p>
          <a:p>
            <a:pPr marL="1155065" marR="5080">
              <a:lnSpc>
                <a:spcPct val="93000"/>
              </a:lnSpc>
              <a:spcBef>
                <a:spcPts val="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Signal is </a:t>
            </a:r>
            <a:r>
              <a:rPr sz="1200" spc="-5" dirty="0">
                <a:latin typeface="Times New Roman"/>
                <a:cs typeface="Times New Roman"/>
              </a:rPr>
              <a:t>broadcasted </a:t>
            </a:r>
            <a:r>
              <a:rPr sz="1200" dirty="0">
                <a:latin typeface="Times New Roman"/>
                <a:cs typeface="Times New Roman"/>
              </a:rPr>
              <a:t>at an </a:t>
            </a:r>
            <a:r>
              <a:rPr sz="1200" spc="-5" dirty="0">
                <a:latin typeface="Times New Roman"/>
                <a:cs typeface="Times New Roman"/>
              </a:rPr>
              <a:t>angle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the upper layers </a:t>
            </a:r>
            <a:r>
              <a:rPr sz="1200" dirty="0">
                <a:latin typeface="Times New Roman"/>
                <a:cs typeface="Times New Roman"/>
              </a:rPr>
              <a:t>of the  troposphere from where it is reflected </a:t>
            </a:r>
            <a:r>
              <a:rPr sz="1200" spc="-5" dirty="0">
                <a:latin typeface="Times New Roman"/>
                <a:cs typeface="Times New Roman"/>
              </a:rPr>
              <a:t>back </a:t>
            </a:r>
            <a:r>
              <a:rPr sz="1200" dirty="0">
                <a:latin typeface="Times New Roman"/>
                <a:cs typeface="Times New Roman"/>
              </a:rPr>
              <a:t>to earth’s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surface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927100" marR="5715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first method demands that both transmitter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receiver be placed  </a:t>
            </a:r>
            <a:r>
              <a:rPr sz="1200" dirty="0">
                <a:latin typeface="Times New Roman"/>
                <a:cs typeface="Times New Roman"/>
              </a:rPr>
              <a:t>within line-of-sight distances and is 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curvature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4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 second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allows greater </a:t>
            </a:r>
            <a:r>
              <a:rPr sz="1200" spc="-5" dirty="0">
                <a:latin typeface="Times New Roman"/>
                <a:cs typeface="Times New Roman"/>
              </a:rPr>
              <a:t>distances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620"/>
              </a:lnSpc>
            </a:pPr>
            <a:r>
              <a:rPr sz="1400" spc="-5" dirty="0">
                <a:latin typeface="Meiryo"/>
                <a:cs typeface="Meiryo"/>
              </a:rPr>
              <a:t>*</a:t>
            </a:r>
            <a:r>
              <a:rPr sz="1200" b="1" u="heavy" spc="-5" dirty="0">
                <a:latin typeface="Times New Roman"/>
                <a:cs typeface="Times New Roman"/>
              </a:rPr>
              <a:t>Ionoshpheric</a:t>
            </a:r>
            <a:r>
              <a:rPr sz="1200" b="1" u="heavy" spc="-10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927100" marR="6350" indent="-228600">
              <a:lnSpc>
                <a:spcPts val="1380"/>
              </a:lnSpc>
              <a:spcBef>
                <a:spcPts val="3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Higher frequency radio waves </a:t>
            </a:r>
            <a:r>
              <a:rPr sz="1200" dirty="0">
                <a:latin typeface="Times New Roman"/>
                <a:cs typeface="Times New Roman"/>
              </a:rPr>
              <a:t>are radiated </a:t>
            </a:r>
            <a:r>
              <a:rPr sz="1200" spc="-5" dirty="0">
                <a:latin typeface="Times New Roman"/>
                <a:cs typeface="Times New Roman"/>
              </a:rPr>
              <a:t>towards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ionosphere where  </a:t>
            </a:r>
            <a:r>
              <a:rPr sz="1200" dirty="0">
                <a:latin typeface="Times New Roman"/>
                <a:cs typeface="Times New Roman"/>
              </a:rPr>
              <a:t>they are reflected back to the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927100" marR="635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 difference in density between troposhphere and ionosphere causes  each </a:t>
            </a:r>
            <a:r>
              <a:rPr sz="1200" spc="-5" dirty="0">
                <a:latin typeface="Times New Roman"/>
                <a:cs typeface="Times New Roman"/>
              </a:rPr>
              <a:t>radio </a:t>
            </a:r>
            <a:r>
              <a:rPr sz="1200" dirty="0">
                <a:latin typeface="Times New Roman"/>
                <a:cs typeface="Times New Roman"/>
              </a:rPr>
              <a:t>wave to speed up and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direction bending back to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2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greater </a:t>
            </a:r>
            <a:r>
              <a:rPr sz="1200" spc="-5" dirty="0">
                <a:latin typeface="Times New Roman"/>
                <a:cs typeface="Times New Roman"/>
              </a:rPr>
              <a:t>distances </a:t>
            </a:r>
            <a:r>
              <a:rPr sz="1200" dirty="0">
                <a:latin typeface="Times New Roman"/>
                <a:cs typeface="Times New Roman"/>
              </a:rPr>
              <a:t>to be covered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lower </a:t>
            </a:r>
            <a:r>
              <a:rPr sz="1200" spc="-5" dirty="0">
                <a:latin typeface="Times New Roman"/>
                <a:cs typeface="Times New Roman"/>
              </a:rPr>
              <a:t>power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8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Line </a:t>
            </a:r>
            <a:r>
              <a:rPr sz="1200" b="1" u="heavy" dirty="0">
                <a:latin typeface="Times New Roman"/>
                <a:cs typeface="Times New Roman"/>
              </a:rPr>
              <a:t>of Sight</a:t>
            </a:r>
            <a:r>
              <a:rPr sz="1200" b="1" u="heavy" spc="-9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Very high </a:t>
            </a:r>
            <a:r>
              <a:rPr sz="1200" spc="-5" dirty="0">
                <a:latin typeface="Times New Roman"/>
                <a:cs typeface="Times New Roman"/>
              </a:rPr>
              <a:t>frequencies </a:t>
            </a:r>
            <a:r>
              <a:rPr sz="1200" dirty="0">
                <a:latin typeface="Times New Roman"/>
                <a:cs typeface="Times New Roman"/>
              </a:rPr>
              <a:t>signals </a:t>
            </a:r>
            <a:r>
              <a:rPr sz="1200" spc="-5" dirty="0">
                <a:latin typeface="Times New Roman"/>
                <a:cs typeface="Times New Roman"/>
              </a:rPr>
              <a:t>are transmitted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straight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antenna  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antenna</a:t>
            </a:r>
            <a:endParaRPr sz="1200">
              <a:latin typeface="Times New Roman"/>
              <a:cs typeface="Times New Roman"/>
            </a:endParaRPr>
          </a:p>
          <a:p>
            <a:pPr marL="927100" marR="5715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Antennas must be directional </a:t>
            </a:r>
            <a:r>
              <a:rPr sz="1200" spc="-5" dirty="0">
                <a:latin typeface="Times New Roman"/>
                <a:cs typeface="Times New Roman"/>
              </a:rPr>
              <a:t>facing </a:t>
            </a:r>
            <a:r>
              <a:rPr sz="1200" dirty="0">
                <a:latin typeface="Times New Roman"/>
                <a:cs typeface="Times New Roman"/>
              </a:rPr>
              <a:t>each other or either tall enough or  close </a:t>
            </a:r>
            <a:r>
              <a:rPr sz="1200" spc="-5" dirty="0">
                <a:latin typeface="Times New Roman"/>
                <a:cs typeface="Times New Roman"/>
              </a:rPr>
              <a:t>enough </a:t>
            </a:r>
            <a:r>
              <a:rPr sz="1200" dirty="0">
                <a:latin typeface="Times New Roman"/>
                <a:cs typeface="Times New Roman"/>
              </a:rPr>
              <a:t>to each </a:t>
            </a:r>
            <a:r>
              <a:rPr sz="1200" spc="-5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avoid earth’s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curvature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Radio waves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reflect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objects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middle </a:t>
            </a:r>
            <a:r>
              <a:rPr sz="1200" dirty="0">
                <a:latin typeface="Times New Roman"/>
                <a:cs typeface="Times New Roman"/>
              </a:rPr>
              <a:t>and can reach late to  the </a:t>
            </a:r>
            <a:r>
              <a:rPr sz="1200" spc="-5" dirty="0">
                <a:latin typeface="Times New Roman"/>
                <a:cs typeface="Times New Roman"/>
              </a:rPr>
              <a:t>receiver. </a:t>
            </a: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late signals distort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050">
              <a:latin typeface="Times New Roman"/>
              <a:cs typeface="Times New Roman"/>
            </a:endParaRPr>
          </a:p>
          <a:p>
            <a:pPr marL="698500">
              <a:lnSpc>
                <a:spcPts val="1845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Space</a:t>
            </a:r>
            <a:r>
              <a:rPr sz="1200" b="1" u="heavy" spc="-9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927100" marR="6985" indent="-228600">
              <a:lnSpc>
                <a:spcPts val="138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broadcast signal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received 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orbiting satellites which rebroadcasts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intended </a:t>
            </a:r>
            <a:r>
              <a:rPr sz="1200" dirty="0">
                <a:latin typeface="Times New Roman"/>
                <a:cs typeface="Times New Roman"/>
              </a:rPr>
              <a:t>receiver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Guided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Fiber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Unguided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Radio Frequency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Propagation of Radio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Waves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469900" marR="6350" indent="-635">
              <a:lnSpc>
                <a:spcPct val="91700"/>
              </a:lnSpc>
              <a:spcBef>
                <a:spcPts val="90"/>
              </a:spcBef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7.1,“Data Communications </a:t>
            </a:r>
            <a:r>
              <a:rPr sz="1200" dirty="0">
                <a:latin typeface="Times New Roman"/>
                <a:cs typeface="Times New Roman"/>
              </a:rPr>
              <a:t>and Networking” 4th </a:t>
            </a:r>
            <a:r>
              <a:rPr sz="1200" spc="-5" dirty="0">
                <a:latin typeface="Times New Roman"/>
                <a:cs typeface="Times New Roman"/>
              </a:rPr>
              <a:t>Edition </a:t>
            </a:r>
            <a:r>
              <a:rPr sz="1200" dirty="0">
                <a:latin typeface="Times New Roman"/>
                <a:cs typeface="Times New Roman"/>
              </a:rPr>
              <a:t>by Behrouz </a:t>
            </a:r>
            <a:r>
              <a:rPr sz="1200" spc="-5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02910" cy="251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#27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485"/>
              </a:spcBef>
            </a:pPr>
            <a:r>
              <a:rPr sz="1600" b="1" u="heavy" dirty="0">
                <a:latin typeface="Times New Roman"/>
                <a:cs typeface="Times New Roman"/>
              </a:rPr>
              <a:t>Propagation of </a:t>
            </a:r>
            <a:r>
              <a:rPr sz="1600" b="1" u="heavy" spc="-5" dirty="0">
                <a:latin typeface="Times New Roman"/>
                <a:cs typeface="Times New Roman"/>
              </a:rPr>
              <a:t>Specific</a:t>
            </a:r>
            <a:r>
              <a:rPr sz="1600" b="1" u="heavy" spc="-5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Signals</a:t>
            </a:r>
            <a:endParaRPr sz="1600">
              <a:latin typeface="Times New Roman"/>
              <a:cs typeface="Times New Roman"/>
            </a:endParaRPr>
          </a:p>
          <a:p>
            <a:pPr marL="241300" marR="1016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type of propagation used in radio </a:t>
            </a:r>
            <a:r>
              <a:rPr sz="1200" spc="-5" dirty="0">
                <a:latin typeface="Times New Roman"/>
                <a:cs typeface="Times New Roman"/>
              </a:rPr>
              <a:t>transmission depends upon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frequency of </a:t>
            </a:r>
            <a:r>
              <a:rPr sz="1200" dirty="0">
                <a:latin typeface="Times New Roman"/>
                <a:cs typeface="Times New Roman"/>
              </a:rPr>
              <a:t>the  signal</a:t>
            </a:r>
            <a:endParaRPr sz="1200">
              <a:latin typeface="Times New Roman"/>
              <a:cs typeface="Times New Roman"/>
            </a:endParaRPr>
          </a:p>
          <a:p>
            <a:pPr marL="241300" marR="28130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frequency is suited for a specific </a:t>
            </a:r>
            <a:r>
              <a:rPr sz="1200" spc="-5" dirty="0">
                <a:latin typeface="Times New Roman"/>
                <a:cs typeface="Times New Roman"/>
              </a:rPr>
              <a:t>layer </a:t>
            </a:r>
            <a:r>
              <a:rPr sz="1200" dirty="0">
                <a:latin typeface="Times New Roman"/>
                <a:cs typeface="Times New Roman"/>
              </a:rPr>
              <a:t>of atmosphere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most efficiently  transmitted </a:t>
            </a:r>
            <a:r>
              <a:rPr sz="1200" dirty="0">
                <a:latin typeface="Times New Roman"/>
                <a:cs typeface="Times New Roman"/>
              </a:rPr>
              <a:t>and received by </a:t>
            </a:r>
            <a:r>
              <a:rPr sz="1200" spc="-5" dirty="0">
                <a:latin typeface="Times New Roman"/>
                <a:cs typeface="Times New Roman"/>
              </a:rPr>
              <a:t>technologies adapted </a:t>
            </a:r>
            <a:r>
              <a:rPr sz="1200" dirty="0">
                <a:latin typeface="Times New Roman"/>
                <a:cs typeface="Times New Roman"/>
              </a:rPr>
              <a:t>to 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Font typeface="Meiryo"/>
              <a:buChar char="❖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Very Low Frequency (VLF)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1375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VLF waves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propagated as </a:t>
            </a:r>
            <a:r>
              <a:rPr sz="1200" dirty="0">
                <a:latin typeface="Times New Roman"/>
                <a:cs typeface="Times New Roman"/>
              </a:rPr>
              <a:t>surface waves through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air</a:t>
            </a:r>
            <a:endParaRPr sz="12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Do </a:t>
            </a:r>
            <a:r>
              <a:rPr sz="1200" dirty="0">
                <a:latin typeface="Times New Roman"/>
                <a:cs typeface="Times New Roman"/>
              </a:rPr>
              <a:t>not suffer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attenuation in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but are </a:t>
            </a:r>
            <a:r>
              <a:rPr sz="1200" spc="-5" dirty="0">
                <a:latin typeface="Times New Roman"/>
                <a:cs typeface="Times New Roman"/>
              </a:rPr>
              <a:t>susceptible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levels  of </a:t>
            </a:r>
            <a:r>
              <a:rPr sz="1200" spc="-5" dirty="0">
                <a:latin typeface="Times New Roman"/>
                <a:cs typeface="Times New Roman"/>
              </a:rPr>
              <a:t>atmospheric noise I.e. </a:t>
            </a:r>
            <a:r>
              <a:rPr sz="1200" dirty="0">
                <a:latin typeface="Times New Roman"/>
                <a:cs typeface="Times New Roman"/>
              </a:rPr>
              <a:t>electricity 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heat</a:t>
            </a:r>
            <a:endParaRPr sz="1200">
              <a:latin typeface="Times New Roman"/>
              <a:cs typeface="Times New Roman"/>
            </a:endParaRPr>
          </a:p>
          <a:p>
            <a:pPr marL="1155700" lvl="2" indent="-228600">
              <a:lnSpc>
                <a:spcPts val="134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for </a:t>
            </a:r>
            <a:r>
              <a:rPr sz="1200" dirty="0">
                <a:latin typeface="Times New Roman"/>
                <a:cs typeface="Times New Roman"/>
              </a:rPr>
              <a:t>Long-range </a:t>
            </a:r>
            <a:r>
              <a:rPr sz="1200" spc="-5" dirty="0">
                <a:latin typeface="Times New Roman"/>
                <a:cs typeface="Times New Roman"/>
              </a:rPr>
              <a:t>radio navigation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Submarine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4282" y="3609594"/>
            <a:ext cx="4804194" cy="733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4507991"/>
            <a:ext cx="480441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Low Frequency (LF)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Also propagated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surface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waves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for </a:t>
            </a:r>
            <a:r>
              <a:rPr sz="1200" dirty="0">
                <a:latin typeface="Times New Roman"/>
                <a:cs typeface="Times New Roman"/>
              </a:rPr>
              <a:t>Long-range </a:t>
            </a:r>
            <a:r>
              <a:rPr sz="1200" spc="-5" dirty="0">
                <a:latin typeface="Times New Roman"/>
                <a:cs typeface="Times New Roman"/>
              </a:rPr>
              <a:t>radio </a:t>
            </a:r>
            <a:r>
              <a:rPr sz="1200" dirty="0">
                <a:latin typeface="Times New Roman"/>
                <a:cs typeface="Times New Roman"/>
              </a:rPr>
              <a:t>and for navigational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locators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Attenuation is greater in the day </a:t>
            </a:r>
            <a:r>
              <a:rPr sz="1200" spc="-5" dirty="0">
                <a:latin typeface="Times New Roman"/>
                <a:cs typeface="Times New Roman"/>
              </a:rPr>
              <a:t>time when </a:t>
            </a:r>
            <a:r>
              <a:rPr sz="1200" dirty="0">
                <a:latin typeface="Times New Roman"/>
                <a:cs typeface="Times New Roman"/>
              </a:rPr>
              <a:t>absorption </a:t>
            </a:r>
            <a:r>
              <a:rPr sz="1200" spc="-5" dirty="0">
                <a:latin typeface="Times New Roman"/>
                <a:cs typeface="Times New Roman"/>
              </a:rPr>
              <a:t>of waves by  </a:t>
            </a:r>
            <a:r>
              <a:rPr sz="1200" dirty="0">
                <a:latin typeface="Times New Roman"/>
                <a:cs typeface="Times New Roman"/>
              </a:rPr>
              <a:t>natural obstacles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9219" y="5570220"/>
            <a:ext cx="5033035" cy="870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7500" y="6605778"/>
            <a:ext cx="503301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Middle Frequency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(MF)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Propagated in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Troposhere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These frequencies are absorbed by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Ionosphere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distance they cover is 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by the angle needed to get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  reflect from the troposhere and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enter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ionosphere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Absorption increases during the day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Radio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2194" y="8018526"/>
            <a:ext cx="4689957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7500" y="9097517"/>
            <a:ext cx="223583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High </a:t>
            </a:r>
            <a:r>
              <a:rPr sz="1200" b="1" spc="-5" dirty="0">
                <a:latin typeface="Times New Roman"/>
                <a:cs typeface="Times New Roman"/>
              </a:rPr>
              <a:t>Frequency </a:t>
            </a:r>
            <a:r>
              <a:rPr sz="1200" b="1" dirty="0">
                <a:latin typeface="Times New Roman"/>
                <a:cs typeface="Times New Roman"/>
              </a:rPr>
              <a:t>(HF)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ionospheric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55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914399"/>
            <a:ext cx="471043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frequencies move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the ionosphere </a:t>
            </a:r>
            <a:r>
              <a:rPr sz="1200" dirty="0">
                <a:latin typeface="Times New Roman"/>
                <a:cs typeface="Times New Roman"/>
              </a:rPr>
              <a:t>where the </a:t>
            </a:r>
            <a:r>
              <a:rPr sz="1200" spc="-5" dirty="0">
                <a:latin typeface="Times New Roman"/>
                <a:cs typeface="Times New Roman"/>
              </a:rPr>
              <a:t>density </a:t>
            </a:r>
            <a:r>
              <a:rPr sz="1200" dirty="0">
                <a:latin typeface="Times New Roman"/>
                <a:cs typeface="Times New Roman"/>
              </a:rPr>
              <a:t>difference  reflects them back on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241300" marR="30861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Citizen’s Band Radio, </a:t>
            </a:r>
            <a:r>
              <a:rPr sz="1200" spc="-5" dirty="0">
                <a:latin typeface="Times New Roman"/>
                <a:cs typeface="Times New Roman"/>
              </a:rPr>
              <a:t>International Broadcasting, Military  Communication, Telephone, Telegraph 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7305" y="1615439"/>
            <a:ext cx="4343400" cy="112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7500" y="2907792"/>
            <a:ext cx="397891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Very High Frequency (VHF)</a:t>
            </a:r>
            <a:r>
              <a:rPr sz="1200" b="1" spc="-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Most VHF waves use line-of-sight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for VHF </a:t>
            </a:r>
            <a:r>
              <a:rPr sz="1200" dirty="0">
                <a:latin typeface="Times New Roman"/>
                <a:cs typeface="Times New Roman"/>
              </a:rPr>
              <a:t>Television, </a:t>
            </a:r>
            <a:r>
              <a:rPr sz="1200" spc="-5" dirty="0">
                <a:latin typeface="Times New Roman"/>
                <a:cs typeface="Times New Roman"/>
              </a:rPr>
              <a:t>FM Radio, Aircraft AM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Radio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0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0720" y="3618738"/>
            <a:ext cx="4574044" cy="1270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7500" y="5229605"/>
            <a:ext cx="474218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Ultra High Frequency (UHF)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Always use </a:t>
            </a:r>
            <a:r>
              <a:rPr sz="1200" dirty="0">
                <a:latin typeface="Times New Roman"/>
                <a:cs typeface="Times New Roman"/>
              </a:rPr>
              <a:t>line-of-sight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for UHF </a:t>
            </a:r>
            <a:r>
              <a:rPr sz="1200" dirty="0">
                <a:latin typeface="Times New Roman"/>
                <a:cs typeface="Times New Roman"/>
              </a:rPr>
              <a:t>Television, </a:t>
            </a:r>
            <a:r>
              <a:rPr sz="1200" spc="-5" dirty="0">
                <a:latin typeface="Times New Roman"/>
                <a:cs typeface="Times New Roman"/>
              </a:rPr>
              <a:t>Mobile </a:t>
            </a:r>
            <a:r>
              <a:rPr sz="1200" dirty="0">
                <a:latin typeface="Times New Roman"/>
                <a:cs typeface="Times New Roman"/>
              </a:rPr>
              <a:t>Telephone, Cellular Radio,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Paging,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Microwave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endParaRPr sz="1200">
              <a:latin typeface="Times New Roman"/>
              <a:cs typeface="Times New Roman"/>
            </a:endParaRPr>
          </a:p>
          <a:p>
            <a:pPr marL="469900" marR="25654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Note that </a:t>
            </a:r>
            <a:r>
              <a:rPr sz="1200" spc="-5" dirty="0">
                <a:latin typeface="Times New Roman"/>
                <a:cs typeface="Times New Roman"/>
              </a:rPr>
              <a:t>microwave communication begins at 1GHz in UHF and  continues into SHF and EHF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band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6467855"/>
            <a:ext cx="4460189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7500" y="7955280"/>
            <a:ext cx="5046345" cy="55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Super </a:t>
            </a:r>
            <a:r>
              <a:rPr sz="1200" b="1" dirty="0">
                <a:latin typeface="Times New Roman"/>
                <a:cs typeface="Times New Roman"/>
              </a:rPr>
              <a:t>High Frequency (SHF)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SHF </a:t>
            </a:r>
            <a:r>
              <a:rPr sz="1200" dirty="0">
                <a:latin typeface="Times New Roman"/>
                <a:cs typeface="Times New Roman"/>
              </a:rPr>
              <a:t>waves are </a:t>
            </a:r>
            <a:r>
              <a:rPr sz="1200" spc="-5" dirty="0">
                <a:latin typeface="Times New Roman"/>
                <a:cs typeface="Times New Roman"/>
              </a:rPr>
              <a:t>TX using mostly line-of-sight and some Space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Terrestrial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Satellite </a:t>
            </a:r>
            <a:r>
              <a:rPr sz="1200" dirty="0">
                <a:latin typeface="Times New Roman"/>
                <a:cs typeface="Times New Roman"/>
              </a:rPr>
              <a:t>Microwave and Radar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79270" y="8666982"/>
            <a:ext cx="4686300" cy="976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25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1078992"/>
            <a:ext cx="416623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Extremely High </a:t>
            </a:r>
            <a:r>
              <a:rPr sz="1200" b="1" spc="-5" dirty="0">
                <a:latin typeface="Times New Roman"/>
                <a:cs typeface="Times New Roman"/>
              </a:rPr>
              <a:t>Frequency </a:t>
            </a:r>
            <a:r>
              <a:rPr sz="1200" b="1" dirty="0">
                <a:latin typeface="Times New Roman"/>
                <a:cs typeface="Times New Roman"/>
              </a:rPr>
              <a:t>(EHF)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propagation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 Radar , Satellite and </a:t>
            </a:r>
            <a:r>
              <a:rPr sz="1200" spc="-5" dirty="0">
                <a:latin typeface="Times New Roman"/>
                <a:cs typeface="Times New Roman"/>
              </a:rPr>
              <a:t>Experimental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0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1790700"/>
            <a:ext cx="4800600" cy="102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2978404"/>
            <a:ext cx="5522595" cy="232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latin typeface="Times New Roman"/>
                <a:cs typeface="Times New Roman"/>
              </a:rPr>
              <a:t>Terrestrial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Microwave</a:t>
            </a:r>
            <a:endParaRPr sz="1400">
              <a:latin typeface="Times New Roman"/>
              <a:cs typeface="Times New Roman"/>
            </a:endParaRPr>
          </a:p>
          <a:p>
            <a:pPr marL="241300" marR="206375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Microwaves do not </a:t>
            </a:r>
            <a:r>
              <a:rPr sz="1200" spc="-5" dirty="0">
                <a:latin typeface="Times New Roman"/>
                <a:cs typeface="Times New Roman"/>
              </a:rPr>
              <a:t>follow </a:t>
            </a:r>
            <a:r>
              <a:rPr sz="1200" dirty="0">
                <a:latin typeface="Times New Roman"/>
                <a:cs typeface="Times New Roman"/>
              </a:rPr>
              <a:t>the curvature of earth and therefore require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line-of-sight 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endParaRPr sz="1200">
              <a:latin typeface="Times New Roman"/>
              <a:cs typeface="Times New Roman"/>
            </a:endParaRPr>
          </a:p>
          <a:p>
            <a:pPr marL="241300" marR="5969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Distance covered by line-of-sight </a:t>
            </a:r>
            <a:r>
              <a:rPr sz="1200" spc="-5" dirty="0">
                <a:latin typeface="Times New Roman"/>
                <a:cs typeface="Times New Roman"/>
              </a:rPr>
              <a:t>signal depends 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large extent </a:t>
            </a:r>
            <a:r>
              <a:rPr sz="1200" dirty="0">
                <a:latin typeface="Times New Roman"/>
                <a:cs typeface="Times New Roman"/>
              </a:rPr>
              <a:t>on the height of the  antennas</a:t>
            </a:r>
            <a:endParaRPr sz="1200">
              <a:latin typeface="Times New Roman"/>
              <a:cs typeface="Times New Roman"/>
            </a:endParaRPr>
          </a:p>
          <a:p>
            <a:pPr marL="240665" marR="172085" indent="-227965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Height </a:t>
            </a:r>
            <a:r>
              <a:rPr sz="1200" spc="-5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travel farther </a:t>
            </a:r>
            <a:r>
              <a:rPr sz="1200" dirty="0">
                <a:latin typeface="Times New Roman"/>
                <a:cs typeface="Times New Roman"/>
              </a:rPr>
              <a:t>by crossing a lot of </a:t>
            </a:r>
            <a:r>
              <a:rPr sz="1200" spc="-5" dirty="0">
                <a:latin typeface="Times New Roman"/>
                <a:cs typeface="Times New Roman"/>
              </a:rPr>
              <a:t>obstacles like low hills  and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buildings</a:t>
            </a:r>
            <a:endParaRPr sz="1200">
              <a:latin typeface="Times New Roman"/>
              <a:cs typeface="Times New Roman"/>
            </a:endParaRPr>
          </a:p>
          <a:p>
            <a:pPr marL="241300" marR="1651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Microwave signals </a:t>
            </a:r>
            <a:r>
              <a:rPr sz="1200" spc="-5" dirty="0">
                <a:latin typeface="Times New Roman"/>
                <a:cs typeface="Times New Roman"/>
              </a:rPr>
              <a:t>propagate </a:t>
            </a:r>
            <a:r>
              <a:rPr sz="1200" dirty="0">
                <a:latin typeface="Times New Roman"/>
                <a:cs typeface="Times New Roman"/>
              </a:rPr>
              <a:t>in one </a:t>
            </a:r>
            <a:r>
              <a:rPr sz="1200" spc="-5" dirty="0">
                <a:latin typeface="Times New Roman"/>
                <a:cs typeface="Times New Roman"/>
              </a:rPr>
              <a:t>direction 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time,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two  </a:t>
            </a:r>
            <a:r>
              <a:rPr sz="1200" spc="-5" dirty="0">
                <a:latin typeface="Times New Roman"/>
                <a:cs typeface="Times New Roman"/>
              </a:rPr>
              <a:t>frequencies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necessary for 2-way communication </a:t>
            </a:r>
            <a:r>
              <a:rPr sz="1200" dirty="0">
                <a:latin typeface="Times New Roman"/>
                <a:cs typeface="Times New Roman"/>
              </a:rPr>
              <a:t>such as telephone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conversation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One frequency is reserved for MICROWAVE </a:t>
            </a:r>
            <a:r>
              <a:rPr sz="1200" dirty="0">
                <a:latin typeface="Times New Roman"/>
                <a:cs typeface="Times New Roman"/>
              </a:rPr>
              <a:t>communication in one </a:t>
            </a:r>
            <a:r>
              <a:rPr sz="1200" spc="-5" dirty="0">
                <a:latin typeface="Times New Roman"/>
                <a:cs typeface="Times New Roman"/>
              </a:rPr>
              <a:t>direction </a:t>
            </a:r>
            <a:r>
              <a:rPr sz="1200" dirty="0">
                <a:latin typeface="Times New Roman"/>
                <a:cs typeface="Times New Roman"/>
              </a:rPr>
              <a:t>and the  other for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in the other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direction</a:t>
            </a:r>
            <a:endParaRPr sz="1200">
              <a:latin typeface="Times New Roman"/>
              <a:cs typeface="Times New Roman"/>
            </a:endParaRPr>
          </a:p>
          <a:p>
            <a:pPr marL="241300" marR="2667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requires its own </a:t>
            </a:r>
            <a:r>
              <a:rPr sz="1200" spc="-5" dirty="0">
                <a:latin typeface="Times New Roman"/>
                <a:cs typeface="Times New Roman"/>
              </a:rPr>
              <a:t>transmitter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receiver combined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Transceiver  nowadays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4455" y="5297423"/>
            <a:ext cx="3544544" cy="1533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7500" y="6819138"/>
            <a:ext cx="5048885" cy="286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Repeaters</a:t>
            </a:r>
            <a:endParaRPr sz="1200">
              <a:latin typeface="Times New Roman"/>
              <a:cs typeface="Times New Roman"/>
            </a:endParaRPr>
          </a:p>
          <a:p>
            <a:pPr marL="241300" marR="21209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increase </a:t>
            </a:r>
            <a:r>
              <a:rPr sz="1200" spc="-5" dirty="0">
                <a:latin typeface="Times New Roman"/>
                <a:cs typeface="Times New Roman"/>
              </a:rPr>
              <a:t>distance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terrestrial </a:t>
            </a:r>
            <a:r>
              <a:rPr sz="1200" dirty="0">
                <a:latin typeface="Times New Roman"/>
                <a:cs typeface="Times New Roman"/>
              </a:rPr>
              <a:t>microwave, a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of repeaters can be  installed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antenna</a:t>
            </a:r>
            <a:endParaRPr sz="1200">
              <a:latin typeface="Times New Roman"/>
              <a:cs typeface="Times New Roman"/>
            </a:endParaRPr>
          </a:p>
          <a:p>
            <a:pPr marL="241300" marR="1600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signal received by one antenna can be converted back to </a:t>
            </a:r>
            <a:r>
              <a:rPr sz="1200" spc="-5" dirty="0">
                <a:latin typeface="Times New Roman"/>
                <a:cs typeface="Times New Roman"/>
              </a:rPr>
              <a:t>the transmittable  form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relayed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antenna</a:t>
            </a:r>
            <a:endParaRPr sz="1200">
              <a:latin typeface="Times New Roman"/>
              <a:cs typeface="Times New Roman"/>
            </a:endParaRPr>
          </a:p>
          <a:p>
            <a:pPr marL="241300" marR="1219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distance required b/w repeaters </a:t>
            </a:r>
            <a:r>
              <a:rPr sz="1200" spc="-5" dirty="0">
                <a:latin typeface="Times New Roman"/>
                <a:cs typeface="Times New Roman"/>
              </a:rPr>
              <a:t>varies </a:t>
            </a:r>
            <a:r>
              <a:rPr sz="1200" dirty="0">
                <a:latin typeface="Times New Roman"/>
                <a:cs typeface="Times New Roman"/>
              </a:rPr>
              <a:t>with frequencies of the signal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 the </a:t>
            </a:r>
            <a:r>
              <a:rPr sz="1200" spc="-5" dirty="0">
                <a:latin typeface="Times New Roman"/>
                <a:cs typeface="Times New Roman"/>
              </a:rPr>
              <a:t>environment </a:t>
            </a:r>
            <a:r>
              <a:rPr sz="1200" dirty="0">
                <a:latin typeface="Times New Roman"/>
                <a:cs typeface="Times New Roman"/>
              </a:rPr>
              <a:t>in which the </a:t>
            </a:r>
            <a:r>
              <a:rPr sz="1200" spc="-5" dirty="0">
                <a:latin typeface="Times New Roman"/>
                <a:cs typeface="Times New Roman"/>
              </a:rPr>
              <a:t>antennas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found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repeater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broadcast the regenerated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either at </a:t>
            </a:r>
            <a:r>
              <a:rPr sz="1200" spc="-5" dirty="0">
                <a:latin typeface="Times New Roman"/>
                <a:cs typeface="Times New Roman"/>
              </a:rPr>
              <a:t>original frequency or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frequency depending 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Telephone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worldwide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Antennas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Times New Roman"/>
                <a:cs typeface="Times New Roman"/>
              </a:rPr>
              <a:t>Two types of Antennas are used for Microwave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60"/>
              </a:lnSpc>
            </a:pPr>
            <a:r>
              <a:rPr sz="15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Parabolic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94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899921"/>
            <a:ext cx="43434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Horn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5344" y="1651254"/>
            <a:ext cx="2287828" cy="2074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9344" y="1796795"/>
            <a:ext cx="1858518" cy="1927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44700" y="3716261"/>
            <a:ext cx="4592955" cy="317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Parabolic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Based on the </a:t>
            </a:r>
            <a:r>
              <a:rPr sz="1200" spc="-5" dirty="0">
                <a:latin typeface="Times New Roman"/>
                <a:cs typeface="Times New Roman"/>
              </a:rPr>
              <a:t>geometry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Parabola</a:t>
            </a:r>
            <a:endParaRPr sz="1200">
              <a:latin typeface="Times New Roman"/>
              <a:cs typeface="Times New Roman"/>
            </a:endParaRPr>
          </a:p>
          <a:p>
            <a:pPr marL="241300" marR="558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line parallel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line of </a:t>
            </a:r>
            <a:r>
              <a:rPr sz="1200" spc="-5" dirty="0">
                <a:latin typeface="Times New Roman"/>
                <a:cs typeface="Times New Roman"/>
              </a:rPr>
              <a:t>symmetry </a:t>
            </a:r>
            <a:r>
              <a:rPr sz="1200" dirty="0">
                <a:latin typeface="Times New Roman"/>
                <a:cs typeface="Times New Roman"/>
              </a:rPr>
              <a:t>(line of sight) reflects off  the </a:t>
            </a:r>
            <a:r>
              <a:rPr sz="1200" spc="-5" dirty="0">
                <a:latin typeface="Times New Roman"/>
                <a:cs typeface="Times New Roman"/>
              </a:rPr>
              <a:t>curve </a:t>
            </a:r>
            <a:r>
              <a:rPr sz="1200" dirty="0">
                <a:latin typeface="Times New Roman"/>
                <a:cs typeface="Times New Roman"/>
              </a:rPr>
              <a:t>at an angle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intersect in a common point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  </a:t>
            </a:r>
            <a:r>
              <a:rPr sz="1200" spc="-10" dirty="0">
                <a:latin typeface="Times New Roman"/>
                <a:cs typeface="Times New Roman"/>
              </a:rPr>
              <a:t>FOCUS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Parabolic dish works like a funnel </a:t>
            </a:r>
            <a:r>
              <a:rPr sz="1200" spc="-5" dirty="0">
                <a:latin typeface="Times New Roman"/>
                <a:cs typeface="Times New Roman"/>
              </a:rPr>
              <a:t>catching </a:t>
            </a:r>
            <a:r>
              <a:rPr sz="1200" dirty="0">
                <a:latin typeface="Times New Roman"/>
                <a:cs typeface="Times New Roman"/>
              </a:rPr>
              <a:t>a wide range of waves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directing </a:t>
            </a:r>
            <a:r>
              <a:rPr sz="1200" dirty="0">
                <a:latin typeface="Times New Roman"/>
                <a:cs typeface="Times New Roman"/>
              </a:rPr>
              <a:t>them to a common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</a:t>
            </a:r>
            <a:endParaRPr sz="1200">
              <a:latin typeface="Times New Roman"/>
              <a:cs typeface="Times New Roman"/>
            </a:endParaRPr>
          </a:p>
          <a:p>
            <a:pPr marL="241300" marR="1714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his way most of the signal is </a:t>
            </a:r>
            <a:r>
              <a:rPr sz="1200" spc="-5" dirty="0">
                <a:latin typeface="Times New Roman"/>
                <a:cs typeface="Times New Roman"/>
              </a:rPr>
              <a:t>recovered </a:t>
            </a:r>
            <a:r>
              <a:rPr sz="1200" dirty="0">
                <a:latin typeface="Times New Roman"/>
                <a:cs typeface="Times New Roman"/>
              </a:rPr>
              <a:t>than </a:t>
            </a:r>
            <a:r>
              <a:rPr sz="1200" spc="-5" dirty="0">
                <a:latin typeface="Times New Roman"/>
                <a:cs typeface="Times New Roman"/>
              </a:rPr>
              <a:t>would be possible with  </a:t>
            </a:r>
            <a:r>
              <a:rPr sz="1200" dirty="0">
                <a:latin typeface="Times New Roman"/>
                <a:cs typeface="Times New Roman"/>
              </a:rPr>
              <a:t>a single-point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HORN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Outgoing </a:t>
            </a:r>
            <a:r>
              <a:rPr sz="1200" spc="-5" dirty="0">
                <a:latin typeface="Times New Roman"/>
                <a:cs typeface="Times New Roman"/>
              </a:rPr>
              <a:t>transmissions </a:t>
            </a:r>
            <a:r>
              <a:rPr sz="1200" dirty="0">
                <a:latin typeface="Times New Roman"/>
                <a:cs typeface="Times New Roman"/>
              </a:rPr>
              <a:t>are broadcast through a horn </a:t>
            </a:r>
            <a:r>
              <a:rPr sz="1200" spc="-5" dirty="0">
                <a:latin typeface="Times New Roman"/>
                <a:cs typeface="Times New Roman"/>
              </a:rPr>
              <a:t>aimed </a:t>
            </a:r>
            <a:r>
              <a:rPr sz="1200" dirty="0">
                <a:latin typeface="Times New Roman"/>
                <a:cs typeface="Times New Roman"/>
              </a:rPr>
              <a:t>at the dish.  The </a:t>
            </a:r>
            <a:r>
              <a:rPr sz="1200" spc="-5" dirty="0">
                <a:latin typeface="Times New Roman"/>
                <a:cs typeface="Times New Roman"/>
              </a:rPr>
              <a:t>microwaves </a:t>
            </a:r>
            <a:r>
              <a:rPr sz="1200" dirty="0">
                <a:latin typeface="Times New Roman"/>
                <a:cs typeface="Times New Roman"/>
              </a:rPr>
              <a:t>hit the dish and and are deflected outward in a  </a:t>
            </a:r>
            <a:r>
              <a:rPr sz="1200" spc="-5" dirty="0">
                <a:latin typeface="Times New Roman"/>
                <a:cs typeface="Times New Roman"/>
              </a:rPr>
              <a:t>reversal </a:t>
            </a:r>
            <a:r>
              <a:rPr sz="1200" dirty="0">
                <a:latin typeface="Times New Roman"/>
                <a:cs typeface="Times New Roman"/>
              </a:rPr>
              <a:t>of the receipt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horn </a:t>
            </a:r>
            <a:r>
              <a:rPr sz="1200" dirty="0">
                <a:latin typeface="Times New Roman"/>
                <a:cs typeface="Times New Roman"/>
              </a:rPr>
              <a:t>antenna looks like a </a:t>
            </a:r>
            <a:r>
              <a:rPr sz="1200" spc="-5" dirty="0">
                <a:latin typeface="Times New Roman"/>
                <a:cs typeface="Times New Roman"/>
              </a:rPr>
              <a:t>gigantic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scoop</a:t>
            </a:r>
            <a:endParaRPr sz="1200">
              <a:latin typeface="Times New Roman"/>
              <a:cs typeface="Times New Roman"/>
            </a:endParaRPr>
          </a:p>
          <a:p>
            <a:pPr marL="241300" marR="558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Outward </a:t>
            </a:r>
            <a:r>
              <a:rPr sz="1200" spc="-5" dirty="0">
                <a:latin typeface="Times New Roman"/>
                <a:cs typeface="Times New Roman"/>
              </a:rPr>
              <a:t>TXs </a:t>
            </a:r>
            <a:r>
              <a:rPr sz="1200" dirty="0">
                <a:latin typeface="Times New Roman"/>
                <a:cs typeface="Times New Roman"/>
              </a:rPr>
              <a:t>are directed upward a </a:t>
            </a:r>
            <a:r>
              <a:rPr sz="1200" spc="-5" dirty="0">
                <a:latin typeface="Times New Roman"/>
                <a:cs typeface="Times New Roman"/>
              </a:rPr>
              <a:t>stem </a:t>
            </a:r>
            <a:r>
              <a:rPr sz="1200" dirty="0">
                <a:latin typeface="Times New Roman"/>
                <a:cs typeface="Times New Roman"/>
              </a:rPr>
              <a:t>and are deflected </a:t>
            </a:r>
            <a:r>
              <a:rPr sz="1200" spc="-5" dirty="0">
                <a:latin typeface="Times New Roman"/>
                <a:cs typeface="Times New Roman"/>
              </a:rPr>
              <a:t>outward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 a series of narrow parallel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beams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30300" y="7424673"/>
            <a:ext cx="5462270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Satellite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Satellite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line-of-sight transmission </a:t>
            </a:r>
            <a:r>
              <a:rPr sz="1200" dirty="0">
                <a:latin typeface="Times New Roman"/>
                <a:cs typeface="Times New Roman"/>
              </a:rPr>
              <a:t>in which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stations </a:t>
            </a:r>
            <a:r>
              <a:rPr sz="1200" dirty="0">
                <a:latin typeface="Times New Roman"/>
                <a:cs typeface="Times New Roman"/>
              </a:rPr>
              <a:t>is the  </a:t>
            </a:r>
            <a:r>
              <a:rPr sz="1200" spc="-5" dirty="0">
                <a:latin typeface="Times New Roman"/>
                <a:cs typeface="Times New Roman"/>
              </a:rPr>
              <a:t>satellite orbiting </a:t>
            </a:r>
            <a:r>
              <a:rPr sz="1200" dirty="0">
                <a:latin typeface="Times New Roman"/>
                <a:cs typeface="Times New Roman"/>
              </a:rPr>
              <a:t>around the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endParaRPr sz="1200">
              <a:latin typeface="Times New Roman"/>
              <a:cs typeface="Times New Roman"/>
            </a:endParaRPr>
          </a:p>
          <a:p>
            <a:pPr marL="241300" marR="7366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principle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terrestrial microwave </a:t>
            </a:r>
            <a:r>
              <a:rPr sz="1200" dirty="0">
                <a:latin typeface="Times New Roman"/>
                <a:cs typeface="Times New Roman"/>
              </a:rPr>
              <a:t>with a satellite acting as a Super  tall </a:t>
            </a:r>
            <a:r>
              <a:rPr sz="1200" spc="-5" dirty="0">
                <a:latin typeface="Times New Roman"/>
                <a:cs typeface="Times New Roman"/>
              </a:rPr>
              <a:t>antenna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Repeater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401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4994</Words>
  <Application>Microsoft Office PowerPoint</Application>
  <PresentationFormat>Custom</PresentationFormat>
  <Paragraphs>777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