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77" r:id="rId5"/>
    <p:sldId id="278" r:id="rId6"/>
    <p:sldId id="270" r:id="rId7"/>
    <p:sldId id="271" r:id="rId8"/>
    <p:sldId id="272" r:id="rId9"/>
    <p:sldId id="273" r:id="rId10"/>
    <p:sldId id="265" r:id="rId11"/>
    <p:sldId id="266" r:id="rId12"/>
    <p:sldId id="267" r:id="rId13"/>
    <p:sldId id="268" r:id="rId14"/>
    <p:sldId id="269" r:id="rId15"/>
    <p:sldId id="260" r:id="rId16"/>
    <p:sldId id="261" r:id="rId17"/>
    <p:sldId id="262" r:id="rId18"/>
    <p:sldId id="263" r:id="rId19"/>
    <p:sldId id="264" r:id="rId20"/>
    <p:sldId id="256" r:id="rId21"/>
    <p:sldId id="257" r:id="rId22"/>
    <p:sldId id="258" r:id="rId23"/>
    <p:sldId id="259" r:id="rId2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1" id="{21776F82-E272-4227-94DA-E9F5C5E37236}">
          <p14:sldIdLst>
            <p14:sldId id="274"/>
            <p14:sldId id="275"/>
            <p14:sldId id="276"/>
            <p14:sldId id="277"/>
            <p14:sldId id="278"/>
          </p14:sldIdLst>
        </p14:section>
        <p14:section name="32" id="{5E715B07-6B63-4F03-A8F5-CA9BA4311EE7}">
          <p14:sldIdLst>
            <p14:sldId id="270"/>
            <p14:sldId id="271"/>
            <p14:sldId id="272"/>
            <p14:sldId id="273"/>
          </p14:sldIdLst>
        </p14:section>
        <p14:section name="33" id="{19F5C1F2-8C5D-4084-A2EB-9BA5459C5874}">
          <p14:sldIdLst>
            <p14:sldId id="265"/>
            <p14:sldId id="266"/>
            <p14:sldId id="267"/>
            <p14:sldId id="268"/>
            <p14:sldId id="269"/>
          </p14:sldIdLst>
        </p14:section>
        <p14:section name="34" id="{2E3FCA4C-BD93-4228-8C47-1E30D5F65918}">
          <p14:sldIdLst>
            <p14:sldId id="260"/>
            <p14:sldId id="261"/>
            <p14:sldId id="262"/>
            <p14:sldId id="263"/>
            <p14:sldId id="264"/>
          </p14:sldIdLst>
        </p14:section>
        <p14:section name="35" id="{B1FCD1DE-F856-47E1-BDA7-00D43A74DB4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03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C518-4387-4A64-BD3F-EAC2D541EA41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066E-5EB6-4F20-A506-30F7F8433F9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602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3736340" cy="932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#31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latin typeface="Times New Roman"/>
                <a:cs typeface="Times New Roman"/>
              </a:rPr>
              <a:t>Telephone</a:t>
            </a:r>
            <a:r>
              <a:rPr sz="1600" b="1" u="heavy" spc="-7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Services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6694" y="9208007"/>
            <a:ext cx="116839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4101084"/>
            <a:ext cx="5372100" cy="360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Common carrier Services &amp;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Hierarchies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Telephone companies began by providing their subscribers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ANALOG services  using ANALOG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Later </a:t>
            </a:r>
            <a:r>
              <a:rPr sz="1200" spc="-5" dirty="0">
                <a:latin typeface="Times New Roman"/>
                <a:cs typeface="Times New Roman"/>
              </a:rPr>
              <a:t>digital services were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Nowadays carriers are </a:t>
            </a:r>
            <a:r>
              <a:rPr sz="1200" dirty="0">
                <a:latin typeface="Times New Roman"/>
                <a:cs typeface="Times New Roman"/>
              </a:rPr>
              <a:t>even </a:t>
            </a:r>
            <a:r>
              <a:rPr sz="1200" spc="-5" dirty="0">
                <a:latin typeface="Times New Roman"/>
                <a:cs typeface="Times New Roman"/>
              </a:rPr>
              <a:t>thinking about </a:t>
            </a:r>
            <a:r>
              <a:rPr sz="1200" dirty="0">
                <a:latin typeface="Times New Roman"/>
                <a:cs typeface="Times New Roman"/>
              </a:rPr>
              <a:t>changing their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lines </a:t>
            </a:r>
            <a:r>
              <a:rPr sz="1200" spc="-5" dirty="0">
                <a:latin typeface="Times New Roman"/>
                <a:cs typeface="Times New Roman"/>
              </a:rPr>
              <a:t>digital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Soon the entire </a:t>
            </a:r>
            <a:r>
              <a:rPr sz="1200" spc="-5" dirty="0">
                <a:latin typeface="Times New Roman"/>
                <a:cs typeface="Times New Roman"/>
              </a:rPr>
              <a:t>n/w </a:t>
            </a:r>
            <a:r>
              <a:rPr sz="1200" dirty="0">
                <a:latin typeface="Times New Roman"/>
                <a:cs typeface="Times New Roman"/>
              </a:rPr>
              <a:t>will be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For now both types of </a:t>
            </a:r>
            <a:r>
              <a:rPr sz="1200" spc="-5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both FDM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TDM </a:t>
            </a:r>
            <a:r>
              <a:rPr sz="1200" dirty="0">
                <a:latin typeface="Times New Roman"/>
                <a:cs typeface="Times New Roman"/>
              </a:rPr>
              <a:t>are 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05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spcBef>
                <a:spcPts val="5"/>
              </a:spcBef>
              <a:buFont typeface="Meiryo"/>
              <a:buChar char="❖"/>
              <a:tabLst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Analog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241300" marR="3740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analog services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telephone subscribers, </a:t>
            </a:r>
            <a:r>
              <a:rPr sz="1200" dirty="0">
                <a:latin typeface="Times New Roman"/>
                <a:cs typeface="Times New Roman"/>
              </a:rPr>
              <a:t>two are </a:t>
            </a:r>
            <a:r>
              <a:rPr sz="1200" spc="-5" dirty="0">
                <a:latin typeface="Times New Roman"/>
                <a:cs typeface="Times New Roman"/>
              </a:rPr>
              <a:t>really  important: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2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Switched Analog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7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Leased Analog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Familiar dial </a:t>
            </a:r>
            <a:r>
              <a:rPr sz="1200" dirty="0">
                <a:latin typeface="Times New Roman"/>
                <a:cs typeface="Times New Roman"/>
              </a:rPr>
              <a:t>up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most often </a:t>
            </a:r>
            <a:r>
              <a:rPr sz="1200" spc="-5" dirty="0">
                <a:latin typeface="Times New Roman"/>
                <a:cs typeface="Times New Roman"/>
              </a:rPr>
              <a:t>encountered </a:t>
            </a:r>
            <a:r>
              <a:rPr sz="1200" dirty="0">
                <a:latin typeface="Times New Roman"/>
                <a:cs typeface="Times New Roman"/>
              </a:rPr>
              <a:t>when using a </a:t>
            </a:r>
            <a:r>
              <a:rPr sz="1200" spc="-5" dirty="0">
                <a:latin typeface="Times New Roman"/>
                <a:cs typeface="Times New Roman"/>
              </a:rPr>
              <a:t>home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twisted </a:t>
            </a:r>
            <a:r>
              <a:rPr sz="1200" spc="-5" dirty="0">
                <a:latin typeface="Times New Roman"/>
                <a:cs typeface="Times New Roman"/>
              </a:rPr>
              <a:t>pair </a:t>
            </a:r>
            <a:r>
              <a:rPr sz="1200" dirty="0">
                <a:latin typeface="Times New Roman"/>
                <a:cs typeface="Times New Roman"/>
              </a:rPr>
              <a:t>cable to connect </a:t>
            </a:r>
            <a:r>
              <a:rPr sz="1200" spc="-5" dirty="0">
                <a:latin typeface="Times New Roman"/>
                <a:cs typeface="Times New Roman"/>
              </a:rPr>
              <a:t>subscriber’s </a:t>
            </a:r>
            <a:r>
              <a:rPr sz="1200" dirty="0">
                <a:latin typeface="Times New Roman"/>
                <a:cs typeface="Times New Roman"/>
              </a:rPr>
              <a:t>phone to the network via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connection is </a:t>
            </a:r>
            <a:r>
              <a:rPr sz="1200" spc="-5" dirty="0">
                <a:latin typeface="Times New Roman"/>
                <a:cs typeface="Times New Roman"/>
              </a:rPr>
              <a:t>called LOCAL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n/w </a:t>
            </a:r>
            <a:r>
              <a:rPr sz="1200" dirty="0">
                <a:latin typeface="Times New Roman"/>
                <a:cs typeface="Times New Roman"/>
              </a:rPr>
              <a:t>it joins is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PSTN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Signal on a local loop is Analog and </a:t>
            </a:r>
            <a:r>
              <a:rPr sz="1200" spc="-5" dirty="0">
                <a:latin typeface="Times New Roman"/>
                <a:cs typeface="Times New Roman"/>
              </a:rPr>
              <a:t>BW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usually b/w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and 4000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8755" y="7690104"/>
            <a:ext cx="3548722" cy="1671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4732" y="2098548"/>
            <a:ext cx="3680460" cy="1659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160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088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0850" cy="145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#33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95"/>
              </a:lnSpc>
              <a:spcBef>
                <a:spcPts val="10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Types of</a:t>
            </a:r>
            <a:r>
              <a:rPr sz="1600" b="1" u="heavy" spc="-7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Errors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Single Bit &amp;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Burst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single-bit error, </a:t>
            </a:r>
            <a:r>
              <a:rPr sz="1200" dirty="0">
                <a:latin typeface="Times New Roman"/>
                <a:cs typeface="Times New Roman"/>
              </a:rPr>
              <a:t>a 0 is changed to a 1 or a 1 to 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burst error multiple </a:t>
            </a:r>
            <a:r>
              <a:rPr sz="1200" dirty="0">
                <a:latin typeface="Times New Roman"/>
                <a:cs typeface="Times New Roman"/>
              </a:rPr>
              <a:t>bits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a 0.01 second burst of </a:t>
            </a:r>
            <a:r>
              <a:rPr sz="1200" spc="-5" dirty="0">
                <a:latin typeface="Times New Roman"/>
                <a:cs typeface="Times New Roman"/>
              </a:rPr>
              <a:t>impulse </a:t>
            </a:r>
            <a:r>
              <a:rPr sz="1200" dirty="0">
                <a:latin typeface="Times New Roman"/>
                <a:cs typeface="Times New Roman"/>
              </a:rPr>
              <a:t>noise on a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with a data rate of  1200 bps </a:t>
            </a:r>
            <a:r>
              <a:rPr sz="1200" spc="-5" dirty="0">
                <a:latin typeface="Times New Roman"/>
                <a:cs typeface="Times New Roman"/>
              </a:rPr>
              <a:t>might </a:t>
            </a:r>
            <a:r>
              <a:rPr sz="1200" dirty="0">
                <a:latin typeface="Times New Roman"/>
                <a:cs typeface="Times New Roman"/>
              </a:rPr>
              <a:t>change all or </a:t>
            </a: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of 12 bits 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8968740"/>
            <a:ext cx="5301615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effect of a burst error on a data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case </a:t>
            </a:r>
            <a:r>
              <a:rPr sz="1200" spc="-5" dirty="0">
                <a:latin typeface="Times New Roman"/>
                <a:cs typeface="Times New Roman"/>
              </a:rPr>
              <a:t>0100010001000011 was sent but 0101110101000011 was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received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Note that a burst error does not necessarily </a:t>
            </a:r>
            <a:r>
              <a:rPr sz="1200" spc="-5" dirty="0">
                <a:latin typeface="Times New Roman"/>
                <a:cs typeface="Times New Roman"/>
              </a:rPr>
              <a:t>mean </a:t>
            </a:r>
            <a:r>
              <a:rPr sz="1200" dirty="0">
                <a:latin typeface="Times New Roman"/>
                <a:cs typeface="Times New Roman"/>
              </a:rPr>
              <a:t>that error </a:t>
            </a:r>
            <a:r>
              <a:rPr sz="1200" spc="-5" dirty="0">
                <a:latin typeface="Times New Roman"/>
                <a:cs typeface="Times New Roman"/>
              </a:rPr>
              <a:t>occur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consecutive 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4124705"/>
            <a:ext cx="5530850" cy="320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term single bit </a:t>
            </a:r>
            <a:r>
              <a:rPr sz="1200" spc="-5" dirty="0">
                <a:latin typeface="Times New Roman"/>
                <a:cs typeface="Times New Roman"/>
              </a:rPr>
              <a:t>error means </a:t>
            </a:r>
            <a:r>
              <a:rPr sz="1200" dirty="0">
                <a:latin typeface="Times New Roman"/>
                <a:cs typeface="Times New Roman"/>
              </a:rPr>
              <a:t>that only </a:t>
            </a:r>
            <a:r>
              <a:rPr sz="1200" spc="-5" dirty="0">
                <a:latin typeface="Times New Roman"/>
                <a:cs typeface="Times New Roman"/>
              </a:rPr>
              <a:t>one bit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given data unit (such as </a:t>
            </a:r>
            <a:r>
              <a:rPr sz="1200" dirty="0">
                <a:latin typeface="Times New Roman"/>
                <a:cs typeface="Times New Roman"/>
              </a:rPr>
              <a:t>a  byte, character, or a </a:t>
            </a:r>
            <a:r>
              <a:rPr sz="1200" spc="-5" dirty="0">
                <a:latin typeface="Times New Roman"/>
                <a:cs typeface="Times New Roman"/>
              </a:rPr>
              <a:t>packet)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changed </a:t>
            </a:r>
            <a:r>
              <a:rPr sz="1200" dirty="0">
                <a:latin typeface="Times New Roman"/>
                <a:cs typeface="Times New Roman"/>
              </a:rPr>
              <a:t>from 1 to 0 or from 0 to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effect of a single </a:t>
            </a:r>
            <a:r>
              <a:rPr sz="1200" spc="-5" dirty="0">
                <a:latin typeface="Times New Roman"/>
                <a:cs typeface="Times New Roman"/>
              </a:rPr>
              <a:t>bit error </a:t>
            </a:r>
            <a:r>
              <a:rPr sz="1200" dirty="0">
                <a:latin typeface="Times New Roman"/>
                <a:cs typeface="Times New Roman"/>
              </a:rPr>
              <a:t>on a 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ASCII character 000000010 (ASCII STX) </a:t>
            </a:r>
            <a:r>
              <a:rPr sz="1200" dirty="0">
                <a:latin typeface="Times New Roman"/>
                <a:cs typeface="Times New Roman"/>
              </a:rPr>
              <a:t>is sent but 00001010 (ASCII LF) is  received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Single bit errors are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least likely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error in </a:t>
            </a:r>
            <a:r>
              <a:rPr sz="1200" spc="-5" dirty="0">
                <a:latin typeface="Times New Roman"/>
                <a:cs typeface="Times New Roman"/>
              </a:rPr>
              <a:t>serial data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To see </a:t>
            </a:r>
            <a:r>
              <a:rPr sz="1200" spc="-5" dirty="0">
                <a:latin typeface="Times New Roman"/>
                <a:cs typeface="Times New Roman"/>
              </a:rPr>
              <a:t>Why? Imagine </a:t>
            </a:r>
            <a:r>
              <a:rPr sz="1200" dirty="0">
                <a:latin typeface="Times New Roman"/>
                <a:cs typeface="Times New Roman"/>
              </a:rPr>
              <a:t>a sender </a:t>
            </a:r>
            <a:r>
              <a:rPr sz="1200" spc="-5" dirty="0">
                <a:latin typeface="Times New Roman"/>
                <a:cs typeface="Times New Roman"/>
              </a:rPr>
              <a:t>sends </a:t>
            </a:r>
            <a:r>
              <a:rPr sz="1200" dirty="0">
                <a:latin typeface="Times New Roman"/>
                <a:cs typeface="Times New Roman"/>
              </a:rPr>
              <a:t>data at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1Mbps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that each </a:t>
            </a:r>
            <a:r>
              <a:rPr sz="1200" spc="-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lasts </a:t>
            </a: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1/1,000,000 seconds or 1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microsecond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single bit error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occur,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noise must 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duration of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microsecond  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very rare, noise </a:t>
            </a:r>
            <a:r>
              <a:rPr sz="1200" dirty="0">
                <a:latin typeface="Times New Roman"/>
                <a:cs typeface="Times New Roman"/>
              </a:rPr>
              <a:t>lasts </a:t>
            </a:r>
            <a:r>
              <a:rPr sz="1200" spc="-5" dirty="0">
                <a:latin typeface="Times New Roman"/>
                <a:cs typeface="Times New Roman"/>
              </a:rPr>
              <a:t>much </a:t>
            </a:r>
            <a:r>
              <a:rPr sz="1200" dirty="0">
                <a:latin typeface="Times New Roman"/>
                <a:cs typeface="Times New Roman"/>
              </a:rPr>
              <a:t>longer than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However, single bit </a:t>
            </a:r>
            <a:r>
              <a:rPr sz="1200" spc="-5" dirty="0">
                <a:latin typeface="Times New Roman"/>
                <a:cs typeface="Times New Roman"/>
              </a:rPr>
              <a:t>error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occur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sending data using parallel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7965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if 8 wires are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send </a:t>
            </a:r>
            <a:r>
              <a:rPr sz="1200" spc="-5" dirty="0">
                <a:latin typeface="Times New Roman"/>
                <a:cs typeface="Times New Roman"/>
              </a:rPr>
              <a:t>all of the eight bits of </a:t>
            </a:r>
            <a:r>
              <a:rPr sz="1200" dirty="0">
                <a:latin typeface="Times New Roman"/>
                <a:cs typeface="Times New Roman"/>
              </a:rPr>
              <a:t>a byte at the </a:t>
            </a:r>
            <a:r>
              <a:rPr sz="1200" spc="-5" dirty="0">
                <a:latin typeface="Times New Roman"/>
                <a:cs typeface="Times New Roman"/>
              </a:rPr>
              <a:t>same  time </a:t>
            </a:r>
            <a:r>
              <a:rPr sz="1200" dirty="0">
                <a:latin typeface="Times New Roman"/>
                <a:cs typeface="Times New Roman"/>
              </a:rPr>
              <a:t>and one of the wires is </a:t>
            </a:r>
            <a:r>
              <a:rPr sz="1200" spc="-5" dirty="0">
                <a:latin typeface="Times New Roman"/>
                <a:cs typeface="Times New Roman"/>
              </a:rPr>
              <a:t>noise, one </a:t>
            </a:r>
            <a:r>
              <a:rPr sz="1200" dirty="0">
                <a:latin typeface="Times New Roman"/>
                <a:cs typeface="Times New Roman"/>
              </a:rPr>
              <a:t>bit can be corrupted in each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365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Burst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2700"/>
              </a:lnSpc>
              <a:spcBef>
                <a:spcPts val="60"/>
              </a:spcBef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term burst </a:t>
            </a:r>
            <a:r>
              <a:rPr sz="1200" spc="-5" dirty="0">
                <a:latin typeface="Times New Roman"/>
                <a:cs typeface="Times New Roman"/>
              </a:rPr>
              <a:t>error means that </a:t>
            </a:r>
            <a:r>
              <a:rPr sz="1200" dirty="0">
                <a:latin typeface="Times New Roman"/>
                <a:cs typeface="Times New Roman"/>
              </a:rPr>
              <a:t>two or </a:t>
            </a:r>
            <a:r>
              <a:rPr sz="1200" spc="-5" dirty="0">
                <a:latin typeface="Times New Roman"/>
                <a:cs typeface="Times New Roman"/>
              </a:rPr>
              <a:t>more bit sin the data unit have changed from </a:t>
            </a:r>
            <a:r>
              <a:rPr sz="1200" dirty="0">
                <a:latin typeface="Times New Roman"/>
                <a:cs typeface="Times New Roman"/>
              </a:rPr>
              <a:t>1  to 0 or from 0 to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1536" y="7495031"/>
            <a:ext cx="4545495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2558033"/>
            <a:ext cx="5276088" cy="1566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9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3390" cy="786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7620" indent="-228600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length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burst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measured 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first corrupted bit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last  </a:t>
            </a:r>
            <a:r>
              <a:rPr sz="1200" dirty="0">
                <a:latin typeface="Times New Roman"/>
                <a:cs typeface="Times New Roman"/>
              </a:rPr>
              <a:t>corrupted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bits in b/w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not have been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corrupted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Burst error is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likely to happen in a serial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4699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duration of the noise is </a:t>
            </a:r>
            <a:r>
              <a:rPr sz="1200" spc="-5" dirty="0">
                <a:latin typeface="Times New Roman"/>
                <a:cs typeface="Times New Roman"/>
              </a:rPr>
              <a:t>normally longer </a:t>
            </a:r>
            <a:r>
              <a:rPr sz="1200" dirty="0">
                <a:latin typeface="Times New Roman"/>
                <a:cs typeface="Times New Roman"/>
              </a:rPr>
              <a:t>than the duration of a bit which 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that when noise affects data, it </a:t>
            </a:r>
            <a:r>
              <a:rPr sz="1200" spc="-5" dirty="0">
                <a:latin typeface="Times New Roman"/>
                <a:cs typeface="Times New Roman"/>
              </a:rPr>
              <a:t>affects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of bits </a:t>
            </a:r>
            <a:r>
              <a:rPr sz="1200" dirty="0">
                <a:latin typeface="Times New Roman"/>
                <a:cs typeface="Times New Roman"/>
              </a:rPr>
              <a:t>affected </a:t>
            </a:r>
            <a:r>
              <a:rPr sz="1200" spc="-5" dirty="0">
                <a:latin typeface="Times New Roman"/>
                <a:cs typeface="Times New Roman"/>
              </a:rPr>
              <a:t>depends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rate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duration 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927100" marR="221615" lvl="1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are sending data at 1 </a:t>
            </a:r>
            <a:r>
              <a:rPr sz="1200" spc="-5" dirty="0">
                <a:latin typeface="Times New Roman"/>
                <a:cs typeface="Times New Roman"/>
              </a:rPr>
              <a:t>Kbps,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noise of 1/100 seconds  </a:t>
            </a:r>
            <a:r>
              <a:rPr sz="1200" dirty="0">
                <a:latin typeface="Times New Roman"/>
                <a:cs typeface="Times New Roman"/>
              </a:rPr>
              <a:t>can affect 10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1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we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sending data </a:t>
            </a:r>
            <a:r>
              <a:rPr sz="1200" dirty="0">
                <a:latin typeface="Times New Roman"/>
                <a:cs typeface="Times New Roman"/>
              </a:rPr>
              <a:t>at 1 </a:t>
            </a:r>
            <a:r>
              <a:rPr sz="1200" spc="-5" dirty="0">
                <a:latin typeface="Times New Roman"/>
                <a:cs typeface="Times New Roman"/>
              </a:rPr>
              <a:t>Mbps, the same </a:t>
            </a:r>
            <a:r>
              <a:rPr sz="1200" dirty="0">
                <a:latin typeface="Times New Roman"/>
                <a:cs typeface="Times New Roman"/>
              </a:rPr>
              <a:t>noise can affect 10,000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14"/>
              </a:lnSpc>
            </a:pPr>
            <a:r>
              <a:rPr sz="1400" b="1" spc="-5" dirty="0">
                <a:latin typeface="Times New Roman"/>
                <a:cs typeface="Times New Roman"/>
              </a:rPr>
              <a:t>Error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Detection</a:t>
            </a:r>
            <a:endParaRPr sz="1400">
              <a:latin typeface="Times New Roman"/>
              <a:cs typeface="Times New Roman"/>
            </a:endParaRPr>
          </a:p>
          <a:p>
            <a:pPr marL="469900" marR="7620" indent="-228600">
              <a:lnSpc>
                <a:spcPts val="1380"/>
              </a:lnSpc>
              <a:spcBef>
                <a:spcPts val="5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Even if we know what type of errors can occur, will we recognize one when </a:t>
            </a:r>
            <a:r>
              <a:rPr sz="1200" spc="-10" dirty="0">
                <a:latin typeface="Times New Roman"/>
                <a:cs typeface="Times New Roman"/>
              </a:rPr>
              <a:t>we 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it?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a copy of the intended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comparison, </a:t>
            </a:r>
            <a:r>
              <a:rPr sz="1200" dirty="0">
                <a:latin typeface="Times New Roman"/>
                <a:cs typeface="Times New Roman"/>
              </a:rPr>
              <a:t>of course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But what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we don’t have </a:t>
            </a:r>
            <a:r>
              <a:rPr sz="1200" dirty="0">
                <a:latin typeface="Times New Roman"/>
                <a:cs typeface="Times New Roman"/>
              </a:rPr>
              <a:t>a copy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original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will have no way of knowing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received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error </a:t>
            </a:r>
            <a:r>
              <a:rPr sz="1200" dirty="0">
                <a:latin typeface="Times New Roman"/>
                <a:cs typeface="Times New Roman"/>
              </a:rPr>
              <a:t>until </a:t>
            </a:r>
            <a:r>
              <a:rPr sz="1200" spc="-5" dirty="0">
                <a:latin typeface="Times New Roman"/>
                <a:cs typeface="Times New Roman"/>
              </a:rPr>
              <a:t>we have  </a:t>
            </a:r>
            <a:r>
              <a:rPr sz="1200" dirty="0">
                <a:latin typeface="Times New Roman"/>
                <a:cs typeface="Times New Roman"/>
              </a:rPr>
              <a:t>decoded the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and failed to </a:t>
            </a:r>
            <a:r>
              <a:rPr sz="1200" spc="-5" dirty="0">
                <a:latin typeface="Times New Roman"/>
                <a:cs typeface="Times New Roman"/>
              </a:rPr>
              <a:t>make </a:t>
            </a:r>
            <a:r>
              <a:rPr sz="1200" dirty="0">
                <a:latin typeface="Times New Roman"/>
                <a:cs typeface="Times New Roman"/>
              </a:rPr>
              <a:t>sense of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device </a:t>
            </a:r>
            <a:r>
              <a:rPr sz="1200" dirty="0">
                <a:latin typeface="Times New Roman"/>
                <a:cs typeface="Times New Roman"/>
              </a:rPr>
              <a:t>to check </a:t>
            </a:r>
            <a:r>
              <a:rPr sz="1200" spc="-5" dirty="0">
                <a:latin typeface="Times New Roman"/>
                <a:cs typeface="Times New Roman"/>
              </a:rPr>
              <a:t>for errors </a:t>
            </a:r>
            <a:r>
              <a:rPr sz="1200" dirty="0">
                <a:latin typeface="Times New Roman"/>
                <a:cs typeface="Times New Roman"/>
              </a:rPr>
              <a:t>this way will be Costly and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Slow</a:t>
            </a:r>
            <a:endParaRPr sz="1200">
              <a:latin typeface="Times New Roman"/>
              <a:cs typeface="Times New Roman"/>
            </a:endParaRPr>
          </a:p>
          <a:p>
            <a:pPr marL="469900" marR="825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We don’t need a </a:t>
            </a:r>
            <a:r>
              <a:rPr sz="1200" spc="-5" dirty="0">
                <a:latin typeface="Times New Roman"/>
                <a:cs typeface="Times New Roman"/>
              </a:rPr>
              <a:t>machine </a:t>
            </a:r>
            <a:r>
              <a:rPr sz="1200" dirty="0">
                <a:latin typeface="Times New Roman"/>
                <a:cs typeface="Times New Roman"/>
              </a:rPr>
              <a:t>that decodes </a:t>
            </a:r>
            <a:r>
              <a:rPr sz="1200" spc="-5" dirty="0">
                <a:latin typeface="Times New Roman"/>
                <a:cs typeface="Times New Roman"/>
              </a:rPr>
              <a:t>every thing and then sits and decides  </a:t>
            </a:r>
            <a:r>
              <a:rPr sz="1200" dirty="0">
                <a:latin typeface="Times New Roman"/>
                <a:cs typeface="Times New Roman"/>
              </a:rPr>
              <a:t>whether a </a:t>
            </a:r>
            <a:r>
              <a:rPr sz="1200" spc="-5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word </a:t>
            </a:r>
            <a:r>
              <a:rPr sz="1200" spc="-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sense or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need a </a:t>
            </a:r>
            <a:r>
              <a:rPr sz="1200" spc="-5" dirty="0">
                <a:latin typeface="Times New Roman"/>
                <a:cs typeface="Times New Roman"/>
              </a:rPr>
              <a:t>mechanism </a:t>
            </a:r>
            <a:r>
              <a:rPr sz="1200" dirty="0">
                <a:latin typeface="Times New Roman"/>
                <a:cs typeface="Times New Roman"/>
              </a:rPr>
              <a:t>that is </a:t>
            </a:r>
            <a:r>
              <a:rPr sz="1200" spc="-5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Completely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927100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927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Redundancy</a:t>
            </a:r>
            <a:endParaRPr sz="1200">
              <a:latin typeface="Times New Roman"/>
              <a:cs typeface="Times New Roman"/>
            </a:endParaRPr>
          </a:p>
          <a:p>
            <a:pPr marL="469900" marR="698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One error </a:t>
            </a:r>
            <a:r>
              <a:rPr sz="1200" spc="-5" dirty="0">
                <a:latin typeface="Times New Roman"/>
                <a:cs typeface="Times New Roman"/>
              </a:rPr>
              <a:t>detection mechanism </a:t>
            </a:r>
            <a:r>
              <a:rPr sz="1200" dirty="0">
                <a:latin typeface="Times New Roman"/>
                <a:cs typeface="Times New Roman"/>
              </a:rPr>
              <a:t>that would </a:t>
            </a:r>
            <a:r>
              <a:rPr sz="1200" spc="-5" dirty="0">
                <a:latin typeface="Times New Roman"/>
                <a:cs typeface="Times New Roman"/>
              </a:rPr>
              <a:t>satisfy these requirements would be </a:t>
            </a:r>
            <a:r>
              <a:rPr sz="1200" dirty="0">
                <a:latin typeface="Times New Roman"/>
                <a:cs typeface="Times New Roman"/>
              </a:rPr>
              <a:t>to  send every data unit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twice</a:t>
            </a:r>
            <a:endParaRPr sz="1200">
              <a:latin typeface="Times New Roman"/>
              <a:cs typeface="Times New Roman"/>
            </a:endParaRPr>
          </a:p>
          <a:p>
            <a:pPr marL="469900" marR="762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receiving </a:t>
            </a:r>
            <a:r>
              <a:rPr sz="1200" dirty="0">
                <a:latin typeface="Times New Roman"/>
                <a:cs typeface="Times New Roman"/>
              </a:rPr>
              <a:t>device would then be able to do a bit-for-bit </a:t>
            </a:r>
            <a:r>
              <a:rPr sz="1200" spc="-5" dirty="0">
                <a:latin typeface="Times New Roman"/>
                <a:cs typeface="Times New Roman"/>
              </a:rPr>
              <a:t>comparison </a:t>
            </a:r>
            <a:r>
              <a:rPr sz="1200" dirty="0">
                <a:latin typeface="Times New Roman"/>
                <a:cs typeface="Times New Roman"/>
              </a:rPr>
              <a:t>b/w two  </a:t>
            </a:r>
            <a:r>
              <a:rPr sz="1200" spc="-5" dirty="0">
                <a:latin typeface="Times New Roman"/>
                <a:cs typeface="Times New Roman"/>
              </a:rPr>
              <a:t>TXs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discrepancy </a:t>
            </a:r>
            <a:r>
              <a:rPr sz="1200" dirty="0">
                <a:latin typeface="Times New Roman"/>
                <a:cs typeface="Times New Roman"/>
              </a:rPr>
              <a:t>will indicate </a:t>
            </a:r>
            <a:r>
              <a:rPr sz="1200" spc="-5" dirty="0">
                <a:latin typeface="Times New Roman"/>
                <a:cs typeface="Times New Roman"/>
              </a:rPr>
              <a:t>an error </a:t>
            </a:r>
            <a:r>
              <a:rPr sz="1200" dirty="0">
                <a:latin typeface="Times New Roman"/>
                <a:cs typeface="Times New Roman"/>
              </a:rPr>
              <a:t>and an </a:t>
            </a:r>
            <a:r>
              <a:rPr sz="1200" spc="-5" dirty="0">
                <a:latin typeface="Times New Roman"/>
                <a:cs typeface="Times New Roman"/>
              </a:rPr>
              <a:t>appropriate error correction  mechanism </a:t>
            </a:r>
            <a:r>
              <a:rPr sz="1200" dirty="0">
                <a:latin typeface="Times New Roman"/>
                <a:cs typeface="Times New Roman"/>
              </a:rPr>
              <a:t>could be set 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This system will </a:t>
            </a:r>
            <a:r>
              <a:rPr sz="1200" spc="-5" dirty="0">
                <a:latin typeface="Times New Roman"/>
                <a:cs typeface="Times New Roman"/>
              </a:rPr>
              <a:t>be completely Accurate because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odds </a:t>
            </a:r>
            <a:r>
              <a:rPr sz="1200" dirty="0">
                <a:latin typeface="Times New Roman"/>
                <a:cs typeface="Times New Roman"/>
              </a:rPr>
              <a:t>of error </a:t>
            </a:r>
            <a:r>
              <a:rPr sz="1200" spc="-5" dirty="0">
                <a:latin typeface="Times New Roman"/>
                <a:cs typeface="Times New Roman"/>
              </a:rPr>
              <a:t>affecting the  same </a:t>
            </a:r>
            <a:r>
              <a:rPr sz="1200" dirty="0">
                <a:latin typeface="Times New Roman"/>
                <a:cs typeface="Times New Roman"/>
              </a:rPr>
              <a:t>bits in both </a:t>
            </a:r>
            <a:r>
              <a:rPr sz="1200" spc="-5" dirty="0">
                <a:latin typeface="Times New Roman"/>
                <a:cs typeface="Times New Roman"/>
              </a:rPr>
              <a:t>version </a:t>
            </a:r>
            <a:r>
              <a:rPr sz="1200" dirty="0">
                <a:latin typeface="Times New Roman"/>
                <a:cs typeface="Times New Roman"/>
              </a:rPr>
              <a:t>will be </a:t>
            </a:r>
            <a:r>
              <a:rPr sz="1200" spc="-5" dirty="0">
                <a:latin typeface="Times New Roman"/>
                <a:cs typeface="Times New Roman"/>
              </a:rPr>
              <a:t>infinitesimally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But this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will be </a:t>
            </a:r>
            <a:r>
              <a:rPr sz="1200" spc="-5" dirty="0">
                <a:latin typeface="Times New Roman"/>
                <a:cs typeface="Times New Roman"/>
              </a:rPr>
              <a:t>extra ordinarily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SLOW</a:t>
            </a:r>
            <a:endParaRPr sz="1200">
              <a:latin typeface="Times New Roman"/>
              <a:cs typeface="Times New Roman"/>
            </a:endParaRPr>
          </a:p>
          <a:p>
            <a:pPr marL="469900" marR="825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Not only will the </a:t>
            </a:r>
            <a:r>
              <a:rPr sz="1200" spc="-5" dirty="0">
                <a:latin typeface="Times New Roman"/>
                <a:cs typeface="Times New Roman"/>
              </a:rPr>
              <a:t>TX time double, but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it takes </a:t>
            </a:r>
            <a:r>
              <a:rPr sz="1200" spc="-5" dirty="0">
                <a:latin typeface="Times New Roman"/>
                <a:cs typeface="Times New Roman"/>
              </a:rPr>
              <a:t>to compare two data units  is also added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 marL="469900" marR="762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concept of </a:t>
            </a:r>
            <a:r>
              <a:rPr sz="1200" spc="-5" dirty="0">
                <a:latin typeface="Times New Roman"/>
                <a:cs typeface="Times New Roman"/>
              </a:rPr>
              <a:t>including </a:t>
            </a:r>
            <a:r>
              <a:rPr sz="1200" dirty="0">
                <a:latin typeface="Times New Roman"/>
                <a:cs typeface="Times New Roman"/>
              </a:rPr>
              <a:t>extra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solely for the purpose of  </a:t>
            </a:r>
            <a:r>
              <a:rPr sz="1200" spc="-5" dirty="0">
                <a:latin typeface="Times New Roman"/>
                <a:cs typeface="Times New Roman"/>
              </a:rPr>
              <a:t>comparison </a:t>
            </a:r>
            <a:r>
              <a:rPr sz="1200" dirty="0">
                <a:latin typeface="Times New Roman"/>
                <a:cs typeface="Times New Roman"/>
              </a:rPr>
              <a:t>is a good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endParaRPr sz="1200">
              <a:latin typeface="Times New Roman"/>
              <a:cs typeface="Times New Roman"/>
            </a:endParaRPr>
          </a:p>
          <a:p>
            <a:pPr marL="469900" marR="8255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But </a:t>
            </a:r>
            <a:r>
              <a:rPr sz="1200" dirty="0">
                <a:latin typeface="Times New Roman"/>
                <a:cs typeface="Times New Roman"/>
              </a:rPr>
              <a:t>instead </a:t>
            </a:r>
            <a:r>
              <a:rPr sz="1200" spc="-5" dirty="0">
                <a:latin typeface="Times New Roman"/>
                <a:cs typeface="Times New Roman"/>
              </a:rPr>
              <a:t>of repeating the </a:t>
            </a:r>
            <a:r>
              <a:rPr sz="1200" dirty="0">
                <a:latin typeface="Times New Roman"/>
                <a:cs typeface="Times New Roman"/>
              </a:rPr>
              <a:t>entire data </a:t>
            </a:r>
            <a:r>
              <a:rPr sz="1200" spc="-5" dirty="0">
                <a:latin typeface="Times New Roman"/>
                <a:cs typeface="Times New Roman"/>
              </a:rPr>
              <a:t>stream,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shorter group of bits may be  </a:t>
            </a:r>
            <a:r>
              <a:rPr sz="1200" dirty="0">
                <a:latin typeface="Times New Roman"/>
                <a:cs typeface="Times New Roman"/>
              </a:rPr>
              <a:t>appended to the end of each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technique </a:t>
            </a:r>
            <a:r>
              <a:rPr sz="1200" dirty="0">
                <a:latin typeface="Times New Roman"/>
                <a:cs typeface="Times New Roman"/>
              </a:rPr>
              <a:t>is called </a:t>
            </a:r>
            <a:r>
              <a:rPr sz="1200" spc="-5" dirty="0">
                <a:latin typeface="Times New Roman"/>
                <a:cs typeface="Times New Roman"/>
              </a:rPr>
              <a:t>REDUNDANCY because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extra </a:t>
            </a:r>
            <a:r>
              <a:rPr sz="1200" dirty="0">
                <a:latin typeface="Times New Roman"/>
                <a:cs typeface="Times New Roman"/>
              </a:rPr>
              <a:t>bit are </a:t>
            </a:r>
            <a:r>
              <a:rPr sz="1200" spc="-5" dirty="0">
                <a:latin typeface="Times New Roman"/>
                <a:cs typeface="Times New Roman"/>
              </a:rPr>
              <a:t>redundant </a:t>
            </a:r>
            <a:r>
              <a:rPr sz="1200" dirty="0">
                <a:latin typeface="Times New Roman"/>
                <a:cs typeface="Times New Roman"/>
              </a:rPr>
              <a:t>to  the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and are discarded as soon as the </a:t>
            </a:r>
            <a:r>
              <a:rPr sz="1200" spc="-5" dirty="0">
                <a:latin typeface="Times New Roman"/>
                <a:cs typeface="Times New Roman"/>
              </a:rPr>
              <a:t>accuracy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has been  </a:t>
            </a:r>
            <a:r>
              <a:rPr sz="1200" spc="-5" dirty="0">
                <a:latin typeface="Times New Roman"/>
                <a:cs typeface="Times New Roman"/>
              </a:rPr>
              <a:t>determined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170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166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8484107"/>
            <a:ext cx="530225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Vertical Redundancy Check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(VRC)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Most common and least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expensive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Also called Parity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redundant bit called parity bit is </a:t>
            </a:r>
            <a:r>
              <a:rPr sz="1200" spc="-5" dirty="0">
                <a:latin typeface="Times New Roman"/>
                <a:cs typeface="Times New Roman"/>
              </a:rPr>
              <a:t>appended </a:t>
            </a:r>
            <a:r>
              <a:rPr sz="1200" dirty="0">
                <a:latin typeface="Times New Roman"/>
                <a:cs typeface="Times New Roman"/>
              </a:rPr>
              <a:t>to every data unit so that total 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1’s in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unit </a:t>
            </a:r>
            <a:r>
              <a:rPr sz="1200" spc="-5" dirty="0">
                <a:latin typeface="Times New Roman"/>
                <a:cs typeface="Times New Roman"/>
              </a:rPr>
              <a:t>becomes </a:t>
            </a:r>
            <a:r>
              <a:rPr sz="1200" dirty="0">
                <a:latin typeface="Times New Roman"/>
                <a:cs typeface="Times New Roman"/>
              </a:rPr>
              <a:t>even </a:t>
            </a:r>
            <a:r>
              <a:rPr sz="1200" spc="-5" dirty="0">
                <a:latin typeface="Times New Roman"/>
                <a:cs typeface="Times New Roman"/>
              </a:rPr>
              <a:t>including </a:t>
            </a:r>
            <a:r>
              <a:rPr sz="1200" dirty="0">
                <a:latin typeface="Times New Roman"/>
                <a:cs typeface="Times New Roman"/>
              </a:rPr>
              <a:t>the parity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3669030"/>
            <a:ext cx="5530850" cy="309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Fig shows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process of using redundant bits </a:t>
            </a:r>
            <a:r>
              <a:rPr sz="1200" dirty="0">
                <a:latin typeface="Times New Roman"/>
                <a:cs typeface="Times New Roman"/>
              </a:rPr>
              <a:t>to check the </a:t>
            </a:r>
            <a:r>
              <a:rPr sz="1200" spc="-5" dirty="0">
                <a:latin typeface="Times New Roman"/>
                <a:cs typeface="Times New Roman"/>
              </a:rPr>
              <a:t>accuracy of 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Once the data stream has been generated, it passes through a device that analyzes it  and adds </a:t>
            </a:r>
            <a:r>
              <a:rPr sz="1200" spc="-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an appropriately coded </a:t>
            </a:r>
            <a:r>
              <a:rPr sz="1200" spc="-5" dirty="0">
                <a:latin typeface="Times New Roman"/>
                <a:cs typeface="Times New Roman"/>
              </a:rPr>
              <a:t>redundancy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data unit now </a:t>
            </a:r>
            <a:r>
              <a:rPr sz="1200" spc="-5" dirty="0">
                <a:latin typeface="Times New Roman"/>
                <a:cs typeface="Times New Roman"/>
              </a:rPr>
              <a:t>enlarged </a:t>
            </a:r>
            <a:r>
              <a:rPr sz="1200" dirty="0">
                <a:latin typeface="Times New Roman"/>
                <a:cs typeface="Times New Roman"/>
              </a:rPr>
              <a:t>by several bits (7) travels over the link to the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receiver puts </a:t>
            </a:r>
            <a:r>
              <a:rPr sz="1200" dirty="0">
                <a:latin typeface="Times New Roman"/>
                <a:cs typeface="Times New Roman"/>
              </a:rPr>
              <a:t>the entire </a:t>
            </a:r>
            <a:r>
              <a:rPr sz="1200" spc="-5" dirty="0">
                <a:latin typeface="Times New Roman"/>
                <a:cs typeface="Times New Roman"/>
              </a:rPr>
              <a:t>stream </a:t>
            </a:r>
            <a:r>
              <a:rPr sz="1200" dirty="0">
                <a:latin typeface="Times New Roman"/>
                <a:cs typeface="Times New Roman"/>
              </a:rPr>
              <a:t>through a checking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received </a:t>
            </a:r>
            <a:r>
              <a:rPr sz="1200" dirty="0">
                <a:latin typeface="Times New Roman"/>
                <a:cs typeface="Times New Roman"/>
              </a:rPr>
              <a:t>bit </a:t>
            </a:r>
            <a:r>
              <a:rPr sz="1200" spc="-5" dirty="0">
                <a:latin typeface="Times New Roman"/>
                <a:cs typeface="Times New Roman"/>
              </a:rPr>
              <a:t>stream </a:t>
            </a:r>
            <a:r>
              <a:rPr sz="1200" dirty="0">
                <a:latin typeface="Times New Roman"/>
                <a:cs typeface="Times New Roman"/>
              </a:rPr>
              <a:t>passes the checking </a:t>
            </a:r>
            <a:r>
              <a:rPr sz="1200" spc="-5" dirty="0">
                <a:latin typeface="Times New Roman"/>
                <a:cs typeface="Times New Roman"/>
              </a:rPr>
              <a:t>criteria,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portion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data unit 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accepted and the redundant bits 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discarded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05"/>
              </a:lnSpc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200" b="1" dirty="0">
                <a:latin typeface="Times New Roman"/>
                <a:cs typeface="Times New Roman"/>
              </a:rPr>
              <a:t>Types of </a:t>
            </a:r>
            <a:r>
              <a:rPr sz="1200" b="1" spc="-5" dirty="0">
                <a:latin typeface="Times New Roman"/>
                <a:cs typeface="Times New Roman"/>
              </a:rPr>
              <a:t>Redundancy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Checks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75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There are 4 types of redundancy checks used in data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communication: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ts val="1540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Vertical Redundancy Check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(VRC)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ts val="152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Longitudinal Redundancy Check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(LRC)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ts val="152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Cyclic Redundancy Check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(CRC)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ts val="152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Checksum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spcBef>
                <a:spcPts val="4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First 3 are </a:t>
            </a:r>
            <a:r>
              <a:rPr sz="1200" spc="-5" dirty="0">
                <a:latin typeface="Times New Roman"/>
                <a:cs typeface="Times New Roman"/>
              </a:rPr>
              <a:t>normally implemented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physical layer for use in data link  layer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4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Fourth is used by Upper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8800" y="6745223"/>
            <a:ext cx="5144477" cy="1575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4183" y="914400"/>
            <a:ext cx="4861560" cy="2589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13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2757169"/>
            <a:ext cx="5531485" cy="396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want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binary data unit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1100001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39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Adding </a:t>
            </a:r>
            <a:r>
              <a:rPr sz="1200" dirty="0">
                <a:latin typeface="Times New Roman"/>
                <a:cs typeface="Times New Roman"/>
              </a:rPr>
              <a:t>together the </a:t>
            </a:r>
            <a:r>
              <a:rPr sz="1200" spc="-5" dirty="0">
                <a:latin typeface="Times New Roman"/>
                <a:cs typeface="Times New Roman"/>
              </a:rPr>
              <a:t>number of 1’s </a:t>
            </a:r>
            <a:r>
              <a:rPr sz="1200" dirty="0">
                <a:latin typeface="Times New Roman"/>
                <a:cs typeface="Times New Roman"/>
              </a:rPr>
              <a:t>gives us 3, an odd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Before TX, </a:t>
            </a:r>
            <a:r>
              <a:rPr sz="1200" spc="-5" dirty="0">
                <a:latin typeface="Times New Roman"/>
                <a:cs typeface="Times New Roman"/>
              </a:rPr>
              <a:t>we pass </a:t>
            </a:r>
            <a:r>
              <a:rPr sz="1200" dirty="0">
                <a:latin typeface="Times New Roman"/>
                <a:cs typeface="Times New Roman"/>
              </a:rPr>
              <a:t>the data unit through a </a:t>
            </a:r>
            <a:r>
              <a:rPr sz="1200" spc="-5" dirty="0">
                <a:latin typeface="Times New Roman"/>
                <a:cs typeface="Times New Roman"/>
              </a:rPr>
              <a:t>parity generator, which </a:t>
            </a:r>
            <a:r>
              <a:rPr sz="1200" dirty="0">
                <a:latin typeface="Times New Roman"/>
                <a:cs typeface="Times New Roman"/>
              </a:rPr>
              <a:t>counts the </a:t>
            </a:r>
            <a:r>
              <a:rPr sz="1200" spc="-5" dirty="0">
                <a:latin typeface="Times New Roman"/>
                <a:cs typeface="Times New Roman"/>
              </a:rPr>
              <a:t>1’s  </a:t>
            </a:r>
            <a:r>
              <a:rPr sz="1200" dirty="0">
                <a:latin typeface="Times New Roman"/>
                <a:cs typeface="Times New Roman"/>
              </a:rPr>
              <a:t>and appends the parity </a:t>
            </a:r>
            <a:r>
              <a:rPr sz="1200" spc="-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(1) to the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total number of 1’s is now 4, an even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system now transfers the </a:t>
            </a:r>
            <a:r>
              <a:rPr sz="1200" spc="-5" dirty="0">
                <a:latin typeface="Times New Roman"/>
                <a:cs typeface="Times New Roman"/>
              </a:rPr>
              <a:t>entire </a:t>
            </a:r>
            <a:r>
              <a:rPr sz="1200" dirty="0">
                <a:latin typeface="Times New Roman"/>
                <a:cs typeface="Times New Roman"/>
              </a:rPr>
              <a:t>expanded across the network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it reaches its destination, the RX </a:t>
            </a:r>
            <a:r>
              <a:rPr sz="1200" dirty="0">
                <a:latin typeface="Times New Roman"/>
                <a:cs typeface="Times New Roman"/>
              </a:rPr>
              <a:t>puts all 8 bits through an even parity  checking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RX </a:t>
            </a:r>
            <a:r>
              <a:rPr sz="1200" dirty="0">
                <a:latin typeface="Times New Roman"/>
                <a:cs typeface="Times New Roman"/>
              </a:rPr>
              <a:t>sees 11100001, it </a:t>
            </a:r>
            <a:r>
              <a:rPr sz="1200" spc="-5" dirty="0">
                <a:latin typeface="Times New Roman"/>
                <a:cs typeface="Times New Roman"/>
              </a:rPr>
              <a:t>counts four ones, an even number and the data unit  </a:t>
            </a:r>
            <a:r>
              <a:rPr sz="1200" dirty="0">
                <a:latin typeface="Times New Roman"/>
                <a:cs typeface="Times New Roman"/>
              </a:rPr>
              <a:t>passes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But what if the data </a:t>
            </a:r>
            <a:r>
              <a:rPr sz="1200" spc="-5" dirty="0">
                <a:latin typeface="Times New Roman"/>
                <a:cs typeface="Times New Roman"/>
              </a:rPr>
              <a:t>unit has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damaged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transit?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What if instead of 11100001, receiver sees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11100101?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Then when the parity checker counts the 1’s, it gets 5 an odd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receiver knows that an error has </a:t>
            </a:r>
            <a:r>
              <a:rPr sz="1200" spc="-5" dirty="0">
                <a:latin typeface="Times New Roman"/>
                <a:cs typeface="Times New Roman"/>
              </a:rPr>
              <a:t>occurred somewhere </a:t>
            </a:r>
            <a:r>
              <a:rPr sz="1200" dirty="0">
                <a:latin typeface="Times New Roman"/>
                <a:cs typeface="Times New Roman"/>
              </a:rPr>
              <a:t>and therefore rejects the  whole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Some systems may also use ODD parity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checking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principal is </a:t>
            </a:r>
            <a:r>
              <a:rPr sz="1200" spc="-5" dirty="0">
                <a:latin typeface="Times New Roman"/>
                <a:cs typeface="Times New Roman"/>
              </a:rPr>
              <a:t>the same </a:t>
            </a:r>
            <a:r>
              <a:rPr sz="1200" dirty="0">
                <a:latin typeface="Times New Roman"/>
                <a:cs typeface="Times New Roman"/>
              </a:rPr>
              <a:t>as even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parity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R="2593340" algn="ctr">
              <a:lnSpc>
                <a:spcPts val="1415"/>
              </a:lnSpc>
            </a:pPr>
            <a:r>
              <a:rPr sz="1200" spc="-260" dirty="0">
                <a:latin typeface="Meiryo"/>
                <a:cs typeface="Meiryo"/>
              </a:rPr>
              <a:t>✓    </a:t>
            </a:r>
            <a:r>
              <a:rPr sz="1200" spc="-114" dirty="0">
                <a:latin typeface="Meiryo"/>
                <a:cs typeface="Meiryo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 </a:t>
            </a:r>
            <a:r>
              <a:rPr sz="1200" dirty="0">
                <a:latin typeface="Times New Roman"/>
                <a:cs typeface="Times New Roman"/>
              </a:rPr>
              <a:t>9.1, 9.2,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9.3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9.1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Sender wants to send </a:t>
            </a:r>
            <a:r>
              <a:rPr sz="1200" spc="-5" dirty="0">
                <a:latin typeface="Times New Roman"/>
                <a:cs typeface="Times New Roman"/>
              </a:rPr>
              <a:t>“world”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ASCII, </a:t>
            </a:r>
            <a:r>
              <a:rPr sz="1200" dirty="0">
                <a:latin typeface="Times New Roman"/>
                <a:cs typeface="Times New Roman"/>
              </a:rPr>
              <a:t>the five characters are coded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96958" y="6733764"/>
          <a:ext cx="1924685" cy="91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878">
                <a:tc>
                  <a:txBody>
                    <a:bodyPr/>
                    <a:lstStyle/>
                    <a:p>
                      <a:pPr marL="22225">
                        <a:lnSpc>
                          <a:spcPts val="12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1110111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1110111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L="2222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1101111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2222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1110010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1110010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2222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1101100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78">
                <a:tc>
                  <a:txBody>
                    <a:bodyPr/>
                    <a:lstStyle/>
                    <a:p>
                      <a:pPr marL="2222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1100100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1100100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301" y="7755649"/>
            <a:ext cx="485648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Example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9.2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|   Suppose </a:t>
            </a:r>
            <a:r>
              <a:rPr sz="1200" dirty="0">
                <a:latin typeface="Times New Roman"/>
                <a:cs typeface="Times New Roman"/>
              </a:rPr>
              <a:t>“world” is </a:t>
            </a:r>
            <a:r>
              <a:rPr sz="1200" spc="-5" dirty="0">
                <a:latin typeface="Times New Roman"/>
                <a:cs typeface="Times New Roman"/>
              </a:rPr>
              <a:t>received </a:t>
            </a:r>
            <a:r>
              <a:rPr sz="1200" dirty="0">
                <a:latin typeface="Times New Roman"/>
                <a:cs typeface="Times New Roman"/>
              </a:rPr>
              <a:t>by the receiver </a:t>
            </a:r>
            <a:r>
              <a:rPr sz="1200" spc="-5" dirty="0">
                <a:latin typeface="Times New Roman"/>
                <a:cs typeface="Times New Roman"/>
              </a:rPr>
              <a:t>without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corrupted: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eiryo"/>
              <a:buChar char="*"/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Receiver </a:t>
            </a:r>
            <a:r>
              <a:rPr sz="1200" spc="-5" dirty="0">
                <a:latin typeface="Times New Roman"/>
                <a:cs typeface="Times New Roman"/>
              </a:rPr>
              <a:t>counts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1’s </a:t>
            </a:r>
            <a:r>
              <a:rPr sz="1200" dirty="0">
                <a:latin typeface="Times New Roman"/>
                <a:cs typeface="Times New Roman"/>
              </a:rPr>
              <a:t>and passes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35054" y="8486364"/>
          <a:ext cx="2750185" cy="91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878">
                <a:tc>
                  <a:txBody>
                    <a:bodyPr/>
                    <a:lstStyle/>
                    <a:p>
                      <a:pPr marR="8255" algn="ctr">
                        <a:lnSpc>
                          <a:spcPts val="12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1110111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05"/>
                        </a:lnSpc>
                        <a:tabLst>
                          <a:tab pos="141351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111011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	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R="8890" algn="ct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  <a:tabLst>
                          <a:tab pos="140906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	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R="7620" algn="ct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1110010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  <a:tabLst>
                          <a:tab pos="139636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	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R="7620" algn="ct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  <a:tabLst>
                          <a:tab pos="1405255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00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	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78">
                <a:tc>
                  <a:txBody>
                    <a:bodyPr/>
                    <a:lstStyle/>
                    <a:p>
                      <a:pPr marR="8890" algn="ct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1100100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  <a:tabLst>
                          <a:tab pos="140906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110010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1	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143000" y="914400"/>
            <a:ext cx="4742141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81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383159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9.3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Suppose “world” is received by the receiver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corrupted: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eiryo"/>
              <a:buChar char="*"/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Receiver </a:t>
            </a:r>
            <a:r>
              <a:rPr sz="1200" spc="-5" dirty="0">
                <a:latin typeface="Times New Roman"/>
                <a:cs typeface="Times New Roman"/>
              </a:rPr>
              <a:t>counts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1’s </a:t>
            </a:r>
            <a:r>
              <a:rPr sz="1200" dirty="0">
                <a:latin typeface="Times New Roman"/>
                <a:cs typeface="Times New Roman"/>
              </a:rPr>
              <a:t>and rejects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35052" y="1808196"/>
          <a:ext cx="2750185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878">
                <a:tc>
                  <a:txBody>
                    <a:bodyPr/>
                    <a:lstStyle/>
                    <a:p>
                      <a:pPr marR="8255" algn="ctr">
                        <a:lnSpc>
                          <a:spcPts val="12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1110111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05"/>
                        </a:lnSpc>
                        <a:tabLst>
                          <a:tab pos="141351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111111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	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R="8255" algn="ct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  <a:tabLst>
                          <a:tab pos="140906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	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R="7620" algn="ct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1110010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  <a:tabLst>
                          <a:tab pos="139636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111011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	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78">
                <a:tc>
                  <a:txBody>
                    <a:bodyPr/>
                    <a:lstStyle/>
                    <a:p>
                      <a:pPr marR="7620" algn="ct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1101100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95"/>
                        </a:lnSpc>
                        <a:tabLst>
                          <a:tab pos="140525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110110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u="sng" dirty="0">
                          <a:latin typeface="Times New Roman"/>
                          <a:cs typeface="Times New Roman"/>
                        </a:rPr>
                        <a:t>0	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300" y="2831592"/>
            <a:ext cx="5532120" cy="6151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05"/>
              </a:lnSpc>
              <a:buFont typeface="Meiryo"/>
              <a:buChar char="▪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Performance </a:t>
            </a:r>
            <a:r>
              <a:rPr sz="1200" b="1" spc="-5" dirty="0">
                <a:latin typeface="Times New Roman"/>
                <a:cs typeface="Times New Roman"/>
              </a:rPr>
              <a:t>of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VRC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VRC can detect all single bit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 marL="469900" marR="762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Can also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Burst errors as long as the total </a:t>
            </a:r>
            <a:r>
              <a:rPr sz="1200" spc="-5" dirty="0">
                <a:latin typeface="Times New Roman"/>
                <a:cs typeface="Times New Roman"/>
              </a:rPr>
              <a:t>number of bits </a:t>
            </a:r>
            <a:r>
              <a:rPr sz="1200" dirty="0">
                <a:latin typeface="Times New Roman"/>
                <a:cs typeface="Times New Roman"/>
              </a:rPr>
              <a:t>changed is </a:t>
            </a:r>
            <a:r>
              <a:rPr sz="1200" spc="-10" dirty="0">
                <a:latin typeface="Times New Roman"/>
                <a:cs typeface="Times New Roman"/>
              </a:rPr>
              <a:t>ODD  </a:t>
            </a:r>
            <a:r>
              <a:rPr sz="1200" dirty="0">
                <a:latin typeface="Times New Roman"/>
                <a:cs typeface="Times New Roman"/>
              </a:rPr>
              <a:t>(1,3,5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Examples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0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We have an Even Parity data unit where the total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1’s including the  parity bit is ‘6’ :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1000111011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If 3 bits </a:t>
            </a:r>
            <a:r>
              <a:rPr sz="1200" spc="-5" dirty="0">
                <a:latin typeface="Times New Roman"/>
                <a:cs typeface="Times New Roman"/>
              </a:rPr>
              <a:t>change </a:t>
            </a:r>
            <a:r>
              <a:rPr sz="1200" dirty="0">
                <a:latin typeface="Times New Roman"/>
                <a:cs typeface="Times New Roman"/>
              </a:rPr>
              <a:t>value </a:t>
            </a:r>
            <a:r>
              <a:rPr sz="1200" spc="-5" dirty="0">
                <a:latin typeface="Times New Roman"/>
                <a:cs typeface="Times New Roman"/>
              </a:rPr>
              <a:t>resulting parity </a:t>
            </a:r>
            <a:r>
              <a:rPr sz="1200" dirty="0">
                <a:latin typeface="Times New Roman"/>
                <a:cs typeface="Times New Roman"/>
              </a:rPr>
              <a:t>will be </a:t>
            </a:r>
            <a:r>
              <a:rPr sz="1200" spc="-5" dirty="0">
                <a:latin typeface="Times New Roman"/>
                <a:cs typeface="Times New Roman"/>
              </a:rPr>
              <a:t>odd </a:t>
            </a:r>
            <a:r>
              <a:rPr sz="1200" dirty="0">
                <a:latin typeface="Times New Roman"/>
                <a:cs typeface="Times New Roman"/>
              </a:rPr>
              <a:t>and an </a:t>
            </a:r>
            <a:r>
              <a:rPr sz="1200" spc="-5" dirty="0">
                <a:latin typeface="Times New Roman"/>
                <a:cs typeface="Times New Roman"/>
              </a:rPr>
              <a:t>error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be detected:  </a:t>
            </a:r>
            <a:r>
              <a:rPr sz="1200" dirty="0">
                <a:latin typeface="Times New Roman"/>
                <a:cs typeface="Times New Roman"/>
              </a:rPr>
              <a:t>1111111011: 1’s =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If 2 bits change value resulting parity will still be even and error will not be  detected: 1110111011: 1’s =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eiryo"/>
              <a:buChar char="*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spcBef>
                <a:spcPts val="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VRC cannot detect errors when the total number </a:t>
            </a:r>
            <a:r>
              <a:rPr sz="1200" dirty="0">
                <a:latin typeface="Times New Roman"/>
                <a:cs typeface="Times New Roman"/>
              </a:rPr>
              <a:t>of bits changed 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VRC checker will </a:t>
            </a:r>
            <a:r>
              <a:rPr sz="1200" spc="-5" dirty="0">
                <a:latin typeface="Times New Roman"/>
                <a:cs typeface="Times New Roman"/>
              </a:rPr>
              <a:t>return </a:t>
            </a:r>
            <a:r>
              <a:rPr sz="1200" dirty="0">
                <a:latin typeface="Times New Roman"/>
                <a:cs typeface="Times New Roman"/>
              </a:rPr>
              <a:t>a result of 1 and 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unit will be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rejected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hold </a:t>
            </a:r>
            <a:r>
              <a:rPr sz="1200" dirty="0">
                <a:latin typeface="Times New Roman"/>
                <a:cs typeface="Times New Roman"/>
              </a:rPr>
              <a:t>true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odd number 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case, VRC checker will </a:t>
            </a:r>
            <a:r>
              <a:rPr sz="1200" spc="-5" dirty="0">
                <a:latin typeface="Times New Roman"/>
                <a:cs typeface="Times New Roman"/>
              </a:rPr>
              <a:t>check </a:t>
            </a:r>
            <a:r>
              <a:rPr sz="1200" dirty="0">
                <a:latin typeface="Times New Roman"/>
                <a:cs typeface="Times New Roman"/>
              </a:rPr>
              <a:t>parity and will </a:t>
            </a:r>
            <a:r>
              <a:rPr sz="1200" spc="-5" dirty="0">
                <a:latin typeface="Times New Roman"/>
                <a:cs typeface="Times New Roman"/>
              </a:rPr>
              <a:t>return </a:t>
            </a:r>
            <a:r>
              <a:rPr sz="1200" dirty="0">
                <a:latin typeface="Times New Roman"/>
                <a:cs typeface="Times New Roman"/>
              </a:rPr>
              <a:t>an even 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although the data unit contains two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spcBef>
                <a:spcPts val="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VRC </a:t>
            </a:r>
            <a:r>
              <a:rPr sz="1200" dirty="0">
                <a:latin typeface="Times New Roman"/>
                <a:cs typeface="Times New Roman"/>
              </a:rPr>
              <a:t>cannot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error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of bits changed is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any two bits change in TX, the changes cancel each other and the data unit will  </a:t>
            </a:r>
            <a:r>
              <a:rPr sz="1200" dirty="0">
                <a:latin typeface="Times New Roman"/>
                <a:cs typeface="Times New Roman"/>
              </a:rPr>
              <a:t>pass a parity check even </a:t>
            </a:r>
            <a:r>
              <a:rPr sz="1200" spc="-5" dirty="0">
                <a:latin typeface="Times New Roman"/>
                <a:cs typeface="Times New Roman"/>
              </a:rPr>
              <a:t>though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unit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damaged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holds true for any even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Types of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Error Detection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Redundancy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Types of Redundancy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  <a:tabLst>
                <a:tab pos="4692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spc="-5" dirty="0">
                <a:latin typeface="Times New Roman"/>
                <a:cs typeface="Times New Roman"/>
              </a:rPr>
              <a:t>Section  9.1, 9.2,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9.3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“Data 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Behrouz A.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011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0850" cy="147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#34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48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Error Detection And Correction</a:t>
            </a:r>
            <a:r>
              <a:rPr sz="1600" b="1" u="heavy" spc="-4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Methods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ts val="1614"/>
              </a:lnSpc>
              <a:buFont typeface="Meiryo"/>
              <a:buChar char="❖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Longitudinal Red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Check(LRC)</a:t>
            </a:r>
            <a:endParaRPr sz="14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LRC,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block of bits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organized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-5" dirty="0">
                <a:latin typeface="Times New Roman"/>
                <a:cs typeface="Times New Roman"/>
              </a:rPr>
              <a:t>table (rows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columns)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example instead of sending 32 bits, we organize </a:t>
            </a:r>
            <a:r>
              <a:rPr sz="1200" dirty="0">
                <a:latin typeface="Times New Roman"/>
                <a:cs typeface="Times New Roman"/>
              </a:rPr>
              <a:t>them in a </a:t>
            </a:r>
            <a:r>
              <a:rPr sz="1200" spc="-5" dirty="0">
                <a:latin typeface="Times New Roman"/>
                <a:cs typeface="Times New Roman"/>
              </a:rPr>
              <a:t>table made </a:t>
            </a:r>
            <a:r>
              <a:rPr sz="1200" dirty="0">
                <a:latin typeface="Times New Roman"/>
                <a:cs typeface="Times New Roman"/>
              </a:rPr>
              <a:t>of 4  </a:t>
            </a:r>
            <a:r>
              <a:rPr sz="1200" spc="-5" dirty="0">
                <a:latin typeface="Times New Roman"/>
                <a:cs typeface="Times New Roman"/>
              </a:rPr>
              <a:t>rows and </a:t>
            </a:r>
            <a:r>
              <a:rPr sz="1200" dirty="0">
                <a:latin typeface="Times New Roman"/>
                <a:cs typeface="Times New Roman"/>
              </a:rPr>
              <a:t>8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863083"/>
            <a:ext cx="5531485" cy="4598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then calculate the Parity bit for each </a:t>
            </a:r>
            <a:r>
              <a:rPr sz="1200" spc="-5" dirty="0">
                <a:latin typeface="Times New Roman"/>
                <a:cs typeface="Times New Roman"/>
              </a:rPr>
              <a:t>column </a:t>
            </a:r>
            <a:r>
              <a:rPr sz="1200" dirty="0">
                <a:latin typeface="Times New Roman"/>
                <a:cs typeface="Times New Roman"/>
              </a:rPr>
              <a:t>and create a new row of 8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  which are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parity </a:t>
            </a:r>
            <a:r>
              <a:rPr sz="1200" spc="-5" dirty="0">
                <a:latin typeface="Times New Roman"/>
                <a:cs typeface="Times New Roman"/>
              </a:rPr>
              <a:t>bits </a:t>
            </a:r>
            <a:r>
              <a:rPr sz="1200" dirty="0">
                <a:latin typeface="Times New Roman"/>
                <a:cs typeface="Times New Roman"/>
              </a:rPr>
              <a:t>for the whole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endParaRPr sz="1200">
              <a:latin typeface="Times New Roman"/>
              <a:cs typeface="Times New Roman"/>
            </a:endParaRPr>
          </a:p>
          <a:p>
            <a:pPr marL="698500" marR="5715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Note that </a:t>
            </a:r>
            <a:r>
              <a:rPr sz="1200" spc="-5" dirty="0">
                <a:latin typeface="Times New Roman"/>
                <a:cs typeface="Times New Roman"/>
              </a:rPr>
              <a:t>the first </a:t>
            </a:r>
            <a:r>
              <a:rPr sz="1200" dirty="0">
                <a:latin typeface="Times New Roman"/>
                <a:cs typeface="Times New Roman"/>
              </a:rPr>
              <a:t>parity bit in the </a:t>
            </a:r>
            <a:r>
              <a:rPr sz="1200" spc="-10" dirty="0">
                <a:latin typeface="Times New Roman"/>
                <a:cs typeface="Times New Roman"/>
              </a:rPr>
              <a:t>5</a:t>
            </a:r>
            <a:r>
              <a:rPr sz="1200" spc="-15" baseline="38194" dirty="0">
                <a:latin typeface="Times New Roman"/>
                <a:cs typeface="Times New Roman"/>
              </a:rPr>
              <a:t>th </a:t>
            </a:r>
            <a:r>
              <a:rPr sz="1200" dirty="0">
                <a:latin typeface="Times New Roman"/>
                <a:cs typeface="Times New Roman"/>
              </a:rPr>
              <a:t>row is calculated based on all the first  bits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24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second parity bit is calculated based on all the second bits and so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370"/>
              </a:lnSpc>
              <a:spcBef>
                <a:spcPts val="195"/>
              </a:spcBef>
              <a:buSzPct val="116666"/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attach </a:t>
            </a:r>
            <a:r>
              <a:rPr sz="1200" dirty="0">
                <a:latin typeface="Times New Roman"/>
                <a:cs typeface="Times New Roman"/>
              </a:rPr>
              <a:t>the 8 </a:t>
            </a:r>
            <a:r>
              <a:rPr sz="1200" spc="-5" dirty="0">
                <a:latin typeface="Times New Roman"/>
                <a:cs typeface="Times New Roman"/>
              </a:rPr>
              <a:t>parity </a:t>
            </a:r>
            <a:r>
              <a:rPr sz="1200" dirty="0">
                <a:latin typeface="Times New Roman"/>
                <a:cs typeface="Times New Roman"/>
              </a:rPr>
              <a:t>bits to the </a:t>
            </a:r>
            <a:r>
              <a:rPr sz="1200" spc="-5" dirty="0">
                <a:latin typeface="Times New Roman"/>
                <a:cs typeface="Times New Roman"/>
              </a:rPr>
              <a:t>original </a:t>
            </a:r>
            <a:r>
              <a:rPr sz="1200" dirty="0">
                <a:latin typeface="Times New Roman"/>
                <a:cs typeface="Times New Roman"/>
              </a:rPr>
              <a:t>data and </a:t>
            </a:r>
            <a:r>
              <a:rPr sz="1200" spc="-5" dirty="0">
                <a:latin typeface="Times New Roman"/>
                <a:cs typeface="Times New Roman"/>
              </a:rPr>
              <a:t>send </a:t>
            </a:r>
            <a:r>
              <a:rPr sz="1200" dirty="0">
                <a:latin typeface="Times New Roman"/>
                <a:cs typeface="Times New Roman"/>
              </a:rPr>
              <a:t>them to the  receiver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55"/>
              </a:lnSpc>
            </a:pPr>
            <a:r>
              <a:rPr sz="1400" b="1" u="heavy" spc="-5" dirty="0">
                <a:latin typeface="Times New Roman"/>
                <a:cs typeface="Times New Roman"/>
              </a:rPr>
              <a:t>Example</a:t>
            </a:r>
            <a:r>
              <a:rPr sz="1400" b="1" u="heavy" spc="-65" dirty="0"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latin typeface="Times New Roman"/>
                <a:cs typeface="Times New Roman"/>
              </a:rPr>
              <a:t>9.4</a:t>
            </a:r>
            <a:endParaRPr sz="1400">
              <a:latin typeface="Times New Roman"/>
              <a:cs typeface="Times New Roman"/>
            </a:endParaRPr>
          </a:p>
          <a:p>
            <a:pPr marL="507365" marR="3296285" indent="-49530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Suppose the following block is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sent:  </a:t>
            </a:r>
            <a:r>
              <a:rPr sz="1200" spc="-5" dirty="0">
                <a:latin typeface="Times New Roman"/>
                <a:cs typeface="Times New Roman"/>
              </a:rPr>
              <a:t>10101001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00111001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11011101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11100111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10101010 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(LRC)</a:t>
            </a:r>
            <a:endParaRPr sz="1200">
              <a:latin typeface="Times New Roman"/>
              <a:cs typeface="Times New Roman"/>
            </a:endParaRPr>
          </a:p>
          <a:p>
            <a:pPr marL="507365" marR="1518285" indent="-266700">
              <a:lnSpc>
                <a:spcPct val="191700"/>
              </a:lnSpc>
              <a:tabLst>
                <a:tab pos="4692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dirty="0">
                <a:latin typeface="Times New Roman"/>
                <a:cs typeface="Times New Roman"/>
              </a:rPr>
              <a:t>It is hit by a burst of length 8 and </a:t>
            </a:r>
            <a:r>
              <a:rPr sz="1200" spc="-5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bits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corrupted:  </a:t>
            </a:r>
            <a:r>
              <a:rPr sz="1200" spc="-5" dirty="0">
                <a:latin typeface="Times New Roman"/>
                <a:cs typeface="Times New Roman"/>
              </a:rPr>
              <a:t>10100011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ts val="1350"/>
              </a:lnSpc>
            </a:pPr>
            <a:r>
              <a:rPr sz="1200" spc="-5" dirty="0">
                <a:latin typeface="Times New Roman"/>
                <a:cs typeface="Times New Roman"/>
              </a:rPr>
              <a:t>10001001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11011101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11100111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10101010 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(LRC)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5"/>
              </a:spcBef>
              <a:tabLst>
                <a:tab pos="4692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spc="-5" dirty="0">
                <a:latin typeface="Times New Roman"/>
                <a:cs typeface="Times New Roman"/>
              </a:rPr>
              <a:t>Receiver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LRC,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parity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rule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whole  </a:t>
            </a:r>
            <a:r>
              <a:rPr sz="1200" dirty="0">
                <a:latin typeface="Times New Roman"/>
                <a:cs typeface="Times New Roman"/>
              </a:rPr>
              <a:t>block is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discarded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2411729"/>
            <a:ext cx="4828311" cy="2274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187" y="7346639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074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8281" y="8923229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016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22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291" y="902207"/>
            <a:ext cx="5532120" cy="766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36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10100011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10001001</a:t>
            </a:r>
            <a:endParaRPr sz="1200">
              <a:latin typeface="Times New Roman"/>
              <a:cs typeface="Times New Roman"/>
            </a:endParaRPr>
          </a:p>
          <a:p>
            <a:pPr marL="5073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11011101</a:t>
            </a:r>
            <a:endParaRPr sz="1200">
              <a:latin typeface="Times New Roman"/>
              <a:cs typeface="Times New Roman"/>
            </a:endParaRPr>
          </a:p>
          <a:p>
            <a:pPr marL="5080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11100111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r>
              <a:rPr sz="1200" b="1" spc="-5" dirty="0">
                <a:latin typeface="Times New Roman"/>
                <a:cs typeface="Times New Roman"/>
              </a:rPr>
              <a:t>101</a:t>
            </a:r>
            <a:r>
              <a:rPr sz="1200" spc="-5" dirty="0">
                <a:latin typeface="Times New Roman"/>
                <a:cs typeface="Times New Roman"/>
              </a:rPr>
              <a:t>0</a:t>
            </a:r>
            <a:r>
              <a:rPr sz="1200" b="1" spc="-5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0 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(LRC)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Meiryo"/>
              <a:buChar char="▪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Performance </a:t>
            </a:r>
            <a:r>
              <a:rPr sz="1200" b="1" spc="-5" dirty="0">
                <a:latin typeface="Times New Roman"/>
                <a:cs typeface="Times New Roman"/>
              </a:rPr>
              <a:t>of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LRC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eiryo"/>
              <a:buChar char="▪"/>
            </a:pPr>
            <a:endParaRPr sz="11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Burst errors can be </a:t>
            </a:r>
            <a:r>
              <a:rPr sz="1200" spc="-5" dirty="0">
                <a:latin typeface="Times New Roman"/>
                <a:cs typeface="Times New Roman"/>
              </a:rPr>
              <a:t>detected more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endParaRPr sz="12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shown </a:t>
            </a:r>
            <a:r>
              <a:rPr sz="1200" dirty="0">
                <a:latin typeface="Times New Roman"/>
                <a:cs typeface="Times New Roman"/>
              </a:rPr>
              <a:t>in the last example, an LRC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‘n; bits can easily detect a burst </a:t>
            </a:r>
            <a:r>
              <a:rPr sz="1200" spc="-5" dirty="0">
                <a:latin typeface="Times New Roman"/>
                <a:cs typeface="Times New Roman"/>
              </a:rPr>
              <a:t>error  </a:t>
            </a:r>
            <a:r>
              <a:rPr sz="1200" dirty="0">
                <a:latin typeface="Times New Roman"/>
                <a:cs typeface="Times New Roman"/>
              </a:rPr>
              <a:t>of ‘n’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698500" marR="6985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burst </a:t>
            </a:r>
            <a:r>
              <a:rPr sz="1200" spc="-5" dirty="0">
                <a:latin typeface="Times New Roman"/>
                <a:cs typeface="Times New Roman"/>
              </a:rPr>
              <a:t>error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more than </a:t>
            </a:r>
            <a:r>
              <a:rPr sz="1200" dirty="0">
                <a:latin typeface="Times New Roman"/>
                <a:cs typeface="Times New Roman"/>
              </a:rPr>
              <a:t>‘n’ bits is also </a:t>
            </a:r>
            <a:r>
              <a:rPr sz="1200" spc="-5" dirty="0">
                <a:latin typeface="Times New Roman"/>
                <a:cs typeface="Times New Roman"/>
              </a:rPr>
              <a:t>detected by LRC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very high  </a:t>
            </a:r>
            <a:r>
              <a:rPr sz="1200" dirty="0">
                <a:latin typeface="Times New Roman"/>
                <a:cs typeface="Times New Roman"/>
              </a:rPr>
              <a:t>probability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pattern </a:t>
            </a:r>
            <a:r>
              <a:rPr sz="1200" dirty="0">
                <a:latin typeface="Times New Roman"/>
                <a:cs typeface="Times New Roman"/>
              </a:rPr>
              <a:t>of errors </a:t>
            </a:r>
            <a:r>
              <a:rPr sz="1200" spc="-5" dirty="0">
                <a:latin typeface="Times New Roman"/>
                <a:cs typeface="Times New Roman"/>
              </a:rPr>
              <a:t>remain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elusive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If two bits in one data </a:t>
            </a:r>
            <a:r>
              <a:rPr sz="1200" spc="-5" dirty="0">
                <a:latin typeface="Times New Roman"/>
                <a:cs typeface="Times New Roman"/>
              </a:rPr>
              <a:t>unit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changed </a:t>
            </a:r>
            <a:r>
              <a:rPr sz="1200" dirty="0">
                <a:latin typeface="Times New Roman"/>
                <a:cs typeface="Times New Roman"/>
              </a:rPr>
              <a:t>and two bits in exactly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place  in another data unit are also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damaged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69900" indent="-457200">
              <a:lnSpc>
                <a:spcPts val="1380"/>
              </a:lnSpc>
              <a:buChar char="–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Original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11110000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11000011</a:t>
            </a:r>
            <a:endParaRPr sz="1200">
              <a:latin typeface="Times New Roman"/>
              <a:cs typeface="Times New Roman"/>
            </a:endParaRPr>
          </a:p>
          <a:p>
            <a:pPr marL="469900" marR="4114165" indent="-457200">
              <a:lnSpc>
                <a:spcPts val="1380"/>
              </a:lnSpc>
              <a:spcBef>
                <a:spcPts val="65"/>
              </a:spcBef>
              <a:buChar char="–"/>
              <a:tabLst>
                <a:tab pos="240665" algn="l"/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Changed 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units  </a:t>
            </a:r>
            <a:r>
              <a:rPr sz="1200" spc="-5" dirty="0">
                <a:latin typeface="Times New Roman"/>
                <a:cs typeface="Times New Roman"/>
              </a:rPr>
              <a:t>01110001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320"/>
              </a:lnSpc>
            </a:pPr>
            <a:r>
              <a:rPr sz="1200" spc="-5" dirty="0">
                <a:latin typeface="Times New Roman"/>
                <a:cs typeface="Times New Roman"/>
              </a:rPr>
              <a:t>01000010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Cyclic Redundancy Check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(CRC)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7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Most powerful of </a:t>
            </a:r>
            <a:r>
              <a:rPr sz="1200" dirty="0">
                <a:latin typeface="Times New Roman"/>
                <a:cs typeface="Times New Roman"/>
              </a:rPr>
              <a:t>checking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VRC and LRC are based on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CRC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based on Binary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Division</a:t>
            </a:r>
            <a:endParaRPr sz="1200">
              <a:latin typeface="Times New Roman"/>
              <a:cs typeface="Times New Roman"/>
            </a:endParaRPr>
          </a:p>
          <a:p>
            <a:pPr marL="698500" marR="5080" lvl="2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sequence of redundant bits called CRC or CRC </a:t>
            </a:r>
            <a:r>
              <a:rPr sz="1200" spc="-5" dirty="0">
                <a:latin typeface="Times New Roman"/>
                <a:cs typeface="Times New Roman"/>
              </a:rPr>
              <a:t>remainder </a:t>
            </a:r>
            <a:r>
              <a:rPr sz="1200" dirty="0">
                <a:latin typeface="Times New Roman"/>
                <a:cs typeface="Times New Roman"/>
              </a:rPr>
              <a:t>is appended to  the end of the data </a:t>
            </a:r>
            <a:r>
              <a:rPr sz="1200" spc="-5" dirty="0">
                <a:latin typeface="Times New Roman"/>
                <a:cs typeface="Times New Roman"/>
              </a:rPr>
              <a:t>unit,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resulting data unit </a:t>
            </a:r>
            <a:r>
              <a:rPr sz="1200" spc="-5" dirty="0">
                <a:latin typeface="Times New Roman"/>
                <a:cs typeface="Times New Roman"/>
              </a:rPr>
              <a:t>becomes </a:t>
            </a:r>
            <a:r>
              <a:rPr sz="1200" dirty="0">
                <a:latin typeface="Times New Roman"/>
                <a:cs typeface="Times New Roman"/>
              </a:rPr>
              <a:t>exactly  divisible by a second </a:t>
            </a:r>
            <a:r>
              <a:rPr sz="1200" spc="-5" dirty="0">
                <a:latin typeface="Times New Roman"/>
                <a:cs typeface="Times New Roman"/>
              </a:rPr>
              <a:t>predetermined </a:t>
            </a:r>
            <a:r>
              <a:rPr sz="1200" dirty="0">
                <a:latin typeface="Times New Roman"/>
                <a:cs typeface="Times New Roman"/>
              </a:rPr>
              <a:t>binary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destination,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unit </a:t>
            </a:r>
            <a:r>
              <a:rPr sz="1200" dirty="0">
                <a:latin typeface="Times New Roman"/>
                <a:cs typeface="Times New Roman"/>
              </a:rPr>
              <a:t>is divided by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698500" marR="6985" lvl="2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If at this </a:t>
            </a:r>
            <a:r>
              <a:rPr sz="1200" spc="-5" dirty="0">
                <a:latin typeface="Times New Roman"/>
                <a:cs typeface="Times New Roman"/>
              </a:rPr>
              <a:t>step, </a:t>
            </a:r>
            <a:r>
              <a:rPr sz="1200" dirty="0">
                <a:latin typeface="Times New Roman"/>
                <a:cs typeface="Times New Roman"/>
              </a:rPr>
              <a:t>there is </a:t>
            </a:r>
            <a:r>
              <a:rPr sz="1200" spc="-5" dirty="0">
                <a:latin typeface="Times New Roman"/>
                <a:cs typeface="Times New Roman"/>
              </a:rPr>
              <a:t>no remainder,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incoming </a:t>
            </a:r>
            <a:r>
              <a:rPr sz="1200" dirty="0">
                <a:latin typeface="Times New Roman"/>
                <a:cs typeface="Times New Roman"/>
              </a:rPr>
              <a:t>data unit is </a:t>
            </a:r>
            <a:r>
              <a:rPr sz="1200" spc="-5" dirty="0">
                <a:latin typeface="Times New Roman"/>
                <a:cs typeface="Times New Roman"/>
              </a:rPr>
              <a:t>assumed </a:t>
            </a:r>
            <a:r>
              <a:rPr sz="1200" dirty="0">
                <a:latin typeface="Times New Roman"/>
                <a:cs typeface="Times New Roman"/>
              </a:rPr>
              <a:t>to be  intact and is therefore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accepted</a:t>
            </a:r>
            <a:endParaRPr sz="1200">
              <a:latin typeface="Times New Roman"/>
              <a:cs typeface="Times New Roman"/>
            </a:endParaRPr>
          </a:p>
          <a:p>
            <a:pPr marL="698500" marR="6985" lvl="2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remainder indicates that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data unit has been damaged and therefore must be  </a:t>
            </a:r>
            <a:r>
              <a:rPr sz="1200" dirty="0">
                <a:latin typeface="Times New Roman"/>
                <a:cs typeface="Times New Roman"/>
              </a:rPr>
              <a:t>rejected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65"/>
              </a:lnSpc>
            </a:pPr>
            <a:r>
              <a:rPr sz="1200" b="1" spc="-5" dirty="0">
                <a:latin typeface="Times New Roman"/>
                <a:cs typeface="Times New Roman"/>
              </a:rPr>
              <a:t>Qualities of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CRC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64"/>
              </a:lnSpc>
            </a:pPr>
            <a:r>
              <a:rPr sz="1600" spc="-30" dirty="0">
                <a:latin typeface="Meiryo"/>
                <a:cs typeface="Meiryo"/>
              </a:rPr>
              <a:t>*</a:t>
            </a:r>
            <a:r>
              <a:rPr sz="1200" spc="-3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 valid the CRC must have 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qualities: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2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have exactly one less bit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divisor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9330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Appending it to the end of the data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make the resulting bit </a:t>
            </a:r>
            <a:r>
              <a:rPr sz="1200" spc="-5" dirty="0">
                <a:latin typeface="Times New Roman"/>
                <a:cs typeface="Times New Roman"/>
              </a:rPr>
              <a:t>sequence </a:t>
            </a:r>
            <a:r>
              <a:rPr sz="1200" dirty="0">
                <a:latin typeface="Times New Roman"/>
                <a:cs typeface="Times New Roman"/>
              </a:rPr>
              <a:t>exactly  divisible by the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8293" y="1785563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016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42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8948166"/>
            <a:ext cx="248031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CRC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Checker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845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Functions </a:t>
            </a:r>
            <a:r>
              <a:rPr sz="1200" spc="-5" dirty="0">
                <a:latin typeface="Times New Roman"/>
                <a:cs typeface="Times New Roman"/>
              </a:rPr>
              <a:t>exactly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CRC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2834131"/>
            <a:ext cx="5530850" cy="362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spc="-1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string of 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0’s is </a:t>
            </a:r>
            <a:r>
              <a:rPr sz="1200" dirty="0">
                <a:latin typeface="Times New Roman"/>
                <a:cs typeface="Times New Roman"/>
              </a:rPr>
              <a:t>appended to 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2700"/>
              </a:lnSpc>
              <a:spcBef>
                <a:spcPts val="30"/>
              </a:spcBef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‘n’ is one less than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bits in the </a:t>
            </a:r>
            <a:r>
              <a:rPr sz="1200" spc="-5" dirty="0">
                <a:latin typeface="Times New Roman"/>
                <a:cs typeface="Times New Roman"/>
              </a:rPr>
              <a:t>predetermined </a:t>
            </a:r>
            <a:r>
              <a:rPr sz="1200" dirty="0">
                <a:latin typeface="Times New Roman"/>
                <a:cs typeface="Times New Roman"/>
              </a:rPr>
              <a:t>divisor, which  is n+1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10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spc="-10" dirty="0">
                <a:latin typeface="Times New Roman"/>
                <a:cs typeface="Times New Roman"/>
              </a:rPr>
              <a:t>Secondly, </a:t>
            </a:r>
            <a:r>
              <a:rPr sz="1200" spc="-5" dirty="0">
                <a:latin typeface="Times New Roman"/>
                <a:cs typeface="Times New Roman"/>
              </a:rPr>
              <a:t>newly </a:t>
            </a:r>
            <a:r>
              <a:rPr sz="1200" dirty="0">
                <a:latin typeface="Times New Roman"/>
                <a:cs typeface="Times New Roman"/>
              </a:rPr>
              <a:t>elongated </a:t>
            </a:r>
            <a:r>
              <a:rPr sz="1200" spc="-5" dirty="0">
                <a:latin typeface="Times New Roman"/>
                <a:cs typeface="Times New Roman"/>
              </a:rPr>
              <a:t>data unit </a:t>
            </a:r>
            <a:r>
              <a:rPr sz="1200" dirty="0">
                <a:latin typeface="Times New Roman"/>
                <a:cs typeface="Times New Roman"/>
              </a:rPr>
              <a:t>is divided by the divisor using      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process called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binary division. The remainder </a:t>
            </a:r>
            <a:r>
              <a:rPr sz="1200" spc="-5" dirty="0">
                <a:latin typeface="Times New Roman"/>
                <a:cs typeface="Times New Roman"/>
              </a:rPr>
              <a:t>resulting from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division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sz="1800" spc="-10" dirty="0">
                <a:latin typeface="Meiryo"/>
                <a:cs typeface="Meiryo"/>
              </a:rPr>
              <a:t>*</a:t>
            </a:r>
            <a:r>
              <a:rPr sz="1200" b="1" i="1" u="heavy" spc="-10" dirty="0">
                <a:latin typeface="Times New Roman"/>
                <a:cs typeface="Times New Roman"/>
              </a:rPr>
              <a:t>Third,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CRC </a:t>
            </a:r>
            <a:r>
              <a:rPr sz="1200" dirty="0">
                <a:latin typeface="Times New Roman"/>
                <a:cs typeface="Times New Roman"/>
              </a:rPr>
              <a:t>of ‘n’ bits </a:t>
            </a:r>
            <a:r>
              <a:rPr sz="1200" spc="-5" dirty="0">
                <a:latin typeface="Times New Roman"/>
                <a:cs typeface="Times New Roman"/>
              </a:rPr>
              <a:t>replaces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appended 0’s </a:t>
            </a:r>
            <a:r>
              <a:rPr sz="1200" dirty="0">
                <a:latin typeface="Times New Roman"/>
                <a:cs typeface="Times New Roman"/>
              </a:rPr>
              <a:t>at the end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80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Note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CRC may </a:t>
            </a:r>
            <a:r>
              <a:rPr sz="1200" dirty="0">
                <a:latin typeface="Times New Roman"/>
                <a:cs typeface="Times New Roman"/>
              </a:rPr>
              <a:t>consist of all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zeros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81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 unit arrives at the receiver </a:t>
            </a:r>
            <a:r>
              <a:rPr sz="1200" spc="-5" dirty="0">
                <a:latin typeface="Times New Roman"/>
                <a:cs typeface="Times New Roman"/>
              </a:rPr>
              <a:t>followed </a:t>
            </a:r>
            <a:r>
              <a:rPr sz="1200" dirty="0">
                <a:latin typeface="Times New Roman"/>
                <a:cs typeface="Times New Roman"/>
              </a:rPr>
              <a:t>by 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CRC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2700"/>
              </a:lnSpc>
              <a:spcBef>
                <a:spcPts val="1295"/>
              </a:spcBef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receiver treats the whole string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unit and divides it by the same </a:t>
            </a:r>
            <a:r>
              <a:rPr sz="1200" dirty="0">
                <a:latin typeface="Times New Roman"/>
                <a:cs typeface="Times New Roman"/>
              </a:rPr>
              <a:t>divisor that </a:t>
            </a:r>
            <a:r>
              <a:rPr sz="1200" spc="-5" dirty="0">
                <a:latin typeface="Times New Roman"/>
                <a:cs typeface="Times New Roman"/>
              </a:rPr>
              <a:t>was  </a:t>
            </a:r>
            <a:r>
              <a:rPr sz="1200" dirty="0">
                <a:latin typeface="Times New Roman"/>
                <a:cs typeface="Times New Roman"/>
              </a:rPr>
              <a:t>used to find the CRC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remainder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10"/>
              </a:lnSpc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b="1" spc="-25" dirty="0">
                <a:latin typeface="Times New Roman"/>
                <a:cs typeface="Times New Roman"/>
              </a:rPr>
              <a:t>If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arrives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without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CRC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yields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remainder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passes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92700"/>
              </a:lnSpc>
              <a:spcBef>
                <a:spcPts val="70"/>
              </a:spcBef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 string has been changed in transit, </a:t>
            </a:r>
            <a:r>
              <a:rPr sz="1200" spc="-5" dirty="0">
                <a:latin typeface="Times New Roman"/>
                <a:cs typeface="Times New Roman"/>
              </a:rPr>
              <a:t>the division yields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non-zero remainder and  the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unit </a:t>
            </a:r>
            <a:r>
              <a:rPr sz="1200" dirty="0">
                <a:latin typeface="Times New Roman"/>
                <a:cs typeface="Times New Roman"/>
              </a:rPr>
              <a:t>does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CRC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Generator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845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Uses </a:t>
            </a:r>
            <a:r>
              <a:rPr sz="1200" spc="-5" dirty="0">
                <a:latin typeface="Times New Roman"/>
                <a:cs typeface="Times New Roman"/>
              </a:rPr>
              <a:t>Modulo-2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Division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8722" y="6437376"/>
            <a:ext cx="2332354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3103" y="914400"/>
            <a:ext cx="5370080" cy="1767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29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419856"/>
            <a:ext cx="5531485" cy="28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Polynomials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CRC generator ( the divisor) is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often </a:t>
            </a:r>
            <a:r>
              <a:rPr sz="1200" spc="-5" dirty="0">
                <a:latin typeface="Times New Roman"/>
                <a:cs typeface="Times New Roman"/>
              </a:rPr>
              <a:t>represented not </a:t>
            </a:r>
            <a:r>
              <a:rPr sz="1200" dirty="0">
                <a:latin typeface="Times New Roman"/>
                <a:cs typeface="Times New Roman"/>
              </a:rPr>
              <a:t>as a </a:t>
            </a:r>
            <a:r>
              <a:rPr sz="1200" spc="-5" dirty="0">
                <a:latin typeface="Times New Roman"/>
                <a:cs typeface="Times New Roman"/>
              </a:rPr>
              <a:t>string of 1’s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0’s  </a:t>
            </a:r>
            <a:r>
              <a:rPr sz="1200" dirty="0">
                <a:latin typeface="Times New Roman"/>
                <a:cs typeface="Times New Roman"/>
              </a:rPr>
              <a:t>but as an algebraic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polynomial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polynomial format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useful for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reasons: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0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It is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short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3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Can be used to prove the concept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mathematically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65"/>
              </a:spcBef>
            </a:pPr>
            <a:r>
              <a:rPr sz="1200" b="1" dirty="0">
                <a:latin typeface="Times New Roman"/>
                <a:cs typeface="Times New Roman"/>
              </a:rPr>
              <a:t>Selection of a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Polynomial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A polynomial should have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following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properties: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0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It should not be divisible 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‘x’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3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It should be divisible by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‘x+1’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92700"/>
              </a:lnSpc>
              <a:spcBef>
                <a:spcPts val="1315"/>
              </a:spcBef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first </a:t>
            </a:r>
            <a:r>
              <a:rPr sz="1200" spc="-5" dirty="0">
                <a:latin typeface="Times New Roman"/>
                <a:cs typeface="Times New Roman"/>
              </a:rPr>
              <a:t>condition guarantees </a:t>
            </a:r>
            <a:r>
              <a:rPr sz="1200" dirty="0">
                <a:latin typeface="Times New Roman"/>
                <a:cs typeface="Times New Roman"/>
              </a:rPr>
              <a:t>that all </a:t>
            </a:r>
            <a:r>
              <a:rPr sz="1200" spc="-5" dirty="0">
                <a:latin typeface="Times New Roman"/>
                <a:cs typeface="Times New Roman"/>
              </a:rPr>
              <a:t>burst errors of </a:t>
            </a:r>
            <a:r>
              <a:rPr sz="1200" dirty="0">
                <a:latin typeface="Times New Roman"/>
                <a:cs typeface="Times New Roman"/>
              </a:rPr>
              <a:t>a length equal to the </a:t>
            </a:r>
            <a:r>
              <a:rPr sz="1200" spc="-5" dirty="0">
                <a:latin typeface="Times New Roman"/>
                <a:cs typeface="Times New Roman"/>
              </a:rPr>
              <a:t>degree of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polynomial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8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2</a:t>
            </a:r>
            <a:r>
              <a:rPr sz="1200" spc="-7" baseline="38194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guarantees that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burst errors affecting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odd number of bits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8225408"/>
            <a:ext cx="4173220" cy="0"/>
          </a:xfrm>
          <a:custGeom>
            <a:avLst/>
            <a:gdLst/>
            <a:ahLst/>
            <a:cxnLst/>
            <a:rect l="l" t="t" r="r" b="b"/>
            <a:pathLst>
              <a:path w="4173220">
                <a:moveTo>
                  <a:pt x="0" y="0"/>
                </a:moveTo>
                <a:lnTo>
                  <a:pt x="4172712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1117" y="6460997"/>
            <a:ext cx="1708061" cy="1739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7617714"/>
            <a:ext cx="2473274" cy="584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5342" y="914400"/>
            <a:ext cx="3080054" cy="251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83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19850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Popular Polynomials for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CRC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2315718"/>
            <a:ext cx="530225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Performance </a:t>
            </a:r>
            <a:r>
              <a:rPr sz="1200" b="1" spc="-5" dirty="0">
                <a:latin typeface="Times New Roman"/>
                <a:cs typeface="Times New Roman"/>
              </a:rPr>
              <a:t>of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CRC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CRC can detect all burst errors that </a:t>
            </a:r>
            <a:r>
              <a:rPr sz="1200" dirty="0">
                <a:latin typeface="Times New Roman"/>
                <a:cs typeface="Times New Roman"/>
              </a:rPr>
              <a:t>affect an odd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CRC </a:t>
            </a:r>
            <a:r>
              <a:rPr sz="1200" dirty="0">
                <a:latin typeface="Times New Roman"/>
                <a:cs typeface="Times New Roman"/>
              </a:rPr>
              <a:t>can detect all </a:t>
            </a:r>
            <a:r>
              <a:rPr sz="1200" spc="-5" dirty="0">
                <a:latin typeface="Times New Roman"/>
                <a:cs typeface="Times New Roman"/>
              </a:rPr>
              <a:t>burst </a:t>
            </a:r>
            <a:r>
              <a:rPr sz="1200" dirty="0">
                <a:latin typeface="Times New Roman"/>
                <a:cs typeface="Times New Roman"/>
              </a:rPr>
              <a:t>errors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length less than or equal to the degree of the  </a:t>
            </a:r>
            <a:r>
              <a:rPr sz="1200" spc="-5" dirty="0">
                <a:latin typeface="Times New Roman"/>
                <a:cs typeface="Times New Roman"/>
              </a:rPr>
              <a:t>polynomial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CRC </a:t>
            </a:r>
            <a:r>
              <a:rPr sz="1200" dirty="0">
                <a:latin typeface="Times New Roman"/>
                <a:cs typeface="Times New Roman"/>
              </a:rPr>
              <a:t>can detect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very high probability burst </a:t>
            </a:r>
            <a:r>
              <a:rPr sz="1200" dirty="0">
                <a:latin typeface="Times New Roman"/>
                <a:cs typeface="Times New Roman"/>
              </a:rPr>
              <a:t>errors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length greater than  the </a:t>
            </a:r>
            <a:r>
              <a:rPr sz="1200" spc="-5" dirty="0">
                <a:latin typeface="Times New Roman"/>
                <a:cs typeface="Times New Roman"/>
              </a:rPr>
              <a:t>degree 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polynomial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298" y="3367278"/>
            <a:ext cx="8305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Example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9.6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1100" y="3604768"/>
            <a:ext cx="132969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x </a:t>
            </a:r>
            <a:r>
              <a:rPr sz="1950" spc="7" baseline="36324" dirty="0">
                <a:latin typeface="Times New Roman"/>
                <a:cs typeface="Times New Roman"/>
              </a:rPr>
              <a:t>3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x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40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2870" y="3497326"/>
            <a:ext cx="99123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75" i="1" spc="15" baseline="-25525" dirty="0">
                <a:latin typeface="Times New Roman"/>
                <a:cs typeface="Times New Roman"/>
              </a:rPr>
              <a:t>x </a:t>
            </a:r>
            <a:r>
              <a:rPr sz="1300" spc="5" dirty="0">
                <a:latin typeface="Times New Roman"/>
                <a:cs typeface="Times New Roman"/>
              </a:rPr>
              <a:t>12  </a:t>
            </a:r>
            <a:r>
              <a:rPr sz="2775" spc="22" baseline="-25525" dirty="0">
                <a:latin typeface="Symbol"/>
                <a:cs typeface="Symbol"/>
              </a:rPr>
              <a:t></a:t>
            </a:r>
            <a:r>
              <a:rPr sz="2775" spc="22" baseline="-25525" dirty="0">
                <a:latin typeface="Times New Roman"/>
                <a:cs typeface="Times New Roman"/>
              </a:rPr>
              <a:t> </a:t>
            </a:r>
            <a:r>
              <a:rPr sz="2775" i="1" spc="15" baseline="-25525" dirty="0">
                <a:latin typeface="Times New Roman"/>
                <a:cs typeface="Times New Roman"/>
              </a:rPr>
              <a:t>x</a:t>
            </a:r>
            <a:r>
              <a:rPr sz="2775" i="1" spc="-300" baseline="-2552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11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3004" y="3757421"/>
            <a:ext cx="12230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) has a degree of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8900" y="3757421"/>
            <a:ext cx="112712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Meiryo"/>
              <a:buChar char="*"/>
              <a:tabLst>
                <a:tab pos="240665" algn="l"/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CRC-12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Meiryo"/>
              <a:buChar char="*"/>
              <a:tabLst>
                <a:tab pos="240665" algn="l"/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 will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00" y="4107941"/>
            <a:ext cx="5275580" cy="229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229235">
              <a:lnSpc>
                <a:spcPts val="141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All burst errors affecting odd </a:t>
            </a:r>
            <a:r>
              <a:rPr sz="1200" dirty="0">
                <a:latin typeface="Times New Roman"/>
                <a:cs typeface="Times New Roman"/>
              </a:rPr>
              <a:t>no. 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All burst </a:t>
            </a:r>
            <a:r>
              <a:rPr sz="1200" spc="-5" dirty="0">
                <a:latin typeface="Times New Roman"/>
                <a:cs typeface="Times New Roman"/>
              </a:rPr>
              <a:t>errors </a:t>
            </a:r>
            <a:r>
              <a:rPr sz="1200" dirty="0">
                <a:latin typeface="Times New Roman"/>
                <a:cs typeface="Times New Roman"/>
              </a:rPr>
              <a:t>with a </a:t>
            </a:r>
            <a:r>
              <a:rPr sz="1200" spc="-5" dirty="0">
                <a:latin typeface="Times New Roman"/>
                <a:cs typeface="Times New Roman"/>
              </a:rPr>
              <a:t>length </a:t>
            </a:r>
            <a:r>
              <a:rPr sz="1200" dirty="0">
                <a:latin typeface="Times New Roman"/>
                <a:cs typeface="Times New Roman"/>
              </a:rPr>
              <a:t>equal to or less than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41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99.97 % of the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burst errors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length of </a:t>
            </a:r>
            <a:r>
              <a:rPr sz="1200" dirty="0">
                <a:latin typeface="Times New Roman"/>
                <a:cs typeface="Times New Roman"/>
              </a:rPr>
              <a:t>12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Types of Redundancy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Longitudinal Redundancy Check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(LRC)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Cyclic Redundancy Check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(CRC)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Section  9.4,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9.5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“Data 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Edition by Behrouz A.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5761" y="1264919"/>
            <a:ext cx="5428487" cy="1059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40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0" y="1078992"/>
            <a:ext cx="458406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Switched </a:t>
            </a:r>
            <a:r>
              <a:rPr sz="1200" b="1" u="heavy" dirty="0">
                <a:latin typeface="Times New Roman"/>
                <a:cs typeface="Times New Roman"/>
              </a:rPr>
              <a:t>Analog</a:t>
            </a:r>
            <a:r>
              <a:rPr sz="1200" b="1" u="heavy" spc="-7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switched lines, caller dials a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and call is conveyed to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 series of switches at the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The switch </a:t>
            </a:r>
            <a:r>
              <a:rPr sz="1200" spc="-5" dirty="0">
                <a:latin typeface="Times New Roman"/>
                <a:cs typeface="Times New Roman"/>
              </a:rPr>
              <a:t>connects </a:t>
            </a:r>
            <a:r>
              <a:rPr sz="1200" dirty="0">
                <a:latin typeface="Times New Roman"/>
                <a:cs typeface="Times New Roman"/>
              </a:rPr>
              <a:t>two lines for the duration of the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700" y="4129278"/>
            <a:ext cx="4608195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heavy" dirty="0">
                <a:latin typeface="Times New Roman"/>
                <a:cs typeface="Times New Roman"/>
              </a:rPr>
              <a:t>Analog Leased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Service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Offers </a:t>
            </a:r>
            <a:r>
              <a:rPr sz="1200" spc="-5" dirty="0">
                <a:latin typeface="Times New Roman"/>
                <a:cs typeface="Times New Roman"/>
              </a:rPr>
              <a:t>customers </a:t>
            </a:r>
            <a:r>
              <a:rPr sz="1200" dirty="0">
                <a:latin typeface="Times New Roman"/>
                <a:cs typeface="Times New Roman"/>
              </a:rPr>
              <a:t>the opportunity to lease a line, </a:t>
            </a:r>
            <a:r>
              <a:rPr sz="1200" spc="-5" dirty="0">
                <a:latin typeface="Times New Roman"/>
                <a:cs typeface="Times New Roman"/>
              </a:rPr>
              <a:t>sometimes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 Dedicated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469900" marR="32067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Dedicated line is </a:t>
            </a:r>
            <a:r>
              <a:rPr sz="1200" spc="-5" dirty="0">
                <a:latin typeface="Times New Roman"/>
                <a:cs typeface="Times New Roman"/>
              </a:rPr>
              <a:t>permanently connected </a:t>
            </a:r>
            <a:r>
              <a:rPr sz="1200" dirty="0">
                <a:latin typeface="Times New Roman"/>
                <a:cs typeface="Times New Roman"/>
              </a:rPr>
              <a:t>to the other </a:t>
            </a:r>
            <a:r>
              <a:rPr sz="1200" spc="-5" dirty="0">
                <a:latin typeface="Times New Roman"/>
                <a:cs typeface="Times New Roman"/>
              </a:rPr>
              <a:t>customer  Although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connection </a:t>
            </a:r>
            <a:r>
              <a:rPr sz="1200" dirty="0">
                <a:latin typeface="Times New Roman"/>
                <a:cs typeface="Times New Roman"/>
              </a:rPr>
              <a:t>still </a:t>
            </a:r>
            <a:r>
              <a:rPr sz="1200" spc="-5" dirty="0">
                <a:latin typeface="Times New Roman"/>
                <a:cs typeface="Times New Roman"/>
              </a:rPr>
              <a:t>passes </a:t>
            </a: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spc="-5" dirty="0">
                <a:latin typeface="Times New Roman"/>
                <a:cs typeface="Times New Roman"/>
              </a:rPr>
              <a:t>switches </a:t>
            </a:r>
            <a:r>
              <a:rPr sz="1200" dirty="0">
                <a:latin typeface="Times New Roman"/>
                <a:cs typeface="Times New Roman"/>
              </a:rPr>
              <a:t>in the  exchange, </a:t>
            </a:r>
            <a:r>
              <a:rPr sz="1200" spc="-5" dirty="0">
                <a:latin typeface="Times New Roman"/>
                <a:cs typeface="Times New Roman"/>
              </a:rPr>
              <a:t>the customer experiences </a:t>
            </a:r>
            <a:r>
              <a:rPr sz="1200" dirty="0">
                <a:latin typeface="Times New Roman"/>
                <a:cs typeface="Times New Roman"/>
              </a:rPr>
              <a:t>it as a </a:t>
            </a:r>
            <a:r>
              <a:rPr sz="1200" spc="-5" dirty="0">
                <a:latin typeface="Times New Roman"/>
                <a:cs typeface="Times New Roman"/>
              </a:rPr>
              <a:t>single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because  switch </a:t>
            </a:r>
            <a:r>
              <a:rPr sz="1200" dirty="0">
                <a:latin typeface="Times New Roman"/>
                <a:cs typeface="Times New Roman"/>
              </a:rPr>
              <a:t>is always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closed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dialing is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7111745"/>
            <a:ext cx="5422900" cy="248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Conditioned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Lines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Another service offered by the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carriers</a:t>
            </a:r>
            <a:endParaRPr sz="1200">
              <a:latin typeface="Times New Roman"/>
              <a:cs typeface="Times New Roman"/>
            </a:endParaRPr>
          </a:p>
          <a:p>
            <a:pPr marL="241300" marR="9271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Conditioning </a:t>
            </a:r>
            <a:r>
              <a:rPr sz="1200" spc="-5" dirty="0">
                <a:latin typeface="Times New Roman"/>
                <a:cs typeface="Times New Roman"/>
              </a:rPr>
              <a:t>means improving </a:t>
            </a:r>
            <a:r>
              <a:rPr sz="1200" dirty="0">
                <a:latin typeface="Times New Roman"/>
                <a:cs typeface="Times New Roman"/>
              </a:rPr>
              <a:t>the quality of a line by lessening attenuation,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  </a:t>
            </a:r>
            <a:r>
              <a:rPr sz="1200" spc="-5" dirty="0">
                <a:latin typeface="Times New Roman"/>
                <a:cs typeface="Times New Roman"/>
              </a:rPr>
              <a:t>distortion or delay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distortion</a:t>
            </a:r>
            <a:endParaRPr sz="1200">
              <a:latin typeface="Times New Roman"/>
              <a:cs typeface="Times New Roman"/>
            </a:endParaRPr>
          </a:p>
          <a:p>
            <a:pPr marL="241300" marR="18669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Conditional lines are Analog but their quality </a:t>
            </a:r>
            <a:r>
              <a:rPr sz="1200" spc="-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them suitable </a:t>
            </a:r>
            <a:r>
              <a:rPr sz="1200" spc="-5" dirty="0">
                <a:latin typeface="Times New Roman"/>
                <a:cs typeface="Times New Roman"/>
              </a:rPr>
              <a:t>for digital </a:t>
            </a:r>
            <a:r>
              <a:rPr sz="1200" dirty="0">
                <a:latin typeface="Times New Roman"/>
                <a:cs typeface="Times New Roman"/>
              </a:rPr>
              <a:t>data  communication when connected to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Analog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Hierarchy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maximize </a:t>
            </a:r>
            <a:r>
              <a:rPr sz="1200" dirty="0">
                <a:latin typeface="Times New Roman"/>
                <a:cs typeface="Times New Roman"/>
              </a:rPr>
              <a:t>efficiency, </a:t>
            </a:r>
            <a:r>
              <a:rPr sz="1200" spc="-5" dirty="0">
                <a:latin typeface="Times New Roman"/>
                <a:cs typeface="Times New Roman"/>
              </a:rPr>
              <a:t>telephone companies multiplex signal </a:t>
            </a:r>
            <a:r>
              <a:rPr sz="1200" dirty="0">
                <a:latin typeface="Times New Roman"/>
                <a:cs typeface="Times New Roman"/>
              </a:rPr>
              <a:t>from lower BW lines  onto higher BW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</a:t>
            </a:r>
            <a:endParaRPr sz="1200">
              <a:latin typeface="Times New Roman"/>
              <a:cs typeface="Times New Roman"/>
            </a:endParaRPr>
          </a:p>
          <a:p>
            <a:pPr marL="241300" marR="240029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this way </a:t>
            </a:r>
            <a:r>
              <a:rPr sz="1200" spc="-5" dirty="0">
                <a:latin typeface="Times New Roman"/>
                <a:cs typeface="Times New Roman"/>
              </a:rPr>
              <a:t>many switched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leased </a:t>
            </a:r>
            <a:r>
              <a:rPr sz="1200" dirty="0">
                <a:latin typeface="Times New Roman"/>
                <a:cs typeface="Times New Roman"/>
              </a:rPr>
              <a:t>lines can be </a:t>
            </a:r>
            <a:r>
              <a:rPr sz="1200" spc="-5" dirty="0">
                <a:latin typeface="Times New Roman"/>
                <a:cs typeface="Times New Roman"/>
              </a:rPr>
              <a:t>combined </a:t>
            </a:r>
            <a:r>
              <a:rPr sz="1200" dirty="0">
                <a:latin typeface="Times New Roman"/>
                <a:cs typeface="Times New Roman"/>
              </a:rPr>
              <a:t>into fewer but bigger  channels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FDM </a:t>
            </a:r>
            <a:r>
              <a:rPr sz="1200" dirty="0">
                <a:latin typeface="Times New Roman"/>
                <a:cs typeface="Times New Roman"/>
              </a:rPr>
              <a:t>is used for analog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600" y="5718047"/>
            <a:ext cx="3339846" cy="1404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14600" y="1965960"/>
            <a:ext cx="3891026" cy="1999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52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7160514"/>
            <a:ext cx="5074285" cy="212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sender subdivides data units </a:t>
            </a:r>
            <a:r>
              <a:rPr sz="1200" dirty="0">
                <a:latin typeface="Times New Roman"/>
                <a:cs typeface="Times New Roman"/>
              </a:rPr>
              <a:t>into equal </a:t>
            </a:r>
            <a:r>
              <a:rPr sz="1200" spc="-5" dirty="0">
                <a:latin typeface="Times New Roman"/>
                <a:cs typeface="Times New Roman"/>
              </a:rPr>
              <a:t>segments </a:t>
            </a:r>
            <a:r>
              <a:rPr sz="1200" dirty="0">
                <a:latin typeface="Times New Roman"/>
                <a:cs typeface="Times New Roman"/>
              </a:rPr>
              <a:t>of ‘n’ bits(16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segments </a:t>
            </a:r>
            <a:r>
              <a:rPr sz="1200" dirty="0">
                <a:latin typeface="Times New Roman"/>
                <a:cs typeface="Times New Roman"/>
              </a:rPr>
              <a:t>are added together </a:t>
            </a:r>
            <a:r>
              <a:rPr sz="1200" spc="-5" dirty="0">
                <a:latin typeface="Times New Roman"/>
                <a:cs typeface="Times New Roman"/>
              </a:rPr>
              <a:t>using one’s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complement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total </a:t>
            </a:r>
            <a:r>
              <a:rPr sz="1200" spc="-5" dirty="0">
                <a:latin typeface="Times New Roman"/>
                <a:cs typeface="Times New Roman"/>
              </a:rPr>
              <a:t>(sum) </a:t>
            </a:r>
            <a:r>
              <a:rPr sz="1200" dirty="0">
                <a:latin typeface="Times New Roman"/>
                <a:cs typeface="Times New Roman"/>
              </a:rPr>
              <a:t>is then </a:t>
            </a:r>
            <a:r>
              <a:rPr sz="1200" spc="-5" dirty="0">
                <a:latin typeface="Times New Roman"/>
                <a:cs typeface="Times New Roman"/>
              </a:rPr>
              <a:t>complemented </a:t>
            </a:r>
            <a:r>
              <a:rPr sz="1200" dirty="0">
                <a:latin typeface="Times New Roman"/>
                <a:cs typeface="Times New Roman"/>
              </a:rPr>
              <a:t>and appended to the end of the </a:t>
            </a:r>
            <a:r>
              <a:rPr sz="1200" spc="-5" dirty="0">
                <a:latin typeface="Times New Roman"/>
                <a:cs typeface="Times New Roman"/>
              </a:rPr>
              <a:t>original  data unit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redundancy bits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CHECKSUM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extended </a:t>
            </a:r>
            <a:r>
              <a:rPr sz="1200" dirty="0">
                <a:latin typeface="Times New Roman"/>
                <a:cs typeface="Times New Roman"/>
              </a:rPr>
              <a:t>data unit is </a:t>
            </a:r>
            <a:r>
              <a:rPr sz="1200" spc="-5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across 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receiver subdivides data </a:t>
            </a:r>
            <a:r>
              <a:rPr sz="1200" spc="-5" dirty="0">
                <a:latin typeface="Times New Roman"/>
                <a:cs typeface="Times New Roman"/>
              </a:rPr>
              <a:t>unit as above and adds all segments together and  complement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the intended data unit is </a:t>
            </a:r>
            <a:r>
              <a:rPr sz="1200" spc="-5" dirty="0">
                <a:latin typeface="Times New Roman"/>
                <a:cs typeface="Times New Roman"/>
              </a:rPr>
              <a:t>intact, </a:t>
            </a:r>
            <a:r>
              <a:rPr sz="1200" dirty="0">
                <a:latin typeface="Times New Roman"/>
                <a:cs typeface="Times New Roman"/>
              </a:rPr>
              <a:t>total value found by adding the data  </a:t>
            </a:r>
            <a:r>
              <a:rPr sz="1200" spc="-5" dirty="0">
                <a:latin typeface="Times New Roman"/>
                <a:cs typeface="Times New Roman"/>
              </a:rPr>
              <a:t>segments </a:t>
            </a:r>
            <a:r>
              <a:rPr sz="1200" dirty="0">
                <a:latin typeface="Times New Roman"/>
                <a:cs typeface="Times New Roman"/>
              </a:rPr>
              <a:t>and the checksum field should be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is not zero, the packet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an error &amp;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receiver rejects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R="450850" algn="ct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Checksum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Figure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940054"/>
            <a:ext cx="5531485" cy="3437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#35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889"/>
              </a:lnSpc>
              <a:spcBef>
                <a:spcPts val="148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Error Correction And Detection</a:t>
            </a:r>
            <a:r>
              <a:rPr sz="1600" b="1" u="heavy" spc="-40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  <a:p>
            <a:pPr marL="469265" indent="-227965">
              <a:lnSpc>
                <a:spcPts val="1614"/>
              </a:lnSpc>
              <a:buFont typeface="Meiryo"/>
              <a:buChar char="❖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CHECKSUM</a:t>
            </a:r>
            <a:endParaRPr sz="14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29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Error detection </a:t>
            </a:r>
            <a:r>
              <a:rPr sz="1200" spc="-5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Higher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Layers</a:t>
            </a:r>
            <a:endParaRPr sz="1200">
              <a:latin typeface="Times New Roman"/>
              <a:cs typeface="Times New Roman"/>
            </a:endParaRPr>
          </a:p>
          <a:p>
            <a:pPr marL="927100" marR="5080" lvl="1" indent="-228600">
              <a:lnSpc>
                <a:spcPts val="1370"/>
              </a:lnSpc>
              <a:spcBef>
                <a:spcPts val="195"/>
              </a:spcBef>
              <a:buSzPct val="116666"/>
              <a:buFont typeface="Courier New"/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VRC, </a:t>
            </a:r>
            <a:r>
              <a:rPr sz="1200" dirty="0">
                <a:latin typeface="Times New Roman"/>
                <a:cs typeface="Times New Roman"/>
              </a:rPr>
              <a:t>LRC, </a:t>
            </a:r>
            <a:r>
              <a:rPr sz="1200" spc="-5" dirty="0">
                <a:latin typeface="Times New Roman"/>
                <a:cs typeface="Times New Roman"/>
              </a:rPr>
              <a:t>CRC, Checksum </a:t>
            </a:r>
            <a:r>
              <a:rPr sz="1200" dirty="0">
                <a:latin typeface="Times New Roman"/>
                <a:cs typeface="Times New Roman"/>
              </a:rPr>
              <a:t>is also </a:t>
            </a:r>
            <a:r>
              <a:rPr sz="1200" spc="-5" dirty="0">
                <a:latin typeface="Times New Roman"/>
                <a:cs typeface="Times New Roman"/>
              </a:rPr>
              <a:t>based on </a:t>
            </a:r>
            <a:r>
              <a:rPr sz="1200" dirty="0">
                <a:latin typeface="Times New Roman"/>
                <a:cs typeface="Times New Roman"/>
              </a:rPr>
              <a:t>the concept </a:t>
            </a:r>
            <a:r>
              <a:rPr sz="1200" spc="-5" dirty="0">
                <a:latin typeface="Times New Roman"/>
                <a:cs typeface="Times New Roman"/>
              </a:rPr>
              <a:t>of  </a:t>
            </a:r>
            <a:r>
              <a:rPr sz="1200" dirty="0">
                <a:latin typeface="Times New Roman"/>
                <a:cs typeface="Times New Roman"/>
              </a:rPr>
              <a:t>redundancy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60"/>
              </a:lnSpc>
            </a:pPr>
            <a:r>
              <a:rPr sz="1200" b="1" u="heavy" dirty="0">
                <a:latin typeface="Times New Roman"/>
                <a:cs typeface="Times New Roman"/>
              </a:rPr>
              <a:t>One’s</a:t>
            </a:r>
            <a:r>
              <a:rPr sz="1200" b="1" u="heavy" spc="-6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Complement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Finding one’s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complement</a:t>
            </a:r>
            <a:endParaRPr sz="1200">
              <a:latin typeface="Times New Roman"/>
              <a:cs typeface="Times New Roman"/>
            </a:endParaRPr>
          </a:p>
          <a:p>
            <a:pPr marL="1384300" lvl="2" indent="-228600">
              <a:lnSpc>
                <a:spcPts val="1380"/>
              </a:lnSpc>
              <a:buChar char="–"/>
              <a:tabLst>
                <a:tab pos="1383665" algn="l"/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Invert every 1 to 0 and 0 to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384300" lvl="2" indent="-228600">
              <a:lnSpc>
                <a:spcPts val="1410"/>
              </a:lnSpc>
              <a:buChar char="–"/>
              <a:tabLst>
                <a:tab pos="1383665" algn="l"/>
                <a:tab pos="1384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–A </a:t>
            </a:r>
            <a:r>
              <a:rPr sz="1200" dirty="0">
                <a:latin typeface="Times New Roman"/>
                <a:cs typeface="Times New Roman"/>
              </a:rPr>
              <a:t>are one’s </a:t>
            </a:r>
            <a:r>
              <a:rPr sz="1200" spc="-5" dirty="0">
                <a:latin typeface="Times New Roman"/>
                <a:cs typeface="Times New Roman"/>
              </a:rPr>
              <a:t>complement </a:t>
            </a:r>
            <a:r>
              <a:rPr sz="1200" dirty="0">
                <a:latin typeface="Times New Roman"/>
                <a:cs typeface="Times New Roman"/>
              </a:rPr>
              <a:t>of each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5"/>
              </a:spcBef>
              <a:tabLst>
                <a:tab pos="1383665" algn="l"/>
              </a:tabLst>
            </a:pPr>
            <a:r>
              <a:rPr sz="1200" dirty="0">
                <a:latin typeface="Times New Roman"/>
                <a:cs typeface="Times New Roman"/>
              </a:rPr>
              <a:t>–	</a:t>
            </a:r>
            <a:r>
              <a:rPr sz="1200" spc="-5" dirty="0">
                <a:latin typeface="Times New Roman"/>
                <a:cs typeface="Times New Roman"/>
              </a:rPr>
              <a:t>+A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1010 </a:t>
            </a:r>
            <a:r>
              <a:rPr sz="1200" spc="-5" dirty="0">
                <a:latin typeface="Symbol"/>
                <a:cs typeface="Symbol"/>
              </a:rPr>
              <a:t></a:t>
            </a:r>
            <a:r>
              <a:rPr sz="1200" spc="-5" dirty="0">
                <a:latin typeface="Times New Roman"/>
                <a:cs typeface="Times New Roman"/>
              </a:rPr>
              <a:t> -A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0101</a:t>
            </a:r>
            <a:endParaRPr sz="1200">
              <a:latin typeface="Times New Roman"/>
              <a:cs typeface="Times New Roman"/>
            </a:endParaRPr>
          </a:p>
          <a:p>
            <a:pPr marL="1155700">
              <a:lnSpc>
                <a:spcPts val="1405"/>
              </a:lnSpc>
              <a:spcBef>
                <a:spcPts val="30"/>
              </a:spcBef>
              <a:tabLst>
                <a:tab pos="1383665" algn="l"/>
              </a:tabLst>
            </a:pPr>
            <a:r>
              <a:rPr sz="1200" dirty="0">
                <a:latin typeface="Times New Roman"/>
                <a:cs typeface="Times New Roman"/>
              </a:rPr>
              <a:t>–	+0 = 0000 </a:t>
            </a:r>
            <a:r>
              <a:rPr sz="1200" spc="-5" dirty="0">
                <a:latin typeface="Symbol"/>
                <a:cs typeface="Symbol"/>
              </a:rPr>
              <a:t>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-0 =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1111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Error detection </a:t>
            </a:r>
            <a:r>
              <a:rPr sz="1200" spc="-5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Higher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Layers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Like VRC, LRC, CRC, Checksum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based on the concept 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redundancy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5"/>
              </a:spcBef>
              <a:buFont typeface="Meiryo"/>
              <a:buChar char="➢"/>
              <a:tabLst>
                <a:tab pos="11557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CHECKSUM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Generator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4368546"/>
            <a:ext cx="4759579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171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158490"/>
            <a:ext cx="4457700" cy="352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05"/>
              </a:lnSpc>
              <a:buFont typeface="Meiryo"/>
              <a:buChar char="▪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Performance of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Checksum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Detects all errors involving an odd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Detects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errors involving an even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pattern remains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elusive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32200">
              <a:lnSpc>
                <a:spcPts val="1380"/>
              </a:lnSpc>
            </a:pPr>
            <a:r>
              <a:rPr sz="1200" b="1" u="heavy" dirty="0">
                <a:latin typeface="Times New Roman"/>
                <a:cs typeface="Times New Roman"/>
              </a:rPr>
              <a:t>Examples  Example</a:t>
            </a:r>
            <a:r>
              <a:rPr sz="1200" b="1" u="heavy" spc="-10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9.7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marR="5080" indent="-228600">
              <a:lnSpc>
                <a:spcPts val="1380"/>
              </a:lnSpc>
              <a:tabLst>
                <a:tab pos="4692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spc="-5" dirty="0">
                <a:latin typeface="Times New Roman"/>
                <a:cs typeface="Times New Roman"/>
              </a:rPr>
              <a:t>Suppose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block of 16 bits need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 sent: 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10101001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00111001  10101001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00111001</a:t>
            </a:r>
            <a:endParaRPr sz="1200">
              <a:latin typeface="Times New Roman"/>
              <a:cs typeface="Times New Roman"/>
            </a:endParaRPr>
          </a:p>
          <a:p>
            <a:pPr marL="469900" marR="2937510">
              <a:lnSpc>
                <a:spcPts val="1380"/>
              </a:lnSpc>
              <a:spcBef>
                <a:spcPts val="65"/>
              </a:spcBef>
              <a:tabLst>
                <a:tab pos="1231900" algn="l"/>
              </a:tabLst>
            </a:pPr>
            <a:r>
              <a:rPr sz="1200" dirty="0">
                <a:latin typeface="Times New Roman"/>
                <a:cs typeface="Times New Roman"/>
              </a:rPr>
              <a:t>----------------  11100010	Sum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15"/>
              </a:lnSpc>
              <a:tabLst>
                <a:tab pos="1231900" algn="l"/>
              </a:tabLst>
            </a:pPr>
            <a:r>
              <a:rPr sz="1200" spc="-5" dirty="0">
                <a:latin typeface="Times New Roman"/>
                <a:cs typeface="Times New Roman"/>
              </a:rPr>
              <a:t>00011101	Checksum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Sent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pattern:</a:t>
            </a:r>
            <a:endParaRPr sz="1200">
              <a:latin typeface="Times New Roman"/>
              <a:cs typeface="Times New Roman"/>
            </a:endParaRPr>
          </a:p>
          <a:p>
            <a:pPr marL="926465">
              <a:lnSpc>
                <a:spcPts val="1385"/>
              </a:lnSpc>
            </a:pPr>
            <a:r>
              <a:rPr sz="1200" spc="-5" dirty="0">
                <a:latin typeface="Times New Roman"/>
                <a:cs typeface="Times New Roman"/>
              </a:rPr>
              <a:t>10101001 00111001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00011101</a:t>
            </a:r>
            <a:endParaRPr sz="1200">
              <a:latin typeface="Times New Roman"/>
              <a:cs typeface="Times New Roman"/>
            </a:endParaRPr>
          </a:p>
          <a:p>
            <a:pPr marL="2908300">
              <a:lnSpc>
                <a:spcPts val="1415"/>
              </a:lnSpc>
            </a:pPr>
            <a:r>
              <a:rPr sz="1200" b="1" spc="-5" dirty="0">
                <a:latin typeface="Times New Roman"/>
                <a:cs typeface="Times New Roman"/>
              </a:rPr>
              <a:t>checksum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9.8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Examples </a:t>
            </a:r>
            <a:r>
              <a:rPr sz="1200" dirty="0">
                <a:latin typeface="Times New Roman"/>
                <a:cs typeface="Times New Roman"/>
              </a:rPr>
              <a:t>of no error and a burst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500" y="6836677"/>
            <a:ext cx="673100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Segment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Segment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  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1442" y="6836677"/>
            <a:ext cx="1316355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10101001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00111001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Segment2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00011101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Checksum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0360" y="6836677"/>
            <a:ext cx="636270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10101111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11111001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00011101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500" y="7362469"/>
            <a:ext cx="1752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-----------------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----------------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500" y="7537742"/>
            <a:ext cx="18669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200" spc="-5" dirty="0">
                <a:latin typeface="Times New Roman"/>
                <a:cs typeface="Times New Roman"/>
              </a:rPr>
              <a:t>Sum	11111111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500" y="7714488"/>
            <a:ext cx="242443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Complement  00000000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Complement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785" y="7537742"/>
            <a:ext cx="635635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5"/>
              </a:lnSpc>
            </a:pPr>
            <a:r>
              <a:rPr sz="1200" spc="-5" dirty="0">
                <a:latin typeface="Times New Roman"/>
                <a:cs typeface="Times New Roman"/>
              </a:rPr>
              <a:t>11000110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b="1" dirty="0">
                <a:latin typeface="Times New Roman"/>
                <a:cs typeface="Times New Roman"/>
              </a:rPr>
              <a:t>00111001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8900" y="8953487"/>
            <a:ext cx="5301615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tabLst>
                <a:tab pos="240665" algn="l"/>
              </a:tabLst>
            </a:pPr>
            <a:r>
              <a:rPr sz="1200" spc="-55" dirty="0">
                <a:latin typeface="Meiryo"/>
                <a:cs typeface="Meiryo"/>
              </a:rPr>
              <a:t>*	</a:t>
            </a:r>
            <a:r>
              <a:rPr sz="1200" b="1" dirty="0">
                <a:latin typeface="Times New Roman"/>
                <a:cs typeface="Times New Roman"/>
              </a:rPr>
              <a:t>Error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is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invisible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if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bit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inversion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is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balanced</a:t>
            </a:r>
            <a:r>
              <a:rPr sz="1200" b="1" i="1" spc="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by</a:t>
            </a:r>
            <a:r>
              <a:rPr sz="1200" b="1" i="1" spc="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an</a:t>
            </a:r>
            <a:r>
              <a:rPr sz="1200" b="1" i="1" spc="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opposite</a:t>
            </a:r>
            <a:r>
              <a:rPr sz="1200" b="1" i="1" spc="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bit</a:t>
            </a:r>
            <a:r>
              <a:rPr sz="1200" b="1" i="1" spc="95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inversion</a:t>
            </a:r>
            <a:r>
              <a:rPr sz="1200" b="1" i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  the corresponding digit of another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segment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tabLst>
                <a:tab pos="1612265" algn="l"/>
              </a:tabLst>
            </a:pPr>
            <a:r>
              <a:rPr sz="1200" spc="-5" dirty="0">
                <a:latin typeface="Times New Roman"/>
                <a:cs typeface="Times New Roman"/>
              </a:rPr>
              <a:t>Segment1	</a:t>
            </a:r>
            <a:r>
              <a:rPr sz="1200" dirty="0">
                <a:latin typeface="Times New Roman"/>
                <a:cs typeface="Times New Roman"/>
              </a:rPr>
              <a:t>10111101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7008" y="914400"/>
            <a:ext cx="5380736" cy="2078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180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661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7" y="914399"/>
            <a:ext cx="66865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Segment2  Checksum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8569" y="902207"/>
            <a:ext cx="114300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00101001</a:t>
            </a:r>
            <a:endParaRPr sz="1200">
              <a:latin typeface="Times New Roman"/>
              <a:cs typeface="Times New Roman"/>
            </a:endParaRPr>
          </a:p>
          <a:p>
            <a:pPr marL="2032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00011001</a:t>
            </a:r>
            <a:endParaRPr sz="1200">
              <a:latin typeface="Times New Roman"/>
              <a:cs typeface="Times New Roman"/>
            </a:endParaRPr>
          </a:p>
          <a:p>
            <a:pPr marL="202565" marR="5080" indent="-19050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----------------------  11111111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700" y="1428000"/>
            <a:ext cx="177673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Sum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53060" algn="l"/>
              </a:tabLst>
            </a:pPr>
            <a:r>
              <a:rPr sz="1200" spc="-5" dirty="0">
                <a:latin typeface="Symbol"/>
                <a:cs typeface="Symbol"/>
              </a:rPr>
              <a:t></a:t>
            </a:r>
            <a:r>
              <a:rPr sz="1200" spc="-5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The error is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undetected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1787906"/>
            <a:ext cx="5533390" cy="586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latin typeface="Times New Roman"/>
                <a:cs typeface="Times New Roman"/>
              </a:rPr>
              <a:t>ERROR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CORRECTION</a:t>
            </a:r>
            <a:endParaRPr sz="1600">
              <a:latin typeface="Times New Roman"/>
              <a:cs typeface="Times New Roman"/>
            </a:endParaRPr>
          </a:p>
          <a:p>
            <a:pPr marL="698500" indent="-228600">
              <a:lnSpc>
                <a:spcPts val="141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Mechanisms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we have </a:t>
            </a:r>
            <a:r>
              <a:rPr sz="1200" dirty="0">
                <a:latin typeface="Times New Roman"/>
                <a:cs typeface="Times New Roman"/>
              </a:rPr>
              <a:t>studied all detect errors but do not correct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ts val="140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Error correction can be done </a:t>
            </a:r>
            <a:r>
              <a:rPr sz="1200" dirty="0">
                <a:latin typeface="Times New Roman"/>
                <a:cs typeface="Times New Roman"/>
              </a:rPr>
              <a:t>in two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9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Receiver can ask Sender for  Re-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ct val="93300"/>
              </a:lnSpc>
              <a:spcBef>
                <a:spcPts val="5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Receiver can use an </a:t>
            </a:r>
            <a:r>
              <a:rPr sz="1200" spc="-5" dirty="0">
                <a:latin typeface="Times New Roman"/>
                <a:cs typeface="Times New Roman"/>
              </a:rPr>
              <a:t>error-detecting </a:t>
            </a:r>
            <a:r>
              <a:rPr sz="1200" dirty="0">
                <a:latin typeface="Times New Roman"/>
                <a:cs typeface="Times New Roman"/>
              </a:rPr>
              <a:t>code, which </a:t>
            </a:r>
            <a:r>
              <a:rPr sz="1200" spc="-5" dirty="0">
                <a:latin typeface="Times New Roman"/>
                <a:cs typeface="Times New Roman"/>
              </a:rPr>
              <a:t>automatically correct </a:t>
            </a:r>
            <a:r>
              <a:rPr sz="1200" dirty="0">
                <a:latin typeface="Times New Roman"/>
                <a:cs typeface="Times New Roman"/>
              </a:rPr>
              <a:t>certain  errors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5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Error </a:t>
            </a:r>
            <a:r>
              <a:rPr sz="1200" spc="-5" dirty="0">
                <a:latin typeface="Times New Roman"/>
                <a:cs typeface="Times New Roman"/>
              </a:rPr>
              <a:t>correcting </a:t>
            </a:r>
            <a:r>
              <a:rPr sz="1200" dirty="0">
                <a:latin typeface="Times New Roman"/>
                <a:cs typeface="Times New Roman"/>
              </a:rPr>
              <a:t>code are </a:t>
            </a:r>
            <a:r>
              <a:rPr sz="1200" spc="-5" dirty="0">
                <a:latin typeface="Times New Roman"/>
                <a:cs typeface="Times New Roman"/>
              </a:rPr>
              <a:t>more sophisticated than </a:t>
            </a:r>
            <a:r>
              <a:rPr sz="1200" dirty="0">
                <a:latin typeface="Times New Roman"/>
                <a:cs typeface="Times New Roman"/>
              </a:rPr>
              <a:t>error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codes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They require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redundancy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698500" marR="762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bits required to </a:t>
            </a:r>
            <a:r>
              <a:rPr sz="1200" spc="-5" dirty="0">
                <a:latin typeface="Times New Roman"/>
                <a:cs typeface="Times New Roman"/>
              </a:rPr>
              <a:t>correct multiple </a:t>
            </a:r>
            <a:r>
              <a:rPr sz="1200" dirty="0">
                <a:latin typeface="Times New Roman"/>
                <a:cs typeface="Times New Roman"/>
              </a:rPr>
              <a:t>–bit or </a:t>
            </a:r>
            <a:r>
              <a:rPr sz="1200" spc="-5" dirty="0">
                <a:latin typeface="Times New Roman"/>
                <a:cs typeface="Times New Roman"/>
              </a:rPr>
              <a:t>burst </a:t>
            </a:r>
            <a:r>
              <a:rPr sz="1200" dirty="0">
                <a:latin typeface="Times New Roman"/>
                <a:cs typeface="Times New Roman"/>
              </a:rPr>
              <a:t>error is so high  that in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cases it is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inefficient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4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Error </a:t>
            </a:r>
            <a:r>
              <a:rPr sz="1200" spc="-5" dirty="0">
                <a:latin typeface="Times New Roman"/>
                <a:cs typeface="Times New Roman"/>
              </a:rPr>
              <a:t>correction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limited </a:t>
            </a:r>
            <a:r>
              <a:rPr sz="1200" dirty="0">
                <a:latin typeface="Times New Roman"/>
                <a:cs typeface="Times New Roman"/>
              </a:rPr>
              <a:t>to 1, 2 or 3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365"/>
              </a:lnSpc>
              <a:spcBef>
                <a:spcPts val="5"/>
              </a:spcBef>
              <a:buFont typeface="Meiryo"/>
              <a:buChar char="❖"/>
              <a:tabLst>
                <a:tab pos="1155700" algn="l"/>
              </a:tabLst>
            </a:pPr>
            <a:r>
              <a:rPr sz="1200" b="1" dirty="0">
                <a:latin typeface="Times New Roman"/>
                <a:cs typeface="Times New Roman"/>
              </a:rPr>
              <a:t>Single-bit Error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Correction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75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Simplest </a:t>
            </a:r>
            <a:r>
              <a:rPr sz="1200" spc="-5" dirty="0">
                <a:latin typeface="Times New Roman"/>
                <a:cs typeface="Times New Roman"/>
              </a:rPr>
              <a:t>case </a:t>
            </a:r>
            <a:r>
              <a:rPr sz="1200" dirty="0">
                <a:latin typeface="Times New Roman"/>
                <a:cs typeface="Times New Roman"/>
              </a:rPr>
              <a:t>of error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correction</a:t>
            </a:r>
            <a:endParaRPr sz="1200">
              <a:latin typeface="Times New Roman"/>
              <a:cs typeface="Times New Roman"/>
            </a:endParaRPr>
          </a:p>
          <a:p>
            <a:pPr marL="1612900" marR="6985" lvl="2" indent="-228600">
              <a:lnSpc>
                <a:spcPts val="1380"/>
              </a:lnSpc>
              <a:spcBef>
                <a:spcPts val="25"/>
              </a:spcBef>
              <a:buFont typeface="Courier New"/>
              <a:buChar char="o"/>
              <a:tabLst>
                <a:tab pos="1612900" algn="l"/>
              </a:tabLst>
            </a:pPr>
            <a:r>
              <a:rPr sz="1200" dirty="0">
                <a:latin typeface="Times New Roman"/>
                <a:cs typeface="Times New Roman"/>
              </a:rPr>
              <a:t>Error correction requires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redundancy bits than error  detection</a:t>
            </a:r>
            <a:endParaRPr sz="1200">
              <a:latin typeface="Times New Roman"/>
              <a:cs typeface="Times New Roman"/>
            </a:endParaRPr>
          </a:p>
          <a:p>
            <a:pPr marL="1612900" lvl="2" indent="-228600">
              <a:lnSpc>
                <a:spcPts val="1315"/>
              </a:lnSpc>
              <a:buFont typeface="Courier New"/>
              <a:buChar char="o"/>
              <a:tabLst>
                <a:tab pos="1612900" algn="l"/>
              </a:tabLst>
            </a:pP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5" dirty="0">
                <a:latin typeface="Times New Roman"/>
                <a:cs typeface="Times New Roman"/>
              </a:rPr>
              <a:t>additional </a:t>
            </a:r>
            <a:r>
              <a:rPr sz="1200" dirty="0">
                <a:latin typeface="Times New Roman"/>
                <a:cs typeface="Times New Roman"/>
              </a:rPr>
              <a:t>bit can </a:t>
            </a:r>
            <a:r>
              <a:rPr sz="1200" spc="-5" dirty="0">
                <a:latin typeface="Times New Roman"/>
                <a:cs typeface="Times New Roman"/>
              </a:rPr>
              <a:t>detect single-bit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 marL="2298700" lvl="3" indent="-228600">
              <a:lnSpc>
                <a:spcPts val="1380"/>
              </a:lnSpc>
              <a:buFont typeface="Meiryo"/>
              <a:buChar char="*"/>
              <a:tabLst>
                <a:tab pos="2298065" algn="l"/>
                <a:tab pos="2298700" algn="l"/>
              </a:tabLst>
            </a:pPr>
            <a:r>
              <a:rPr sz="1200" dirty="0">
                <a:latin typeface="Times New Roman"/>
                <a:cs typeface="Times New Roman"/>
              </a:rPr>
              <a:t>Parity </a:t>
            </a:r>
            <a:r>
              <a:rPr sz="1200" spc="-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VRC</a:t>
            </a:r>
            <a:endParaRPr sz="1200">
              <a:latin typeface="Times New Roman"/>
              <a:cs typeface="Times New Roman"/>
            </a:endParaRPr>
          </a:p>
          <a:p>
            <a:pPr marL="2298700" lvl="3" indent="-228600">
              <a:lnSpc>
                <a:spcPts val="1380"/>
              </a:lnSpc>
              <a:buFont typeface="Meiryo"/>
              <a:buChar char="*"/>
              <a:tabLst>
                <a:tab pos="2298065" algn="l"/>
                <a:tab pos="2298700" algn="l"/>
              </a:tabLst>
            </a:pPr>
            <a:r>
              <a:rPr sz="1200" dirty="0">
                <a:latin typeface="Times New Roman"/>
                <a:cs typeface="Times New Roman"/>
              </a:rPr>
              <a:t>One bit for two </a:t>
            </a:r>
            <a:r>
              <a:rPr sz="1200" spc="-5" dirty="0">
                <a:latin typeface="Times New Roman"/>
                <a:cs typeface="Times New Roman"/>
              </a:rPr>
              <a:t>states: </a:t>
            </a:r>
            <a:r>
              <a:rPr sz="1200" dirty="0">
                <a:latin typeface="Times New Roman"/>
                <a:cs typeface="Times New Roman"/>
              </a:rPr>
              <a:t>error or no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endParaRPr sz="1200">
              <a:latin typeface="Times New Roman"/>
              <a:cs typeface="Times New Roman"/>
            </a:endParaRPr>
          </a:p>
          <a:p>
            <a:pPr marL="1612900" lvl="2" indent="-228600">
              <a:lnSpc>
                <a:spcPts val="1380"/>
              </a:lnSpc>
              <a:buFont typeface="Courier New"/>
              <a:buChar char="o"/>
              <a:tabLst>
                <a:tab pos="16129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correct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error, more </a:t>
            </a:r>
            <a:r>
              <a:rPr sz="1200" dirty="0">
                <a:latin typeface="Times New Roman"/>
                <a:cs typeface="Times New Roman"/>
              </a:rPr>
              <a:t>bits 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endParaRPr sz="1200">
              <a:latin typeface="Times New Roman"/>
              <a:cs typeface="Times New Roman"/>
            </a:endParaRPr>
          </a:p>
          <a:p>
            <a:pPr marL="2298700" lvl="3" indent="-228600">
              <a:lnSpc>
                <a:spcPts val="1380"/>
              </a:lnSpc>
              <a:buFont typeface="Meiryo"/>
              <a:buChar char="*"/>
              <a:tabLst>
                <a:tab pos="2298065" algn="l"/>
                <a:tab pos="2298700" algn="l"/>
              </a:tabLst>
            </a:pPr>
            <a:r>
              <a:rPr sz="1200" dirty="0">
                <a:latin typeface="Times New Roman"/>
                <a:cs typeface="Times New Roman"/>
              </a:rPr>
              <a:t>Error </a:t>
            </a:r>
            <a:r>
              <a:rPr sz="1200" spc="-5" dirty="0">
                <a:latin typeface="Times New Roman"/>
                <a:cs typeface="Times New Roman"/>
              </a:rPr>
              <a:t>correction locates </a:t>
            </a:r>
            <a:r>
              <a:rPr sz="1200" dirty="0">
                <a:latin typeface="Times New Roman"/>
                <a:cs typeface="Times New Roman"/>
              </a:rPr>
              <a:t>the invalid bit 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2298700" marR="6985" lvl="3" indent="-228600">
              <a:lnSpc>
                <a:spcPts val="1380"/>
              </a:lnSpc>
              <a:spcBef>
                <a:spcPts val="65"/>
              </a:spcBef>
              <a:buFont typeface="Meiryo"/>
              <a:buChar char="*"/>
              <a:tabLst>
                <a:tab pos="2298065" algn="l"/>
                <a:tab pos="2298700" algn="l"/>
              </a:tabLst>
            </a:pPr>
            <a:r>
              <a:rPr sz="1200" dirty="0">
                <a:latin typeface="Times New Roman"/>
                <a:cs typeface="Times New Roman"/>
              </a:rPr>
              <a:t>8 states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7-bit </a:t>
            </a:r>
            <a:r>
              <a:rPr sz="1200" spc="-5" dirty="0">
                <a:latin typeface="Times New Roman"/>
                <a:cs typeface="Times New Roman"/>
              </a:rPr>
              <a:t>data: no error, error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1,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so  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2298700" lvl="3" indent="-228600">
              <a:lnSpc>
                <a:spcPts val="1315"/>
              </a:lnSpc>
              <a:buFont typeface="Meiryo"/>
              <a:buChar char="*"/>
              <a:tabLst>
                <a:tab pos="2298065" algn="l"/>
                <a:tab pos="2298700" algn="l"/>
              </a:tabLst>
            </a:pPr>
            <a:r>
              <a:rPr sz="1200" dirty="0">
                <a:latin typeface="Times New Roman"/>
                <a:cs typeface="Times New Roman"/>
              </a:rPr>
              <a:t>Looks like three </a:t>
            </a:r>
            <a:r>
              <a:rPr sz="1200" spc="-5" dirty="0">
                <a:latin typeface="Times New Roman"/>
                <a:cs typeface="Times New Roman"/>
              </a:rPr>
              <a:t>bits of redundancy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adequate</a:t>
            </a:r>
            <a:endParaRPr sz="1200">
              <a:latin typeface="Times New Roman"/>
              <a:cs typeface="Times New Roman"/>
            </a:endParaRPr>
          </a:p>
          <a:p>
            <a:pPr marL="2298700" lvl="3" indent="-228600">
              <a:lnSpc>
                <a:spcPts val="1380"/>
              </a:lnSpc>
              <a:buFont typeface="Meiryo"/>
              <a:buChar char="*"/>
              <a:tabLst>
                <a:tab pos="2298065" algn="l"/>
                <a:tab pos="2298700" algn="l"/>
              </a:tabLst>
            </a:pPr>
            <a:r>
              <a:rPr sz="1200" dirty="0">
                <a:latin typeface="Times New Roman"/>
                <a:cs typeface="Times New Roman"/>
              </a:rPr>
              <a:t>What if an error occurs </a:t>
            </a:r>
            <a:r>
              <a:rPr sz="1200" spc="-5" dirty="0">
                <a:latin typeface="Times New Roman"/>
                <a:cs typeface="Times New Roman"/>
              </a:rPr>
              <a:t>in the redundancy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bits?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20"/>
              </a:lnSpc>
            </a:pPr>
            <a:r>
              <a:rPr sz="1400" b="1" spc="-5" dirty="0">
                <a:latin typeface="Times New Roman"/>
                <a:cs typeface="Times New Roman"/>
              </a:rPr>
              <a:t>Hamming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b="1" spc="-5" dirty="0">
                <a:latin typeface="Times New Roman"/>
                <a:cs typeface="Times New Roman"/>
              </a:rPr>
              <a:t>Redundancy Bits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(r)</a:t>
            </a:r>
            <a:endParaRPr sz="1200">
              <a:latin typeface="Times New Roman"/>
              <a:cs typeface="Times New Roman"/>
            </a:endParaRPr>
          </a:p>
          <a:p>
            <a:pPr marL="1612900" lvl="2" indent="-228600">
              <a:lnSpc>
                <a:spcPts val="1375"/>
              </a:lnSpc>
              <a:buFont typeface="Courier New"/>
              <a:buChar char="o"/>
              <a:tabLst>
                <a:tab pos="1612900" algn="l"/>
              </a:tabLst>
            </a:pP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able to indicate at least </a:t>
            </a:r>
            <a:r>
              <a:rPr sz="1200" spc="-5" dirty="0">
                <a:latin typeface="Times New Roman"/>
                <a:cs typeface="Times New Roman"/>
              </a:rPr>
              <a:t>m+r+1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endParaRPr sz="1200">
              <a:latin typeface="Times New Roman"/>
              <a:cs typeface="Times New Roman"/>
            </a:endParaRPr>
          </a:p>
          <a:p>
            <a:pPr marL="1612900" lvl="2" indent="-228600">
              <a:lnSpc>
                <a:spcPts val="1410"/>
              </a:lnSpc>
              <a:buFont typeface="Courier New"/>
              <a:buChar char="o"/>
              <a:tabLst>
                <a:tab pos="1612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m+r+1 </a:t>
            </a:r>
            <a:r>
              <a:rPr sz="1200" dirty="0">
                <a:latin typeface="Times New Roman"/>
                <a:cs typeface="Times New Roman"/>
              </a:rPr>
              <a:t>states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discoverable by 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1612900" lvl="2" indent="-228600">
              <a:lnSpc>
                <a:spcPct val="100000"/>
              </a:lnSpc>
              <a:spcBef>
                <a:spcPts val="35"/>
              </a:spcBef>
              <a:buFont typeface="Courier New"/>
              <a:buChar char="o"/>
              <a:tabLst>
                <a:tab pos="1612900" algn="l"/>
              </a:tabLst>
            </a:pPr>
            <a:r>
              <a:rPr sz="1200" dirty="0">
                <a:latin typeface="Times New Roman"/>
                <a:cs typeface="Times New Roman"/>
              </a:rPr>
              <a:t>Therefore, </a:t>
            </a:r>
            <a:r>
              <a:rPr sz="1200" spc="-5" dirty="0">
                <a:latin typeface="Times New Roman"/>
                <a:cs typeface="Times New Roman"/>
              </a:rPr>
              <a:t>2r </a:t>
            </a:r>
            <a:r>
              <a:rPr sz="1200" spc="-5" dirty="0">
                <a:latin typeface="Symbol"/>
                <a:cs typeface="Symbol"/>
              </a:rPr>
              <a:t>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m+r+1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30"/>
              </a:spcBef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m=7, </a:t>
            </a:r>
            <a:r>
              <a:rPr sz="1200" dirty="0">
                <a:latin typeface="Times New Roman"/>
                <a:cs typeface="Times New Roman"/>
              </a:rPr>
              <a:t>r=4 as 24 </a:t>
            </a:r>
            <a:r>
              <a:rPr sz="1200" spc="-5" dirty="0">
                <a:latin typeface="Symbol"/>
                <a:cs typeface="Symbol"/>
              </a:rPr>
              <a:t>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7+4+1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7225" y="7633710"/>
            <a:ext cx="4937760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09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5531485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Hamming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Each r bit is the VRC bit </a:t>
            </a:r>
            <a:r>
              <a:rPr sz="1200" spc="-5" dirty="0">
                <a:latin typeface="Times New Roman"/>
                <a:cs typeface="Times New Roman"/>
              </a:rPr>
              <a:t>for one combination of 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r1(r2) </a:t>
            </a:r>
            <a:r>
              <a:rPr sz="1200" dirty="0">
                <a:latin typeface="Times New Roman"/>
                <a:cs typeface="Times New Roman"/>
              </a:rPr>
              <a:t>bit is </a:t>
            </a:r>
            <a:r>
              <a:rPr sz="1200" spc="-5" dirty="0">
                <a:latin typeface="Times New Roman"/>
                <a:cs typeface="Times New Roman"/>
              </a:rPr>
              <a:t>calculated using </a:t>
            </a:r>
            <a:r>
              <a:rPr sz="1200" dirty="0">
                <a:latin typeface="Times New Roman"/>
                <a:cs typeface="Times New Roman"/>
              </a:rPr>
              <a:t>all bit </a:t>
            </a:r>
            <a:r>
              <a:rPr sz="1200" spc="-5" dirty="0">
                <a:latin typeface="Times New Roman"/>
                <a:cs typeface="Times New Roman"/>
              </a:rPr>
              <a:t>positions </a:t>
            </a:r>
            <a:r>
              <a:rPr sz="1200" dirty="0">
                <a:latin typeface="Times New Roman"/>
                <a:cs typeface="Times New Roman"/>
              </a:rPr>
              <a:t>whose </a:t>
            </a:r>
            <a:r>
              <a:rPr sz="1200" spc="-5" dirty="0">
                <a:latin typeface="Times New Roman"/>
                <a:cs typeface="Times New Roman"/>
              </a:rPr>
              <a:t>binary representation includes  </a:t>
            </a:r>
            <a:r>
              <a:rPr sz="1200" dirty="0">
                <a:latin typeface="Times New Roman"/>
                <a:cs typeface="Times New Roman"/>
              </a:rPr>
              <a:t>a 1 in the first(second) </a:t>
            </a:r>
            <a:r>
              <a:rPr sz="1200" spc="-5" dirty="0">
                <a:latin typeface="Times New Roman"/>
                <a:cs typeface="Times New Roman"/>
              </a:rPr>
              <a:t>position, </a:t>
            </a:r>
            <a:r>
              <a:rPr sz="1200" dirty="0">
                <a:latin typeface="Times New Roman"/>
                <a:cs typeface="Times New Roman"/>
              </a:rPr>
              <a:t>and so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3397757"/>
            <a:ext cx="5530850" cy="1595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Checksum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Single-Bit </a:t>
            </a:r>
            <a:r>
              <a:rPr sz="1200" spc="-5" dirty="0">
                <a:latin typeface="Times New Roman"/>
                <a:cs typeface="Times New Roman"/>
              </a:rPr>
              <a:t>Error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Hamming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Section 9.6, 9.7, “Data Communications and Networking” 4th Edition by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Behrouz</a:t>
            </a:r>
            <a:endParaRPr sz="1200">
              <a:latin typeface="Times New Roman"/>
              <a:cs typeface="Times New Roman"/>
            </a:endParaRPr>
          </a:p>
          <a:p>
            <a:pPr marL="655955" lvl="1" indent="-186055">
              <a:lnSpc>
                <a:spcPts val="1410"/>
              </a:lnSpc>
              <a:buAutoNum type="alphaUcPeriod"/>
              <a:tabLst>
                <a:tab pos="65659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1615439"/>
            <a:ext cx="5489079" cy="1792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7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0257" y="6224778"/>
            <a:ext cx="16306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Types of Digital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296917"/>
            <a:ext cx="5468620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05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Digital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Digital </a:t>
            </a:r>
            <a:r>
              <a:rPr sz="1200" spc="-5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are largely offered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nowadays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Digital services are less </a:t>
            </a:r>
            <a:r>
              <a:rPr sz="1200" dirty="0">
                <a:latin typeface="Times New Roman"/>
                <a:cs typeface="Times New Roman"/>
              </a:rPr>
              <a:t>sensitive </a:t>
            </a:r>
            <a:r>
              <a:rPr sz="1200" spc="-5" dirty="0">
                <a:latin typeface="Times New Roman"/>
                <a:cs typeface="Times New Roman"/>
              </a:rPr>
              <a:t>than </a:t>
            </a:r>
            <a:r>
              <a:rPr sz="1200" dirty="0">
                <a:latin typeface="Times New Roman"/>
                <a:cs typeface="Times New Roman"/>
              </a:rPr>
              <a:t>analog </a:t>
            </a:r>
            <a:r>
              <a:rPr sz="1200" spc="-5" dirty="0">
                <a:latin typeface="Times New Roman"/>
                <a:cs typeface="Times New Roman"/>
              </a:rPr>
              <a:t>ones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Telephone line acts as an antenna and </a:t>
            </a:r>
            <a:r>
              <a:rPr sz="1200" spc="-5" dirty="0">
                <a:latin typeface="Times New Roman"/>
                <a:cs typeface="Times New Roman"/>
              </a:rPr>
              <a:t>pick up noise both in case of </a:t>
            </a:r>
            <a:r>
              <a:rPr sz="1200" dirty="0">
                <a:latin typeface="Times New Roman"/>
                <a:cs typeface="Times New Roman"/>
              </a:rPr>
              <a:t>analog and digital 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analog, </a:t>
            </a:r>
            <a:r>
              <a:rPr sz="1200" spc="-5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noise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signal are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analog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digital, signal </a:t>
            </a:r>
            <a:r>
              <a:rPr sz="1200" dirty="0">
                <a:latin typeface="Times New Roman"/>
                <a:cs typeface="Times New Roman"/>
              </a:rPr>
              <a:t>can easily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700" y="8681453"/>
            <a:ext cx="440499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Switched </a:t>
            </a:r>
            <a:r>
              <a:rPr sz="1200" b="1" dirty="0">
                <a:latin typeface="Times New Roman"/>
                <a:cs typeface="Times New Roman"/>
              </a:rPr>
              <a:t>/ 56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Service</a:t>
            </a:r>
            <a:endParaRPr sz="1200">
              <a:latin typeface="Times New Roman"/>
              <a:cs typeface="Times New Roman"/>
            </a:endParaRPr>
          </a:p>
          <a:p>
            <a:pPr marL="12700" marR="173736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digital version </a:t>
            </a:r>
            <a:r>
              <a:rPr sz="1200" dirty="0">
                <a:latin typeface="Times New Roman"/>
                <a:cs typeface="Times New Roman"/>
              </a:rPr>
              <a:t>of Analog </a:t>
            </a:r>
            <a:r>
              <a:rPr sz="1200" spc="-5" dirty="0">
                <a:latin typeface="Times New Roman"/>
                <a:cs typeface="Times New Roman"/>
              </a:rPr>
              <a:t>switched </a:t>
            </a:r>
            <a:r>
              <a:rPr sz="1200" dirty="0">
                <a:latin typeface="Times New Roman"/>
                <a:cs typeface="Times New Roman"/>
              </a:rPr>
              <a:t>line  </a:t>
            </a:r>
            <a:r>
              <a:rPr sz="1200" spc="-5" dirty="0">
                <a:latin typeface="Times New Roman"/>
                <a:cs typeface="Times New Roman"/>
              </a:rPr>
              <a:t>Allows data rates of up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56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Kbps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Both parties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subscribe to the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caller </a:t>
            </a:r>
            <a:r>
              <a:rPr sz="1200" spc="-5" dirty="0">
                <a:latin typeface="Times New Roman"/>
                <a:cs typeface="Times New Roman"/>
              </a:rPr>
              <a:t>with normal telephone service </a:t>
            </a:r>
            <a:r>
              <a:rPr sz="1200" dirty="0">
                <a:latin typeface="Times New Roman"/>
                <a:cs typeface="Times New Roman"/>
              </a:rPr>
              <a:t>cannot connect to a telephone or  </a:t>
            </a:r>
            <a:r>
              <a:rPr sz="1200" spc="-5" dirty="0">
                <a:latin typeface="Times New Roman"/>
                <a:cs typeface="Times New Roman"/>
              </a:rPr>
              <a:t>computer </a:t>
            </a:r>
            <a:r>
              <a:rPr sz="1200" dirty="0">
                <a:latin typeface="Times New Roman"/>
                <a:cs typeface="Times New Roman"/>
              </a:rPr>
              <a:t>with this </a:t>
            </a:r>
            <a:r>
              <a:rPr sz="1200" spc="-5" dirty="0">
                <a:latin typeface="Times New Roman"/>
                <a:cs typeface="Times New Roman"/>
              </a:rPr>
              <a:t>service </a:t>
            </a:r>
            <a:r>
              <a:rPr sz="1200" dirty="0">
                <a:latin typeface="Times New Roman"/>
                <a:cs typeface="Times New Roman"/>
              </a:rPr>
              <a:t>even with 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8779" y="6761226"/>
            <a:ext cx="4456290" cy="175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5761" y="1089660"/>
            <a:ext cx="4815078" cy="2865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99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0" y="914399"/>
            <a:ext cx="449453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93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Because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service is already </a:t>
            </a:r>
            <a:r>
              <a:rPr sz="1200" spc="-5" dirty="0">
                <a:latin typeface="Times New Roman"/>
                <a:cs typeface="Times New Roman"/>
              </a:rPr>
              <a:t>digital, subscribers </a:t>
            </a:r>
            <a:r>
              <a:rPr sz="1200" dirty="0">
                <a:latin typeface="Times New Roman"/>
                <a:cs typeface="Times New Roman"/>
              </a:rPr>
              <a:t>do not need </a:t>
            </a:r>
            <a:r>
              <a:rPr sz="1200" spc="-5" dirty="0">
                <a:latin typeface="Times New Roman"/>
                <a:cs typeface="Times New Roman"/>
              </a:rPr>
              <a:t>modems  </a:t>
            </a:r>
            <a:r>
              <a:rPr sz="1200" dirty="0">
                <a:latin typeface="Times New Roman"/>
                <a:cs typeface="Times New Roman"/>
              </a:rPr>
              <a:t>They need </a:t>
            </a:r>
            <a:r>
              <a:rPr sz="1200" spc="-5" dirty="0">
                <a:latin typeface="Times New Roman"/>
                <a:cs typeface="Times New Roman"/>
              </a:rPr>
              <a:t>DSU </a:t>
            </a:r>
            <a:r>
              <a:rPr sz="1200" dirty="0">
                <a:latin typeface="Times New Roman"/>
                <a:cs typeface="Times New Roman"/>
              </a:rPr>
              <a:t>(Digital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DSU changes the rate of digital data </a:t>
            </a:r>
            <a:r>
              <a:rPr sz="1200" dirty="0">
                <a:latin typeface="Times New Roman"/>
                <a:cs typeface="Times New Roman"/>
              </a:rPr>
              <a:t>created by the subscriber’s </a:t>
            </a:r>
            <a:r>
              <a:rPr sz="1200" spc="-5" dirty="0">
                <a:latin typeface="Times New Roman"/>
                <a:cs typeface="Times New Roman"/>
              </a:rPr>
              <a:t>device </a:t>
            </a:r>
            <a:r>
              <a:rPr sz="1200" dirty="0">
                <a:latin typeface="Times New Roman"/>
                <a:cs typeface="Times New Roman"/>
              </a:rPr>
              <a:t>to  56 Kbps and encodes it in the </a:t>
            </a:r>
            <a:r>
              <a:rPr sz="1200" spc="-5" dirty="0">
                <a:latin typeface="Times New Roman"/>
                <a:cs typeface="Times New Roman"/>
              </a:rPr>
              <a:t>format </a:t>
            </a:r>
            <a:r>
              <a:rPr sz="1200" dirty="0">
                <a:latin typeface="Times New Roman"/>
                <a:cs typeface="Times New Roman"/>
              </a:rPr>
              <a:t>used by service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687" y="3720096"/>
            <a:ext cx="4573905" cy="333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8153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DSU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often </a:t>
            </a:r>
            <a:r>
              <a:rPr sz="1200" dirty="0">
                <a:latin typeface="Times New Roman"/>
                <a:cs typeface="Times New Roman"/>
              </a:rPr>
              <a:t>included in </a:t>
            </a:r>
            <a:r>
              <a:rPr sz="1200" spc="-5" dirty="0">
                <a:latin typeface="Times New Roman"/>
                <a:cs typeface="Times New Roman"/>
              </a:rPr>
              <a:t>dialing process  DSU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expensive than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</a:t>
            </a:r>
            <a:endParaRPr sz="1200">
              <a:latin typeface="Times New Roman"/>
              <a:cs typeface="Times New Roman"/>
            </a:endParaRPr>
          </a:p>
          <a:p>
            <a:pPr marL="12700" marR="7810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So why would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subscriber pay for switched/56 service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DSU?  </a:t>
            </a:r>
            <a:r>
              <a:rPr sz="1200" dirty="0">
                <a:latin typeface="Times New Roman"/>
                <a:cs typeface="Times New Roman"/>
              </a:rPr>
              <a:t>Because </a:t>
            </a:r>
            <a:r>
              <a:rPr sz="1200" spc="-5" dirty="0">
                <a:latin typeface="Times New Roman"/>
                <a:cs typeface="Times New Roman"/>
              </a:rPr>
              <a:t>digital line </a:t>
            </a:r>
            <a:r>
              <a:rPr sz="1200" dirty="0">
                <a:latin typeface="Times New Roman"/>
                <a:cs typeface="Times New Roman"/>
              </a:rPr>
              <a:t>has better speed, </a:t>
            </a:r>
            <a:r>
              <a:rPr sz="1200" spc="-5" dirty="0">
                <a:latin typeface="Times New Roman"/>
                <a:cs typeface="Times New Roman"/>
              </a:rPr>
              <a:t>better </a:t>
            </a:r>
            <a:r>
              <a:rPr sz="1200" dirty="0">
                <a:latin typeface="Times New Roman"/>
                <a:cs typeface="Times New Roman"/>
              </a:rPr>
              <a:t>quality and </a:t>
            </a:r>
            <a:r>
              <a:rPr sz="1200" spc="-5" dirty="0">
                <a:latin typeface="Times New Roman"/>
                <a:cs typeface="Times New Roman"/>
              </a:rPr>
              <a:t>less susceptibility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Bandwidth on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Demand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347595">
              <a:lnSpc>
                <a:spcPct val="95400"/>
              </a:lnSpc>
            </a:pPr>
            <a:r>
              <a:rPr sz="1200" b="1" dirty="0">
                <a:latin typeface="Times New Roman"/>
                <a:cs typeface="Times New Roman"/>
              </a:rPr>
              <a:t>Digital Data Service </a:t>
            </a:r>
            <a:r>
              <a:rPr sz="1200" b="1" spc="-5" dirty="0">
                <a:latin typeface="Times New Roman"/>
                <a:cs typeface="Times New Roman"/>
              </a:rPr>
              <a:t>(DDS)  </a:t>
            </a:r>
            <a:r>
              <a:rPr sz="1200" spc="-5" dirty="0">
                <a:latin typeface="Times New Roman"/>
                <a:cs typeface="Times New Roman"/>
              </a:rPr>
              <a:t>Digital version of </a:t>
            </a:r>
            <a:r>
              <a:rPr sz="1200" dirty="0">
                <a:latin typeface="Times New Roman"/>
                <a:cs typeface="Times New Roman"/>
              </a:rPr>
              <a:t>analog leased line  </a:t>
            </a:r>
            <a:r>
              <a:rPr sz="1200" spc="-5" dirty="0">
                <a:latin typeface="Times New Roman"/>
                <a:cs typeface="Times New Roman"/>
              </a:rPr>
              <a:t>Max. data rate of 64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Kbps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sz="1200" spc="-5" dirty="0">
                <a:latin typeface="Times New Roman"/>
                <a:cs typeface="Times New Roman"/>
              </a:rPr>
              <a:t>Like switched/56, DDS requires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DSU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DSU </a:t>
            </a:r>
            <a:r>
              <a:rPr sz="1200" dirty="0">
                <a:latin typeface="Times New Roman"/>
                <a:cs typeface="Times New Roman"/>
              </a:rPr>
              <a:t>for this service is cheaper than switched /56 </a:t>
            </a:r>
            <a:r>
              <a:rPr sz="1200" spc="-5" dirty="0">
                <a:latin typeface="Times New Roman"/>
                <a:cs typeface="Times New Roman"/>
              </a:rPr>
              <a:t>DSU </a:t>
            </a:r>
            <a:r>
              <a:rPr sz="1200" dirty="0">
                <a:latin typeface="Times New Roman"/>
                <a:cs typeface="Times New Roman"/>
              </a:rPr>
              <a:t>because it </a:t>
            </a:r>
            <a:r>
              <a:rPr sz="1200" spc="-5" dirty="0">
                <a:latin typeface="Times New Roman"/>
                <a:cs typeface="Times New Roman"/>
              </a:rPr>
              <a:t>does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  </a:t>
            </a:r>
            <a:r>
              <a:rPr sz="1200" dirty="0">
                <a:latin typeface="Times New Roman"/>
                <a:cs typeface="Times New Roman"/>
              </a:rPr>
              <a:t>need a dial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Digital Signal (DS)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Service</a:t>
            </a:r>
            <a:endParaRPr sz="1200">
              <a:latin typeface="Times New Roman"/>
              <a:cs typeface="Times New Roman"/>
            </a:endParaRPr>
          </a:p>
          <a:p>
            <a:pPr marL="12700" marR="404495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Telephone </a:t>
            </a:r>
            <a:r>
              <a:rPr sz="1200" spc="-5" dirty="0">
                <a:latin typeface="Times New Roman"/>
                <a:cs typeface="Times New Roman"/>
              </a:rPr>
              <a:t>companies saw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to develop a hierarchy of digital  services </a:t>
            </a:r>
            <a:r>
              <a:rPr sz="1200" spc="-5" dirty="0">
                <a:latin typeface="Times New Roman"/>
                <a:cs typeface="Times New Roman"/>
              </a:rPr>
              <a:t>much </a:t>
            </a:r>
            <a:r>
              <a:rPr sz="1200" dirty="0">
                <a:latin typeface="Times New Roman"/>
                <a:cs typeface="Times New Roman"/>
              </a:rPr>
              <a:t>like those used for Analog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dirty="0">
                <a:latin typeface="Times New Roman"/>
                <a:cs typeface="Times New Roman"/>
              </a:rPr>
              <a:t>The next step </a:t>
            </a:r>
            <a:r>
              <a:rPr sz="1200" spc="-5" dirty="0">
                <a:latin typeface="Times New Roman"/>
                <a:cs typeface="Times New Roman"/>
              </a:rPr>
              <a:t>was DS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DS </a:t>
            </a:r>
            <a:r>
              <a:rPr sz="1200" dirty="0">
                <a:latin typeface="Times New Roman"/>
                <a:cs typeface="Times New Roman"/>
              </a:rPr>
              <a:t>is a hierarchy of digital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7225283"/>
            <a:ext cx="4231106" cy="2202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2535" y="1615439"/>
            <a:ext cx="3787127" cy="1929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6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687" y="1077468"/>
            <a:ext cx="3986529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DS-0 </a:t>
            </a:r>
            <a:r>
              <a:rPr sz="1200" spc="-5" dirty="0">
                <a:latin typeface="Times New Roman"/>
                <a:cs typeface="Times New Roman"/>
              </a:rPr>
              <a:t>resembles DDS.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single digital channel of 64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Kbps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DS-1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1.544 Mbps service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24 </a:t>
            </a: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64 Kbps+8 Kbps of overhead  DS-2 </a:t>
            </a:r>
            <a:r>
              <a:rPr sz="1200" spc="65" dirty="0">
                <a:latin typeface="Meiryo"/>
                <a:cs typeface="Meiryo"/>
              </a:rPr>
              <a:t>€</a:t>
            </a:r>
            <a:r>
              <a:rPr sz="1200" spc="65" dirty="0">
                <a:latin typeface="Times New Roman"/>
                <a:cs typeface="Times New Roman"/>
              </a:rPr>
              <a:t>6.312 </a:t>
            </a:r>
            <a:r>
              <a:rPr sz="1200" spc="-5" dirty="0">
                <a:latin typeface="Times New Roman"/>
                <a:cs typeface="Times New Roman"/>
              </a:rPr>
              <a:t>Mbps=96*64 Kbps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168Kbps</a:t>
            </a:r>
            <a:endParaRPr sz="1200">
              <a:latin typeface="Times New Roman"/>
              <a:cs typeface="Times New Roman"/>
            </a:endParaRPr>
          </a:p>
          <a:p>
            <a:pPr marL="12700" marR="15811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DS-3 </a:t>
            </a:r>
            <a:r>
              <a:rPr sz="1200" spc="55" dirty="0">
                <a:latin typeface="Meiryo"/>
                <a:cs typeface="Meiryo"/>
              </a:rPr>
              <a:t>€</a:t>
            </a:r>
            <a:r>
              <a:rPr sz="1200" spc="55" dirty="0">
                <a:latin typeface="Times New Roman"/>
                <a:cs typeface="Times New Roman"/>
              </a:rPr>
              <a:t>44.376 </a:t>
            </a:r>
            <a:r>
              <a:rPr sz="1200" spc="-5" dirty="0">
                <a:latin typeface="Times New Roman"/>
                <a:cs typeface="Times New Roman"/>
              </a:rPr>
              <a:t>Mbps=672*64Kbps +1.368 Mbps of overhead  DS-4 </a:t>
            </a:r>
            <a:r>
              <a:rPr sz="1200" spc="20" dirty="0">
                <a:latin typeface="Meiryo"/>
                <a:cs typeface="Meiryo"/>
              </a:rPr>
              <a:t>€</a:t>
            </a:r>
            <a:r>
              <a:rPr sz="1200" spc="20" dirty="0">
                <a:latin typeface="Times New Roman"/>
                <a:cs typeface="Times New Roman"/>
              </a:rPr>
              <a:t>274.176Mbps4032 </a:t>
            </a:r>
            <a:r>
              <a:rPr sz="1200" dirty="0">
                <a:latin typeface="Times New Roman"/>
                <a:cs typeface="Times New Roman"/>
              </a:rPr>
              <a:t>* </a:t>
            </a:r>
            <a:r>
              <a:rPr sz="1200" spc="-5" dirty="0">
                <a:latin typeface="Times New Roman"/>
                <a:cs typeface="Times New Roman"/>
              </a:rPr>
              <a:t>64 Kbps+ 16.128Mbps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overhead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116576"/>
            <a:ext cx="493522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Lines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DS-0 </a:t>
            </a:r>
            <a:r>
              <a:rPr sz="1200" spc="-5" dirty="0">
                <a:latin typeface="Times New Roman"/>
                <a:cs typeface="Times New Roman"/>
              </a:rPr>
              <a:t>DS1 </a:t>
            </a:r>
            <a:r>
              <a:rPr sz="1200" dirty="0">
                <a:latin typeface="Times New Roman"/>
                <a:cs typeface="Times New Roman"/>
              </a:rPr>
              <a:t>are the </a:t>
            </a:r>
            <a:r>
              <a:rPr sz="1200" spc="-5" dirty="0">
                <a:latin typeface="Times New Roman"/>
                <a:cs typeface="Times New Roman"/>
              </a:rPr>
              <a:t>names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implement </a:t>
            </a:r>
            <a:r>
              <a:rPr sz="1200" dirty="0">
                <a:latin typeface="Times New Roman"/>
                <a:cs typeface="Times New Roman"/>
              </a:rPr>
              <a:t>those services, telephone </a:t>
            </a:r>
            <a:r>
              <a:rPr sz="1200" spc="-5" dirty="0">
                <a:latin typeface="Times New Roman"/>
                <a:cs typeface="Times New Roman"/>
              </a:rPr>
              <a:t>companies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T-lines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These are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lines with </a:t>
            </a:r>
            <a:r>
              <a:rPr sz="1200" spc="-5" dirty="0">
                <a:latin typeface="Times New Roman"/>
                <a:cs typeface="Times New Roman"/>
              </a:rPr>
              <a:t>capacities matched </a:t>
            </a:r>
            <a:r>
              <a:rPr sz="1200" dirty="0">
                <a:latin typeface="Times New Roman"/>
                <a:cs typeface="Times New Roman"/>
              </a:rPr>
              <a:t>to the data </a:t>
            </a:r>
            <a:r>
              <a:rPr sz="1200" spc="-5" dirty="0">
                <a:latin typeface="Times New Roman"/>
                <a:cs typeface="Times New Roman"/>
              </a:rPr>
              <a:t>rates of </a:t>
            </a:r>
            <a:r>
              <a:rPr sz="1200" dirty="0">
                <a:latin typeface="Times New Roman"/>
                <a:cs typeface="Times New Roman"/>
              </a:rPr>
              <a:t>DS-0 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DS-4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700" y="6197358"/>
            <a:ext cx="75438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ServiceLine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5713" y="6197358"/>
            <a:ext cx="17907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Rate(Mbps)   Voice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channels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700" y="6371869"/>
            <a:ext cx="286893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--------------------------------------------------------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700" y="6559321"/>
            <a:ext cx="34734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DS-1  DS-2  DS-3  DS-4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0159" y="6547129"/>
            <a:ext cx="1054100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1280" indent="92710">
              <a:lnSpc>
                <a:spcPts val="1380"/>
              </a:lnSpc>
              <a:spcBef>
                <a:spcPts val="95"/>
              </a:spcBef>
              <a:tabLst>
                <a:tab pos="553720" algn="l"/>
                <a:tab pos="621665" algn="l"/>
              </a:tabLst>
            </a:pPr>
            <a:r>
              <a:rPr sz="1200" spc="-5" dirty="0">
                <a:latin typeface="Times New Roman"/>
                <a:cs typeface="Times New Roman"/>
              </a:rPr>
              <a:t>T-1	1.544  T-2</a:t>
            </a:r>
            <a:r>
              <a:rPr sz="1200" dirty="0">
                <a:latin typeface="Times New Roman"/>
                <a:cs typeface="Times New Roman"/>
              </a:rPr>
              <a:t> 		</a:t>
            </a:r>
            <a:r>
              <a:rPr sz="1200" spc="-5" dirty="0">
                <a:latin typeface="Times New Roman"/>
                <a:cs typeface="Times New Roman"/>
              </a:rPr>
              <a:t>6.312</a:t>
            </a:r>
            <a:endParaRPr sz="1200">
              <a:latin typeface="Times New Roman"/>
              <a:cs typeface="Times New Roman"/>
            </a:endParaRPr>
          </a:p>
          <a:p>
            <a:pPr marL="105410" marR="5080" indent="-93345">
              <a:lnSpc>
                <a:spcPts val="1380"/>
              </a:lnSpc>
              <a:tabLst>
                <a:tab pos="515620" algn="l"/>
                <a:tab pos="621665" algn="l"/>
              </a:tabLst>
            </a:pPr>
            <a:r>
              <a:rPr sz="1200" spc="-5" dirty="0">
                <a:latin typeface="Times New Roman"/>
                <a:cs typeface="Times New Roman"/>
              </a:rPr>
              <a:t>T-3</a:t>
            </a:r>
            <a:r>
              <a:rPr sz="1200" dirty="0">
                <a:latin typeface="Times New Roman"/>
                <a:cs typeface="Times New Roman"/>
              </a:rPr>
              <a:t> 		</a:t>
            </a:r>
            <a:r>
              <a:rPr sz="1200" spc="-5" dirty="0">
                <a:latin typeface="Times New Roman"/>
                <a:cs typeface="Times New Roman"/>
              </a:rPr>
              <a:t>44.736  T-4	274.176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2482" y="6547129"/>
            <a:ext cx="33020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 marL="76200" algn="ctr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96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672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4032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300" y="7424928"/>
            <a:ext cx="5423535" cy="1771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Telephone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Analog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Digital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Fiber 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Curb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(FTTC)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eiryo"/>
              <a:buChar char="*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5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Section 8.5, “Data Communications and Networking” 4th Edition by Behrouz 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52244" y="2667000"/>
            <a:ext cx="3891457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58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3736340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#32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400" b="1" u="heavy" spc="-5" dirty="0">
                <a:latin typeface="Times New Roman"/>
                <a:cs typeface="Times New Roman"/>
              </a:rPr>
              <a:t>T</a:t>
            </a:r>
            <a:r>
              <a:rPr sz="1400" b="1" u="heavy" spc="-100" dirty="0"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latin typeface="Times New Roman"/>
                <a:cs typeface="Times New Roman"/>
              </a:rPr>
              <a:t>Lines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1694" y="1990343"/>
            <a:ext cx="72009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(Telephone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5731751"/>
            <a:ext cx="5302885" cy="142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T 1 Frame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DS-1 requires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Kbps of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overhead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understand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overhead, </a:t>
            </a:r>
            <a:r>
              <a:rPr sz="1200" dirty="0">
                <a:latin typeface="Times New Roman"/>
                <a:cs typeface="Times New Roman"/>
              </a:rPr>
              <a:t>lets </a:t>
            </a:r>
            <a:r>
              <a:rPr sz="1200" spc="-5" dirty="0">
                <a:latin typeface="Times New Roman"/>
                <a:cs typeface="Times New Roman"/>
              </a:rPr>
              <a:t>examine </a:t>
            </a:r>
            <a:r>
              <a:rPr sz="1200" dirty="0">
                <a:latin typeface="Times New Roman"/>
                <a:cs typeface="Times New Roman"/>
              </a:rPr>
              <a:t>format of a 24-voice channel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used on T-1 </a:t>
            </a:r>
            <a:r>
              <a:rPr sz="1200" spc="-5" dirty="0">
                <a:latin typeface="Times New Roman"/>
                <a:cs typeface="Times New Roman"/>
              </a:rPr>
              <a:t>line </a:t>
            </a:r>
            <a:r>
              <a:rPr sz="1200" dirty="0">
                <a:latin typeface="Times New Roman"/>
                <a:cs typeface="Times New Roman"/>
              </a:rPr>
              <a:t>is usually </a:t>
            </a:r>
            <a:r>
              <a:rPr sz="1200" spc="-5" dirty="0">
                <a:latin typeface="Times New Roman"/>
                <a:cs typeface="Times New Roman"/>
              </a:rPr>
              <a:t>193 </a:t>
            </a:r>
            <a:r>
              <a:rPr sz="1200" dirty="0">
                <a:latin typeface="Times New Roman"/>
                <a:cs typeface="Times New Roman"/>
              </a:rPr>
              <a:t>bits </a:t>
            </a:r>
            <a:r>
              <a:rPr sz="1200" spc="-5" dirty="0">
                <a:latin typeface="Times New Roman"/>
                <a:cs typeface="Times New Roman"/>
              </a:rPr>
              <a:t>divided </a:t>
            </a:r>
            <a:r>
              <a:rPr sz="1200" dirty="0">
                <a:latin typeface="Times New Roman"/>
                <a:cs typeface="Times New Roman"/>
              </a:rPr>
              <a:t>into 24 slots of 8  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 each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+ 1 </a:t>
            </a:r>
            <a:r>
              <a:rPr sz="1200" spc="-5" dirty="0">
                <a:latin typeface="Times New Roman"/>
                <a:cs typeface="Times New Roman"/>
              </a:rPr>
              <a:t>bit for synchronization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(24*8+1=193)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24 </a:t>
            </a:r>
            <a:r>
              <a:rPr sz="1200" spc="-5" dirty="0">
                <a:latin typeface="Times New Roman"/>
                <a:cs typeface="Times New Roman"/>
              </a:rPr>
              <a:t>segments </a:t>
            </a:r>
            <a:r>
              <a:rPr sz="1200" dirty="0">
                <a:latin typeface="Times New Roman"/>
                <a:cs typeface="Times New Roman"/>
              </a:rPr>
              <a:t>are interleaved in one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If a T-1 carries 8000 </a:t>
            </a:r>
            <a:r>
              <a:rPr sz="1200" spc="-5" dirty="0">
                <a:latin typeface="Times New Roman"/>
                <a:cs typeface="Times New Roman"/>
              </a:rPr>
              <a:t>frames, </a:t>
            </a:r>
            <a:r>
              <a:rPr sz="1200" dirty="0">
                <a:latin typeface="Times New Roman"/>
                <a:cs typeface="Times New Roman"/>
              </a:rPr>
              <a:t>the data rate is 1.544 </a:t>
            </a:r>
            <a:r>
              <a:rPr sz="1200" spc="-5" dirty="0">
                <a:latin typeface="Times New Roman"/>
                <a:cs typeface="Times New Roman"/>
              </a:rPr>
              <a:t>Mbps </a:t>
            </a:r>
            <a:r>
              <a:rPr sz="1200" dirty="0">
                <a:latin typeface="Times New Roman"/>
                <a:cs typeface="Times New Roman"/>
              </a:rPr>
              <a:t>(193 * 8000=1.544  Mbps)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capacity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1641347"/>
            <a:ext cx="4489450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T Lines for Analog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Lines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 Lines are digital lines </a:t>
            </a:r>
            <a:r>
              <a:rPr sz="1200" spc="-5" dirty="0">
                <a:latin typeface="Times New Roman"/>
                <a:cs typeface="Times New Roman"/>
              </a:rPr>
              <a:t>designed for digital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However </a:t>
            </a:r>
            <a:r>
              <a:rPr sz="1200" dirty="0">
                <a:latin typeface="Times New Roman"/>
                <a:cs typeface="Times New Roman"/>
              </a:rPr>
              <a:t>they can also </a:t>
            </a:r>
            <a:r>
              <a:rPr sz="1200" spc="-5" dirty="0">
                <a:latin typeface="Times New Roman"/>
                <a:cs typeface="Times New Roman"/>
              </a:rPr>
              <a:t>be used for </a:t>
            </a:r>
            <a:r>
              <a:rPr sz="1200" dirty="0">
                <a:latin typeface="Times New Roman"/>
                <a:cs typeface="Times New Roman"/>
              </a:rPr>
              <a:t>analog </a:t>
            </a:r>
            <a:r>
              <a:rPr sz="1200" spc="-5" dirty="0">
                <a:latin typeface="Times New Roman"/>
                <a:cs typeface="Times New Roman"/>
              </a:rPr>
              <a:t>transmission  connections)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4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Analog </a:t>
            </a:r>
            <a:r>
              <a:rPr sz="1200" spc="-5" dirty="0">
                <a:latin typeface="Times New Roman"/>
                <a:cs typeface="Times New Roman"/>
              </a:rPr>
              <a:t>signals are first sampled </a:t>
            </a:r>
            <a:r>
              <a:rPr sz="1200" dirty="0">
                <a:latin typeface="Times New Roman"/>
                <a:cs typeface="Times New Roman"/>
              </a:rPr>
              <a:t>and the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Multiplexed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8755" y="7144511"/>
            <a:ext cx="3772776" cy="234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1402" y="2703576"/>
            <a:ext cx="5171694" cy="2689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25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58900" y="903731"/>
            <a:ext cx="5302250" cy="108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Fractional T Lines</a:t>
            </a:r>
            <a:r>
              <a:rPr sz="12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(Figures)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Many subscribers do not need the </a:t>
            </a:r>
            <a:r>
              <a:rPr sz="1200" spc="-5" dirty="0">
                <a:latin typeface="Times New Roman"/>
                <a:cs typeface="Times New Roman"/>
              </a:rPr>
              <a:t>entire capacity of the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example,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small business may need only one-fourth of the capacity of </a:t>
            </a:r>
            <a:r>
              <a:rPr sz="1200" dirty="0">
                <a:latin typeface="Times New Roman"/>
                <a:cs typeface="Times New Roman"/>
              </a:rPr>
              <a:t>a  T-1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four business of same </a:t>
            </a:r>
            <a:r>
              <a:rPr sz="1200" dirty="0">
                <a:latin typeface="Times New Roman"/>
                <a:cs typeface="Times New Roman"/>
              </a:rPr>
              <a:t>size lie in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building, they can </a:t>
            </a:r>
            <a:r>
              <a:rPr sz="1200" spc="-5" dirty="0">
                <a:latin typeface="Times New Roman"/>
                <a:cs typeface="Times New Roman"/>
              </a:rPr>
              <a:t>share </a:t>
            </a:r>
            <a:r>
              <a:rPr sz="1200" dirty="0">
                <a:latin typeface="Times New Roman"/>
                <a:cs typeface="Times New Roman"/>
              </a:rPr>
              <a:t>a T-1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DSU/CSU </a:t>
            </a:r>
            <a:r>
              <a:rPr sz="1200" dirty="0">
                <a:latin typeface="Times New Roman"/>
                <a:cs typeface="Times New Roman"/>
              </a:rPr>
              <a:t>allow the </a:t>
            </a:r>
            <a:r>
              <a:rPr sz="1200" spc="-5" dirty="0">
                <a:latin typeface="Times New Roman"/>
                <a:cs typeface="Times New Roman"/>
              </a:rPr>
              <a:t>capacity </a:t>
            </a:r>
            <a:r>
              <a:rPr sz="1200" dirty="0">
                <a:latin typeface="Times New Roman"/>
                <a:cs typeface="Times New Roman"/>
              </a:rPr>
              <a:t>of T-1 line </a:t>
            </a:r>
            <a:r>
              <a:rPr sz="1200" spc="-5" dirty="0">
                <a:latin typeface="Times New Roman"/>
                <a:cs typeface="Times New Roman"/>
              </a:rPr>
              <a:t>to be interleaved into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4638802"/>
            <a:ext cx="3834129" cy="118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5"/>
              </a:lnSpc>
            </a:pPr>
            <a:r>
              <a:rPr sz="1400" b="1" spc="-5" dirty="0">
                <a:latin typeface="Times New Roman"/>
                <a:cs typeface="Times New Roman"/>
              </a:rPr>
              <a:t>E-Lines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ts val="1735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Europeans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version </a:t>
            </a:r>
            <a:r>
              <a:rPr sz="1200" dirty="0">
                <a:latin typeface="Times New Roman"/>
                <a:cs typeface="Times New Roman"/>
              </a:rPr>
              <a:t>of T-lines called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E-lines</a:t>
            </a:r>
            <a:endParaRPr sz="1200">
              <a:latin typeface="Times New Roman"/>
              <a:cs typeface="Times New Roman"/>
            </a:endParaRPr>
          </a:p>
          <a:p>
            <a:pPr marL="1383665" indent="-914400">
              <a:lnSpc>
                <a:spcPts val="181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conceptually identical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capacities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vary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ts val="1410"/>
              </a:lnSpc>
              <a:spcBef>
                <a:spcPts val="1240"/>
              </a:spcBef>
              <a:tabLst>
                <a:tab pos="1841500" algn="l"/>
                <a:tab pos="2755900" algn="l"/>
              </a:tabLst>
            </a:pPr>
            <a:r>
              <a:rPr sz="1200" dirty="0">
                <a:latin typeface="Times New Roman"/>
                <a:cs typeface="Times New Roman"/>
              </a:rPr>
              <a:t>Line	</a:t>
            </a:r>
            <a:r>
              <a:rPr sz="1200" spc="-5" dirty="0">
                <a:latin typeface="Times New Roman"/>
                <a:cs typeface="Times New Roman"/>
              </a:rPr>
              <a:t>Rate(Mbps)	Voice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endParaRPr sz="1200">
              <a:latin typeface="Times New Roman"/>
              <a:cs typeface="Times New Roman"/>
            </a:endParaRPr>
          </a:p>
          <a:p>
            <a:pPr marL="138366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------------------------------------------------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492349" y="5830058"/>
          <a:ext cx="2445385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497">
                <a:tc>
                  <a:txBody>
                    <a:bodyPr/>
                    <a:lstStyle/>
                    <a:p>
                      <a:pPr marL="22225">
                        <a:lnSpc>
                          <a:spcPts val="12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E-1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3085" algn="r">
                        <a:lnSpc>
                          <a:spcPts val="12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2.04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ts val="12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885">
                <a:tc>
                  <a:txBody>
                    <a:bodyPr/>
                    <a:lstStyle/>
                    <a:p>
                      <a:pPr marL="222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E-2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8.448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6">
                <a:tc>
                  <a:txBody>
                    <a:bodyPr/>
                    <a:lstStyle/>
                    <a:p>
                      <a:pPr marL="222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E-3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4195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34.368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480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78">
                <a:tc>
                  <a:txBody>
                    <a:bodyPr/>
                    <a:lstStyle/>
                    <a:p>
                      <a:pPr marL="22225">
                        <a:lnSpc>
                          <a:spcPts val="12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E-4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4195" algn="r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139.264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0">
                        <a:lnSpc>
                          <a:spcPts val="129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1920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30300" y="6677406"/>
            <a:ext cx="5532120" cy="309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65"/>
              </a:lnSpc>
            </a:pPr>
            <a:r>
              <a:rPr sz="1200" b="1" dirty="0">
                <a:latin typeface="Times New Roman"/>
                <a:cs typeface="Times New Roman"/>
              </a:rPr>
              <a:t>Fiber to the </a:t>
            </a:r>
            <a:r>
              <a:rPr sz="1200" b="1" spc="-5" dirty="0">
                <a:latin typeface="Times New Roman"/>
                <a:cs typeface="Times New Roman"/>
              </a:rPr>
              <a:t>Curb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(FTTC)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64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Optical </a:t>
            </a:r>
            <a:r>
              <a:rPr sz="1200" spc="-5" dirty="0">
                <a:latin typeface="Times New Roman"/>
                <a:cs typeface="Times New Roman"/>
              </a:rPr>
              <a:t>fiber has many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advantages: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6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Noise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Resistance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39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High </a:t>
            </a:r>
            <a:r>
              <a:rPr sz="1200" dirty="0">
                <a:latin typeface="Times New Roman"/>
                <a:cs typeface="Times New Roman"/>
              </a:rPr>
              <a:t>BW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Capacity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10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spc="-15" dirty="0">
                <a:latin typeface="Times New Roman"/>
                <a:cs typeface="Times New Roman"/>
              </a:rPr>
              <a:t>Very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Expensive</a:t>
            </a:r>
            <a:endParaRPr sz="1200">
              <a:latin typeface="Times New Roman"/>
              <a:cs typeface="Times New Roman"/>
            </a:endParaRPr>
          </a:p>
          <a:p>
            <a:pPr marL="469900" marR="5715">
              <a:lnSpc>
                <a:spcPct val="92700"/>
              </a:lnSpc>
              <a:spcBef>
                <a:spcPts val="20"/>
              </a:spcBef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Telephone </a:t>
            </a:r>
            <a:r>
              <a:rPr sz="1200" dirty="0">
                <a:latin typeface="Times New Roman"/>
                <a:cs typeface="Times New Roman"/>
              </a:rPr>
              <a:t>&amp; Cable companies have devise </a:t>
            </a:r>
            <a:r>
              <a:rPr sz="1200" spc="-5" dirty="0">
                <a:latin typeface="Times New Roman"/>
                <a:cs typeface="Times New Roman"/>
              </a:rPr>
              <a:t>FTTC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employ optical fiber while  keeping </a:t>
            </a:r>
            <a:r>
              <a:rPr sz="1200" dirty="0">
                <a:latin typeface="Times New Roman"/>
                <a:cs typeface="Times New Roman"/>
              </a:rPr>
              <a:t>the expense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down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10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Optical </a:t>
            </a:r>
            <a:r>
              <a:rPr sz="1200" dirty="0">
                <a:latin typeface="Times New Roman"/>
                <a:cs typeface="Times New Roman"/>
              </a:rPr>
              <a:t>Fiber is the </a:t>
            </a:r>
            <a:r>
              <a:rPr sz="1200" spc="-5" dirty="0">
                <a:latin typeface="Times New Roman"/>
                <a:cs typeface="Times New Roman"/>
              </a:rPr>
              <a:t>medium </a:t>
            </a:r>
            <a:r>
              <a:rPr sz="1200" dirty="0">
                <a:latin typeface="Times New Roman"/>
                <a:cs typeface="Times New Roman"/>
              </a:rPr>
              <a:t>from the Central Office of the telephone  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00"/>
              </a:lnSpc>
            </a:pPr>
            <a:r>
              <a:rPr sz="1200" dirty="0">
                <a:latin typeface="Times New Roman"/>
                <a:cs typeface="Times New Roman"/>
              </a:rPr>
              <a:t>or from main office of a cable </a:t>
            </a:r>
            <a:r>
              <a:rPr sz="1200" spc="-5" dirty="0">
                <a:latin typeface="Times New Roman"/>
                <a:cs typeface="Times New Roman"/>
              </a:rPr>
              <a:t>company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Curb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ct val="92700"/>
              </a:lnSpc>
              <a:spcBef>
                <a:spcPts val="70"/>
              </a:spcBef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medium from </a:t>
            </a:r>
            <a:r>
              <a:rPr sz="1200" dirty="0">
                <a:latin typeface="Times New Roman"/>
                <a:cs typeface="Times New Roman"/>
              </a:rPr>
              <a:t>the Curb to the </a:t>
            </a:r>
            <a:r>
              <a:rPr sz="1200" spc="-5" dirty="0">
                <a:latin typeface="Times New Roman"/>
                <a:cs typeface="Times New Roman"/>
              </a:rPr>
              <a:t>subscriber’s premises </a:t>
            </a:r>
            <a:r>
              <a:rPr sz="1200" dirty="0">
                <a:latin typeface="Times New Roman"/>
                <a:cs typeface="Times New Roman"/>
              </a:rPr>
              <a:t>if the less </a:t>
            </a:r>
            <a:r>
              <a:rPr sz="1200" spc="-5" dirty="0">
                <a:latin typeface="Times New Roman"/>
                <a:cs typeface="Times New Roman"/>
              </a:rPr>
              <a:t>expensive  </a:t>
            </a:r>
            <a:r>
              <a:rPr sz="1200" dirty="0">
                <a:latin typeface="Times New Roman"/>
                <a:cs typeface="Times New Roman"/>
              </a:rPr>
              <a:t>twisted </a:t>
            </a:r>
            <a:r>
              <a:rPr sz="1200" spc="-5" dirty="0">
                <a:latin typeface="Times New Roman"/>
                <a:cs typeface="Times New Roman"/>
              </a:rPr>
              <a:t>pair </a:t>
            </a:r>
            <a:r>
              <a:rPr sz="1200" dirty="0">
                <a:latin typeface="Times New Roman"/>
                <a:cs typeface="Times New Roman"/>
              </a:rPr>
              <a:t>or coaxial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FTTC in </a:t>
            </a:r>
            <a:r>
              <a:rPr sz="1200" b="1" spc="-5" dirty="0">
                <a:latin typeface="Times New Roman"/>
                <a:cs typeface="Times New Roman"/>
              </a:rPr>
              <a:t>Telephone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Optical </a:t>
            </a:r>
            <a:r>
              <a:rPr sz="1200" spc="-5" dirty="0">
                <a:latin typeface="Times New Roman"/>
                <a:cs typeface="Times New Roman"/>
              </a:rPr>
              <a:t>Fiber </a:t>
            </a:r>
            <a:r>
              <a:rPr sz="1200" dirty="0">
                <a:latin typeface="Times New Roman"/>
                <a:cs typeface="Times New Roman"/>
              </a:rPr>
              <a:t>is used to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multiplex different </a:t>
            </a:r>
            <a:r>
              <a:rPr sz="1200" dirty="0">
                <a:latin typeface="Times New Roman"/>
                <a:cs typeface="Times New Roman"/>
              </a:rPr>
              <a:t>voice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channels</a:t>
            </a:r>
            <a:endParaRPr sz="1200">
              <a:latin typeface="Times New Roman"/>
              <a:cs typeface="Times New Roman"/>
            </a:endParaRPr>
          </a:p>
          <a:p>
            <a:pPr marL="698500" marR="635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Copper twisted pair </a:t>
            </a:r>
            <a:r>
              <a:rPr sz="1200" spc="-5" dirty="0">
                <a:latin typeface="Times New Roman"/>
                <a:cs typeface="Times New Roman"/>
              </a:rPr>
              <a:t>coming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individual premises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multiplexed </a:t>
            </a:r>
            <a:r>
              <a:rPr sz="1200" dirty="0">
                <a:latin typeface="Times New Roman"/>
                <a:cs typeface="Times New Roman"/>
              </a:rPr>
              <a:t>in  junction   </a:t>
            </a:r>
            <a:r>
              <a:rPr sz="1200" spc="-5" dirty="0">
                <a:latin typeface="Times New Roman"/>
                <a:cs typeface="Times New Roman"/>
              </a:rPr>
              <a:t>boxes   </a:t>
            </a:r>
            <a:r>
              <a:rPr sz="1200" dirty="0">
                <a:latin typeface="Times New Roman"/>
                <a:cs typeface="Times New Roman"/>
              </a:rPr>
              <a:t>and   converted   to   </a:t>
            </a:r>
            <a:r>
              <a:rPr sz="1200" spc="-5" dirty="0">
                <a:latin typeface="Times New Roman"/>
                <a:cs typeface="Times New Roman"/>
              </a:rPr>
              <a:t>optical   signals.   Optical   signals   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5167" y="2141220"/>
            <a:ext cx="4344009" cy="2336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19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6100" y="902207"/>
            <a:ext cx="484568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multiplexed  </a:t>
            </a:r>
            <a:r>
              <a:rPr sz="1200" dirty="0">
                <a:latin typeface="Times New Roman"/>
                <a:cs typeface="Times New Roman"/>
              </a:rPr>
              <a:t>using  </a:t>
            </a:r>
            <a:r>
              <a:rPr sz="1200" spc="-5" dirty="0">
                <a:latin typeface="Times New Roman"/>
                <a:cs typeface="Times New Roman"/>
              </a:rPr>
              <a:t>WDM  </a:t>
            </a:r>
            <a:r>
              <a:rPr sz="1200" dirty="0">
                <a:latin typeface="Times New Roman"/>
                <a:cs typeface="Times New Roman"/>
              </a:rPr>
              <a:t>at  </a:t>
            </a:r>
            <a:r>
              <a:rPr sz="1200" spc="-5" dirty="0">
                <a:latin typeface="Times New Roman"/>
                <a:cs typeface="Times New Roman"/>
              </a:rPr>
              <a:t>switching  office 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create  </a:t>
            </a:r>
            <a:r>
              <a:rPr sz="1200" dirty="0">
                <a:latin typeface="Times New Roman"/>
                <a:cs typeface="Times New Roman"/>
              </a:rPr>
              <a:t>wider  BW  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optical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2986278"/>
            <a:ext cx="529526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FTTC in </a:t>
            </a:r>
            <a:r>
              <a:rPr sz="1200" b="1" spc="-5" dirty="0">
                <a:latin typeface="Times New Roman"/>
                <a:cs typeface="Times New Roman"/>
              </a:rPr>
              <a:t>Cable TV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Cable </a:t>
            </a:r>
            <a:r>
              <a:rPr sz="1200" spc="-5" dirty="0">
                <a:latin typeface="Times New Roman"/>
                <a:cs typeface="Times New Roman"/>
              </a:rPr>
              <a:t>TV uses </a:t>
            </a:r>
            <a:r>
              <a:rPr sz="1200" dirty="0">
                <a:latin typeface="Times New Roman"/>
                <a:cs typeface="Times New Roman"/>
              </a:rPr>
              <a:t>optical </a:t>
            </a:r>
            <a:r>
              <a:rPr sz="1200" spc="-5" dirty="0">
                <a:latin typeface="Times New Roman"/>
                <a:cs typeface="Times New Roman"/>
              </a:rPr>
              <a:t>fibers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multiplex different </a:t>
            </a:r>
            <a:r>
              <a:rPr sz="1200" dirty="0">
                <a:latin typeface="Times New Roman"/>
                <a:cs typeface="Times New Roman"/>
              </a:rPr>
              <a:t>cable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channels</a:t>
            </a:r>
            <a:endParaRPr sz="1200">
              <a:latin typeface="Times New Roman"/>
              <a:cs typeface="Times New Roman"/>
            </a:endParaRPr>
          </a:p>
          <a:p>
            <a:pPr marL="469900" marR="485775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Coaxial </a:t>
            </a:r>
            <a:r>
              <a:rPr sz="1200" spc="-5" dirty="0">
                <a:latin typeface="Times New Roman"/>
                <a:cs typeface="Times New Roman"/>
              </a:rPr>
              <a:t>cables coming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individual premises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multiplexed </a:t>
            </a:r>
            <a:r>
              <a:rPr sz="1200" dirty="0">
                <a:latin typeface="Times New Roman"/>
                <a:cs typeface="Times New Roman"/>
              </a:rPr>
              <a:t>in the  </a:t>
            </a:r>
            <a:r>
              <a:rPr sz="1200" spc="-5" dirty="0">
                <a:latin typeface="Times New Roman"/>
                <a:cs typeface="Times New Roman"/>
              </a:rPr>
              <a:t>junction box and converted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optical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Optical </a:t>
            </a:r>
            <a:r>
              <a:rPr sz="1200" spc="-5" dirty="0">
                <a:latin typeface="Times New Roman"/>
                <a:cs typeface="Times New Roman"/>
              </a:rPr>
              <a:t>signals are multiplexed using </a:t>
            </a:r>
            <a:r>
              <a:rPr sz="1200" spc="-10" dirty="0">
                <a:latin typeface="Times New Roman"/>
                <a:cs typeface="Times New Roman"/>
              </a:rPr>
              <a:t>WDM </a:t>
            </a:r>
            <a:r>
              <a:rPr sz="1200" dirty="0">
                <a:latin typeface="Times New Roman"/>
                <a:cs typeface="Times New Roman"/>
              </a:rPr>
              <a:t>at switching </a:t>
            </a:r>
            <a:r>
              <a:rPr sz="1200" spc="-5" dirty="0">
                <a:latin typeface="Times New Roman"/>
                <a:cs typeface="Times New Roman"/>
              </a:rPr>
              <a:t>office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wider  BW optical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6176771"/>
            <a:ext cx="5532120" cy="247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spc="-5" dirty="0">
                <a:latin typeface="Times New Roman"/>
                <a:cs typeface="Times New Roman"/>
              </a:rPr>
              <a:t>ERROR DETECTION AND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CORRECTION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Networks must be able to transfer data from one device to another </a:t>
            </a:r>
            <a:r>
              <a:rPr sz="1200" spc="-5" dirty="0">
                <a:latin typeface="Times New Roman"/>
                <a:cs typeface="Times New Roman"/>
              </a:rPr>
              <a:t>with complete  </a:t>
            </a:r>
            <a:r>
              <a:rPr sz="1200" dirty="0">
                <a:latin typeface="Times New Roman"/>
                <a:cs typeface="Times New Roman"/>
              </a:rPr>
              <a:t>accuracy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system that </a:t>
            </a:r>
            <a:r>
              <a:rPr sz="1200" spc="-5" dirty="0">
                <a:latin typeface="Times New Roman"/>
                <a:cs typeface="Times New Roman"/>
              </a:rPr>
              <a:t>cannot guarantee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received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device is identical to the  data </a:t>
            </a:r>
            <a:r>
              <a:rPr sz="1200" spc="-5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another </a:t>
            </a:r>
            <a:r>
              <a:rPr sz="1200" dirty="0">
                <a:latin typeface="Times New Roman"/>
                <a:cs typeface="Times New Roman"/>
              </a:rPr>
              <a:t>device is essentially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useless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Anytime </a:t>
            </a:r>
            <a:r>
              <a:rPr sz="1200" dirty="0">
                <a:latin typeface="Times New Roman"/>
                <a:cs typeface="Times New Roman"/>
              </a:rPr>
              <a:t>the data is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from source to </a:t>
            </a:r>
            <a:r>
              <a:rPr sz="1200" spc="-5" dirty="0">
                <a:latin typeface="Times New Roman"/>
                <a:cs typeface="Times New Roman"/>
              </a:rPr>
              <a:t>destination,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gets corrupted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Many factors including NOISE can alter or wipe out one or more bits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given data  </a:t>
            </a:r>
            <a:r>
              <a:rPr sz="1200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Reliable </a:t>
            </a:r>
            <a:r>
              <a:rPr sz="1200" spc="-5" dirty="0">
                <a:latin typeface="Times New Roman"/>
                <a:cs typeface="Times New Roman"/>
              </a:rPr>
              <a:t>systems must </a:t>
            </a:r>
            <a:r>
              <a:rPr sz="1200" dirty="0">
                <a:latin typeface="Times New Roman"/>
                <a:cs typeface="Times New Roman"/>
              </a:rPr>
              <a:t>have a </a:t>
            </a:r>
            <a:r>
              <a:rPr sz="1200" spc="-5" dirty="0">
                <a:latin typeface="Times New Roman"/>
                <a:cs typeface="Times New Roman"/>
              </a:rPr>
              <a:t>mechanism </a:t>
            </a:r>
            <a:r>
              <a:rPr sz="1200" dirty="0">
                <a:latin typeface="Times New Roman"/>
                <a:cs typeface="Times New Roman"/>
              </a:rPr>
              <a:t>for detecting and correcting such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Error detection and Correction is </a:t>
            </a:r>
            <a:r>
              <a:rPr sz="1200" spc="-5" dirty="0">
                <a:latin typeface="Times New Roman"/>
                <a:cs typeface="Times New Roman"/>
              </a:rPr>
              <a:t>implemented either at the </a:t>
            </a:r>
            <a:r>
              <a:rPr sz="1200" dirty="0">
                <a:latin typeface="Times New Roman"/>
                <a:cs typeface="Times New Roman"/>
              </a:rPr>
              <a:t>data link layer </a:t>
            </a:r>
            <a:r>
              <a:rPr sz="1200" spc="-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at the  Transport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Types of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4048505"/>
            <a:ext cx="5147716" cy="1786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1089660"/>
            <a:ext cx="4345012" cy="1908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716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2589275"/>
            <a:ext cx="5530850" cy="281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Whenever </a:t>
            </a:r>
            <a:r>
              <a:rPr sz="1200" dirty="0">
                <a:latin typeface="Times New Roman"/>
                <a:cs typeface="Times New Roman"/>
              </a:rPr>
              <a:t>an EM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flows from one point to the other, it is </a:t>
            </a:r>
            <a:r>
              <a:rPr sz="1200" spc="-5" dirty="0">
                <a:latin typeface="Times New Roman"/>
                <a:cs typeface="Times New Roman"/>
              </a:rPr>
              <a:t>subject </a:t>
            </a:r>
            <a:r>
              <a:rPr sz="1200" dirty="0">
                <a:latin typeface="Times New Roman"/>
                <a:cs typeface="Times New Roman"/>
              </a:rPr>
              <a:t>to  unpredictable interference from heat, </a:t>
            </a:r>
            <a:r>
              <a:rPr sz="1200" spc="-5" dirty="0">
                <a:latin typeface="Times New Roman"/>
                <a:cs typeface="Times New Roman"/>
              </a:rPr>
              <a:t>magnetism </a:t>
            </a:r>
            <a:r>
              <a:rPr sz="1200" dirty="0">
                <a:latin typeface="Times New Roman"/>
                <a:cs typeface="Times New Roman"/>
              </a:rPr>
              <a:t>and other </a:t>
            </a:r>
            <a:r>
              <a:rPr sz="1200" spc="-5" dirty="0">
                <a:latin typeface="Times New Roman"/>
                <a:cs typeface="Times New Roman"/>
              </a:rPr>
              <a:t>forms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electricity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interference can </a:t>
            </a:r>
            <a:r>
              <a:rPr sz="1200" spc="-5" dirty="0">
                <a:latin typeface="Times New Roman"/>
                <a:cs typeface="Times New Roman"/>
              </a:rPr>
              <a:t>change the shape or timing 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signal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is carrying encoded </a:t>
            </a:r>
            <a:r>
              <a:rPr sz="1200" spc="-5" dirty="0">
                <a:latin typeface="Times New Roman"/>
                <a:cs typeface="Times New Roman"/>
              </a:rPr>
              <a:t>binary data, such </a:t>
            </a:r>
            <a:r>
              <a:rPr sz="1200" dirty="0">
                <a:latin typeface="Times New Roman"/>
                <a:cs typeface="Times New Roman"/>
              </a:rPr>
              <a:t>changes can alter the </a:t>
            </a:r>
            <a:r>
              <a:rPr sz="1200" spc="-5" dirty="0">
                <a:latin typeface="Times New Roman"/>
                <a:cs typeface="Times New Roman"/>
              </a:rPr>
              <a:t>meaning </a:t>
            </a:r>
            <a:r>
              <a:rPr sz="1200" dirty="0">
                <a:latin typeface="Times New Roman"/>
                <a:cs typeface="Times New Roman"/>
              </a:rPr>
              <a:t>of 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T-Lines in Analog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Fractional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T-Lines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E-Lines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Fiber 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Curb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(FTTC)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Error Detection and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066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Section 8.5, 8.7,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9.1,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Behrouz A.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3005" y="914400"/>
            <a:ext cx="3888460" cy="1498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87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3977</Words>
  <Application>Microsoft Office PowerPoint</Application>
  <PresentationFormat>Custom</PresentationFormat>
  <Paragraphs>639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