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8" r:id="rId2"/>
    <p:sldId id="279" r:id="rId3"/>
    <p:sldId id="280" r:id="rId4"/>
    <p:sldId id="281" r:id="rId5"/>
    <p:sldId id="282" r:id="rId6"/>
    <p:sldId id="273" r:id="rId7"/>
    <p:sldId id="274" r:id="rId8"/>
    <p:sldId id="275" r:id="rId9"/>
    <p:sldId id="27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61" r:id="rId18"/>
    <p:sldId id="262" r:id="rId19"/>
    <p:sldId id="263" r:id="rId20"/>
    <p:sldId id="264" r:id="rId21"/>
    <p:sldId id="265" r:id="rId22"/>
    <p:sldId id="266" r:id="rId23"/>
    <p:sldId id="256" r:id="rId24"/>
    <p:sldId id="257" r:id="rId25"/>
    <p:sldId id="258" r:id="rId26"/>
    <p:sldId id="259" r:id="rId27"/>
    <p:sldId id="260" r:id="rId2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6" id="{D9DB06E5-3DEE-4458-9B2D-51E8F19FCDB3}">
          <p14:sldIdLst>
            <p14:sldId id="278"/>
            <p14:sldId id="279"/>
            <p14:sldId id="280"/>
            <p14:sldId id="281"/>
            <p14:sldId id="282"/>
          </p14:sldIdLst>
        </p14:section>
        <p14:section name="37" id="{6FB49771-5854-4122-8E93-C70D5048FBC9}">
          <p14:sldIdLst>
            <p14:sldId id="273"/>
            <p14:sldId id="274"/>
            <p14:sldId id="275"/>
            <p14:sldId id="276"/>
            <p14:sldId id="277"/>
          </p14:sldIdLst>
        </p14:section>
        <p14:section name="38" id="{EF8505AC-FFDE-44D8-8929-AD8EB46C2D33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39" id="{1E5916A2-352A-4D3F-AB7F-12D99637455D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40" id="{9132189E-DF33-4386-90CB-E1AF61AC9404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518-4387-4A64-BD3F-EAC2D541EA41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066E-5EB6-4F20-A506-30F7F8433F9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51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3285" y="940054"/>
            <a:ext cx="19431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#36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8" y="1433576"/>
            <a:ext cx="4460875" cy="116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Hamming</a:t>
            </a:r>
            <a:r>
              <a:rPr sz="1600" b="1" u="heavy" spc="-8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Code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Redundancy Bits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(r)</a:t>
            </a:r>
            <a:endParaRPr sz="1200">
              <a:latin typeface="Times New Roman"/>
              <a:cs typeface="Times New Roman"/>
            </a:endParaRPr>
          </a:p>
          <a:p>
            <a:pPr marL="1612900" indent="-228600">
              <a:lnSpc>
                <a:spcPts val="1375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able to indicate at least </a:t>
            </a:r>
            <a:r>
              <a:rPr sz="1200" spc="-5" dirty="0">
                <a:latin typeface="Times New Roman"/>
                <a:cs typeface="Times New Roman"/>
              </a:rPr>
              <a:t>m+r+1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states</a:t>
            </a:r>
            <a:endParaRPr sz="1200">
              <a:latin typeface="Times New Roman"/>
              <a:cs typeface="Times New Roman"/>
            </a:endParaRPr>
          </a:p>
          <a:p>
            <a:pPr marL="1612900" indent="-228600">
              <a:lnSpc>
                <a:spcPts val="1410"/>
              </a:lnSpc>
              <a:buFont typeface="Courier New"/>
              <a:buChar char="o"/>
              <a:tabLst>
                <a:tab pos="1612900" algn="l"/>
              </a:tabLst>
            </a:pPr>
            <a:r>
              <a:rPr sz="1200" spc="-5" dirty="0">
                <a:latin typeface="Times New Roman"/>
                <a:cs typeface="Times New Roman"/>
              </a:rPr>
              <a:t>m+r+1 </a:t>
            </a:r>
            <a:r>
              <a:rPr sz="1200" dirty="0">
                <a:latin typeface="Times New Roman"/>
                <a:cs typeface="Times New Roman"/>
              </a:rPr>
              <a:t>states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discoverable by 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1612900" indent="-228600">
              <a:lnSpc>
                <a:spcPct val="100000"/>
              </a:lnSpc>
              <a:spcBef>
                <a:spcPts val="35"/>
              </a:spcBef>
              <a:buFont typeface="Courier New"/>
              <a:buChar char="o"/>
              <a:tabLst>
                <a:tab pos="1612900" algn="l"/>
              </a:tabLst>
            </a:pPr>
            <a:r>
              <a:rPr sz="1200" dirty="0">
                <a:latin typeface="Times New Roman"/>
                <a:cs typeface="Times New Roman"/>
              </a:rPr>
              <a:t>Therefore, </a:t>
            </a:r>
            <a:r>
              <a:rPr sz="1200" spc="-5" dirty="0">
                <a:latin typeface="Times New Roman"/>
                <a:cs typeface="Times New Roman"/>
              </a:rPr>
              <a:t>2r </a:t>
            </a:r>
            <a:r>
              <a:rPr sz="1200" spc="-5" dirty="0">
                <a:latin typeface="Symbol"/>
                <a:cs typeface="Symbol"/>
              </a:rPr>
              <a:t>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m+r+1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30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m=7, </a:t>
            </a:r>
            <a:r>
              <a:rPr sz="1200" dirty="0">
                <a:latin typeface="Times New Roman"/>
                <a:cs typeface="Times New Roman"/>
              </a:rPr>
              <a:t>r=4 as 24 </a:t>
            </a:r>
            <a:r>
              <a:rPr sz="1200" spc="-5" dirty="0">
                <a:latin typeface="Symbol"/>
                <a:cs typeface="Symbol"/>
              </a:rPr>
              <a:t>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7+4+1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4642103"/>
            <a:ext cx="5531485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b="1" spc="-5" dirty="0">
                <a:latin typeface="Times New Roman"/>
                <a:cs typeface="Times New Roman"/>
              </a:rPr>
              <a:t>Hamming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Each r bit is the VRC bit </a:t>
            </a:r>
            <a:r>
              <a:rPr sz="1200" spc="-5" dirty="0">
                <a:latin typeface="Times New Roman"/>
                <a:cs typeface="Times New Roman"/>
              </a:rPr>
              <a:t>for one </a:t>
            </a:r>
            <a:r>
              <a:rPr sz="1200" dirty="0">
                <a:latin typeface="Times New Roman"/>
                <a:cs typeface="Times New Roman"/>
              </a:rPr>
              <a:t>combination </a:t>
            </a:r>
            <a:r>
              <a:rPr sz="1200" spc="-5" dirty="0">
                <a:latin typeface="Times New Roman"/>
                <a:cs typeface="Times New Roman"/>
              </a:rPr>
              <a:t>of data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r1(r2) </a:t>
            </a:r>
            <a:r>
              <a:rPr sz="1200" dirty="0">
                <a:latin typeface="Times New Roman"/>
                <a:cs typeface="Times New Roman"/>
              </a:rPr>
              <a:t>bit is </a:t>
            </a:r>
            <a:r>
              <a:rPr sz="1200" spc="-5" dirty="0">
                <a:latin typeface="Times New Roman"/>
                <a:cs typeface="Times New Roman"/>
              </a:rPr>
              <a:t>calculated using </a:t>
            </a:r>
            <a:r>
              <a:rPr sz="1200" dirty="0">
                <a:latin typeface="Times New Roman"/>
                <a:cs typeface="Times New Roman"/>
              </a:rPr>
              <a:t>all bit </a:t>
            </a:r>
            <a:r>
              <a:rPr sz="1200" spc="-5" dirty="0">
                <a:latin typeface="Times New Roman"/>
                <a:cs typeface="Times New Roman"/>
              </a:rPr>
              <a:t>positions </a:t>
            </a:r>
            <a:r>
              <a:rPr sz="1200" dirty="0">
                <a:latin typeface="Times New Roman"/>
                <a:cs typeface="Times New Roman"/>
              </a:rPr>
              <a:t>whose </a:t>
            </a:r>
            <a:r>
              <a:rPr sz="1200" spc="-5" dirty="0">
                <a:latin typeface="Times New Roman"/>
                <a:cs typeface="Times New Roman"/>
              </a:rPr>
              <a:t>binary representation includes  </a:t>
            </a:r>
            <a:r>
              <a:rPr sz="1200" dirty="0">
                <a:latin typeface="Times New Roman"/>
                <a:cs typeface="Times New Roman"/>
              </a:rPr>
              <a:t>a 1 in the first(second) </a:t>
            </a:r>
            <a:r>
              <a:rPr sz="1200" spc="-5" dirty="0">
                <a:latin typeface="Times New Roman"/>
                <a:cs typeface="Times New Roman"/>
              </a:rPr>
              <a:t>position, </a:t>
            </a:r>
            <a:r>
              <a:rPr sz="1200" dirty="0">
                <a:latin typeface="Times New Roman"/>
                <a:cs typeface="Times New Roman"/>
              </a:rPr>
              <a:t>and so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5353811"/>
            <a:ext cx="5489079" cy="179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7225" y="2580894"/>
            <a:ext cx="4937760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66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2716"/>
            <a:ext cx="5530850" cy="314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ts val="1600"/>
              </a:lnSpc>
              <a:buFont typeface="Meiryo"/>
              <a:buChar char="❖"/>
              <a:tabLst>
                <a:tab pos="469900" algn="l"/>
              </a:tabLst>
            </a:pPr>
            <a:r>
              <a:rPr sz="1400" b="1" dirty="0">
                <a:latin typeface="Times New Roman"/>
                <a:cs typeface="Times New Roman"/>
              </a:rPr>
              <a:t>Flow </a:t>
            </a:r>
            <a:r>
              <a:rPr sz="1400" b="1" spc="-5" dirty="0">
                <a:latin typeface="Times New Roman"/>
                <a:cs typeface="Times New Roman"/>
              </a:rPr>
              <a:t>Control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-Definition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ts val="173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2</a:t>
            </a:r>
            <a:r>
              <a:rPr sz="1200" spc="-37" baseline="38194" dirty="0">
                <a:latin typeface="Times New Roman"/>
                <a:cs typeface="Times New Roman"/>
              </a:rPr>
              <a:t>nd </a:t>
            </a:r>
            <a:r>
              <a:rPr sz="1200" dirty="0">
                <a:latin typeface="Times New Roman"/>
                <a:cs typeface="Times New Roman"/>
              </a:rPr>
              <a:t>aspect of data link control is Flow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92700"/>
              </a:lnSpc>
              <a:spcBef>
                <a:spcPts val="30"/>
              </a:spcBef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protocols, flow control is a set </a:t>
            </a:r>
            <a:r>
              <a:rPr sz="1200" spc="-5" dirty="0">
                <a:latin typeface="Times New Roman"/>
                <a:cs typeface="Times New Roman"/>
              </a:rPr>
              <a:t>of procedures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tells the sender </a:t>
            </a:r>
            <a:r>
              <a:rPr sz="1200" dirty="0">
                <a:latin typeface="Times New Roman"/>
                <a:cs typeface="Times New Roman"/>
              </a:rPr>
              <a:t>how  </a:t>
            </a:r>
            <a:r>
              <a:rPr sz="1200" spc="-5" dirty="0">
                <a:latin typeface="Times New Roman"/>
                <a:cs typeface="Times New Roman"/>
              </a:rPr>
              <a:t>much </a:t>
            </a:r>
            <a:r>
              <a:rPr sz="1200" dirty="0">
                <a:latin typeface="Times New Roman"/>
                <a:cs typeface="Times New Roman"/>
              </a:rPr>
              <a:t>data it can </a:t>
            </a:r>
            <a:r>
              <a:rPr sz="1200" spc="-5" dirty="0">
                <a:latin typeface="Times New Roman"/>
                <a:cs typeface="Times New Roman"/>
              </a:rPr>
              <a:t>transmit before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wait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ACK from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8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flow of data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not be </a:t>
            </a:r>
            <a:r>
              <a:rPr sz="1200" spc="-5" dirty="0">
                <a:latin typeface="Times New Roman"/>
                <a:cs typeface="Times New Roman"/>
              </a:rPr>
              <a:t>allowed </a:t>
            </a:r>
            <a:r>
              <a:rPr sz="1200" dirty="0">
                <a:latin typeface="Times New Roman"/>
                <a:cs typeface="Times New Roman"/>
              </a:rPr>
              <a:t>to overwhelm 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50"/>
              </a:spcBef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Discipline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-ENQ/ACK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-POLL/SELECT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927100" lvl="1" indent="-229235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Stop-and-Wait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41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Sliding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10.1,10.2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“Data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Networking”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4th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Edition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Behrouz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91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3285" y="940054"/>
            <a:ext cx="19431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#38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8" y="3876547"/>
            <a:ext cx="5530850" cy="434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Flow Control-</a:t>
            </a:r>
            <a:r>
              <a:rPr sz="1600" b="1" u="heavy" spc="-7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Explanation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7874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receiving </a:t>
            </a:r>
            <a:r>
              <a:rPr sz="1200" dirty="0">
                <a:latin typeface="Times New Roman"/>
                <a:cs typeface="Times New Roman"/>
              </a:rPr>
              <a:t>device has a </a:t>
            </a:r>
            <a:r>
              <a:rPr sz="1200" spc="-5" dirty="0">
                <a:latin typeface="Times New Roman"/>
                <a:cs typeface="Times New Roman"/>
              </a:rPr>
              <a:t>limited speed </a:t>
            </a:r>
            <a:r>
              <a:rPr sz="1200" dirty="0">
                <a:latin typeface="Times New Roman"/>
                <a:cs typeface="Times New Roman"/>
              </a:rPr>
              <a:t>at which it can </a:t>
            </a:r>
            <a:r>
              <a:rPr sz="1200" spc="-5" dirty="0">
                <a:latin typeface="Times New Roman"/>
                <a:cs typeface="Times New Roman"/>
              </a:rPr>
              <a:t>process incoming </a:t>
            </a:r>
            <a:r>
              <a:rPr sz="1200" dirty="0">
                <a:latin typeface="Times New Roman"/>
                <a:cs typeface="Times New Roman"/>
              </a:rPr>
              <a:t>data and a  </a:t>
            </a:r>
            <a:r>
              <a:rPr sz="1200" spc="-5" dirty="0">
                <a:latin typeface="Times New Roman"/>
                <a:cs typeface="Times New Roman"/>
              </a:rPr>
              <a:t>limited 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memory </a:t>
            </a:r>
            <a:r>
              <a:rPr sz="1200" dirty="0">
                <a:latin typeface="Times New Roman"/>
                <a:cs typeface="Times New Roman"/>
              </a:rPr>
              <a:t>in which to store </a:t>
            </a:r>
            <a:r>
              <a:rPr sz="1200" spc="-5" dirty="0">
                <a:latin typeface="Times New Roman"/>
                <a:cs typeface="Times New Roman"/>
              </a:rPr>
              <a:t>incoming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marR="1587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receiving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inform </a:t>
            </a:r>
            <a:r>
              <a:rPr sz="1200" dirty="0">
                <a:latin typeface="Times New Roman"/>
                <a:cs typeface="Times New Roman"/>
              </a:rPr>
              <a:t>the sending device before those </a:t>
            </a:r>
            <a:r>
              <a:rPr sz="1200" spc="-5" dirty="0">
                <a:latin typeface="Times New Roman"/>
                <a:cs typeface="Times New Roman"/>
              </a:rPr>
              <a:t>limits </a:t>
            </a:r>
            <a:r>
              <a:rPr sz="1200" dirty="0">
                <a:latin typeface="Times New Roman"/>
                <a:cs typeface="Times New Roman"/>
              </a:rPr>
              <a:t>are  reached and to </a:t>
            </a:r>
            <a:r>
              <a:rPr sz="1200" spc="-5" dirty="0">
                <a:latin typeface="Times New Roman"/>
                <a:cs typeface="Times New Roman"/>
              </a:rPr>
              <a:t>request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TX device </a:t>
            </a:r>
            <a:r>
              <a:rPr sz="1200" dirty="0">
                <a:latin typeface="Times New Roman"/>
                <a:cs typeface="Times New Roman"/>
              </a:rPr>
              <a:t>send fewer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or stop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temporarily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buFont typeface="Meiryo"/>
              <a:buChar char="❖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Flow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Control-Buffer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Meiryo"/>
              <a:buChar char="❖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Incoming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processed and checked before it can be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rate of such processing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often slower </a:t>
            </a:r>
            <a:r>
              <a:rPr sz="1200" dirty="0">
                <a:latin typeface="Times New Roman"/>
                <a:cs typeface="Times New Roman"/>
              </a:rPr>
              <a:t>than the </a:t>
            </a:r>
            <a:r>
              <a:rPr sz="1200" spc="-5" dirty="0">
                <a:latin typeface="Times New Roman"/>
                <a:cs typeface="Times New Roman"/>
              </a:rPr>
              <a:t>rate 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241300" marR="464184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So, each receiving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has a </a:t>
            </a:r>
            <a:r>
              <a:rPr sz="1200" spc="-5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memory </a:t>
            </a:r>
            <a:r>
              <a:rPr sz="1200" dirty="0">
                <a:latin typeface="Times New Roman"/>
                <a:cs typeface="Times New Roman"/>
              </a:rPr>
              <a:t>called BUFFER, reserved for  storing </a:t>
            </a:r>
            <a:r>
              <a:rPr sz="1200" spc="-5" dirty="0">
                <a:latin typeface="Times New Roman"/>
                <a:cs typeface="Times New Roman"/>
              </a:rPr>
              <a:t>incoming </a:t>
            </a:r>
            <a:r>
              <a:rPr sz="1200" dirty="0">
                <a:latin typeface="Times New Roman"/>
                <a:cs typeface="Times New Roman"/>
              </a:rPr>
              <a:t>data until it 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processed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buffer begins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fill up,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must </a:t>
            </a:r>
            <a:r>
              <a:rPr sz="1200" dirty="0">
                <a:latin typeface="Times New Roman"/>
                <a:cs typeface="Times New Roman"/>
              </a:rPr>
              <a:t>be able to tell the sender to halt the </a:t>
            </a:r>
            <a:r>
              <a:rPr sz="1200" spc="-5" dirty="0">
                <a:latin typeface="Times New Roman"/>
                <a:cs typeface="Times New Roman"/>
              </a:rPr>
              <a:t>TX  </a:t>
            </a:r>
            <a:r>
              <a:rPr sz="1200" dirty="0">
                <a:latin typeface="Times New Roman"/>
                <a:cs typeface="Times New Roman"/>
              </a:rPr>
              <a:t>until it is </a:t>
            </a: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again able to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Methods </a:t>
            </a:r>
            <a:r>
              <a:rPr sz="1200" b="1" spc="-5" dirty="0">
                <a:latin typeface="Times New Roman"/>
                <a:cs typeface="Times New Roman"/>
              </a:rPr>
              <a:t>for </a:t>
            </a:r>
            <a:r>
              <a:rPr sz="1200" b="1" dirty="0">
                <a:latin typeface="Times New Roman"/>
                <a:cs typeface="Times New Roman"/>
              </a:rPr>
              <a:t>Flow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Two methods have been developed to control the flow of data </a:t>
            </a:r>
            <a:r>
              <a:rPr sz="1200" dirty="0">
                <a:latin typeface="Times New Roman"/>
                <a:cs typeface="Times New Roman"/>
              </a:rPr>
              <a:t>across </a:t>
            </a:r>
            <a:r>
              <a:rPr sz="1200" spc="-5" dirty="0">
                <a:latin typeface="Times New Roman"/>
                <a:cs typeface="Times New Roman"/>
              </a:rPr>
              <a:t>communication  </a:t>
            </a:r>
            <a:r>
              <a:rPr sz="1200" dirty="0">
                <a:latin typeface="Times New Roman"/>
                <a:cs typeface="Times New Roman"/>
              </a:rPr>
              <a:t>links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15"/>
              </a:lnSpc>
              <a:buFont typeface="Meiryo"/>
              <a:buChar char="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Stop and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385"/>
              </a:lnSpc>
              <a:buFont typeface="Meiryo"/>
              <a:buChar char="➢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Sliding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Stop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method,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sender </a:t>
            </a:r>
            <a:r>
              <a:rPr sz="1200" dirty="0">
                <a:latin typeface="Times New Roman"/>
                <a:cs typeface="Times New Roman"/>
              </a:rPr>
              <a:t>waits for 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after every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0675" y="1623060"/>
            <a:ext cx="4686300" cy="2030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81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4148328"/>
            <a:ext cx="5532755" cy="542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Only when 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has been received, is the </a:t>
            </a:r>
            <a:r>
              <a:rPr sz="1200" spc="-5" dirty="0">
                <a:latin typeface="Times New Roman"/>
                <a:cs typeface="Times New Roman"/>
              </a:rPr>
              <a:t>next frame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process of </a:t>
            </a:r>
            <a:r>
              <a:rPr sz="1200" dirty="0">
                <a:latin typeface="Times New Roman"/>
                <a:cs typeface="Times New Roman"/>
              </a:rPr>
              <a:t>alternately </a:t>
            </a:r>
            <a:r>
              <a:rPr sz="1200" spc="-5" dirty="0">
                <a:latin typeface="Times New Roman"/>
                <a:cs typeface="Times New Roman"/>
              </a:rPr>
              <a:t>sending and waiting repeats until </a:t>
            </a:r>
            <a:r>
              <a:rPr sz="1200" dirty="0">
                <a:latin typeface="Times New Roman"/>
                <a:cs typeface="Times New Roman"/>
              </a:rPr>
              <a:t>the sender </a:t>
            </a:r>
            <a:r>
              <a:rPr sz="1200" spc="-5" dirty="0">
                <a:latin typeface="Times New Roman"/>
                <a:cs typeface="Times New Roman"/>
              </a:rPr>
              <a:t>transmits an  EOT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265" marR="698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Example: Officer giving dictation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Typist, He says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word, typist says </a:t>
            </a:r>
            <a:r>
              <a:rPr sz="1200" spc="-10" dirty="0">
                <a:latin typeface="Times New Roman"/>
                <a:cs typeface="Times New Roman"/>
              </a:rPr>
              <a:t>OK,  </a:t>
            </a:r>
            <a:r>
              <a:rPr sz="1200" spc="-5" dirty="0">
                <a:latin typeface="Times New Roman"/>
                <a:cs typeface="Times New Roman"/>
              </a:rPr>
              <a:t>he says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 word, </a:t>
            </a:r>
            <a:r>
              <a:rPr sz="1200" dirty="0">
                <a:latin typeface="Times New Roman"/>
                <a:cs typeface="Times New Roman"/>
              </a:rPr>
              <a:t>typist </a:t>
            </a:r>
            <a:r>
              <a:rPr sz="1200" spc="-5" dirty="0">
                <a:latin typeface="Times New Roman"/>
                <a:cs typeface="Times New Roman"/>
              </a:rPr>
              <a:t>says OK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65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Advantages of Stop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Wait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4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SIMPLICITY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1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checked and acknowledged </a:t>
            </a: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 frame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5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Disadvantages of Stop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Wait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70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spc="-10" dirty="0">
                <a:latin typeface="Times New Roman"/>
                <a:cs typeface="Times New Roman"/>
              </a:rPr>
              <a:t>INEFFICIENT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Slow)</a:t>
            </a:r>
            <a:endParaRPr sz="1200">
              <a:latin typeface="Times New Roman"/>
              <a:cs typeface="Times New Roman"/>
            </a:endParaRPr>
          </a:p>
          <a:p>
            <a:pPr marL="698500" marR="7620" lvl="2" indent="-228600">
              <a:lnSpc>
                <a:spcPts val="1380"/>
              </a:lnSpc>
              <a:spcBef>
                <a:spcPts val="2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Each frame must travel all the way to the receiver and an </a:t>
            </a:r>
            <a:r>
              <a:rPr sz="1200" spc="-10" dirty="0">
                <a:latin typeface="Times New Roman"/>
                <a:cs typeface="Times New Roman"/>
              </a:rPr>
              <a:t>ACK </a:t>
            </a:r>
            <a:r>
              <a:rPr sz="1200" spc="-5" dirty="0">
                <a:latin typeface="Times New Roman"/>
                <a:cs typeface="Times New Roman"/>
              </a:rPr>
              <a:t>must travel all  </a:t>
            </a:r>
            <a:r>
              <a:rPr sz="1200" dirty="0">
                <a:latin typeface="Times New Roman"/>
                <a:cs typeface="Times New Roman"/>
              </a:rPr>
              <a:t>the way back before the next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can be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  <a:p>
            <a:pPr marL="698500" marR="6350" lvl="2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If the distance b/w devices is long, </a:t>
            </a:r>
            <a:r>
              <a:rPr sz="1200" spc="-5" dirty="0">
                <a:latin typeface="Times New Roman"/>
                <a:cs typeface="Times New Roman"/>
              </a:rPr>
              <a:t>the time </a:t>
            </a:r>
            <a:r>
              <a:rPr sz="1200" dirty="0">
                <a:latin typeface="Times New Roman"/>
                <a:cs typeface="Times New Roman"/>
              </a:rPr>
              <a:t>spent waiting for </a:t>
            </a:r>
            <a:r>
              <a:rPr sz="1200" spc="-5" dirty="0">
                <a:latin typeface="Times New Roman"/>
                <a:cs typeface="Times New Roman"/>
              </a:rPr>
              <a:t>ACKs </a:t>
            </a:r>
            <a:r>
              <a:rPr sz="1200" dirty="0">
                <a:latin typeface="Times New Roman"/>
                <a:cs typeface="Times New Roman"/>
              </a:rPr>
              <a:t>between  each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significantly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155700" lvl="3" indent="-228600">
              <a:lnSpc>
                <a:spcPts val="1405"/>
              </a:lnSpc>
              <a:buFont typeface="Meiryo"/>
              <a:buChar char="❖"/>
              <a:tabLst>
                <a:tab pos="1155700" algn="l"/>
              </a:tabLst>
            </a:pPr>
            <a:r>
              <a:rPr sz="1200" b="1" dirty="0">
                <a:latin typeface="Times New Roman"/>
                <a:cs typeface="Times New Roman"/>
              </a:rPr>
              <a:t>Sliding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7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In this </a:t>
            </a:r>
            <a:r>
              <a:rPr sz="1200" spc="-5" dirty="0">
                <a:latin typeface="Times New Roman"/>
                <a:cs typeface="Times New Roman"/>
              </a:rPr>
              <a:t>method, </a:t>
            </a:r>
            <a:r>
              <a:rPr sz="1200" dirty="0">
                <a:latin typeface="Times New Roman"/>
                <a:cs typeface="Times New Roman"/>
              </a:rPr>
              <a:t>sender can </a:t>
            </a:r>
            <a:r>
              <a:rPr sz="1200" spc="-5" dirty="0">
                <a:latin typeface="Times New Roman"/>
                <a:cs typeface="Times New Roman"/>
              </a:rPr>
              <a:t>transmit </a:t>
            </a:r>
            <a:r>
              <a:rPr sz="1200" dirty="0">
                <a:latin typeface="Times New Roman"/>
                <a:cs typeface="Times New Roman"/>
              </a:rPr>
              <a:t>several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before needing an</a:t>
            </a:r>
            <a:r>
              <a:rPr sz="1200" spc="-5" dirty="0">
                <a:latin typeface="Times New Roman"/>
                <a:cs typeface="Times New Roman"/>
              </a:rPr>
              <a:t> ACK</a:t>
            </a:r>
            <a:endParaRPr sz="1200">
              <a:latin typeface="Times New Roman"/>
              <a:cs typeface="Times New Roman"/>
            </a:endParaRPr>
          </a:p>
          <a:p>
            <a:pPr marL="698500" marR="7620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can be sent one right after another </a:t>
            </a:r>
            <a:r>
              <a:rPr sz="1200" spc="-5" dirty="0">
                <a:latin typeface="Times New Roman"/>
                <a:cs typeface="Times New Roman"/>
              </a:rPr>
              <a:t>meaning </a:t>
            </a:r>
            <a:r>
              <a:rPr sz="1200" dirty="0">
                <a:latin typeface="Times New Roman"/>
                <a:cs typeface="Times New Roman"/>
              </a:rPr>
              <a:t>link can carry several 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once </a:t>
            </a:r>
            <a:r>
              <a:rPr sz="1200" dirty="0">
                <a:latin typeface="Times New Roman"/>
                <a:cs typeface="Times New Roman"/>
              </a:rPr>
              <a:t>and its capacity 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uses a </a:t>
            </a:r>
            <a:r>
              <a:rPr sz="1200" spc="-5" dirty="0">
                <a:latin typeface="Times New Roman"/>
                <a:cs typeface="Times New Roman"/>
              </a:rPr>
              <a:t>single ACK </a:t>
            </a:r>
            <a:r>
              <a:rPr sz="1200" dirty="0">
                <a:latin typeface="Times New Roman"/>
                <a:cs typeface="Times New Roman"/>
              </a:rPr>
              <a:t>to confirm the receipt of </a:t>
            </a:r>
            <a:r>
              <a:rPr sz="1200" spc="-5" dirty="0">
                <a:latin typeface="Times New Roman"/>
                <a:cs typeface="Times New Roman"/>
              </a:rPr>
              <a:t>multiple data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Sliding </a:t>
            </a:r>
            <a:r>
              <a:rPr sz="1200" spc="-5" dirty="0">
                <a:latin typeface="Times New Roman"/>
                <a:cs typeface="Times New Roman"/>
              </a:rPr>
              <a:t>Window </a:t>
            </a:r>
            <a:r>
              <a:rPr sz="1200" dirty="0">
                <a:latin typeface="Times New Roman"/>
                <a:cs typeface="Times New Roman"/>
              </a:rPr>
              <a:t>refers to </a:t>
            </a:r>
            <a:r>
              <a:rPr sz="1200" spc="-5" dirty="0">
                <a:latin typeface="Times New Roman"/>
                <a:cs typeface="Times New Roman"/>
              </a:rPr>
              <a:t>imaginary boxes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the sender and 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698500" marR="6985" lvl="2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This window can hold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at either end and provides the upper </a:t>
            </a:r>
            <a:r>
              <a:rPr sz="1200" spc="-5" dirty="0">
                <a:latin typeface="Times New Roman"/>
                <a:cs typeface="Times New Roman"/>
              </a:rPr>
              <a:t>limit </a:t>
            </a:r>
            <a:r>
              <a:rPr sz="1200" dirty="0">
                <a:latin typeface="Times New Roman"/>
                <a:cs typeface="Times New Roman"/>
              </a:rPr>
              <a:t>on the 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that can be </a:t>
            </a:r>
            <a:r>
              <a:rPr sz="1200" spc="-5" dirty="0">
                <a:latin typeface="Times New Roman"/>
                <a:cs typeface="Times New Roman"/>
              </a:rPr>
              <a:t>sent before requiring 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ACK</a:t>
            </a:r>
            <a:endParaRPr sz="1200">
              <a:latin typeface="Times New Roman"/>
              <a:cs typeface="Times New Roman"/>
            </a:endParaRPr>
          </a:p>
          <a:p>
            <a:pPr marL="698500" marR="5080" lvl="2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Frames 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at any point w/o waiting for the window to fill up and 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as long as the window is not yet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endParaRPr sz="1200">
              <a:latin typeface="Times New Roman"/>
              <a:cs typeface="Times New Roman"/>
            </a:endParaRPr>
          </a:p>
          <a:p>
            <a:pPr marL="698500" marR="6350" lvl="2" indent="-228600" algn="just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 keep </a:t>
            </a:r>
            <a:r>
              <a:rPr sz="1200" spc="-5" dirty="0">
                <a:latin typeface="Times New Roman"/>
                <a:cs typeface="Times New Roman"/>
              </a:rPr>
              <a:t>track </a:t>
            </a:r>
            <a:r>
              <a:rPr sz="1200" dirty="0">
                <a:latin typeface="Times New Roman"/>
                <a:cs typeface="Times New Roman"/>
              </a:rPr>
              <a:t>of which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have been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dirty="0">
                <a:latin typeface="Times New Roman"/>
                <a:cs typeface="Times New Roman"/>
              </a:rPr>
              <a:t>and which </a:t>
            </a:r>
            <a:r>
              <a:rPr sz="1200" spc="-5" dirty="0">
                <a:latin typeface="Times New Roman"/>
                <a:cs typeface="Times New Roman"/>
              </a:rPr>
              <a:t>received,  sliding window </a:t>
            </a:r>
            <a:r>
              <a:rPr sz="1200" dirty="0">
                <a:latin typeface="Times New Roman"/>
                <a:cs typeface="Times New Roman"/>
              </a:rPr>
              <a:t>introduces an identification </a:t>
            </a:r>
            <a:r>
              <a:rPr sz="1200" spc="-5" dirty="0">
                <a:latin typeface="Times New Roman"/>
                <a:cs typeface="Times New Roman"/>
              </a:rPr>
              <a:t>scheme based 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size of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 marL="698500" lvl="2" indent="-228600">
              <a:lnSpc>
                <a:spcPts val="1315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numbered modulo-n means </a:t>
            </a:r>
            <a:r>
              <a:rPr sz="1200" dirty="0">
                <a:latin typeface="Times New Roman"/>
                <a:cs typeface="Times New Roman"/>
              </a:rPr>
              <a:t>from 0 to n-1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If n=8, frames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numbered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0,1,2,3,4,5,6,7,0,1,2,3,4,5,6,7,0,….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6544" y="914400"/>
            <a:ext cx="3974553" cy="3244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29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14399"/>
            <a:ext cx="507492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receiver sends the </a:t>
            </a:r>
            <a:r>
              <a:rPr sz="1200" spc="-5" dirty="0">
                <a:latin typeface="Times New Roman"/>
                <a:cs typeface="Times New Roman"/>
              </a:rPr>
              <a:t>ACK, </a:t>
            </a:r>
            <a:r>
              <a:rPr sz="1200" dirty="0">
                <a:latin typeface="Times New Roman"/>
                <a:cs typeface="Times New Roman"/>
              </a:rPr>
              <a:t>it includes </a:t>
            </a:r>
            <a:r>
              <a:rPr sz="1200" spc="-5" dirty="0">
                <a:latin typeface="Times New Roman"/>
                <a:cs typeface="Times New Roman"/>
              </a:rPr>
              <a:t>the number </a:t>
            </a:r>
            <a:r>
              <a:rPr sz="1200" dirty="0">
                <a:latin typeface="Times New Roman"/>
                <a:cs typeface="Times New Roman"/>
              </a:rPr>
              <a:t>of the next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it  expects to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500" y="2417064"/>
            <a:ext cx="5074920" cy="1116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o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469900" marR="5080">
              <a:lnSpc>
                <a:spcPct val="92700"/>
              </a:lnSpc>
              <a:spcBef>
                <a:spcPts val="5"/>
              </a:spcBef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receipt </a:t>
            </a:r>
            <a:r>
              <a:rPr sz="1200" dirty="0">
                <a:latin typeface="Times New Roman"/>
                <a:cs typeface="Times New Roman"/>
              </a:rPr>
              <a:t>of a string of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ending in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4,  the receiver sends 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with number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1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hold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n-1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max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frames may be sent before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6008623"/>
            <a:ext cx="4615815" cy="1028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beginning of a TX, sender’s </a:t>
            </a:r>
            <a:r>
              <a:rPr sz="1200" spc="-5" dirty="0">
                <a:latin typeface="Times New Roman"/>
                <a:cs typeface="Times New Roman"/>
              </a:rPr>
              <a:t>window contains n-1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2700"/>
              </a:lnSpc>
              <a:spcBef>
                <a:spcPts val="30"/>
              </a:spcBef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sent out, the left </a:t>
            </a:r>
            <a:r>
              <a:rPr sz="1200" spc="-5" dirty="0">
                <a:latin typeface="Times New Roman"/>
                <a:cs typeface="Times New Roman"/>
              </a:rPr>
              <a:t>boundary of window moves inward,  </a:t>
            </a:r>
            <a:r>
              <a:rPr sz="1200" dirty="0">
                <a:latin typeface="Times New Roman"/>
                <a:cs typeface="Times New Roman"/>
              </a:rPr>
              <a:t>shrinking the size of the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1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received,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window </a:t>
            </a:r>
            <a:r>
              <a:rPr sz="1200" dirty="0">
                <a:latin typeface="Times New Roman"/>
                <a:cs typeface="Times New Roman"/>
              </a:rPr>
              <a:t>expands to allow in a </a:t>
            </a:r>
            <a:r>
              <a:rPr sz="1200" spc="-5" dirty="0">
                <a:latin typeface="Times New Roman"/>
                <a:cs typeface="Times New Roman"/>
              </a:rPr>
              <a:t>number  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equal to the </a:t>
            </a:r>
            <a:r>
              <a:rPr sz="1200" spc="-5" dirty="0">
                <a:latin typeface="Times New Roman"/>
                <a:cs typeface="Times New Roman"/>
              </a:rPr>
              <a:t>number of frames acknowledged by 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4700" y="9066041"/>
            <a:ext cx="461835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700"/>
              </a:lnSpc>
            </a:pPr>
            <a:r>
              <a:rPr sz="1600" spc="-30" dirty="0">
                <a:latin typeface="Meiryo"/>
                <a:cs typeface="Meiryo"/>
              </a:rPr>
              <a:t>*</a:t>
            </a:r>
            <a:r>
              <a:rPr sz="1200" spc="-3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the beginning of </a:t>
            </a:r>
            <a:r>
              <a:rPr sz="1200" dirty="0">
                <a:latin typeface="Times New Roman"/>
                <a:cs typeface="Times New Roman"/>
              </a:rPr>
              <a:t>TX, the </a:t>
            </a:r>
            <a:r>
              <a:rPr sz="1200" spc="-5" dirty="0">
                <a:latin typeface="Times New Roman"/>
                <a:cs typeface="Times New Roman"/>
              </a:rPr>
              <a:t>receiver window </a:t>
            </a:r>
            <a:r>
              <a:rPr sz="1200" dirty="0">
                <a:latin typeface="Times New Roman"/>
                <a:cs typeface="Times New Roman"/>
              </a:rPr>
              <a:t>contains </a:t>
            </a:r>
            <a:r>
              <a:rPr sz="1200" spc="-5" dirty="0">
                <a:latin typeface="Times New Roman"/>
                <a:cs typeface="Times New Roman"/>
              </a:rPr>
              <a:t>n-1 spaces for  frames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8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frames come </a:t>
            </a:r>
            <a:r>
              <a:rPr sz="1200" dirty="0">
                <a:latin typeface="Times New Roman"/>
                <a:cs typeface="Times New Roman"/>
              </a:rPr>
              <a:t>in, the size of the receiver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shrinks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8800" y="1264919"/>
            <a:ext cx="5276088" cy="1304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7203185"/>
            <a:ext cx="4829733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200" y="3701796"/>
            <a:ext cx="5032489" cy="2154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50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09593"/>
            <a:ext cx="461645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700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window therefore </a:t>
            </a:r>
            <a:r>
              <a:rPr sz="1200" spc="-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show </a:t>
            </a:r>
            <a:r>
              <a:rPr sz="1200" dirty="0">
                <a:latin typeface="Times New Roman"/>
                <a:cs typeface="Times New Roman"/>
              </a:rPr>
              <a:t>the frames that are  </a:t>
            </a:r>
            <a:r>
              <a:rPr sz="1200" spc="-5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but the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still be </a:t>
            </a:r>
            <a:r>
              <a:rPr sz="1200" spc="-5" dirty="0">
                <a:latin typeface="Times New Roman"/>
                <a:cs typeface="Times New Roman"/>
              </a:rPr>
              <a:t>received before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5394197"/>
            <a:ext cx="403796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ERROR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Refers primarily to error detection and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698500">
              <a:lnSpc>
                <a:spcPts val="1845"/>
              </a:lnSpc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u="heavy" spc="-15" dirty="0">
                <a:latin typeface="Times New Roman"/>
                <a:cs typeface="Times New Roman"/>
              </a:rPr>
              <a:t>AUTOMATIC </a:t>
            </a:r>
            <a:r>
              <a:rPr sz="1200" b="1" u="heavy" spc="-5" dirty="0">
                <a:latin typeface="Times New Roman"/>
                <a:cs typeface="Times New Roman"/>
              </a:rPr>
              <a:t>REPEAT REQUEST</a:t>
            </a:r>
            <a:r>
              <a:rPr sz="1200" b="1" u="heavy" spc="-4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(ARQ)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 layer is </a:t>
            </a:r>
            <a:r>
              <a:rPr sz="1200" spc="-5" dirty="0">
                <a:latin typeface="Times New Roman"/>
                <a:cs typeface="Times New Roman"/>
              </a:rPr>
              <a:t>implemented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6307073"/>
            <a:ext cx="6648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Anytime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3660" y="6345173"/>
            <a:ext cx="3818254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230" algn="l"/>
                <a:tab pos="773430" algn="l"/>
                <a:tab pos="1035050" algn="l"/>
                <a:tab pos="1703070" algn="l"/>
                <a:tab pos="1981835" algn="l"/>
                <a:tab pos="2286000" algn="l"/>
                <a:tab pos="3060700" algn="l"/>
                <a:tab pos="3288665" algn="l"/>
              </a:tabLst>
            </a:pPr>
            <a:r>
              <a:rPr sz="1200" dirty="0">
                <a:latin typeface="Times New Roman"/>
                <a:cs typeface="Times New Roman"/>
              </a:rPr>
              <a:t>an	error	is	detected	in	an	exchange,	a	</a:t>
            </a:r>
            <a:r>
              <a:rPr sz="1200" spc="-5" dirty="0">
                <a:latin typeface="Times New Roman"/>
                <a:cs typeface="Times New Roman"/>
              </a:rPr>
              <a:t>negative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4687" y="6532626"/>
            <a:ext cx="46164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acknowledgement (NAK) is </a:t>
            </a:r>
            <a:r>
              <a:rPr sz="1200" dirty="0">
                <a:latin typeface="Times New Roman"/>
                <a:cs typeface="Times New Roman"/>
              </a:rPr>
              <a:t>returned and the specified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retransmitted</a:t>
            </a:r>
            <a:endParaRPr sz="1200">
              <a:latin typeface="Times New Roman"/>
              <a:cs typeface="Times New Roman"/>
            </a:endParaRPr>
          </a:p>
          <a:p>
            <a:pPr marL="786130">
              <a:lnSpc>
                <a:spcPts val="1590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Categories of Error Control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7087361"/>
            <a:ext cx="5652376" cy="2506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4930" y="1305305"/>
            <a:ext cx="5107266" cy="3913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80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03731"/>
            <a:ext cx="5532120" cy="427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Stop and </a:t>
            </a:r>
            <a:r>
              <a:rPr sz="1200" b="1" dirty="0">
                <a:latin typeface="Times New Roman"/>
                <a:cs typeface="Times New Roman"/>
              </a:rPr>
              <a:t>Wait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  <a:p>
            <a:pPr marL="927100" marR="698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is a </a:t>
            </a:r>
            <a:r>
              <a:rPr sz="1200" spc="-5" dirty="0">
                <a:latin typeface="Times New Roman"/>
                <a:cs typeface="Times New Roman"/>
              </a:rPr>
              <a:t>form of stop-and-wait flow control extended to include  retransmission </a:t>
            </a:r>
            <a:r>
              <a:rPr sz="1200" dirty="0">
                <a:latin typeface="Times New Roman"/>
                <a:cs typeface="Times New Roman"/>
              </a:rPr>
              <a:t>of data in case </a:t>
            </a:r>
            <a:r>
              <a:rPr sz="1200" spc="-5" dirty="0">
                <a:latin typeface="Times New Roman"/>
                <a:cs typeface="Times New Roman"/>
              </a:rPr>
              <a:t>of Lost or Damaged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927100" marR="5715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retransmission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work,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features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to the basic flow </a:t>
            </a:r>
            <a:r>
              <a:rPr sz="1200" spc="-5" dirty="0">
                <a:latin typeface="Times New Roman"/>
                <a:cs typeface="Times New Roman"/>
              </a:rPr>
              <a:t>control  mechanism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Sending device keeps </a:t>
            </a:r>
            <a:r>
              <a:rPr sz="1200" dirty="0">
                <a:latin typeface="Times New Roman"/>
                <a:cs typeface="Times New Roman"/>
              </a:rPr>
              <a:t>a copy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last </a:t>
            </a:r>
            <a:r>
              <a:rPr sz="1200" spc="-5" dirty="0">
                <a:latin typeface="Times New Roman"/>
                <a:cs typeface="Times New Roman"/>
              </a:rPr>
              <a:t>frame transmitted until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receives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ACK for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15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data and ACK frames are numbered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alternately</a:t>
            </a:r>
            <a:endParaRPr sz="1200">
              <a:latin typeface="Times New Roman"/>
              <a:cs typeface="Times New Roman"/>
            </a:endParaRPr>
          </a:p>
          <a:p>
            <a:pPr marL="9271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data 0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acknowledged by a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indicating that the  receiver has received data 0 and is now expecting data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927100" marR="5080" indent="-228600">
              <a:lnSpc>
                <a:spcPts val="138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Sending device keeps </a:t>
            </a:r>
            <a:r>
              <a:rPr sz="1200" dirty="0">
                <a:latin typeface="Times New Roman"/>
                <a:cs typeface="Times New Roman"/>
              </a:rPr>
              <a:t>a copy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last </a:t>
            </a:r>
            <a:r>
              <a:rPr sz="1200" spc="-5" dirty="0">
                <a:latin typeface="Times New Roman"/>
                <a:cs typeface="Times New Roman"/>
              </a:rPr>
              <a:t>frame transmitted until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receives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ACK for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10"/>
              </a:lnSpc>
              <a:buFont typeface="Courier New"/>
              <a:buChar char="o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Both data and ACK frames are numbered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alternately</a:t>
            </a:r>
            <a:endParaRPr sz="1200">
              <a:latin typeface="Times New Roman"/>
              <a:cs typeface="Times New Roman"/>
            </a:endParaRPr>
          </a:p>
          <a:p>
            <a:pPr marL="926465" marR="6350">
              <a:lnSpc>
                <a:spcPct val="93300"/>
              </a:lnSpc>
              <a:spcBef>
                <a:spcPts val="85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data </a:t>
            </a:r>
            <a:r>
              <a:rPr sz="1200" dirty="0">
                <a:latin typeface="Times New Roman"/>
                <a:cs typeface="Times New Roman"/>
              </a:rPr>
              <a:t>0 </a:t>
            </a:r>
            <a:r>
              <a:rPr sz="1200" spc="-5" dirty="0">
                <a:latin typeface="Times New Roman"/>
                <a:cs typeface="Times New Roman"/>
              </a:rPr>
              <a:t>frame is acknowledged by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frame indicating that the  </a:t>
            </a:r>
            <a:r>
              <a:rPr sz="1200" dirty="0">
                <a:latin typeface="Times New Roman"/>
                <a:cs typeface="Times New Roman"/>
              </a:rPr>
              <a:t>receiver has received data 0 and is now expecting data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384300" marR="5080" lvl="1" indent="-228600" algn="just">
              <a:lnSpc>
                <a:spcPts val="1380"/>
              </a:lnSpc>
              <a:spcBef>
                <a:spcPts val="30"/>
              </a:spcBef>
              <a:buFont typeface="Meiryo"/>
              <a:buChar char="▪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If an error is </a:t>
            </a:r>
            <a:r>
              <a:rPr sz="1200" spc="-5" dirty="0">
                <a:latin typeface="Times New Roman"/>
                <a:cs typeface="Times New Roman"/>
              </a:rPr>
              <a:t>discovered </a:t>
            </a:r>
            <a:r>
              <a:rPr sz="1200" dirty="0">
                <a:latin typeface="Times New Roman"/>
                <a:cs typeface="Times New Roman"/>
              </a:rPr>
              <a:t>in a data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NAK frame </a:t>
            </a:r>
            <a:r>
              <a:rPr sz="1200" dirty="0">
                <a:latin typeface="Times New Roman"/>
                <a:cs typeface="Times New Roman"/>
              </a:rPr>
              <a:t>is returned  </a:t>
            </a:r>
            <a:r>
              <a:rPr sz="1200" spc="-5" dirty="0">
                <a:latin typeface="Times New Roman"/>
                <a:cs typeface="Times New Roman"/>
              </a:rPr>
              <a:t>NAK </a:t>
            </a:r>
            <a:r>
              <a:rPr sz="1200" dirty="0">
                <a:latin typeface="Times New Roman"/>
                <a:cs typeface="Times New Roman"/>
              </a:rPr>
              <a:t>frames which are not sent tell the sender to </a:t>
            </a:r>
            <a:r>
              <a:rPr sz="1200" spc="-5" dirty="0">
                <a:latin typeface="Times New Roman"/>
                <a:cs typeface="Times New Roman"/>
              </a:rPr>
              <a:t>retransmit </a:t>
            </a:r>
            <a:r>
              <a:rPr sz="1200" dirty="0">
                <a:latin typeface="Times New Roman"/>
                <a:cs typeface="Times New Roman"/>
              </a:rPr>
              <a:t>the last 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1384300" marR="5080" lvl="1" indent="-228600" algn="just">
              <a:lnSpc>
                <a:spcPts val="1380"/>
              </a:lnSpc>
              <a:buFont typeface="Meiryo"/>
              <a:buChar char="▪"/>
              <a:tabLst>
                <a:tab pos="1384300" algn="l"/>
              </a:tabLst>
            </a:pPr>
            <a:r>
              <a:rPr sz="1200" dirty="0">
                <a:latin typeface="Times New Roman"/>
                <a:cs typeface="Times New Roman"/>
              </a:rPr>
              <a:t>The sending device is equipped with </a:t>
            </a:r>
            <a:r>
              <a:rPr sz="1200" spc="-5" dirty="0">
                <a:latin typeface="Times New Roman"/>
                <a:cs typeface="Times New Roman"/>
              </a:rPr>
              <a:t>Timer. </a:t>
            </a:r>
            <a:r>
              <a:rPr sz="1200" dirty="0">
                <a:latin typeface="Times New Roman"/>
                <a:cs typeface="Times New Roman"/>
              </a:rPr>
              <a:t>If an expected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is  not </a:t>
            </a:r>
            <a:r>
              <a:rPr sz="1200" spc="-5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within an allotted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period, </a:t>
            </a:r>
            <a:r>
              <a:rPr sz="1200" spc="-5" dirty="0">
                <a:latin typeface="Times New Roman"/>
                <a:cs typeface="Times New Roman"/>
              </a:rPr>
              <a:t>the sender assumes </a:t>
            </a:r>
            <a:r>
              <a:rPr sz="1200" dirty="0">
                <a:latin typeface="Times New Roman"/>
                <a:cs typeface="Times New Roman"/>
              </a:rPr>
              <a:t>that  the last frame sent is </a:t>
            </a:r>
            <a:r>
              <a:rPr sz="1200" spc="-5" dirty="0">
                <a:latin typeface="Times New Roman"/>
                <a:cs typeface="Times New Roman"/>
              </a:rPr>
              <a:t>lost </a:t>
            </a:r>
            <a:r>
              <a:rPr sz="1200" dirty="0">
                <a:latin typeface="Times New Roman"/>
                <a:cs typeface="Times New Roman"/>
              </a:rPr>
              <a:t>and resends the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Damaged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9892" y="5167884"/>
            <a:ext cx="4930902" cy="3493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41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4870691"/>
            <a:ext cx="18040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▪"/>
              <a:tabLst>
                <a:tab pos="240665" algn="l"/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Lost </a:t>
            </a:r>
            <a:r>
              <a:rPr sz="1200" b="1" spc="-5" dirty="0">
                <a:latin typeface="Times New Roman"/>
                <a:cs typeface="Times New Roman"/>
              </a:rPr>
              <a:t>ACK, NAK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915161"/>
            <a:ext cx="3080385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Lost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Any of the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frame types can be lost in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transit: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Lost Data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38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Lost ACK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Lost NAK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7522717"/>
            <a:ext cx="5346065" cy="1996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990">
              <a:lnSpc>
                <a:spcPts val="1845"/>
              </a:lnSpc>
            </a:pPr>
            <a:r>
              <a:rPr sz="1600" spc="-70" dirty="0">
                <a:latin typeface="Meiryo"/>
                <a:cs typeface="Meiryo"/>
              </a:rPr>
              <a:t>*</a:t>
            </a:r>
            <a:endParaRPr sz="1600">
              <a:latin typeface="Meiryo"/>
              <a:cs typeface="Meiryo"/>
            </a:endParaRPr>
          </a:p>
          <a:p>
            <a:pPr marL="12700">
              <a:lnSpc>
                <a:spcPts val="133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75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-Stop-and-Wait-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-Sliding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Section 10.2, 10.3 “Data Communications </a:t>
            </a:r>
            <a:r>
              <a:rPr sz="1200" spc="-5" dirty="0">
                <a:latin typeface="Times New Roman"/>
                <a:cs typeface="Times New Roman"/>
              </a:rPr>
              <a:t>and Networking” 4th Edition by Behrouz </a:t>
            </a:r>
            <a:r>
              <a:rPr sz="1200" spc="-10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8398" y="5056632"/>
            <a:ext cx="4570476" cy="270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7161" y="1976627"/>
            <a:ext cx="4437545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27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2120" cy="579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#39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latin typeface="Times New Roman"/>
                <a:cs typeface="Times New Roman"/>
              </a:rPr>
              <a:t>SLIDING WINDOW</a:t>
            </a:r>
            <a:r>
              <a:rPr sz="1600" b="1" u="heavy" spc="-65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ARQ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200" spc="-5" dirty="0">
                <a:latin typeface="Times New Roman"/>
                <a:cs typeface="Times New Roman"/>
              </a:rPr>
              <a:t>Among </a:t>
            </a:r>
            <a:r>
              <a:rPr sz="1200" dirty="0">
                <a:latin typeface="Times New Roman"/>
                <a:cs typeface="Times New Roman"/>
              </a:rPr>
              <a:t>several popular </a:t>
            </a:r>
            <a:r>
              <a:rPr sz="1200" spc="-5" dirty="0">
                <a:latin typeface="Times New Roman"/>
                <a:cs typeface="Times New Roman"/>
              </a:rPr>
              <a:t>mechanisms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control two </a:t>
            </a:r>
            <a:r>
              <a:rPr sz="1200" spc="-5" dirty="0">
                <a:latin typeface="Times New Roman"/>
                <a:cs typeface="Times New Roman"/>
              </a:rPr>
              <a:t>protocols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Go-back-n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410"/>
              </a:lnSpc>
              <a:buFont typeface="Meiryo"/>
              <a:buChar char="➢"/>
              <a:tabLst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Selective Reject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Three features are added to sliding window flow </a:t>
            </a:r>
            <a:r>
              <a:rPr sz="1200" dirty="0">
                <a:latin typeface="Times New Roman"/>
                <a:cs typeface="Times New Roman"/>
              </a:rPr>
              <a:t>control to allow for the </a:t>
            </a:r>
            <a:r>
              <a:rPr sz="1200" spc="-5" dirty="0">
                <a:latin typeface="Times New Roman"/>
                <a:cs typeface="Times New Roman"/>
              </a:rPr>
              <a:t>retransmission </a:t>
            </a:r>
            <a:r>
              <a:rPr sz="1200" dirty="0">
                <a:latin typeface="Times New Roman"/>
                <a:cs typeface="Times New Roman"/>
              </a:rPr>
              <a:t>of  the lost or the </a:t>
            </a:r>
            <a:r>
              <a:rPr sz="1200" spc="-5" dirty="0">
                <a:latin typeface="Times New Roman"/>
                <a:cs typeface="Times New Roman"/>
              </a:rPr>
              <a:t>damaged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sending device </a:t>
            </a:r>
            <a:r>
              <a:rPr sz="1200" spc="-5" dirty="0">
                <a:latin typeface="Times New Roman"/>
                <a:cs typeface="Times New Roman"/>
              </a:rPr>
              <a:t>keeps </a:t>
            </a:r>
            <a:r>
              <a:rPr sz="1200" dirty="0">
                <a:latin typeface="Times New Roman"/>
                <a:cs typeface="Times New Roman"/>
              </a:rPr>
              <a:t>copies of the </a:t>
            </a:r>
            <a:r>
              <a:rPr sz="1200" spc="-5" dirty="0">
                <a:latin typeface="Times New Roman"/>
                <a:cs typeface="Times New Roman"/>
              </a:rPr>
              <a:t>transmitted frames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of them have been  </a:t>
            </a:r>
            <a:r>
              <a:rPr sz="1200" spc="-5" dirty="0">
                <a:latin typeface="Times New Roman"/>
                <a:cs typeface="Times New Roman"/>
              </a:rPr>
              <a:t>acknowledged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addition to </a:t>
            </a:r>
            <a:r>
              <a:rPr sz="1200" spc="-5" dirty="0">
                <a:latin typeface="Times New Roman"/>
                <a:cs typeface="Times New Roman"/>
              </a:rPr>
              <a:t>ACK frames, </a:t>
            </a:r>
            <a:r>
              <a:rPr sz="1200" dirty="0">
                <a:latin typeface="Times New Roman"/>
                <a:cs typeface="Times New Roman"/>
              </a:rPr>
              <a:t>receiver also </a:t>
            </a:r>
            <a:r>
              <a:rPr sz="1200" spc="-5" dirty="0">
                <a:latin typeface="Times New Roman"/>
                <a:cs typeface="Times New Roman"/>
              </a:rPr>
              <a:t>has the </a:t>
            </a:r>
            <a:r>
              <a:rPr sz="1200" dirty="0">
                <a:latin typeface="Times New Roman"/>
                <a:cs typeface="Times New Roman"/>
              </a:rPr>
              <a:t>option of </a:t>
            </a:r>
            <a:r>
              <a:rPr sz="1200" spc="-5" dirty="0">
                <a:latin typeface="Times New Roman"/>
                <a:cs typeface="Times New Roman"/>
              </a:rPr>
              <a:t>NAK frames, </a:t>
            </a:r>
            <a:r>
              <a:rPr sz="1200" dirty="0">
                <a:latin typeface="Times New Roman"/>
                <a:cs typeface="Times New Roman"/>
              </a:rPr>
              <a:t>if data has  </a:t>
            </a:r>
            <a:r>
              <a:rPr sz="1200" spc="-5" dirty="0">
                <a:latin typeface="Times New Roman"/>
                <a:cs typeface="Times New Roman"/>
              </a:rPr>
              <a:t>been received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damaged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Because sliding window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continuous TX mechanism, both ACK and NAK frames  must be numbered for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identification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5"/>
              </a:spcBef>
              <a:buFont typeface="Meiryo"/>
              <a:buChar char="▪"/>
              <a:tabLst>
                <a:tab pos="1155065" algn="l"/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ACK frames </a:t>
            </a:r>
            <a:r>
              <a:rPr sz="1200" dirty="0">
                <a:latin typeface="Times New Roman"/>
                <a:cs typeface="Times New Roman"/>
              </a:rPr>
              <a:t>carry the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the next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</a:t>
            </a:r>
            <a:endParaRPr sz="1200">
              <a:latin typeface="Times New Roman"/>
              <a:cs typeface="Times New Roman"/>
            </a:endParaRPr>
          </a:p>
          <a:p>
            <a:pPr marL="1612900" lvl="2" indent="-228600">
              <a:lnSpc>
                <a:spcPts val="1405"/>
              </a:lnSpc>
              <a:spcBef>
                <a:spcPts val="30"/>
              </a:spcBef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5 tells sender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up to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5 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405"/>
              </a:lnSpc>
              <a:buFont typeface="Meiryo"/>
              <a:buChar char="▪"/>
              <a:tabLst>
                <a:tab pos="1155065" algn="l"/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NAK frames carry the number of the damaged frame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itself</a:t>
            </a:r>
            <a:endParaRPr sz="1200">
              <a:latin typeface="Times New Roman"/>
              <a:cs typeface="Times New Roman"/>
            </a:endParaRPr>
          </a:p>
          <a:p>
            <a:pPr marL="1612900" marR="6985" lvl="2" indent="-228600">
              <a:lnSpc>
                <a:spcPts val="1380"/>
              </a:lnSpc>
              <a:spcBef>
                <a:spcPts val="125"/>
              </a:spcBef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data frames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are damaged, NAK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and NAK 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must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Like sender in stop-and wait </a:t>
            </a:r>
            <a:r>
              <a:rPr sz="1200" spc="-5" dirty="0">
                <a:latin typeface="Times New Roman"/>
                <a:cs typeface="Times New Roman"/>
              </a:rPr>
              <a:t>ARQ,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sliding window ARQ </a:t>
            </a:r>
            <a:r>
              <a:rPr sz="1200" dirty="0">
                <a:latin typeface="Times New Roman"/>
                <a:cs typeface="Times New Roman"/>
              </a:rPr>
              <a:t>is also equipped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timer </a:t>
            </a:r>
            <a:r>
              <a:rPr sz="1200" dirty="0">
                <a:latin typeface="Times New Roman"/>
                <a:cs typeface="Times New Roman"/>
              </a:rPr>
              <a:t>in the sender to </a:t>
            </a:r>
            <a:r>
              <a:rPr sz="1200" spc="-5" dirty="0">
                <a:latin typeface="Times New Roman"/>
                <a:cs typeface="Times New Roman"/>
              </a:rPr>
              <a:t>deal </a:t>
            </a:r>
            <a:r>
              <a:rPr sz="1200" dirty="0">
                <a:latin typeface="Times New Roman"/>
                <a:cs typeface="Times New Roman"/>
              </a:rPr>
              <a:t>with lost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indent="-228600">
              <a:lnSpc>
                <a:spcPts val="1639"/>
              </a:lnSpc>
              <a:buFont typeface="Meiryo"/>
              <a:buChar char="❖"/>
              <a:tabLst>
                <a:tab pos="9271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Go Back 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ARQ</a:t>
            </a:r>
            <a:endParaRPr sz="1400">
              <a:latin typeface="Times New Roman"/>
              <a:cs typeface="Times New Roman"/>
            </a:endParaRPr>
          </a:p>
          <a:p>
            <a:pPr marL="12700" marR="6985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Go Back 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5" dirty="0">
                <a:latin typeface="Times New Roman"/>
                <a:cs typeface="Times New Roman"/>
              </a:rPr>
              <a:t>ARQ,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one frame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lost or damaged,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sent since last </a:t>
            </a:r>
            <a:r>
              <a:rPr sz="1200" spc="-5" dirty="0">
                <a:latin typeface="Times New Roman"/>
                <a:cs typeface="Times New Roman"/>
              </a:rPr>
              <a:t>frame  acknowledged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retransmitted</a:t>
            </a:r>
            <a:endParaRPr sz="1200">
              <a:latin typeface="Times New Roman"/>
              <a:cs typeface="Times New Roman"/>
            </a:endParaRPr>
          </a:p>
          <a:p>
            <a:pPr marL="1678939">
              <a:lnSpc>
                <a:spcPts val="1590"/>
              </a:lnSpc>
            </a:pPr>
            <a:r>
              <a:rPr sz="1400" b="1" spc="-5" dirty="0">
                <a:latin typeface="Times New Roman"/>
                <a:cs typeface="Times New Roman"/>
              </a:rPr>
              <a:t>Go Back n- Damaged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Frame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9212580"/>
            <a:ext cx="46742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Go Back n- Lost Data</a:t>
            </a:r>
            <a:r>
              <a:rPr sz="1200" b="1" spc="-1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Sliding </a:t>
            </a:r>
            <a:r>
              <a:rPr sz="1200" spc="-5" dirty="0">
                <a:latin typeface="Times New Roman"/>
                <a:cs typeface="Times New Roman"/>
              </a:rPr>
              <a:t>window requires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data frames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transmitted 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sequentially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0141" y="6726935"/>
            <a:ext cx="4010405" cy="2319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4700" y="914399"/>
            <a:ext cx="461645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If one or more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so noise corrupted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become </a:t>
            </a:r>
            <a:r>
              <a:rPr sz="1200" dirty="0">
                <a:latin typeface="Times New Roman"/>
                <a:cs typeface="Times New Roman"/>
              </a:rPr>
              <a:t>lost in  </a:t>
            </a:r>
            <a:r>
              <a:rPr sz="1200" spc="-5" dirty="0">
                <a:latin typeface="Times New Roman"/>
                <a:cs typeface="Times New Roman"/>
              </a:rPr>
              <a:t>transit,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 frame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arrive </a:t>
            </a:r>
            <a:r>
              <a:rPr sz="1200" dirty="0">
                <a:latin typeface="Times New Roman"/>
                <a:cs typeface="Times New Roman"/>
              </a:rPr>
              <a:t>at the receiver will be out 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100" y="4327397"/>
            <a:ext cx="484505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5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Go </a:t>
            </a:r>
            <a:r>
              <a:rPr sz="1200" b="1" spc="-5" dirty="0">
                <a:latin typeface="Times New Roman"/>
                <a:cs typeface="Times New Roman"/>
              </a:rPr>
              <a:t>Back n- Lost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ACK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When the window capacity is reached and all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allowed have  been sent,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sender </a:t>
            </a:r>
            <a:r>
              <a:rPr sz="1200" spc="-5" dirty="0">
                <a:latin typeface="Times New Roman"/>
                <a:cs typeface="Times New Roman"/>
              </a:rPr>
              <a:t>starts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is not </a:t>
            </a:r>
            <a:r>
              <a:rPr sz="1200" spc="-5" dirty="0">
                <a:latin typeface="Times New Roman"/>
                <a:cs typeface="Times New Roman"/>
              </a:rPr>
              <a:t>received </a:t>
            </a:r>
            <a:r>
              <a:rPr sz="1200" dirty="0">
                <a:latin typeface="Times New Roman"/>
                <a:cs typeface="Times New Roman"/>
              </a:rPr>
              <a:t>before that </a:t>
            </a:r>
            <a:r>
              <a:rPr sz="1200" spc="-5" dirty="0">
                <a:latin typeface="Times New Roman"/>
                <a:cs typeface="Times New Roman"/>
              </a:rPr>
              <a:t>Timer </a:t>
            </a:r>
            <a:r>
              <a:rPr sz="1200" dirty="0">
                <a:latin typeface="Times New Roman"/>
                <a:cs typeface="Times New Roman"/>
              </a:rPr>
              <a:t>expires, sender </a:t>
            </a:r>
            <a:r>
              <a:rPr sz="1200" spc="-5" dirty="0">
                <a:latin typeface="Times New Roman"/>
                <a:cs typeface="Times New Roman"/>
              </a:rPr>
              <a:t>retransmits  </a:t>
            </a:r>
            <a:r>
              <a:rPr sz="1200" dirty="0">
                <a:latin typeface="Times New Roman"/>
                <a:cs typeface="Times New Roman"/>
              </a:rPr>
              <a:t>all the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since the last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8560041"/>
            <a:ext cx="315849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ts val="1645"/>
              </a:lnSpc>
              <a:buFont typeface="Meiryo"/>
              <a:buChar char="❖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Selective Reject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ARQ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selective-reject ARQ, </a:t>
            </a:r>
            <a:r>
              <a:rPr sz="1200" dirty="0">
                <a:latin typeface="Times New Roman"/>
                <a:cs typeface="Times New Roman"/>
              </a:rPr>
              <a:t>only </a:t>
            </a:r>
            <a:r>
              <a:rPr sz="1200" spc="-5" dirty="0">
                <a:latin typeface="Times New Roman"/>
                <a:cs typeface="Times New Roman"/>
              </a:rPr>
              <a:t>the specific  retransmitted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2770" y="8764523"/>
            <a:ext cx="18288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damaged   </a:t>
            </a:r>
            <a:r>
              <a:rPr sz="1200" dirty="0">
                <a:latin typeface="Times New Roman"/>
                <a:cs typeface="Times New Roman"/>
              </a:rPr>
              <a:t>or   </a:t>
            </a:r>
            <a:r>
              <a:rPr sz="1200" spc="-5" dirty="0">
                <a:latin typeface="Times New Roman"/>
                <a:cs typeface="Times New Roman"/>
              </a:rPr>
              <a:t>lost   frame 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7500" y="9127235"/>
            <a:ext cx="5072380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380"/>
              </a:lnSpc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corrupted in transit, a </a:t>
            </a:r>
            <a:r>
              <a:rPr sz="1200" spc="-5" dirty="0">
                <a:latin typeface="Times New Roman"/>
                <a:cs typeface="Times New Roman"/>
              </a:rPr>
              <a:t>NAK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returned and the frame is resent out  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1457" y="5389626"/>
            <a:ext cx="4287011" cy="2772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6583" y="1440180"/>
            <a:ext cx="4557522" cy="272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200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539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1" y="914399"/>
            <a:ext cx="5532120" cy="264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marR="5080" indent="-228600">
              <a:lnSpc>
                <a:spcPts val="1380"/>
              </a:lnSpc>
              <a:buFont typeface="Courier New"/>
              <a:buChar char="o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The Rx device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able to </a:t>
            </a:r>
            <a:r>
              <a:rPr sz="1200" spc="-5" dirty="0">
                <a:latin typeface="Times New Roman"/>
                <a:cs typeface="Times New Roman"/>
              </a:rPr>
              <a:t>sort frames </a:t>
            </a:r>
            <a:r>
              <a:rPr sz="1200" dirty="0">
                <a:latin typeface="Times New Roman"/>
                <a:cs typeface="Times New Roman"/>
              </a:rPr>
              <a:t>and insert </a:t>
            </a:r>
            <a:r>
              <a:rPr sz="1200" spc="-5" dirty="0">
                <a:latin typeface="Times New Roman"/>
                <a:cs typeface="Times New Roman"/>
              </a:rPr>
              <a:t>the retransmitted frame 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the proper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selective </a:t>
            </a:r>
            <a:r>
              <a:rPr sz="1200" dirty="0">
                <a:latin typeface="Times New Roman"/>
                <a:cs typeface="Times New Roman"/>
              </a:rPr>
              <a:t>reject </a:t>
            </a:r>
            <a:r>
              <a:rPr sz="1200" spc="-5" dirty="0">
                <a:latin typeface="Times New Roman"/>
                <a:cs typeface="Times New Roman"/>
              </a:rPr>
              <a:t>ARQ </a:t>
            </a:r>
            <a:r>
              <a:rPr sz="1200" dirty="0">
                <a:latin typeface="Times New Roman"/>
                <a:cs typeface="Times New Roman"/>
              </a:rPr>
              <a:t>differs from </a:t>
            </a:r>
            <a:r>
              <a:rPr sz="1200" spc="-5" dirty="0">
                <a:latin typeface="Times New Roman"/>
                <a:cs typeface="Times New Roman"/>
              </a:rPr>
              <a:t>Go Back </a:t>
            </a:r>
            <a:r>
              <a:rPr sz="1200" dirty="0">
                <a:latin typeface="Times New Roman"/>
                <a:cs typeface="Times New Roman"/>
              </a:rPr>
              <a:t>n in the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11557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The Rx device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contain sorting </a:t>
            </a:r>
            <a:r>
              <a:rPr sz="1200" spc="-5" dirty="0">
                <a:latin typeface="Times New Roman"/>
                <a:cs typeface="Times New Roman"/>
              </a:rPr>
              <a:t>logic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enable </a:t>
            </a:r>
            <a:r>
              <a:rPr sz="1200" dirty="0">
                <a:latin typeface="Times New Roman"/>
                <a:cs typeface="Times New Roman"/>
              </a:rPr>
              <a:t>it to </a:t>
            </a:r>
            <a:r>
              <a:rPr sz="1200" spc="-5" dirty="0">
                <a:latin typeface="Times New Roman"/>
                <a:cs typeface="Times New Roman"/>
              </a:rPr>
              <a:t>reorder frames  received out of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endParaRPr sz="12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Sending device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contain a searching </a:t>
            </a:r>
            <a:r>
              <a:rPr sz="1200" spc="-5" dirty="0">
                <a:latin typeface="Times New Roman"/>
                <a:cs typeface="Times New Roman"/>
              </a:rPr>
              <a:t>mechanism </a:t>
            </a:r>
            <a:r>
              <a:rPr sz="1200" dirty="0">
                <a:latin typeface="Times New Roman"/>
                <a:cs typeface="Times New Roman"/>
              </a:rPr>
              <a:t>that allows it to  find and select only the requested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retransmission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31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Selective Reject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  <a:p>
            <a:pPr marL="1155700" marR="6350" lvl="1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buffer in the receiver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keep all </a:t>
            </a:r>
            <a:r>
              <a:rPr sz="1200" spc="-5" dirty="0">
                <a:latin typeface="Times New Roman"/>
                <a:cs typeface="Times New Roman"/>
              </a:rPr>
              <a:t>previously received frames </a:t>
            </a:r>
            <a:r>
              <a:rPr sz="1200" dirty="0">
                <a:latin typeface="Times New Roman"/>
                <a:cs typeface="Times New Roman"/>
              </a:rPr>
              <a:t>on  hold until all </a:t>
            </a:r>
            <a:r>
              <a:rPr sz="1200" spc="-5" dirty="0">
                <a:latin typeface="Times New Roman"/>
                <a:cs typeface="Times New Roman"/>
              </a:rPr>
              <a:t>retransmissions </a:t>
            </a:r>
            <a:r>
              <a:rPr sz="1200" dirty="0">
                <a:latin typeface="Times New Roman"/>
                <a:cs typeface="Times New Roman"/>
              </a:rPr>
              <a:t>have been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1155700" marR="6350" lvl="1" indent="-228600">
              <a:lnSpc>
                <a:spcPts val="1380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To avoid selectivity, ACK number, like NAK numbers must refer to  frame received </a:t>
            </a:r>
            <a:r>
              <a:rPr sz="1200" dirty="0">
                <a:latin typeface="Times New Roman"/>
                <a:cs typeface="Times New Roman"/>
              </a:rPr>
              <a:t>instead of next expected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1345"/>
              </a:lnSpc>
              <a:buFont typeface="Courier New"/>
              <a:buChar char="o"/>
              <a:tabLst>
                <a:tab pos="11557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smaller </a:t>
            </a:r>
            <a:r>
              <a:rPr sz="1200" dirty="0">
                <a:latin typeface="Times New Roman"/>
                <a:cs typeface="Times New Roman"/>
              </a:rPr>
              <a:t>window size is required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 this added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8" y="8096250"/>
            <a:ext cx="5531485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228600">
              <a:lnSpc>
                <a:spcPct val="100000"/>
              </a:lnSpc>
              <a:buFont typeface="Meiryo"/>
              <a:buChar char="➢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Selective Reject ARQ-Lost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Lost </a:t>
            </a:r>
            <a:r>
              <a:rPr sz="1200" spc="-5" dirty="0">
                <a:latin typeface="Times New Roman"/>
                <a:cs typeface="Times New Roman"/>
              </a:rPr>
              <a:t>ACK/NAK </a:t>
            </a:r>
            <a:r>
              <a:rPr sz="1200" dirty="0">
                <a:latin typeface="Times New Roman"/>
                <a:cs typeface="Times New Roman"/>
              </a:rPr>
              <a:t>are treated exactly </a:t>
            </a:r>
            <a:r>
              <a:rPr sz="1200" spc="-5" dirty="0">
                <a:latin typeface="Times New Roman"/>
                <a:cs typeface="Times New Roman"/>
              </a:rPr>
              <a:t>in the same way as by Go Back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61798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Selective </a:t>
            </a:r>
            <a:r>
              <a:rPr sz="1200" b="1" spc="-5" dirty="0">
                <a:latin typeface="Times New Roman"/>
                <a:cs typeface="Times New Roman"/>
              </a:rPr>
              <a:t>Reject ARQ </a:t>
            </a:r>
            <a:r>
              <a:rPr sz="1200" b="1" u="heavy" dirty="0">
                <a:latin typeface="Times New Roman"/>
                <a:cs typeface="Times New Roman"/>
              </a:rPr>
              <a:t>vs </a:t>
            </a:r>
            <a:r>
              <a:rPr sz="1200" b="1" dirty="0">
                <a:latin typeface="Times New Roman"/>
                <a:cs typeface="Times New Roman"/>
              </a:rPr>
              <a:t>Go Back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Courier New"/>
                <a:cs typeface="Courier New"/>
              </a:rPr>
              <a:t>o </a:t>
            </a:r>
            <a:r>
              <a:rPr sz="1200" dirty="0">
                <a:latin typeface="Times New Roman"/>
                <a:cs typeface="Times New Roman"/>
              </a:rPr>
              <a:t>Although </a:t>
            </a:r>
            <a:r>
              <a:rPr sz="1200" spc="-5" dirty="0">
                <a:latin typeface="Times New Roman"/>
                <a:cs typeface="Times New Roman"/>
              </a:rPr>
              <a:t>retransmitting </a:t>
            </a:r>
            <a:r>
              <a:rPr sz="1200" dirty="0">
                <a:latin typeface="Times New Roman"/>
                <a:cs typeface="Times New Roman"/>
              </a:rPr>
              <a:t>only specific </a:t>
            </a:r>
            <a:r>
              <a:rPr sz="1200" spc="-5" dirty="0">
                <a:latin typeface="Times New Roman"/>
                <a:cs typeface="Times New Roman"/>
              </a:rPr>
              <a:t>damaged </a:t>
            </a:r>
            <a:r>
              <a:rPr sz="1200" dirty="0">
                <a:latin typeface="Times New Roman"/>
                <a:cs typeface="Times New Roman"/>
              </a:rPr>
              <a:t>or lost </a:t>
            </a:r>
            <a:r>
              <a:rPr sz="1200" spc="-5" dirty="0">
                <a:latin typeface="Times New Roman"/>
                <a:cs typeface="Times New Roman"/>
              </a:rPr>
              <a:t>frames may seems more  </a:t>
            </a:r>
            <a:r>
              <a:rPr sz="1200" dirty="0">
                <a:latin typeface="Times New Roman"/>
                <a:cs typeface="Times New Roman"/>
              </a:rPr>
              <a:t>efficient than resending all the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5544" y="4244340"/>
            <a:ext cx="4421670" cy="3161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03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7182" y="5219700"/>
            <a:ext cx="4114800" cy="3641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2985" y="914400"/>
            <a:ext cx="4207522" cy="3955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58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2755" cy="501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69900" marR="5715" indent="-228600" algn="just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Because of the </a:t>
            </a:r>
            <a:r>
              <a:rPr sz="1200" spc="-5" dirty="0">
                <a:latin typeface="Times New Roman"/>
                <a:cs typeface="Times New Roman"/>
              </a:rPr>
              <a:t>complexity of </a:t>
            </a:r>
            <a:r>
              <a:rPr sz="1200" spc="-10" dirty="0">
                <a:latin typeface="Times New Roman"/>
                <a:cs typeface="Times New Roman"/>
              </a:rPr>
              <a:t>sorting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storage required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and  extra </a:t>
            </a:r>
            <a:r>
              <a:rPr sz="1200" spc="-5" dirty="0">
                <a:latin typeface="Times New Roman"/>
                <a:cs typeface="Times New Roman"/>
              </a:rPr>
              <a:t>logic needed </a:t>
            </a:r>
            <a:r>
              <a:rPr sz="1200" dirty="0">
                <a:latin typeface="Times New Roman"/>
                <a:cs typeface="Times New Roman"/>
              </a:rPr>
              <a:t>by sender to select </a:t>
            </a:r>
            <a:r>
              <a:rPr sz="1200" spc="-5" dirty="0">
                <a:latin typeface="Times New Roman"/>
                <a:cs typeface="Times New Roman"/>
              </a:rPr>
              <a:t>specific frames for retransmission, selective  reject ARQ is EXPENSIVE and not often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Selective reject gives better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but in practice it is </a:t>
            </a:r>
            <a:r>
              <a:rPr sz="1200" spc="-5" dirty="0">
                <a:latin typeface="Times New Roman"/>
                <a:cs typeface="Times New Roman"/>
              </a:rPr>
              <a:t>usually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discarded  </a:t>
            </a:r>
            <a:r>
              <a:rPr sz="1200" dirty="0">
                <a:latin typeface="Times New Roman"/>
                <a:cs typeface="Times New Roman"/>
              </a:rPr>
              <a:t>in favor of go-back-n for </a:t>
            </a:r>
            <a:r>
              <a:rPr sz="1200" spc="-5" dirty="0">
                <a:latin typeface="Times New Roman"/>
                <a:cs typeface="Times New Roman"/>
              </a:rPr>
              <a:t>simplicity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639"/>
              </a:lnSpc>
            </a:pPr>
            <a:r>
              <a:rPr sz="1400" b="1" u="heavy" spc="-5" dirty="0"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ts val="1400"/>
              </a:lnSpc>
            </a:pPr>
            <a:r>
              <a:rPr sz="1200" b="1" i="1" u="heavy" spc="-5" dirty="0">
                <a:latin typeface="Times New Roman"/>
                <a:cs typeface="Times New Roman"/>
              </a:rPr>
              <a:t>Protocol</a:t>
            </a:r>
            <a:r>
              <a:rPr sz="1200" spc="-5" dirty="0">
                <a:latin typeface="Times New Roman"/>
                <a:cs typeface="Times New Roman"/>
              </a:rPr>
              <a:t>: Set of rules or conventions </a:t>
            </a:r>
            <a:r>
              <a:rPr sz="1200" dirty="0">
                <a:latin typeface="Times New Roman"/>
                <a:cs typeface="Times New Roman"/>
              </a:rPr>
              <a:t>for executing a particular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i="1" u="heavy" dirty="0">
                <a:latin typeface="Times New Roman"/>
                <a:cs typeface="Times New Roman"/>
              </a:rPr>
              <a:t>Protocol in Data </a:t>
            </a:r>
            <a:r>
              <a:rPr sz="1200" b="1" i="1" u="heavy" spc="-5" dirty="0">
                <a:latin typeface="Times New Roman"/>
                <a:cs typeface="Times New Roman"/>
              </a:rPr>
              <a:t>Comm.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Set of rules or </a:t>
            </a:r>
            <a:r>
              <a:rPr sz="1200" spc="-5" dirty="0">
                <a:latin typeface="Times New Roman"/>
                <a:cs typeface="Times New Roman"/>
              </a:rPr>
              <a:t>specifications </a:t>
            </a:r>
            <a:r>
              <a:rPr sz="1200" dirty="0">
                <a:latin typeface="Times New Roman"/>
                <a:cs typeface="Times New Roman"/>
              </a:rPr>
              <a:t>used to </a:t>
            </a:r>
            <a:r>
              <a:rPr sz="1200" spc="-5" dirty="0">
                <a:latin typeface="Times New Roman"/>
                <a:cs typeface="Times New Roman"/>
              </a:rPr>
              <a:t>implement </a:t>
            </a:r>
            <a:r>
              <a:rPr sz="1200" dirty="0">
                <a:latin typeface="Times New Roman"/>
                <a:cs typeface="Times New Roman"/>
              </a:rPr>
              <a:t>one or </a:t>
            </a:r>
            <a:r>
              <a:rPr sz="1200" spc="-5" dirty="0">
                <a:latin typeface="Times New Roman"/>
                <a:cs typeface="Times New Roman"/>
              </a:rPr>
              <a:t>more  layers of the OSI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47320">
              <a:lnSpc>
                <a:spcPts val="1380"/>
              </a:lnSpc>
            </a:pPr>
            <a:r>
              <a:rPr sz="1200" b="1" i="1" u="heavy" dirty="0">
                <a:latin typeface="Times New Roman"/>
                <a:cs typeface="Times New Roman"/>
              </a:rPr>
              <a:t>Example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EIA </a:t>
            </a:r>
            <a:r>
              <a:rPr sz="1200" dirty="0">
                <a:latin typeface="Times New Roman"/>
                <a:cs typeface="Times New Roman"/>
              </a:rPr>
              <a:t>232-D interface is a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used at the </a:t>
            </a:r>
            <a:r>
              <a:rPr sz="1200" spc="-5" dirty="0">
                <a:latin typeface="Times New Roman"/>
                <a:cs typeface="Times New Roman"/>
              </a:rPr>
              <a:t>physical </a:t>
            </a:r>
            <a:r>
              <a:rPr sz="1200" dirty="0">
                <a:latin typeface="Times New Roman"/>
                <a:cs typeface="Times New Roman"/>
              </a:rPr>
              <a:t>layer in the </a:t>
            </a:r>
            <a:r>
              <a:rPr sz="1200" spc="-5" dirty="0">
                <a:latin typeface="Times New Roman"/>
                <a:cs typeface="Times New Roman"/>
              </a:rPr>
              <a:t>OSI </a:t>
            </a:r>
            <a:r>
              <a:rPr sz="1200" dirty="0">
                <a:latin typeface="Times New Roman"/>
                <a:cs typeface="Times New Roman"/>
              </a:rPr>
              <a:t>Model  Protocols</a:t>
            </a:r>
            <a:endParaRPr sz="1200">
              <a:latin typeface="Times New Roman"/>
              <a:cs typeface="Times New Roman"/>
            </a:endParaRPr>
          </a:p>
          <a:p>
            <a:pPr marL="12700" marR="414020">
              <a:lnSpc>
                <a:spcPts val="2780"/>
              </a:lnSpc>
              <a:spcBef>
                <a:spcPts val="459"/>
              </a:spcBef>
            </a:pPr>
            <a:r>
              <a:rPr sz="1400" b="1" i="1" u="heavy" spc="-5" dirty="0">
                <a:latin typeface="Times New Roman"/>
                <a:cs typeface="Times New Roman"/>
              </a:rPr>
              <a:t>Data Link Protocols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Set of </a:t>
            </a:r>
            <a:r>
              <a:rPr sz="1200" spc="-5" dirty="0">
                <a:latin typeface="Times New Roman"/>
                <a:cs typeface="Times New Roman"/>
              </a:rPr>
              <a:t>specifications 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implement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 layer 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protocols </a:t>
            </a:r>
            <a:r>
              <a:rPr sz="1200" dirty="0">
                <a:latin typeface="Times New Roman"/>
                <a:cs typeface="Times New Roman"/>
              </a:rPr>
              <a:t>contain </a:t>
            </a:r>
            <a:r>
              <a:rPr sz="1200" spc="-5" dirty="0">
                <a:latin typeface="Times New Roman"/>
                <a:cs typeface="Times New Roman"/>
              </a:rPr>
              <a:t>rules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240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Line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Discipline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Flow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Error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Categories of Data Link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 </a:t>
            </a:r>
            <a:r>
              <a:rPr sz="1200" spc="-5" dirty="0">
                <a:latin typeface="Times New Roman"/>
                <a:cs typeface="Times New Roman"/>
              </a:rPr>
              <a:t>protocols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divided into two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sub-groups: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3" y="7680197"/>
            <a:ext cx="5532120" cy="1946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i="1" u="heavy" spc="-5" dirty="0">
                <a:latin typeface="Times New Roman"/>
                <a:cs typeface="Times New Roman"/>
              </a:rPr>
              <a:t>Asynchronous Protocols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Treat each character in a Bit stream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independently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7010">
              <a:lnSpc>
                <a:spcPts val="1380"/>
              </a:lnSpc>
            </a:pPr>
            <a:r>
              <a:rPr sz="1200" b="1" i="1" u="heavy" spc="-5" dirty="0">
                <a:latin typeface="Times New Roman"/>
                <a:cs typeface="Times New Roman"/>
              </a:rPr>
              <a:t>Synchronous Protocols</a:t>
            </a:r>
            <a:r>
              <a:rPr sz="1200" spc="-5" dirty="0">
                <a:latin typeface="Times New Roman"/>
                <a:cs typeface="Times New Roman"/>
              </a:rPr>
              <a:t>: Take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whole bit stream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chop </a:t>
            </a:r>
            <a:r>
              <a:rPr sz="1200" dirty="0">
                <a:latin typeface="Times New Roman"/>
                <a:cs typeface="Times New Roman"/>
              </a:rPr>
              <a:t>it into characters of equal  Size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 indent="-228600" algn="just">
              <a:lnSpc>
                <a:spcPts val="1405"/>
              </a:lnSpc>
              <a:buFont typeface="Meiryo"/>
              <a:buChar char="➢"/>
              <a:tabLst>
                <a:tab pos="927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Asynchronous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698500" algn="just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Employed mainly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98500" marR="5080" indent="-635" algn="just">
              <a:lnSpc>
                <a:spcPts val="1380"/>
              </a:lnSpc>
            </a:pPr>
            <a:r>
              <a:rPr sz="1200" b="1" u="heavy" dirty="0">
                <a:latin typeface="Times New Roman"/>
                <a:cs typeface="Times New Roman"/>
              </a:rPr>
              <a:t>Inherent </a:t>
            </a:r>
            <a:r>
              <a:rPr sz="1200" b="1" u="heavy" spc="-5" dirty="0">
                <a:latin typeface="Times New Roman"/>
                <a:cs typeface="Times New Roman"/>
              </a:rPr>
              <a:t>Slowness </a:t>
            </a:r>
            <a:r>
              <a:rPr sz="1200" b="1" u="heavy" dirty="0">
                <a:latin typeface="Times New Roman"/>
                <a:cs typeface="Times New Roman"/>
              </a:rPr>
              <a:t>is a </a:t>
            </a:r>
            <a:r>
              <a:rPr sz="1200" b="1" u="heavy" spc="-5" dirty="0">
                <a:latin typeface="Times New Roman"/>
                <a:cs typeface="Times New Roman"/>
              </a:rPr>
              <a:t>disadvantage</a:t>
            </a:r>
            <a:r>
              <a:rPr sz="1200" spc="-5" dirty="0">
                <a:latin typeface="Times New Roman"/>
                <a:cs typeface="Times New Roman"/>
              </a:rPr>
              <a:t>: Requires addition of start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stop bits  </a:t>
            </a:r>
            <a:r>
              <a:rPr sz="1200" dirty="0">
                <a:latin typeface="Times New Roman"/>
                <a:cs typeface="Times New Roman"/>
              </a:rPr>
              <a:t>and extended spaces b/w </a:t>
            </a:r>
            <a:r>
              <a:rPr sz="1200" spc="-5" dirty="0">
                <a:latin typeface="Times New Roman"/>
                <a:cs typeface="Times New Roman"/>
              </a:rPr>
              <a:t>frames, </a:t>
            </a:r>
            <a:r>
              <a:rPr sz="1200" dirty="0">
                <a:latin typeface="Times New Roman"/>
                <a:cs typeface="Times New Roman"/>
              </a:rPr>
              <a:t>so these are </a:t>
            </a:r>
            <a:r>
              <a:rPr sz="1200" spc="-5" dirty="0">
                <a:latin typeface="Times New Roman"/>
                <a:cs typeface="Times New Roman"/>
              </a:rPr>
              <a:t>mainly </a:t>
            </a:r>
            <a:r>
              <a:rPr sz="1200" dirty="0">
                <a:latin typeface="Times New Roman"/>
                <a:cs typeface="Times New Roman"/>
              </a:rPr>
              <a:t>replaced with High-speed  </a:t>
            </a:r>
            <a:r>
              <a:rPr sz="1200" spc="-5" dirty="0">
                <a:latin typeface="Times New Roman"/>
                <a:cs typeface="Times New Roman"/>
              </a:rPr>
              <a:t>synchronous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mechanisms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5628894"/>
            <a:ext cx="5577840" cy="1888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60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900" y="1078992"/>
            <a:ext cx="5302250" cy="265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ts val="1405"/>
              </a:lnSpc>
            </a:pPr>
            <a:r>
              <a:rPr sz="1200" b="1" u="heavy" dirty="0">
                <a:latin typeface="Times New Roman"/>
                <a:cs typeface="Times New Roman"/>
              </a:rPr>
              <a:t>Not Complex </a:t>
            </a:r>
            <a:r>
              <a:rPr sz="1200" b="1" u="heavy" spc="-5" dirty="0">
                <a:latin typeface="Times New Roman"/>
                <a:cs typeface="Times New Roman"/>
              </a:rPr>
              <a:t>and </a:t>
            </a:r>
            <a:r>
              <a:rPr sz="1200" b="1" u="heavy" dirty="0">
                <a:latin typeface="Times New Roman"/>
                <a:cs typeface="Times New Roman"/>
              </a:rPr>
              <a:t>Inexpensive to</a:t>
            </a:r>
            <a:r>
              <a:rPr sz="1200" b="1" u="heavy" spc="-85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Implement</a:t>
            </a:r>
            <a:endParaRPr sz="1200">
              <a:latin typeface="Times New Roman"/>
              <a:cs typeface="Times New Roman"/>
            </a:endParaRPr>
          </a:p>
          <a:p>
            <a:pPr marL="469900" marR="6350" indent="113664">
              <a:lnSpc>
                <a:spcPts val="1380"/>
              </a:lnSpc>
              <a:spcBef>
                <a:spcPts val="60"/>
              </a:spcBef>
            </a:pP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does not require timing coordination; </a:t>
            </a:r>
            <a:r>
              <a:rPr sz="1200" spc="-5" dirty="0">
                <a:latin typeface="Times New Roman"/>
                <a:cs typeface="Times New Roman"/>
              </a:rPr>
              <a:t>Timing is done by using  </a:t>
            </a:r>
            <a:r>
              <a:rPr sz="1200" dirty="0">
                <a:latin typeface="Times New Roman"/>
                <a:cs typeface="Times New Roman"/>
              </a:rPr>
              <a:t>extra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Different Asynchronous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241300" marR="1476375">
              <a:lnSpc>
                <a:spcPts val="2760"/>
              </a:lnSpc>
              <a:spcBef>
                <a:spcPts val="290"/>
              </a:spcBef>
            </a:pPr>
            <a:r>
              <a:rPr sz="1200" spc="-5" dirty="0">
                <a:latin typeface="Times New Roman"/>
                <a:cs typeface="Times New Roman"/>
              </a:rPr>
              <a:t>A variety of Asynchronous protocols have been developed  We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discuss some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1005"/>
              </a:spcBef>
              <a:buFont typeface="Meiryo"/>
              <a:buChar char="✓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XMODEM</a:t>
            </a: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In 1979 </a:t>
            </a:r>
            <a:r>
              <a:rPr sz="1200" spc="-5" dirty="0">
                <a:latin typeface="Times New Roman"/>
                <a:cs typeface="Times New Roman"/>
              </a:rPr>
              <a:t>Ward </a:t>
            </a:r>
            <a:r>
              <a:rPr sz="1200" dirty="0">
                <a:latin typeface="Times New Roman"/>
                <a:cs typeface="Times New Roman"/>
              </a:rPr>
              <a:t>Christiansen designed a File transfer </a:t>
            </a:r>
            <a:r>
              <a:rPr sz="1200" spc="-5" dirty="0">
                <a:latin typeface="Times New Roman"/>
                <a:cs typeface="Times New Roman"/>
              </a:rPr>
              <a:t>protocol for </a:t>
            </a:r>
            <a:r>
              <a:rPr sz="1200" dirty="0">
                <a:latin typeface="Times New Roman"/>
                <a:cs typeface="Times New Roman"/>
              </a:rPr>
              <a:t>Telephone-line  </a:t>
            </a:r>
            <a:r>
              <a:rPr sz="1200" spc="-5" dirty="0">
                <a:latin typeface="Times New Roman"/>
                <a:cs typeface="Times New Roman"/>
              </a:rPr>
              <a:t>communication b/w PCs called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XMODEM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Half Duplex and </a:t>
            </a:r>
            <a:r>
              <a:rPr sz="1200" spc="-5" dirty="0">
                <a:latin typeface="Times New Roman"/>
                <a:cs typeface="Times New Roman"/>
              </a:rPr>
              <a:t>Stop-and-Wait ARQ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278120"/>
            <a:ext cx="5250815" cy="151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XMODEM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first field is a One Byte start of </a:t>
            </a:r>
            <a:r>
              <a:rPr sz="1200" spc="-5" dirty="0">
                <a:latin typeface="Times New Roman"/>
                <a:cs typeface="Times New Roman"/>
              </a:rPr>
              <a:t>header (SOH)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second field is a two-byte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Header.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595"/>
              </a:lnSpc>
            </a:pPr>
            <a:r>
              <a:rPr sz="14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first header byte , the </a:t>
            </a:r>
            <a:r>
              <a:rPr sz="1200" spc="-5" dirty="0">
                <a:latin typeface="Times New Roman"/>
                <a:cs typeface="Times New Roman"/>
              </a:rPr>
              <a:t>Sequence number </a:t>
            </a:r>
            <a:r>
              <a:rPr sz="1200" dirty="0">
                <a:latin typeface="Times New Roman"/>
                <a:cs typeface="Times New Roman"/>
              </a:rPr>
              <a:t>carries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Frame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second header byte is used to check the </a:t>
            </a:r>
            <a:r>
              <a:rPr sz="1200" spc="-5" dirty="0">
                <a:latin typeface="Times New Roman"/>
                <a:cs typeface="Times New Roman"/>
              </a:rPr>
              <a:t>validity of </a:t>
            </a:r>
            <a:r>
              <a:rPr sz="1200" dirty="0">
                <a:latin typeface="Times New Roman"/>
                <a:cs typeface="Times New Roman"/>
              </a:rPr>
              <a:t>the sequence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fixed data field holds 128 bytes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last </a:t>
            </a:r>
            <a:r>
              <a:rPr sz="1200" spc="-5" dirty="0">
                <a:latin typeface="Times New Roman"/>
                <a:cs typeface="Times New Roman"/>
              </a:rPr>
              <a:t>field CRC </a:t>
            </a:r>
            <a:r>
              <a:rPr sz="1200" dirty="0">
                <a:latin typeface="Times New Roman"/>
                <a:cs typeface="Times New Roman"/>
              </a:rPr>
              <a:t>checks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errors in the </a:t>
            </a:r>
            <a:r>
              <a:rPr sz="1200" spc="-5" dirty="0">
                <a:latin typeface="Times New Roman"/>
                <a:cs typeface="Times New Roman"/>
              </a:rPr>
              <a:t>data field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8905493"/>
            <a:ext cx="5530850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Transmission in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XMODEM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TX begins with sending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NAK frame </a:t>
            </a:r>
            <a:r>
              <a:rPr sz="1200" dirty="0">
                <a:latin typeface="Times New Roman"/>
                <a:cs typeface="Times New Roman"/>
              </a:rPr>
              <a:t>from the receiver to 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70"/>
              </a:lnSpc>
              <a:spcBef>
                <a:spcPts val="7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time, </a:t>
            </a:r>
            <a:r>
              <a:rPr sz="1200" dirty="0">
                <a:latin typeface="Times New Roman"/>
                <a:cs typeface="Times New Roman"/>
              </a:rPr>
              <a:t>the sender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a frame, it </a:t>
            </a:r>
            <a:r>
              <a:rPr sz="1200" spc="-1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wait for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ACK before sending next  frame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56944" y="6769607"/>
            <a:ext cx="4877536" cy="2144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9902" y="3729228"/>
            <a:ext cx="4770882" cy="1383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69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486400" cy="525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Communicatio</a:t>
            </a:r>
            <a:r>
              <a:rPr sz="1200" dirty="0">
                <a:latin typeface="Times New Roman"/>
                <a:cs typeface="Times New Roman"/>
              </a:rPr>
              <a:t>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78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NAK is received instead of ACK, </a:t>
            </a:r>
            <a:r>
              <a:rPr sz="1200" dirty="0">
                <a:latin typeface="Times New Roman"/>
                <a:cs typeface="Times New Roman"/>
              </a:rPr>
              <a:t>the last frame is sent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frame </a:t>
            </a:r>
            <a:r>
              <a:rPr sz="1200" dirty="0">
                <a:latin typeface="Times New Roman"/>
                <a:cs typeface="Times New Roman"/>
              </a:rPr>
              <a:t>is also </a:t>
            </a:r>
            <a:r>
              <a:rPr sz="1200" spc="-5" dirty="0">
                <a:latin typeface="Times New Roman"/>
                <a:cs typeface="Times New Roman"/>
              </a:rPr>
              <a:t>resent </a:t>
            </a:r>
            <a:r>
              <a:rPr sz="120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response arrives from a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after a fixed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period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sender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also receive </a:t>
            </a:r>
            <a:r>
              <a:rPr sz="1200" dirty="0">
                <a:latin typeface="Times New Roman"/>
                <a:cs typeface="Times New Roman"/>
              </a:rPr>
              <a:t>cancel </a:t>
            </a:r>
            <a:r>
              <a:rPr sz="1200" spc="-5" dirty="0">
                <a:latin typeface="Times New Roman"/>
                <a:cs typeface="Times New Roman"/>
              </a:rPr>
              <a:t>(CAN) </a:t>
            </a:r>
            <a:r>
              <a:rPr sz="1200" dirty="0">
                <a:latin typeface="Times New Roman"/>
                <a:cs typeface="Times New Roman"/>
              </a:rPr>
              <a:t>to abort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Control Frames 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XMODEM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dirty="0">
                <a:latin typeface="Times New Roman"/>
                <a:cs typeface="Times New Roman"/>
              </a:rPr>
              <a:t>Control </a:t>
            </a:r>
            <a:r>
              <a:rPr sz="1200" b="1" spc="-5" dirty="0">
                <a:latin typeface="Times New Roman"/>
                <a:cs typeface="Times New Roman"/>
              </a:rPr>
              <a:t>frames from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05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b="1" spc="-5" dirty="0">
                <a:latin typeface="Times New Roman"/>
                <a:cs typeface="Times New Roman"/>
              </a:rPr>
              <a:t>ACK: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Acknowledgement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60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b="1" spc="-5" dirty="0">
                <a:latin typeface="Times New Roman"/>
                <a:cs typeface="Times New Roman"/>
              </a:rPr>
              <a:t>NAK: </a:t>
            </a:r>
            <a:r>
              <a:rPr sz="1200" b="1" dirty="0">
                <a:latin typeface="Times New Roman"/>
                <a:cs typeface="Times New Roman"/>
              </a:rPr>
              <a:t>Error or start of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839"/>
              </a:lnSpc>
            </a:pPr>
            <a:r>
              <a:rPr sz="1600" spc="-5" dirty="0">
                <a:latin typeface="Arial"/>
                <a:cs typeface="Arial"/>
              </a:rPr>
              <a:t>–</a:t>
            </a:r>
            <a:r>
              <a:rPr sz="1200" b="1" spc="-5" dirty="0">
                <a:latin typeface="Times New Roman"/>
                <a:cs typeface="Times New Roman"/>
              </a:rPr>
              <a:t>CAN: </a:t>
            </a:r>
            <a:r>
              <a:rPr sz="1200" b="1" dirty="0">
                <a:latin typeface="Times New Roman"/>
                <a:cs typeface="Times New Roman"/>
              </a:rPr>
              <a:t>Aborts the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  <a:spcBef>
                <a:spcPts val="1000"/>
              </a:spcBef>
            </a:pPr>
            <a:r>
              <a:rPr sz="1400" b="1" spc="-5" dirty="0"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97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Error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R="3160395" algn="ctr">
              <a:lnSpc>
                <a:spcPts val="1845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Stop-and-Wait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  <a:p>
            <a:pPr marR="3055620" algn="ctr">
              <a:lnSpc>
                <a:spcPts val="1850"/>
              </a:lnSpc>
            </a:pPr>
            <a:r>
              <a:rPr sz="17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Sliding Window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955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200" dirty="0">
                <a:latin typeface="Times New Roman"/>
                <a:cs typeface="Times New Roman"/>
              </a:rPr>
              <a:t>Go-back-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91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r>
              <a:rPr sz="1200" dirty="0">
                <a:latin typeface="Times New Roman"/>
                <a:cs typeface="Times New Roman"/>
              </a:rPr>
              <a:t>Selective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Reject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18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590"/>
              </a:lnSpc>
              <a:spcBef>
                <a:spcPts val="1435"/>
              </a:spcBef>
            </a:pPr>
            <a:r>
              <a:rPr sz="1400" b="1" spc="-5" dirty="0">
                <a:latin typeface="Times New Roman"/>
                <a:cs typeface="Times New Roman"/>
              </a:rPr>
              <a:t>Reading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Sections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 </a:t>
            </a:r>
            <a:r>
              <a:rPr sz="1200" spc="-5" dirty="0">
                <a:latin typeface="Times New Roman"/>
                <a:cs typeface="Times New Roman"/>
              </a:rPr>
              <a:t>10.3,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11.1,</a:t>
            </a:r>
            <a:endParaRPr sz="1200">
              <a:latin typeface="Times New Roman"/>
              <a:cs typeface="Times New Roman"/>
            </a:endParaRPr>
          </a:p>
          <a:p>
            <a:pPr marL="88265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Edition by Behrouz A.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46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23285" y="940054"/>
            <a:ext cx="194310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#40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9101073"/>
            <a:ext cx="3750310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Classes of Synchronous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Synchronous Protocols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divided into two main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1465071"/>
            <a:ext cx="5530850" cy="596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YMODEM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" dirty="0">
                <a:latin typeface="Times New Roman"/>
                <a:cs typeface="Times New Roman"/>
              </a:rPr>
              <a:t>YMODEM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X-MODEM with </a:t>
            </a:r>
            <a:r>
              <a:rPr sz="1200" dirty="0">
                <a:latin typeface="Times New Roman"/>
                <a:cs typeface="Times New Roman"/>
              </a:rPr>
              <a:t>only the following </a:t>
            </a:r>
            <a:r>
              <a:rPr sz="1200" spc="-5" dirty="0">
                <a:latin typeface="Times New Roman"/>
                <a:cs typeface="Times New Roman"/>
              </a:rPr>
              <a:t>major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1024-Byte 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CANs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abort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ITU-T CRC-16 for Error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Checking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Multiple files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sent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630"/>
              </a:lnSpc>
            </a:pPr>
            <a:r>
              <a:rPr sz="1400" b="1" spc="-5" dirty="0">
                <a:latin typeface="Times New Roman"/>
                <a:cs typeface="Times New Roman"/>
              </a:rPr>
              <a:t>ZMODEM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785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Newer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50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Combines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764"/>
              </a:lnSpc>
              <a:buSzPct val="133333"/>
              <a:buChar char="–"/>
              <a:tabLst>
                <a:tab pos="1155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XMODEM</a:t>
            </a:r>
            <a:endParaRPr sz="1200">
              <a:latin typeface="Times New Roman"/>
              <a:cs typeface="Times New Roman"/>
            </a:endParaRPr>
          </a:p>
          <a:p>
            <a:pPr marR="2686050" algn="ctr">
              <a:lnSpc>
                <a:spcPts val="1325"/>
              </a:lnSpc>
            </a:pP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155700" indent="-228600">
              <a:lnSpc>
                <a:spcPts val="1875"/>
              </a:lnSpc>
              <a:buSzPct val="133333"/>
              <a:buChar char="–"/>
              <a:tabLst>
                <a:tab pos="1155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YMODEM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  <a:spcBef>
                <a:spcPts val="1240"/>
              </a:spcBef>
            </a:pPr>
            <a:r>
              <a:rPr sz="1400" b="1" spc="-10" dirty="0">
                <a:latin typeface="Times New Roman"/>
                <a:cs typeface="Times New Roman"/>
              </a:rPr>
              <a:t>BLAST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Blocked Asynchronous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More powerful than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XMODEM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Duplex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Sliding </a:t>
            </a:r>
            <a:r>
              <a:rPr sz="1200" spc="-5" dirty="0">
                <a:latin typeface="Times New Roman"/>
                <a:cs typeface="Times New Roman"/>
              </a:rPr>
              <a:t>Window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Allows transfer </a:t>
            </a:r>
            <a:r>
              <a:rPr sz="1200" dirty="0">
                <a:latin typeface="Times New Roman"/>
                <a:cs typeface="Times New Roman"/>
              </a:rPr>
              <a:t>of Data and Binary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KERMIT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Designed at </a:t>
            </a:r>
            <a:r>
              <a:rPr sz="1200" spc="-5" dirty="0">
                <a:latin typeface="Times New Roman"/>
                <a:cs typeface="Times New Roman"/>
              </a:rPr>
              <a:t>Columbia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University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Widely </a:t>
            </a:r>
            <a:r>
              <a:rPr sz="1200" dirty="0">
                <a:latin typeface="Times New Roman"/>
                <a:cs typeface="Times New Roman"/>
              </a:rPr>
              <a:t>used Asynchronous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File </a:t>
            </a:r>
            <a:r>
              <a:rPr sz="1200" spc="-5" dirty="0">
                <a:latin typeface="Times New Roman"/>
                <a:cs typeface="Times New Roman"/>
              </a:rPr>
              <a:t>Transfer protocol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in operation to </a:t>
            </a:r>
            <a:r>
              <a:rPr sz="1200" spc="-5" dirty="0">
                <a:latin typeface="Times New Roman"/>
                <a:cs typeface="Times New Roman"/>
              </a:rPr>
              <a:t>XMODEM,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sender </a:t>
            </a:r>
            <a:r>
              <a:rPr sz="1200" dirty="0">
                <a:latin typeface="Times New Roman"/>
                <a:cs typeface="Times New Roman"/>
              </a:rPr>
              <a:t>waiting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an  </a:t>
            </a:r>
            <a:r>
              <a:rPr sz="1200" spc="-5" dirty="0">
                <a:latin typeface="Times New Roman"/>
                <a:cs typeface="Times New Roman"/>
              </a:rPr>
              <a:t>NAK before it starts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Kermit allows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of control </a:t>
            </a:r>
            <a:r>
              <a:rPr sz="1200" spc="-5" dirty="0">
                <a:latin typeface="Times New Roman"/>
                <a:cs typeface="Times New Roman"/>
              </a:rPr>
              <a:t>characters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Synchronous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Speed of synchronous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it a better </a:t>
            </a:r>
            <a:r>
              <a:rPr sz="1200" spc="-5" dirty="0">
                <a:latin typeface="Times New Roman"/>
                <a:cs typeface="Times New Roman"/>
              </a:rPr>
              <a:t>choice over Asynchronous 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-5" dirty="0">
                <a:latin typeface="Times New Roman"/>
                <a:cs typeface="Times New Roman"/>
              </a:rPr>
              <a:t>for LAN, </a:t>
            </a:r>
            <a:r>
              <a:rPr sz="1200" spc="-10" dirty="0">
                <a:latin typeface="Times New Roman"/>
                <a:cs typeface="Times New Roman"/>
              </a:rPr>
              <a:t>MAN 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WAN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98726" y="7420356"/>
            <a:ext cx="3794861" cy="134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886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298" y="902207"/>
            <a:ext cx="5531485" cy="569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Character – Oriented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➢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Character – Oriented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Also called </a:t>
            </a:r>
            <a:r>
              <a:rPr sz="1200" b="1" dirty="0">
                <a:latin typeface="Times New Roman"/>
                <a:cs typeface="Times New Roman"/>
              </a:rPr>
              <a:t>Byte- </a:t>
            </a:r>
            <a:r>
              <a:rPr sz="1200" b="1" spc="-5" dirty="0">
                <a:latin typeface="Times New Roman"/>
                <a:cs typeface="Times New Roman"/>
              </a:rPr>
              <a:t>Oriented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protocols </a:t>
            </a:r>
            <a:r>
              <a:rPr sz="1200" dirty="0">
                <a:latin typeface="Times New Roman"/>
                <a:cs typeface="Times New Roman"/>
              </a:rPr>
              <a:t>interpret a </a:t>
            </a:r>
            <a:r>
              <a:rPr sz="1200" spc="-5" dirty="0">
                <a:latin typeface="Times New Roman"/>
                <a:cs typeface="Times New Roman"/>
              </a:rPr>
              <a:t>transmission frame </a:t>
            </a:r>
            <a:r>
              <a:rPr sz="1200" dirty="0">
                <a:latin typeface="Times New Roman"/>
                <a:cs typeface="Times New Roman"/>
              </a:rPr>
              <a:t>or packet as a </a:t>
            </a:r>
            <a:r>
              <a:rPr sz="1200" spc="-5" dirty="0">
                <a:latin typeface="Times New Roman"/>
                <a:cs typeface="Times New Roman"/>
              </a:rPr>
              <a:t>succession of </a:t>
            </a:r>
            <a:r>
              <a:rPr sz="1200" dirty="0">
                <a:latin typeface="Times New Roman"/>
                <a:cs typeface="Times New Roman"/>
              </a:rPr>
              <a:t>characters,  each usually </a:t>
            </a:r>
            <a:r>
              <a:rPr sz="1200" spc="-5" dirty="0">
                <a:latin typeface="Times New Roman"/>
                <a:cs typeface="Times New Roman"/>
              </a:rPr>
              <a:t>composed </a:t>
            </a:r>
            <a:r>
              <a:rPr sz="1200" dirty="0">
                <a:latin typeface="Times New Roman"/>
                <a:cs typeface="Times New Roman"/>
              </a:rPr>
              <a:t>of one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All 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is in the </a:t>
            </a:r>
            <a:r>
              <a:rPr sz="1200" spc="-5" dirty="0">
                <a:latin typeface="Times New Roman"/>
                <a:cs typeface="Times New Roman"/>
              </a:rPr>
              <a:t>form </a:t>
            </a:r>
            <a:r>
              <a:rPr sz="1200" dirty="0">
                <a:latin typeface="Times New Roman"/>
                <a:cs typeface="Times New Roman"/>
              </a:rPr>
              <a:t>of an existing character encoding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Bit – Oriented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These </a:t>
            </a:r>
            <a:r>
              <a:rPr sz="1200" spc="-5" dirty="0">
                <a:latin typeface="Times New Roman"/>
                <a:cs typeface="Times New Roman"/>
              </a:rPr>
              <a:t>protocols </a:t>
            </a:r>
            <a:r>
              <a:rPr sz="1200" dirty="0">
                <a:latin typeface="Times New Roman"/>
                <a:cs typeface="Times New Roman"/>
              </a:rPr>
              <a:t>interpret a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frame or packet as a succession of  </a:t>
            </a:r>
            <a:r>
              <a:rPr sz="1200" spc="-5" dirty="0">
                <a:latin typeface="Times New Roman"/>
                <a:cs typeface="Times New Roman"/>
              </a:rPr>
              <a:t>individual </a:t>
            </a:r>
            <a:r>
              <a:rPr sz="1200" dirty="0">
                <a:latin typeface="Times New Roman"/>
                <a:cs typeface="Times New Roman"/>
              </a:rPr>
              <a:t>bits, </a:t>
            </a:r>
            <a:r>
              <a:rPr sz="1200" spc="-5" dirty="0">
                <a:latin typeface="Times New Roman"/>
                <a:cs typeface="Times New Roman"/>
              </a:rPr>
              <a:t>made meaningful </a:t>
            </a:r>
            <a:r>
              <a:rPr sz="1200" dirty="0">
                <a:latin typeface="Times New Roman"/>
                <a:cs typeface="Times New Roman"/>
              </a:rPr>
              <a:t>by their </a:t>
            </a:r>
            <a:r>
              <a:rPr sz="1200" spc="-5" dirty="0">
                <a:latin typeface="Times New Roman"/>
                <a:cs typeface="Times New Roman"/>
              </a:rPr>
              <a:t>placement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can be one or </a:t>
            </a:r>
            <a:r>
              <a:rPr sz="1200" spc="-5" dirty="0">
                <a:latin typeface="Times New Roman"/>
                <a:cs typeface="Times New Roman"/>
              </a:rPr>
              <a:t>multiple bits </a:t>
            </a:r>
            <a:r>
              <a:rPr sz="1200" dirty="0">
                <a:latin typeface="Times New Roman"/>
                <a:cs typeface="Times New Roman"/>
              </a:rPr>
              <a:t>depending on the </a:t>
            </a:r>
            <a:r>
              <a:rPr sz="1200" spc="-5" dirty="0">
                <a:latin typeface="Times New Roman"/>
                <a:cs typeface="Times New Roman"/>
              </a:rPr>
              <a:t>information  embodied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Character –Oriented Protocols are not as efficient as bit – </a:t>
            </a:r>
            <a:r>
              <a:rPr sz="1200" spc="-5" dirty="0">
                <a:latin typeface="Times New Roman"/>
                <a:cs typeface="Times New Roman"/>
              </a:rPr>
              <a:t>oriented protocols and are  </a:t>
            </a:r>
            <a:r>
              <a:rPr sz="1200" dirty="0">
                <a:latin typeface="Times New Roman"/>
                <a:cs typeface="Times New Roman"/>
              </a:rPr>
              <a:t>seldom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They are </a:t>
            </a:r>
            <a:r>
              <a:rPr sz="1200" spc="-5" dirty="0">
                <a:latin typeface="Times New Roman"/>
                <a:cs typeface="Times New Roman"/>
              </a:rPr>
              <a:t>easy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comprehend </a:t>
            </a:r>
            <a:r>
              <a:rPr sz="1200" dirty="0">
                <a:latin typeface="Times New Roman"/>
                <a:cs typeface="Times New Roman"/>
              </a:rPr>
              <a:t>and employ </a:t>
            </a:r>
            <a:r>
              <a:rPr sz="1200" spc="-5" dirty="0">
                <a:latin typeface="Times New Roman"/>
                <a:cs typeface="Times New Roman"/>
              </a:rPr>
              <a:t>the same </a:t>
            </a:r>
            <a:r>
              <a:rPr sz="1200" dirty="0">
                <a:latin typeface="Times New Roman"/>
                <a:cs typeface="Times New Roman"/>
              </a:rPr>
              <a:t>logic as </a:t>
            </a:r>
            <a:r>
              <a:rPr sz="1200" spc="-5" dirty="0">
                <a:latin typeface="Times New Roman"/>
                <a:cs typeface="Times New Roman"/>
              </a:rPr>
              <a:t>bit-oriented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Their </a:t>
            </a:r>
            <a:r>
              <a:rPr sz="1200" spc="-5" dirty="0">
                <a:latin typeface="Times New Roman"/>
                <a:cs typeface="Times New Roman"/>
              </a:rPr>
              <a:t>study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basis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studying the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 layer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all data link protocols, control information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inserted </a:t>
            </a:r>
            <a:r>
              <a:rPr sz="1200" dirty="0">
                <a:latin typeface="Times New Roman"/>
                <a:cs typeface="Times New Roman"/>
              </a:rPr>
              <a:t>in the data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separate  control </a:t>
            </a:r>
            <a:r>
              <a:rPr sz="1200" dirty="0">
                <a:latin typeface="Times New Roman"/>
                <a:cs typeface="Times New Roman"/>
              </a:rPr>
              <a:t>frames or as </a:t>
            </a:r>
            <a:r>
              <a:rPr sz="1200" spc="-5" dirty="0">
                <a:latin typeface="Times New Roman"/>
                <a:cs typeface="Times New Roman"/>
              </a:rPr>
              <a:t>addition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existing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character </a:t>
            </a:r>
            <a:r>
              <a:rPr sz="1200" spc="-5" dirty="0">
                <a:latin typeface="Times New Roman"/>
                <a:cs typeface="Times New Roman"/>
              </a:rPr>
              <a:t>oriented protocols, </a:t>
            </a:r>
            <a:r>
              <a:rPr sz="1200" dirty="0">
                <a:latin typeface="Times New Roman"/>
                <a:cs typeface="Times New Roman"/>
              </a:rPr>
              <a:t>this info </a:t>
            </a:r>
            <a:r>
              <a:rPr sz="1200" spc="-5" dirty="0">
                <a:latin typeface="Times New Roman"/>
                <a:cs typeface="Times New Roman"/>
              </a:rPr>
              <a:t>is in the form of code words taken from  </a:t>
            </a:r>
            <a:r>
              <a:rPr sz="1200" dirty="0">
                <a:latin typeface="Times New Roman"/>
                <a:cs typeface="Times New Roman"/>
              </a:rPr>
              <a:t>existing character sets </a:t>
            </a:r>
            <a:r>
              <a:rPr sz="1200" spc="-5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ASCII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IBN’s BSC is the best known </a:t>
            </a:r>
            <a:r>
              <a:rPr sz="1200" dirty="0">
                <a:latin typeface="Times New Roman"/>
                <a:cs typeface="Times New Roman"/>
              </a:rPr>
              <a:t>character oriented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639"/>
              </a:lnSpc>
            </a:pPr>
            <a:r>
              <a:rPr sz="1400" b="1" spc="-5" dirty="0">
                <a:latin typeface="Times New Roman"/>
                <a:cs typeface="Times New Roman"/>
              </a:rPr>
              <a:t>Binary Synchronous Communication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(BSC)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ts val="137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Developed by IBM 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1964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Usable in </a:t>
            </a:r>
            <a:r>
              <a:rPr sz="1200" spc="-5" dirty="0">
                <a:latin typeface="Times New Roman"/>
                <a:cs typeface="Times New Roman"/>
              </a:rPr>
              <a:t>both point-to-point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multiple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supports half-duplex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stop-and-wait ARQ flow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Does not support full duplex TX or sliding window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8" y="7886700"/>
            <a:ext cx="5530850" cy="182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200" spc="-5" dirty="0">
                <a:latin typeface="Times New Roman"/>
                <a:cs typeface="Times New Roman"/>
              </a:rPr>
              <a:t>BSC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880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BSC </a:t>
            </a:r>
            <a:r>
              <a:rPr sz="1200" dirty="0">
                <a:latin typeface="Times New Roman"/>
                <a:cs typeface="Times New Roman"/>
              </a:rPr>
              <a:t>protocol divides a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45"/>
              </a:spcBef>
            </a:pPr>
            <a:r>
              <a:rPr sz="1200" b="1" u="heavy" spc="-5" dirty="0">
                <a:latin typeface="Times New Roman"/>
                <a:cs typeface="Times New Roman"/>
              </a:rPr>
              <a:t>CONTROL</a:t>
            </a:r>
            <a:r>
              <a:rPr sz="1200" b="1" u="heavy" spc="-10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used strictly for </a:t>
            </a:r>
            <a:r>
              <a:rPr sz="1200" spc="-5" dirty="0">
                <a:latin typeface="Times New Roman"/>
                <a:cs typeface="Times New Roman"/>
              </a:rPr>
              <a:t>control purposes, </a:t>
            </a:r>
            <a:r>
              <a:rPr sz="1200" dirty="0">
                <a:latin typeface="Times New Roman"/>
                <a:cs typeface="Times New Roman"/>
              </a:rPr>
              <a:t>it is called a Control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used to </a:t>
            </a:r>
            <a:r>
              <a:rPr sz="1200" spc="-5" dirty="0">
                <a:latin typeface="Times New Roman"/>
                <a:cs typeface="Times New Roman"/>
              </a:rPr>
              <a:t>exchange information b/w communicating devices for  example, </a:t>
            </a:r>
            <a:r>
              <a:rPr sz="1200" dirty="0">
                <a:latin typeface="Times New Roman"/>
                <a:cs typeface="Times New Roman"/>
              </a:rPr>
              <a:t>to establish </a:t>
            </a:r>
            <a:r>
              <a:rPr sz="1200" spc="-5" dirty="0">
                <a:latin typeface="Times New Roman"/>
                <a:cs typeface="Times New Roman"/>
              </a:rPr>
              <a:t>the connection,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flow,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request error correction  </a:t>
            </a:r>
            <a:r>
              <a:rPr sz="1200" dirty="0">
                <a:latin typeface="Times New Roman"/>
                <a:cs typeface="Times New Roman"/>
              </a:rPr>
              <a:t>etc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DATA</a:t>
            </a:r>
            <a:r>
              <a:rPr sz="1200" b="1" u="heavy" spc="-10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6580631"/>
            <a:ext cx="6020117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06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1485" cy="1002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78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a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contains </a:t>
            </a:r>
            <a:r>
              <a:rPr sz="1200" spc="-5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or all of the </a:t>
            </a:r>
            <a:r>
              <a:rPr sz="1200" spc="-5" dirty="0">
                <a:latin typeface="Times New Roman"/>
                <a:cs typeface="Times New Roman"/>
              </a:rPr>
              <a:t>message itself,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a Data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are used to </a:t>
            </a:r>
            <a:r>
              <a:rPr sz="1200" spc="-5" dirty="0">
                <a:latin typeface="Times New Roman"/>
                <a:cs typeface="Times New Roman"/>
              </a:rPr>
              <a:t>transmit information, </a:t>
            </a:r>
            <a:r>
              <a:rPr sz="1200" dirty="0">
                <a:latin typeface="Times New Roman"/>
                <a:cs typeface="Times New Roman"/>
              </a:rPr>
              <a:t>but may also </a:t>
            </a:r>
            <a:r>
              <a:rPr sz="1200" spc="-5" dirty="0">
                <a:latin typeface="Times New Roman"/>
                <a:cs typeface="Times New Roman"/>
              </a:rPr>
              <a:t>contain control  information applicable </a:t>
            </a:r>
            <a:r>
              <a:rPr sz="1200" dirty="0">
                <a:latin typeface="Times New Roman"/>
                <a:cs typeface="Times New Roman"/>
              </a:rPr>
              <a:t>to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8" y="3389376"/>
            <a:ext cx="5530850" cy="309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Figure </a:t>
            </a:r>
            <a:r>
              <a:rPr sz="1200" spc="-5" dirty="0">
                <a:latin typeface="Times New Roman"/>
                <a:cs typeface="Times New Roman"/>
              </a:rPr>
              <a:t>shows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format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Arrow shows the direct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begins with two or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synch. </a:t>
            </a:r>
            <a:r>
              <a:rPr sz="1200" spc="-5" dirty="0">
                <a:latin typeface="Times New Roman"/>
                <a:cs typeface="Times New Roman"/>
              </a:rPr>
              <a:t>(SYN)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These characters alert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receiver to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arrival of a new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and provide a bit  </a:t>
            </a:r>
            <a:r>
              <a:rPr sz="1200" spc="-5" dirty="0">
                <a:latin typeface="Times New Roman"/>
                <a:cs typeface="Times New Roman"/>
              </a:rPr>
              <a:t>pattern used 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receiving device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synch itself </a:t>
            </a:r>
            <a:r>
              <a:rPr sz="1200" dirty="0">
                <a:latin typeface="Times New Roman"/>
                <a:cs typeface="Times New Roman"/>
              </a:rPr>
              <a:t>with that of the sending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After the </a:t>
            </a:r>
            <a:r>
              <a:rPr sz="1200" spc="-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synch characters,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a start of text (STX)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character signals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that the control </a:t>
            </a:r>
            <a:r>
              <a:rPr sz="1200" spc="-5" dirty="0">
                <a:latin typeface="Times New Roman"/>
                <a:cs typeface="Times New Roman"/>
              </a:rPr>
              <a:t>information </a:t>
            </a:r>
            <a:r>
              <a:rPr sz="1200" dirty="0">
                <a:latin typeface="Times New Roman"/>
                <a:cs typeface="Times New Roman"/>
              </a:rPr>
              <a:t>is ending and the  next byte will be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 or </a:t>
            </a:r>
            <a:r>
              <a:rPr sz="1200" dirty="0">
                <a:latin typeface="Times New Roman"/>
                <a:cs typeface="Times New Roman"/>
              </a:rPr>
              <a:t>text can consist </a:t>
            </a:r>
            <a:r>
              <a:rPr sz="1200" spc="-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varying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characters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end of text (ETX) </a:t>
            </a:r>
            <a:r>
              <a:rPr sz="1200" spc="-5" dirty="0">
                <a:latin typeface="Times New Roman"/>
                <a:cs typeface="Times New Roman"/>
              </a:rPr>
              <a:t>indicates </a:t>
            </a:r>
            <a:r>
              <a:rPr sz="1200" dirty="0">
                <a:latin typeface="Times New Roman"/>
                <a:cs typeface="Times New Roman"/>
              </a:rPr>
              <a:t>the end 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Finally, the Block Check Count (BCC) are included for error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BCC field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one-character LRC 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two –character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Data Frame </a:t>
            </a:r>
            <a:r>
              <a:rPr sz="1200" b="1" spc="-5" dirty="0">
                <a:latin typeface="Times New Roman"/>
                <a:cs typeface="Times New Roman"/>
              </a:rPr>
              <a:t>with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Header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A frame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as above is seldom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2400"/>
              </a:lnSpc>
              <a:spcBef>
                <a:spcPts val="60"/>
              </a:spcBef>
            </a:pPr>
            <a:r>
              <a:rPr sz="1600" spc="-5" dirty="0">
                <a:latin typeface="Times New Roman"/>
                <a:cs typeface="Times New Roman"/>
              </a:rPr>
              <a:t>•</a:t>
            </a:r>
            <a:r>
              <a:rPr sz="1200" spc="-5" dirty="0">
                <a:latin typeface="Times New Roman"/>
                <a:cs typeface="Times New Roman"/>
              </a:rPr>
              <a:t>Usually we </a:t>
            </a:r>
            <a:r>
              <a:rPr sz="1200" dirty="0">
                <a:latin typeface="Times New Roman"/>
                <a:cs typeface="Times New Roman"/>
              </a:rPr>
              <a:t>need to </a:t>
            </a:r>
            <a:r>
              <a:rPr sz="1200" spc="-5" dirty="0">
                <a:latin typeface="Times New Roman"/>
                <a:cs typeface="Times New Roman"/>
              </a:rPr>
              <a:t>include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receiving </a:t>
            </a:r>
            <a:r>
              <a:rPr sz="1200" dirty="0">
                <a:latin typeface="Times New Roman"/>
                <a:cs typeface="Times New Roman"/>
              </a:rPr>
              <a:t>device, the address of the  sending device and the identity </a:t>
            </a:r>
            <a:r>
              <a:rPr sz="1200" spc="-5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(0 or 1) for stop-and-wait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949183"/>
            <a:ext cx="5530850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1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All the </a:t>
            </a:r>
            <a:r>
              <a:rPr sz="1200" spc="-5" dirty="0">
                <a:latin typeface="Times New Roman"/>
                <a:cs typeface="Times New Roman"/>
              </a:rPr>
              <a:t>above information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included </a:t>
            </a:r>
            <a:r>
              <a:rPr sz="1200" dirty="0">
                <a:latin typeface="Times New Roman"/>
                <a:cs typeface="Times New Roman"/>
              </a:rPr>
              <a:t>in a special field called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Header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Header begins with start of the </a:t>
            </a:r>
            <a:r>
              <a:rPr sz="1200" spc="-5" dirty="0">
                <a:latin typeface="Times New Roman"/>
                <a:cs typeface="Times New Roman"/>
              </a:rPr>
              <a:t>header (SOH)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header </a:t>
            </a:r>
            <a:r>
              <a:rPr sz="1200" spc="-5" dirty="0">
                <a:latin typeface="Times New Roman"/>
                <a:cs typeface="Times New Roman"/>
              </a:rPr>
              <a:t>comes </a:t>
            </a:r>
            <a:r>
              <a:rPr sz="1200" dirty="0">
                <a:latin typeface="Times New Roman"/>
                <a:cs typeface="Times New Roman"/>
              </a:rPr>
              <a:t>after the </a:t>
            </a:r>
            <a:r>
              <a:rPr sz="1200" spc="-5" dirty="0">
                <a:latin typeface="Times New Roman"/>
                <a:cs typeface="Times New Roman"/>
              </a:rPr>
              <a:t>SYNs </a:t>
            </a:r>
            <a:r>
              <a:rPr sz="1200" dirty="0">
                <a:latin typeface="Times New Roman"/>
                <a:cs typeface="Times New Roman"/>
              </a:rPr>
              <a:t>and before the </a:t>
            </a:r>
            <a:r>
              <a:rPr sz="1200" spc="-5" dirty="0">
                <a:latin typeface="Times New Roman"/>
                <a:cs typeface="Times New Roman"/>
              </a:rPr>
              <a:t>STX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Everything received after </a:t>
            </a:r>
            <a:r>
              <a:rPr sz="1200" spc="-5" dirty="0">
                <a:latin typeface="Times New Roman"/>
                <a:cs typeface="Times New Roman"/>
              </a:rPr>
              <a:t>the SOH </a:t>
            </a:r>
            <a:r>
              <a:rPr sz="1200" dirty="0">
                <a:latin typeface="Times New Roman"/>
                <a:cs typeface="Times New Roman"/>
              </a:rPr>
              <a:t>field but </a:t>
            </a:r>
            <a:r>
              <a:rPr sz="1200" spc="-5" dirty="0">
                <a:latin typeface="Times New Roman"/>
                <a:cs typeface="Times New Roman"/>
              </a:rPr>
              <a:t>before STX character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Header 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Multiblock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2832" y="6475476"/>
            <a:ext cx="5150726" cy="131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7116" y="1615439"/>
            <a:ext cx="5155692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1799081"/>
            <a:ext cx="5531485" cy="3234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 probability of an </a:t>
            </a:r>
            <a:r>
              <a:rPr sz="1200" spc="-5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block </a:t>
            </a:r>
            <a:r>
              <a:rPr sz="1200" dirty="0">
                <a:latin typeface="Times New Roman"/>
                <a:cs typeface="Times New Roman"/>
              </a:rPr>
              <a:t>of text </a:t>
            </a:r>
            <a:r>
              <a:rPr sz="1200" spc="-5" dirty="0">
                <a:latin typeface="Times New Roman"/>
                <a:cs typeface="Times New Roman"/>
              </a:rPr>
              <a:t>increases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length 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frame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bits in a </a:t>
            </a:r>
            <a:r>
              <a:rPr sz="1200" spc="-5" dirty="0">
                <a:latin typeface="Times New Roman"/>
                <a:cs typeface="Times New Roman"/>
              </a:rPr>
              <a:t>frame,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are the </a:t>
            </a:r>
            <a:r>
              <a:rPr sz="1200" spc="-5" dirty="0">
                <a:latin typeface="Times New Roman"/>
                <a:cs typeface="Times New Roman"/>
              </a:rPr>
              <a:t>chances </a:t>
            </a:r>
            <a:r>
              <a:rPr sz="1200" dirty="0">
                <a:latin typeface="Times New Roman"/>
                <a:cs typeface="Times New Roman"/>
              </a:rPr>
              <a:t>of 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this </a:t>
            </a:r>
            <a:r>
              <a:rPr sz="1200" spc="-5" dirty="0">
                <a:latin typeface="Times New Roman"/>
                <a:cs typeface="Times New Roman"/>
              </a:rPr>
              <a:t>reason, </a:t>
            </a:r>
            <a:r>
              <a:rPr sz="1200" dirty="0">
                <a:latin typeface="Times New Roman"/>
                <a:cs typeface="Times New Roman"/>
              </a:rPr>
              <a:t>text in a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is often divided b/w several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block starts with STX </a:t>
            </a:r>
            <a:r>
              <a:rPr sz="1200" dirty="0">
                <a:latin typeface="Times New Roman"/>
                <a:cs typeface="Times New Roman"/>
              </a:rPr>
              <a:t>and ends with ITB, </a:t>
            </a:r>
            <a:r>
              <a:rPr sz="1200" spc="-5" dirty="0">
                <a:latin typeface="Times New Roman"/>
                <a:cs typeface="Times New Roman"/>
              </a:rPr>
              <a:t>intermediate </a:t>
            </a:r>
            <a:r>
              <a:rPr sz="1200" dirty="0">
                <a:latin typeface="Times New Roman"/>
                <a:cs typeface="Times New Roman"/>
              </a:rPr>
              <a:t>text </a:t>
            </a:r>
            <a:r>
              <a:rPr sz="1200" spc="-5" dirty="0">
                <a:latin typeface="Times New Roman"/>
                <a:cs typeface="Times New Roman"/>
              </a:rPr>
              <a:t>block except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last  </a:t>
            </a:r>
            <a:r>
              <a:rPr sz="1200" dirty="0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Last block ends with ETX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After the </a:t>
            </a:r>
            <a:r>
              <a:rPr sz="1200" spc="-5" dirty="0">
                <a:latin typeface="Times New Roman"/>
                <a:cs typeface="Times New Roman"/>
              </a:rPr>
              <a:t>ETX </a:t>
            </a:r>
            <a:r>
              <a:rPr sz="1200" dirty="0">
                <a:latin typeface="Times New Roman"/>
                <a:cs typeface="Times New Roman"/>
              </a:rPr>
              <a:t>has been reached, and the last </a:t>
            </a:r>
            <a:r>
              <a:rPr sz="1200" spc="-5" dirty="0">
                <a:latin typeface="Times New Roman"/>
                <a:cs typeface="Times New Roman"/>
              </a:rPr>
              <a:t>BCC </a:t>
            </a:r>
            <a:r>
              <a:rPr sz="1200" dirty="0">
                <a:latin typeface="Times New Roman"/>
                <a:cs typeface="Times New Roman"/>
              </a:rPr>
              <a:t>checked, the </a:t>
            </a:r>
            <a:r>
              <a:rPr sz="1200" spc="-5" dirty="0">
                <a:latin typeface="Times New Roman"/>
                <a:cs typeface="Times New Roman"/>
              </a:rPr>
              <a:t>receiver sends </a:t>
            </a:r>
            <a:r>
              <a:rPr sz="1200" dirty="0">
                <a:latin typeface="Times New Roman"/>
                <a:cs typeface="Times New Roman"/>
              </a:rPr>
              <a:t>a  single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for the entire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includes </a:t>
            </a:r>
            <a:r>
              <a:rPr sz="1200" spc="-5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2 </a:t>
            </a:r>
            <a:r>
              <a:rPr sz="1200" spc="-5" dirty="0">
                <a:latin typeface="Times New Roman"/>
                <a:cs typeface="Times New Roman"/>
              </a:rPr>
              <a:t>blocks but actual </a:t>
            </a:r>
            <a:r>
              <a:rPr sz="1200" dirty="0">
                <a:latin typeface="Times New Roman"/>
                <a:cs typeface="Times New Roman"/>
              </a:rPr>
              <a:t>frames can have more than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Some messages may </a:t>
            </a:r>
            <a:r>
              <a:rPr sz="1200" dirty="0">
                <a:latin typeface="Times New Roman"/>
                <a:cs typeface="Times New Roman"/>
              </a:rPr>
              <a:t>be too long to fit in 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Several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can carry continuation of a single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To let the Rx know that the end of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not the end of </a:t>
            </a:r>
            <a:r>
              <a:rPr sz="1200" spc="-5" dirty="0">
                <a:latin typeface="Times New Roman"/>
                <a:cs typeface="Times New Roman"/>
              </a:rPr>
              <a:t>transmission, </a:t>
            </a:r>
            <a:r>
              <a:rPr sz="1200" dirty="0">
                <a:latin typeface="Times New Roman"/>
                <a:cs typeface="Times New Roman"/>
              </a:rPr>
              <a:t>the ETX  character in all the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but the last one is replaced by an End of </a:t>
            </a:r>
            <a:r>
              <a:rPr sz="1200" spc="-5" dirty="0">
                <a:latin typeface="Times New Roman"/>
                <a:cs typeface="Times New Roman"/>
              </a:rPr>
              <a:t>Transmission  block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(ETB)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receiver </a:t>
            </a:r>
            <a:r>
              <a:rPr sz="1200" spc="-5" dirty="0">
                <a:latin typeface="Times New Roman"/>
                <a:cs typeface="Times New Roman"/>
              </a:rPr>
              <a:t>must acknowledge </a:t>
            </a:r>
            <a:r>
              <a:rPr sz="120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938395">
              <a:lnSpc>
                <a:spcPts val="1610"/>
              </a:lnSpc>
            </a:pPr>
            <a:r>
              <a:rPr sz="1400" b="1" spc="-5" dirty="0">
                <a:latin typeface="Times New Roman"/>
                <a:cs typeface="Times New Roman"/>
              </a:rPr>
              <a:t>Multi  </a:t>
            </a:r>
            <a:r>
              <a:rPr sz="1400" b="1" spc="-10" dirty="0">
                <a:latin typeface="Times New Roman"/>
                <a:cs typeface="Times New Roman"/>
              </a:rPr>
              <a:t>Fra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sz="1400" b="1" spc="-10" dirty="0">
                <a:latin typeface="Times New Roman"/>
                <a:cs typeface="Times New Roman"/>
              </a:rPr>
              <a:t>e</a:t>
            </a:r>
            <a:r>
              <a:rPr sz="1400" b="1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7708392"/>
            <a:ext cx="553021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Control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Frames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is used by one device to </a:t>
            </a:r>
            <a:r>
              <a:rPr sz="1200" spc="-5" dirty="0">
                <a:latin typeface="Times New Roman"/>
                <a:cs typeface="Times New Roman"/>
              </a:rPr>
              <a:t>send commands to or to get </a:t>
            </a:r>
            <a:r>
              <a:rPr sz="1200" spc="-10" dirty="0">
                <a:latin typeface="Times New Roman"/>
                <a:cs typeface="Times New Roman"/>
              </a:rPr>
              <a:t>information  </a:t>
            </a:r>
            <a:r>
              <a:rPr sz="1200" dirty="0">
                <a:latin typeface="Times New Roman"/>
                <a:cs typeface="Times New Roman"/>
              </a:rPr>
              <a:t>from another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contains control characters but no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carries information specific </a:t>
            </a:r>
            <a:r>
              <a:rPr sz="1200" dirty="0">
                <a:latin typeface="Times New Roman"/>
                <a:cs typeface="Times New Roman"/>
              </a:rPr>
              <a:t>to the functioning of the data link layer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itself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5023865"/>
            <a:ext cx="5102402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361" y="914400"/>
            <a:ext cx="5048046" cy="722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53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2740152"/>
            <a:ext cx="4551045" cy="104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Control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serve 3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698500" indent="-228600">
              <a:lnSpc>
                <a:spcPts val="183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Establishing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Connections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755"/>
              </a:lnSpc>
              <a:buSzPct val="133333"/>
              <a:buChar char="–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Maintaining Flow and Error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during Data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  <a:p>
            <a:pPr marL="698500" indent="-228600">
              <a:lnSpc>
                <a:spcPts val="1839"/>
              </a:lnSpc>
              <a:buSzPct val="133333"/>
              <a:buChar char="–"/>
              <a:tabLst>
                <a:tab pos="698500" algn="l"/>
              </a:tabLst>
            </a:pPr>
            <a:r>
              <a:rPr sz="1200" spc="-5" dirty="0">
                <a:latin typeface="Times New Roman"/>
                <a:cs typeface="Times New Roman"/>
              </a:rPr>
              <a:t>Terminating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7" y="7791450"/>
            <a:ext cx="4902835" cy="180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5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2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240"/>
              </a:lnSpc>
            </a:pPr>
            <a:r>
              <a:rPr sz="22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Asynchronous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440"/>
              </a:lnSpc>
            </a:pPr>
            <a:r>
              <a:rPr sz="2200" spc="-10" dirty="0">
                <a:latin typeface="Meiryo"/>
                <a:cs typeface="Meiryo"/>
              </a:rPr>
              <a:t>*</a:t>
            </a:r>
            <a:r>
              <a:rPr sz="1200" spc="-10" dirty="0">
                <a:latin typeface="Times New Roman"/>
                <a:cs typeface="Times New Roman"/>
              </a:rPr>
              <a:t>Synchronous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113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spc="-15" dirty="0">
                <a:latin typeface="Meiryo"/>
                <a:cs typeface="Meiryo"/>
              </a:rPr>
              <a:t>*</a:t>
            </a:r>
            <a:r>
              <a:rPr sz="1200" spc="-15" dirty="0">
                <a:latin typeface="Times New Roman"/>
                <a:cs typeface="Times New Roman"/>
              </a:rPr>
              <a:t>Section11.1,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11.2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45"/>
              </a:lnSpc>
            </a:pPr>
            <a:r>
              <a:rPr sz="1200" b="1" spc="-5" dirty="0">
                <a:latin typeface="Times New Roman"/>
                <a:cs typeface="Times New Roman"/>
              </a:rPr>
              <a:t>“</a:t>
            </a:r>
            <a:r>
              <a:rPr sz="1200" spc="-5" dirty="0">
                <a:latin typeface="Times New Roman"/>
                <a:cs typeface="Times New Roman"/>
              </a:rPr>
              <a:t>Data Communications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Networking” 4th </a:t>
            </a:r>
            <a:r>
              <a:rPr sz="1200" dirty="0">
                <a:latin typeface="Times New Roman"/>
                <a:cs typeface="Times New Roman"/>
              </a:rPr>
              <a:t>Edition </a:t>
            </a:r>
            <a:r>
              <a:rPr sz="1200" spc="-5" dirty="0">
                <a:latin typeface="Times New Roman"/>
                <a:cs typeface="Times New Roman"/>
              </a:rPr>
              <a:t>by Behrouz A.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761" y="3771138"/>
            <a:ext cx="5866637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5761" y="914400"/>
            <a:ext cx="6071616" cy="1836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9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795000"/>
            <a:ext cx="5532755" cy="425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5"/>
              </a:lnSpc>
            </a:pPr>
            <a:r>
              <a:rPr sz="1600" b="1" u="heavy" dirty="0">
                <a:latin typeface="Times New Roman"/>
                <a:cs typeface="Times New Roman"/>
              </a:rPr>
              <a:t>Data </a:t>
            </a:r>
            <a:r>
              <a:rPr sz="1600" b="1" u="heavy" spc="-5" dirty="0">
                <a:latin typeface="Times New Roman"/>
                <a:cs typeface="Times New Roman"/>
              </a:rPr>
              <a:t>Link</a:t>
            </a:r>
            <a:r>
              <a:rPr sz="1600" b="1" u="heavy" spc="-85" dirty="0">
                <a:latin typeface="Times New Roman"/>
                <a:cs typeface="Times New Roman"/>
              </a:rPr>
              <a:t> </a:t>
            </a:r>
            <a:r>
              <a:rPr sz="1600" b="1" u="heavy" dirty="0">
                <a:latin typeface="Times New Roman"/>
                <a:cs typeface="Times New Roman"/>
              </a:rPr>
              <a:t>Layer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7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Unless accurately </a:t>
            </a:r>
            <a:r>
              <a:rPr sz="1200" dirty="0">
                <a:latin typeface="Times New Roman"/>
                <a:cs typeface="Times New Roman"/>
              </a:rPr>
              <a:t>received by a </a:t>
            </a:r>
            <a:r>
              <a:rPr sz="1200" spc="-10" dirty="0">
                <a:latin typeface="Times New Roman"/>
                <a:cs typeface="Times New Roman"/>
              </a:rPr>
              <a:t>2</a:t>
            </a:r>
            <a:r>
              <a:rPr sz="1200" spc="-15" baseline="38194" dirty="0">
                <a:latin typeface="Times New Roman"/>
                <a:cs typeface="Times New Roman"/>
              </a:rPr>
              <a:t>nd </a:t>
            </a:r>
            <a:r>
              <a:rPr sz="1200" dirty="0">
                <a:latin typeface="Times New Roman"/>
                <a:cs typeface="Times New Roman"/>
              </a:rPr>
              <a:t>device, a signal </a:t>
            </a:r>
            <a:r>
              <a:rPr sz="1200" spc="-5" dirty="0">
                <a:latin typeface="Times New Roman"/>
                <a:cs typeface="Times New Roman"/>
              </a:rPr>
              <a:t>TX over </a:t>
            </a:r>
            <a:r>
              <a:rPr sz="1200" dirty="0">
                <a:latin typeface="Times New Roman"/>
                <a:cs typeface="Times New Roman"/>
              </a:rPr>
              <a:t>a wire is a waste </a:t>
            </a:r>
            <a:r>
              <a:rPr sz="1200" spc="-5" dirty="0">
                <a:latin typeface="Times New Roman"/>
                <a:cs typeface="Times New Roman"/>
              </a:rPr>
              <a:t>of  </a:t>
            </a:r>
            <a:r>
              <a:rPr sz="1200" dirty="0">
                <a:latin typeface="Times New Roman"/>
                <a:cs typeface="Times New Roman"/>
              </a:rPr>
              <a:t>electricity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With TX </a:t>
            </a:r>
            <a:r>
              <a:rPr sz="1200" dirty="0">
                <a:latin typeface="Times New Roman"/>
                <a:cs typeface="Times New Roman"/>
              </a:rPr>
              <a:t>alone,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put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signal </a:t>
            </a:r>
            <a:r>
              <a:rPr sz="1200" dirty="0">
                <a:latin typeface="Times New Roman"/>
                <a:cs typeface="Times New Roman"/>
              </a:rPr>
              <a:t>to the line, </a:t>
            </a:r>
            <a:r>
              <a:rPr sz="1200" spc="-5" dirty="0">
                <a:latin typeface="Times New Roman"/>
                <a:cs typeface="Times New Roman"/>
              </a:rPr>
              <a:t>but 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endParaRPr sz="1200">
              <a:latin typeface="Times New Roman"/>
              <a:cs typeface="Times New Roman"/>
            </a:endParaRPr>
          </a:p>
          <a:p>
            <a:pPr marL="927100" marR="6350">
              <a:lnSpc>
                <a:spcPts val="1380"/>
              </a:lnSpc>
              <a:spcBef>
                <a:spcPts val="215"/>
              </a:spcBef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way of controlling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of several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attached to that line will  receive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47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way of knowing if the </a:t>
            </a:r>
            <a:r>
              <a:rPr sz="1200" spc="-5" dirty="0">
                <a:latin typeface="Times New Roman"/>
                <a:cs typeface="Times New Roman"/>
              </a:rPr>
              <a:t>intended receiver </a:t>
            </a:r>
            <a:r>
              <a:rPr sz="1200" dirty="0">
                <a:latin typeface="Times New Roman"/>
                <a:cs typeface="Times New Roman"/>
              </a:rPr>
              <a:t>is ready and </a:t>
            </a:r>
            <a:r>
              <a:rPr sz="1200" spc="-5" dirty="0">
                <a:latin typeface="Times New Roman"/>
                <a:cs typeface="Times New Roman"/>
              </a:rPr>
              <a:t>able </a:t>
            </a:r>
            <a:r>
              <a:rPr sz="1200" dirty="0">
                <a:latin typeface="Times New Roman"/>
                <a:cs typeface="Times New Roman"/>
              </a:rPr>
              <a:t>to receive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525"/>
              </a:lnSpc>
            </a:pPr>
            <a:r>
              <a:rPr sz="135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way of keeping a second device </a:t>
            </a:r>
            <a:r>
              <a:rPr sz="1200" spc="-5" dirty="0">
                <a:latin typeface="Times New Roman"/>
                <a:cs typeface="Times New Roman"/>
              </a:rPr>
              <a:t>from TX </a:t>
            </a:r>
            <a:r>
              <a:rPr sz="1200" dirty="0">
                <a:latin typeface="Times New Roman"/>
                <a:cs typeface="Times New Roman"/>
              </a:rPr>
              <a:t>at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5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Communication requires </a:t>
            </a:r>
            <a:r>
              <a:rPr sz="1200" dirty="0">
                <a:latin typeface="Times New Roman"/>
                <a:cs typeface="Times New Roman"/>
              </a:rPr>
              <a:t>at least 2 </a:t>
            </a:r>
            <a:r>
              <a:rPr sz="1200" spc="-5" dirty="0">
                <a:latin typeface="Times New Roman"/>
                <a:cs typeface="Times New Roman"/>
              </a:rPr>
              <a:t>devices working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together: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00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10"/>
              </a:lnSpc>
              <a:spcBef>
                <a:spcPts val="12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Even such a basic </a:t>
            </a:r>
            <a:r>
              <a:rPr sz="1200" spc="-5" dirty="0">
                <a:latin typeface="Times New Roman"/>
                <a:cs typeface="Times New Roman"/>
              </a:rPr>
              <a:t>arrangement requires great deal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coordination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b="1" u="heavy" spc="-5" dirty="0">
                <a:latin typeface="Times New Roman"/>
                <a:cs typeface="Times New Roman"/>
              </a:rPr>
              <a:t>Half Duplex TX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it is </a:t>
            </a:r>
            <a:r>
              <a:rPr sz="1200" spc="-5" dirty="0">
                <a:latin typeface="Times New Roman"/>
                <a:cs typeface="Times New Roman"/>
              </a:rPr>
              <a:t>essential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only one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at 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both </a:t>
            </a:r>
            <a:r>
              <a:rPr sz="1200" spc="-5" dirty="0">
                <a:latin typeface="Times New Roman"/>
                <a:cs typeface="Times New Roman"/>
              </a:rPr>
              <a:t>device </a:t>
            </a:r>
            <a:r>
              <a:rPr sz="1200" dirty="0">
                <a:latin typeface="Times New Roman"/>
                <a:cs typeface="Times New Roman"/>
              </a:rPr>
              <a:t>TX, the signals will </a:t>
            </a:r>
            <a:r>
              <a:rPr sz="1200" spc="-5" dirty="0">
                <a:latin typeface="Times New Roman"/>
                <a:cs typeface="Times New Roman"/>
              </a:rPr>
              <a:t>collide leaving </a:t>
            </a:r>
            <a:r>
              <a:rPr sz="1200" dirty="0">
                <a:latin typeface="Times New Roman"/>
                <a:cs typeface="Times New Roman"/>
              </a:rPr>
              <a:t>nothing on the line </a:t>
            </a:r>
            <a:r>
              <a:rPr sz="1200" spc="-5" dirty="0">
                <a:latin typeface="Times New Roman"/>
                <a:cs typeface="Times New Roman"/>
              </a:rPr>
              <a:t>but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Noise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coordination of half-duplex TX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procedure called Line Discipline,  </a:t>
            </a:r>
            <a:r>
              <a:rPr sz="1200" dirty="0">
                <a:latin typeface="Times New Roman"/>
                <a:cs typeface="Times New Roman"/>
              </a:rPr>
              <a:t>which is one of the functions included in </a:t>
            </a:r>
            <a:r>
              <a:rPr sz="1200" spc="-5" dirty="0">
                <a:latin typeface="Times New Roman"/>
                <a:cs typeface="Times New Roman"/>
              </a:rPr>
              <a:t>the second </a:t>
            </a:r>
            <a:r>
              <a:rPr sz="1200" dirty="0">
                <a:latin typeface="Times New Roman"/>
                <a:cs typeface="Times New Roman"/>
              </a:rPr>
              <a:t>layer </a:t>
            </a:r>
            <a:r>
              <a:rPr sz="1200" spc="-5" dirty="0">
                <a:latin typeface="Times New Roman"/>
                <a:cs typeface="Times New Roman"/>
              </a:rPr>
              <a:t>of OSI </a:t>
            </a:r>
            <a:r>
              <a:rPr sz="1200" dirty="0">
                <a:latin typeface="Times New Roman"/>
                <a:cs typeface="Times New Roman"/>
              </a:rPr>
              <a:t>Model, the data link  layer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Courier New"/>
              <a:buChar char="o"/>
            </a:pP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addition to Line </a:t>
            </a:r>
            <a:r>
              <a:rPr sz="1200" spc="-5" dirty="0">
                <a:latin typeface="Times New Roman"/>
                <a:cs typeface="Times New Roman"/>
              </a:rPr>
              <a:t>Discipline,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most important functions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link layer are  Flow Control and Error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Collectively these functions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called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2955" y="914400"/>
            <a:ext cx="4687824" cy="2894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19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87500" y="903731"/>
            <a:ext cx="238442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Data Link Layer &amp; its</a:t>
            </a:r>
            <a:r>
              <a:rPr sz="1200" b="1" spc="-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8900" y="3658869"/>
            <a:ext cx="1666239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Meiryo"/>
              <a:buChar char="❖"/>
              <a:tabLst>
                <a:tab pos="2413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Data </a:t>
            </a:r>
            <a:r>
              <a:rPr sz="1400" b="1" dirty="0">
                <a:latin typeface="Times New Roman"/>
                <a:cs typeface="Times New Roman"/>
              </a:rPr>
              <a:t>Link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Control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806440"/>
            <a:ext cx="5532755" cy="379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400"/>
              </a:lnSpc>
              <a:buFont typeface="Meiryo"/>
              <a:buChar char="➢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Line</a:t>
            </a:r>
            <a:r>
              <a:rPr sz="1200" b="1" u="heavy" spc="-65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Discipline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760"/>
              </a:lnSpc>
            </a:pPr>
            <a:r>
              <a:rPr sz="1500" spc="-5" dirty="0">
                <a:latin typeface="Arial"/>
                <a:cs typeface="Arial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Coordinates </a:t>
            </a:r>
            <a:r>
              <a:rPr sz="1200" dirty="0">
                <a:latin typeface="Times New Roman"/>
                <a:cs typeface="Times New Roman"/>
              </a:rPr>
              <a:t>the link </a:t>
            </a:r>
            <a:r>
              <a:rPr sz="1200" spc="-5" dirty="0">
                <a:latin typeface="Times New Roman"/>
                <a:cs typeface="Times New Roman"/>
              </a:rPr>
              <a:t>systems, which device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it can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send?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spcBef>
                <a:spcPts val="1270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Flow</a:t>
            </a:r>
            <a:r>
              <a:rPr sz="1200" b="1" u="heavy" spc="-11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Control: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89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amount of data </a:t>
            </a:r>
            <a:r>
              <a:rPr sz="1200" dirty="0">
                <a:latin typeface="Times New Roman"/>
                <a:cs typeface="Times New Roman"/>
              </a:rPr>
              <a:t>that can </a:t>
            </a:r>
            <a:r>
              <a:rPr sz="1200" spc="-5" dirty="0">
                <a:latin typeface="Times New Roman"/>
                <a:cs typeface="Times New Roman"/>
              </a:rPr>
              <a:t>be sent </a:t>
            </a:r>
            <a:r>
              <a:rPr sz="1200" dirty="0">
                <a:latin typeface="Times New Roman"/>
                <a:cs typeface="Times New Roman"/>
              </a:rPr>
              <a:t>before the receiving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acknowledgement</a:t>
            </a:r>
            <a:endParaRPr sz="1200">
              <a:latin typeface="Times New Roman"/>
              <a:cs typeface="Times New Roman"/>
            </a:endParaRPr>
          </a:p>
          <a:p>
            <a:pPr marL="469900" marR="5715" indent="-635">
              <a:lnSpc>
                <a:spcPct val="93300"/>
              </a:lnSpc>
              <a:spcBef>
                <a:spcPts val="55"/>
              </a:spcBef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It also provides the receiver’s acknowledgement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received intact and  so is linked to error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0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u="heavy" dirty="0">
                <a:latin typeface="Times New Roman"/>
                <a:cs typeface="Times New Roman"/>
              </a:rPr>
              <a:t>Error</a:t>
            </a:r>
            <a:r>
              <a:rPr sz="1200" b="1" u="heavy" spc="-10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Control: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689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Means Error </a:t>
            </a:r>
            <a:r>
              <a:rPr sz="1200" dirty="0">
                <a:latin typeface="Times New Roman"/>
                <a:cs typeface="Times New Roman"/>
              </a:rPr>
              <a:t>detection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Correction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ct val="93300"/>
              </a:lnSpc>
              <a:spcBef>
                <a:spcPts val="50"/>
              </a:spcBef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It allows the </a:t>
            </a:r>
            <a:r>
              <a:rPr sz="1200" spc="-5" dirty="0">
                <a:latin typeface="Times New Roman"/>
                <a:cs typeface="Times New Roman"/>
              </a:rPr>
              <a:t>receiver </a:t>
            </a:r>
            <a:r>
              <a:rPr sz="1200" dirty="0">
                <a:latin typeface="Times New Roman"/>
                <a:cs typeface="Times New Roman"/>
              </a:rPr>
              <a:t>to inform the sender of any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lost or </a:t>
            </a:r>
            <a:r>
              <a:rPr sz="1200" spc="-5" dirty="0">
                <a:latin typeface="Times New Roman"/>
                <a:cs typeface="Times New Roman"/>
              </a:rPr>
              <a:t>damaged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TX  </a:t>
            </a:r>
            <a:r>
              <a:rPr sz="1200" dirty="0">
                <a:latin typeface="Times New Roman"/>
                <a:cs typeface="Times New Roman"/>
              </a:rPr>
              <a:t>and coordinates </a:t>
            </a:r>
            <a:r>
              <a:rPr sz="1200" spc="-5" dirty="0">
                <a:latin typeface="Times New Roman"/>
                <a:cs typeface="Times New Roman"/>
              </a:rPr>
              <a:t>Retransmission </a:t>
            </a:r>
            <a:r>
              <a:rPr sz="1200" dirty="0">
                <a:latin typeface="Times New Roman"/>
                <a:cs typeface="Times New Roman"/>
              </a:rPr>
              <a:t>of those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by 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Meiryo"/>
              <a:buChar char="➢"/>
              <a:tabLst>
                <a:tab pos="241300" algn="l"/>
              </a:tabLst>
            </a:pPr>
            <a:r>
              <a:rPr sz="1200" b="1" dirty="0">
                <a:latin typeface="Times New Roman"/>
                <a:cs typeface="Times New Roman"/>
              </a:rPr>
              <a:t>Line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Discipline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efficient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is, no device in it </a:t>
            </a:r>
            <a:r>
              <a:rPr sz="1200" spc="-5" dirty="0">
                <a:latin typeface="Times New Roman"/>
                <a:cs typeface="Times New Roman"/>
              </a:rPr>
              <a:t>should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allowed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transmit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-5" dirty="0">
                <a:latin typeface="Times New Roman"/>
                <a:cs typeface="Times New Roman"/>
              </a:rPr>
              <a:t>that  </a:t>
            </a:r>
            <a:r>
              <a:rPr sz="1200" dirty="0">
                <a:latin typeface="Times New Roman"/>
                <a:cs typeface="Times New Roman"/>
              </a:rPr>
              <a:t>device has the evidence that the </a:t>
            </a:r>
            <a:r>
              <a:rPr sz="1200" spc="-5" dirty="0">
                <a:latin typeface="Times New Roman"/>
                <a:cs typeface="Times New Roman"/>
              </a:rPr>
              <a:t>intended receiver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2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able to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prepared to accept the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What if the Rx device does not expect a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or is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2767" y="3875532"/>
            <a:ext cx="4645875" cy="1943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2051" y="1264919"/>
            <a:ext cx="3926814" cy="22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79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300" y="445007"/>
            <a:ext cx="5530215" cy="317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3355" algn="l"/>
              </a:tabLst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	</a:t>
            </a: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87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no way of </a:t>
            </a:r>
            <a:r>
              <a:rPr sz="1200" spc="-5" dirty="0">
                <a:latin typeface="Times New Roman"/>
                <a:cs typeface="Times New Roman"/>
              </a:rPr>
              <a:t>determining </a:t>
            </a:r>
            <a:r>
              <a:rPr sz="1200" dirty="0">
                <a:latin typeface="Times New Roman"/>
                <a:cs typeface="Times New Roman"/>
              </a:rPr>
              <a:t>the status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intended </a:t>
            </a:r>
            <a:r>
              <a:rPr sz="1200" spc="-5" dirty="0">
                <a:latin typeface="Times New Roman"/>
                <a:cs typeface="Times New Roman"/>
              </a:rPr>
              <a:t>receiver, the transmitting 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waste its time sending data to a </a:t>
            </a:r>
            <a:r>
              <a:rPr sz="1200" spc="-5" dirty="0">
                <a:latin typeface="Times New Roman"/>
                <a:cs typeface="Times New Roman"/>
              </a:rPr>
              <a:t>non-functioning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ts val="1405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Line </a:t>
            </a:r>
            <a:r>
              <a:rPr sz="1200" spc="-5" dirty="0">
                <a:latin typeface="Times New Roman"/>
                <a:cs typeface="Times New Roman"/>
              </a:rPr>
              <a:t>Discipline functions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link layer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oversee: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00"/>
              </a:lnSpc>
            </a:pPr>
            <a:r>
              <a:rPr sz="1500" spc="-5" dirty="0">
                <a:latin typeface="Arial"/>
                <a:cs typeface="Arial"/>
              </a:rPr>
              <a:t>–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establishment </a:t>
            </a:r>
            <a:r>
              <a:rPr sz="1200" dirty="0">
                <a:latin typeface="Times New Roman"/>
                <a:cs typeface="Times New Roman"/>
              </a:rPr>
              <a:t>of links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R="37465" algn="ctr">
              <a:lnSpc>
                <a:spcPts val="1735"/>
              </a:lnSpc>
            </a:pPr>
            <a:r>
              <a:rPr sz="1500" dirty="0">
                <a:latin typeface="Arial"/>
                <a:cs typeface="Arial"/>
              </a:rPr>
              <a:t>–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right of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particular device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transmit </a:t>
            </a:r>
            <a:r>
              <a:rPr sz="1200" dirty="0">
                <a:latin typeface="Times New Roman"/>
                <a:cs typeface="Times New Roman"/>
              </a:rPr>
              <a:t>at a given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lvl="1" indent="-228600">
              <a:lnSpc>
                <a:spcPts val="1405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Ways to do Line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Discipline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340"/>
              </a:lnSpc>
            </a:pP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Discipline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in 2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775"/>
              </a:lnSpc>
            </a:pPr>
            <a:r>
              <a:rPr sz="1600" spc="-10" dirty="0">
                <a:latin typeface="Meiryo"/>
                <a:cs typeface="Meiryo"/>
              </a:rPr>
              <a:t>*</a:t>
            </a:r>
            <a:r>
              <a:rPr sz="1200" b="1" spc="-10" dirty="0">
                <a:latin typeface="Times New Roman"/>
                <a:cs typeface="Times New Roman"/>
              </a:rPr>
              <a:t>Enquiry </a:t>
            </a:r>
            <a:r>
              <a:rPr sz="1200" b="1" dirty="0">
                <a:latin typeface="Times New Roman"/>
                <a:cs typeface="Times New Roman"/>
              </a:rPr>
              <a:t>/ </a:t>
            </a:r>
            <a:r>
              <a:rPr sz="1200" b="1" spc="-5" dirty="0">
                <a:latin typeface="Times New Roman"/>
                <a:cs typeface="Times New Roman"/>
              </a:rPr>
              <a:t>Acknowledgement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(ENQ/ACK)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72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Peer-to-Peer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839"/>
              </a:lnSpc>
              <a:spcBef>
                <a:spcPts val="1180"/>
              </a:spcBef>
            </a:pPr>
            <a:r>
              <a:rPr sz="1600" spc="-15" dirty="0">
                <a:latin typeface="Meiryo"/>
                <a:cs typeface="Meiryo"/>
              </a:rPr>
              <a:t>*</a:t>
            </a:r>
            <a:r>
              <a:rPr sz="1200" b="1" spc="-15" dirty="0">
                <a:latin typeface="Times New Roman"/>
                <a:cs typeface="Times New Roman"/>
              </a:rPr>
              <a:t>Poll </a:t>
            </a:r>
            <a:r>
              <a:rPr sz="1200" b="1" dirty="0">
                <a:latin typeface="Times New Roman"/>
                <a:cs typeface="Times New Roman"/>
              </a:rPr>
              <a:t>/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Select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72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Primary-Secondary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8" y="5124450"/>
            <a:ext cx="5529580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Hamming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Data  Link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Discipline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ENQ/ACK</a:t>
            </a:r>
            <a:endParaRPr sz="12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380"/>
              </a:lnSpc>
              <a:buChar char="–"/>
              <a:tabLst>
                <a:tab pos="926465" algn="l"/>
                <a:tab pos="927100" algn="l"/>
              </a:tabLst>
            </a:pPr>
            <a:r>
              <a:rPr sz="1200" spc="-5" dirty="0">
                <a:latin typeface="Times New Roman"/>
                <a:cs typeface="Times New Roman"/>
              </a:rPr>
              <a:t>POLL/SELECT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Meiryo"/>
              <a:buChar char="*"/>
              <a:tabLst>
                <a:tab pos="469265" algn="l"/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Section 9.7, 10.1 </a:t>
            </a:r>
            <a:r>
              <a:rPr sz="1200" dirty="0">
                <a:latin typeface="Times New Roman"/>
                <a:cs typeface="Times New Roman"/>
              </a:rPr>
              <a:t>“Data </a:t>
            </a:r>
            <a:r>
              <a:rPr sz="1200" spc="-5" dirty="0">
                <a:latin typeface="Times New Roman"/>
                <a:cs typeface="Times New Roman"/>
              </a:rPr>
              <a:t>Communications and Networking” 4th Edition by Behrouz </a:t>
            </a:r>
            <a:r>
              <a:rPr sz="1200" spc="-10" dirty="0">
                <a:latin typeface="Times New Roman"/>
                <a:cs typeface="Times New Roman"/>
              </a:rPr>
              <a:t>A.  </a:t>
            </a:r>
            <a:r>
              <a:rPr sz="1200" dirty="0">
                <a:latin typeface="Times New Roman"/>
                <a:cs typeface="Times New Roman"/>
              </a:rPr>
              <a:t>Forouzan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1382" y="3780282"/>
            <a:ext cx="3947160" cy="1178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53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940054"/>
            <a:ext cx="5531485" cy="215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5305">
              <a:lnSpc>
                <a:spcPct val="100000"/>
              </a:lnSpc>
            </a:pPr>
            <a:r>
              <a:rPr sz="2000" b="1" u="heavy" spc="-5" dirty="0">
                <a:latin typeface="Arial Black"/>
                <a:cs typeface="Arial Black"/>
              </a:rPr>
              <a:t>LECTURE</a:t>
            </a:r>
            <a:r>
              <a:rPr sz="2000" b="1" u="heavy" spc="-65" dirty="0">
                <a:latin typeface="Arial Black"/>
                <a:cs typeface="Arial Black"/>
              </a:rPr>
              <a:t> </a:t>
            </a:r>
            <a:r>
              <a:rPr sz="2000" b="1" u="heavy" spc="-5" dirty="0">
                <a:latin typeface="Arial Black"/>
                <a:cs typeface="Arial Black"/>
              </a:rPr>
              <a:t>#37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u="heavy" spc="-5" dirty="0">
                <a:latin typeface="Times New Roman"/>
                <a:cs typeface="Times New Roman"/>
              </a:rPr>
              <a:t>Line</a:t>
            </a:r>
            <a:r>
              <a:rPr sz="1600" b="1" u="heavy" spc="-80" dirty="0"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latin typeface="Times New Roman"/>
                <a:cs typeface="Times New Roman"/>
              </a:rPr>
              <a:t>Discipline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330"/>
              </a:spcBef>
            </a:pPr>
            <a:r>
              <a:rPr sz="1200" b="1" dirty="0">
                <a:latin typeface="Times New Roman"/>
                <a:cs typeface="Times New Roman"/>
              </a:rPr>
              <a:t>Enquiry / </a:t>
            </a:r>
            <a:r>
              <a:rPr sz="1200" b="1" spc="-5" dirty="0">
                <a:latin typeface="Times New Roman"/>
                <a:cs typeface="Times New Roman"/>
              </a:rPr>
              <a:t>Acknowledgement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(ENQ/ACK)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primarily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systems </a:t>
            </a:r>
            <a:r>
              <a:rPr sz="1200" dirty="0">
                <a:latin typeface="Times New Roman"/>
                <a:cs typeface="Times New Roman"/>
              </a:rPr>
              <a:t>where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no question of wrong receiver </a:t>
            </a:r>
            <a:r>
              <a:rPr sz="1200" dirty="0">
                <a:latin typeface="Times New Roman"/>
                <a:cs typeface="Times New Roman"/>
              </a:rPr>
              <a:t>getting </a:t>
            </a:r>
            <a:r>
              <a:rPr sz="1200" spc="-5" dirty="0">
                <a:latin typeface="Times New Roman"/>
                <a:cs typeface="Times New Roman"/>
              </a:rPr>
              <a:t>the  transmission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other words </a:t>
            </a: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is a Dedicated </a:t>
            </a:r>
            <a:r>
              <a:rPr sz="1200" spc="-5" dirty="0">
                <a:latin typeface="Times New Roman"/>
                <a:cs typeface="Times New Roman"/>
              </a:rPr>
              <a:t>Link b/w the two devices </a:t>
            </a:r>
            <a:r>
              <a:rPr sz="1200" dirty="0">
                <a:latin typeface="Times New Roman"/>
                <a:cs typeface="Times New Roman"/>
              </a:rPr>
              <a:t>so </a:t>
            </a:r>
            <a:r>
              <a:rPr sz="1200" spc="-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only device that can receive </a:t>
            </a:r>
            <a:r>
              <a:rPr sz="1200" dirty="0">
                <a:latin typeface="Times New Roman"/>
                <a:cs typeface="Times New Roman"/>
              </a:rPr>
              <a:t>data is </a:t>
            </a:r>
            <a:r>
              <a:rPr sz="1200" spc="-5" dirty="0">
                <a:latin typeface="Times New Roman"/>
                <a:cs typeface="Times New Roman"/>
              </a:rPr>
              <a:t>the intended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Enquiry / </a:t>
            </a:r>
            <a:r>
              <a:rPr sz="1200" spc="-5" dirty="0">
                <a:latin typeface="Times New Roman"/>
                <a:cs typeface="Times New Roman"/>
              </a:rPr>
              <a:t>Acknowledgement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(ENQ/ACK)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ENQ/ACK </a:t>
            </a:r>
            <a:r>
              <a:rPr sz="1200" dirty="0">
                <a:latin typeface="Times New Roman"/>
                <a:cs typeface="Times New Roman"/>
              </a:rPr>
              <a:t>coordinates who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start a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and whether or not the  intended recipient is ready and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594097"/>
            <a:ext cx="5533390" cy="429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985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Using ENQ/ACK,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session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initiated </a:t>
            </a:r>
            <a:r>
              <a:rPr sz="1200" spc="-5" dirty="0">
                <a:latin typeface="Times New Roman"/>
                <a:cs typeface="Times New Roman"/>
              </a:rPr>
              <a:t>by either station on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link as long as  </a:t>
            </a:r>
            <a:r>
              <a:rPr sz="1200" dirty="0">
                <a:latin typeface="Times New Roman"/>
                <a:cs typeface="Times New Roman"/>
              </a:rPr>
              <a:t>both are of equal rank- a printer for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cannot </a:t>
            </a:r>
            <a:r>
              <a:rPr sz="1200" spc="-5" dirty="0">
                <a:latin typeface="Times New Roman"/>
                <a:cs typeface="Times New Roman"/>
              </a:rPr>
              <a:t>initiate communication </a:t>
            </a:r>
            <a:r>
              <a:rPr sz="1200" dirty="0">
                <a:latin typeface="Times New Roman"/>
                <a:cs typeface="Times New Roman"/>
              </a:rPr>
              <a:t>with a  </a:t>
            </a:r>
            <a:r>
              <a:rPr sz="1200" spc="-10" dirty="0">
                <a:latin typeface="Times New Roman"/>
                <a:cs typeface="Times New Roman"/>
              </a:rPr>
              <a:t>CPU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Enquiry / </a:t>
            </a:r>
            <a:r>
              <a:rPr sz="1200" spc="-5" dirty="0">
                <a:latin typeface="Times New Roman"/>
                <a:cs typeface="Times New Roman"/>
              </a:rPr>
              <a:t>Acknowledgement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(ENQ/ACK)</a:t>
            </a:r>
            <a:endParaRPr sz="120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both half duplex and full duplex TX, the initiating device establishes the  </a:t>
            </a:r>
            <a:r>
              <a:rPr sz="1200" dirty="0">
                <a:latin typeface="Times New Roman"/>
                <a:cs typeface="Times New Roman"/>
              </a:rPr>
              <a:t>session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In half-duplex, the </a:t>
            </a:r>
            <a:r>
              <a:rPr sz="1200" spc="-5" dirty="0">
                <a:latin typeface="Times New Roman"/>
                <a:cs typeface="Times New Roman"/>
              </a:rPr>
              <a:t>initiator </a:t>
            </a:r>
            <a:r>
              <a:rPr sz="1200" dirty="0">
                <a:latin typeface="Times New Roman"/>
                <a:cs typeface="Times New Roman"/>
              </a:rPr>
              <a:t>then sends its data </a:t>
            </a:r>
            <a:r>
              <a:rPr sz="1200" spc="-5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responder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waits</a:t>
            </a:r>
            <a:endParaRPr sz="1200">
              <a:latin typeface="Times New Roman"/>
              <a:cs typeface="Times New Roman"/>
            </a:endParaRPr>
          </a:p>
          <a:p>
            <a:pPr marL="469900" marR="6985" indent="-228600" algn="just">
              <a:lnSpc>
                <a:spcPts val="1370"/>
              </a:lnSpc>
              <a:spcBef>
                <a:spcPts val="7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respondent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take over the link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initiator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finished </a:t>
            </a:r>
            <a:r>
              <a:rPr sz="1200" dirty="0">
                <a:latin typeface="Times New Roman"/>
                <a:cs typeface="Times New Roman"/>
              </a:rPr>
              <a:t>or has  requested a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 full duplex, both the devices can TX simultaneously </a:t>
            </a:r>
            <a:r>
              <a:rPr sz="1200" dirty="0">
                <a:latin typeface="Times New Roman"/>
                <a:cs typeface="Times New Roman"/>
              </a:rPr>
              <a:t>once the link has been  </a:t>
            </a:r>
            <a:r>
              <a:rPr sz="1200" spc="-5" dirty="0">
                <a:latin typeface="Times New Roman"/>
                <a:cs typeface="Times New Roman"/>
              </a:rPr>
              <a:t>established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Times New Roman"/>
                <a:cs typeface="Times New Roman"/>
              </a:rPr>
              <a:t>How It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Works?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spcBef>
                <a:spcPts val="6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receiver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answer either with an </a:t>
            </a:r>
            <a:r>
              <a:rPr sz="1200" spc="-5" dirty="0">
                <a:latin typeface="Times New Roman"/>
                <a:cs typeface="Times New Roman"/>
              </a:rPr>
              <a:t>acknowledgement </a:t>
            </a:r>
            <a:r>
              <a:rPr sz="1200" dirty="0">
                <a:latin typeface="Times New Roman"/>
                <a:cs typeface="Times New Roman"/>
              </a:rPr>
              <a:t>(ACK)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if it is  </a:t>
            </a:r>
            <a:r>
              <a:rPr sz="1200" spc="-5" dirty="0">
                <a:latin typeface="Times New Roman"/>
                <a:cs typeface="Times New Roman"/>
              </a:rPr>
              <a:t>ready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receive or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negative acknowledgement </a:t>
            </a: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spc="-5" dirty="0">
                <a:latin typeface="Times New Roman"/>
                <a:cs typeface="Times New Roman"/>
              </a:rPr>
              <a:t>NAK), </a:t>
            </a:r>
            <a:r>
              <a:rPr sz="1200" dirty="0">
                <a:latin typeface="Times New Roman"/>
                <a:cs typeface="Times New Roman"/>
              </a:rPr>
              <a:t>if it 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By requiring a response, even if the answer is negative, the </a:t>
            </a:r>
            <a:r>
              <a:rPr sz="1200" spc="-5" dirty="0">
                <a:latin typeface="Times New Roman"/>
                <a:cs typeface="Times New Roman"/>
              </a:rPr>
              <a:t>initiator knows that his  </a:t>
            </a:r>
            <a:r>
              <a:rPr sz="1200" dirty="0">
                <a:latin typeface="Times New Roman"/>
                <a:cs typeface="Times New Roman"/>
              </a:rPr>
              <a:t>enquiry </a:t>
            </a:r>
            <a:r>
              <a:rPr sz="1200" spc="-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in fact received even if the receiver is currently </a:t>
            </a:r>
            <a:r>
              <a:rPr sz="1200" spc="-5" dirty="0">
                <a:latin typeface="Times New Roman"/>
                <a:cs typeface="Times New Roman"/>
              </a:rPr>
              <a:t>unable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endParaRPr sz="12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neither an </a:t>
            </a:r>
            <a:r>
              <a:rPr sz="1200" spc="-5" dirty="0">
                <a:latin typeface="Times New Roman"/>
                <a:cs typeface="Times New Roman"/>
              </a:rPr>
              <a:t>ACK </a:t>
            </a:r>
            <a:r>
              <a:rPr sz="1200" dirty="0">
                <a:latin typeface="Times New Roman"/>
                <a:cs typeface="Times New Roman"/>
              </a:rPr>
              <a:t>or a </a:t>
            </a:r>
            <a:r>
              <a:rPr sz="1200" spc="-5" dirty="0">
                <a:latin typeface="Times New Roman"/>
                <a:cs typeface="Times New Roman"/>
              </a:rPr>
              <a:t>NAK </a:t>
            </a:r>
            <a:r>
              <a:rPr sz="1200" dirty="0">
                <a:latin typeface="Times New Roman"/>
                <a:cs typeface="Times New Roman"/>
              </a:rPr>
              <a:t>is received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dirty="0">
                <a:latin typeface="Times New Roman"/>
                <a:cs typeface="Times New Roman"/>
              </a:rPr>
              <a:t>a specified </a:t>
            </a:r>
            <a:r>
              <a:rPr sz="1200" spc="-5" dirty="0">
                <a:latin typeface="Times New Roman"/>
                <a:cs typeface="Times New Roman"/>
              </a:rPr>
              <a:t>time limit,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initiator  assumes </a:t>
            </a:r>
            <a:r>
              <a:rPr sz="1200" dirty="0">
                <a:latin typeface="Times New Roman"/>
                <a:cs typeface="Times New Roman"/>
              </a:rPr>
              <a:t>that an </a:t>
            </a:r>
            <a:r>
              <a:rPr sz="1200" spc="-5" dirty="0">
                <a:latin typeface="Times New Roman"/>
                <a:cs typeface="Times New Roman"/>
              </a:rPr>
              <a:t>ENQ frame was </a:t>
            </a:r>
            <a:r>
              <a:rPr sz="1200" dirty="0">
                <a:latin typeface="Times New Roman"/>
                <a:cs typeface="Times New Roman"/>
              </a:rPr>
              <a:t>lost in transit, it </a:t>
            </a:r>
            <a:r>
              <a:rPr sz="1200" spc="-5" dirty="0">
                <a:latin typeface="Times New Roman"/>
                <a:cs typeface="Times New Roman"/>
              </a:rPr>
              <a:t>disconnects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sends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replacement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initiating system ordinarily </a:t>
            </a:r>
            <a:r>
              <a:rPr sz="1200" spc="-5" dirty="0">
                <a:latin typeface="Times New Roman"/>
                <a:cs typeface="Times New Roman"/>
              </a:rPr>
              <a:t>makes </a:t>
            </a:r>
            <a:r>
              <a:rPr sz="1200" dirty="0">
                <a:latin typeface="Times New Roman"/>
                <a:cs typeface="Times New Roman"/>
              </a:rPr>
              <a:t>3 such attempts before giving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response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ENQ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negative for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attempts,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initiator disconnects </a:t>
            </a:r>
            <a:r>
              <a:rPr sz="1200" dirty="0">
                <a:latin typeface="Times New Roman"/>
                <a:cs typeface="Times New Roman"/>
              </a:rPr>
              <a:t>and  begins </a:t>
            </a:r>
            <a:r>
              <a:rPr sz="1200" spc="-5" dirty="0">
                <a:latin typeface="Times New Roman"/>
                <a:cs typeface="Times New Roman"/>
              </a:rPr>
              <a:t>the process again </a:t>
            </a:r>
            <a:r>
              <a:rPr sz="1200" dirty="0">
                <a:latin typeface="Times New Roman"/>
                <a:cs typeface="Times New Roman"/>
              </a:rPr>
              <a:t>at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39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response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positive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initiator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free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2882" y="3083814"/>
            <a:ext cx="4348492" cy="1510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33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4308347"/>
            <a:ext cx="5531485" cy="432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initiator </a:t>
            </a:r>
            <a:r>
              <a:rPr sz="1200" dirty="0">
                <a:latin typeface="Times New Roman"/>
                <a:cs typeface="Times New Roman"/>
              </a:rPr>
              <a:t>first transmits a </a:t>
            </a:r>
            <a:r>
              <a:rPr sz="1200" spc="-5" dirty="0">
                <a:latin typeface="Times New Roman"/>
                <a:cs typeface="Times New Roman"/>
              </a:rPr>
              <a:t>frame called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5" dirty="0">
                <a:latin typeface="Times New Roman"/>
                <a:cs typeface="Times New Roman"/>
              </a:rPr>
              <a:t>enquiry (ENQ) </a:t>
            </a:r>
            <a:r>
              <a:rPr sz="1200" dirty="0">
                <a:latin typeface="Times New Roman"/>
                <a:cs typeface="Times New Roman"/>
              </a:rPr>
              <a:t>asking if the </a:t>
            </a:r>
            <a:r>
              <a:rPr sz="1200" spc="-5" dirty="0">
                <a:latin typeface="Times New Roman"/>
                <a:cs typeface="Times New Roman"/>
              </a:rPr>
              <a:t>receiver 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to receive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8600">
              <a:lnSpc>
                <a:spcPts val="138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Once all of its data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-5" dirty="0">
                <a:latin typeface="Times New Roman"/>
                <a:cs typeface="Times New Roman"/>
              </a:rPr>
              <a:t>transmitted, </a:t>
            </a:r>
            <a:r>
              <a:rPr sz="1200" dirty="0">
                <a:latin typeface="Times New Roman"/>
                <a:cs typeface="Times New Roman"/>
              </a:rPr>
              <a:t>the sending system </a:t>
            </a:r>
            <a:r>
              <a:rPr sz="1200" spc="-5" dirty="0">
                <a:latin typeface="Times New Roman"/>
                <a:cs typeface="Times New Roman"/>
              </a:rPr>
              <a:t>finishes </a:t>
            </a:r>
            <a:r>
              <a:rPr sz="1200" dirty="0">
                <a:latin typeface="Times New Roman"/>
                <a:cs typeface="Times New Roman"/>
              </a:rPr>
              <a:t>with an  End of </a:t>
            </a:r>
            <a:r>
              <a:rPr sz="1200" spc="-5" dirty="0">
                <a:latin typeface="Times New Roman"/>
                <a:cs typeface="Times New Roman"/>
              </a:rPr>
              <a:t>Transmission </a:t>
            </a:r>
            <a:r>
              <a:rPr sz="1200" dirty="0">
                <a:latin typeface="Times New Roman"/>
                <a:cs typeface="Times New Roman"/>
              </a:rPr>
              <a:t>(EOT)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927100" lvl="1" indent="-228600">
              <a:lnSpc>
                <a:spcPts val="1639"/>
              </a:lnSpc>
              <a:buSzPct val="85714"/>
              <a:buFont typeface="Meiryo"/>
              <a:buChar char="❖"/>
              <a:tabLst>
                <a:tab pos="9271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Poll /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Select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Primary-Secondary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works with topologies where one device is designed as a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station  </a:t>
            </a:r>
            <a:r>
              <a:rPr sz="1200" spc="-5" dirty="0">
                <a:latin typeface="Times New Roman"/>
                <a:cs typeface="Times New Roman"/>
              </a:rPr>
              <a:t>and the other devices are Secondary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Multipoint systems must coordinate several nodes, </a:t>
            </a:r>
            <a:r>
              <a:rPr sz="1200" dirty="0">
                <a:latin typeface="Times New Roman"/>
                <a:cs typeface="Times New Roman"/>
              </a:rPr>
              <a:t>not just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questions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not only Are you Ready? But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of the device has the right  to use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Whenever a </a:t>
            </a:r>
            <a:r>
              <a:rPr sz="1200" spc="-5" dirty="0">
                <a:latin typeface="Times New Roman"/>
                <a:cs typeface="Times New Roman"/>
              </a:rPr>
              <a:t>multipoint </a:t>
            </a:r>
            <a:r>
              <a:rPr sz="1200" dirty="0">
                <a:latin typeface="Times New Roman"/>
                <a:cs typeface="Times New Roman"/>
              </a:rPr>
              <a:t>link consists of a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device and </a:t>
            </a:r>
            <a:r>
              <a:rPr sz="1200" spc="-5" dirty="0">
                <a:latin typeface="Times New Roman"/>
                <a:cs typeface="Times New Roman"/>
              </a:rPr>
              <a:t>multiple </a:t>
            </a:r>
            <a:r>
              <a:rPr sz="1200" dirty="0">
                <a:latin typeface="Times New Roman"/>
                <a:cs typeface="Times New Roman"/>
              </a:rPr>
              <a:t>secondary  devices using a single </a:t>
            </a:r>
            <a:r>
              <a:rPr sz="1200" spc="-5" dirty="0">
                <a:latin typeface="Times New Roman"/>
                <a:cs typeface="Times New Roman"/>
              </a:rPr>
              <a:t>TX line </a:t>
            </a:r>
            <a:r>
              <a:rPr sz="1200" dirty="0">
                <a:latin typeface="Times New Roman"/>
                <a:cs typeface="Times New Roman"/>
              </a:rPr>
              <a:t>, all exchanges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made through the </a:t>
            </a:r>
            <a:r>
              <a:rPr sz="1200" spc="-5" dirty="0">
                <a:latin typeface="Times New Roman"/>
                <a:cs typeface="Times New Roman"/>
              </a:rPr>
              <a:t>primary  </a:t>
            </a:r>
            <a:r>
              <a:rPr sz="1200" dirty="0">
                <a:latin typeface="Times New Roman"/>
                <a:cs typeface="Times New Roman"/>
              </a:rPr>
              <a:t>device even when the </a:t>
            </a:r>
            <a:r>
              <a:rPr sz="1200" spc="-5" dirty="0">
                <a:latin typeface="Times New Roman"/>
                <a:cs typeface="Times New Roman"/>
              </a:rPr>
              <a:t>ultimate </a:t>
            </a:r>
            <a:r>
              <a:rPr sz="1200" dirty="0">
                <a:latin typeface="Times New Roman"/>
                <a:cs typeface="Times New Roman"/>
              </a:rPr>
              <a:t>destination is a secondary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device controls the link and the </a:t>
            </a:r>
            <a:r>
              <a:rPr sz="1200" spc="-5" dirty="0">
                <a:latin typeface="Times New Roman"/>
                <a:cs typeface="Times New Roman"/>
              </a:rPr>
              <a:t>secondary device follow </a:t>
            </a:r>
            <a:r>
              <a:rPr sz="1200" dirty="0">
                <a:latin typeface="Times New Roman"/>
                <a:cs typeface="Times New Roman"/>
              </a:rPr>
              <a:t>sits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instruction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It is up to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determine which device is allowed to use the channel ata 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therefore is always the initiator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715">
              <a:lnSpc>
                <a:spcPct val="9270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wants to </a:t>
            </a:r>
            <a:r>
              <a:rPr sz="1200" spc="-5" dirty="0">
                <a:latin typeface="Times New Roman"/>
                <a:cs typeface="Times New Roman"/>
              </a:rPr>
              <a:t>receive data, it asks the second-arise if they have anything to  </a:t>
            </a:r>
            <a:r>
              <a:rPr sz="1200" dirty="0">
                <a:latin typeface="Times New Roman"/>
                <a:cs typeface="Times New Roman"/>
              </a:rPr>
              <a:t>send, This is called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POLLING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710"/>
              </a:lnSpc>
            </a:pPr>
            <a:r>
              <a:rPr sz="1600" spc="-25" dirty="0">
                <a:latin typeface="Meiryo"/>
                <a:cs typeface="Meiryo"/>
              </a:rPr>
              <a:t>*</a:t>
            </a:r>
            <a:r>
              <a:rPr sz="1200" spc="-25" dirty="0">
                <a:latin typeface="Times New Roman"/>
                <a:cs typeface="Times New Roman"/>
              </a:rPr>
              <a:t>If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tells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secondary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SELECTING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405" y="914400"/>
            <a:ext cx="4346943" cy="3394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864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441192"/>
            <a:ext cx="5532755" cy="510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200" b="1" spc="-5" dirty="0">
                <a:latin typeface="Times New Roman"/>
                <a:cs typeface="Times New Roman"/>
              </a:rPr>
              <a:t>ADDRESSING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point-to-point configuration, </a:t>
            </a:r>
            <a:r>
              <a:rPr sz="1200" dirty="0">
                <a:latin typeface="Times New Roman"/>
                <a:cs typeface="Times New Roman"/>
              </a:rPr>
              <a:t>there is </a:t>
            </a:r>
            <a:r>
              <a:rPr sz="1200" spc="-5" dirty="0">
                <a:latin typeface="Times New Roman"/>
                <a:cs typeface="Times New Roman"/>
              </a:rPr>
              <a:t>no need 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Any TX put onto the link by one device </a:t>
            </a:r>
            <a:r>
              <a:rPr sz="1200" dirty="0">
                <a:latin typeface="Times New Roman"/>
                <a:cs typeface="Times New Roman"/>
              </a:rPr>
              <a:t>can be intended only for 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device in a a multipoint topology to </a:t>
            </a:r>
            <a:r>
              <a:rPr sz="1200" spc="-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able to identify and  communicate with a specific </a:t>
            </a:r>
            <a:r>
              <a:rPr sz="1200" spc="-5" dirty="0">
                <a:latin typeface="Times New Roman"/>
                <a:cs typeface="Times New Roman"/>
              </a:rPr>
              <a:t>secondary </a:t>
            </a:r>
            <a:r>
              <a:rPr sz="1200" dirty="0">
                <a:latin typeface="Times New Roman"/>
                <a:cs typeface="Times New Roman"/>
              </a:rPr>
              <a:t>device, there </a:t>
            </a:r>
            <a:r>
              <a:rPr sz="1200" spc="-5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some addressing  </a:t>
            </a:r>
            <a:r>
              <a:rPr sz="1200" dirty="0">
                <a:latin typeface="Times New Roman"/>
                <a:cs typeface="Times New Roman"/>
              </a:rPr>
              <a:t>convention</a:t>
            </a:r>
            <a:endParaRPr sz="1200">
              <a:latin typeface="Times New Roman"/>
              <a:cs typeface="Times New Roman"/>
            </a:endParaRPr>
          </a:p>
          <a:p>
            <a:pPr marL="241300" marR="825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For this reason, every device on the link has an address that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used for  identification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any </a:t>
            </a:r>
            <a:r>
              <a:rPr sz="1200" spc="-5" dirty="0">
                <a:latin typeface="Times New Roman"/>
                <a:cs typeface="Times New Roman"/>
              </a:rPr>
              <a:t>transmission, </a:t>
            </a:r>
            <a:r>
              <a:rPr sz="1200" dirty="0">
                <a:latin typeface="Times New Roman"/>
                <a:cs typeface="Times New Roman"/>
              </a:rPr>
              <a:t>this address </a:t>
            </a:r>
            <a:r>
              <a:rPr sz="1200" spc="-5" dirty="0">
                <a:latin typeface="Times New Roman"/>
                <a:cs typeface="Times New Roman"/>
              </a:rPr>
              <a:t>will appear </a:t>
            </a:r>
            <a:r>
              <a:rPr sz="1200" dirty="0">
                <a:latin typeface="Times New Roman"/>
                <a:cs typeface="Times New Roman"/>
              </a:rPr>
              <a:t>in a specified portion of each </a:t>
            </a:r>
            <a:r>
              <a:rPr sz="1200" spc="-5" dirty="0">
                <a:latin typeface="Times New Roman"/>
                <a:cs typeface="Times New Roman"/>
              </a:rPr>
              <a:t>frame,  </a:t>
            </a:r>
            <a:r>
              <a:rPr sz="1200" dirty="0">
                <a:latin typeface="Times New Roman"/>
                <a:cs typeface="Times New Roman"/>
              </a:rPr>
              <a:t>called the </a:t>
            </a:r>
            <a:r>
              <a:rPr sz="1200" spc="-5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Field or </a:t>
            </a:r>
            <a:r>
              <a:rPr sz="1200" spc="-5" dirty="0">
                <a:latin typeface="Times New Roman"/>
                <a:cs typeface="Times New Roman"/>
              </a:rPr>
              <a:t>Header depending upon 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</a:t>
            </a:r>
            <a:r>
              <a:rPr sz="1200" spc="-5" dirty="0">
                <a:latin typeface="Times New Roman"/>
                <a:cs typeface="Times New Roman"/>
              </a:rPr>
              <a:t>TX comes </a:t>
            </a:r>
            <a:r>
              <a:rPr sz="1200" dirty="0">
                <a:latin typeface="Times New Roman"/>
                <a:cs typeface="Times New Roman"/>
              </a:rPr>
              <a:t>from a </a:t>
            </a:r>
            <a:r>
              <a:rPr sz="1200" spc="-5" dirty="0">
                <a:latin typeface="Times New Roman"/>
                <a:cs typeface="Times New Roman"/>
              </a:rPr>
              <a:t>secondary </a:t>
            </a:r>
            <a:r>
              <a:rPr sz="1200" dirty="0">
                <a:latin typeface="Times New Roman"/>
                <a:cs typeface="Times New Roman"/>
              </a:rPr>
              <a:t>device, the address </a:t>
            </a:r>
            <a:r>
              <a:rPr sz="1200" spc="-5" dirty="0">
                <a:latin typeface="Times New Roman"/>
                <a:cs typeface="Times New Roman"/>
              </a:rPr>
              <a:t>indicates </a:t>
            </a:r>
            <a:r>
              <a:rPr sz="1200" dirty="0">
                <a:latin typeface="Times New Roman"/>
                <a:cs typeface="Times New Roman"/>
              </a:rPr>
              <a:t>the originator of the  data</a:t>
            </a:r>
            <a:endParaRPr sz="1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1320"/>
              </a:lnSpc>
              <a:buFont typeface="Meiryo"/>
              <a:buChar char="➢"/>
              <a:tabLst>
                <a:tab pos="698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SELECT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select mode is used whenever </a:t>
            </a:r>
            <a:r>
              <a:rPr sz="1200" spc="-5" dirty="0">
                <a:latin typeface="Times New Roman"/>
                <a:cs typeface="Times New Roman"/>
              </a:rPr>
              <a:t>the primary </a:t>
            </a:r>
            <a:r>
              <a:rPr sz="1200" dirty="0">
                <a:latin typeface="Times New Roman"/>
                <a:cs typeface="Times New Roman"/>
              </a:rPr>
              <a:t>device has </a:t>
            </a:r>
            <a:r>
              <a:rPr sz="1200" spc="-5" dirty="0">
                <a:latin typeface="Times New Roman"/>
                <a:cs typeface="Times New Roman"/>
              </a:rPr>
              <a:t>something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endParaRPr sz="1200">
              <a:latin typeface="Times New Roman"/>
              <a:cs typeface="Times New Roman"/>
            </a:endParaRPr>
          </a:p>
          <a:p>
            <a:pPr marL="241300" marR="889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control the link and if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not sending or </a:t>
            </a:r>
            <a:r>
              <a:rPr sz="1200" dirty="0">
                <a:latin typeface="Times New Roman"/>
                <a:cs typeface="Times New Roman"/>
              </a:rPr>
              <a:t>receiving data, it </a:t>
            </a:r>
            <a:r>
              <a:rPr sz="1200" spc="-5" dirty="0">
                <a:latin typeface="Times New Roman"/>
                <a:cs typeface="Times New Roman"/>
              </a:rPr>
              <a:t>knows </a:t>
            </a:r>
            <a:r>
              <a:rPr sz="1200" dirty="0">
                <a:latin typeface="Times New Roman"/>
                <a:cs typeface="Times New Roman"/>
              </a:rPr>
              <a:t>that  the link is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it has </a:t>
            </a:r>
            <a:r>
              <a:rPr sz="1200" spc="-5" dirty="0">
                <a:latin typeface="Times New Roman"/>
                <a:cs typeface="Times New Roman"/>
              </a:rPr>
              <a:t>something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send, </a:t>
            </a:r>
            <a:r>
              <a:rPr sz="1200" dirty="0">
                <a:latin typeface="Times New Roman"/>
                <a:cs typeface="Times New Roman"/>
              </a:rPr>
              <a:t>it sends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frame makes </a:t>
            </a:r>
            <a:r>
              <a:rPr sz="1200" dirty="0">
                <a:latin typeface="Times New Roman"/>
                <a:cs typeface="Times New Roman"/>
              </a:rPr>
              <a:t>its way to the intended </a:t>
            </a:r>
            <a:r>
              <a:rPr sz="1200" spc="-5" dirty="0">
                <a:latin typeface="Times New Roman"/>
                <a:cs typeface="Times New Roman"/>
              </a:rPr>
              <a:t>device, </a:t>
            </a:r>
            <a:r>
              <a:rPr sz="1200" dirty="0">
                <a:latin typeface="Times New Roman"/>
                <a:cs typeface="Times New Roman"/>
              </a:rPr>
              <a:t>each 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devices </a:t>
            </a:r>
            <a:r>
              <a:rPr sz="1200" dirty="0">
                <a:latin typeface="Times New Roman"/>
                <a:cs typeface="Times New Roman"/>
              </a:rPr>
              <a:t>check </a:t>
            </a:r>
            <a:r>
              <a:rPr sz="1200" spc="-5" dirty="0">
                <a:latin typeface="Times New Roman"/>
                <a:cs typeface="Times New Roman"/>
              </a:rPr>
              <a:t>the  address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field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Only when the device recognizes its own address, does it open the </a:t>
            </a:r>
            <a:r>
              <a:rPr sz="1200" spc="-5" dirty="0">
                <a:latin typeface="Times New Roman"/>
                <a:cs typeface="Times New Roman"/>
              </a:rPr>
              <a:t>frame </a:t>
            </a:r>
            <a:r>
              <a:rPr sz="1200" dirty="0">
                <a:latin typeface="Times New Roman"/>
                <a:cs typeface="Times New Roman"/>
              </a:rPr>
              <a:t>and read the  data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 case of a SEL </a:t>
            </a:r>
            <a:r>
              <a:rPr sz="1200" spc="-5" dirty="0">
                <a:latin typeface="Times New Roman"/>
                <a:cs typeface="Times New Roman"/>
              </a:rPr>
              <a:t>frame, </a:t>
            </a:r>
            <a:r>
              <a:rPr sz="1200" dirty="0">
                <a:latin typeface="Times New Roman"/>
                <a:cs typeface="Times New Roman"/>
              </a:rPr>
              <a:t>the enclosed data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an alert that data 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forthcoming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What it </a:t>
            </a:r>
            <a:r>
              <a:rPr sz="1200" spc="-5" dirty="0">
                <a:latin typeface="Times New Roman"/>
                <a:cs typeface="Times New Roman"/>
              </a:rPr>
              <a:t>does not know, however </a:t>
            </a:r>
            <a:r>
              <a:rPr sz="1200" dirty="0">
                <a:latin typeface="Times New Roman"/>
                <a:cs typeface="Times New Roman"/>
              </a:rPr>
              <a:t>is if the </a:t>
            </a:r>
            <a:r>
              <a:rPr sz="1200" spc="-5" dirty="0">
                <a:latin typeface="Times New Roman"/>
                <a:cs typeface="Times New Roman"/>
              </a:rPr>
              <a:t>target device it ready to receive</a:t>
            </a:r>
            <a:r>
              <a:rPr sz="1200" spc="-10" dirty="0">
                <a:latin typeface="Times New Roman"/>
                <a:cs typeface="Times New Roman"/>
              </a:rPr>
              <a:t> (ON)</a:t>
            </a:r>
            <a:endParaRPr sz="1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So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must alert the secondary to the </a:t>
            </a:r>
            <a:r>
              <a:rPr sz="1200" spc="-5" dirty="0">
                <a:latin typeface="Times New Roman"/>
                <a:cs typeface="Times New Roman"/>
              </a:rPr>
              <a:t>upcoming TX </a:t>
            </a:r>
            <a:r>
              <a:rPr sz="1200" dirty="0">
                <a:latin typeface="Times New Roman"/>
                <a:cs typeface="Times New Roman"/>
              </a:rPr>
              <a:t>and wait for an  </a:t>
            </a:r>
            <a:r>
              <a:rPr sz="1200" spc="-5" dirty="0">
                <a:latin typeface="Times New Roman"/>
                <a:cs typeface="Times New Roman"/>
              </a:rPr>
              <a:t>acknowledgement 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secondary ready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send a SEL </a:t>
            </a:r>
            <a:r>
              <a:rPr sz="1200" spc="-5" dirty="0">
                <a:latin typeface="Times New Roman"/>
                <a:cs typeface="Times New Roman"/>
              </a:rPr>
              <a:t>frame, </a:t>
            </a:r>
            <a:r>
              <a:rPr sz="1200" dirty="0">
                <a:latin typeface="Times New Roman"/>
                <a:cs typeface="Times New Roman"/>
              </a:rPr>
              <a:t>one field of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includes the address of </a:t>
            </a:r>
            <a:r>
              <a:rPr sz="1200" spc="-5" dirty="0">
                <a:latin typeface="Times New Roman"/>
                <a:cs typeface="Times New Roman"/>
              </a:rPr>
              <a:t>the intended RX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If the secondary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awake and running, </a:t>
            </a:r>
            <a:r>
              <a:rPr sz="1200" dirty="0">
                <a:latin typeface="Times New Roman"/>
                <a:cs typeface="Times New Roman"/>
              </a:rPr>
              <a:t>it returns an </a:t>
            </a:r>
            <a:r>
              <a:rPr sz="1200" spc="-5" dirty="0">
                <a:latin typeface="Times New Roman"/>
                <a:cs typeface="Times New Roman"/>
              </a:rPr>
              <a:t>ACK frame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then sends one or more data </a:t>
            </a:r>
            <a:r>
              <a:rPr sz="1200" spc="-5" dirty="0">
                <a:latin typeface="Times New Roman"/>
                <a:cs typeface="Times New Roman"/>
              </a:rPr>
              <a:t>frames </a:t>
            </a:r>
            <a:r>
              <a:rPr sz="1200" dirty="0">
                <a:latin typeface="Times New Roman"/>
                <a:cs typeface="Times New Roman"/>
              </a:rPr>
              <a:t>, each addressed to the </a:t>
            </a:r>
            <a:r>
              <a:rPr sz="1200" spc="-5" dirty="0">
                <a:latin typeface="Times New Roman"/>
                <a:cs typeface="Times New Roman"/>
              </a:rPr>
              <a:t>intended  </a:t>
            </a:r>
            <a:r>
              <a:rPr sz="1200" dirty="0">
                <a:latin typeface="Times New Roman"/>
                <a:cs typeface="Times New Roman"/>
              </a:rPr>
              <a:t>secondary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77339" y="914400"/>
            <a:ext cx="4637747" cy="2362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06388" y="9887156"/>
            <a:ext cx="2540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spc="-5" dirty="0">
                <a:latin typeface="Times New Roman"/>
                <a:cs typeface="Times New Roman"/>
              </a:rPr>
              <a:t>190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959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445007"/>
            <a:ext cx="179958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CS601-Data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1335" y="445007"/>
            <a:ext cx="24511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VU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37794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98679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819906"/>
            <a:ext cx="5533390" cy="259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228600">
              <a:lnSpc>
                <a:spcPts val="1405"/>
              </a:lnSpc>
              <a:buFont typeface="Meiryo"/>
              <a:buChar char="➢"/>
              <a:tabLst>
                <a:tab pos="4699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POLL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7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by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device to receive </a:t>
            </a:r>
            <a:r>
              <a:rPr sz="1200" spc="-5" dirty="0">
                <a:latin typeface="Times New Roman"/>
                <a:cs typeface="Times New Roman"/>
              </a:rPr>
              <a:t>transmissions </a:t>
            </a:r>
            <a:r>
              <a:rPr sz="1200" dirty="0">
                <a:latin typeface="Times New Roman"/>
                <a:cs typeface="Times New Roman"/>
              </a:rPr>
              <a:t>from the secondary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The secondaries are not </a:t>
            </a:r>
            <a:r>
              <a:rPr sz="1200" spc="-5" dirty="0">
                <a:latin typeface="Times New Roman"/>
                <a:cs typeface="Times New Roman"/>
              </a:rPr>
              <a:t>allowed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TX </a:t>
            </a:r>
            <a:r>
              <a:rPr sz="1200" dirty="0">
                <a:latin typeface="Times New Roman"/>
                <a:cs typeface="Times New Roman"/>
              </a:rPr>
              <a:t>data until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asked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380"/>
              </a:lnSpc>
              <a:spcBef>
                <a:spcPts val="65"/>
              </a:spcBef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By keeping </a:t>
            </a:r>
            <a:r>
              <a:rPr sz="1200" spc="-5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with the </a:t>
            </a:r>
            <a:r>
              <a:rPr sz="1200" spc="-5" dirty="0">
                <a:latin typeface="Times New Roman"/>
                <a:cs typeface="Times New Roman"/>
              </a:rPr>
              <a:t>primary,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multipoint system </a:t>
            </a:r>
            <a:r>
              <a:rPr sz="1200" dirty="0">
                <a:latin typeface="Times New Roman"/>
                <a:cs typeface="Times New Roman"/>
              </a:rPr>
              <a:t>guarantees that only one  TX can occur at a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endParaRPr sz="1200">
              <a:latin typeface="Times New Roman"/>
              <a:cs typeface="Times New Roman"/>
            </a:endParaRPr>
          </a:p>
          <a:p>
            <a:pPr marL="241300" marR="7620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is ready to </a:t>
            </a:r>
            <a:r>
              <a:rPr sz="1200" spc="-5" dirty="0">
                <a:latin typeface="Times New Roman"/>
                <a:cs typeface="Times New Roman"/>
              </a:rPr>
              <a:t>receive, </a:t>
            </a:r>
            <a:r>
              <a:rPr sz="1200" dirty="0">
                <a:latin typeface="Times New Roman"/>
                <a:cs typeface="Times New Roman"/>
              </a:rPr>
              <a:t>data , it must ask (POLL) each device in </a:t>
            </a:r>
            <a:r>
              <a:rPr sz="1200" spc="-5" dirty="0">
                <a:latin typeface="Times New Roman"/>
                <a:cs typeface="Times New Roman"/>
              </a:rPr>
              <a:t>turn </a:t>
            </a:r>
            <a:r>
              <a:rPr sz="1200" dirty="0">
                <a:latin typeface="Times New Roman"/>
                <a:cs typeface="Times New Roman"/>
              </a:rPr>
              <a:t>if  it has anything to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endParaRPr sz="12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138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When the first secondary is approached, it </a:t>
            </a:r>
            <a:r>
              <a:rPr sz="1200" spc="-5" dirty="0">
                <a:latin typeface="Times New Roman"/>
                <a:cs typeface="Times New Roman"/>
              </a:rPr>
              <a:t>responds </a:t>
            </a:r>
            <a:r>
              <a:rPr sz="1200" dirty="0">
                <a:latin typeface="Times New Roman"/>
                <a:cs typeface="Times New Roman"/>
              </a:rPr>
              <a:t>either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NAK frame </a:t>
            </a:r>
            <a:r>
              <a:rPr sz="1200" dirty="0">
                <a:latin typeface="Times New Roman"/>
                <a:cs typeface="Times New Roman"/>
              </a:rPr>
              <a:t>if it </a:t>
            </a:r>
            <a:r>
              <a:rPr sz="1200" spc="-5" dirty="0">
                <a:latin typeface="Times New Roman"/>
                <a:cs typeface="Times New Roman"/>
              </a:rPr>
              <a:t>has  nothing to send or with data if it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15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If the response is negative,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polls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secondary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ts val="1340"/>
              </a:lnSpc>
              <a:buFont typeface="Courier New"/>
              <a:buChar char="o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When the 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has received </a:t>
            </a:r>
            <a:r>
              <a:rPr sz="1200" spc="-5" dirty="0">
                <a:latin typeface="Times New Roman"/>
                <a:cs typeface="Times New Roman"/>
              </a:rPr>
              <a:t>data, it acknowledges by sending 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ACK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75"/>
              </a:lnSpc>
            </a:pPr>
            <a:r>
              <a:rPr sz="1600" spc="-20" dirty="0">
                <a:latin typeface="Meiryo"/>
                <a:cs typeface="Meiryo"/>
              </a:rPr>
              <a:t>*</a:t>
            </a:r>
            <a:r>
              <a:rPr sz="1200" spc="-20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possibilities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termination: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660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A secondary sends all its data and finishes with EOT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735"/>
              </a:lnSpc>
            </a:pPr>
            <a:r>
              <a:rPr sz="1500" spc="-5" dirty="0">
                <a:latin typeface="Arial"/>
                <a:cs typeface="Arial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Primary </a:t>
            </a:r>
            <a:r>
              <a:rPr sz="1200" dirty="0">
                <a:latin typeface="Times New Roman"/>
                <a:cs typeface="Times New Roman"/>
              </a:rPr>
              <a:t>says “ </a:t>
            </a:r>
            <a:r>
              <a:rPr sz="1200" spc="-5" dirty="0">
                <a:latin typeface="Times New Roman"/>
                <a:cs typeface="Times New Roman"/>
              </a:rPr>
              <a:t>Time 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400" y="6397752"/>
            <a:ext cx="4499165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6003" y="914400"/>
            <a:ext cx="4686528" cy="2742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 Virtual University of</a:t>
            </a:r>
            <a:r>
              <a:rPr spc="-80" dirty="0"/>
              <a:t> </a:t>
            </a:r>
            <a:r>
              <a:rPr spc="-5" dirty="0"/>
              <a:t>Pakistan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67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4478</Words>
  <Application>Microsoft Office PowerPoint</Application>
  <PresentationFormat>Custom</PresentationFormat>
  <Paragraphs>585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Meiryo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2016-11-22T15:23:47Z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