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8" r:id="rId19"/>
    <p:sldId id="269" r:id="rId20"/>
    <p:sldId id="270" r:id="rId21"/>
    <p:sldId id="271" r:id="rId22"/>
    <p:sldId id="272" r:id="rId23"/>
    <p:sldId id="273" r:id="rId24"/>
    <p:sldId id="262" r:id="rId25"/>
    <p:sldId id="263" r:id="rId26"/>
    <p:sldId id="264" r:id="rId27"/>
    <p:sldId id="265" r:id="rId28"/>
    <p:sldId id="266" r:id="rId29"/>
    <p:sldId id="267" r:id="rId30"/>
    <p:sldId id="256" r:id="rId31"/>
    <p:sldId id="257" r:id="rId32"/>
    <p:sldId id="258" r:id="rId33"/>
    <p:sldId id="259" r:id="rId34"/>
    <p:sldId id="260" r:id="rId35"/>
    <p:sldId id="261" r:id="rId3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41" id="{27B0A9FC-317A-49B2-9238-31D751E79F9A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42" id="{F9AD0D28-FC2A-48CD-B49C-8CC0FF6F7CB2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43" id="{849DDEB9-7200-4AC7-A8F7-FC04DB70C16E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44" id="{2F581B4E-A4AD-4D4C-B345-7971F1491359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45" id="{D4DCF6B7-9499-479C-8438-25C573D9BC9E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Extra" id="{9EA88EE1-45EA-4712-BDEB-302D463C3A7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97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C518-4387-4A64-BD3F-EAC2D541EA41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066E-5EB6-4F20-A506-30F7F8433F96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94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5530850" cy="111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#41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889"/>
              </a:lnSpc>
              <a:spcBef>
                <a:spcPts val="105"/>
              </a:spcBef>
            </a:pPr>
            <a:r>
              <a:rPr sz="1600" b="1" spc="-5" dirty="0">
                <a:latin typeface="Times New Roman"/>
                <a:cs typeface="Times New Roman"/>
              </a:rPr>
              <a:t>Bit-Oriented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Protocols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character-oriented protocols, bits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grouped into predefined patterns </a:t>
            </a:r>
            <a:r>
              <a:rPr sz="1200" spc="-5" dirty="0">
                <a:latin typeface="Times New Roman"/>
                <a:cs typeface="Times New Roman"/>
              </a:rPr>
              <a:t>forming  </a:t>
            </a:r>
            <a:r>
              <a:rPr sz="1200" dirty="0">
                <a:latin typeface="Times New Roman"/>
                <a:cs typeface="Times New Roman"/>
              </a:rPr>
              <a:t>characters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comparison, </a:t>
            </a:r>
            <a:r>
              <a:rPr sz="1200" dirty="0">
                <a:latin typeface="Times New Roman"/>
                <a:cs typeface="Times New Roman"/>
              </a:rPr>
              <a:t>bit-oriented protocols can pack </a:t>
            </a:r>
            <a:r>
              <a:rPr sz="1200" spc="-5" dirty="0">
                <a:latin typeface="Times New Roman"/>
                <a:cs typeface="Times New Roman"/>
              </a:rPr>
              <a:t>more information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shorter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4374641"/>
            <a:ext cx="5531485" cy="524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 lot of bit-oriented protocols have been developed over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One of </a:t>
            </a:r>
            <a:r>
              <a:rPr sz="1200" spc="-5" dirty="0">
                <a:latin typeface="Times New Roman"/>
                <a:cs typeface="Times New Roman"/>
              </a:rPr>
              <a:t>these HDLC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design 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ISO and has become the </a:t>
            </a:r>
            <a:r>
              <a:rPr sz="1200" dirty="0">
                <a:latin typeface="Times New Roman"/>
                <a:cs typeface="Times New Roman"/>
              </a:rPr>
              <a:t>basis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all </a:t>
            </a:r>
            <a:r>
              <a:rPr sz="1200" spc="-5" dirty="0">
                <a:latin typeface="Times New Roman"/>
                <a:cs typeface="Times New Roman"/>
              </a:rPr>
              <a:t>bit-  </a:t>
            </a:r>
            <a:r>
              <a:rPr sz="1200" dirty="0">
                <a:latin typeface="Times New Roman"/>
                <a:cs typeface="Times New Roman"/>
              </a:rPr>
              <a:t>oriented protocols in use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today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720"/>
              </a:lnSpc>
            </a:pPr>
            <a:r>
              <a:rPr sz="1600" spc="-5" dirty="0">
                <a:latin typeface="Times New Roman"/>
                <a:cs typeface="Times New Roman"/>
              </a:rPr>
              <a:t>•</a:t>
            </a:r>
            <a:r>
              <a:rPr sz="1200" spc="-5" dirty="0">
                <a:latin typeface="Times New Roman"/>
                <a:cs typeface="Times New Roman"/>
              </a:rPr>
              <a:t>In 1975, IBM gave Synchronous Data </a:t>
            </a:r>
            <a:r>
              <a:rPr sz="1200" dirty="0">
                <a:latin typeface="Times New Roman"/>
                <a:cs typeface="Times New Roman"/>
              </a:rPr>
              <a:t>Link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(SDLC)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35"/>
              </a:lnSpc>
            </a:pPr>
            <a:r>
              <a:rPr sz="1600" spc="-5" dirty="0">
                <a:latin typeface="Times New Roman"/>
                <a:cs typeface="Times New Roman"/>
              </a:rPr>
              <a:t>•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1979, </a:t>
            </a:r>
            <a:r>
              <a:rPr sz="1200" spc="-5" dirty="0">
                <a:latin typeface="Times New Roman"/>
                <a:cs typeface="Times New Roman"/>
              </a:rPr>
              <a:t>ISO </a:t>
            </a:r>
            <a:r>
              <a:rPr sz="1200" dirty="0">
                <a:latin typeface="Times New Roman"/>
                <a:cs typeface="Times New Roman"/>
              </a:rPr>
              <a:t>answered with High Level Data </a:t>
            </a:r>
            <a:r>
              <a:rPr sz="1200" spc="-5" dirty="0">
                <a:latin typeface="Times New Roman"/>
                <a:cs typeface="Times New Roman"/>
              </a:rPr>
              <a:t>Link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(HDLC)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spcBef>
                <a:spcPts val="123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Since 1981, ITU-T has developed a series of </a:t>
            </a:r>
            <a:r>
              <a:rPr sz="1200" spc="-5" dirty="0">
                <a:latin typeface="Times New Roman"/>
                <a:cs typeface="Times New Roman"/>
              </a:rPr>
              <a:t>protocols </a:t>
            </a:r>
            <a:r>
              <a:rPr sz="1200" dirty="0">
                <a:latin typeface="Times New Roman"/>
                <a:cs typeface="Times New Roman"/>
              </a:rPr>
              <a:t>called Link Access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LAPs: LAPB, LAPD, LAPM, LAPZ etc. all based 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HDLC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ourier New"/>
              <a:buChar char="o"/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HDLC </a:t>
            </a:r>
            <a:r>
              <a:rPr sz="1200" dirty="0">
                <a:latin typeface="Times New Roman"/>
                <a:cs typeface="Times New Roman"/>
              </a:rPr>
              <a:t>is basis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all </a:t>
            </a:r>
            <a:r>
              <a:rPr sz="1200" spc="-5" dirty="0">
                <a:latin typeface="Times New Roman"/>
                <a:cs typeface="Times New Roman"/>
              </a:rPr>
              <a:t>protocols, </a:t>
            </a: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5" dirty="0">
                <a:latin typeface="Times New Roman"/>
                <a:cs typeface="Times New Roman"/>
              </a:rPr>
              <a:t>study </a:t>
            </a:r>
            <a:r>
              <a:rPr sz="1200" dirty="0">
                <a:latin typeface="Times New Roman"/>
                <a:cs typeface="Times New Roman"/>
              </a:rPr>
              <a:t>it 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detail: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High Level Data Link Control</a:t>
            </a:r>
            <a:r>
              <a:rPr sz="1200" b="1" spc="-1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(HDLC)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6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Bit-oriented data </a:t>
            </a:r>
            <a:r>
              <a:rPr sz="1200" dirty="0">
                <a:latin typeface="Times New Roman"/>
                <a:cs typeface="Times New Roman"/>
              </a:rPr>
              <a:t>link </a:t>
            </a:r>
            <a:r>
              <a:rPr sz="1200" spc="-5" dirty="0">
                <a:latin typeface="Times New Roman"/>
                <a:cs typeface="Times New Roman"/>
              </a:rPr>
              <a:t>protocol designed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for: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795"/>
              </a:lnSpc>
              <a:buSzPct val="133333"/>
              <a:buChar char="–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Full Duplex and Half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Duplex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835"/>
              </a:lnSpc>
              <a:buSzPct val="133333"/>
              <a:buChar char="–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Point-to-point And Multipoint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Links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245"/>
              </a:spcBef>
            </a:pPr>
            <a:r>
              <a:rPr sz="1200" b="1" u="heavy" dirty="0">
                <a:latin typeface="Times New Roman"/>
                <a:cs typeface="Times New Roman"/>
              </a:rPr>
              <a:t>Characterization of</a:t>
            </a:r>
            <a:r>
              <a:rPr sz="1200" b="1" u="heavy" spc="-95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HDLC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" dirty="0">
                <a:latin typeface="Times New Roman"/>
                <a:cs typeface="Times New Roman"/>
              </a:rPr>
              <a:t>HDLC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be characterized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590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Station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570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Configurations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Response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055"/>
              </a:spcBef>
            </a:pPr>
            <a:r>
              <a:rPr sz="1200" b="1" u="heavy" spc="-5" dirty="0">
                <a:latin typeface="Times New Roman"/>
                <a:cs typeface="Times New Roman"/>
              </a:rPr>
              <a:t>STATION TYPES</a:t>
            </a:r>
            <a:r>
              <a:rPr sz="1200" b="1" u="heavy" spc="-80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(1)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5"/>
              </a:lnSpc>
            </a:pPr>
            <a:r>
              <a:rPr sz="1200" spc="-5" dirty="0">
                <a:latin typeface="Times New Roman"/>
                <a:cs typeface="Times New Roman"/>
              </a:rPr>
              <a:t>HDLC differentiates b/w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types of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stations: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–  </a:t>
            </a:r>
            <a:r>
              <a:rPr sz="1200" spc="-5" dirty="0">
                <a:latin typeface="Times New Roman"/>
                <a:cs typeface="Times New Roman"/>
              </a:rPr>
              <a:t>Primary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2558033"/>
            <a:ext cx="5961888" cy="1654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06388" y="9887156"/>
            <a:ext cx="2540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spc="-5" dirty="0">
                <a:latin typeface="Times New Roman"/>
                <a:cs typeface="Times New Roman"/>
              </a:rPr>
              <a:t>210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532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445007"/>
            <a:ext cx="5530850" cy="2258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53355" algn="l"/>
              </a:tabLst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	</a:t>
            </a: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380"/>
              </a:lnSpc>
              <a:spcBef>
                <a:spcPts val="87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addition to the </a:t>
            </a:r>
            <a:r>
              <a:rPr sz="1200" spc="-5" dirty="0">
                <a:latin typeface="Times New Roman"/>
                <a:cs typeface="Times New Roman"/>
              </a:rPr>
              <a:t>two </a:t>
            </a:r>
            <a:r>
              <a:rPr sz="1200" dirty="0">
                <a:latin typeface="Times New Roman"/>
                <a:cs typeface="Times New Roman"/>
              </a:rPr>
              <a:t>sub-layers , </a:t>
            </a:r>
            <a:r>
              <a:rPr sz="1200" spc="-5" dirty="0">
                <a:latin typeface="Times New Roman"/>
                <a:cs typeface="Times New Roman"/>
              </a:rPr>
              <a:t>Project 802 </a:t>
            </a:r>
            <a:r>
              <a:rPr sz="1200" dirty="0">
                <a:latin typeface="Times New Roman"/>
                <a:cs typeface="Times New Roman"/>
              </a:rPr>
              <a:t>contain a </a:t>
            </a:r>
            <a:r>
              <a:rPr sz="1200" spc="-5" dirty="0">
                <a:latin typeface="Times New Roman"/>
                <a:cs typeface="Times New Roman"/>
              </a:rPr>
              <a:t>section governing  internetworking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section </a:t>
            </a:r>
            <a:r>
              <a:rPr sz="1200" dirty="0">
                <a:latin typeface="Times New Roman"/>
                <a:cs typeface="Times New Roman"/>
              </a:rPr>
              <a:t>assures the </a:t>
            </a:r>
            <a:r>
              <a:rPr sz="1200" spc="-5" dirty="0">
                <a:latin typeface="Times New Roman"/>
                <a:cs typeface="Times New Roman"/>
              </a:rPr>
              <a:t>compatibility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different LANs and MANs across protocols  </a:t>
            </a:r>
            <a:r>
              <a:rPr sz="1200" dirty="0">
                <a:latin typeface="Times New Roman"/>
                <a:cs typeface="Times New Roman"/>
              </a:rPr>
              <a:t>and allows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exchanged across </a:t>
            </a:r>
            <a:r>
              <a:rPr sz="1200" spc="-5" dirty="0">
                <a:latin typeface="Times New Roman"/>
                <a:cs typeface="Times New Roman"/>
              </a:rPr>
              <a:t>otherwise incompatible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b="1" spc="-5" dirty="0">
                <a:latin typeface="Times New Roman"/>
                <a:cs typeface="Times New Roman"/>
              </a:rPr>
              <a:t>PROJECT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802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37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Strength of Project 802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Modularity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By subdividing the functions necessary for </a:t>
            </a:r>
            <a:r>
              <a:rPr sz="1200" spc="-10" dirty="0">
                <a:latin typeface="Times New Roman"/>
                <a:cs typeface="Times New Roman"/>
              </a:rPr>
              <a:t>LAN </a:t>
            </a:r>
            <a:r>
              <a:rPr sz="1200" spc="-5" dirty="0">
                <a:latin typeface="Times New Roman"/>
                <a:cs typeface="Times New Roman"/>
              </a:rPr>
              <a:t>management, the designers were  </a:t>
            </a:r>
            <a:r>
              <a:rPr sz="1200" dirty="0">
                <a:latin typeface="Times New Roman"/>
                <a:cs typeface="Times New Roman"/>
              </a:rPr>
              <a:t>able to standardize those that can be </a:t>
            </a:r>
            <a:r>
              <a:rPr sz="1200" spc="-5" dirty="0">
                <a:latin typeface="Times New Roman"/>
                <a:cs typeface="Times New Roman"/>
              </a:rPr>
              <a:t>generalized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isolate </a:t>
            </a:r>
            <a:r>
              <a:rPr sz="1200" dirty="0">
                <a:latin typeface="Times New Roman"/>
                <a:cs typeface="Times New Roman"/>
              </a:rPr>
              <a:t>those </a:t>
            </a:r>
            <a:r>
              <a:rPr sz="1200" spc="-5" dirty="0">
                <a:latin typeface="Times New Roman"/>
                <a:cs typeface="Times New Roman"/>
              </a:rPr>
              <a:t>that must remain 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5552185"/>
            <a:ext cx="5532120" cy="392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354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235"/>
              </a:spcBef>
            </a:pPr>
            <a:r>
              <a:rPr sz="1200" spc="-200" dirty="0">
                <a:latin typeface="Meiryo"/>
                <a:cs typeface="Meiryo"/>
              </a:rPr>
              <a:t>➢    </a:t>
            </a:r>
            <a:r>
              <a:rPr sz="1200" b="1" i="1" u="heavy" spc="-5" dirty="0">
                <a:latin typeface="Times New Roman"/>
                <a:cs typeface="Times New Roman"/>
              </a:rPr>
              <a:t>IEEE</a:t>
            </a:r>
            <a:r>
              <a:rPr sz="1200" b="1" i="1" u="heavy" spc="-70" dirty="0">
                <a:latin typeface="Times New Roman"/>
                <a:cs typeface="Times New Roman"/>
              </a:rPr>
              <a:t> </a:t>
            </a:r>
            <a:r>
              <a:rPr sz="1200" b="1" i="1" u="heavy" spc="-5" dirty="0">
                <a:latin typeface="Times New Roman"/>
                <a:cs typeface="Times New Roman"/>
              </a:rPr>
              <a:t>802.11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Is the section of Project 802 devoted to internetworking issues in LANs 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MANs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Although not yet </a:t>
            </a:r>
            <a:r>
              <a:rPr sz="1200" dirty="0">
                <a:latin typeface="Times New Roman"/>
                <a:cs typeface="Times New Roman"/>
              </a:rPr>
              <a:t>complete, it </a:t>
            </a:r>
            <a:r>
              <a:rPr sz="1200" spc="-5" dirty="0">
                <a:latin typeface="Times New Roman"/>
                <a:cs typeface="Times New Roman"/>
              </a:rPr>
              <a:t>seek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resolve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incompatibilities b/w network  architectures w/o requiring modifications </a:t>
            </a:r>
            <a:r>
              <a:rPr sz="1200" dirty="0">
                <a:latin typeface="Times New Roman"/>
                <a:cs typeface="Times New Roman"/>
              </a:rPr>
              <a:t>in existing </a:t>
            </a:r>
            <a:r>
              <a:rPr sz="1200" spc="-5" dirty="0">
                <a:latin typeface="Times New Roman"/>
                <a:cs typeface="Times New Roman"/>
              </a:rPr>
              <a:t>addressing, access,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error  </a:t>
            </a:r>
            <a:r>
              <a:rPr sz="1200" dirty="0">
                <a:latin typeface="Times New Roman"/>
                <a:cs typeface="Times New Roman"/>
              </a:rPr>
              <a:t>recovery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mechanisms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05"/>
              </a:lnSpc>
              <a:buFont typeface="Meiryo"/>
              <a:buChar char="➢"/>
              <a:tabLst>
                <a:tab pos="698500" algn="l"/>
              </a:tabLst>
            </a:pPr>
            <a:r>
              <a:rPr sz="1200" b="1" i="1" u="heavy" spc="-5" dirty="0">
                <a:latin typeface="Times New Roman"/>
                <a:cs typeface="Times New Roman"/>
              </a:rPr>
              <a:t>LLC</a:t>
            </a:r>
            <a:endParaRPr sz="1200">
              <a:latin typeface="Times New Roman"/>
              <a:cs typeface="Times New Roman"/>
            </a:endParaRPr>
          </a:p>
          <a:p>
            <a:pPr marL="12700" marR="8255">
              <a:lnSpc>
                <a:spcPts val="1380"/>
              </a:lnSpc>
              <a:spcBef>
                <a:spcPts val="60"/>
              </a:spcBef>
            </a:pPr>
            <a:r>
              <a:rPr sz="1200" spc="-5" dirty="0">
                <a:latin typeface="Times New Roman"/>
                <a:cs typeface="Times New Roman"/>
              </a:rPr>
              <a:t>In general, IEEE project 802 model takes the structure of an HDLC frame and divides  </a:t>
            </a:r>
            <a:r>
              <a:rPr sz="1200" dirty="0">
                <a:latin typeface="Times New Roman"/>
                <a:cs typeface="Times New Roman"/>
              </a:rPr>
              <a:t>into two </a:t>
            </a:r>
            <a:r>
              <a:rPr sz="1200" spc="-5" dirty="0">
                <a:latin typeface="Times New Roman"/>
                <a:cs typeface="Times New Roman"/>
              </a:rPr>
              <a:t>sets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functions:</a:t>
            </a:r>
            <a:endParaRPr sz="1200">
              <a:latin typeface="Times New Roman"/>
              <a:cs typeface="Times New Roman"/>
            </a:endParaRPr>
          </a:p>
          <a:p>
            <a:pPr marL="698500" marR="5080" indent="-228600">
              <a:lnSpc>
                <a:spcPts val="1380"/>
              </a:lnSpc>
              <a:buFont typeface="Meiryo"/>
              <a:buChar char="▪"/>
              <a:tabLst>
                <a:tab pos="697865" algn="l"/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One set contains the </a:t>
            </a:r>
            <a:r>
              <a:rPr sz="1200" spc="-5" dirty="0">
                <a:latin typeface="Times New Roman"/>
                <a:cs typeface="Times New Roman"/>
              </a:rPr>
              <a:t>end-user portions of the frame: </a:t>
            </a:r>
            <a:r>
              <a:rPr sz="1200" dirty="0">
                <a:latin typeface="Times New Roman"/>
                <a:cs typeface="Times New Roman"/>
              </a:rPr>
              <a:t>The logical </a:t>
            </a:r>
            <a:r>
              <a:rPr sz="1200" spc="-5" dirty="0">
                <a:latin typeface="Times New Roman"/>
                <a:cs typeface="Times New Roman"/>
              </a:rPr>
              <a:t>address,  </a:t>
            </a:r>
            <a:r>
              <a:rPr sz="1200" dirty="0">
                <a:latin typeface="Times New Roman"/>
                <a:cs typeface="Times New Roman"/>
              </a:rPr>
              <a:t>control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15"/>
              </a:lnSpc>
              <a:buFont typeface="Meiryo"/>
              <a:buChar char="▪"/>
              <a:tabLst>
                <a:tab pos="697865" algn="l"/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These functions are handled </a:t>
            </a:r>
            <a:r>
              <a:rPr sz="1200" spc="-5" dirty="0">
                <a:latin typeface="Times New Roman"/>
                <a:cs typeface="Times New Roman"/>
              </a:rPr>
              <a:t>by IEEE 802.2 LLC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410"/>
              </a:lnSpc>
              <a:buFont typeface="Meiryo"/>
              <a:buChar char="▪"/>
              <a:tabLst>
                <a:tab pos="697865" algn="l"/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LLC is upper of data link layer </a:t>
            </a:r>
            <a:r>
              <a:rPr sz="1200" spc="-5" dirty="0">
                <a:latin typeface="Times New Roman"/>
                <a:cs typeface="Times New Roman"/>
              </a:rPr>
              <a:t>and is common to all LAN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698500" indent="-228600">
              <a:lnSpc>
                <a:spcPts val="1405"/>
              </a:lnSpc>
              <a:spcBef>
                <a:spcPts val="5"/>
              </a:spcBef>
              <a:buFont typeface="Meiryo"/>
              <a:buChar char="➢"/>
              <a:tabLst>
                <a:tab pos="698500" algn="l"/>
              </a:tabLst>
            </a:pPr>
            <a:r>
              <a:rPr sz="1200" b="1" i="1" u="heavy" spc="-5" dirty="0">
                <a:latin typeface="Times New Roman"/>
                <a:cs typeface="Times New Roman"/>
              </a:rPr>
              <a:t>MAC</a:t>
            </a:r>
            <a:endParaRPr sz="1200">
              <a:latin typeface="Times New Roman"/>
              <a:cs typeface="Times New Roman"/>
            </a:endParaRPr>
          </a:p>
          <a:p>
            <a:pPr marL="469900" marR="698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second set of functions,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MAC sub-layer </a:t>
            </a:r>
            <a:r>
              <a:rPr sz="1200" dirty="0">
                <a:latin typeface="Times New Roman"/>
                <a:cs typeface="Times New Roman"/>
              </a:rPr>
              <a:t>, resolves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contention for the  shared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It contains Synchronization Flag, Flow and Error control </a:t>
            </a:r>
            <a:r>
              <a:rPr sz="1200" spc="-5" dirty="0">
                <a:latin typeface="Times New Roman"/>
                <a:cs typeface="Times New Roman"/>
              </a:rPr>
              <a:t>specifications as </a:t>
            </a:r>
            <a:r>
              <a:rPr sz="1200" dirty="0">
                <a:latin typeface="Times New Roman"/>
                <a:cs typeface="Times New Roman"/>
              </a:rPr>
              <a:t>well as  the </a:t>
            </a:r>
            <a:r>
              <a:rPr sz="1200" spc="-5" dirty="0">
                <a:latin typeface="Times New Roman"/>
                <a:cs typeface="Times New Roman"/>
              </a:rPr>
              <a:t>physical </a:t>
            </a:r>
            <a:r>
              <a:rPr sz="1200" dirty="0">
                <a:latin typeface="Times New Roman"/>
                <a:cs typeface="Times New Roman"/>
              </a:rPr>
              <a:t>address </a:t>
            </a:r>
            <a:r>
              <a:rPr sz="1200" spc="-5" dirty="0">
                <a:latin typeface="Times New Roman"/>
                <a:cs typeface="Times New Roman"/>
              </a:rPr>
              <a:t>of next station </a:t>
            </a:r>
            <a:r>
              <a:rPr sz="1200" dirty="0">
                <a:latin typeface="Times New Roman"/>
                <a:cs typeface="Times New Roman"/>
              </a:rPr>
              <a:t>to receive &amp; route a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7721" y="2871216"/>
            <a:ext cx="4706112" cy="2915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328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445007"/>
            <a:ext cx="5530850" cy="2501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53355" algn="l"/>
              </a:tabLst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	</a:t>
            </a: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87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MAC protocols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specific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LAN using </a:t>
            </a:r>
            <a:r>
              <a:rPr sz="1200" dirty="0">
                <a:latin typeface="Times New Roman"/>
                <a:cs typeface="Times New Roman"/>
              </a:rPr>
              <a:t>them </a:t>
            </a:r>
            <a:r>
              <a:rPr sz="1200" spc="-5" dirty="0">
                <a:latin typeface="Times New Roman"/>
                <a:cs typeface="Times New Roman"/>
              </a:rPr>
              <a:t>(Ethernet, </a:t>
            </a:r>
            <a:r>
              <a:rPr sz="1200" dirty="0">
                <a:latin typeface="Times New Roman"/>
                <a:cs typeface="Times New Roman"/>
              </a:rPr>
              <a:t>Token </a:t>
            </a:r>
            <a:r>
              <a:rPr sz="1200" spc="-5" dirty="0">
                <a:latin typeface="Times New Roman"/>
                <a:cs typeface="Times New Roman"/>
              </a:rPr>
              <a:t>Ring, </a:t>
            </a:r>
            <a:r>
              <a:rPr sz="1200" dirty="0">
                <a:latin typeface="Times New Roman"/>
                <a:cs typeface="Times New Roman"/>
              </a:rPr>
              <a:t>Token  Bus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etc)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Protocol Data Unit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(PDU)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data unit in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LLC level is </a:t>
            </a:r>
            <a:r>
              <a:rPr sz="1200" spc="-5" dirty="0">
                <a:latin typeface="Times New Roman"/>
                <a:cs typeface="Times New Roman"/>
              </a:rPr>
              <a:t>called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Protocol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unit (PDU)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PDU </a:t>
            </a:r>
            <a:r>
              <a:rPr sz="1200" dirty="0">
                <a:latin typeface="Times New Roman"/>
                <a:cs typeface="Times New Roman"/>
              </a:rPr>
              <a:t>contains 4 </a:t>
            </a:r>
            <a:r>
              <a:rPr sz="1200" spc="-5" dirty="0">
                <a:latin typeface="Times New Roman"/>
                <a:cs typeface="Times New Roman"/>
              </a:rPr>
              <a:t>fields familiar from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HDLC: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590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 destination service access point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(DSAP)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565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source service access point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(SSAP)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565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field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An Information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field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Protocol Data Unit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(PDU)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98" y="5806440"/>
            <a:ext cx="5532120" cy="270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u="heavy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DSAP and</a:t>
            </a:r>
            <a:r>
              <a:rPr sz="1200" b="1" u="heavy" spc="-70" dirty="0"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latin typeface="Times New Roman"/>
                <a:cs typeface="Times New Roman"/>
              </a:rPr>
              <a:t>SSAP</a:t>
            </a:r>
            <a:endParaRPr sz="1200">
              <a:latin typeface="Times New Roman"/>
              <a:cs typeface="Times New Roman"/>
            </a:endParaRPr>
          </a:p>
          <a:p>
            <a:pPr marL="241300" marR="825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DSAP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SSAP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addresses used by LLC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identify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protocol stacks on the  </a:t>
            </a:r>
            <a:r>
              <a:rPr sz="1200" dirty="0">
                <a:latin typeface="Times New Roman"/>
                <a:cs typeface="Times New Roman"/>
              </a:rPr>
              <a:t>receiving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sending machines that </a:t>
            </a:r>
            <a:r>
              <a:rPr sz="1200" spc="-5" dirty="0">
                <a:latin typeface="Times New Roman"/>
                <a:cs typeface="Times New Roman"/>
              </a:rPr>
              <a:t>are generating and using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bit of the </a:t>
            </a:r>
            <a:r>
              <a:rPr sz="1200" spc="-5" dirty="0">
                <a:latin typeface="Times New Roman"/>
                <a:cs typeface="Times New Roman"/>
              </a:rPr>
              <a:t>DSAP indicates </a:t>
            </a:r>
            <a:r>
              <a:rPr sz="1200" dirty="0">
                <a:latin typeface="Times New Roman"/>
                <a:cs typeface="Times New Roman"/>
              </a:rPr>
              <a:t>whether the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is intended for an individual or  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first bit of </a:t>
            </a:r>
            <a:r>
              <a:rPr sz="1200" spc="-5" dirty="0">
                <a:latin typeface="Times New Roman"/>
                <a:cs typeface="Times New Roman"/>
              </a:rPr>
              <a:t>SSAP </a:t>
            </a:r>
            <a:r>
              <a:rPr sz="1200" dirty="0">
                <a:latin typeface="Times New Roman"/>
                <a:cs typeface="Times New Roman"/>
              </a:rPr>
              <a:t>indicates </a:t>
            </a:r>
            <a:r>
              <a:rPr sz="1200" spc="-5" dirty="0">
                <a:latin typeface="Times New Roman"/>
                <a:cs typeface="Times New Roman"/>
              </a:rPr>
              <a:t>whether </a:t>
            </a:r>
            <a:r>
              <a:rPr sz="1200" dirty="0">
                <a:latin typeface="Times New Roman"/>
                <a:cs typeface="Times New Roman"/>
              </a:rPr>
              <a:t>the communication is a </a:t>
            </a:r>
            <a:r>
              <a:rPr sz="1200" spc="-5" dirty="0">
                <a:latin typeface="Times New Roman"/>
                <a:cs typeface="Times New Roman"/>
              </a:rPr>
              <a:t>command </a:t>
            </a:r>
            <a:r>
              <a:rPr sz="1200" dirty="0">
                <a:latin typeface="Times New Roman"/>
                <a:cs typeface="Times New Roman"/>
              </a:rPr>
              <a:t>or a  </a:t>
            </a:r>
            <a:r>
              <a:rPr sz="1200" spc="-5" dirty="0">
                <a:latin typeface="Times New Roman"/>
                <a:cs typeface="Times New Roman"/>
              </a:rPr>
              <a:t>response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PDU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b="1" u="heavy" spc="-5" dirty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control field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PDU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identical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the control field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HDLC.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in HDLC, </a:t>
            </a:r>
            <a:r>
              <a:rPr sz="1200" spc="-5" dirty="0">
                <a:latin typeface="Times New Roman"/>
                <a:cs typeface="Times New Roman"/>
              </a:rPr>
              <a:t>PDU frames </a:t>
            </a:r>
            <a:r>
              <a:rPr sz="1200" dirty="0">
                <a:latin typeface="Times New Roman"/>
                <a:cs typeface="Times New Roman"/>
              </a:rPr>
              <a:t>can be </a:t>
            </a:r>
            <a:r>
              <a:rPr sz="1200" spc="-5" dirty="0">
                <a:latin typeface="Times New Roman"/>
                <a:cs typeface="Times New Roman"/>
              </a:rPr>
              <a:t>I-frames, S-frames,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U-Frames </a:t>
            </a:r>
            <a:r>
              <a:rPr sz="1200" dirty="0">
                <a:latin typeface="Times New Roman"/>
                <a:cs typeface="Times New Roman"/>
              </a:rPr>
              <a:t>and carry all of the  codes and the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the corresponding HDLC frame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carry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•</a:t>
            </a:r>
            <a:r>
              <a:rPr sz="1200" b="1" spc="-5" dirty="0">
                <a:latin typeface="Times New Roman"/>
                <a:cs typeface="Times New Roman"/>
              </a:rPr>
              <a:t>The PDU  has no flag fields, no CRC, and no station</a:t>
            </a:r>
            <a:r>
              <a:rPr sz="1200" b="1" spc="6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address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•</a:t>
            </a:r>
            <a:r>
              <a:rPr sz="1200" b="1" spc="-5" dirty="0">
                <a:latin typeface="Times New Roman"/>
                <a:cs typeface="Times New Roman"/>
              </a:rPr>
              <a:t>These </a:t>
            </a:r>
            <a:r>
              <a:rPr sz="1200" b="1" dirty="0">
                <a:latin typeface="Times New Roman"/>
                <a:cs typeface="Times New Roman"/>
              </a:rPr>
              <a:t>fields are </a:t>
            </a:r>
            <a:r>
              <a:rPr sz="1200" b="1" spc="-5" dirty="0">
                <a:latin typeface="Times New Roman"/>
                <a:cs typeface="Times New Roman"/>
              </a:rPr>
              <a:t>added </a:t>
            </a:r>
            <a:r>
              <a:rPr sz="1200" b="1" dirty="0">
                <a:latin typeface="Times New Roman"/>
                <a:cs typeface="Times New Roman"/>
              </a:rPr>
              <a:t>in the </a:t>
            </a:r>
            <a:r>
              <a:rPr sz="1200" b="1" spc="-5" dirty="0">
                <a:latin typeface="Times New Roman"/>
                <a:cs typeface="Times New Roman"/>
              </a:rPr>
              <a:t>lower </a:t>
            </a:r>
            <a:r>
              <a:rPr sz="1200" b="1" dirty="0">
                <a:latin typeface="Times New Roman"/>
                <a:cs typeface="Times New Roman"/>
              </a:rPr>
              <a:t>sub-layer </a:t>
            </a:r>
            <a:r>
              <a:rPr sz="1200" b="1" spc="-5" dirty="0">
                <a:latin typeface="Times New Roman"/>
                <a:cs typeface="Times New Roman"/>
              </a:rPr>
              <a:t>i.e. MAC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7141" y="2936748"/>
            <a:ext cx="4754880" cy="2703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06388" y="9887156"/>
            <a:ext cx="2540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spc="-5" dirty="0">
                <a:latin typeface="Times New Roman"/>
                <a:cs typeface="Times New Roman"/>
              </a:rPr>
              <a:t>220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5252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3908806"/>
            <a:ext cx="5531485" cy="1276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latin typeface="Times New Roman"/>
                <a:cs typeface="Times New Roman"/>
              </a:rPr>
              <a:t>ETHERNET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55"/>
              </a:spcBef>
            </a:pPr>
            <a:r>
              <a:rPr sz="1200" spc="-5" dirty="0">
                <a:latin typeface="Times New Roman"/>
                <a:cs typeface="Times New Roman"/>
              </a:rPr>
              <a:t>IEEE 802.3 supports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LAN standard originally </a:t>
            </a:r>
            <a:r>
              <a:rPr sz="1200" dirty="0">
                <a:latin typeface="Times New Roman"/>
                <a:cs typeface="Times New Roman"/>
              </a:rPr>
              <a:t>developed by Xerox and later extended  </a:t>
            </a:r>
            <a:r>
              <a:rPr sz="1200" spc="-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joint venture b/w Digital Equipment Corporation, </a:t>
            </a:r>
            <a:r>
              <a:rPr sz="1200" dirty="0">
                <a:latin typeface="Times New Roman"/>
                <a:cs typeface="Times New Roman"/>
              </a:rPr>
              <a:t>Intel Corporation 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Xerox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This is called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ETHERNET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Categories of</a:t>
            </a:r>
            <a:r>
              <a:rPr sz="1200" b="1" spc="-114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802.3-Figure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2324" y="7422133"/>
            <a:ext cx="971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8552433"/>
            <a:ext cx="4276090" cy="114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27505" algn="ctr">
              <a:lnSpc>
                <a:spcPts val="1639"/>
              </a:lnSpc>
            </a:pPr>
            <a:r>
              <a:rPr sz="1400" b="1" spc="-5" dirty="0">
                <a:latin typeface="Times New Roman"/>
                <a:cs typeface="Times New Roman"/>
              </a:rPr>
              <a:t>IEEE 802.3 defines </a:t>
            </a:r>
            <a:r>
              <a:rPr sz="1400" b="1" spc="-10" dirty="0">
                <a:latin typeface="Times New Roman"/>
                <a:cs typeface="Times New Roman"/>
              </a:rPr>
              <a:t>two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categories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580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BASEBAND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BROADBAND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384300" marR="5080">
              <a:lnSpc>
                <a:spcPts val="1380"/>
              </a:lnSpc>
            </a:pP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word </a:t>
            </a:r>
            <a:r>
              <a:rPr sz="1200" b="1" dirty="0">
                <a:latin typeface="Times New Roman"/>
                <a:cs typeface="Times New Roman"/>
              </a:rPr>
              <a:t>“base” specifies a digital signal  The </a:t>
            </a:r>
            <a:r>
              <a:rPr sz="1200" b="1" spc="-5" dirty="0">
                <a:latin typeface="Times New Roman"/>
                <a:cs typeface="Times New Roman"/>
              </a:rPr>
              <a:t>word </a:t>
            </a:r>
            <a:r>
              <a:rPr sz="1200" b="1" dirty="0">
                <a:latin typeface="Times New Roman"/>
                <a:cs typeface="Times New Roman"/>
              </a:rPr>
              <a:t>“broad” specifies an analog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98650" y="5176265"/>
            <a:ext cx="5063490" cy="2480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7424" y="914400"/>
            <a:ext cx="4818888" cy="2802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63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298" y="1077468"/>
            <a:ext cx="5532120" cy="852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IEEE divides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base band category </a:t>
            </a:r>
            <a:r>
              <a:rPr sz="1200" dirty="0">
                <a:latin typeface="Times New Roman"/>
                <a:cs typeface="Times New Roman"/>
              </a:rPr>
              <a:t>into 5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standards: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10 Base </a:t>
            </a:r>
            <a:r>
              <a:rPr sz="1200" dirty="0">
                <a:latin typeface="Times New Roman"/>
                <a:cs typeface="Times New Roman"/>
              </a:rPr>
              <a:t>5 , </a:t>
            </a:r>
            <a:r>
              <a:rPr sz="1200" spc="-5" dirty="0">
                <a:latin typeface="Times New Roman"/>
                <a:cs typeface="Times New Roman"/>
              </a:rPr>
              <a:t>10 Base 2, 10 Base-T,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Base 5, 100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Base-T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spcBef>
                <a:spcPts val="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first number (10, 1, or 100) </a:t>
            </a:r>
            <a:r>
              <a:rPr sz="1200" spc="-5" dirty="0">
                <a:latin typeface="Times New Roman"/>
                <a:cs typeface="Times New Roman"/>
              </a:rPr>
              <a:t>indicates the data rate in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Mbps.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last number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letter (5, 2, 1, or T) indicates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maximum </a:t>
            </a:r>
            <a:r>
              <a:rPr sz="1200" dirty="0">
                <a:latin typeface="Times New Roman"/>
                <a:cs typeface="Times New Roman"/>
              </a:rPr>
              <a:t>cable length or </a:t>
            </a:r>
            <a:r>
              <a:rPr sz="1200" spc="-5" dirty="0">
                <a:latin typeface="Times New Roman"/>
                <a:cs typeface="Times New Roman"/>
              </a:rPr>
              <a:t>the  </a:t>
            </a:r>
            <a:r>
              <a:rPr sz="1200" dirty="0">
                <a:latin typeface="Times New Roman"/>
                <a:cs typeface="Times New Roman"/>
              </a:rPr>
              <a:t>type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IEEE defines only one specification </a:t>
            </a:r>
            <a:r>
              <a:rPr sz="1200" dirty="0">
                <a:latin typeface="Times New Roman"/>
                <a:cs typeface="Times New Roman"/>
              </a:rPr>
              <a:t>for the broadband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category: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595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10 Broad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36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5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Again the first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(10) indicates the data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last </a:t>
            </a:r>
            <a:r>
              <a:rPr sz="1200" spc="-5" dirty="0">
                <a:latin typeface="Times New Roman"/>
                <a:cs typeface="Times New Roman"/>
              </a:rPr>
              <a:t>number defines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maximum </a:t>
            </a:r>
            <a:r>
              <a:rPr sz="1200" dirty="0">
                <a:latin typeface="Times New Roman"/>
                <a:cs typeface="Times New Roman"/>
              </a:rPr>
              <a:t>cable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length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Max. cable length restriction can be changed </a:t>
            </a:r>
            <a:r>
              <a:rPr sz="1200" spc="-5" dirty="0">
                <a:latin typeface="Times New Roman"/>
                <a:cs typeface="Times New Roman"/>
              </a:rPr>
              <a:t>using networking devices </a:t>
            </a:r>
            <a:r>
              <a:rPr sz="1200" dirty="0">
                <a:latin typeface="Times New Roman"/>
                <a:cs typeface="Times New Roman"/>
              </a:rPr>
              <a:t>i.e. </a:t>
            </a:r>
            <a:r>
              <a:rPr sz="1200" spc="-5" dirty="0">
                <a:latin typeface="Times New Roman"/>
                <a:cs typeface="Times New Roman"/>
              </a:rPr>
              <a:t>Repeaters 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Bridges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Access Method: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CSMA/CD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Multiple </a:t>
            </a:r>
            <a:r>
              <a:rPr sz="1200" b="1" spc="-5" dirty="0">
                <a:latin typeface="Times New Roman"/>
                <a:cs typeface="Times New Roman"/>
              </a:rPr>
              <a:t>Access: </a:t>
            </a:r>
            <a:r>
              <a:rPr sz="1200" spc="-5" dirty="0">
                <a:latin typeface="Times New Roman"/>
                <a:cs typeface="Times New Roman"/>
              </a:rPr>
              <a:t>Multiple users access </a:t>
            </a:r>
            <a:r>
              <a:rPr sz="1200" dirty="0">
                <a:latin typeface="Times New Roman"/>
                <a:cs typeface="Times New Roman"/>
              </a:rPr>
              <a:t>to a </a:t>
            </a:r>
            <a:r>
              <a:rPr sz="1200" spc="-5" dirty="0">
                <a:latin typeface="Times New Roman"/>
                <a:cs typeface="Times New Roman"/>
              </a:rPr>
              <a:t>single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Carrier </a:t>
            </a:r>
            <a:r>
              <a:rPr sz="1200" b="1" spc="-5" dirty="0">
                <a:latin typeface="Times New Roman"/>
                <a:cs typeface="Times New Roman"/>
              </a:rPr>
              <a:t>Sense: </a:t>
            </a:r>
            <a:r>
              <a:rPr sz="1200" spc="-5" dirty="0">
                <a:latin typeface="Times New Roman"/>
                <a:cs typeface="Times New Roman"/>
              </a:rPr>
              <a:t>A device </a:t>
            </a:r>
            <a:r>
              <a:rPr sz="1200" dirty="0">
                <a:latin typeface="Times New Roman"/>
                <a:cs typeface="Times New Roman"/>
              </a:rPr>
              <a:t>listens to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line </a:t>
            </a:r>
            <a:r>
              <a:rPr sz="1200" spc="-5" dirty="0">
                <a:latin typeface="Times New Roman"/>
                <a:cs typeface="Times New Roman"/>
              </a:rPr>
              <a:t>before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transmits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Collision </a:t>
            </a:r>
            <a:r>
              <a:rPr sz="1200" b="1" spc="-5" dirty="0">
                <a:latin typeface="Times New Roman"/>
                <a:cs typeface="Times New Roman"/>
              </a:rPr>
              <a:t>Detection: </a:t>
            </a:r>
            <a:r>
              <a:rPr sz="1200" spc="-5" dirty="0">
                <a:latin typeface="Times New Roman"/>
                <a:cs typeface="Times New Roman"/>
              </a:rPr>
              <a:t>Extremely </a:t>
            </a:r>
            <a:r>
              <a:rPr sz="1200" dirty="0">
                <a:latin typeface="Times New Roman"/>
                <a:cs typeface="Times New Roman"/>
              </a:rPr>
              <a:t>high voltage indicates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collision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Need for a Access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Method</a:t>
            </a:r>
            <a:endParaRPr sz="14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70"/>
              </a:lnSpc>
              <a:spcBef>
                <a:spcPts val="12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Whenever multiple users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unregulated access </a:t>
            </a:r>
            <a:r>
              <a:rPr sz="1200" dirty="0">
                <a:latin typeface="Times New Roman"/>
                <a:cs typeface="Times New Roman"/>
              </a:rPr>
              <a:t>to a single line,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is a danger of  </a:t>
            </a:r>
            <a:r>
              <a:rPr sz="1200" spc="-5" dirty="0">
                <a:latin typeface="Times New Roman"/>
                <a:cs typeface="Times New Roman"/>
              </a:rPr>
              <a:t>signals overlapping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destroying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35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Such </a:t>
            </a:r>
            <a:r>
              <a:rPr sz="1200" spc="-5" dirty="0">
                <a:latin typeface="Times New Roman"/>
                <a:cs typeface="Times New Roman"/>
              </a:rPr>
              <a:t>overlaps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turn </a:t>
            </a:r>
            <a:r>
              <a:rPr sz="1200" dirty="0">
                <a:latin typeface="Times New Roman"/>
                <a:cs typeface="Times New Roman"/>
              </a:rPr>
              <a:t>signals to Noise are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COLLISIONS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 traffic increases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multiple-access </a:t>
            </a:r>
            <a:r>
              <a:rPr sz="1200" dirty="0">
                <a:latin typeface="Times New Roman"/>
                <a:cs typeface="Times New Roman"/>
              </a:rPr>
              <a:t>link, so do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collisions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70"/>
              </a:lnSpc>
              <a:spcBef>
                <a:spcPts val="13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LAN </a:t>
            </a:r>
            <a:r>
              <a:rPr sz="1200" dirty="0">
                <a:latin typeface="Times New Roman"/>
                <a:cs typeface="Times New Roman"/>
              </a:rPr>
              <a:t>therefore </a:t>
            </a:r>
            <a:r>
              <a:rPr sz="1200" spc="-5" dirty="0">
                <a:latin typeface="Times New Roman"/>
                <a:cs typeface="Times New Roman"/>
              </a:rPr>
              <a:t>needs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mechanism </a:t>
            </a:r>
            <a:r>
              <a:rPr sz="1200" dirty="0">
                <a:latin typeface="Times New Roman"/>
                <a:cs typeface="Times New Roman"/>
              </a:rPr>
              <a:t>to coordinate traffic, </a:t>
            </a:r>
            <a:r>
              <a:rPr sz="1200" spc="-5" dirty="0">
                <a:latin typeface="Times New Roman"/>
                <a:cs typeface="Times New Roman"/>
              </a:rPr>
              <a:t>minimize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 collisions and </a:t>
            </a:r>
            <a:r>
              <a:rPr sz="1200" spc="-5" dirty="0">
                <a:latin typeface="Times New Roman"/>
                <a:cs typeface="Times New Roman"/>
              </a:rPr>
              <a:t>maximizes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number of frames </a:t>
            </a:r>
            <a:r>
              <a:rPr sz="1200" dirty="0">
                <a:latin typeface="Times New Roman"/>
                <a:cs typeface="Times New Roman"/>
              </a:rPr>
              <a:t>that are delivered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successfully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90"/>
              </a:lnSpc>
              <a:spcBef>
                <a:spcPts val="8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access </a:t>
            </a:r>
            <a:r>
              <a:rPr sz="1200" spc="-5" dirty="0">
                <a:latin typeface="Times New Roman"/>
                <a:cs typeface="Times New Roman"/>
              </a:rPr>
              <a:t>mechanism </a:t>
            </a:r>
            <a:r>
              <a:rPr sz="1200" dirty="0">
                <a:latin typeface="Times New Roman"/>
                <a:cs typeface="Times New Roman"/>
              </a:rPr>
              <a:t>used in </a:t>
            </a:r>
            <a:r>
              <a:rPr sz="1200" spc="-5" dirty="0">
                <a:latin typeface="Times New Roman"/>
                <a:cs typeface="Times New Roman"/>
              </a:rPr>
              <a:t>Ethernet </a:t>
            </a:r>
            <a:r>
              <a:rPr sz="1200" dirty="0">
                <a:latin typeface="Times New Roman"/>
                <a:cs typeface="Times New Roman"/>
              </a:rPr>
              <a:t>is called </a:t>
            </a:r>
            <a:r>
              <a:rPr sz="1200" b="1" dirty="0">
                <a:latin typeface="Times New Roman"/>
                <a:cs typeface="Times New Roman"/>
              </a:rPr>
              <a:t>Carrier </a:t>
            </a:r>
            <a:r>
              <a:rPr sz="1200" b="1" spc="-5" dirty="0">
                <a:latin typeface="Times New Roman"/>
                <a:cs typeface="Times New Roman"/>
              </a:rPr>
              <a:t>Sense </a:t>
            </a:r>
            <a:r>
              <a:rPr sz="1200" b="1" dirty="0">
                <a:latin typeface="Times New Roman"/>
                <a:cs typeface="Times New Roman"/>
              </a:rPr>
              <a:t>Multiple Access  </a:t>
            </a:r>
            <a:r>
              <a:rPr sz="1200" b="1" spc="-5" dirty="0">
                <a:latin typeface="Times New Roman"/>
                <a:cs typeface="Times New Roman"/>
              </a:rPr>
              <a:t>with </a:t>
            </a:r>
            <a:r>
              <a:rPr sz="1200" b="1" dirty="0">
                <a:latin typeface="Times New Roman"/>
                <a:cs typeface="Times New Roman"/>
              </a:rPr>
              <a:t>Collision </a:t>
            </a:r>
            <a:r>
              <a:rPr sz="1200" b="1" spc="-5" dirty="0">
                <a:latin typeface="Times New Roman"/>
                <a:cs typeface="Times New Roman"/>
              </a:rPr>
              <a:t>Detection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(CSMA/CD)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805"/>
              </a:lnSpc>
            </a:pPr>
            <a:r>
              <a:rPr sz="1600" spc="105" dirty="0">
                <a:latin typeface="Arial"/>
                <a:cs typeface="Arial"/>
              </a:rPr>
              <a:t>•</a:t>
            </a:r>
            <a:r>
              <a:rPr sz="1200" b="1" spc="105" dirty="0">
                <a:latin typeface="Times New Roman"/>
                <a:cs typeface="Times New Roman"/>
              </a:rPr>
              <a:t>MA</a:t>
            </a:r>
            <a:r>
              <a:rPr sz="1200" spc="105" dirty="0">
                <a:latin typeface="Meiryo"/>
                <a:cs typeface="Meiryo"/>
              </a:rPr>
              <a:t>€</a:t>
            </a:r>
            <a:r>
              <a:rPr sz="1200" spc="-125" dirty="0">
                <a:latin typeface="Meiryo"/>
                <a:cs typeface="Meiryo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CSMA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spc="425" dirty="0">
                <a:latin typeface="Meiryo"/>
                <a:cs typeface="Meiryo"/>
              </a:rPr>
              <a:t>€</a:t>
            </a:r>
            <a:r>
              <a:rPr sz="1200" spc="-125" dirty="0">
                <a:latin typeface="Meiryo"/>
                <a:cs typeface="Meiryo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CSMA/CD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639"/>
              </a:lnSpc>
              <a:spcBef>
                <a:spcPts val="1230"/>
              </a:spcBef>
              <a:buFont typeface="Meiryo"/>
              <a:buChar char="❖"/>
              <a:tabLst>
                <a:tab pos="4699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CSMA/CD</a:t>
            </a:r>
            <a:endParaRPr sz="14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80"/>
              </a:lnSpc>
              <a:spcBef>
                <a:spcPts val="5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original design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b="1" u="heavy" dirty="0">
                <a:latin typeface="Times New Roman"/>
                <a:cs typeface="Times New Roman"/>
              </a:rPr>
              <a:t>multiple access </a:t>
            </a:r>
            <a:r>
              <a:rPr sz="1200" spc="-5" dirty="0">
                <a:latin typeface="Times New Roman"/>
                <a:cs typeface="Times New Roman"/>
              </a:rPr>
              <a:t>method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every </a:t>
            </a:r>
            <a:r>
              <a:rPr sz="1200" spc="-5" dirty="0">
                <a:latin typeface="Times New Roman"/>
                <a:cs typeface="Times New Roman"/>
              </a:rPr>
              <a:t>workstation had  </a:t>
            </a:r>
            <a:r>
              <a:rPr sz="1200" dirty="0">
                <a:latin typeface="Times New Roman"/>
                <a:cs typeface="Times New Roman"/>
              </a:rPr>
              <a:t>equal access to the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multiple access, there was </a:t>
            </a:r>
            <a:r>
              <a:rPr sz="1200" dirty="0">
                <a:latin typeface="Times New Roman"/>
                <a:cs typeface="Times New Roman"/>
              </a:rPr>
              <a:t>no provision for traffic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coordination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Access to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line </a:t>
            </a:r>
            <a:r>
              <a:rPr sz="1200" spc="-5" dirty="0">
                <a:latin typeface="Times New Roman"/>
                <a:cs typeface="Times New Roman"/>
              </a:rPr>
              <a:t>was open </a:t>
            </a:r>
            <a:r>
              <a:rPr sz="1200" dirty="0">
                <a:latin typeface="Times New Roman"/>
                <a:cs typeface="Times New Roman"/>
              </a:rPr>
              <a:t>to any </a:t>
            </a:r>
            <a:r>
              <a:rPr sz="1200" spc="-5" dirty="0">
                <a:latin typeface="Times New Roman"/>
                <a:cs typeface="Times New Roman"/>
              </a:rPr>
              <a:t>node </a:t>
            </a:r>
            <a:r>
              <a:rPr sz="1200" dirty="0">
                <a:latin typeface="Times New Roman"/>
                <a:cs typeface="Times New Roman"/>
              </a:rPr>
              <a:t>at any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Any device wishing to </a:t>
            </a:r>
            <a:r>
              <a:rPr sz="1200" spc="-5" dirty="0">
                <a:latin typeface="Times New Roman"/>
                <a:cs typeface="Times New Roman"/>
              </a:rPr>
              <a:t>transmit sent its data and then relied on ACKs to know if it had  </a:t>
            </a:r>
            <a:r>
              <a:rPr sz="1200" dirty="0">
                <a:latin typeface="Times New Roman"/>
                <a:cs typeface="Times New Roman"/>
              </a:rPr>
              <a:t>reached its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destination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b="1" u="heavy" spc="-5" dirty="0">
                <a:latin typeface="Times New Roman"/>
                <a:cs typeface="Times New Roman"/>
              </a:rPr>
              <a:t>CSMA </a:t>
            </a:r>
            <a:r>
              <a:rPr sz="1200" spc="-5" dirty="0">
                <a:latin typeface="Times New Roman"/>
                <a:cs typeface="Times New Roman"/>
              </a:rPr>
              <a:t>system, </a:t>
            </a:r>
            <a:r>
              <a:rPr sz="1200" dirty="0">
                <a:latin typeface="Times New Roman"/>
                <a:cs typeface="Times New Roman"/>
              </a:rPr>
              <a:t>any device wishing to transmit </a:t>
            </a:r>
            <a:r>
              <a:rPr sz="1200" spc="-5" dirty="0">
                <a:latin typeface="Times New Roman"/>
                <a:cs typeface="Times New Roman"/>
              </a:rPr>
              <a:t>must first </a:t>
            </a:r>
            <a:r>
              <a:rPr sz="1200" dirty="0">
                <a:latin typeface="Times New Roman"/>
                <a:cs typeface="Times New Roman"/>
              </a:rPr>
              <a:t>listen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existing </a:t>
            </a:r>
            <a:r>
              <a:rPr sz="1200" spc="-5" dirty="0">
                <a:latin typeface="Times New Roman"/>
                <a:cs typeface="Times New Roman"/>
              </a:rPr>
              <a:t>traffic  </a:t>
            </a:r>
            <a:r>
              <a:rPr sz="1200" dirty="0">
                <a:latin typeface="Times New Roman"/>
                <a:cs typeface="Times New Roman"/>
              </a:rPr>
              <a:t>on the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device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listen by checking for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voltage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no voltage is detected, the line is </a:t>
            </a:r>
            <a:r>
              <a:rPr sz="1200" spc="-5" dirty="0">
                <a:latin typeface="Times New Roman"/>
                <a:cs typeface="Times New Roman"/>
              </a:rPr>
              <a:t>considered </a:t>
            </a:r>
            <a:r>
              <a:rPr sz="1200" dirty="0">
                <a:latin typeface="Times New Roman"/>
                <a:cs typeface="Times New Roman"/>
              </a:rPr>
              <a:t>idle and the </a:t>
            </a:r>
            <a:r>
              <a:rPr sz="1200" spc="-10" dirty="0">
                <a:latin typeface="Times New Roman"/>
                <a:cs typeface="Times New Roman"/>
              </a:rPr>
              <a:t>TX 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initiated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CSMA </a:t>
            </a:r>
            <a:r>
              <a:rPr sz="1200" dirty="0">
                <a:latin typeface="Times New Roman"/>
                <a:cs typeface="Times New Roman"/>
              </a:rPr>
              <a:t>cuts down on 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collisions but </a:t>
            </a:r>
            <a:r>
              <a:rPr sz="1200" dirty="0">
                <a:latin typeface="Times New Roman"/>
                <a:cs typeface="Times New Roman"/>
              </a:rPr>
              <a:t>does not </a:t>
            </a:r>
            <a:r>
              <a:rPr sz="1200" spc="-5" dirty="0">
                <a:latin typeface="Times New Roman"/>
                <a:cs typeface="Times New Roman"/>
              </a:rPr>
              <a:t>eliminate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a system </a:t>
            </a:r>
            <a:r>
              <a:rPr sz="1200" spc="-5" dirty="0">
                <a:latin typeface="Times New Roman"/>
                <a:cs typeface="Times New Roman"/>
              </a:rPr>
              <a:t>transmits </a:t>
            </a:r>
            <a:r>
              <a:rPr sz="1200" dirty="0">
                <a:latin typeface="Times New Roman"/>
                <a:cs typeface="Times New Roman"/>
              </a:rPr>
              <a:t>after </a:t>
            </a:r>
            <a:r>
              <a:rPr sz="1200" spc="-5" dirty="0">
                <a:latin typeface="Times New Roman"/>
                <a:cs typeface="Times New Roman"/>
              </a:rPr>
              <a:t>checking </a:t>
            </a:r>
            <a:r>
              <a:rPr sz="1200" dirty="0">
                <a:latin typeface="Times New Roman"/>
                <a:cs typeface="Times New Roman"/>
              </a:rPr>
              <a:t>the line and another system </a:t>
            </a:r>
            <a:r>
              <a:rPr sz="1200" spc="-5" dirty="0">
                <a:latin typeface="Times New Roman"/>
                <a:cs typeface="Times New Roman"/>
              </a:rPr>
              <a:t>transmits </a:t>
            </a:r>
            <a:r>
              <a:rPr sz="1200" dirty="0">
                <a:latin typeface="Times New Roman"/>
                <a:cs typeface="Times New Roman"/>
              </a:rPr>
              <a:t>during this  </a:t>
            </a:r>
            <a:r>
              <a:rPr sz="1200" spc="-5" dirty="0">
                <a:latin typeface="Times New Roman"/>
                <a:cs typeface="Times New Roman"/>
              </a:rPr>
              <a:t>small interval, collisions </a:t>
            </a:r>
            <a:r>
              <a:rPr sz="1200" dirty="0">
                <a:latin typeface="Times New Roman"/>
                <a:cs typeface="Times New Roman"/>
              </a:rPr>
              <a:t>can still </a:t>
            </a:r>
            <a:r>
              <a:rPr sz="1200" spc="-5" dirty="0">
                <a:latin typeface="Times New Roman"/>
                <a:cs typeface="Times New Roman"/>
              </a:rPr>
              <a:t>occur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final step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addition of Collision Detection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(CD)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CSMA/CD, the </a:t>
            </a:r>
            <a:r>
              <a:rPr sz="1200" spc="-5" dirty="0">
                <a:latin typeface="Times New Roman"/>
                <a:cs typeface="Times New Roman"/>
              </a:rPr>
              <a:t>station </a:t>
            </a:r>
            <a:r>
              <a:rPr sz="1200" dirty="0">
                <a:latin typeface="Times New Roman"/>
                <a:cs typeface="Times New Roman"/>
              </a:rPr>
              <a:t>wishing to </a:t>
            </a:r>
            <a:r>
              <a:rPr sz="1200" spc="-5" dirty="0">
                <a:latin typeface="Times New Roman"/>
                <a:cs typeface="Times New Roman"/>
              </a:rPr>
              <a:t>transmit first listens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make </a:t>
            </a:r>
            <a:r>
              <a:rPr sz="1200" dirty="0">
                <a:latin typeface="Times New Roman"/>
                <a:cs typeface="Times New Roman"/>
              </a:rPr>
              <a:t>certain the link is  </a:t>
            </a:r>
            <a:r>
              <a:rPr sz="1200" spc="-5" dirty="0">
                <a:latin typeface="Times New Roman"/>
                <a:cs typeface="Times New Roman"/>
              </a:rPr>
              <a:t>free,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-5" dirty="0">
                <a:latin typeface="Times New Roman"/>
                <a:cs typeface="Times New Roman"/>
              </a:rPr>
              <a:t>transmits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data,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-5" dirty="0">
                <a:latin typeface="Times New Roman"/>
                <a:cs typeface="Times New Roman"/>
              </a:rPr>
              <a:t>listens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47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445007"/>
            <a:ext cx="553085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53355" algn="l"/>
              </a:tabLst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	</a:t>
            </a: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87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During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transmission, </a:t>
            </a:r>
            <a:r>
              <a:rPr sz="1200" dirty="0">
                <a:latin typeface="Times New Roman"/>
                <a:cs typeface="Times New Roman"/>
              </a:rPr>
              <a:t>the station checks for the </a:t>
            </a:r>
            <a:r>
              <a:rPr sz="1200" spc="-5" dirty="0">
                <a:latin typeface="Times New Roman"/>
                <a:cs typeface="Times New Roman"/>
              </a:rPr>
              <a:t>extremely </a:t>
            </a:r>
            <a:r>
              <a:rPr sz="1200" dirty="0">
                <a:latin typeface="Times New Roman"/>
                <a:cs typeface="Times New Roman"/>
              </a:rPr>
              <a:t>high voltages </a:t>
            </a:r>
            <a:r>
              <a:rPr sz="1200" spc="-5" dirty="0">
                <a:latin typeface="Times New Roman"/>
                <a:cs typeface="Times New Roman"/>
              </a:rPr>
              <a:t>that  indicate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collision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a </a:t>
            </a:r>
            <a:r>
              <a:rPr sz="1200" spc="-5" dirty="0">
                <a:latin typeface="Times New Roman"/>
                <a:cs typeface="Times New Roman"/>
              </a:rPr>
              <a:t>collision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detected,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station </a:t>
            </a:r>
            <a:r>
              <a:rPr sz="1200" dirty="0">
                <a:latin typeface="Times New Roman"/>
                <a:cs typeface="Times New Roman"/>
              </a:rPr>
              <a:t>quits the </a:t>
            </a:r>
            <a:r>
              <a:rPr sz="1200" spc="-5" dirty="0">
                <a:latin typeface="Times New Roman"/>
                <a:cs typeface="Times New Roman"/>
              </a:rPr>
              <a:t>current TX </a:t>
            </a:r>
            <a:r>
              <a:rPr sz="1200" dirty="0">
                <a:latin typeface="Times New Roman"/>
                <a:cs typeface="Times New Roman"/>
              </a:rPr>
              <a:t>and waits a </a:t>
            </a:r>
            <a:r>
              <a:rPr sz="1200" spc="-5" dirty="0">
                <a:latin typeface="Times New Roman"/>
                <a:cs typeface="Times New Roman"/>
              </a:rPr>
              <a:t>predetermined  amount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for the line to clear, then sends its data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4785614"/>
            <a:ext cx="5532120" cy="485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698500" indent="-228600">
              <a:lnSpc>
                <a:spcPts val="1405"/>
              </a:lnSpc>
              <a:buFont typeface="Meiryo"/>
              <a:buChar char="➢"/>
              <a:tabLst>
                <a:tab pos="6985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Addressing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7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Each station on the </a:t>
            </a:r>
            <a:r>
              <a:rPr sz="1200" spc="-5" dirty="0">
                <a:latin typeface="Times New Roman"/>
                <a:cs typeface="Times New Roman"/>
              </a:rPr>
              <a:t>Ethernet </a:t>
            </a:r>
            <a:r>
              <a:rPr sz="1200" dirty="0">
                <a:latin typeface="Times New Roman"/>
                <a:cs typeface="Times New Roman"/>
              </a:rPr>
              <a:t>network such as a </a:t>
            </a:r>
            <a:r>
              <a:rPr sz="1200" spc="-5" dirty="0">
                <a:latin typeface="Times New Roman"/>
                <a:cs typeface="Times New Roman"/>
              </a:rPr>
              <a:t>PC, workstation or printer has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own  </a:t>
            </a:r>
            <a:r>
              <a:rPr sz="1200" dirty="0">
                <a:latin typeface="Times New Roman"/>
                <a:cs typeface="Times New Roman"/>
              </a:rPr>
              <a:t>Network Interface Card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(NIC)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NIC usually fits inside the station and provides the station with a 6-byte </a:t>
            </a:r>
            <a:r>
              <a:rPr sz="1200" spc="-5" dirty="0">
                <a:latin typeface="Times New Roman"/>
                <a:cs typeface="Times New Roman"/>
              </a:rPr>
              <a:t>physical 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on the NIC is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unique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05"/>
              </a:lnSpc>
              <a:spcBef>
                <a:spcPts val="5"/>
              </a:spcBef>
              <a:buFont typeface="Meiryo"/>
              <a:buChar char="➢"/>
              <a:tabLst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Data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Ethernet </a:t>
            </a:r>
            <a:r>
              <a:rPr sz="1200" spc="-5" dirty="0">
                <a:latin typeface="Times New Roman"/>
                <a:cs typeface="Times New Roman"/>
              </a:rPr>
              <a:t>LANs </a:t>
            </a:r>
            <a:r>
              <a:rPr sz="1200" dirty="0">
                <a:latin typeface="Times New Roman"/>
                <a:cs typeface="Times New Roman"/>
              </a:rPr>
              <a:t>can support data </a:t>
            </a:r>
            <a:r>
              <a:rPr sz="1200" spc="-5" dirty="0">
                <a:latin typeface="Times New Roman"/>
                <a:cs typeface="Times New Roman"/>
              </a:rPr>
              <a:t>rates between </a:t>
            </a:r>
            <a:r>
              <a:rPr sz="1200" dirty="0">
                <a:latin typeface="Times New Roman"/>
                <a:cs typeface="Times New Roman"/>
              </a:rPr>
              <a:t>1 and </a:t>
            </a:r>
            <a:r>
              <a:rPr sz="1200" spc="-5" dirty="0">
                <a:latin typeface="Times New Roman"/>
                <a:cs typeface="Times New Roman"/>
              </a:rPr>
              <a:t>100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Mbps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b="1" spc="-5" dirty="0">
                <a:latin typeface="Times New Roman"/>
                <a:cs typeface="Times New Roman"/>
              </a:rPr>
              <a:t>Implementation</a:t>
            </a:r>
            <a:endParaRPr sz="14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IEEE 802.3 standard, the IEEE defines types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cables, connections and </a:t>
            </a:r>
            <a:r>
              <a:rPr sz="1200" spc="-5" dirty="0">
                <a:latin typeface="Times New Roman"/>
                <a:cs typeface="Times New Roman"/>
              </a:rPr>
              <a:t>signals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 are to </a:t>
            </a:r>
            <a:r>
              <a:rPr sz="1200" spc="-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used in each of the five different </a:t>
            </a:r>
            <a:r>
              <a:rPr sz="1200" spc="-5" dirty="0">
                <a:latin typeface="Times New Roman"/>
                <a:cs typeface="Times New Roman"/>
              </a:rPr>
              <a:t>Ethernet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implementations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transmitted </a:t>
            </a:r>
            <a:r>
              <a:rPr sz="1200" dirty="0">
                <a:latin typeface="Times New Roman"/>
                <a:cs typeface="Times New Roman"/>
              </a:rPr>
              <a:t>to every station on the link but </a:t>
            </a:r>
            <a:r>
              <a:rPr sz="1200" spc="-5" dirty="0">
                <a:latin typeface="Times New Roman"/>
                <a:cs typeface="Times New Roman"/>
              </a:rPr>
              <a:t>read </a:t>
            </a:r>
            <a:r>
              <a:rPr sz="1200" dirty="0">
                <a:latin typeface="Times New Roman"/>
                <a:cs typeface="Times New Roman"/>
              </a:rPr>
              <a:t>only by the station to  which it is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b="1" spc="-5" dirty="0">
                <a:latin typeface="Times New Roman"/>
                <a:cs typeface="Times New Roman"/>
              </a:rPr>
              <a:t>10 Base 5: Thick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Ethernet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37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physical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standards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IEEE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802.3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10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5,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Thick Ethernet </a:t>
            </a:r>
            <a:r>
              <a:rPr sz="1200" spc="-5" dirty="0">
                <a:latin typeface="Times New Roman"/>
                <a:cs typeface="Times New Roman"/>
              </a:rPr>
              <a:t>or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Thicknet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name </a:t>
            </a:r>
            <a:r>
              <a:rPr sz="1200" dirty="0">
                <a:latin typeface="Times New Roman"/>
                <a:cs typeface="Times New Roman"/>
              </a:rPr>
              <a:t>is derived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size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cable which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roughly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size 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garden  </a:t>
            </a:r>
            <a:r>
              <a:rPr sz="1200" dirty="0">
                <a:latin typeface="Times New Roman"/>
                <a:cs typeface="Times New Roman"/>
              </a:rPr>
              <a:t>hose and cannot be bent with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hands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10 Base </a:t>
            </a:r>
            <a:r>
              <a:rPr sz="1200" dirty="0">
                <a:latin typeface="Times New Roman"/>
                <a:cs typeface="Times New Roman"/>
              </a:rPr>
              <a:t>5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bus topology LAN that uses base band signaling and has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max.  segment </a:t>
            </a:r>
            <a:r>
              <a:rPr sz="1200" dirty="0">
                <a:latin typeface="Times New Roman"/>
                <a:cs typeface="Times New Roman"/>
              </a:rPr>
              <a:t>length of 500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meters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0916" y="1790700"/>
            <a:ext cx="5379719" cy="3229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53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1078992"/>
            <a:ext cx="5531485" cy="160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spc="-5" dirty="0">
                <a:latin typeface="Times New Roman"/>
                <a:cs typeface="Times New Roman"/>
              </a:rPr>
              <a:t>Size </a:t>
            </a:r>
            <a:r>
              <a:rPr sz="1200" b="1" dirty="0">
                <a:latin typeface="Times New Roman"/>
                <a:cs typeface="Times New Roman"/>
              </a:rPr>
              <a:t>Limitations of 10 Base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Networking devices </a:t>
            </a:r>
            <a:r>
              <a:rPr sz="1200" spc="-5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as Repeaters and Bridges are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overcome </a:t>
            </a:r>
            <a:r>
              <a:rPr sz="1200" dirty="0">
                <a:latin typeface="Times New Roman"/>
                <a:cs typeface="Times New Roman"/>
              </a:rPr>
              <a:t>the size  </a:t>
            </a:r>
            <a:r>
              <a:rPr sz="1200" spc="-5" dirty="0">
                <a:latin typeface="Times New Roman"/>
                <a:cs typeface="Times New Roman"/>
              </a:rPr>
              <a:t>limitation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Thicknet, a </a:t>
            </a:r>
            <a:r>
              <a:rPr sz="1200" spc="-5" dirty="0">
                <a:latin typeface="Times New Roman"/>
                <a:cs typeface="Times New Roman"/>
              </a:rPr>
              <a:t>LAN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be divided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segments </a:t>
            </a:r>
            <a:r>
              <a:rPr sz="1200" dirty="0">
                <a:latin typeface="Times New Roman"/>
                <a:cs typeface="Times New Roman"/>
              </a:rPr>
              <a:t>by connecting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this case, the </a:t>
            </a:r>
            <a:r>
              <a:rPr sz="1200" spc="-5" dirty="0">
                <a:latin typeface="Times New Roman"/>
                <a:cs typeface="Times New Roman"/>
              </a:rPr>
              <a:t>length </a:t>
            </a:r>
            <a:r>
              <a:rPr sz="1200" dirty="0">
                <a:latin typeface="Times New Roman"/>
                <a:cs typeface="Times New Roman"/>
              </a:rPr>
              <a:t>of each </a:t>
            </a:r>
            <a:r>
              <a:rPr sz="1200" spc="-5" dirty="0">
                <a:latin typeface="Times New Roman"/>
                <a:cs typeface="Times New Roman"/>
              </a:rPr>
              <a:t>segment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limited </a:t>
            </a:r>
            <a:r>
              <a:rPr sz="1200" dirty="0">
                <a:latin typeface="Times New Roman"/>
                <a:cs typeface="Times New Roman"/>
              </a:rPr>
              <a:t>to 500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meters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However to reduce collisions,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total length of the bus should not exceed </a:t>
            </a:r>
            <a:r>
              <a:rPr sz="1200" spc="-5" dirty="0">
                <a:latin typeface="Times New Roman"/>
                <a:cs typeface="Times New Roman"/>
              </a:rPr>
              <a:t>2500  meters </a:t>
            </a:r>
            <a:r>
              <a:rPr sz="1200" dirty="0">
                <a:latin typeface="Times New Roman"/>
                <a:cs typeface="Times New Roman"/>
              </a:rPr>
              <a:t>(5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segments)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Also the standard </a:t>
            </a:r>
            <a:r>
              <a:rPr sz="1200" spc="-5" dirty="0">
                <a:latin typeface="Times New Roman"/>
                <a:cs typeface="Times New Roman"/>
              </a:rPr>
              <a:t>demands that </a:t>
            </a:r>
            <a:r>
              <a:rPr sz="1200" dirty="0">
                <a:latin typeface="Times New Roman"/>
                <a:cs typeface="Times New Roman"/>
              </a:rPr>
              <a:t>each station be </a:t>
            </a:r>
            <a:r>
              <a:rPr sz="1200" spc="-5" dirty="0">
                <a:latin typeface="Times New Roman"/>
                <a:cs typeface="Times New Roman"/>
              </a:rPr>
              <a:t>separated </a:t>
            </a:r>
            <a:r>
              <a:rPr sz="1200" dirty="0">
                <a:latin typeface="Times New Roman"/>
                <a:cs typeface="Times New Roman"/>
              </a:rPr>
              <a:t>from each </a:t>
            </a:r>
            <a:r>
              <a:rPr sz="1200" spc="-5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2.5 </a:t>
            </a:r>
            <a:r>
              <a:rPr sz="1200" spc="-5" dirty="0">
                <a:latin typeface="Times New Roman"/>
                <a:cs typeface="Times New Roman"/>
              </a:rPr>
              <a:t>meters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200 stations per </a:t>
            </a:r>
            <a:r>
              <a:rPr sz="1200" spc="-5" dirty="0">
                <a:latin typeface="Times New Roman"/>
                <a:cs typeface="Times New Roman"/>
              </a:rPr>
              <a:t>segment </a:t>
            </a:r>
            <a:r>
              <a:rPr sz="1200" dirty="0">
                <a:latin typeface="Times New Roman"/>
                <a:cs typeface="Times New Roman"/>
              </a:rPr>
              <a:t>and 1000 stations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5223002"/>
            <a:ext cx="5530215" cy="114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b="1" spc="-5" dirty="0">
                <a:latin typeface="Times New Roman"/>
                <a:cs typeface="Times New Roman"/>
              </a:rPr>
              <a:t>Topology of 10 Base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The physical connectors and cables utilized by 10 base 5 include coaxial cable, Network  </a:t>
            </a:r>
            <a:r>
              <a:rPr sz="1200" spc="-5" dirty="0">
                <a:latin typeface="Times New Roman"/>
                <a:cs typeface="Times New Roman"/>
              </a:rPr>
              <a:t>Interface Card, </a:t>
            </a:r>
            <a:r>
              <a:rPr sz="1200" dirty="0">
                <a:latin typeface="Times New Roman"/>
                <a:cs typeface="Times New Roman"/>
              </a:rPr>
              <a:t>Transceivers and </a:t>
            </a:r>
            <a:r>
              <a:rPr sz="1200" spc="-5" dirty="0">
                <a:latin typeface="Times New Roman"/>
                <a:cs typeface="Times New Roman"/>
              </a:rPr>
              <a:t>Attachment </a:t>
            </a:r>
            <a:r>
              <a:rPr sz="1200" dirty="0">
                <a:latin typeface="Times New Roman"/>
                <a:cs typeface="Times New Roman"/>
              </a:rPr>
              <a:t>Unit </a:t>
            </a:r>
            <a:r>
              <a:rPr sz="1200" spc="-5" dirty="0">
                <a:latin typeface="Times New Roman"/>
                <a:cs typeface="Times New Roman"/>
              </a:rPr>
              <a:t>Interface </a:t>
            </a:r>
            <a:r>
              <a:rPr sz="1200" dirty="0">
                <a:latin typeface="Times New Roman"/>
                <a:cs typeface="Times New Roman"/>
              </a:rPr>
              <a:t>(AUI)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cables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06627" y="2842260"/>
            <a:ext cx="5757672" cy="2615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442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4470653"/>
            <a:ext cx="5532755" cy="387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u="heavy" dirty="0">
                <a:latin typeface="Times New Roman"/>
                <a:cs typeface="Times New Roman"/>
              </a:rPr>
              <a:t>RG-8</a:t>
            </a:r>
            <a:r>
              <a:rPr sz="1200" b="1" u="heavy" spc="-10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  <a:p>
            <a:pPr marL="469900" marR="6985">
              <a:lnSpc>
                <a:spcPts val="138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RG-8 cable (Radio </a:t>
            </a:r>
            <a:r>
              <a:rPr sz="1200" spc="-5" dirty="0">
                <a:latin typeface="Times New Roman"/>
                <a:cs typeface="Times New Roman"/>
              </a:rPr>
              <a:t>Government)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thick </a:t>
            </a:r>
            <a:r>
              <a:rPr sz="1200" dirty="0">
                <a:latin typeface="Times New Roman"/>
                <a:cs typeface="Times New Roman"/>
              </a:rPr>
              <a:t>coaxial cable that </a:t>
            </a:r>
            <a:r>
              <a:rPr sz="1200" spc="-5" dirty="0">
                <a:latin typeface="Times New Roman"/>
                <a:cs typeface="Times New Roman"/>
              </a:rPr>
              <a:t>provides the  backbone of IEEE 802.3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standard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u="heavy" spc="-10" dirty="0">
                <a:latin typeface="Times New Roman"/>
                <a:cs typeface="Times New Roman"/>
              </a:rPr>
              <a:t>TRANSCEIVER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ts val="138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station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attached </a:t>
            </a:r>
            <a:r>
              <a:rPr sz="1200" dirty="0">
                <a:latin typeface="Times New Roman"/>
                <a:cs typeface="Times New Roman"/>
              </a:rPr>
              <a:t>by an </a:t>
            </a:r>
            <a:r>
              <a:rPr sz="1200" spc="-5" dirty="0">
                <a:latin typeface="Times New Roman"/>
                <a:cs typeface="Times New Roman"/>
              </a:rPr>
              <a:t>AUI </a:t>
            </a:r>
            <a:r>
              <a:rPr sz="1200" dirty="0">
                <a:latin typeface="Times New Roman"/>
                <a:cs typeface="Times New Roman"/>
              </a:rPr>
              <a:t>cable to an </a:t>
            </a:r>
            <a:r>
              <a:rPr sz="1200" spc="-5" dirty="0">
                <a:latin typeface="Times New Roman"/>
                <a:cs typeface="Times New Roman"/>
              </a:rPr>
              <a:t>intermediary device </a:t>
            </a:r>
            <a:r>
              <a:rPr sz="1200" dirty="0">
                <a:latin typeface="Times New Roman"/>
                <a:cs typeface="Times New Roman"/>
              </a:rPr>
              <a:t>called a  Medium </a:t>
            </a:r>
            <a:r>
              <a:rPr sz="1200" spc="-5" dirty="0">
                <a:latin typeface="Times New Roman"/>
                <a:cs typeface="Times New Roman"/>
              </a:rPr>
              <a:t>Attachment </a:t>
            </a:r>
            <a:r>
              <a:rPr sz="1200" dirty="0">
                <a:latin typeface="Times New Roman"/>
                <a:cs typeface="Times New Roman"/>
              </a:rPr>
              <a:t>Unit </a:t>
            </a:r>
            <a:r>
              <a:rPr sz="1200" spc="-5" dirty="0">
                <a:latin typeface="Times New Roman"/>
                <a:cs typeface="Times New Roman"/>
              </a:rPr>
              <a:t>(MAU) </a:t>
            </a:r>
            <a:r>
              <a:rPr sz="1200" dirty="0">
                <a:latin typeface="Times New Roman"/>
                <a:cs typeface="Times New Roman"/>
              </a:rPr>
              <a:t>or 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Transceiver</a:t>
            </a:r>
            <a:endParaRPr sz="1200">
              <a:latin typeface="Times New Roman"/>
              <a:cs typeface="Times New Roman"/>
            </a:endParaRPr>
          </a:p>
          <a:p>
            <a:pPr marL="469900" marR="698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Transceiver performs the CSMS/CD function of checking for voltages and  </a:t>
            </a:r>
            <a:r>
              <a:rPr sz="1200" dirty="0">
                <a:latin typeface="Times New Roman"/>
                <a:cs typeface="Times New Roman"/>
              </a:rPr>
              <a:t>collisions on the line and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contain a </a:t>
            </a:r>
            <a:r>
              <a:rPr sz="1200" spc="-5" dirty="0">
                <a:latin typeface="Times New Roman"/>
                <a:cs typeface="Times New Roman"/>
              </a:rPr>
              <a:t>small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buffer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u="heavy" spc="-5" dirty="0">
                <a:latin typeface="Times New Roman"/>
                <a:cs typeface="Times New Roman"/>
              </a:rPr>
              <a:t>AUI</a:t>
            </a:r>
            <a:r>
              <a:rPr sz="1200" b="1" u="heavy" spc="-75" dirty="0"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latin typeface="Times New Roman"/>
                <a:cs typeface="Times New Roman"/>
              </a:rPr>
              <a:t>Cables</a:t>
            </a:r>
            <a:endParaRPr sz="1200">
              <a:latin typeface="Times New Roman"/>
              <a:cs typeface="Times New Roman"/>
            </a:endParaRPr>
          </a:p>
          <a:p>
            <a:pPr marL="469900" marR="6985" indent="-635">
              <a:lnSpc>
                <a:spcPts val="138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Each station is linked to its corresponding transceiver by an </a:t>
            </a:r>
            <a:r>
              <a:rPr sz="1200" b="1" spc="-5" dirty="0">
                <a:latin typeface="Times New Roman"/>
                <a:cs typeface="Times New Roman"/>
              </a:rPr>
              <a:t>AUI cable </a:t>
            </a:r>
            <a:r>
              <a:rPr sz="1200" dirty="0">
                <a:latin typeface="Times New Roman"/>
                <a:cs typeface="Times New Roman"/>
              </a:rPr>
              <a:t>also called  the </a:t>
            </a:r>
            <a:r>
              <a:rPr sz="1200" b="1" dirty="0">
                <a:latin typeface="Times New Roman"/>
                <a:cs typeface="Times New Roman"/>
              </a:rPr>
              <a:t>Transceiver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An AUI </a:t>
            </a:r>
            <a:r>
              <a:rPr sz="1200" dirty="0">
                <a:latin typeface="Times New Roman"/>
                <a:cs typeface="Times New Roman"/>
              </a:rPr>
              <a:t>is a 15 wire cable with plug that </a:t>
            </a:r>
            <a:r>
              <a:rPr sz="1200" spc="-5" dirty="0">
                <a:latin typeface="Times New Roman"/>
                <a:cs typeface="Times New Roman"/>
              </a:rPr>
              <a:t>performs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physical layer interface  functions b/w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station </a:t>
            </a:r>
            <a:r>
              <a:rPr sz="1200" dirty="0">
                <a:latin typeface="Times New Roman"/>
                <a:cs typeface="Times New Roman"/>
              </a:rPr>
              <a:t>and the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transceiver</a:t>
            </a:r>
            <a:endParaRPr sz="1200">
              <a:latin typeface="Times New Roman"/>
              <a:cs typeface="Times New Roman"/>
            </a:endParaRPr>
          </a:p>
          <a:p>
            <a:pPr marL="469900" marR="635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An AUI </a:t>
            </a:r>
            <a:r>
              <a:rPr sz="1200" dirty="0">
                <a:latin typeface="Times New Roman"/>
                <a:cs typeface="Times New Roman"/>
              </a:rPr>
              <a:t>has a </a:t>
            </a:r>
            <a:r>
              <a:rPr sz="1200" spc="-5" dirty="0">
                <a:latin typeface="Times New Roman"/>
                <a:cs typeface="Times New Roman"/>
              </a:rPr>
              <a:t>max. </a:t>
            </a:r>
            <a:r>
              <a:rPr sz="1200" dirty="0">
                <a:latin typeface="Times New Roman"/>
                <a:cs typeface="Times New Roman"/>
              </a:rPr>
              <a:t>Length of 50 </a:t>
            </a:r>
            <a:r>
              <a:rPr sz="1200" spc="-5" dirty="0">
                <a:latin typeface="Times New Roman"/>
                <a:cs typeface="Times New Roman"/>
              </a:rPr>
              <a:t>meters </a:t>
            </a:r>
            <a:r>
              <a:rPr sz="1200" dirty="0">
                <a:latin typeface="Times New Roman"/>
                <a:cs typeface="Times New Roman"/>
              </a:rPr>
              <a:t>and it </a:t>
            </a:r>
            <a:r>
              <a:rPr sz="1200" spc="-5" dirty="0">
                <a:latin typeface="Times New Roman"/>
                <a:cs typeface="Times New Roman"/>
              </a:rPr>
              <a:t>terminates </a:t>
            </a:r>
            <a:r>
              <a:rPr sz="1200" dirty="0">
                <a:latin typeface="Times New Roman"/>
                <a:cs typeface="Times New Roman"/>
              </a:rPr>
              <a:t>in a 15-pin DB- 15  </a:t>
            </a:r>
            <a:r>
              <a:rPr sz="1200" spc="-5" dirty="0">
                <a:latin typeface="Times New Roman"/>
                <a:cs typeface="Times New Roman"/>
              </a:rPr>
              <a:t>connector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u="heavy" spc="-5" dirty="0">
                <a:latin typeface="Times New Roman"/>
                <a:cs typeface="Times New Roman"/>
              </a:rPr>
              <a:t>TRANSCEIVER</a:t>
            </a:r>
            <a:r>
              <a:rPr sz="1200" b="1" u="heavy" spc="-85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TAP</a:t>
            </a:r>
            <a:endParaRPr sz="1200">
              <a:latin typeface="Times New Roman"/>
              <a:cs typeface="Times New Roman"/>
            </a:endParaRPr>
          </a:p>
          <a:p>
            <a:pPr marL="469900" marR="7620">
              <a:lnSpc>
                <a:spcPts val="138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transceiver contains </a:t>
            </a:r>
            <a:r>
              <a:rPr sz="1200" dirty="0">
                <a:latin typeface="Times New Roman"/>
                <a:cs typeface="Times New Roman"/>
              </a:rPr>
              <a:t>a connecting </a:t>
            </a:r>
            <a:r>
              <a:rPr sz="1200" spc="-5" dirty="0">
                <a:latin typeface="Times New Roman"/>
                <a:cs typeface="Times New Roman"/>
              </a:rPr>
              <a:t>mechanism </a:t>
            </a:r>
            <a:r>
              <a:rPr sz="1200" dirty="0">
                <a:latin typeface="Times New Roman"/>
                <a:cs typeface="Times New Roman"/>
              </a:rPr>
              <a:t>called a </a:t>
            </a:r>
            <a:r>
              <a:rPr sz="1200" spc="-10" dirty="0">
                <a:latin typeface="Times New Roman"/>
                <a:cs typeface="Times New Roman"/>
              </a:rPr>
              <a:t>TAP </a:t>
            </a:r>
            <a:r>
              <a:rPr sz="1200" dirty="0">
                <a:latin typeface="Times New Roman"/>
                <a:cs typeface="Times New Roman"/>
              </a:rPr>
              <a:t>because it allows  the </a:t>
            </a:r>
            <a:r>
              <a:rPr sz="1200" spc="-5" dirty="0">
                <a:latin typeface="Times New Roman"/>
                <a:cs typeface="Times New Roman"/>
              </a:rPr>
              <a:t>transceiver </a:t>
            </a:r>
            <a:r>
              <a:rPr sz="1200" dirty="0">
                <a:latin typeface="Times New Roman"/>
                <a:cs typeface="Times New Roman"/>
              </a:rPr>
              <a:t>to tap </a:t>
            </a:r>
            <a:r>
              <a:rPr sz="1200" spc="-5" dirty="0">
                <a:latin typeface="Times New Roman"/>
                <a:cs typeface="Times New Roman"/>
              </a:rPr>
              <a:t>into </a:t>
            </a:r>
            <a:r>
              <a:rPr sz="1200" dirty="0">
                <a:latin typeface="Times New Roman"/>
                <a:cs typeface="Times New Roman"/>
              </a:rPr>
              <a:t>the line at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4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TAP </a:t>
            </a:r>
            <a:r>
              <a:rPr sz="1200" dirty="0">
                <a:latin typeface="Times New Roman"/>
                <a:cs typeface="Times New Roman"/>
              </a:rPr>
              <a:t>is a thick cable </a:t>
            </a:r>
            <a:r>
              <a:rPr sz="1200" spc="-5" dirty="0">
                <a:latin typeface="Times New Roman"/>
                <a:cs typeface="Times New Roman"/>
              </a:rPr>
              <a:t>sized well </a:t>
            </a:r>
            <a:r>
              <a:rPr sz="1200" dirty="0">
                <a:latin typeface="Times New Roman"/>
                <a:cs typeface="Times New Roman"/>
              </a:rPr>
              <a:t>with a </a:t>
            </a:r>
            <a:r>
              <a:rPr sz="1200" spc="-5" dirty="0">
                <a:latin typeface="Times New Roman"/>
                <a:cs typeface="Times New Roman"/>
              </a:rPr>
              <a:t>metal </a:t>
            </a:r>
            <a:r>
              <a:rPr sz="1200" dirty="0">
                <a:latin typeface="Times New Roman"/>
                <a:cs typeface="Times New Roman"/>
              </a:rPr>
              <a:t>spike in the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center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914400"/>
            <a:ext cx="5550408" cy="3567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6200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3792473"/>
            <a:ext cx="5530850" cy="278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spike is attached to wires </a:t>
            </a:r>
            <a:r>
              <a:rPr sz="1200" spc="-5" dirty="0">
                <a:latin typeface="Times New Roman"/>
                <a:cs typeface="Times New Roman"/>
              </a:rPr>
              <a:t>inside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transceiver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cable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pressed into the </a:t>
            </a:r>
            <a:r>
              <a:rPr sz="1200" dirty="0">
                <a:latin typeface="Times New Roman"/>
                <a:cs typeface="Times New Roman"/>
              </a:rPr>
              <a:t>well, the </a:t>
            </a:r>
            <a:r>
              <a:rPr sz="1200" spc="-5" dirty="0">
                <a:latin typeface="Times New Roman"/>
                <a:cs typeface="Times New Roman"/>
              </a:rPr>
              <a:t>spike </a:t>
            </a:r>
            <a:r>
              <a:rPr sz="1200" dirty="0">
                <a:latin typeface="Times New Roman"/>
                <a:cs typeface="Times New Roman"/>
              </a:rPr>
              <a:t>pierces the jacket and sheathing  layers and makes an electrical </a:t>
            </a:r>
            <a:r>
              <a:rPr sz="1200" spc="-5" dirty="0">
                <a:latin typeface="Times New Roman"/>
                <a:cs typeface="Times New Roman"/>
              </a:rPr>
              <a:t>connection b/w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transceiver </a:t>
            </a:r>
            <a:r>
              <a:rPr sz="1200" dirty="0">
                <a:latin typeface="Times New Roman"/>
                <a:cs typeface="Times New Roman"/>
              </a:rPr>
              <a:t>and 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cables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This kind of connector is often called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b="1" u="heavy" spc="-5" dirty="0">
                <a:latin typeface="Times New Roman"/>
                <a:cs typeface="Times New Roman"/>
              </a:rPr>
              <a:t>VAMPIRE TAP </a:t>
            </a:r>
            <a:r>
              <a:rPr sz="1200" dirty="0">
                <a:latin typeface="Times New Roman"/>
                <a:cs typeface="Times New Roman"/>
              </a:rPr>
              <a:t>because it </a:t>
            </a:r>
            <a:r>
              <a:rPr sz="1200" spc="-5" dirty="0">
                <a:latin typeface="Times New Roman"/>
                <a:cs typeface="Times New Roman"/>
              </a:rPr>
              <a:t>bites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930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Local </a:t>
            </a:r>
            <a:r>
              <a:rPr sz="1200" spc="-5" dirty="0">
                <a:latin typeface="Times New Roman"/>
                <a:cs typeface="Times New Roman"/>
              </a:rPr>
              <a:t>Area Networks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(LANs)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880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Project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802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880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Protocol </a:t>
            </a:r>
            <a:r>
              <a:rPr sz="1200" spc="-5" dirty="0">
                <a:latin typeface="Times New Roman"/>
                <a:cs typeface="Times New Roman"/>
              </a:rPr>
              <a:t>Data Unit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(PDU)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sz="1800" spc="-10" dirty="0">
                <a:latin typeface="Meiryo"/>
                <a:cs typeface="Meiryo"/>
              </a:rPr>
              <a:t>*</a:t>
            </a:r>
            <a:r>
              <a:rPr sz="1200" spc="-10" dirty="0">
                <a:latin typeface="Times New Roman"/>
                <a:cs typeface="Times New Roman"/>
              </a:rPr>
              <a:t>Ethernet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  <a:spcBef>
                <a:spcPts val="1210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985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Section12.1,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12.2</a:t>
            </a:r>
            <a:endParaRPr sz="1200">
              <a:latin typeface="Times New Roman"/>
              <a:cs typeface="Times New Roman"/>
            </a:endParaRPr>
          </a:p>
          <a:p>
            <a:pPr marL="88265">
              <a:lnSpc>
                <a:spcPts val="1350"/>
              </a:lnSpc>
            </a:pPr>
            <a:r>
              <a:rPr sz="1200" dirty="0">
                <a:latin typeface="Times New Roman"/>
                <a:cs typeface="Times New Roman"/>
              </a:rPr>
              <a:t>“Data </a:t>
            </a:r>
            <a:r>
              <a:rPr sz="1200" spc="-5" dirty="0">
                <a:latin typeface="Times New Roman"/>
                <a:cs typeface="Times New Roman"/>
              </a:rPr>
              <a:t>Communications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Networking” 4th </a:t>
            </a:r>
            <a:r>
              <a:rPr sz="1200" dirty="0">
                <a:latin typeface="Times New Roman"/>
                <a:cs typeface="Times New Roman"/>
              </a:rPr>
              <a:t>Edition </a:t>
            </a:r>
            <a:r>
              <a:rPr sz="1200" spc="-5" dirty="0">
                <a:latin typeface="Times New Roman"/>
                <a:cs typeface="Times New Roman"/>
              </a:rPr>
              <a:t>by Behrouz A.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00022" y="914400"/>
            <a:ext cx="4389120" cy="2538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059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3736340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#43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u="heavy" spc="-5" dirty="0">
                <a:latin typeface="Times New Roman"/>
                <a:cs typeface="Times New Roman"/>
              </a:rPr>
              <a:t>Ethernet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4868164"/>
            <a:ext cx="5530850" cy="433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5" dirty="0">
                <a:latin typeface="Times New Roman"/>
                <a:cs typeface="Times New Roman"/>
              </a:rPr>
              <a:t>10 Base 2: Thin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Ethernet</a:t>
            </a:r>
            <a:endParaRPr sz="14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spcBef>
                <a:spcPts val="5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second Ethernet </a:t>
            </a:r>
            <a:r>
              <a:rPr sz="1200" spc="-5" dirty="0">
                <a:latin typeface="Times New Roman"/>
                <a:cs typeface="Times New Roman"/>
              </a:rPr>
              <a:t>Implementation </a:t>
            </a:r>
            <a:r>
              <a:rPr sz="1200" dirty="0">
                <a:latin typeface="Times New Roman"/>
                <a:cs typeface="Times New Roman"/>
              </a:rPr>
              <a:t>defined by IEEE 802 series is called 10 Base  2, Thin Ethernet, Thin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Also called Cheap net because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provides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inexpensive </a:t>
            </a:r>
            <a:r>
              <a:rPr sz="1200" dirty="0">
                <a:latin typeface="Times New Roman"/>
                <a:cs typeface="Times New Roman"/>
              </a:rPr>
              <a:t>alternative to </a:t>
            </a:r>
            <a:r>
              <a:rPr sz="1200" spc="-5" dirty="0">
                <a:latin typeface="Times New Roman"/>
                <a:cs typeface="Times New Roman"/>
              </a:rPr>
              <a:t>10 Base </a:t>
            </a:r>
            <a:r>
              <a:rPr sz="1200" dirty="0">
                <a:latin typeface="Times New Roman"/>
                <a:cs typeface="Times New Roman"/>
              </a:rPr>
              <a:t>5  </a:t>
            </a:r>
            <a:r>
              <a:rPr sz="1200" spc="-5" dirty="0">
                <a:latin typeface="Times New Roman"/>
                <a:cs typeface="Times New Roman"/>
              </a:rPr>
              <a:t>Ethernet,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Like 10 Base 5, 10 Base </a:t>
            </a:r>
            <a:r>
              <a:rPr sz="1200" dirty="0">
                <a:latin typeface="Times New Roman"/>
                <a:cs typeface="Times New Roman"/>
              </a:rPr>
              <a:t>2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Bus Topology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LAN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10 Base 2: Thin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Ethernet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00"/>
              </a:lnSpc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b="1" u="heavy" dirty="0">
                <a:latin typeface="Times New Roman"/>
                <a:cs typeface="Times New Roman"/>
              </a:rPr>
              <a:t>advantages </a:t>
            </a:r>
            <a:r>
              <a:rPr sz="1200" dirty="0">
                <a:latin typeface="Times New Roman"/>
                <a:cs typeface="Times New Roman"/>
              </a:rPr>
              <a:t>of thin </a:t>
            </a:r>
            <a:r>
              <a:rPr sz="1200" spc="-5" dirty="0">
                <a:latin typeface="Times New Roman"/>
                <a:cs typeface="Times New Roman"/>
              </a:rPr>
              <a:t>Ethernet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ts val="1800"/>
              </a:lnSpc>
            </a:pPr>
            <a:r>
              <a:rPr sz="16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reduced cost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ts val="1764"/>
              </a:lnSpc>
            </a:pPr>
            <a:r>
              <a:rPr sz="16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ease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installation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5"/>
              </a:lnSpc>
            </a:pPr>
            <a:r>
              <a:rPr sz="1200" dirty="0">
                <a:latin typeface="Times New Roman"/>
                <a:cs typeface="Times New Roman"/>
              </a:rPr>
              <a:t>Because the cable is lighter weight </a:t>
            </a:r>
            <a:r>
              <a:rPr sz="1200" spc="-5" dirty="0">
                <a:latin typeface="Times New Roman"/>
                <a:cs typeface="Times New Roman"/>
              </a:rPr>
              <a:t>and more </a:t>
            </a:r>
            <a:r>
              <a:rPr sz="1200" dirty="0">
                <a:latin typeface="Times New Roman"/>
                <a:cs typeface="Times New Roman"/>
              </a:rPr>
              <a:t>flexible than that used in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Thicknet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00"/>
              </a:lnSpc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b="1" u="heavy" dirty="0">
                <a:latin typeface="Times New Roman"/>
                <a:cs typeface="Times New Roman"/>
              </a:rPr>
              <a:t>disadvantages</a:t>
            </a:r>
            <a:r>
              <a:rPr sz="1200" b="1" u="heavy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ts val="1800"/>
              </a:lnSpc>
            </a:pPr>
            <a:r>
              <a:rPr sz="16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Short </a:t>
            </a:r>
            <a:r>
              <a:rPr sz="1200" dirty="0">
                <a:latin typeface="Times New Roman"/>
                <a:cs typeface="Times New Roman"/>
              </a:rPr>
              <a:t>Range (185 m as opposed to 500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m)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ts val="1839"/>
              </a:lnSpc>
            </a:pPr>
            <a:r>
              <a:rPr sz="16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Smaller Capacity (thinner </a:t>
            </a:r>
            <a:r>
              <a:rPr sz="1200" dirty="0">
                <a:latin typeface="Times New Roman"/>
                <a:cs typeface="Times New Roman"/>
              </a:rPr>
              <a:t>cable </a:t>
            </a:r>
            <a:r>
              <a:rPr sz="1200" spc="-5" dirty="0">
                <a:latin typeface="Times New Roman"/>
                <a:cs typeface="Times New Roman"/>
              </a:rPr>
              <a:t>accommodates </a:t>
            </a:r>
            <a:r>
              <a:rPr sz="1200" dirty="0">
                <a:latin typeface="Times New Roman"/>
                <a:cs typeface="Times New Roman"/>
              </a:rPr>
              <a:t>fewer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stations)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ts val="1645"/>
              </a:lnSpc>
              <a:spcBef>
                <a:spcPts val="1235"/>
              </a:spcBef>
              <a:buFont typeface="Meiryo"/>
              <a:buChar char="❖"/>
              <a:tabLst>
                <a:tab pos="4699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Physical Topology of 10 base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 connectors and cables utilized are: NICs, Thin </a:t>
            </a:r>
            <a:r>
              <a:rPr sz="1200" dirty="0">
                <a:latin typeface="Times New Roman"/>
                <a:cs typeface="Times New Roman"/>
              </a:rPr>
              <a:t>coaxial cable and </a:t>
            </a:r>
            <a:r>
              <a:rPr sz="1200" spc="-5" dirty="0">
                <a:latin typeface="Times New Roman"/>
                <a:cs typeface="Times New Roman"/>
              </a:rPr>
              <a:t>BNC-T  connectors</a:t>
            </a:r>
            <a:endParaRPr sz="1200">
              <a:latin typeface="Times New Roman"/>
              <a:cs typeface="Times New Roman"/>
            </a:endParaRPr>
          </a:p>
          <a:p>
            <a:pPr marL="698500" marR="5715" lvl="1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this technology, the transceiver circuitry is moved to the NIC, and  </a:t>
            </a:r>
            <a:r>
              <a:rPr sz="1200" dirty="0">
                <a:latin typeface="Times New Roman"/>
                <a:cs typeface="Times New Roman"/>
              </a:rPr>
              <a:t>transceiver tap is </a:t>
            </a:r>
            <a:r>
              <a:rPr sz="1200" spc="-5" dirty="0">
                <a:latin typeface="Times New Roman"/>
                <a:cs typeface="Times New Roman"/>
              </a:rPr>
              <a:t>replaced by </a:t>
            </a:r>
            <a:r>
              <a:rPr sz="1200" dirty="0">
                <a:latin typeface="Times New Roman"/>
                <a:cs typeface="Times New Roman"/>
              </a:rPr>
              <a:t>connector </a:t>
            </a:r>
            <a:r>
              <a:rPr sz="1200" spc="-5" dirty="0">
                <a:latin typeface="Times New Roman"/>
                <a:cs typeface="Times New Roman"/>
              </a:rPr>
              <a:t>that splices directly </a:t>
            </a:r>
            <a:r>
              <a:rPr sz="1200" dirty="0">
                <a:latin typeface="Times New Roman"/>
                <a:cs typeface="Times New Roman"/>
              </a:rPr>
              <a:t>into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4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No AUI </a:t>
            </a:r>
            <a:r>
              <a:rPr sz="1200" dirty="0">
                <a:latin typeface="Times New Roman"/>
                <a:cs typeface="Times New Roman"/>
              </a:rPr>
              <a:t>cables are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45716" y="1739645"/>
            <a:ext cx="4698492" cy="2757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034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298" y="3633216"/>
            <a:ext cx="5532755" cy="401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i="1" u="heavy" spc="-10" dirty="0">
                <a:latin typeface="Times New Roman"/>
                <a:cs typeface="Times New Roman"/>
              </a:rPr>
              <a:t>NIC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NICs </a:t>
            </a:r>
            <a:r>
              <a:rPr sz="1200" dirty="0">
                <a:latin typeface="Times New Roman"/>
                <a:cs typeface="Times New Roman"/>
              </a:rPr>
              <a:t>in Thin </a:t>
            </a:r>
            <a:r>
              <a:rPr sz="1200" spc="-5" dirty="0">
                <a:latin typeface="Times New Roman"/>
                <a:cs typeface="Times New Roman"/>
              </a:rPr>
              <a:t>Ethernet provide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 functionality </a:t>
            </a:r>
            <a:r>
              <a:rPr sz="120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those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Thicknet plus </a:t>
            </a:r>
            <a:r>
              <a:rPr sz="1200" dirty="0">
                <a:latin typeface="Times New Roman"/>
                <a:cs typeface="Times New Roman"/>
              </a:rPr>
              <a:t>the  functions of the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Transceiver</a:t>
            </a:r>
            <a:endParaRPr sz="1200">
              <a:latin typeface="Times New Roman"/>
              <a:cs typeface="Times New Roman"/>
            </a:endParaRPr>
          </a:p>
          <a:p>
            <a:pPr marL="469900" marR="635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10 Base </a:t>
            </a:r>
            <a:r>
              <a:rPr sz="1200" dirty="0">
                <a:latin typeface="Times New Roman"/>
                <a:cs typeface="Times New Roman"/>
              </a:rPr>
              <a:t>2 </a:t>
            </a:r>
            <a:r>
              <a:rPr sz="1200" spc="-5" dirty="0">
                <a:latin typeface="Times New Roman"/>
                <a:cs typeface="Times New Roman"/>
              </a:rPr>
              <a:t>NIC not only provides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station </a:t>
            </a:r>
            <a:r>
              <a:rPr sz="1200" dirty="0">
                <a:latin typeface="Times New Roman"/>
                <a:cs typeface="Times New Roman"/>
              </a:rPr>
              <a:t>with an address but also checks for  voltages on the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u="heavy" dirty="0">
                <a:latin typeface="Times New Roman"/>
                <a:cs typeface="Times New Roman"/>
              </a:rPr>
              <a:t>RG-58</a:t>
            </a:r>
            <a:r>
              <a:rPr sz="1200" b="1" u="heavy" spc="-10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These cables are relatively </a:t>
            </a:r>
            <a:r>
              <a:rPr sz="1200" spc="-5" dirty="0">
                <a:latin typeface="Times New Roman"/>
                <a:cs typeface="Times New Roman"/>
              </a:rPr>
              <a:t>easy </a:t>
            </a:r>
            <a:r>
              <a:rPr sz="1200" dirty="0">
                <a:latin typeface="Times New Roman"/>
                <a:cs typeface="Times New Roman"/>
              </a:rPr>
              <a:t>to install and </a:t>
            </a:r>
            <a:r>
              <a:rPr sz="1200" spc="-5" dirty="0">
                <a:latin typeface="Times New Roman"/>
                <a:cs typeface="Times New Roman"/>
              </a:rPr>
              <a:t>move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around</a:t>
            </a:r>
            <a:endParaRPr sz="1200">
              <a:latin typeface="Times New Roman"/>
              <a:cs typeface="Times New Roman"/>
            </a:endParaRPr>
          </a:p>
          <a:p>
            <a:pPr marL="469900" marR="6985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Especially inside the buildings where </a:t>
            </a:r>
            <a:r>
              <a:rPr sz="1200" spc="-5" dirty="0">
                <a:latin typeface="Times New Roman"/>
                <a:cs typeface="Times New Roman"/>
              </a:rPr>
              <a:t>cable must be pulled </a:t>
            </a:r>
            <a:r>
              <a:rPr sz="1200" dirty="0">
                <a:latin typeface="Times New Roman"/>
                <a:cs typeface="Times New Roman"/>
              </a:rPr>
              <a:t>through the </a:t>
            </a:r>
            <a:r>
              <a:rPr sz="1200" spc="-5" dirty="0">
                <a:latin typeface="Times New Roman"/>
                <a:cs typeface="Times New Roman"/>
              </a:rPr>
              <a:t>walls </a:t>
            </a:r>
            <a:r>
              <a:rPr sz="1200" dirty="0">
                <a:latin typeface="Times New Roman"/>
                <a:cs typeface="Times New Roman"/>
              </a:rPr>
              <a:t>and  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ceilings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u="heavy" spc="-5" dirty="0">
                <a:latin typeface="Times New Roman"/>
                <a:cs typeface="Times New Roman"/>
              </a:rPr>
              <a:t>BNC-T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5"/>
              </a:lnSpc>
            </a:pPr>
            <a:r>
              <a:rPr sz="1200" dirty="0">
                <a:latin typeface="Times New Roman"/>
                <a:cs typeface="Times New Roman"/>
              </a:rPr>
              <a:t>The BNC-T </a:t>
            </a:r>
            <a:r>
              <a:rPr sz="1200" spc="-5" dirty="0">
                <a:latin typeface="Times New Roman"/>
                <a:cs typeface="Times New Roman"/>
              </a:rPr>
              <a:t>connector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T-shaped </a:t>
            </a:r>
            <a:r>
              <a:rPr sz="1200" dirty="0">
                <a:latin typeface="Times New Roman"/>
                <a:cs typeface="Times New Roman"/>
              </a:rPr>
              <a:t>device with three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ports: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00"/>
              </a:lnSpc>
            </a:pPr>
            <a:r>
              <a:rPr sz="16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One for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NIC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39"/>
              </a:lnSpc>
            </a:pPr>
            <a:r>
              <a:rPr sz="16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each for the input and output </a:t>
            </a:r>
            <a:r>
              <a:rPr sz="1200" spc="-5" dirty="0">
                <a:latin typeface="Times New Roman"/>
                <a:cs typeface="Times New Roman"/>
              </a:rPr>
              <a:t>ends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spcBef>
                <a:spcPts val="1235"/>
              </a:spcBef>
            </a:pPr>
            <a:r>
              <a:rPr sz="1400" b="1" spc="-5" dirty="0">
                <a:latin typeface="Times New Roman"/>
                <a:cs typeface="Times New Roman"/>
              </a:rPr>
              <a:t>10 base T: Twisted Pair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Ethernet</a:t>
            </a:r>
            <a:endParaRPr sz="14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Most popular standard defined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IEEE 802.3 </a:t>
            </a:r>
            <a:r>
              <a:rPr sz="1200" dirty="0">
                <a:latin typeface="Times New Roman"/>
                <a:cs typeface="Times New Roman"/>
              </a:rPr>
              <a:t>series is 10 Base T also called Twisted  </a:t>
            </a:r>
            <a:r>
              <a:rPr sz="1200" spc="-5" dirty="0">
                <a:latin typeface="Times New Roman"/>
                <a:cs typeface="Times New Roman"/>
              </a:rPr>
              <a:t>Pair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Ethernet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It is a Star topology </a:t>
            </a:r>
            <a:r>
              <a:rPr sz="1200" spc="-5" dirty="0">
                <a:latin typeface="Times New Roman"/>
                <a:cs typeface="Times New Roman"/>
              </a:rPr>
              <a:t>LAN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Unshielded Twisted pair (UTP) cable instead of  coaxial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It supports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data rate of 10 Mbps </a:t>
            </a:r>
            <a:r>
              <a:rPr sz="1200" dirty="0">
                <a:latin typeface="Times New Roman"/>
                <a:cs typeface="Times New Roman"/>
              </a:rPr>
              <a:t>and has a </a:t>
            </a:r>
            <a:r>
              <a:rPr sz="1200" spc="-5" dirty="0">
                <a:latin typeface="Times New Roman"/>
                <a:cs typeface="Times New Roman"/>
              </a:rPr>
              <a:t>maximum </a:t>
            </a:r>
            <a:r>
              <a:rPr sz="1200" dirty="0">
                <a:latin typeface="Times New Roman"/>
                <a:cs typeface="Times New Roman"/>
              </a:rPr>
              <a:t>length of 100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meters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78661" y="914400"/>
            <a:ext cx="4833366" cy="255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93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298" y="899414"/>
            <a:ext cx="5533390" cy="870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indent="-228600">
              <a:lnSpc>
                <a:spcPts val="1835"/>
              </a:lnSpc>
              <a:buSzPct val="133333"/>
              <a:buChar char="–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Secondary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Station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835"/>
              </a:lnSpc>
              <a:buSzPct val="133333"/>
              <a:buChar char="–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Combined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spc="-5" dirty="0">
                <a:latin typeface="Times New Roman"/>
                <a:cs typeface="Times New Roman"/>
              </a:rPr>
              <a:t>STATION TYPES</a:t>
            </a:r>
            <a:r>
              <a:rPr sz="1200" b="1" u="heavy" spc="-85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(2)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b="1" u="heavy" dirty="0">
                <a:latin typeface="Times New Roman"/>
                <a:cs typeface="Times New Roman"/>
              </a:rPr>
              <a:t>Primary</a:t>
            </a:r>
            <a:r>
              <a:rPr sz="1200" b="1" u="heavy" spc="-100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Station</a:t>
            </a:r>
            <a:endParaRPr sz="1200">
              <a:latin typeface="Times New Roman"/>
              <a:cs typeface="Times New Roman"/>
            </a:endParaRPr>
          </a:p>
          <a:p>
            <a:pPr marL="241300" marR="825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station works in 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way as </a:t>
            </a:r>
            <a:r>
              <a:rPr sz="1200" spc="-5" dirty="0">
                <a:latin typeface="Times New Roman"/>
                <a:cs typeface="Times New Roman"/>
              </a:rPr>
              <a:t>primary devices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the discussion of flow 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is a device in point-to-point or multipoint line </a:t>
            </a:r>
            <a:r>
              <a:rPr sz="1200" spc="-5" dirty="0">
                <a:latin typeface="Times New Roman"/>
                <a:cs typeface="Times New Roman"/>
              </a:rPr>
              <a:t>configuration </a:t>
            </a:r>
            <a:r>
              <a:rPr sz="1200" dirty="0">
                <a:latin typeface="Times New Roman"/>
                <a:cs typeface="Times New Roman"/>
              </a:rPr>
              <a:t>that has  </a:t>
            </a:r>
            <a:r>
              <a:rPr sz="1200" spc="-5" dirty="0">
                <a:latin typeface="Times New Roman"/>
                <a:cs typeface="Times New Roman"/>
              </a:rPr>
              <a:t>complete </a:t>
            </a:r>
            <a:r>
              <a:rPr sz="1200" dirty="0">
                <a:latin typeface="Times New Roman"/>
                <a:cs typeface="Times New Roman"/>
              </a:rPr>
              <a:t>control of the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spc="-5" dirty="0">
                <a:latin typeface="Times New Roman"/>
                <a:cs typeface="Times New Roman"/>
              </a:rPr>
              <a:t>STATION TYPES</a:t>
            </a:r>
            <a:r>
              <a:rPr sz="1200" b="1" u="heavy" spc="-85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(3)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b="1" u="heavy" dirty="0">
                <a:latin typeface="Times New Roman"/>
                <a:cs typeface="Times New Roman"/>
              </a:rPr>
              <a:t>Secondary</a:t>
            </a:r>
            <a:r>
              <a:rPr sz="1200" b="1" u="heavy" spc="-10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Station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sends </a:t>
            </a:r>
            <a:r>
              <a:rPr sz="1200" spc="-5" dirty="0">
                <a:latin typeface="Times New Roman"/>
                <a:cs typeface="Times New Roman"/>
              </a:rPr>
              <a:t>commands </a:t>
            </a:r>
            <a:r>
              <a:rPr sz="1200" dirty="0">
                <a:latin typeface="Times New Roman"/>
                <a:cs typeface="Times New Roman"/>
              </a:rPr>
              <a:t>to the secondary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stations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primary </a:t>
            </a:r>
            <a:r>
              <a:rPr sz="1200" dirty="0">
                <a:latin typeface="Times New Roman"/>
                <a:cs typeface="Times New Roman"/>
              </a:rPr>
              <a:t>issues </a:t>
            </a:r>
            <a:r>
              <a:rPr sz="1200" spc="-5" dirty="0">
                <a:latin typeface="Times New Roman"/>
                <a:cs typeface="Times New Roman"/>
              </a:rPr>
              <a:t>commands </a:t>
            </a:r>
            <a:r>
              <a:rPr sz="1200" dirty="0">
                <a:latin typeface="Times New Roman"/>
                <a:cs typeface="Times New Roman"/>
              </a:rPr>
              <a:t>and a secondary </a:t>
            </a:r>
            <a:r>
              <a:rPr sz="1200" spc="-5" dirty="0">
                <a:latin typeface="Times New Roman"/>
                <a:cs typeface="Times New Roman"/>
              </a:rPr>
              <a:t>issues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u="heavy" spc="-5" dirty="0">
                <a:latin typeface="Times New Roman"/>
                <a:cs typeface="Times New Roman"/>
              </a:rPr>
              <a:t>STATION TYPES</a:t>
            </a:r>
            <a:r>
              <a:rPr sz="1200" b="1" u="heavy" spc="-85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(4)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b="1" u="heavy" dirty="0">
                <a:latin typeface="Times New Roman"/>
                <a:cs typeface="Times New Roman"/>
              </a:rPr>
              <a:t>Combined</a:t>
            </a:r>
            <a:r>
              <a:rPr sz="1200" b="1" u="heavy" spc="-10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Station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combined station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both command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respond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combined </a:t>
            </a:r>
            <a:r>
              <a:rPr sz="1200" dirty="0">
                <a:latin typeface="Times New Roman"/>
                <a:cs typeface="Times New Roman"/>
              </a:rPr>
              <a:t>station is </a:t>
            </a:r>
            <a:r>
              <a:rPr sz="1200" spc="-5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of a set </a:t>
            </a:r>
            <a:r>
              <a:rPr sz="1200" spc="-5" dirty="0">
                <a:latin typeface="Times New Roman"/>
                <a:cs typeface="Times New Roman"/>
              </a:rPr>
              <a:t>of connected peer devices programmed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behave  </a:t>
            </a:r>
            <a:r>
              <a:rPr sz="1200" dirty="0">
                <a:latin typeface="Times New Roman"/>
                <a:cs typeface="Times New Roman"/>
              </a:rPr>
              <a:t>either as a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or as a secondary depending on the nature and the direction of the 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Configuration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(1)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7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Configuration refers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the relationship 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hardware devices on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1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, secondary and </a:t>
            </a:r>
            <a:r>
              <a:rPr sz="1200" spc="-5" dirty="0">
                <a:latin typeface="Times New Roman"/>
                <a:cs typeface="Times New Roman"/>
              </a:rPr>
              <a:t>combined stations can be configured in three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ways: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410"/>
              </a:lnSpc>
              <a:buFont typeface="Meiryo"/>
              <a:buChar char="➢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Unbalanced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endParaRPr sz="12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380"/>
              </a:lnSpc>
              <a:buFont typeface="Meiryo"/>
              <a:buChar char="➢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Symmetrical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endParaRPr sz="12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410"/>
              </a:lnSpc>
              <a:buFont typeface="Meiryo"/>
              <a:buChar char="➢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Balanced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Configuration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Meiryo"/>
              <a:buChar char="➢"/>
            </a:pPr>
            <a:endParaRPr sz="1150">
              <a:latin typeface="Times New Roman"/>
              <a:cs typeface="Times New Roman"/>
            </a:endParaRPr>
          </a:p>
          <a:p>
            <a:pPr marL="469900">
              <a:lnSpc>
                <a:spcPts val="141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Configuration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(2)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75"/>
              </a:lnSpc>
            </a:pPr>
            <a:r>
              <a:rPr sz="1200" b="1" i="1" u="heavy" dirty="0">
                <a:latin typeface="Times New Roman"/>
                <a:cs typeface="Times New Roman"/>
              </a:rPr>
              <a:t>Unbalanced</a:t>
            </a:r>
            <a:r>
              <a:rPr sz="1200" b="1" i="1" u="heavy" spc="-105" dirty="0">
                <a:latin typeface="Times New Roman"/>
                <a:cs typeface="Times New Roman"/>
              </a:rPr>
              <a:t> </a:t>
            </a:r>
            <a:r>
              <a:rPr sz="1200" b="1" i="1" u="heavy" dirty="0">
                <a:latin typeface="Times New Roman"/>
                <a:cs typeface="Times New Roman"/>
              </a:rPr>
              <a:t>Configuration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7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Also called </a:t>
            </a:r>
            <a:r>
              <a:rPr sz="1200" spc="-5" dirty="0">
                <a:latin typeface="Times New Roman"/>
                <a:cs typeface="Times New Roman"/>
              </a:rPr>
              <a:t>Master/Slave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One device is a </a:t>
            </a:r>
            <a:r>
              <a:rPr sz="1200" spc="-5" dirty="0">
                <a:latin typeface="Times New Roman"/>
                <a:cs typeface="Times New Roman"/>
              </a:rPr>
              <a:t>primary and others are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secondary</a:t>
            </a:r>
            <a:endParaRPr sz="1200">
              <a:latin typeface="Times New Roman"/>
              <a:cs typeface="Times New Roman"/>
            </a:endParaRPr>
          </a:p>
          <a:p>
            <a:pPr marL="698500" marR="8255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Unbalanced configuration can be point to </a:t>
            </a:r>
            <a:r>
              <a:rPr sz="1200" spc="-5" dirty="0">
                <a:latin typeface="Times New Roman"/>
                <a:cs typeface="Times New Roman"/>
              </a:rPr>
              <a:t>point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only </a:t>
            </a: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devices </a:t>
            </a:r>
            <a:r>
              <a:rPr sz="1200" dirty="0">
                <a:latin typeface="Times New Roman"/>
                <a:cs typeface="Times New Roman"/>
              </a:rPr>
              <a:t>are  involved</a:t>
            </a:r>
            <a:endParaRPr sz="1200">
              <a:latin typeface="Times New Roman"/>
              <a:cs typeface="Times New Roman"/>
            </a:endParaRPr>
          </a:p>
          <a:p>
            <a:pPr marL="698500" marR="7620" lvl="1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Most of the </a:t>
            </a:r>
            <a:r>
              <a:rPr sz="1200" spc="-5" dirty="0">
                <a:latin typeface="Times New Roman"/>
                <a:cs typeface="Times New Roman"/>
              </a:rPr>
              <a:t>times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multipoint </a:t>
            </a:r>
            <a:r>
              <a:rPr sz="1200" dirty="0">
                <a:latin typeface="Times New Roman"/>
                <a:cs typeface="Times New Roman"/>
              </a:rPr>
              <a:t>with one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controlling several  </a:t>
            </a:r>
            <a:r>
              <a:rPr sz="1200" spc="-5" dirty="0">
                <a:latin typeface="Times New Roman"/>
                <a:cs typeface="Times New Roman"/>
              </a:rPr>
              <a:t>secondaries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25"/>
              </a:lnSpc>
            </a:pPr>
            <a:r>
              <a:rPr sz="1200" b="1" dirty="0">
                <a:latin typeface="Times New Roman"/>
                <a:cs typeface="Times New Roman"/>
              </a:rPr>
              <a:t>Configuration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(3)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375"/>
              </a:lnSpc>
            </a:pPr>
            <a:r>
              <a:rPr sz="1200" b="1" i="1" u="heavy" spc="-5" dirty="0">
                <a:latin typeface="Times New Roman"/>
                <a:cs typeface="Times New Roman"/>
              </a:rPr>
              <a:t>Symmetrical</a:t>
            </a:r>
            <a:r>
              <a:rPr sz="1200" b="1" i="1" u="heavy" spc="-65" dirty="0">
                <a:latin typeface="Times New Roman"/>
                <a:cs typeface="Times New Roman"/>
              </a:rPr>
              <a:t> </a:t>
            </a:r>
            <a:r>
              <a:rPr sz="1200" b="1" i="1" u="heavy" dirty="0">
                <a:latin typeface="Times New Roman"/>
                <a:cs typeface="Times New Roman"/>
              </a:rPr>
              <a:t>Configuration</a:t>
            </a:r>
            <a:endParaRPr sz="1200">
              <a:latin typeface="Times New Roman"/>
              <a:cs typeface="Times New Roman"/>
            </a:endParaRPr>
          </a:p>
          <a:p>
            <a:pPr marL="698500" marR="6985" lvl="1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Each physical station on a link consists of two logical stations, one a </a:t>
            </a:r>
            <a:r>
              <a:rPr sz="1200" spc="-5" dirty="0">
                <a:latin typeface="Times New Roman"/>
                <a:cs typeface="Times New Roman"/>
              </a:rPr>
              <a:t>primary  </a:t>
            </a:r>
            <a:r>
              <a:rPr sz="1200" dirty="0">
                <a:latin typeface="Times New Roman"/>
                <a:cs typeface="Times New Roman"/>
              </a:rPr>
              <a:t>and the </a:t>
            </a:r>
            <a:r>
              <a:rPr sz="1200" spc="-5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secondary</a:t>
            </a:r>
            <a:endParaRPr sz="1200">
              <a:latin typeface="Times New Roman"/>
              <a:cs typeface="Times New Roman"/>
            </a:endParaRPr>
          </a:p>
          <a:p>
            <a:pPr marL="698500" marR="7620" lvl="1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Separate lines link the primary </a:t>
            </a:r>
            <a:r>
              <a:rPr sz="1200" dirty="0">
                <a:latin typeface="Times New Roman"/>
                <a:cs typeface="Times New Roman"/>
              </a:rPr>
              <a:t>aspect </a:t>
            </a:r>
            <a:r>
              <a:rPr sz="1200" spc="-5" dirty="0">
                <a:latin typeface="Times New Roman"/>
                <a:cs typeface="Times New Roman"/>
              </a:rPr>
              <a:t>of one physical station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secondary  </a:t>
            </a:r>
            <a:r>
              <a:rPr sz="1200" dirty="0">
                <a:latin typeface="Times New Roman"/>
                <a:cs typeface="Times New Roman"/>
              </a:rPr>
              <a:t>aspect </a:t>
            </a:r>
            <a:r>
              <a:rPr sz="1200" spc="-5" dirty="0">
                <a:latin typeface="Times New Roman"/>
                <a:cs typeface="Times New Roman"/>
              </a:rPr>
              <a:t>of another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1817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3719322"/>
            <a:ext cx="5531485" cy="301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Instead of individual transceivers, 10 Base T Ethernet </a:t>
            </a:r>
            <a:r>
              <a:rPr sz="1200" spc="-5" dirty="0">
                <a:latin typeface="Times New Roman"/>
                <a:cs typeface="Times New Roman"/>
              </a:rPr>
              <a:t>places </a:t>
            </a:r>
            <a:r>
              <a:rPr sz="1200" dirty="0">
                <a:latin typeface="Times New Roman"/>
                <a:cs typeface="Times New Roman"/>
              </a:rPr>
              <a:t>all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networking  </a:t>
            </a:r>
            <a:r>
              <a:rPr sz="1200" dirty="0">
                <a:latin typeface="Times New Roman"/>
                <a:cs typeface="Times New Roman"/>
              </a:rPr>
              <a:t>operations in an </a:t>
            </a:r>
            <a:r>
              <a:rPr sz="1200" spc="-5" dirty="0">
                <a:latin typeface="Times New Roman"/>
                <a:cs typeface="Times New Roman"/>
              </a:rPr>
              <a:t>intelligent Hub </a:t>
            </a:r>
            <a:r>
              <a:rPr sz="1200" dirty="0">
                <a:latin typeface="Times New Roman"/>
                <a:cs typeface="Times New Roman"/>
              </a:rPr>
              <a:t>with a port for each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station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Stations are linked into the hub by </a:t>
            </a:r>
            <a:r>
              <a:rPr sz="1200" spc="-5" dirty="0">
                <a:latin typeface="Times New Roman"/>
                <a:cs typeface="Times New Roman"/>
              </a:rPr>
              <a:t>four </a:t>
            </a:r>
            <a:r>
              <a:rPr sz="1200" dirty="0">
                <a:latin typeface="Times New Roman"/>
                <a:cs typeface="Times New Roman"/>
              </a:rPr>
              <a:t>pair </a:t>
            </a:r>
            <a:r>
              <a:rPr sz="1200" spc="-5" dirty="0">
                <a:latin typeface="Times New Roman"/>
                <a:cs typeface="Times New Roman"/>
              </a:rPr>
              <a:t>RJ-45 cable terminating at each end in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male-type </a:t>
            </a:r>
            <a:r>
              <a:rPr sz="1200" dirty="0">
                <a:latin typeface="Times New Roman"/>
                <a:cs typeface="Times New Roman"/>
              </a:rPr>
              <a:t>connector </a:t>
            </a:r>
            <a:r>
              <a:rPr sz="1200" spc="-5" dirty="0">
                <a:latin typeface="Times New Roman"/>
                <a:cs typeface="Times New Roman"/>
              </a:rPr>
              <a:t>much </a:t>
            </a:r>
            <a:r>
              <a:rPr sz="1200" dirty="0">
                <a:latin typeface="Times New Roman"/>
                <a:cs typeface="Times New Roman"/>
              </a:rPr>
              <a:t>like a Telephone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jack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hub fans out any </a:t>
            </a:r>
            <a:r>
              <a:rPr sz="1200" spc="-5" dirty="0">
                <a:latin typeface="Times New Roman"/>
                <a:cs typeface="Times New Roman"/>
              </a:rPr>
              <a:t>transmitted frame </a:t>
            </a:r>
            <a:r>
              <a:rPr sz="1200" dirty="0">
                <a:latin typeface="Times New Roman"/>
                <a:cs typeface="Times New Roman"/>
              </a:rPr>
              <a:t>to all of its connected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stations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Each station </a:t>
            </a:r>
            <a:r>
              <a:rPr sz="1200" spc="-5" dirty="0">
                <a:latin typeface="Times New Roman"/>
                <a:cs typeface="Times New Roman"/>
              </a:rPr>
              <a:t>contains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NIC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4-pair UTP of not </a:t>
            </a:r>
            <a:r>
              <a:rPr sz="1200" dirty="0">
                <a:latin typeface="Times New Roman"/>
                <a:cs typeface="Times New Roman"/>
              </a:rPr>
              <a:t>more than </a:t>
            </a:r>
            <a:r>
              <a:rPr sz="1200" spc="-5" dirty="0">
                <a:latin typeface="Times New Roman"/>
                <a:cs typeface="Times New Roman"/>
              </a:rPr>
              <a:t>100 meters </a:t>
            </a:r>
            <a:r>
              <a:rPr sz="1200" dirty="0">
                <a:latin typeface="Times New Roman"/>
                <a:cs typeface="Times New Roman"/>
              </a:rPr>
              <a:t>connects the NIC to the appropriate port in  </a:t>
            </a:r>
            <a:r>
              <a:rPr sz="1200" spc="-5" dirty="0">
                <a:latin typeface="Times New Roman"/>
                <a:cs typeface="Times New Roman"/>
              </a:rPr>
              <a:t>10 Base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Hub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weight &amp; flexibility of the cable </a:t>
            </a:r>
            <a:r>
              <a:rPr sz="1200" spc="-5" dirty="0">
                <a:latin typeface="Times New Roman"/>
                <a:cs typeface="Times New Roman"/>
              </a:rPr>
              <a:t>and the convenience of RJ-45 jack and plug  makes </a:t>
            </a:r>
            <a:r>
              <a:rPr sz="1200" dirty="0">
                <a:latin typeface="Times New Roman"/>
                <a:cs typeface="Times New Roman"/>
              </a:rPr>
              <a:t>it the </a:t>
            </a:r>
            <a:r>
              <a:rPr sz="1200" spc="-5" dirty="0">
                <a:latin typeface="Times New Roman"/>
                <a:cs typeface="Times New Roman"/>
              </a:rPr>
              <a:t>easiest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install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reinstall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b="1" spc="-5" dirty="0">
                <a:latin typeface="Times New Roman"/>
                <a:cs typeface="Times New Roman"/>
              </a:rPr>
              <a:t>1 Base 5: STAR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LAN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Star LAN </a:t>
            </a:r>
            <a:r>
              <a:rPr sz="1200" dirty="0">
                <a:latin typeface="Times New Roman"/>
                <a:cs typeface="Times New Roman"/>
              </a:rPr>
              <a:t>is infrequently </a:t>
            </a:r>
            <a:r>
              <a:rPr sz="1200" spc="-5" dirty="0">
                <a:latin typeface="Times New Roman"/>
                <a:cs typeface="Times New Roman"/>
              </a:rPr>
              <a:t>used nowadays because of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slow speed of </a:t>
            </a:r>
            <a:r>
              <a:rPr sz="1200" dirty="0">
                <a:latin typeface="Times New Roman"/>
                <a:cs typeface="Times New Roman"/>
              </a:rPr>
              <a:t>approx.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1Mbps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Range can </a:t>
            </a:r>
            <a:r>
              <a:rPr sz="1200" spc="-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increased by </a:t>
            </a:r>
            <a:r>
              <a:rPr sz="1200" b="1" u="heavy" spc="-5" dirty="0">
                <a:latin typeface="Times New Roman"/>
                <a:cs typeface="Times New Roman"/>
              </a:rPr>
              <a:t>DAISY</a:t>
            </a:r>
            <a:r>
              <a:rPr sz="1200" b="1" u="heavy" spc="-75" dirty="0"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latin typeface="Times New Roman"/>
                <a:cs typeface="Times New Roman"/>
              </a:rPr>
              <a:t>CHAINING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Like 10 Base T, Star LAN uses Twisted pair cable to connect stations </a:t>
            </a:r>
            <a:r>
              <a:rPr sz="1200" dirty="0">
                <a:latin typeface="Times New Roman"/>
                <a:cs typeface="Times New Roman"/>
              </a:rPr>
              <a:t>to a central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hub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70"/>
              </a:lnSpc>
              <a:spcBef>
                <a:spcPts val="7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Star LAN allows 10 devices to be linked with only </a:t>
            </a:r>
            <a:r>
              <a:rPr sz="1200" dirty="0">
                <a:latin typeface="Times New Roman"/>
                <a:cs typeface="Times New Roman"/>
              </a:rPr>
              <a:t>the lead device </a:t>
            </a:r>
            <a:r>
              <a:rPr sz="1200" spc="-5" dirty="0">
                <a:latin typeface="Times New Roman"/>
                <a:cs typeface="Times New Roman"/>
              </a:rPr>
              <a:t>connected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the  hub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9040876"/>
            <a:ext cx="35604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5" dirty="0">
                <a:latin typeface="Times New Roman"/>
                <a:cs typeface="Times New Roman"/>
              </a:rPr>
              <a:t>Switched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Ethernet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37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An attempt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improve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performance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10BASE-T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N ×10 Mbps with N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8488" y="6727697"/>
            <a:ext cx="4553712" cy="2323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9763" y="914400"/>
            <a:ext cx="5468112" cy="262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452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8515095"/>
            <a:ext cx="4017010" cy="819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latin typeface="Times New Roman"/>
                <a:cs typeface="Times New Roman"/>
              </a:rPr>
              <a:t>Fast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Ethernet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Data rate can be </a:t>
            </a:r>
            <a:r>
              <a:rPr sz="1200" spc="-5" dirty="0">
                <a:latin typeface="Times New Roman"/>
                <a:cs typeface="Times New Roman"/>
              </a:rPr>
              <a:t>increased </a:t>
            </a:r>
            <a:r>
              <a:rPr sz="1200" dirty="0">
                <a:latin typeface="Times New Roman"/>
                <a:cs typeface="Times New Roman"/>
              </a:rPr>
              <a:t>by decreasing the collision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domain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0"/>
              </a:lnSpc>
              <a:spcBef>
                <a:spcPts val="3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If 10 Mbps </a:t>
            </a:r>
            <a:r>
              <a:rPr sz="1200" spc="-5" dirty="0">
                <a:latin typeface="Symbol"/>
                <a:cs typeface="Symbol"/>
              </a:rPr>
              <a:t>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100 Mbps,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880"/>
              </a:lnSpc>
            </a:pPr>
            <a:r>
              <a:rPr sz="1600" dirty="0">
                <a:latin typeface="Arial"/>
                <a:cs typeface="Arial"/>
              </a:rPr>
              <a:t>– </a:t>
            </a:r>
            <a:r>
              <a:rPr sz="1200" spc="-5" dirty="0">
                <a:latin typeface="Times New Roman"/>
                <a:cs typeface="Times New Roman"/>
              </a:rPr>
              <a:t>2500 </a:t>
            </a:r>
            <a:r>
              <a:rPr sz="1200" dirty="0">
                <a:latin typeface="Times New Roman"/>
                <a:cs typeface="Times New Roman"/>
              </a:rPr>
              <a:t>m </a:t>
            </a:r>
            <a:r>
              <a:rPr sz="1200" spc="-5" dirty="0">
                <a:latin typeface="Symbol"/>
                <a:cs typeface="Symbol"/>
              </a:rPr>
              <a:t></a:t>
            </a:r>
            <a:r>
              <a:rPr sz="1200" spc="-5" dirty="0">
                <a:latin typeface="Times New Roman"/>
                <a:cs typeface="Times New Roman"/>
              </a:rPr>
              <a:t> 250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99438" y="4912614"/>
            <a:ext cx="4590288" cy="3262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7424" y="1089660"/>
            <a:ext cx="4818888" cy="3473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06388" y="9887156"/>
            <a:ext cx="2540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spc="-5" dirty="0">
                <a:latin typeface="Times New Roman"/>
                <a:cs typeface="Times New Roman"/>
              </a:rPr>
              <a:t>230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7692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8900" y="3799078"/>
            <a:ext cx="25654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Meiryo"/>
              <a:buChar char="❖"/>
              <a:tabLst>
                <a:tab pos="2413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100 Base-TX and 100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Base-FX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6262623"/>
            <a:ext cx="118808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Meiryo"/>
              <a:buChar char="❖"/>
              <a:tabLst>
                <a:tab pos="2413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100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Base-T4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6653783"/>
            <a:ext cx="4802162" cy="294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0" y="4219194"/>
            <a:ext cx="5488482" cy="17045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000" y="1089660"/>
            <a:ext cx="4983480" cy="2371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091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2716"/>
            <a:ext cx="4503420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5" dirty="0">
                <a:latin typeface="Times New Roman"/>
                <a:cs typeface="Times New Roman"/>
              </a:rPr>
              <a:t>Gigabit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Ethernet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37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Usually serves as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backbone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Four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implementations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05"/>
              </a:lnSpc>
            </a:pPr>
            <a:r>
              <a:rPr sz="16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1000Base-SX, 1000Base-LX: Optical fiber, 550-5000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39"/>
              </a:lnSpc>
            </a:pPr>
            <a:r>
              <a:rPr sz="16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1000Base-CX (STP), 1000Base-T (UTP): 25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4892802"/>
            <a:ext cx="4894580" cy="296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spc="-5" dirty="0">
                <a:latin typeface="Times New Roman"/>
                <a:cs typeface="Times New Roman"/>
              </a:rPr>
              <a:t>Token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Bus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LANs </a:t>
            </a:r>
            <a:r>
              <a:rPr sz="1200" dirty="0">
                <a:latin typeface="Times New Roman"/>
                <a:cs typeface="Times New Roman"/>
              </a:rPr>
              <a:t>are not suitable for this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Token Bus has no commercial </a:t>
            </a:r>
            <a:r>
              <a:rPr sz="1200" spc="-5" dirty="0">
                <a:latin typeface="Times New Roman"/>
                <a:cs typeface="Times New Roman"/>
              </a:rPr>
              <a:t>application </a:t>
            </a:r>
            <a:r>
              <a:rPr sz="1200" dirty="0">
                <a:latin typeface="Times New Roman"/>
                <a:cs typeface="Times New Roman"/>
              </a:rPr>
              <a:t>in data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Token </a:t>
            </a:r>
            <a:r>
              <a:rPr sz="1200" spc="-5" dirty="0">
                <a:latin typeface="Times New Roman"/>
                <a:cs typeface="Times New Roman"/>
              </a:rPr>
              <a:t>Ring </a:t>
            </a:r>
            <a:r>
              <a:rPr sz="1200" dirty="0">
                <a:latin typeface="Times New Roman"/>
                <a:cs typeface="Times New Roman"/>
              </a:rPr>
              <a:t>allows each </a:t>
            </a:r>
            <a:r>
              <a:rPr sz="1200" spc="-5" dirty="0">
                <a:latin typeface="Times New Roman"/>
                <a:cs typeface="Times New Roman"/>
              </a:rPr>
              <a:t>station to send one frame per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turn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Access </a:t>
            </a:r>
            <a:r>
              <a:rPr sz="1200" spc="-5" dirty="0">
                <a:latin typeface="Times New Roman"/>
                <a:cs typeface="Times New Roman"/>
              </a:rPr>
              <a:t>method: </a:t>
            </a:r>
            <a:r>
              <a:rPr sz="1200" dirty="0">
                <a:latin typeface="Times New Roman"/>
                <a:cs typeface="Times New Roman"/>
              </a:rPr>
              <a:t>Token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975"/>
              </a:lnSpc>
            </a:pPr>
            <a:r>
              <a:rPr sz="1800" spc="-10" dirty="0">
                <a:latin typeface="Meiryo"/>
                <a:cs typeface="Meiryo"/>
              </a:rPr>
              <a:t>*</a:t>
            </a:r>
            <a:r>
              <a:rPr sz="1200" spc="-10" dirty="0">
                <a:latin typeface="Times New Roman"/>
                <a:cs typeface="Times New Roman"/>
              </a:rPr>
              <a:t>Ethernet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80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Implementations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885"/>
              </a:lnSpc>
            </a:pPr>
            <a:r>
              <a:rPr sz="18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Ethernet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Token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Bus/Ring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  <a:spcBef>
                <a:spcPts val="1210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985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Section </a:t>
            </a:r>
            <a:r>
              <a:rPr sz="1200" spc="-5" dirty="0">
                <a:latin typeface="Times New Roman"/>
                <a:cs typeface="Times New Roman"/>
              </a:rPr>
              <a:t>12.2, 12.3, 12.4,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12.5</a:t>
            </a:r>
            <a:endParaRPr sz="1200">
              <a:latin typeface="Times New Roman"/>
              <a:cs typeface="Times New Roman"/>
            </a:endParaRPr>
          </a:p>
          <a:p>
            <a:pPr marL="88265">
              <a:lnSpc>
                <a:spcPts val="1350"/>
              </a:lnSpc>
            </a:pPr>
            <a:r>
              <a:rPr sz="1200" dirty="0">
                <a:latin typeface="Times New Roman"/>
                <a:cs typeface="Times New Roman"/>
              </a:rPr>
              <a:t>“Data </a:t>
            </a:r>
            <a:r>
              <a:rPr sz="1200" spc="-5" dirty="0">
                <a:latin typeface="Times New Roman"/>
                <a:cs typeface="Times New Roman"/>
              </a:rPr>
              <a:t>Communications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Networking” 4th </a:t>
            </a:r>
            <a:r>
              <a:rPr sz="1200" dirty="0">
                <a:latin typeface="Times New Roman"/>
                <a:cs typeface="Times New Roman"/>
              </a:rPr>
              <a:t>Edition </a:t>
            </a:r>
            <a:r>
              <a:rPr sz="1200" spc="-5" dirty="0">
                <a:latin typeface="Times New Roman"/>
                <a:cs typeface="Times New Roman"/>
              </a:rPr>
              <a:t>by Behrouz A.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5711" y="1916429"/>
            <a:ext cx="4777740" cy="2810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430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3818254" cy="134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#44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b="1" u="heavy" spc="-5" dirty="0">
                <a:latin typeface="Times New Roman"/>
                <a:cs typeface="Times New Roman"/>
              </a:rPr>
              <a:t>Token</a:t>
            </a:r>
            <a:r>
              <a:rPr sz="1600" b="1" u="heavy" spc="-100" dirty="0"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latin typeface="Times New Roman"/>
                <a:cs typeface="Times New Roman"/>
              </a:rPr>
              <a:t>Ring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spcBef>
                <a:spcPts val="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Token </a:t>
            </a:r>
            <a:r>
              <a:rPr sz="1200" spc="-5" dirty="0">
                <a:latin typeface="Times New Roman"/>
                <a:cs typeface="Times New Roman"/>
              </a:rPr>
              <a:t>Ring </a:t>
            </a:r>
            <a:r>
              <a:rPr sz="1200" dirty="0">
                <a:latin typeface="Times New Roman"/>
                <a:cs typeface="Times New Roman"/>
              </a:rPr>
              <a:t>allows each </a:t>
            </a:r>
            <a:r>
              <a:rPr sz="1200" spc="-5" dirty="0">
                <a:latin typeface="Times New Roman"/>
                <a:cs typeface="Times New Roman"/>
              </a:rPr>
              <a:t>station to send one frame per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turn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Access </a:t>
            </a:r>
            <a:r>
              <a:rPr sz="1200" spc="-5" dirty="0">
                <a:latin typeface="Times New Roman"/>
                <a:cs typeface="Times New Roman"/>
              </a:rPr>
              <a:t>method: </a:t>
            </a:r>
            <a:r>
              <a:rPr sz="1200" dirty="0">
                <a:latin typeface="Times New Roman"/>
                <a:cs typeface="Times New Roman"/>
              </a:rPr>
              <a:t>Token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6946138"/>
            <a:ext cx="515112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latin typeface="Times New Roman"/>
                <a:cs typeface="Times New Roman"/>
              </a:rPr>
              <a:t>Access Control of Token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Ring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ts val="1365"/>
              </a:lnSpc>
              <a:buFont typeface="Meiryo"/>
              <a:buChar char="➢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Priority and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reservation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914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Each station has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priority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Meiryo"/>
              <a:buChar char="➢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Time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limits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2000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Token </a:t>
            </a:r>
            <a:r>
              <a:rPr sz="1200" dirty="0">
                <a:latin typeface="Times New Roman"/>
                <a:cs typeface="Times New Roman"/>
              </a:rPr>
              <a:t>Ring </a:t>
            </a:r>
            <a:r>
              <a:rPr sz="1200" spc="-5" dirty="0">
                <a:latin typeface="Times New Roman"/>
                <a:cs typeface="Times New Roman"/>
              </a:rPr>
              <a:t>imposes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time limit </a:t>
            </a:r>
            <a:r>
              <a:rPr sz="1200" dirty="0">
                <a:latin typeface="Times New Roman"/>
                <a:cs typeface="Times New Roman"/>
              </a:rPr>
              <a:t>to keep traffic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moving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05"/>
              </a:lnSpc>
              <a:spcBef>
                <a:spcPts val="1225"/>
              </a:spcBef>
              <a:buFont typeface="Meiryo"/>
              <a:buChar char="❖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Monitor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Stations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7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One station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designated </a:t>
            </a:r>
            <a:r>
              <a:rPr sz="1200" dirty="0">
                <a:latin typeface="Times New Roman"/>
                <a:cs typeface="Times New Roman"/>
              </a:rPr>
              <a:t>as a </a:t>
            </a:r>
            <a:r>
              <a:rPr sz="1200" spc="-5" dirty="0">
                <a:latin typeface="Times New Roman"/>
                <a:cs typeface="Times New Roman"/>
              </a:rPr>
              <a:t>monitor </a:t>
            </a:r>
            <a:r>
              <a:rPr sz="1200" dirty="0">
                <a:latin typeface="Times New Roman"/>
                <a:cs typeface="Times New Roman"/>
              </a:rPr>
              <a:t>station to handle several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problems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7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Monitor station generates a new </a:t>
            </a:r>
            <a:r>
              <a:rPr sz="1200" spc="-5" dirty="0">
                <a:latin typeface="Times New Roman"/>
                <a:cs typeface="Times New Roman"/>
              </a:rPr>
              <a:t>token </a:t>
            </a:r>
            <a:r>
              <a:rPr sz="1200" dirty="0">
                <a:latin typeface="Times New Roman"/>
                <a:cs typeface="Times New Roman"/>
              </a:rPr>
              <a:t>when it is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lost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1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Monitor station </a:t>
            </a:r>
            <a:r>
              <a:rPr sz="1200" spc="-5" dirty="0">
                <a:latin typeface="Times New Roman"/>
                <a:cs typeface="Times New Roman"/>
              </a:rPr>
              <a:t>removes recirculating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Token Ring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Frame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2265426"/>
            <a:ext cx="5806440" cy="434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773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4308855"/>
            <a:ext cx="14376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Data Frame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Fields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8277352"/>
            <a:ext cx="5307965" cy="996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5" dirty="0">
                <a:latin typeface="Times New Roman"/>
                <a:cs typeface="Times New Roman"/>
              </a:rPr>
              <a:t>Implementation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ts val="137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station </a:t>
            </a:r>
            <a:r>
              <a:rPr sz="1200" dirty="0">
                <a:latin typeface="Times New Roman"/>
                <a:cs typeface="Times New Roman"/>
              </a:rPr>
              <a:t>in the Token </a:t>
            </a:r>
            <a:r>
              <a:rPr sz="1200" spc="-5" dirty="0">
                <a:latin typeface="Times New Roman"/>
                <a:cs typeface="Times New Roman"/>
              </a:rPr>
              <a:t>Ring regenerates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One disabled or disconnected </a:t>
            </a:r>
            <a:r>
              <a:rPr sz="1200" spc="-5" dirty="0">
                <a:latin typeface="Times New Roman"/>
                <a:cs typeface="Times New Roman"/>
              </a:rPr>
              <a:t>node </a:t>
            </a:r>
            <a:r>
              <a:rPr sz="1200" dirty="0">
                <a:latin typeface="Times New Roman"/>
                <a:cs typeface="Times New Roman"/>
              </a:rPr>
              <a:t>could </a:t>
            </a:r>
            <a:r>
              <a:rPr sz="1200" spc="-5" dirty="0">
                <a:latin typeface="Times New Roman"/>
                <a:cs typeface="Times New Roman"/>
              </a:rPr>
              <a:t>stop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traffic flow around the entire 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92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Each station is connected to an automatic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switch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4261" y="4875276"/>
            <a:ext cx="5120640" cy="3062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4252" y="914400"/>
            <a:ext cx="5285232" cy="3232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1085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298" y="3768838"/>
            <a:ext cx="127127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Token Ring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Switch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8077949"/>
            <a:ext cx="3860165" cy="73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Multi </a:t>
            </a:r>
            <a:r>
              <a:rPr sz="1200" b="1" spc="-5" dirty="0">
                <a:latin typeface="Times New Roman"/>
                <a:cs typeface="Times New Roman"/>
              </a:rPr>
              <a:t>station </a:t>
            </a:r>
            <a:r>
              <a:rPr sz="1200" b="1" dirty="0">
                <a:latin typeface="Times New Roman"/>
                <a:cs typeface="Times New Roman"/>
              </a:rPr>
              <a:t>Access Unit</a:t>
            </a:r>
            <a:r>
              <a:rPr sz="1200" b="1" spc="2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(MAU)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Individual </a:t>
            </a:r>
            <a:r>
              <a:rPr sz="1200" spc="-5" dirty="0">
                <a:latin typeface="Times New Roman"/>
                <a:cs typeface="Times New Roman"/>
              </a:rPr>
              <a:t>automatic switches </a:t>
            </a:r>
            <a:r>
              <a:rPr sz="1200" dirty="0">
                <a:latin typeface="Times New Roman"/>
                <a:cs typeface="Times New Roman"/>
              </a:rPr>
              <a:t>are combined in to 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hub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One MAU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support up to </a:t>
            </a:r>
            <a:r>
              <a:rPr sz="1200" dirty="0">
                <a:latin typeface="Times New Roman"/>
                <a:cs typeface="Times New Roman"/>
              </a:rPr>
              <a:t>8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stations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Although it looks like a star, it is in fact a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24355" y="4480559"/>
            <a:ext cx="5138928" cy="3256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6339" y="914400"/>
            <a:ext cx="5394960" cy="2516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4768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8900" y="4197858"/>
            <a:ext cx="4744720" cy="413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FDDI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eiryo"/>
              <a:buChar char="❖"/>
            </a:pPr>
            <a:endParaRPr sz="11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Fiber Distributed Data Interface </a:t>
            </a:r>
            <a:r>
              <a:rPr sz="1200" spc="-5" dirty="0">
                <a:latin typeface="Times New Roman"/>
                <a:cs typeface="Times New Roman"/>
              </a:rPr>
              <a:t>standardized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ANSI </a:t>
            </a:r>
            <a:r>
              <a:rPr sz="1200" dirty="0">
                <a:latin typeface="Times New Roman"/>
                <a:cs typeface="Times New Roman"/>
              </a:rPr>
              <a:t>and the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ITU-T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100 Mbps LAN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CDDI: Copper version of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FDDI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Access </a:t>
            </a:r>
            <a:r>
              <a:rPr sz="1200" spc="-5" dirty="0">
                <a:latin typeface="Times New Roman"/>
                <a:cs typeface="Times New Roman"/>
              </a:rPr>
              <a:t>method: </a:t>
            </a:r>
            <a:r>
              <a:rPr sz="1200" dirty="0">
                <a:latin typeface="Times New Roman"/>
                <a:cs typeface="Times New Roman"/>
              </a:rPr>
              <a:t>Token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passing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5"/>
              </a:spcBef>
              <a:buFont typeface="Meiryo"/>
              <a:buChar char="➢"/>
              <a:tabLst>
                <a:tab pos="9271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FDDI </a:t>
            </a:r>
            <a:r>
              <a:rPr sz="1200" b="1" dirty="0">
                <a:latin typeface="Times New Roman"/>
                <a:cs typeface="Times New Roman"/>
              </a:rPr>
              <a:t>Time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Registers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Meiryo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927100">
              <a:lnSpc>
                <a:spcPts val="1400"/>
              </a:lnSpc>
            </a:pPr>
            <a:r>
              <a:rPr sz="1200" spc="-5" dirty="0">
                <a:latin typeface="Times New Roman"/>
                <a:cs typeface="Times New Roman"/>
              </a:rPr>
              <a:t>Time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registers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90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Values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when the ring is initialized and </a:t>
            </a:r>
            <a:r>
              <a:rPr sz="1200" spc="-5" dirty="0">
                <a:latin typeface="Times New Roman"/>
                <a:cs typeface="Times New Roman"/>
              </a:rPr>
              <a:t>do not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vary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5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i="1" spc="-5" dirty="0">
                <a:latin typeface="Times New Roman"/>
                <a:cs typeface="Times New Roman"/>
              </a:rPr>
              <a:t>SA </a:t>
            </a:r>
            <a:r>
              <a:rPr sz="1200" spc="-5" dirty="0">
                <a:latin typeface="Times New Roman"/>
                <a:cs typeface="Times New Roman"/>
              </a:rPr>
              <a:t>(Synchronous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Allocation)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5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i="1" spc="-5" dirty="0">
                <a:latin typeface="Times New Roman"/>
                <a:cs typeface="Times New Roman"/>
              </a:rPr>
              <a:t>TTRT </a:t>
            </a:r>
            <a:r>
              <a:rPr sz="1200" dirty="0">
                <a:latin typeface="Times New Roman"/>
                <a:cs typeface="Times New Roman"/>
              </a:rPr>
              <a:t>(Target Token Rotation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Time)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94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i="1" spc="-5" dirty="0">
                <a:latin typeface="Times New Roman"/>
                <a:cs typeface="Times New Roman"/>
              </a:rPr>
              <a:t>AMT </a:t>
            </a:r>
            <a:r>
              <a:rPr sz="1200" spc="-5" dirty="0">
                <a:latin typeface="Times New Roman"/>
                <a:cs typeface="Times New Roman"/>
              </a:rPr>
              <a:t>(Absolute Maximum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Time)</a:t>
            </a:r>
            <a:endParaRPr sz="12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1225"/>
              </a:spcBef>
              <a:buFont typeface="Meiryo"/>
              <a:buChar char="➢"/>
              <a:tabLst>
                <a:tab pos="9271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FDDI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Timers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927100">
              <a:lnSpc>
                <a:spcPts val="1400"/>
              </a:lnSpc>
            </a:pPr>
            <a:r>
              <a:rPr sz="1200" spc="-5" dirty="0">
                <a:latin typeface="Times New Roman"/>
                <a:cs typeface="Times New Roman"/>
              </a:rPr>
              <a:t>Timers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90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Each station contains two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timers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5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i="1" spc="-5" dirty="0">
                <a:latin typeface="Times New Roman"/>
                <a:cs typeface="Times New Roman"/>
              </a:rPr>
              <a:t>TRT </a:t>
            </a:r>
            <a:r>
              <a:rPr sz="1200" dirty="0">
                <a:latin typeface="Times New Roman"/>
                <a:cs typeface="Times New Roman"/>
              </a:rPr>
              <a:t>(Token Rotation </a:t>
            </a:r>
            <a:r>
              <a:rPr sz="1200" spc="-5" dirty="0">
                <a:latin typeface="Times New Roman"/>
                <a:cs typeface="Times New Roman"/>
              </a:rPr>
              <a:t>Timer)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Incrementing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94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i="1" spc="-5" dirty="0">
                <a:latin typeface="Times New Roman"/>
                <a:cs typeface="Times New Roman"/>
              </a:rPr>
              <a:t>THT </a:t>
            </a:r>
            <a:r>
              <a:rPr sz="1200" dirty="0">
                <a:latin typeface="Times New Roman"/>
                <a:cs typeface="Times New Roman"/>
              </a:rPr>
              <a:t>(Token Holding </a:t>
            </a:r>
            <a:r>
              <a:rPr sz="1200" spc="-5" dirty="0">
                <a:latin typeface="Times New Roman"/>
                <a:cs typeface="Times New Roman"/>
              </a:rPr>
              <a:t>Timer)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Decrementing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914400"/>
            <a:ext cx="5893308" cy="3119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6738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2716"/>
            <a:ext cx="140144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Station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Procedure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3637788"/>
            <a:ext cx="3711575" cy="163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Station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Procedure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THT is set to the </a:t>
            </a:r>
            <a:r>
              <a:rPr sz="1200" spc="-5" dirty="0">
                <a:latin typeface="Times New Roman"/>
                <a:cs typeface="Times New Roman"/>
              </a:rPr>
              <a:t>difference between TTRT and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TRT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THT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5" dirty="0">
                <a:latin typeface="Times New Roman"/>
                <a:cs typeface="Times New Roman"/>
              </a:rPr>
              <a:t>TTRT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TRT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TRT is reset to zero (TRT =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0)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station sends S-frames during the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05"/>
              </a:lnSpc>
              <a:spcBef>
                <a:spcPts val="3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 station sends A-frames as long as THT </a:t>
            </a:r>
            <a:r>
              <a:rPr sz="1200" spc="-5" dirty="0">
                <a:latin typeface="Symbol"/>
                <a:cs typeface="Symbol"/>
              </a:rPr>
              <a:t>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0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Release the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token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Dual Ring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(Figure-1)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5442203"/>
            <a:ext cx="5623559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1119377"/>
            <a:ext cx="4942332" cy="2528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431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2716"/>
            <a:ext cx="16154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Dual Ring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(Figure-2)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4656582"/>
            <a:ext cx="4894580" cy="143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55"/>
              </a:lnSpc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930"/>
              </a:lnSpc>
            </a:pPr>
            <a:r>
              <a:rPr sz="18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Token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sz="1800" spc="-25" dirty="0">
                <a:latin typeface="Meiryo"/>
                <a:cs typeface="Meiryo"/>
              </a:rPr>
              <a:t>*</a:t>
            </a:r>
            <a:r>
              <a:rPr sz="1200" spc="-25" dirty="0">
                <a:latin typeface="Times New Roman"/>
                <a:cs typeface="Times New Roman"/>
              </a:rPr>
              <a:t>FDDI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  <a:spcBef>
                <a:spcPts val="1210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985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Section </a:t>
            </a:r>
            <a:r>
              <a:rPr sz="1200" spc="-5" dirty="0">
                <a:latin typeface="Times New Roman"/>
                <a:cs typeface="Times New Roman"/>
              </a:rPr>
              <a:t>12.5, 12.6,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12.7</a:t>
            </a:r>
            <a:endParaRPr sz="1200">
              <a:latin typeface="Times New Roman"/>
              <a:cs typeface="Times New Roman"/>
            </a:endParaRPr>
          </a:p>
          <a:p>
            <a:pPr marL="88265">
              <a:lnSpc>
                <a:spcPts val="1350"/>
              </a:lnSpc>
            </a:pPr>
            <a:r>
              <a:rPr sz="1200" dirty="0">
                <a:latin typeface="Times New Roman"/>
                <a:cs typeface="Times New Roman"/>
              </a:rPr>
              <a:t>“Data </a:t>
            </a:r>
            <a:r>
              <a:rPr sz="1200" spc="-5" dirty="0">
                <a:latin typeface="Times New Roman"/>
                <a:cs typeface="Times New Roman"/>
              </a:rPr>
              <a:t>Communications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Networking” 4th </a:t>
            </a:r>
            <a:r>
              <a:rPr sz="1200" dirty="0">
                <a:latin typeface="Times New Roman"/>
                <a:cs typeface="Times New Roman"/>
              </a:rPr>
              <a:t>Edition </a:t>
            </a:r>
            <a:r>
              <a:rPr sz="1200" spc="-5" dirty="0">
                <a:latin typeface="Times New Roman"/>
                <a:cs typeface="Times New Roman"/>
              </a:rPr>
              <a:t>by Behrouz A.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74063" y="1293875"/>
            <a:ext cx="5239512" cy="3195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703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5724905"/>
            <a:ext cx="5024120" cy="132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Modes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mode in HDLC is the relationship b/w </a:t>
            </a: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devices </a:t>
            </a:r>
            <a:r>
              <a:rPr sz="1200" dirty="0">
                <a:latin typeface="Times New Roman"/>
                <a:cs typeface="Times New Roman"/>
              </a:rPr>
              <a:t>involved in 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exchange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mode </a:t>
            </a:r>
            <a:r>
              <a:rPr sz="1200" dirty="0">
                <a:latin typeface="Times New Roman"/>
                <a:cs typeface="Times New Roman"/>
              </a:rPr>
              <a:t>describes who controls the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HDLC supports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modes of communication b/w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stations: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590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Normal Response Mode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(NRM)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570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Asynchronous Response Mode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(ARM)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Asynchronous Balanced Mode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(ABM)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8666226"/>
            <a:ext cx="5532120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Normal </a:t>
            </a:r>
            <a:r>
              <a:rPr sz="1200" b="1" spc="-5" dirty="0">
                <a:latin typeface="Times New Roman"/>
                <a:cs typeface="Times New Roman"/>
              </a:rPr>
              <a:t>Response </a:t>
            </a:r>
            <a:r>
              <a:rPr sz="1200" b="1" dirty="0">
                <a:latin typeface="Times New Roman"/>
                <a:cs typeface="Times New Roman"/>
              </a:rPr>
              <a:t>Mode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(NRM)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Refers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standard primary-secondary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Secondary </a:t>
            </a:r>
            <a:r>
              <a:rPr sz="1200" spc="-5" dirty="0">
                <a:latin typeface="Times New Roman"/>
                <a:cs typeface="Times New Roman"/>
              </a:rPr>
              <a:t>device must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permission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device before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transmitting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Once </a:t>
            </a:r>
            <a:r>
              <a:rPr sz="1200" spc="-5" dirty="0">
                <a:latin typeface="Times New Roman"/>
                <a:cs typeface="Times New Roman"/>
              </a:rPr>
              <a:t>permission </a:t>
            </a:r>
            <a:r>
              <a:rPr sz="1200" dirty="0">
                <a:latin typeface="Times New Roman"/>
                <a:cs typeface="Times New Roman"/>
              </a:rPr>
              <a:t>has been granted, </a:t>
            </a:r>
            <a:r>
              <a:rPr sz="1200" spc="-5" dirty="0">
                <a:latin typeface="Times New Roman"/>
                <a:cs typeface="Times New Roman"/>
              </a:rPr>
              <a:t>the secondary may </a:t>
            </a:r>
            <a:r>
              <a:rPr sz="1200" dirty="0">
                <a:latin typeface="Times New Roman"/>
                <a:cs typeface="Times New Roman"/>
              </a:rPr>
              <a:t>initiate a response </a:t>
            </a:r>
            <a:r>
              <a:rPr sz="1200" spc="-5" dirty="0">
                <a:latin typeface="Times New Roman"/>
                <a:cs typeface="Times New Roman"/>
              </a:rPr>
              <a:t>transmission  of one or </a:t>
            </a:r>
            <a:r>
              <a:rPr sz="120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containing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6100" y="903731"/>
            <a:ext cx="4109085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b="1" dirty="0">
                <a:latin typeface="Times New Roman"/>
                <a:cs typeface="Times New Roman"/>
              </a:rPr>
              <a:t>Configuration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(4)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sz="1200" b="1" i="1" u="heavy" dirty="0">
                <a:latin typeface="Times New Roman"/>
                <a:cs typeface="Times New Roman"/>
              </a:rPr>
              <a:t>Balanced</a:t>
            </a:r>
            <a:r>
              <a:rPr sz="1200" b="1" i="1" u="heavy" spc="-50" dirty="0">
                <a:latin typeface="Times New Roman"/>
                <a:cs typeface="Times New Roman"/>
              </a:rPr>
              <a:t> </a:t>
            </a:r>
            <a:r>
              <a:rPr sz="1200" b="1" i="1" u="heavy" spc="-5" dirty="0">
                <a:latin typeface="Times New Roman"/>
                <a:cs typeface="Times New Roman"/>
              </a:rPr>
              <a:t>Configuration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Both stations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point-to-point topology are of combined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HDLC </a:t>
            </a:r>
            <a:r>
              <a:rPr sz="1200" dirty="0">
                <a:latin typeface="Times New Roman"/>
                <a:cs typeface="Times New Roman"/>
              </a:rPr>
              <a:t>does not support balanced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multipoint</a:t>
            </a:r>
            <a:endParaRPr sz="1200">
              <a:latin typeface="Times New Roman"/>
              <a:cs typeface="Times New Roman"/>
            </a:endParaRPr>
          </a:p>
          <a:p>
            <a:pPr marL="1155700">
              <a:lnSpc>
                <a:spcPts val="1415"/>
              </a:lnSpc>
            </a:pPr>
            <a:r>
              <a:rPr sz="1200" b="1" dirty="0">
                <a:latin typeface="Times New Roman"/>
                <a:cs typeface="Times New Roman"/>
              </a:rPr>
              <a:t>Station Types &amp;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Configurations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6339" y="7034021"/>
            <a:ext cx="5399760" cy="1293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7310" y="1790700"/>
            <a:ext cx="5126278" cy="3773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930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5414645" cy="203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#45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885"/>
              </a:lnSpc>
            </a:pPr>
            <a:r>
              <a:rPr sz="1600" b="1" u="heavy" spc="-5" dirty="0">
                <a:latin typeface="Times New Roman"/>
                <a:cs typeface="Times New Roman"/>
              </a:rPr>
              <a:t>Internet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i="1" dirty="0">
                <a:latin typeface="Times New Roman"/>
                <a:cs typeface="Times New Roman"/>
              </a:rPr>
              <a:t>An </a:t>
            </a:r>
            <a:r>
              <a:rPr sz="1200" i="1" spc="-5" dirty="0">
                <a:latin typeface="Times New Roman"/>
                <a:cs typeface="Times New Roman"/>
              </a:rPr>
              <a:t>internet </a:t>
            </a:r>
            <a:r>
              <a:rPr sz="1200" dirty="0">
                <a:latin typeface="Times New Roman"/>
                <a:cs typeface="Times New Roman"/>
              </a:rPr>
              <a:t>is a generic term used to </a:t>
            </a:r>
            <a:r>
              <a:rPr sz="1200" spc="-5" dirty="0">
                <a:latin typeface="Times New Roman"/>
                <a:cs typeface="Times New Roman"/>
              </a:rPr>
              <a:t>mean </a:t>
            </a:r>
            <a:r>
              <a:rPr sz="1200" dirty="0">
                <a:latin typeface="Times New Roman"/>
                <a:cs typeface="Times New Roman"/>
              </a:rPr>
              <a:t>an interconnection of individual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To create an internet,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need </a:t>
            </a:r>
            <a:r>
              <a:rPr sz="1200" spc="-5" dirty="0">
                <a:latin typeface="Times New Roman"/>
                <a:cs typeface="Times New Roman"/>
              </a:rPr>
              <a:t>networking devices called routers and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gateways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An internet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different from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Internet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Internet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the name </a:t>
            </a:r>
            <a:r>
              <a:rPr sz="1200" dirty="0">
                <a:latin typeface="Times New Roman"/>
                <a:cs typeface="Times New Roman"/>
              </a:rPr>
              <a:t>of a specific worldwide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790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Connecting devices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(Figure-1)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8807" y="5483352"/>
            <a:ext cx="197358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Connecting devices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(Figure-2)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98904" y="5669279"/>
            <a:ext cx="3999738" cy="2036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1432" y="2967227"/>
            <a:ext cx="4686998" cy="2002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6556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2716"/>
            <a:ext cx="3453129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spc="-5" dirty="0">
                <a:latin typeface="Times New Roman"/>
                <a:cs typeface="Times New Roman"/>
              </a:rPr>
              <a:t>Repeaters</a:t>
            </a:r>
            <a:endParaRPr sz="1400">
              <a:latin typeface="Times New Roman"/>
              <a:cs typeface="Times New Roman"/>
            </a:endParaRPr>
          </a:p>
          <a:p>
            <a:pPr marL="2089150">
              <a:lnSpc>
                <a:spcPts val="1410"/>
              </a:lnSpc>
            </a:pPr>
            <a:r>
              <a:rPr sz="1200" b="1" dirty="0">
                <a:latin typeface="Times New Roman"/>
                <a:cs typeface="Times New Roman"/>
              </a:rPr>
              <a:t>Repeaters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(Figure-1)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3934968"/>
            <a:ext cx="4411345" cy="54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repeater </a:t>
            </a:r>
            <a:r>
              <a:rPr sz="1200" dirty="0">
                <a:latin typeface="Times New Roman"/>
                <a:cs typeface="Times New Roman"/>
              </a:rPr>
              <a:t>allows </a:t>
            </a:r>
            <a:r>
              <a:rPr sz="1200" spc="-5" dirty="0">
                <a:latin typeface="Times New Roman"/>
                <a:cs typeface="Times New Roman"/>
              </a:rPr>
              <a:t>us </a:t>
            </a:r>
            <a:r>
              <a:rPr sz="1200" dirty="0">
                <a:latin typeface="Times New Roman"/>
                <a:cs typeface="Times New Roman"/>
              </a:rPr>
              <a:t>to extend </a:t>
            </a:r>
            <a:r>
              <a:rPr sz="1200" spc="-5" dirty="0">
                <a:latin typeface="Times New Roman"/>
                <a:cs typeface="Times New Roman"/>
              </a:rPr>
              <a:t>only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physical </a:t>
            </a:r>
            <a:r>
              <a:rPr sz="1200" dirty="0">
                <a:latin typeface="Times New Roman"/>
                <a:cs typeface="Times New Roman"/>
              </a:rPr>
              <a:t>length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Repeater is a </a:t>
            </a:r>
            <a:r>
              <a:rPr sz="1200" spc="-5" dirty="0">
                <a:latin typeface="Times New Roman"/>
                <a:cs typeface="Times New Roman"/>
              </a:rPr>
              <a:t>regenerator, </a:t>
            </a:r>
            <a:r>
              <a:rPr sz="1200" dirty="0">
                <a:latin typeface="Times New Roman"/>
                <a:cs typeface="Times New Roman"/>
              </a:rPr>
              <a:t>not 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amplifier</a:t>
            </a:r>
            <a:endParaRPr sz="1200">
              <a:latin typeface="Times New Roman"/>
              <a:cs typeface="Times New Roman"/>
            </a:endParaRPr>
          </a:p>
          <a:p>
            <a:pPr marL="2089150">
              <a:lnSpc>
                <a:spcPts val="1415"/>
              </a:lnSpc>
            </a:pPr>
            <a:r>
              <a:rPr sz="1200" b="1" dirty="0">
                <a:latin typeface="Times New Roman"/>
                <a:cs typeface="Times New Roman"/>
              </a:rPr>
              <a:t>Repeaters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(Figure-2)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6750" y="6424421"/>
            <a:ext cx="137668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Repeaters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(Figure-3)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0096" y="6786371"/>
            <a:ext cx="4731956" cy="2219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000" y="4647438"/>
            <a:ext cx="5609513" cy="17884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5044" y="1293875"/>
            <a:ext cx="4801984" cy="2478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406388" y="9887156"/>
            <a:ext cx="2540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spc="-5" dirty="0">
                <a:latin typeface="Times New Roman"/>
                <a:cs typeface="Times New Roman"/>
              </a:rPr>
              <a:t>240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3477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3731"/>
            <a:ext cx="52578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Bridges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4744211"/>
            <a:ext cx="3751579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Bridges can divide a large network </a:t>
            </a:r>
            <a:r>
              <a:rPr sz="1200" spc="-5" dirty="0">
                <a:latin typeface="Times New Roman"/>
                <a:cs typeface="Times New Roman"/>
              </a:rPr>
              <a:t>into smaller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6" y="9213367"/>
            <a:ext cx="255714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enters a bridge, the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bridge: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5106923"/>
            <a:ext cx="5973648" cy="3419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000" y="1264919"/>
            <a:ext cx="6149187" cy="3140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4780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7500" y="899668"/>
            <a:ext cx="5072380" cy="66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4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only regenerates the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1900"/>
              </a:lnSpc>
              <a:spcBef>
                <a:spcPts val="70"/>
              </a:spcBef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but </a:t>
            </a:r>
            <a:r>
              <a:rPr sz="1200" dirty="0">
                <a:latin typeface="Times New Roman"/>
                <a:cs typeface="Times New Roman"/>
              </a:rPr>
              <a:t>check the address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destination and forwards the new copy only to the  segment </a:t>
            </a:r>
            <a:r>
              <a:rPr sz="1200" dirty="0">
                <a:latin typeface="Times New Roman"/>
                <a:cs typeface="Times New Roman"/>
              </a:rPr>
              <a:t>to which the address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belongs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5084064"/>
            <a:ext cx="54229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Routers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8679192"/>
            <a:ext cx="3919854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Routers relay packets among </a:t>
            </a:r>
            <a:r>
              <a:rPr sz="1200" spc="-5" dirty="0">
                <a:latin typeface="Times New Roman"/>
                <a:cs typeface="Times New Roman"/>
              </a:rPr>
              <a:t>multiple interconnection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5446014"/>
            <a:ext cx="5748261" cy="2721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7008" y="1735835"/>
            <a:ext cx="5382729" cy="3184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940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3833621"/>
            <a:ext cx="3244215" cy="73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spc="-5" dirty="0">
                <a:latin typeface="Times New Roman"/>
                <a:cs typeface="Times New Roman"/>
              </a:rPr>
              <a:t>TCP/IP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Transmission </a:t>
            </a:r>
            <a:r>
              <a:rPr sz="1200" dirty="0">
                <a:latin typeface="Times New Roman"/>
                <a:cs typeface="Times New Roman"/>
              </a:rPr>
              <a:t>Control Protocol/ Internet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" dirty="0">
                <a:latin typeface="Courier New"/>
                <a:cs typeface="Courier New"/>
              </a:rPr>
              <a:t>o</a:t>
            </a:r>
            <a:r>
              <a:rPr sz="1200" spc="26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1969</a:t>
            </a:r>
            <a:endParaRPr sz="1200">
              <a:latin typeface="Times New Roman"/>
              <a:cs typeface="Times New Roman"/>
            </a:endParaRPr>
          </a:p>
          <a:p>
            <a:pPr marL="278765" indent="-266065">
              <a:lnSpc>
                <a:spcPts val="1410"/>
              </a:lnSpc>
              <a:buFont typeface="Courier New"/>
              <a:buChar char="o"/>
              <a:tabLst>
                <a:tab pos="278765" algn="l"/>
                <a:tab pos="279400" algn="l"/>
              </a:tabLst>
            </a:pPr>
            <a:r>
              <a:rPr sz="1200" spc="-5" dirty="0">
                <a:latin typeface="Times New Roman"/>
                <a:cs typeface="Times New Roman"/>
              </a:rPr>
              <a:t>ARPA(Advanced Research Project Agency)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4719828"/>
            <a:ext cx="5808929" cy="3041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6924" y="914400"/>
            <a:ext cx="5195443" cy="2752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3789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50183" y="902716"/>
            <a:ext cx="12903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TCP/IP and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OSI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4669535"/>
            <a:ext cx="4894580" cy="493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TCP/IP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Protocols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65"/>
              </a:lnSpc>
              <a:buFont typeface="Meiryo"/>
              <a:buChar char="❖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90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IP (Internetworking Protocol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5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ARP(Address Resolution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Protocol)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55"/>
              </a:lnSpc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RARP(Reverse Address Resolution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Protocol)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5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ICMP(Internet Control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Protocol)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94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IGMP(Internet Group Message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Protocol)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00"/>
              </a:lnSpc>
              <a:spcBef>
                <a:spcPts val="1215"/>
              </a:spcBef>
              <a:buFont typeface="Meiryo"/>
              <a:buChar char="❖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Transport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90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TCP (Transmission </a:t>
            </a:r>
            <a:r>
              <a:rPr sz="1200" dirty="0">
                <a:latin typeface="Times New Roman"/>
                <a:cs typeface="Times New Roman"/>
              </a:rPr>
              <a:t>Control </a:t>
            </a:r>
            <a:r>
              <a:rPr sz="1200" spc="-5" dirty="0">
                <a:latin typeface="Times New Roman"/>
                <a:cs typeface="Times New Roman"/>
              </a:rPr>
              <a:t>Protocol)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64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UDP </a:t>
            </a:r>
            <a:r>
              <a:rPr sz="1200" dirty="0">
                <a:latin typeface="Times New Roman"/>
                <a:cs typeface="Times New Roman"/>
              </a:rPr>
              <a:t>(User Datagram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600"/>
              </a:lnSpc>
            </a:pPr>
            <a:r>
              <a:rPr sz="1400" b="1" spc="-5" dirty="0">
                <a:latin typeface="Times New Roman"/>
                <a:cs typeface="Times New Roman"/>
              </a:rPr>
              <a:t>Summary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  <a:spcBef>
                <a:spcPts val="1200"/>
              </a:spcBef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Internet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920"/>
              </a:lnSpc>
            </a:pPr>
            <a:r>
              <a:rPr sz="1800" spc="-10" dirty="0">
                <a:latin typeface="Meiryo"/>
                <a:cs typeface="Meiryo"/>
              </a:rPr>
              <a:t>*</a:t>
            </a:r>
            <a:r>
              <a:rPr sz="1200" spc="-10" dirty="0">
                <a:latin typeface="Times New Roman"/>
                <a:cs typeface="Times New Roman"/>
              </a:rPr>
              <a:t>Connecting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4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Repeaters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5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Bridges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14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Routers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2025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TCP/IP </a:t>
            </a:r>
            <a:r>
              <a:rPr sz="1200" dirty="0">
                <a:latin typeface="Times New Roman"/>
                <a:cs typeface="Times New Roman"/>
              </a:rPr>
              <a:t>Protocol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  <a:spcBef>
                <a:spcPts val="1210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985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Section </a:t>
            </a:r>
            <a:r>
              <a:rPr sz="1200" spc="-5" dirty="0">
                <a:latin typeface="Times New Roman"/>
                <a:cs typeface="Times New Roman"/>
              </a:rPr>
              <a:t>21.1, 21.2, 21.3, 24.1,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24.2,</a:t>
            </a:r>
            <a:endParaRPr sz="1200">
              <a:latin typeface="Times New Roman"/>
              <a:cs typeface="Times New Roman"/>
            </a:endParaRPr>
          </a:p>
          <a:p>
            <a:pPr marL="88265">
              <a:lnSpc>
                <a:spcPts val="1350"/>
              </a:lnSpc>
            </a:pPr>
            <a:r>
              <a:rPr sz="1200" dirty="0">
                <a:latin typeface="Times New Roman"/>
                <a:cs typeface="Times New Roman"/>
              </a:rPr>
              <a:t>“Data </a:t>
            </a:r>
            <a:r>
              <a:rPr sz="1200" spc="-5" dirty="0">
                <a:latin typeface="Times New Roman"/>
                <a:cs typeface="Times New Roman"/>
              </a:rPr>
              <a:t>Communications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Networking” 4th </a:t>
            </a:r>
            <a:r>
              <a:rPr sz="1200" dirty="0">
                <a:latin typeface="Times New Roman"/>
                <a:cs typeface="Times New Roman"/>
              </a:rPr>
              <a:t>Edition </a:t>
            </a:r>
            <a:r>
              <a:rPr sz="1200" spc="-5" dirty="0">
                <a:latin typeface="Times New Roman"/>
                <a:cs typeface="Times New Roman"/>
              </a:rPr>
              <a:t>by Behrouz A.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36598" y="1118616"/>
            <a:ext cx="4320425" cy="3387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082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3731"/>
            <a:ext cx="5531485" cy="1771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spc="-5" dirty="0">
                <a:latin typeface="Times New Roman"/>
                <a:cs typeface="Times New Roman"/>
              </a:rPr>
              <a:t>Asynchronous Response </a:t>
            </a:r>
            <a:r>
              <a:rPr sz="1200" b="1" dirty="0">
                <a:latin typeface="Times New Roman"/>
                <a:cs typeface="Times New Roman"/>
              </a:rPr>
              <a:t>Mode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(ARM)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secondary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initiate a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w/o </a:t>
            </a:r>
            <a:r>
              <a:rPr sz="1200" spc="-5" dirty="0">
                <a:latin typeface="Times New Roman"/>
                <a:cs typeface="Times New Roman"/>
              </a:rPr>
              <a:t>permission </a:t>
            </a:r>
            <a:r>
              <a:rPr sz="1200" dirty="0">
                <a:latin typeface="Times New Roman"/>
                <a:cs typeface="Times New Roman"/>
              </a:rPr>
              <a:t>from the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whenever the  channel is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idle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ARM </a:t>
            </a:r>
            <a:r>
              <a:rPr sz="1200" dirty="0">
                <a:latin typeface="Times New Roman"/>
                <a:cs typeface="Times New Roman"/>
              </a:rPr>
              <a:t>does not alter the </a:t>
            </a:r>
            <a:r>
              <a:rPr sz="1200" spc="-5" dirty="0">
                <a:latin typeface="Times New Roman"/>
                <a:cs typeface="Times New Roman"/>
              </a:rPr>
              <a:t>primary secondary relationship </a:t>
            </a:r>
            <a:r>
              <a:rPr sz="1200" dirty="0">
                <a:latin typeface="Times New Roman"/>
                <a:cs typeface="Times New Roman"/>
              </a:rPr>
              <a:t>in any other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All </a:t>
            </a:r>
            <a:r>
              <a:rPr sz="1200" spc="-5" dirty="0">
                <a:latin typeface="Times New Roman"/>
                <a:cs typeface="Times New Roman"/>
              </a:rPr>
              <a:t>transmissions </a:t>
            </a:r>
            <a:r>
              <a:rPr sz="1200" dirty="0">
                <a:latin typeface="Times New Roman"/>
                <a:cs typeface="Times New Roman"/>
              </a:rPr>
              <a:t>from the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still go to the secondary and are then relayed to  the other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b="1" spc="-5" dirty="0">
                <a:latin typeface="Times New Roman"/>
                <a:cs typeface="Times New Roman"/>
              </a:rPr>
              <a:t>Asynchronous </a:t>
            </a:r>
            <a:r>
              <a:rPr sz="1200" b="1" dirty="0">
                <a:latin typeface="Times New Roman"/>
                <a:cs typeface="Times New Roman"/>
              </a:rPr>
              <a:t>Balanced Mode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(ABM)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All stations are equal and therefore </a:t>
            </a:r>
            <a:r>
              <a:rPr sz="1200" spc="-5" dirty="0">
                <a:latin typeface="Times New Roman"/>
                <a:cs typeface="Times New Roman"/>
              </a:rPr>
              <a:t>only </a:t>
            </a:r>
            <a:r>
              <a:rPr sz="1200" dirty="0">
                <a:latin typeface="Times New Roman"/>
                <a:cs typeface="Times New Roman"/>
              </a:rPr>
              <a:t>combined </a:t>
            </a:r>
            <a:r>
              <a:rPr sz="1200" spc="-5" dirty="0">
                <a:latin typeface="Times New Roman"/>
                <a:cs typeface="Times New Roman"/>
              </a:rPr>
              <a:t>stations </a:t>
            </a:r>
            <a:r>
              <a:rPr sz="1200" dirty="0">
                <a:latin typeface="Times New Roman"/>
                <a:cs typeface="Times New Roman"/>
              </a:rPr>
              <a:t>connected in </a:t>
            </a:r>
            <a:r>
              <a:rPr sz="1200" spc="-5" dirty="0">
                <a:latin typeface="Times New Roman"/>
                <a:cs typeface="Times New Roman"/>
              </a:rPr>
              <a:t>point-to-  point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4483" y="2654807"/>
            <a:ext cx="414655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station  may  </a:t>
            </a:r>
            <a:r>
              <a:rPr sz="1200" dirty="0">
                <a:latin typeface="Times New Roman"/>
                <a:cs typeface="Times New Roman"/>
              </a:rPr>
              <a:t>initiate  TX  with  the  other  </a:t>
            </a:r>
            <a:r>
              <a:rPr sz="1200" spc="-5" dirty="0">
                <a:latin typeface="Times New Roman"/>
                <a:cs typeface="Times New Roman"/>
              </a:rPr>
              <a:t>combined  </a:t>
            </a:r>
            <a:r>
              <a:rPr sz="1200" dirty="0">
                <a:latin typeface="Times New Roman"/>
                <a:cs typeface="Times New Roman"/>
              </a:rPr>
              <a:t>station    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w/o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2666999"/>
            <a:ext cx="1318895" cy="53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Either </a:t>
            </a:r>
            <a:r>
              <a:rPr sz="1200" spc="-5" dirty="0">
                <a:latin typeface="Times New Roman"/>
                <a:cs typeface="Times New Roman"/>
              </a:rPr>
              <a:t>combined  permission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b="1" spc="-5" dirty="0">
                <a:latin typeface="Times New Roman"/>
                <a:cs typeface="Times New Roman"/>
              </a:rPr>
              <a:t>HDLC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Frames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6271259"/>
            <a:ext cx="5219700" cy="346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200" spc="-5" dirty="0">
                <a:latin typeface="Times New Roman"/>
                <a:cs typeface="Times New Roman"/>
              </a:rPr>
              <a:t>HDLC </a:t>
            </a:r>
            <a:r>
              <a:rPr sz="1200" dirty="0">
                <a:latin typeface="Times New Roman"/>
                <a:cs typeface="Times New Roman"/>
              </a:rPr>
              <a:t>defines 3 types of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Frames:</a:t>
            </a:r>
            <a:endParaRPr sz="1200">
              <a:latin typeface="Times New Roman"/>
              <a:cs typeface="Times New Roman"/>
            </a:endParaRPr>
          </a:p>
          <a:p>
            <a:pPr marL="698500" marR="2138680" indent="-228600">
              <a:lnSpc>
                <a:spcPts val="1795"/>
              </a:lnSpc>
              <a:buSzPct val="133333"/>
              <a:buChar char="–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Information Frames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(I-Frames)</a:t>
            </a:r>
            <a:endParaRPr sz="1200">
              <a:latin typeface="Times New Roman"/>
              <a:cs typeface="Times New Roman"/>
            </a:endParaRPr>
          </a:p>
          <a:p>
            <a:pPr marL="698500" marR="2096135" indent="-228600">
              <a:lnSpc>
                <a:spcPts val="1755"/>
              </a:lnSpc>
              <a:buSzPct val="133333"/>
              <a:buChar char="–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Supervisory </a:t>
            </a:r>
            <a:r>
              <a:rPr sz="1200" spc="-5" dirty="0">
                <a:latin typeface="Times New Roman"/>
                <a:cs typeface="Times New Roman"/>
              </a:rPr>
              <a:t>Frames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(S-Frames)</a:t>
            </a:r>
            <a:endParaRPr sz="1200">
              <a:latin typeface="Times New Roman"/>
              <a:cs typeface="Times New Roman"/>
            </a:endParaRPr>
          </a:p>
          <a:p>
            <a:pPr marL="698500" marR="2049780" indent="-228600">
              <a:lnSpc>
                <a:spcPts val="1839"/>
              </a:lnSpc>
              <a:buSzPct val="133333"/>
              <a:buChar char="–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Unnumbered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Frames(U-Frames)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u="heavy" dirty="0">
                <a:latin typeface="Times New Roman"/>
                <a:cs typeface="Times New Roman"/>
              </a:rPr>
              <a:t>I-Frames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transport </a:t>
            </a:r>
            <a:r>
              <a:rPr sz="1200" spc="-5" dirty="0">
                <a:latin typeface="Times New Roman"/>
                <a:cs typeface="Times New Roman"/>
              </a:rPr>
              <a:t>user data </a:t>
            </a:r>
            <a:r>
              <a:rPr sz="1200" dirty="0">
                <a:latin typeface="Times New Roman"/>
                <a:cs typeface="Times New Roman"/>
              </a:rPr>
              <a:t>and control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relating to user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u="heavy" dirty="0">
                <a:latin typeface="Times New Roman"/>
                <a:cs typeface="Times New Roman"/>
              </a:rPr>
              <a:t>S-Frames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used only </a:t>
            </a:r>
            <a:r>
              <a:rPr sz="1200" dirty="0">
                <a:latin typeface="Times New Roman"/>
                <a:cs typeface="Times New Roman"/>
              </a:rPr>
              <a:t>to transport control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u="heavy" dirty="0">
                <a:latin typeface="Times New Roman"/>
                <a:cs typeface="Times New Roman"/>
              </a:rPr>
              <a:t>U-Frame </a:t>
            </a:r>
            <a:r>
              <a:rPr sz="1200" dirty="0">
                <a:latin typeface="Times New Roman"/>
                <a:cs typeface="Times New Roman"/>
              </a:rPr>
              <a:t>are reserved for System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Each frame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HDLC may contain up to six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fields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590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 beginning Flag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Field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565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field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565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field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565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An information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Field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565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 frame </a:t>
            </a:r>
            <a:r>
              <a:rPr sz="1200" dirty="0">
                <a:latin typeface="Times New Roman"/>
                <a:cs typeface="Times New Roman"/>
              </a:rPr>
              <a:t>check sequence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(FCS)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ending </a:t>
            </a:r>
            <a:r>
              <a:rPr sz="1200" spc="-5" dirty="0">
                <a:latin typeface="Times New Roman"/>
                <a:cs typeface="Times New Roman"/>
              </a:rPr>
              <a:t>Flag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Field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15895" y="3543300"/>
            <a:ext cx="335887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37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3731"/>
            <a:ext cx="68262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Flag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Field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98" y="3479820"/>
            <a:ext cx="5530850" cy="122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2700"/>
              </a:lnSpc>
            </a:pPr>
            <a:r>
              <a:rPr sz="1600" spc="-5" dirty="0">
                <a:latin typeface="Times New Roman"/>
                <a:cs typeface="Times New Roman"/>
              </a:rPr>
              <a:t>•</a:t>
            </a:r>
            <a:r>
              <a:rPr sz="1200" spc="-5" dirty="0">
                <a:latin typeface="Times New Roman"/>
                <a:cs typeface="Times New Roman"/>
              </a:rPr>
              <a:t>The flag field of an HDLC frame is an 8-bit sequence 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bit patter 01111110 </a:t>
            </a:r>
            <a:r>
              <a:rPr sz="1200" dirty="0">
                <a:latin typeface="Times New Roman"/>
                <a:cs typeface="Times New Roman"/>
              </a:rPr>
              <a:t>that  </a:t>
            </a:r>
            <a:r>
              <a:rPr sz="1200" spc="-5" dirty="0">
                <a:latin typeface="Times New Roman"/>
                <a:cs typeface="Times New Roman"/>
              </a:rPr>
              <a:t>identifies both the beginning and the ending of the of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750"/>
              </a:lnSpc>
            </a:pPr>
            <a:r>
              <a:rPr sz="1600" spc="-5" dirty="0">
                <a:latin typeface="Times New Roman"/>
                <a:cs typeface="Times New Roman"/>
              </a:rPr>
              <a:t>•</a:t>
            </a:r>
            <a:r>
              <a:rPr sz="1200" spc="-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serves as a Synchronization </a:t>
            </a:r>
            <a:r>
              <a:rPr sz="1200" spc="-5" dirty="0">
                <a:latin typeface="Times New Roman"/>
                <a:cs typeface="Times New Roman"/>
              </a:rPr>
              <a:t>pattern for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sz="1600" spc="-5" dirty="0">
                <a:latin typeface="Times New Roman"/>
                <a:cs typeface="Times New Roman"/>
              </a:rPr>
              <a:t>•</a:t>
            </a:r>
            <a:r>
              <a:rPr sz="1200" spc="-5" dirty="0">
                <a:latin typeface="Times New Roman"/>
                <a:cs typeface="Times New Roman"/>
              </a:rPr>
              <a:t>Fig. </a:t>
            </a:r>
            <a:r>
              <a:rPr sz="1200" dirty="0">
                <a:latin typeface="Times New Roman"/>
                <a:cs typeface="Times New Roman"/>
              </a:rPr>
              <a:t>shows </a:t>
            </a:r>
            <a:r>
              <a:rPr sz="1200" spc="-5" dirty="0">
                <a:latin typeface="Times New Roman"/>
                <a:cs typeface="Times New Roman"/>
              </a:rPr>
              <a:t>placement </a:t>
            </a:r>
            <a:r>
              <a:rPr sz="1200" dirty="0">
                <a:latin typeface="Times New Roman"/>
                <a:cs typeface="Times New Roman"/>
              </a:rPr>
              <a:t>of 2 flag fields in 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I-Frame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400" b="1" spc="-5" dirty="0">
                <a:latin typeface="Times New Roman"/>
                <a:cs typeface="Times New Roman"/>
              </a:rPr>
              <a:t>HDLC Address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Field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900" y="7856219"/>
            <a:ext cx="116839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o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8900" y="8010397"/>
            <a:ext cx="5302885" cy="1758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270510">
              <a:lnSpc>
                <a:spcPts val="1370"/>
              </a:lnSpc>
            </a:pPr>
            <a:r>
              <a:rPr sz="1200" spc="-5" dirty="0">
                <a:latin typeface="Times New Roman"/>
                <a:cs typeface="Times New Roman"/>
              </a:rPr>
              <a:t>The second field of HDLC frame </a:t>
            </a:r>
            <a:r>
              <a:rPr sz="1200" dirty="0">
                <a:latin typeface="Times New Roman"/>
                <a:cs typeface="Times New Roman"/>
              </a:rPr>
              <a:t>contains the address of the secondary station  that is either the </a:t>
            </a:r>
            <a:r>
              <a:rPr sz="1200" spc="-5" dirty="0">
                <a:latin typeface="Times New Roman"/>
                <a:cs typeface="Times New Roman"/>
              </a:rPr>
              <a:t>originator </a:t>
            </a:r>
            <a:r>
              <a:rPr sz="1200" dirty="0">
                <a:latin typeface="Times New Roman"/>
                <a:cs typeface="Times New Roman"/>
              </a:rPr>
              <a:t>or the </a:t>
            </a:r>
            <a:r>
              <a:rPr sz="1200" spc="-5" dirty="0">
                <a:latin typeface="Times New Roman"/>
                <a:cs typeface="Times New Roman"/>
              </a:rPr>
              <a:t>destination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a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station creates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includes </a:t>
            </a:r>
            <a:r>
              <a:rPr sz="1200" dirty="0">
                <a:latin typeface="Times New Roman"/>
                <a:cs typeface="Times New Roman"/>
              </a:rPr>
              <a:t>a ‘To’ address and if a secondary  creates </a:t>
            </a:r>
            <a:r>
              <a:rPr sz="1200" spc="-5" dirty="0">
                <a:latin typeface="Times New Roman"/>
                <a:cs typeface="Times New Roman"/>
              </a:rPr>
              <a:t>the frame, </a:t>
            </a:r>
            <a:r>
              <a:rPr sz="1200" dirty="0">
                <a:latin typeface="Times New Roman"/>
                <a:cs typeface="Times New Roman"/>
              </a:rPr>
              <a:t>it contains a </a:t>
            </a:r>
            <a:r>
              <a:rPr sz="1200" spc="-5" dirty="0">
                <a:latin typeface="Times New Roman"/>
                <a:cs typeface="Times New Roman"/>
              </a:rPr>
              <a:t>‘From’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Can be of one byte or several bytes depending upon the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If the address field is only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byte, </a:t>
            </a:r>
            <a:r>
              <a:rPr sz="1200" dirty="0">
                <a:latin typeface="Times New Roman"/>
                <a:cs typeface="Times New Roman"/>
              </a:rPr>
              <a:t>the last </a:t>
            </a:r>
            <a:r>
              <a:rPr sz="1200" spc="-5" dirty="0">
                <a:latin typeface="Times New Roman"/>
                <a:cs typeface="Times New Roman"/>
              </a:rPr>
              <a:t>bit </a:t>
            </a:r>
            <a:r>
              <a:rPr sz="1200" dirty="0">
                <a:latin typeface="Times New Roman"/>
                <a:cs typeface="Times New Roman"/>
              </a:rPr>
              <a:t>is always a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If the address is of several bytes, all bytes but the last </a:t>
            </a:r>
            <a:r>
              <a:rPr sz="1200" dirty="0">
                <a:latin typeface="Times New Roman"/>
                <a:cs typeface="Times New Roman"/>
              </a:rPr>
              <a:t>one will end with 0 , and the  last will end with a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Ending each </a:t>
            </a:r>
            <a:r>
              <a:rPr sz="1200" spc="-5" dirty="0">
                <a:latin typeface="Times New Roman"/>
                <a:cs typeface="Times New Roman"/>
              </a:rPr>
              <a:t>intermediate </a:t>
            </a:r>
            <a:r>
              <a:rPr sz="1200" dirty="0">
                <a:latin typeface="Times New Roman"/>
                <a:cs typeface="Times New Roman"/>
              </a:rPr>
              <a:t>byte with 0 indicates to the </a:t>
            </a:r>
            <a:r>
              <a:rPr sz="1200" spc="-5" dirty="0">
                <a:latin typeface="Times New Roman"/>
                <a:cs typeface="Times New Roman"/>
              </a:rPr>
              <a:t>receiver </a:t>
            </a:r>
            <a:r>
              <a:rPr sz="1200" dirty="0">
                <a:latin typeface="Times New Roman"/>
                <a:cs typeface="Times New Roman"/>
              </a:rPr>
              <a:t>that there are </a:t>
            </a:r>
            <a:r>
              <a:rPr sz="1200" spc="-5" dirty="0">
                <a:latin typeface="Times New Roman"/>
                <a:cs typeface="Times New Roman"/>
              </a:rPr>
              <a:t>more  </a:t>
            </a:r>
            <a:r>
              <a:rPr sz="1200" dirty="0">
                <a:latin typeface="Times New Roman"/>
                <a:cs typeface="Times New Roman"/>
              </a:rPr>
              <a:t>address bytes to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0200" y="4875276"/>
            <a:ext cx="5697918" cy="3134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9908" y="1264919"/>
            <a:ext cx="4690872" cy="2212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479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1077976"/>
            <a:ext cx="160655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HDLC Control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Field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4149090"/>
            <a:ext cx="5459095" cy="264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control field is a one o two byte </a:t>
            </a:r>
            <a:r>
              <a:rPr sz="1200" spc="-5" dirty="0">
                <a:latin typeface="Times New Roman"/>
                <a:cs typeface="Times New Roman"/>
              </a:rPr>
              <a:t>segment 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frame used for flow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two byte case is called the </a:t>
            </a:r>
            <a:r>
              <a:rPr sz="1200" spc="-5" dirty="0">
                <a:latin typeface="Times New Roman"/>
                <a:cs typeface="Times New Roman"/>
              </a:rPr>
              <a:t>Extended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dirty="0">
                <a:latin typeface="Times New Roman"/>
                <a:cs typeface="Times New Roman"/>
              </a:rPr>
              <a:t>Control fields differ depending on the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type: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795"/>
              </a:lnSpc>
              <a:buSzPct val="133333"/>
              <a:buChar char="–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If the </a:t>
            </a:r>
            <a:r>
              <a:rPr sz="1200" spc="-5" dirty="0">
                <a:latin typeface="Times New Roman"/>
                <a:cs typeface="Times New Roman"/>
              </a:rPr>
              <a:t>control </a:t>
            </a:r>
            <a:r>
              <a:rPr sz="1200" dirty="0">
                <a:latin typeface="Times New Roman"/>
                <a:cs typeface="Times New Roman"/>
              </a:rPr>
              <a:t>field is a 0, the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is 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I-Frame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750"/>
              </a:lnSpc>
              <a:buSzPct val="133333"/>
              <a:buChar char="–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If the first bit is 1 and the second bit is a 0 , it is</a:t>
            </a:r>
            <a:r>
              <a:rPr sz="1200" spc="-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S-Frame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835"/>
              </a:lnSpc>
              <a:buSzPct val="133333"/>
              <a:buChar char="–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If both first and second bits are 1’s, it is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U-Frame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spcBef>
                <a:spcPts val="123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b="1" u="heavy" dirty="0">
                <a:latin typeface="Times New Roman"/>
                <a:cs typeface="Times New Roman"/>
              </a:rPr>
              <a:t>P/F bit </a:t>
            </a:r>
            <a:r>
              <a:rPr sz="1200" dirty="0">
                <a:latin typeface="Times New Roman"/>
                <a:cs typeface="Times New Roman"/>
              </a:rPr>
              <a:t>is a single </a:t>
            </a:r>
            <a:r>
              <a:rPr sz="1200" spc="-5" dirty="0">
                <a:latin typeface="Times New Roman"/>
                <a:cs typeface="Times New Roman"/>
              </a:rPr>
              <a:t>bit with dual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purpose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It has </a:t>
            </a:r>
            <a:r>
              <a:rPr sz="1200" spc="-5" dirty="0">
                <a:latin typeface="Times New Roman"/>
                <a:cs typeface="Times New Roman"/>
              </a:rPr>
              <a:t>meaning </a:t>
            </a:r>
            <a:r>
              <a:rPr sz="1200" dirty="0">
                <a:latin typeface="Times New Roman"/>
                <a:cs typeface="Times New Roman"/>
              </a:rPr>
              <a:t>only when it is ‘1’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it can </a:t>
            </a:r>
            <a:r>
              <a:rPr sz="1200" spc="-5" dirty="0">
                <a:latin typeface="Times New Roman"/>
                <a:cs typeface="Times New Roman"/>
              </a:rPr>
              <a:t>mean </a:t>
            </a:r>
            <a:r>
              <a:rPr sz="1200" dirty="0">
                <a:latin typeface="Times New Roman"/>
                <a:cs typeface="Times New Roman"/>
              </a:rPr>
              <a:t>Poll or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Final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When the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is sent by a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to secondary, it </a:t>
            </a:r>
            <a:r>
              <a:rPr sz="1200" spc="-5" dirty="0">
                <a:latin typeface="Times New Roman"/>
                <a:cs typeface="Times New Roman"/>
              </a:rPr>
              <a:t>means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POLL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is sent by a </a:t>
            </a:r>
            <a:r>
              <a:rPr sz="1200" spc="-5" dirty="0">
                <a:latin typeface="Times New Roman"/>
                <a:cs typeface="Times New Roman"/>
              </a:rPr>
              <a:t>secondary </a:t>
            </a:r>
            <a:r>
              <a:rPr sz="1200" dirty="0">
                <a:latin typeface="Times New Roman"/>
                <a:cs typeface="Times New Roman"/>
              </a:rPr>
              <a:t>to a </a:t>
            </a:r>
            <a:r>
              <a:rPr sz="1200" spc="-5" dirty="0">
                <a:latin typeface="Times New Roman"/>
                <a:cs typeface="Times New Roman"/>
              </a:rPr>
              <a:t>primary, </a:t>
            </a:r>
            <a:r>
              <a:rPr sz="1200" dirty="0">
                <a:latin typeface="Times New Roman"/>
                <a:cs typeface="Times New Roman"/>
              </a:rPr>
              <a:t>it 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FINAL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HDLC Control Field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–EXTENDED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8584692"/>
            <a:ext cx="5530215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Control field in the </a:t>
            </a:r>
            <a:r>
              <a:rPr sz="1200" spc="-5" dirty="0">
                <a:latin typeface="Times New Roman"/>
                <a:cs typeface="Times New Roman"/>
              </a:rPr>
              <a:t>I-Frame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S-Frame </a:t>
            </a:r>
            <a:r>
              <a:rPr sz="1200" dirty="0">
                <a:latin typeface="Times New Roman"/>
                <a:cs typeface="Times New Roman"/>
              </a:rPr>
              <a:t>is two bytes long to allow seven bits of  sending and receiving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sequence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However the </a:t>
            </a:r>
            <a:r>
              <a:rPr sz="1200" spc="-5" dirty="0">
                <a:latin typeface="Times New Roman"/>
                <a:cs typeface="Times New Roman"/>
              </a:rPr>
              <a:t>control field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U-Frame </a:t>
            </a:r>
            <a:r>
              <a:rPr sz="1200" dirty="0">
                <a:latin typeface="Times New Roman"/>
                <a:cs typeface="Times New Roman"/>
              </a:rPr>
              <a:t>is still one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77339" y="6786371"/>
            <a:ext cx="4641672" cy="1799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000" y="1293875"/>
            <a:ext cx="5665546" cy="251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401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3083813"/>
            <a:ext cx="5531485" cy="142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635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field contains the user’s data in an </a:t>
            </a:r>
            <a:r>
              <a:rPr sz="1200" spc="-5" dirty="0">
                <a:latin typeface="Times New Roman"/>
                <a:cs typeface="Times New Roman"/>
              </a:rPr>
              <a:t>I-Frame </a:t>
            </a:r>
            <a:r>
              <a:rPr sz="1200" dirty="0">
                <a:latin typeface="Times New Roman"/>
                <a:cs typeface="Times New Roman"/>
              </a:rPr>
              <a:t>and Network </a:t>
            </a:r>
            <a:r>
              <a:rPr sz="1200" spc="-5" dirty="0">
                <a:latin typeface="Times New Roman"/>
                <a:cs typeface="Times New Roman"/>
              </a:rPr>
              <a:t>Management  information </a:t>
            </a:r>
            <a:r>
              <a:rPr sz="1200" dirty="0">
                <a:latin typeface="Times New Roman"/>
                <a:cs typeface="Times New Roman"/>
              </a:rPr>
              <a:t>in 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U-Frame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An S-Frame has no information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field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Its </a:t>
            </a:r>
            <a:r>
              <a:rPr sz="1200" dirty="0">
                <a:latin typeface="Times New Roman"/>
                <a:cs typeface="Times New Roman"/>
              </a:rPr>
              <a:t>length can </a:t>
            </a:r>
            <a:r>
              <a:rPr sz="1200" spc="-5" dirty="0">
                <a:latin typeface="Times New Roman"/>
                <a:cs typeface="Times New Roman"/>
              </a:rPr>
              <a:t>vary from one network </a:t>
            </a:r>
            <a:r>
              <a:rPr sz="1200" dirty="0">
                <a:latin typeface="Times New Roman"/>
                <a:cs typeface="Times New Roman"/>
              </a:rPr>
              <a:t>to another but </a:t>
            </a:r>
            <a:r>
              <a:rPr sz="1200" spc="-5" dirty="0">
                <a:latin typeface="Times New Roman"/>
                <a:cs typeface="Times New Roman"/>
              </a:rPr>
              <a:t>remains </a:t>
            </a:r>
            <a:r>
              <a:rPr sz="1200" dirty="0">
                <a:latin typeface="Times New Roman"/>
                <a:cs typeface="Times New Roman"/>
              </a:rPr>
              <a:t>fixed within each  network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It is possible to send Control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information field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I-Frame </a:t>
            </a:r>
            <a:r>
              <a:rPr sz="1200" dirty="0">
                <a:latin typeface="Times New Roman"/>
                <a:cs typeface="Times New Roman"/>
              </a:rPr>
              <a:t>along  with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Piggybacking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6179820"/>
            <a:ext cx="275209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FCS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HDLC’s </a:t>
            </a:r>
            <a:r>
              <a:rPr sz="1200" dirty="0">
                <a:latin typeface="Times New Roman"/>
                <a:cs typeface="Times New Roman"/>
              </a:rPr>
              <a:t>error detection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field</a:t>
            </a:r>
            <a:endParaRPr sz="1200">
              <a:latin typeface="Times New Roman"/>
              <a:cs typeface="Times New Roman"/>
            </a:endParaRPr>
          </a:p>
          <a:p>
            <a:pPr marL="12700" marR="2640965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Courier New"/>
                <a:cs typeface="Courier New"/>
              </a:rPr>
              <a:t>o  o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900" y="6530340"/>
            <a:ext cx="237807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It can contain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two- or four byte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71522" y="6893052"/>
            <a:ext cx="3246958" cy="2208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5761" y="4485894"/>
            <a:ext cx="4631436" cy="17045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914400"/>
            <a:ext cx="4690872" cy="2168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64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3811523"/>
            <a:ext cx="4894580" cy="395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Link </a:t>
            </a:r>
            <a:r>
              <a:rPr sz="1200" b="1" spc="-5" dirty="0">
                <a:latin typeface="Times New Roman"/>
                <a:cs typeface="Times New Roman"/>
              </a:rPr>
              <a:t>Access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Procedures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0"/>
              </a:lnSpc>
              <a:buFont typeface="Meiryo"/>
              <a:buChar char="➢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LAPB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64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Link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procedure,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balanced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spcBef>
                <a:spcPts val="1250"/>
              </a:spcBef>
              <a:buFont typeface="Meiryo"/>
              <a:buChar char="➢"/>
              <a:tabLst>
                <a:tab pos="241300" algn="l"/>
              </a:tabLst>
            </a:pPr>
            <a:r>
              <a:rPr sz="1200" spc="-10" dirty="0">
                <a:latin typeface="Times New Roman"/>
                <a:cs typeface="Times New Roman"/>
              </a:rPr>
              <a:t>LAPD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64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Link </a:t>
            </a:r>
            <a:r>
              <a:rPr sz="1200" spc="-5" dirty="0">
                <a:latin typeface="Times New Roman"/>
                <a:cs typeface="Times New Roman"/>
              </a:rPr>
              <a:t>access procedure for D-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spcBef>
                <a:spcPts val="1260"/>
              </a:spcBef>
              <a:buFont typeface="Meiryo"/>
              <a:buChar char="➢"/>
              <a:tabLst>
                <a:tab pos="241300" algn="l"/>
              </a:tabLst>
            </a:pPr>
            <a:r>
              <a:rPr sz="1200" spc="-10" dirty="0">
                <a:latin typeface="Times New Roman"/>
                <a:cs typeface="Times New Roman"/>
              </a:rPr>
              <a:t>LAPM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64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Link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procedure for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modems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  <a:spcBef>
                <a:spcPts val="1270"/>
              </a:spcBef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975"/>
              </a:lnSpc>
            </a:pPr>
            <a:r>
              <a:rPr sz="1800" spc="-10" dirty="0">
                <a:latin typeface="Meiryo"/>
                <a:cs typeface="Meiryo"/>
              </a:rPr>
              <a:t>*</a:t>
            </a:r>
            <a:r>
              <a:rPr sz="1200" spc="-10" dirty="0">
                <a:latin typeface="Times New Roman"/>
                <a:cs typeface="Times New Roman"/>
              </a:rPr>
              <a:t>Synchronous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839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Bit-Oriented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200" spc="-5" dirty="0">
                <a:latin typeface="Times New Roman"/>
                <a:cs typeface="Times New Roman"/>
              </a:rPr>
              <a:t>HDLC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</a:pPr>
            <a:r>
              <a:rPr sz="18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Link </a:t>
            </a:r>
            <a:r>
              <a:rPr sz="1200" dirty="0">
                <a:latin typeface="Times New Roman"/>
                <a:cs typeface="Times New Roman"/>
              </a:rPr>
              <a:t>Access Protocols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(LAPs)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985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Section11.4,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11.5</a:t>
            </a:r>
            <a:endParaRPr sz="1200">
              <a:latin typeface="Times New Roman"/>
              <a:cs typeface="Times New Roman"/>
            </a:endParaRPr>
          </a:p>
          <a:p>
            <a:pPr marL="88265">
              <a:lnSpc>
                <a:spcPts val="1350"/>
              </a:lnSpc>
            </a:pPr>
            <a:r>
              <a:rPr sz="1200" dirty="0">
                <a:latin typeface="Times New Roman"/>
                <a:cs typeface="Times New Roman"/>
              </a:rPr>
              <a:t>“Data </a:t>
            </a:r>
            <a:r>
              <a:rPr sz="1200" spc="-5" dirty="0">
                <a:latin typeface="Times New Roman"/>
                <a:cs typeface="Times New Roman"/>
              </a:rPr>
              <a:t>Communications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Networking” 4th </a:t>
            </a:r>
            <a:r>
              <a:rPr sz="1200" dirty="0">
                <a:latin typeface="Times New Roman"/>
                <a:cs typeface="Times New Roman"/>
              </a:rPr>
              <a:t>Edition </a:t>
            </a:r>
            <a:r>
              <a:rPr sz="1200" spc="-5" dirty="0">
                <a:latin typeface="Times New Roman"/>
                <a:cs typeface="Times New Roman"/>
              </a:rPr>
              <a:t>by Behrouz A.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07335" y="914400"/>
            <a:ext cx="3178860" cy="2379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7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3736340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#42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b="1" u="heavy" dirty="0">
                <a:latin typeface="Times New Roman"/>
                <a:cs typeface="Times New Roman"/>
              </a:rPr>
              <a:t>Local Area</a:t>
            </a:r>
            <a:r>
              <a:rPr sz="1600" b="1" u="heavy" spc="-95" dirty="0">
                <a:latin typeface="Times New Roman"/>
                <a:cs typeface="Times New Roman"/>
              </a:rPr>
              <a:t> </a:t>
            </a:r>
            <a:r>
              <a:rPr sz="1600" b="1" u="heavy" dirty="0">
                <a:latin typeface="Times New Roman"/>
                <a:cs typeface="Times New Roman"/>
              </a:rPr>
              <a:t>Network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1914906"/>
            <a:ext cx="5532755" cy="3406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local area network is a </a:t>
            </a:r>
            <a:r>
              <a:rPr sz="1200" spc="-5" dirty="0">
                <a:latin typeface="Times New Roman"/>
                <a:cs typeface="Times New Roman"/>
              </a:rPr>
              <a:t>data communication system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allows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number of  independent </a:t>
            </a:r>
            <a:r>
              <a:rPr sz="1200" dirty="0">
                <a:latin typeface="Times New Roman"/>
                <a:cs typeface="Times New Roman"/>
              </a:rPr>
              <a:t>devices to communicate directly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limited geographical  </a:t>
            </a:r>
            <a:r>
              <a:rPr sz="1200" dirty="0">
                <a:latin typeface="Times New Roman"/>
                <a:cs typeface="Times New Roman"/>
              </a:rPr>
              <a:t>area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645"/>
              </a:lnSpc>
            </a:pPr>
            <a:r>
              <a:rPr sz="1400" b="1" spc="-5" dirty="0">
                <a:latin typeface="Times New Roman"/>
                <a:cs typeface="Times New Roman"/>
              </a:rPr>
              <a:t>Architectures for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LANS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Dominated </a:t>
            </a:r>
            <a:r>
              <a:rPr sz="1200" dirty="0">
                <a:latin typeface="Times New Roman"/>
                <a:cs typeface="Times New Roman"/>
              </a:rPr>
              <a:t>by 4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architectures: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Ethernet, Token </a:t>
            </a:r>
            <a:r>
              <a:rPr sz="1200" spc="-5" dirty="0">
                <a:latin typeface="Times New Roman"/>
                <a:cs typeface="Times New Roman"/>
              </a:rPr>
              <a:t>Bus, </a:t>
            </a:r>
            <a:r>
              <a:rPr sz="1200" dirty="0">
                <a:latin typeface="Times New Roman"/>
                <a:cs typeface="Times New Roman"/>
              </a:rPr>
              <a:t>Token </a:t>
            </a:r>
            <a:r>
              <a:rPr sz="1200" spc="-5" dirty="0">
                <a:latin typeface="Times New Roman"/>
                <a:cs typeface="Times New Roman"/>
              </a:rPr>
              <a:t>Ring </a:t>
            </a:r>
            <a:r>
              <a:rPr sz="1200" spc="425" dirty="0">
                <a:latin typeface="Meiryo"/>
                <a:cs typeface="Meiryo"/>
              </a:rPr>
              <a:t>€</a:t>
            </a:r>
            <a:r>
              <a:rPr sz="1200" spc="-215" dirty="0">
                <a:latin typeface="Meiryo"/>
                <a:cs typeface="Meiryo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Standards of IEEE </a:t>
            </a:r>
            <a:r>
              <a:rPr sz="1200" dirty="0">
                <a:latin typeface="Times New Roman"/>
                <a:cs typeface="Times New Roman"/>
              </a:rPr>
              <a:t>and a part of its Project 802</a:t>
            </a:r>
            <a:endParaRPr sz="12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40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Fiber Distributed Data Interface </a:t>
            </a:r>
            <a:r>
              <a:rPr sz="1200" spc="-5" dirty="0">
                <a:latin typeface="Times New Roman"/>
                <a:cs typeface="Times New Roman"/>
              </a:rPr>
              <a:t>(FDDI) </a:t>
            </a:r>
            <a:r>
              <a:rPr sz="1200" spc="425" dirty="0">
                <a:latin typeface="Meiryo"/>
                <a:cs typeface="Meiryo"/>
              </a:rPr>
              <a:t>€</a:t>
            </a:r>
            <a:r>
              <a:rPr sz="1200" spc="-175" dirty="0">
                <a:latin typeface="Meiryo"/>
                <a:cs typeface="Meiryo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ANSI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ts val="1645"/>
              </a:lnSpc>
            </a:pPr>
            <a:r>
              <a:rPr sz="1400" b="1" spc="-5" dirty="0">
                <a:latin typeface="Times New Roman"/>
                <a:cs typeface="Times New Roman"/>
              </a:rPr>
              <a:t>LAN compared </a:t>
            </a:r>
            <a:r>
              <a:rPr sz="1400" b="1" dirty="0">
                <a:latin typeface="Times New Roman"/>
                <a:cs typeface="Times New Roman"/>
              </a:rPr>
              <a:t>with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OSI</a:t>
            </a:r>
            <a:endParaRPr sz="1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1985, the </a:t>
            </a:r>
            <a:r>
              <a:rPr sz="1200" spc="-5" dirty="0">
                <a:latin typeface="Times New Roman"/>
                <a:cs typeface="Times New Roman"/>
              </a:rPr>
              <a:t>computer </a:t>
            </a:r>
            <a:r>
              <a:rPr sz="1200" dirty="0">
                <a:latin typeface="Times New Roman"/>
                <a:cs typeface="Times New Roman"/>
              </a:rPr>
              <a:t>society of </a:t>
            </a:r>
            <a:r>
              <a:rPr sz="1200" spc="-5" dirty="0">
                <a:latin typeface="Times New Roman"/>
                <a:cs typeface="Times New Roman"/>
              </a:rPr>
              <a:t>IEEE started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project called PROJECT 802 to set  </a:t>
            </a:r>
            <a:r>
              <a:rPr sz="1200" dirty="0">
                <a:latin typeface="Times New Roman"/>
                <a:cs typeface="Times New Roman"/>
              </a:rPr>
              <a:t>standards to enable </a:t>
            </a:r>
            <a:r>
              <a:rPr sz="1200" spc="-5" dirty="0">
                <a:latin typeface="Times New Roman"/>
                <a:cs typeface="Times New Roman"/>
              </a:rPr>
              <a:t>intercommunication </a:t>
            </a:r>
            <a:r>
              <a:rPr sz="1200" dirty="0">
                <a:latin typeface="Times New Roman"/>
                <a:cs typeface="Times New Roman"/>
              </a:rPr>
              <a:t>b/w </a:t>
            </a:r>
            <a:r>
              <a:rPr sz="1200" spc="-5" dirty="0">
                <a:latin typeface="Times New Roman"/>
                <a:cs typeface="Times New Roman"/>
              </a:rPr>
              <a:t>equipment </a:t>
            </a:r>
            <a:r>
              <a:rPr sz="1200" dirty="0">
                <a:latin typeface="Times New Roman"/>
                <a:cs typeface="Times New Roman"/>
              </a:rPr>
              <a:t>from a variety of  </a:t>
            </a:r>
            <a:r>
              <a:rPr sz="1200" spc="-5" dirty="0">
                <a:latin typeface="Times New Roman"/>
                <a:cs typeface="Times New Roman"/>
              </a:rPr>
              <a:t>manufacturers</a:t>
            </a:r>
            <a:endParaRPr sz="12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This project does not seek to </a:t>
            </a:r>
            <a:r>
              <a:rPr sz="1200" spc="-5" dirty="0">
                <a:latin typeface="Times New Roman"/>
                <a:cs typeface="Times New Roman"/>
              </a:rPr>
              <a:t>replace </a:t>
            </a:r>
            <a:r>
              <a:rPr sz="1200" dirty="0">
                <a:latin typeface="Times New Roman"/>
                <a:cs typeface="Times New Roman"/>
              </a:rPr>
              <a:t>any part of the </a:t>
            </a:r>
            <a:r>
              <a:rPr sz="1200" spc="-5" dirty="0">
                <a:latin typeface="Times New Roman"/>
                <a:cs typeface="Times New Roman"/>
              </a:rPr>
              <a:t>OSI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marL="240665" marR="6985" indent="-227965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Instead it is a way of </a:t>
            </a:r>
            <a:r>
              <a:rPr sz="1200" spc="-5" dirty="0">
                <a:latin typeface="Times New Roman"/>
                <a:cs typeface="Times New Roman"/>
              </a:rPr>
              <a:t>specifying functions of physical layer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the data link layer and up 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some </a:t>
            </a:r>
            <a:r>
              <a:rPr sz="1200" dirty="0">
                <a:latin typeface="Times New Roman"/>
                <a:cs typeface="Times New Roman"/>
              </a:rPr>
              <a:t>extent the network layer to allow for </a:t>
            </a:r>
            <a:r>
              <a:rPr sz="1200" spc="-5" dirty="0">
                <a:latin typeface="Times New Roman"/>
                <a:cs typeface="Times New Roman"/>
              </a:rPr>
              <a:t>interconnectivity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major LAN  </a:t>
            </a:r>
            <a:r>
              <a:rPr sz="1200" dirty="0">
                <a:latin typeface="Times New Roman"/>
                <a:cs typeface="Times New Roman"/>
              </a:rPr>
              <a:t>protocols</a:t>
            </a:r>
            <a:endParaRPr sz="12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relationship of IEEE project 802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OSI </a:t>
            </a:r>
            <a:r>
              <a:rPr sz="1200" dirty="0">
                <a:latin typeface="Times New Roman"/>
                <a:cs typeface="Times New Roman"/>
              </a:rPr>
              <a:t>Model is </a:t>
            </a:r>
            <a:r>
              <a:rPr sz="1200" spc="-5" dirty="0">
                <a:latin typeface="Times New Roman"/>
                <a:cs typeface="Times New Roman"/>
              </a:rPr>
              <a:t>shown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figure: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8889" y="7831328"/>
            <a:ext cx="971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62455" y="8058531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950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02705" y="7882128"/>
            <a:ext cx="6096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10" dirty="0">
                <a:latin typeface="Times New Roman"/>
                <a:cs typeface="Times New Roman"/>
              </a:rPr>
              <a:t>FIGU</a:t>
            </a:r>
            <a:r>
              <a:rPr sz="1200" b="1" i="1" spc="-5" dirty="0">
                <a:latin typeface="Times New Roman"/>
                <a:cs typeface="Times New Roman"/>
              </a:rPr>
              <a:t>R</a:t>
            </a:r>
            <a:r>
              <a:rPr sz="1200" b="1" i="1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15405" y="8058531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3691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30298" y="8230361"/>
            <a:ext cx="5530850" cy="143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IEEE has divided the data link </a:t>
            </a:r>
            <a:r>
              <a:rPr sz="1200" dirty="0">
                <a:latin typeface="Times New Roman"/>
                <a:cs typeface="Times New Roman"/>
              </a:rPr>
              <a:t>layer into two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sub-layers:</a:t>
            </a:r>
            <a:endParaRPr sz="1200">
              <a:latin typeface="Times New Roman"/>
              <a:cs typeface="Times New Roman"/>
            </a:endParaRPr>
          </a:p>
          <a:p>
            <a:pPr marL="469900" marR="2982595">
              <a:lnSpc>
                <a:spcPts val="1380"/>
              </a:lnSpc>
              <a:spcBef>
                <a:spcPts val="70"/>
              </a:spcBef>
            </a:pPr>
            <a:r>
              <a:rPr sz="1200" b="1" spc="-5" dirty="0">
                <a:latin typeface="Times New Roman"/>
                <a:cs typeface="Times New Roman"/>
              </a:rPr>
              <a:t>Logical Link Control (LLC)  </a:t>
            </a:r>
            <a:r>
              <a:rPr sz="1200" b="1" dirty="0">
                <a:latin typeface="Times New Roman"/>
                <a:cs typeface="Times New Roman"/>
              </a:rPr>
              <a:t>Medium Access </a:t>
            </a:r>
            <a:r>
              <a:rPr sz="1200" b="1" spc="-5" dirty="0">
                <a:latin typeface="Times New Roman"/>
                <a:cs typeface="Times New Roman"/>
              </a:rPr>
              <a:t>Control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(MAC)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LLC is non-architecture specific i.e. it is 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for all </a:t>
            </a:r>
            <a:r>
              <a:rPr sz="1200" spc="-5" dirty="0">
                <a:latin typeface="Times New Roman"/>
                <a:cs typeface="Times New Roman"/>
              </a:rPr>
              <a:t>IEEE-defined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MAC </a:t>
            </a:r>
            <a:r>
              <a:rPr sz="1200" dirty="0">
                <a:latin typeface="Times New Roman"/>
                <a:cs typeface="Times New Roman"/>
              </a:rPr>
              <a:t>sub layer on the other hand contains a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distinct </a:t>
            </a:r>
            <a:r>
              <a:rPr sz="1200" spc="-5" dirty="0">
                <a:latin typeface="Times New Roman"/>
                <a:cs typeface="Times New Roman"/>
              </a:rPr>
              <a:t>modules; </a:t>
            </a:r>
            <a:r>
              <a:rPr sz="1200" dirty="0">
                <a:latin typeface="Times New Roman"/>
                <a:cs typeface="Times New Roman"/>
              </a:rPr>
              <a:t>each  </a:t>
            </a:r>
            <a:r>
              <a:rPr sz="1200" spc="-5" dirty="0">
                <a:latin typeface="Times New Roman"/>
                <a:cs typeface="Times New Roman"/>
              </a:rPr>
              <a:t>carries proprietary info specific to the LAN product being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LAN compared with OSI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-Figure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61694" y="5478779"/>
            <a:ext cx="4553711" cy="2556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28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4404</Words>
  <Application>Microsoft Office PowerPoint</Application>
  <PresentationFormat>Custom</PresentationFormat>
  <Paragraphs>665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Arial Black</vt:lpstr>
      <vt:lpstr>Calibri</vt:lpstr>
      <vt:lpstr>Courier New</vt:lpstr>
      <vt:lpstr>Meiryo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2016-11-22T15:22:44Z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