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77" r:id="rId23"/>
    <p:sldId id="278" r:id="rId24"/>
    <p:sldId id="279" r:id="rId25"/>
    <p:sldId id="280" r:id="rId26"/>
    <p:sldId id="281" r:id="rId27"/>
    <p:sldId id="282" r:id="rId2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2AAA1EFD-C70B-4712-B62F-FF4C8DED80A2}">
          <p14:sldIdLst>
            <p14:sldId id="283"/>
            <p14:sldId id="284"/>
            <p14:sldId id="285"/>
            <p14:sldId id="286"/>
          </p14:sldIdLst>
        </p14:section>
        <p14:section name="02" id="{000BE3C3-FC6A-4589-B7FF-09CAACEA762B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03" id="{B23F1411-FD77-402B-8888-B4BDC48285BE}">
          <p14:sldIdLst>
            <p14:sldId id="295"/>
            <p14:sldId id="296"/>
            <p14:sldId id="297"/>
            <p14:sldId id="298"/>
          </p14:sldIdLst>
        </p14:section>
        <p14:section name="04" id="{0A6718DE-FABF-415B-A434-A6F04C473095}">
          <p14:sldIdLst>
            <p14:sldId id="299"/>
            <p14:sldId id="300"/>
            <p14:sldId id="301"/>
            <p14:sldId id="302"/>
            <p14:sldId id="303"/>
          </p14:sldIdLst>
        </p14:section>
        <p14:section name="05" id="{AC64FABD-A3F2-4DBD-866C-0640A11FBE1C}">
          <p14:sldIdLst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8869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4063" y="974302"/>
            <a:ext cx="1026054" cy="0"/>
          </a:xfrm>
          <a:custGeom>
            <a:avLst/>
            <a:gdLst/>
            <a:ahLst/>
            <a:cxnLst/>
            <a:rect l="l" t="t" r="r" b="b"/>
            <a:pathLst>
              <a:path w="1055370">
                <a:moveTo>
                  <a:pt x="0" y="0"/>
                </a:moveTo>
                <a:lnTo>
                  <a:pt x="10553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4302"/>
            <a:ext cx="4569090" cy="0"/>
          </a:xfrm>
          <a:custGeom>
            <a:avLst/>
            <a:gdLst/>
            <a:ahLst/>
            <a:cxnLst/>
            <a:rect l="l" t="t" r="r" b="b"/>
            <a:pathLst>
              <a:path w="4699635">
                <a:moveTo>
                  <a:pt x="0" y="0"/>
                </a:moveTo>
                <a:lnTo>
                  <a:pt x="46992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143352" y="1058756"/>
            <a:ext cx="67724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1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1392131"/>
            <a:ext cx="5716764" cy="750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PRINCIPLES OF</a:t>
            </a:r>
            <a:r>
              <a:rPr sz="1167" b="1" spc="-111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b="1" u="sng" dirty="0">
                <a:latin typeface="Garamond"/>
                <a:cs typeface="Garamond"/>
              </a:rPr>
              <a:t>Overview of</a:t>
            </a:r>
            <a:r>
              <a:rPr sz="1167" b="1" u="sng" spc="-111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Course: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subject/course </a:t>
            </a:r>
            <a:r>
              <a:rPr sz="1167" spc="-5" dirty="0">
                <a:latin typeface="Garamond"/>
                <a:cs typeface="Garamond"/>
              </a:rPr>
              <a:t>is designed </a:t>
            </a:r>
            <a:r>
              <a:rPr sz="1167" dirty="0">
                <a:latin typeface="Garamond"/>
                <a:cs typeface="Garamond"/>
              </a:rPr>
              <a:t>to teach </a:t>
            </a:r>
            <a:r>
              <a:rPr sz="1167" spc="-5" dirty="0">
                <a:latin typeface="Garamond"/>
                <a:cs typeface="Garamond"/>
              </a:rPr>
              <a:t>the basic principles of 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diverse  audience/students, including </a:t>
            </a:r>
            <a:r>
              <a:rPr sz="1167" dirty="0">
                <a:latin typeface="Garamond"/>
                <a:cs typeface="Garamond"/>
              </a:rPr>
              <a:t>those who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studying this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supporting subject for their </a:t>
            </a:r>
            <a:r>
              <a:rPr sz="1167" spc="-5" dirty="0">
                <a:latin typeface="Garamond"/>
                <a:cs typeface="Garamond"/>
              </a:rPr>
              <a:t>bachelor  degree program. </a:t>
            </a:r>
            <a:r>
              <a:rPr sz="1167" dirty="0">
                <a:latin typeface="Garamond"/>
                <a:cs typeface="Garamond"/>
              </a:rPr>
              <a:t>This course </a:t>
            </a:r>
            <a:r>
              <a:rPr sz="1167" spc="-5" dirty="0">
                <a:latin typeface="Garamond"/>
                <a:cs typeface="Garamond"/>
              </a:rPr>
              <a:t>is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you the foundations </a:t>
            </a:r>
            <a:r>
              <a:rPr sz="1167" spc="-5" dirty="0">
                <a:latin typeface="Garamond"/>
                <a:cs typeface="Garamond"/>
              </a:rPr>
              <a:t>of Marketing </a:t>
            </a:r>
            <a:r>
              <a:rPr sz="1167" dirty="0">
                <a:latin typeface="Garamond"/>
                <a:cs typeface="Garamond"/>
              </a:rPr>
              <a:t>whether you  </a:t>
            </a:r>
            <a:r>
              <a:rPr sz="1167" spc="-5" dirty="0">
                <a:latin typeface="Garamond"/>
                <a:cs typeface="Garamond"/>
              </a:rPr>
              <a:t>intend </a:t>
            </a:r>
            <a:r>
              <a:rPr sz="1167" dirty="0">
                <a:latin typeface="Garamond"/>
                <a:cs typeface="Garamond"/>
              </a:rPr>
              <a:t>to work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field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or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is part of all </a:t>
            </a:r>
            <a:r>
              <a:rPr sz="1167" dirty="0">
                <a:latin typeface="Garamond"/>
                <a:cs typeface="Garamond"/>
              </a:rPr>
              <a:t>of </a:t>
            </a:r>
            <a:r>
              <a:rPr sz="1167" spc="-5" dirty="0">
                <a:latin typeface="Garamond"/>
                <a:cs typeface="Garamond"/>
              </a:rPr>
              <a:t>our lives and </a:t>
            </a:r>
            <a:r>
              <a:rPr sz="1167" dirty="0">
                <a:latin typeface="Garamond"/>
                <a:cs typeface="Garamond"/>
              </a:rPr>
              <a:t>touches us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way every day.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each  company that </a:t>
            </a:r>
            <a:r>
              <a:rPr sz="1167" spc="-5" dirty="0">
                <a:latin typeface="Garamond"/>
                <a:cs typeface="Garamond"/>
              </a:rPr>
              <a:t>deals </a:t>
            </a:r>
            <a:r>
              <a:rPr sz="1167" dirty="0">
                <a:latin typeface="Garamond"/>
                <a:cs typeface="Garamond"/>
              </a:rPr>
              <a:t>with customers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daily basis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not only be customer-driven, but  </a:t>
            </a:r>
            <a:r>
              <a:rPr sz="1167" dirty="0">
                <a:latin typeface="Garamond"/>
                <a:cs typeface="Garamond"/>
              </a:rPr>
              <a:t>customer-obsessed. 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objective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a sound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function within the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understandable </a:t>
            </a:r>
            <a:r>
              <a:rPr sz="1167" spc="-5" dirty="0">
                <a:latin typeface="Garamond"/>
                <a:cs typeface="Garamond"/>
              </a:rPr>
              <a:t>and lively means </a:t>
            </a:r>
            <a:r>
              <a:rPr sz="1167" dirty="0">
                <a:latin typeface="Garamond"/>
                <a:cs typeface="Garamond"/>
              </a:rPr>
              <a:t>that we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 communicate you.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start every </a:t>
            </a:r>
            <a:r>
              <a:rPr sz="1167" spc="-5" dirty="0">
                <a:latin typeface="Garamond"/>
                <a:cs typeface="Garamond"/>
              </a:rPr>
              <a:t>chapter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learning objectives.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</a:t>
            </a:r>
            <a:r>
              <a:rPr sz="1167" dirty="0">
                <a:latin typeface="Garamond"/>
                <a:cs typeface="Garamond"/>
              </a:rPr>
              <a:t>thing you  will get </a:t>
            </a:r>
            <a:r>
              <a:rPr sz="1167" spc="-5" dirty="0">
                <a:latin typeface="Garamond"/>
                <a:cs typeface="Garamond"/>
              </a:rPr>
              <a:t>out of </a:t>
            </a:r>
            <a:r>
              <a:rPr sz="1167" dirty="0">
                <a:latin typeface="Garamond"/>
                <a:cs typeface="Garamond"/>
              </a:rPr>
              <a:t>this course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skills required </a:t>
            </a:r>
            <a:r>
              <a:rPr sz="1167" dirty="0">
                <a:latin typeface="Garamond"/>
                <a:cs typeface="Garamond"/>
              </a:rPr>
              <a:t>to succeed in today’s competitive environment. 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defined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i="1" dirty="0">
                <a:latin typeface="Garamond"/>
                <a:cs typeface="Garamond"/>
              </a:rPr>
              <a:t>a social </a:t>
            </a:r>
            <a:r>
              <a:rPr sz="1167" i="1" spc="-5" dirty="0">
                <a:latin typeface="Garamond"/>
                <a:cs typeface="Garamond"/>
              </a:rPr>
              <a:t>and managerial process by which, individuals and groups obtain what they need  and want through creating and exchanging products and value with others</a:t>
            </a:r>
            <a:r>
              <a:rPr sz="1167" spc="-5" dirty="0">
                <a:latin typeface="Garamond"/>
                <a:cs typeface="Garamond"/>
              </a:rPr>
              <a:t>. Marketing is </a:t>
            </a:r>
            <a:r>
              <a:rPr sz="1167" dirty="0">
                <a:latin typeface="Garamond"/>
                <a:cs typeface="Garamond"/>
              </a:rPr>
              <a:t>a key factor </a:t>
            </a:r>
            <a:r>
              <a:rPr sz="1215" b="1" i="1" spc="-24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success. The marketing </a:t>
            </a:r>
            <a:r>
              <a:rPr sz="1167" spc="-5" dirty="0">
                <a:latin typeface="Garamond"/>
                <a:cs typeface="Garamond"/>
              </a:rPr>
              <a:t>function not only </a:t>
            </a:r>
            <a:r>
              <a:rPr sz="1167" dirty="0">
                <a:latin typeface="Garamond"/>
                <a:cs typeface="Garamond"/>
              </a:rPr>
              <a:t>deals with the </a:t>
            </a:r>
            <a:r>
              <a:rPr sz="1167" spc="-5" dirty="0">
                <a:latin typeface="Garamond"/>
                <a:cs typeface="Garamond"/>
              </a:rPr>
              <a:t>production and </a:t>
            </a:r>
            <a:r>
              <a:rPr sz="1167" dirty="0">
                <a:latin typeface="Garamond"/>
                <a:cs typeface="Garamond"/>
              </a:rPr>
              <a:t>distribution </a:t>
            </a:r>
            <a:r>
              <a:rPr sz="1167" spc="-5" dirty="0">
                <a:latin typeface="Garamond"/>
                <a:cs typeface="Garamond"/>
              </a:rPr>
              <a:t>of  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but it also is </a:t>
            </a:r>
            <a:r>
              <a:rPr sz="1167" dirty="0">
                <a:latin typeface="Garamond"/>
                <a:cs typeface="Garamond"/>
              </a:rPr>
              <a:t>concerned with the ethical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functions  found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domestic </a:t>
            </a:r>
            <a:r>
              <a:rPr sz="1167" dirty="0">
                <a:latin typeface="Garamond"/>
                <a:cs typeface="Garamond"/>
              </a:rPr>
              <a:t>and global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Introduction of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What image </a:t>
            </a:r>
            <a:r>
              <a:rPr sz="1167" dirty="0">
                <a:latin typeface="Garamond"/>
                <a:cs typeface="Garamond"/>
              </a:rPr>
              <a:t>comes to </a:t>
            </a:r>
            <a:r>
              <a:rPr sz="1167" spc="-5" dirty="0">
                <a:latin typeface="Garamond"/>
                <a:cs typeface="Garamond"/>
              </a:rPr>
              <a:t>mind </a:t>
            </a:r>
            <a:r>
              <a:rPr sz="1167" dirty="0">
                <a:latin typeface="Garamond"/>
                <a:cs typeface="Garamond"/>
              </a:rPr>
              <a:t>when you </a:t>
            </a:r>
            <a:r>
              <a:rPr sz="1167" spc="-5" dirty="0">
                <a:latin typeface="Garamond"/>
                <a:cs typeface="Garamond"/>
              </a:rPr>
              <a:t>hear </a:t>
            </a:r>
            <a:r>
              <a:rPr sz="1167" dirty="0">
                <a:latin typeface="Garamond"/>
                <a:cs typeface="Garamond"/>
              </a:rPr>
              <a:t>the word </a:t>
            </a:r>
            <a:r>
              <a:rPr sz="1167" spc="-5" dirty="0">
                <a:latin typeface="Garamond"/>
                <a:cs typeface="Garamond"/>
              </a:rPr>
              <a:t>“marketing”? Some people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 advertisements or brochures, </a:t>
            </a:r>
            <a:r>
              <a:rPr sz="1167" dirty="0">
                <a:latin typeface="Garamond"/>
                <a:cs typeface="Garamond"/>
              </a:rPr>
              <a:t>while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public relations </a:t>
            </a:r>
            <a:r>
              <a:rPr sz="1167" dirty="0">
                <a:latin typeface="Garamond"/>
                <a:cs typeface="Garamond"/>
              </a:rPr>
              <a:t>(for instance, </a:t>
            </a:r>
            <a:r>
              <a:rPr sz="1167" spc="-5" dirty="0">
                <a:latin typeface="Garamond"/>
                <a:cs typeface="Garamond"/>
              </a:rPr>
              <a:t>arranging </a:t>
            </a:r>
            <a:r>
              <a:rPr sz="1167" dirty="0">
                <a:latin typeface="Garamond"/>
                <a:cs typeface="Garamond"/>
              </a:rPr>
              <a:t>for  clients to </a:t>
            </a:r>
            <a:r>
              <a:rPr sz="1167" spc="-5" dirty="0">
                <a:latin typeface="Garamond"/>
                <a:cs typeface="Garamond"/>
              </a:rPr>
              <a:t>appear on </a:t>
            </a:r>
            <a:r>
              <a:rPr sz="1167" dirty="0">
                <a:latin typeface="Garamond"/>
                <a:cs typeface="Garamond"/>
              </a:rPr>
              <a:t>TV talk </a:t>
            </a:r>
            <a:r>
              <a:rPr sz="1167" spc="-5" dirty="0">
                <a:latin typeface="Garamond"/>
                <a:cs typeface="Garamond"/>
              </a:rPr>
              <a:t>shows). </a:t>
            </a:r>
            <a:r>
              <a:rPr sz="1167" dirty="0">
                <a:latin typeface="Garamond"/>
                <a:cs typeface="Garamond"/>
              </a:rPr>
              <a:t>The truth is, </a:t>
            </a: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these—and many more things—make up  the field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marketing. The </a:t>
            </a:r>
            <a:r>
              <a:rPr sz="1167" spc="-5" dirty="0">
                <a:latin typeface="Garamond"/>
                <a:cs typeface="Garamond"/>
              </a:rPr>
              <a:t>Knowledge Exchange </a:t>
            </a:r>
            <a:r>
              <a:rPr sz="1167" dirty="0">
                <a:latin typeface="Garamond"/>
                <a:cs typeface="Garamond"/>
              </a:rPr>
              <a:t>Business </a:t>
            </a:r>
            <a:r>
              <a:rPr sz="1167" spc="-5" dirty="0">
                <a:latin typeface="Garamond"/>
                <a:cs typeface="Garamond"/>
              </a:rPr>
              <a:t>Encyclopedia defines marketing as  </a:t>
            </a:r>
            <a:r>
              <a:rPr sz="1167" dirty="0">
                <a:latin typeface="Garamond"/>
                <a:cs typeface="Garamond"/>
              </a:rPr>
              <a:t>“planning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executing the strategy </a:t>
            </a:r>
            <a:r>
              <a:rPr sz="1167" spc="-5" dirty="0">
                <a:latin typeface="Garamond"/>
                <a:cs typeface="Garamond"/>
              </a:rPr>
              <a:t>involved in </a:t>
            </a:r>
            <a:r>
              <a:rPr sz="1167" dirty="0">
                <a:latin typeface="Garamond"/>
                <a:cs typeface="Garamond"/>
              </a:rPr>
              <a:t>moving a good </a:t>
            </a:r>
            <a:r>
              <a:rPr sz="1167" spc="-5" dirty="0">
                <a:latin typeface="Garamond"/>
                <a:cs typeface="Garamond"/>
              </a:rPr>
              <a:t>or service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to  consumer.”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definition in mind, it’s apparent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marketing and many other business activities are  related </a:t>
            </a:r>
            <a:r>
              <a:rPr sz="1167" dirty="0">
                <a:latin typeface="Garamond"/>
                <a:cs typeface="Garamond"/>
              </a:rPr>
              <a:t>in some ways. In simplified terms, </a:t>
            </a:r>
            <a:r>
              <a:rPr sz="1167" spc="-5" dirty="0">
                <a:latin typeface="Garamond"/>
                <a:cs typeface="Garamond"/>
              </a:rPr>
              <a:t>marketers and others help </a:t>
            </a:r>
            <a:r>
              <a:rPr sz="1167" dirty="0">
                <a:latin typeface="Garamond"/>
                <a:cs typeface="Garamond"/>
              </a:rPr>
              <a:t>move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 through the creation </a:t>
            </a:r>
            <a:r>
              <a:rPr sz="1167" spc="-5" dirty="0">
                <a:latin typeface="Garamond"/>
                <a:cs typeface="Garamond"/>
              </a:rPr>
              <a:t>and production process; at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point, marketers help move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goods and  </a:t>
            </a:r>
            <a:r>
              <a:rPr sz="1167" dirty="0">
                <a:latin typeface="Garamond"/>
                <a:cs typeface="Garamond"/>
              </a:rPr>
              <a:t>services to consumers. But the connection goes </a:t>
            </a: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further: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significant  </a:t>
            </a:r>
            <a:r>
              <a:rPr sz="1167" spc="-5" dirty="0">
                <a:latin typeface="Garamond"/>
                <a:cs typeface="Garamond"/>
              </a:rPr>
              <a:t>impact on all areas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and </a:t>
            </a:r>
            <a:r>
              <a:rPr sz="1167" dirty="0">
                <a:latin typeface="Garamond"/>
                <a:cs typeface="Garamond"/>
              </a:rPr>
              <a:t>vice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versa.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Understanding</a:t>
            </a:r>
            <a:r>
              <a:rPr sz="1167" b="1" spc="-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Marketing: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904"/>
              </a:spcBef>
            </a:pPr>
            <a:r>
              <a:rPr sz="1167" spc="-5" dirty="0">
                <a:latin typeface="Garamond"/>
                <a:cs typeface="Garamond"/>
              </a:rPr>
              <a:t>Marketing: </a:t>
            </a:r>
            <a:r>
              <a:rPr sz="1167" dirty="0">
                <a:latin typeface="Garamond"/>
                <a:cs typeface="Garamond"/>
              </a:rPr>
              <a:t>It is the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creating consumer value in the form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goods, services,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ideas  that can </a:t>
            </a:r>
            <a:r>
              <a:rPr sz="1167" spc="-5" dirty="0">
                <a:latin typeface="Garamond"/>
                <a:cs typeface="Garamond"/>
              </a:rPr>
              <a:t>improve </a:t>
            </a:r>
            <a:r>
              <a:rPr sz="1167" dirty="0">
                <a:latin typeface="Garamond"/>
                <a:cs typeface="Garamond"/>
              </a:rPr>
              <a:t>the consumer’s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life.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organizational </a:t>
            </a:r>
            <a:r>
              <a:rPr sz="1167" dirty="0">
                <a:latin typeface="Garamond"/>
                <a:cs typeface="Garamond"/>
              </a:rPr>
              <a:t>function charged with defining customer targets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 to satisfy </a:t>
            </a:r>
            <a:r>
              <a:rPr sz="1167" spc="-5" dirty="0">
                <a:latin typeface="Garamond"/>
                <a:cs typeface="Garamond"/>
              </a:rPr>
              <a:t>needs and wants competitively and profitably. Since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business buyers </a:t>
            </a:r>
            <a:r>
              <a:rPr sz="1167" dirty="0">
                <a:latin typeface="Garamond"/>
                <a:cs typeface="Garamond"/>
              </a:rPr>
              <a:t>face  </a:t>
            </a:r>
            <a:r>
              <a:rPr sz="1167" spc="-5" dirty="0">
                <a:latin typeface="Garamond"/>
                <a:cs typeface="Garamond"/>
              </a:rPr>
              <a:t>an abundance of </a:t>
            </a:r>
            <a:r>
              <a:rPr sz="1167" dirty="0">
                <a:latin typeface="Garamond"/>
                <a:cs typeface="Garamond"/>
              </a:rPr>
              <a:t>suppliers seeking to satisfy their </a:t>
            </a:r>
            <a:r>
              <a:rPr sz="1215" b="1" i="1" spc="-24" dirty="0">
                <a:latin typeface="Garamond"/>
                <a:cs typeface="Garamond"/>
              </a:rPr>
              <a:t>everyday </a:t>
            </a:r>
            <a:r>
              <a:rPr sz="1167" spc="-5" dirty="0">
                <a:latin typeface="Garamond"/>
                <a:cs typeface="Garamond"/>
              </a:rPr>
              <a:t>need,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nonprofit  organizations </a:t>
            </a:r>
            <a:r>
              <a:rPr sz="1167" dirty="0">
                <a:latin typeface="Garamond"/>
                <a:cs typeface="Garamond"/>
              </a:rPr>
              <a:t>cannot survive today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simply </a:t>
            </a:r>
            <a:r>
              <a:rPr sz="1167" spc="-5" dirty="0">
                <a:latin typeface="Garamond"/>
                <a:cs typeface="Garamond"/>
              </a:rPr>
              <a:t>doing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job.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do an </a:t>
            </a:r>
            <a:r>
              <a:rPr sz="1167" dirty="0">
                <a:latin typeface="Garamond"/>
                <a:cs typeface="Garamond"/>
              </a:rPr>
              <a:t>excellent </a:t>
            </a:r>
            <a:r>
              <a:rPr sz="1167" spc="-5" dirty="0">
                <a:latin typeface="Garamond"/>
                <a:cs typeface="Garamond"/>
              </a:rPr>
              <a:t>job if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remain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</a:t>
            </a:r>
            <a:r>
              <a:rPr sz="1167" dirty="0">
                <a:latin typeface="Garamond"/>
                <a:cs typeface="Garamond"/>
              </a:rPr>
              <a:t>competitive global </a:t>
            </a:r>
            <a:r>
              <a:rPr sz="1167" spc="-5" dirty="0">
                <a:latin typeface="Garamond"/>
                <a:cs typeface="Garamond"/>
              </a:rPr>
              <a:t>marketplace.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what we say that  survival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fittest.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studies have </a:t>
            </a:r>
            <a:r>
              <a:rPr sz="1167" spc="-5" dirty="0">
                <a:latin typeface="Garamond"/>
                <a:cs typeface="Garamond"/>
              </a:rPr>
              <a:t>demonstrated </a:t>
            </a:r>
            <a:r>
              <a:rPr sz="1167" dirty="0">
                <a:latin typeface="Garamond"/>
                <a:cs typeface="Garamond"/>
              </a:rPr>
              <a:t>that the key to </a:t>
            </a:r>
            <a:r>
              <a:rPr sz="1167" spc="-5" dirty="0">
                <a:latin typeface="Garamond"/>
                <a:cs typeface="Garamond"/>
              </a:rPr>
              <a:t>profitable performance is </a:t>
            </a:r>
            <a:r>
              <a:rPr sz="1167" dirty="0">
                <a:latin typeface="Garamond"/>
                <a:cs typeface="Garamond"/>
              </a:rPr>
              <a:t>to  know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satisfy target customers with </a:t>
            </a:r>
            <a:r>
              <a:rPr sz="1167" spc="-5" dirty="0">
                <a:latin typeface="Garamond"/>
                <a:cs typeface="Garamond"/>
              </a:rPr>
              <a:t>competitively </a:t>
            </a:r>
            <a:r>
              <a:rPr sz="1167" dirty="0">
                <a:latin typeface="Garamond"/>
                <a:cs typeface="Garamond"/>
              </a:rPr>
              <a:t>superior </a:t>
            </a:r>
            <a:r>
              <a:rPr sz="1167" spc="-5" dirty="0">
                <a:latin typeface="Garamond"/>
                <a:cs typeface="Garamond"/>
              </a:rPr>
              <a:t>offers.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takes </a:t>
            </a:r>
            <a:r>
              <a:rPr sz="1167" spc="-5" dirty="0">
                <a:latin typeface="Garamond"/>
                <a:cs typeface="Garamond"/>
              </a:rPr>
              <a:t>place  </a:t>
            </a:r>
            <a:r>
              <a:rPr sz="1167" dirty="0">
                <a:latin typeface="Garamond"/>
                <a:cs typeface="Garamond"/>
              </a:rPr>
              <a:t>today </a:t>
            </a:r>
            <a:r>
              <a:rPr sz="1167" spc="-5" dirty="0">
                <a:latin typeface="Garamond"/>
                <a:cs typeface="Garamond"/>
              </a:rPr>
              <a:t>in an </a:t>
            </a:r>
            <a:r>
              <a:rPr sz="1167" dirty="0">
                <a:latin typeface="Garamond"/>
                <a:cs typeface="Garamond"/>
              </a:rPr>
              <a:t>increasingly global, technical, </a:t>
            </a:r>
            <a:r>
              <a:rPr sz="1167" spc="-5" dirty="0">
                <a:latin typeface="Garamond"/>
                <a:cs typeface="Garamond"/>
              </a:rPr>
              <a:t>and competitive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62088" y="1166177"/>
            <a:ext cx="2111375" cy="24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834063" y="1092093"/>
            <a:ext cx="1065565" cy="243240"/>
          </a:xfrm>
          <a:custGeom>
            <a:avLst/>
            <a:gdLst/>
            <a:ahLst/>
            <a:cxnLst/>
            <a:rect l="l" t="t" r="r" b="b"/>
            <a:pathLst>
              <a:path w="1096009" h="250190">
                <a:moveTo>
                  <a:pt x="0" y="249935"/>
                </a:moveTo>
                <a:lnTo>
                  <a:pt x="1095755" y="249935"/>
                </a:lnTo>
                <a:lnTo>
                  <a:pt x="1095755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4788005" y="1092093"/>
            <a:ext cx="936536" cy="243240"/>
          </a:xfrm>
          <a:custGeom>
            <a:avLst/>
            <a:gdLst/>
            <a:ahLst/>
            <a:cxnLst/>
            <a:rect l="l" t="t" r="r" b="b"/>
            <a:pathLst>
              <a:path w="963295" h="250190">
                <a:moveTo>
                  <a:pt x="0" y="249935"/>
                </a:moveTo>
                <a:lnTo>
                  <a:pt x="963168" y="249935"/>
                </a:lnTo>
                <a:lnTo>
                  <a:pt x="963168" y="0"/>
                </a:lnTo>
                <a:lnTo>
                  <a:pt x="0" y="0"/>
                </a:lnTo>
                <a:lnTo>
                  <a:pt x="0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788005" y="1092093"/>
            <a:ext cx="2111375" cy="243240"/>
          </a:xfrm>
          <a:custGeom>
            <a:avLst/>
            <a:gdLst/>
            <a:ahLst/>
            <a:cxnLst/>
            <a:rect l="l" t="t" r="r" b="b"/>
            <a:pathLst>
              <a:path w="2171700" h="250190">
                <a:moveTo>
                  <a:pt x="2171700" y="0"/>
                </a:moveTo>
                <a:lnTo>
                  <a:pt x="0" y="0"/>
                </a:lnTo>
                <a:lnTo>
                  <a:pt x="0" y="249935"/>
                </a:lnTo>
                <a:lnTo>
                  <a:pt x="2171700" y="249935"/>
                </a:lnTo>
                <a:lnTo>
                  <a:pt x="21717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6203244" y="1134568"/>
            <a:ext cx="615509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solidFill>
                  <a:srgbClr val="FFFFFF"/>
                </a:solidFill>
                <a:latin typeface="Arial"/>
                <a:cs typeface="Arial"/>
              </a:rPr>
              <a:t>MGT -</a:t>
            </a:r>
            <a:r>
              <a:rPr sz="972" b="1" spc="-9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72" b="1" spc="-5" dirty="0">
                <a:solidFill>
                  <a:srgbClr val="FFFFFF"/>
                </a:solidFill>
                <a:latin typeface="Arial"/>
                <a:cs typeface="Arial"/>
              </a:rPr>
              <a:t>301</a:t>
            </a:r>
            <a:endParaRPr sz="972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4338" y="853545"/>
            <a:ext cx="338561" cy="62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5466609" y="853545"/>
            <a:ext cx="506729" cy="628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010255" y="779463"/>
            <a:ext cx="338931" cy="629091"/>
          </a:xfrm>
          <a:custGeom>
            <a:avLst/>
            <a:gdLst/>
            <a:ahLst/>
            <a:cxnLst/>
            <a:rect l="l" t="t" r="r" b="b"/>
            <a:pathLst>
              <a:path w="348614" h="647065">
                <a:moveTo>
                  <a:pt x="145542" y="0"/>
                </a:moveTo>
                <a:lnTo>
                  <a:pt x="0" y="0"/>
                </a:lnTo>
                <a:lnTo>
                  <a:pt x="0" y="646937"/>
                </a:lnTo>
                <a:lnTo>
                  <a:pt x="99060" y="646937"/>
                </a:lnTo>
                <a:lnTo>
                  <a:pt x="99060" y="220218"/>
                </a:lnTo>
                <a:lnTo>
                  <a:pt x="167259" y="220218"/>
                </a:lnTo>
                <a:lnTo>
                  <a:pt x="159258" y="137922"/>
                </a:lnTo>
                <a:lnTo>
                  <a:pt x="155828" y="99333"/>
                </a:lnTo>
                <a:lnTo>
                  <a:pt x="152400" y="63531"/>
                </a:lnTo>
                <a:lnTo>
                  <a:pt x="148971" y="30444"/>
                </a:lnTo>
                <a:lnTo>
                  <a:pt x="145542" y="0"/>
                </a:lnTo>
                <a:close/>
              </a:path>
              <a:path w="348614" h="647065">
                <a:moveTo>
                  <a:pt x="167259" y="220218"/>
                </a:moveTo>
                <a:lnTo>
                  <a:pt x="99060" y="220218"/>
                </a:lnTo>
                <a:lnTo>
                  <a:pt x="103984" y="273651"/>
                </a:lnTo>
                <a:lnTo>
                  <a:pt x="109025" y="327076"/>
                </a:lnTo>
                <a:lnTo>
                  <a:pt x="114155" y="380483"/>
                </a:lnTo>
                <a:lnTo>
                  <a:pt x="119348" y="433863"/>
                </a:lnTo>
                <a:lnTo>
                  <a:pt x="135033" y="593754"/>
                </a:lnTo>
                <a:lnTo>
                  <a:pt x="140208" y="646937"/>
                </a:lnTo>
                <a:lnTo>
                  <a:pt x="210312" y="646937"/>
                </a:lnTo>
                <a:lnTo>
                  <a:pt x="214429" y="598424"/>
                </a:lnTo>
                <a:lnTo>
                  <a:pt x="218640" y="549910"/>
                </a:lnTo>
                <a:lnTo>
                  <a:pt x="222927" y="501396"/>
                </a:lnTo>
                <a:lnTo>
                  <a:pt x="227270" y="452882"/>
                </a:lnTo>
                <a:lnTo>
                  <a:pt x="240877" y="302513"/>
                </a:lnTo>
                <a:lnTo>
                  <a:pt x="175260" y="302513"/>
                </a:lnTo>
                <a:lnTo>
                  <a:pt x="167259" y="220218"/>
                </a:lnTo>
                <a:close/>
              </a:path>
              <a:path w="348614" h="647065">
                <a:moveTo>
                  <a:pt x="348234" y="210311"/>
                </a:moveTo>
                <a:lnTo>
                  <a:pt x="249174" y="210311"/>
                </a:lnTo>
                <a:lnTo>
                  <a:pt x="249174" y="646937"/>
                </a:lnTo>
                <a:lnTo>
                  <a:pt x="348234" y="646937"/>
                </a:lnTo>
                <a:lnTo>
                  <a:pt x="348234" y="210311"/>
                </a:lnTo>
                <a:close/>
              </a:path>
              <a:path w="348614" h="647065">
                <a:moveTo>
                  <a:pt x="348234" y="0"/>
                </a:moveTo>
                <a:lnTo>
                  <a:pt x="201168" y="0"/>
                </a:lnTo>
                <a:lnTo>
                  <a:pt x="196920" y="50295"/>
                </a:lnTo>
                <a:lnTo>
                  <a:pt x="192588" y="100612"/>
                </a:lnTo>
                <a:lnTo>
                  <a:pt x="183839" y="201393"/>
                </a:lnTo>
                <a:lnTo>
                  <a:pt x="179507" y="251900"/>
                </a:lnTo>
                <a:lnTo>
                  <a:pt x="175260" y="302513"/>
                </a:lnTo>
                <a:lnTo>
                  <a:pt x="240877" y="302513"/>
                </a:lnTo>
                <a:lnTo>
                  <a:pt x="244830" y="258825"/>
                </a:lnTo>
                <a:lnTo>
                  <a:pt x="249174" y="210311"/>
                </a:lnTo>
                <a:lnTo>
                  <a:pt x="348234" y="210311"/>
                </a:lnTo>
                <a:lnTo>
                  <a:pt x="348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5392525" y="779463"/>
            <a:ext cx="266700" cy="629091"/>
          </a:xfrm>
          <a:custGeom>
            <a:avLst/>
            <a:gdLst/>
            <a:ahLst/>
            <a:cxnLst/>
            <a:rect l="l" t="t" r="r" b="b"/>
            <a:pathLst>
              <a:path w="274320" h="647065">
                <a:moveTo>
                  <a:pt x="112775" y="0"/>
                </a:moveTo>
                <a:lnTo>
                  <a:pt x="0" y="0"/>
                </a:lnTo>
                <a:lnTo>
                  <a:pt x="0" y="646937"/>
                </a:lnTo>
                <a:lnTo>
                  <a:pt x="112775" y="646937"/>
                </a:lnTo>
                <a:lnTo>
                  <a:pt x="112775" y="369570"/>
                </a:lnTo>
                <a:lnTo>
                  <a:pt x="219309" y="369570"/>
                </a:lnTo>
                <a:lnTo>
                  <a:pt x="214097" y="343226"/>
                </a:lnTo>
                <a:lnTo>
                  <a:pt x="204215" y="292607"/>
                </a:lnTo>
                <a:lnTo>
                  <a:pt x="213038" y="251459"/>
                </a:lnTo>
                <a:lnTo>
                  <a:pt x="112775" y="251459"/>
                </a:lnTo>
                <a:lnTo>
                  <a:pt x="112775" y="0"/>
                </a:lnTo>
                <a:close/>
              </a:path>
              <a:path w="274320" h="647065">
                <a:moveTo>
                  <a:pt x="219309" y="369570"/>
                </a:moveTo>
                <a:lnTo>
                  <a:pt x="112775" y="369570"/>
                </a:lnTo>
                <a:lnTo>
                  <a:pt x="120131" y="415992"/>
                </a:lnTo>
                <a:lnTo>
                  <a:pt x="127677" y="462308"/>
                </a:lnTo>
                <a:lnTo>
                  <a:pt x="135350" y="508539"/>
                </a:lnTo>
                <a:lnTo>
                  <a:pt x="150823" y="600833"/>
                </a:lnTo>
                <a:lnTo>
                  <a:pt x="158496" y="646937"/>
                </a:lnTo>
                <a:lnTo>
                  <a:pt x="274319" y="646937"/>
                </a:lnTo>
                <a:lnTo>
                  <a:pt x="264438" y="596319"/>
                </a:lnTo>
                <a:lnTo>
                  <a:pt x="254423" y="545700"/>
                </a:lnTo>
                <a:lnTo>
                  <a:pt x="244328" y="495082"/>
                </a:lnTo>
                <a:lnTo>
                  <a:pt x="234207" y="444463"/>
                </a:lnTo>
                <a:lnTo>
                  <a:pt x="224112" y="393845"/>
                </a:lnTo>
                <a:lnTo>
                  <a:pt x="219309" y="369570"/>
                </a:lnTo>
                <a:close/>
              </a:path>
              <a:path w="274320" h="647065">
                <a:moveTo>
                  <a:pt x="268224" y="0"/>
                </a:moveTo>
                <a:lnTo>
                  <a:pt x="163067" y="0"/>
                </a:lnTo>
                <a:lnTo>
                  <a:pt x="152936" y="50291"/>
                </a:lnTo>
                <a:lnTo>
                  <a:pt x="142731" y="100583"/>
                </a:lnTo>
                <a:lnTo>
                  <a:pt x="132563" y="150875"/>
                </a:lnTo>
                <a:lnTo>
                  <a:pt x="122541" y="201167"/>
                </a:lnTo>
                <a:lnTo>
                  <a:pt x="112775" y="251459"/>
                </a:lnTo>
                <a:lnTo>
                  <a:pt x="213038" y="251459"/>
                </a:lnTo>
                <a:lnTo>
                  <a:pt x="214672" y="243840"/>
                </a:lnTo>
                <a:lnTo>
                  <a:pt x="225382" y="195072"/>
                </a:lnTo>
                <a:lnTo>
                  <a:pt x="247057" y="97536"/>
                </a:lnTo>
                <a:lnTo>
                  <a:pt x="257767" y="48768"/>
                </a:lnTo>
                <a:lnTo>
                  <a:pt x="268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5724418" y="905404"/>
            <a:ext cx="109890" cy="503149"/>
          </a:xfrm>
          <a:custGeom>
            <a:avLst/>
            <a:gdLst/>
            <a:ahLst/>
            <a:cxnLst/>
            <a:rect l="l" t="t" r="r" b="b"/>
            <a:pathLst>
              <a:path w="113029" h="517525">
                <a:moveTo>
                  <a:pt x="112775" y="0"/>
                </a:moveTo>
                <a:lnTo>
                  <a:pt x="0" y="0"/>
                </a:lnTo>
                <a:lnTo>
                  <a:pt x="0" y="517398"/>
                </a:lnTo>
                <a:lnTo>
                  <a:pt x="112775" y="517398"/>
                </a:lnTo>
                <a:lnTo>
                  <a:pt x="112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5659966" y="779463"/>
            <a:ext cx="239535" cy="125941"/>
          </a:xfrm>
          <a:custGeom>
            <a:avLst/>
            <a:gdLst/>
            <a:ahLst/>
            <a:cxnLst/>
            <a:rect l="l" t="t" r="r" b="b"/>
            <a:pathLst>
              <a:path w="246379" h="129540">
                <a:moveTo>
                  <a:pt x="246125" y="0"/>
                </a:moveTo>
                <a:lnTo>
                  <a:pt x="0" y="0"/>
                </a:lnTo>
                <a:lnTo>
                  <a:pt x="0" y="129539"/>
                </a:lnTo>
                <a:lnTo>
                  <a:pt x="246125" y="129539"/>
                </a:lnTo>
                <a:lnTo>
                  <a:pt x="24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5010255" y="779463"/>
            <a:ext cx="338931" cy="629091"/>
          </a:xfrm>
          <a:custGeom>
            <a:avLst/>
            <a:gdLst/>
            <a:ahLst/>
            <a:cxnLst/>
            <a:rect l="l" t="t" r="r" b="b"/>
            <a:pathLst>
              <a:path w="348614" h="647065">
                <a:moveTo>
                  <a:pt x="348234" y="0"/>
                </a:moveTo>
                <a:lnTo>
                  <a:pt x="348234" y="0"/>
                </a:lnTo>
                <a:lnTo>
                  <a:pt x="348234" y="646937"/>
                </a:lnTo>
                <a:lnTo>
                  <a:pt x="323540" y="646937"/>
                </a:lnTo>
                <a:lnTo>
                  <a:pt x="298704" y="646937"/>
                </a:lnTo>
                <a:lnTo>
                  <a:pt x="273867" y="646937"/>
                </a:lnTo>
                <a:lnTo>
                  <a:pt x="249174" y="646937"/>
                </a:lnTo>
                <a:lnTo>
                  <a:pt x="249174" y="598424"/>
                </a:lnTo>
                <a:lnTo>
                  <a:pt x="249174" y="210311"/>
                </a:lnTo>
                <a:lnTo>
                  <a:pt x="244830" y="258825"/>
                </a:lnTo>
                <a:lnTo>
                  <a:pt x="240450" y="307340"/>
                </a:lnTo>
                <a:lnTo>
                  <a:pt x="236050" y="355854"/>
                </a:lnTo>
                <a:lnTo>
                  <a:pt x="231651" y="404368"/>
                </a:lnTo>
                <a:lnTo>
                  <a:pt x="227270" y="452882"/>
                </a:lnTo>
                <a:lnTo>
                  <a:pt x="222927" y="501396"/>
                </a:lnTo>
                <a:lnTo>
                  <a:pt x="218640" y="549910"/>
                </a:lnTo>
                <a:lnTo>
                  <a:pt x="214429" y="598424"/>
                </a:lnTo>
                <a:lnTo>
                  <a:pt x="210312" y="646937"/>
                </a:lnTo>
                <a:lnTo>
                  <a:pt x="192714" y="646937"/>
                </a:lnTo>
                <a:lnTo>
                  <a:pt x="175260" y="646937"/>
                </a:lnTo>
                <a:lnTo>
                  <a:pt x="157805" y="646937"/>
                </a:lnTo>
                <a:lnTo>
                  <a:pt x="140208" y="646937"/>
                </a:lnTo>
                <a:lnTo>
                  <a:pt x="135033" y="593754"/>
                </a:lnTo>
                <a:lnTo>
                  <a:pt x="129813" y="540508"/>
                </a:lnTo>
                <a:lnTo>
                  <a:pt x="124576" y="487208"/>
                </a:lnTo>
                <a:lnTo>
                  <a:pt x="119348" y="433863"/>
                </a:lnTo>
                <a:lnTo>
                  <a:pt x="114155" y="380483"/>
                </a:lnTo>
                <a:lnTo>
                  <a:pt x="109025" y="327076"/>
                </a:lnTo>
                <a:lnTo>
                  <a:pt x="103984" y="273651"/>
                </a:lnTo>
                <a:lnTo>
                  <a:pt x="99060" y="220218"/>
                </a:lnTo>
                <a:lnTo>
                  <a:pt x="99060" y="273651"/>
                </a:lnTo>
                <a:lnTo>
                  <a:pt x="99060" y="646937"/>
                </a:lnTo>
                <a:lnTo>
                  <a:pt x="74044" y="646937"/>
                </a:lnTo>
                <a:lnTo>
                  <a:pt x="49244" y="646937"/>
                </a:lnTo>
                <a:lnTo>
                  <a:pt x="24586" y="646937"/>
                </a:lnTo>
                <a:lnTo>
                  <a:pt x="0" y="646937"/>
                </a:lnTo>
                <a:lnTo>
                  <a:pt x="0" y="597173"/>
                </a:lnTo>
                <a:lnTo>
                  <a:pt x="0" y="0"/>
                </a:lnTo>
                <a:lnTo>
                  <a:pt x="36564" y="0"/>
                </a:lnTo>
                <a:lnTo>
                  <a:pt x="73056" y="0"/>
                </a:lnTo>
                <a:lnTo>
                  <a:pt x="109406" y="0"/>
                </a:lnTo>
                <a:lnTo>
                  <a:pt x="145542" y="0"/>
                </a:lnTo>
                <a:lnTo>
                  <a:pt x="148971" y="30444"/>
                </a:lnTo>
                <a:lnTo>
                  <a:pt x="152400" y="63531"/>
                </a:lnTo>
                <a:lnTo>
                  <a:pt x="155828" y="99333"/>
                </a:lnTo>
                <a:lnTo>
                  <a:pt x="159258" y="137922"/>
                </a:lnTo>
                <a:lnTo>
                  <a:pt x="163258" y="179070"/>
                </a:lnTo>
                <a:lnTo>
                  <a:pt x="167259" y="220218"/>
                </a:lnTo>
                <a:lnTo>
                  <a:pt x="171259" y="261366"/>
                </a:lnTo>
                <a:lnTo>
                  <a:pt x="175260" y="302513"/>
                </a:lnTo>
                <a:lnTo>
                  <a:pt x="179507" y="251900"/>
                </a:lnTo>
                <a:lnTo>
                  <a:pt x="183839" y="201393"/>
                </a:lnTo>
                <a:lnTo>
                  <a:pt x="188213" y="150971"/>
                </a:lnTo>
                <a:lnTo>
                  <a:pt x="192588" y="100612"/>
                </a:lnTo>
                <a:lnTo>
                  <a:pt x="196920" y="50295"/>
                </a:lnTo>
                <a:lnTo>
                  <a:pt x="201168" y="0"/>
                </a:lnTo>
                <a:lnTo>
                  <a:pt x="237755" y="0"/>
                </a:lnTo>
                <a:lnTo>
                  <a:pt x="274415" y="0"/>
                </a:lnTo>
                <a:lnTo>
                  <a:pt x="311217" y="0"/>
                </a:lnTo>
                <a:lnTo>
                  <a:pt x="34823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5392525" y="779463"/>
            <a:ext cx="266700" cy="629091"/>
          </a:xfrm>
          <a:custGeom>
            <a:avLst/>
            <a:gdLst/>
            <a:ahLst/>
            <a:cxnLst/>
            <a:rect l="l" t="t" r="r" b="b"/>
            <a:pathLst>
              <a:path w="274320" h="647065">
                <a:moveTo>
                  <a:pt x="268224" y="0"/>
                </a:moveTo>
                <a:lnTo>
                  <a:pt x="257767" y="48768"/>
                </a:lnTo>
                <a:lnTo>
                  <a:pt x="247057" y="97536"/>
                </a:lnTo>
                <a:lnTo>
                  <a:pt x="236219" y="146304"/>
                </a:lnTo>
                <a:lnTo>
                  <a:pt x="225382" y="195072"/>
                </a:lnTo>
                <a:lnTo>
                  <a:pt x="214672" y="243840"/>
                </a:lnTo>
                <a:lnTo>
                  <a:pt x="204215" y="292607"/>
                </a:lnTo>
                <a:lnTo>
                  <a:pt x="214097" y="343226"/>
                </a:lnTo>
                <a:lnTo>
                  <a:pt x="224112" y="393845"/>
                </a:lnTo>
                <a:lnTo>
                  <a:pt x="234207" y="444463"/>
                </a:lnTo>
                <a:lnTo>
                  <a:pt x="244328" y="495082"/>
                </a:lnTo>
                <a:lnTo>
                  <a:pt x="254423" y="545700"/>
                </a:lnTo>
                <a:lnTo>
                  <a:pt x="264438" y="596319"/>
                </a:lnTo>
                <a:lnTo>
                  <a:pt x="274319" y="646937"/>
                </a:lnTo>
                <a:lnTo>
                  <a:pt x="245292" y="646937"/>
                </a:lnTo>
                <a:lnTo>
                  <a:pt x="216407" y="646937"/>
                </a:lnTo>
                <a:lnTo>
                  <a:pt x="187523" y="646937"/>
                </a:lnTo>
                <a:lnTo>
                  <a:pt x="158496" y="646937"/>
                </a:lnTo>
                <a:lnTo>
                  <a:pt x="150823" y="600833"/>
                </a:lnTo>
                <a:lnTo>
                  <a:pt x="143086" y="554707"/>
                </a:lnTo>
                <a:lnTo>
                  <a:pt x="135350" y="508539"/>
                </a:lnTo>
                <a:lnTo>
                  <a:pt x="127677" y="462308"/>
                </a:lnTo>
                <a:lnTo>
                  <a:pt x="120131" y="415992"/>
                </a:lnTo>
                <a:lnTo>
                  <a:pt x="112775" y="369570"/>
                </a:lnTo>
                <a:lnTo>
                  <a:pt x="112775" y="425263"/>
                </a:lnTo>
                <a:lnTo>
                  <a:pt x="112775" y="480809"/>
                </a:lnTo>
                <a:lnTo>
                  <a:pt x="112775" y="536246"/>
                </a:lnTo>
                <a:lnTo>
                  <a:pt x="112775" y="591610"/>
                </a:lnTo>
                <a:lnTo>
                  <a:pt x="112775" y="646937"/>
                </a:lnTo>
                <a:lnTo>
                  <a:pt x="84653" y="646937"/>
                </a:lnTo>
                <a:lnTo>
                  <a:pt x="56387" y="646937"/>
                </a:lnTo>
                <a:lnTo>
                  <a:pt x="28122" y="646937"/>
                </a:lnTo>
                <a:lnTo>
                  <a:pt x="0" y="646937"/>
                </a:lnTo>
                <a:lnTo>
                  <a:pt x="0" y="597173"/>
                </a:lnTo>
                <a:lnTo>
                  <a:pt x="0" y="0"/>
                </a:lnTo>
                <a:lnTo>
                  <a:pt x="28122" y="0"/>
                </a:lnTo>
                <a:lnTo>
                  <a:pt x="56387" y="0"/>
                </a:lnTo>
                <a:lnTo>
                  <a:pt x="84653" y="0"/>
                </a:lnTo>
                <a:lnTo>
                  <a:pt x="112775" y="0"/>
                </a:lnTo>
                <a:lnTo>
                  <a:pt x="112775" y="50292"/>
                </a:lnTo>
                <a:lnTo>
                  <a:pt x="112775" y="100584"/>
                </a:lnTo>
                <a:lnTo>
                  <a:pt x="112775" y="150876"/>
                </a:lnTo>
                <a:lnTo>
                  <a:pt x="112775" y="201168"/>
                </a:lnTo>
                <a:lnTo>
                  <a:pt x="112775" y="251459"/>
                </a:lnTo>
                <a:lnTo>
                  <a:pt x="122541" y="201167"/>
                </a:lnTo>
                <a:lnTo>
                  <a:pt x="132563" y="150875"/>
                </a:lnTo>
                <a:lnTo>
                  <a:pt x="142731" y="100583"/>
                </a:lnTo>
                <a:lnTo>
                  <a:pt x="152936" y="50291"/>
                </a:lnTo>
                <a:lnTo>
                  <a:pt x="163067" y="0"/>
                </a:lnTo>
                <a:lnTo>
                  <a:pt x="189356" y="0"/>
                </a:lnTo>
                <a:lnTo>
                  <a:pt x="215645" y="0"/>
                </a:lnTo>
                <a:lnTo>
                  <a:pt x="241934" y="0"/>
                </a:lnTo>
                <a:lnTo>
                  <a:pt x="2682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5659966" y="779463"/>
            <a:ext cx="239535" cy="629091"/>
          </a:xfrm>
          <a:custGeom>
            <a:avLst/>
            <a:gdLst/>
            <a:ahLst/>
            <a:cxnLst/>
            <a:rect l="l" t="t" r="r" b="b"/>
            <a:pathLst>
              <a:path w="246379" h="647065">
                <a:moveTo>
                  <a:pt x="246125" y="0"/>
                </a:moveTo>
                <a:lnTo>
                  <a:pt x="246125" y="32456"/>
                </a:lnTo>
                <a:lnTo>
                  <a:pt x="246125" y="64769"/>
                </a:lnTo>
                <a:lnTo>
                  <a:pt x="246125" y="97083"/>
                </a:lnTo>
                <a:lnTo>
                  <a:pt x="246125" y="129539"/>
                </a:lnTo>
                <a:lnTo>
                  <a:pt x="229433" y="129539"/>
                </a:lnTo>
                <a:lnTo>
                  <a:pt x="212598" y="129539"/>
                </a:lnTo>
                <a:lnTo>
                  <a:pt x="195762" y="129539"/>
                </a:lnTo>
                <a:lnTo>
                  <a:pt x="179070" y="129539"/>
                </a:lnTo>
                <a:lnTo>
                  <a:pt x="179070" y="181224"/>
                </a:lnTo>
                <a:lnTo>
                  <a:pt x="179070" y="646937"/>
                </a:lnTo>
                <a:lnTo>
                  <a:pt x="151054" y="646937"/>
                </a:lnTo>
                <a:lnTo>
                  <a:pt x="122967" y="646937"/>
                </a:lnTo>
                <a:lnTo>
                  <a:pt x="94738" y="646937"/>
                </a:lnTo>
                <a:lnTo>
                  <a:pt x="66294" y="646937"/>
                </a:lnTo>
                <a:lnTo>
                  <a:pt x="66294" y="595253"/>
                </a:lnTo>
                <a:lnTo>
                  <a:pt x="66294" y="129539"/>
                </a:lnTo>
                <a:lnTo>
                  <a:pt x="49720" y="129539"/>
                </a:lnTo>
                <a:lnTo>
                  <a:pt x="33147" y="129539"/>
                </a:lnTo>
                <a:lnTo>
                  <a:pt x="16573" y="129539"/>
                </a:lnTo>
                <a:lnTo>
                  <a:pt x="0" y="129539"/>
                </a:lnTo>
                <a:lnTo>
                  <a:pt x="0" y="97083"/>
                </a:lnTo>
                <a:lnTo>
                  <a:pt x="0" y="64770"/>
                </a:lnTo>
                <a:lnTo>
                  <a:pt x="0" y="32456"/>
                </a:lnTo>
                <a:lnTo>
                  <a:pt x="0" y="0"/>
                </a:lnTo>
                <a:lnTo>
                  <a:pt x="49005" y="0"/>
                </a:lnTo>
                <a:lnTo>
                  <a:pt x="98157" y="0"/>
                </a:lnTo>
                <a:lnTo>
                  <a:pt x="147419" y="0"/>
                </a:lnTo>
                <a:lnTo>
                  <a:pt x="196754" y="0"/>
                </a:lnTo>
                <a:lnTo>
                  <a:pt x="2461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27488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2960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Marketing, engineering, and many other professional activities are interrelated and interdependent  disciplines. </a:t>
            </a:r>
            <a:r>
              <a:rPr sz="1167" dirty="0">
                <a:latin typeface="Garamond"/>
                <a:cs typeface="Garamond"/>
              </a:rPr>
              <a:t>By </a:t>
            </a:r>
            <a:r>
              <a:rPr sz="1167" spc="-5" dirty="0">
                <a:latin typeface="Garamond"/>
                <a:cs typeface="Garamond"/>
              </a:rPr>
              <a:t>understanding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marketers play </a:t>
            </a:r>
            <a:r>
              <a:rPr sz="1167" dirty="0">
                <a:latin typeface="Garamond"/>
                <a:cs typeface="Garamond"/>
              </a:rPr>
              <a:t>in moving a good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 to  consumers,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can operate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effectively, for the </a:t>
            </a:r>
            <a:r>
              <a:rPr sz="1167" spc="-5" dirty="0">
                <a:latin typeface="Garamond"/>
                <a:cs typeface="Garamond"/>
              </a:rPr>
              <a:t>present and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87673" indent="-175327" algn="just">
              <a:buAutoNum type="alphaUcPeriod" startAt="3"/>
              <a:tabLst>
                <a:tab pos="188291" algn="l"/>
              </a:tabLst>
            </a:pPr>
            <a:r>
              <a:rPr sz="1167" b="1" spc="-5" dirty="0">
                <a:latin typeface="Garamond"/>
                <a:cs typeface="Garamond"/>
              </a:rPr>
              <a:t>Core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lphaUcPeriod" startAt="3"/>
            </a:pPr>
            <a:endParaRPr sz="1167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more </a:t>
            </a:r>
            <a:r>
              <a:rPr sz="1167" dirty="0">
                <a:latin typeface="Garamond"/>
                <a:cs typeface="Garamond"/>
              </a:rPr>
              <a:t>clear view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and </a:t>
            </a:r>
            <a:r>
              <a:rPr sz="1167" dirty="0">
                <a:latin typeface="Garamond"/>
                <a:cs typeface="Garamond"/>
              </a:rPr>
              <a:t>to understand the </a:t>
            </a:r>
            <a:r>
              <a:rPr sz="1167" spc="-5" dirty="0">
                <a:latin typeface="Garamond"/>
                <a:cs typeface="Garamond"/>
              </a:rPr>
              <a:t>marketing process </a:t>
            </a:r>
            <a:r>
              <a:rPr sz="1167" dirty="0">
                <a:latin typeface="Garamond"/>
                <a:cs typeface="Garamond"/>
              </a:rPr>
              <a:t>first we  should </a:t>
            </a: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 some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concepts, which we will </a:t>
            </a:r>
            <a:r>
              <a:rPr sz="1167" spc="-5" dirty="0">
                <a:latin typeface="Garamond"/>
                <a:cs typeface="Garamond"/>
              </a:rPr>
              <a:t>be discussing </a:t>
            </a:r>
            <a:r>
              <a:rPr sz="1167" dirty="0">
                <a:latin typeface="Garamond"/>
                <a:cs typeface="Garamond"/>
              </a:rPr>
              <a:t>in the coming </a:t>
            </a:r>
            <a:r>
              <a:rPr sz="1167" spc="-5" dirty="0">
                <a:latin typeface="Garamond"/>
                <a:cs typeface="Garamond"/>
              </a:rPr>
              <a:t>Lessons and  </a:t>
            </a:r>
            <a:r>
              <a:rPr sz="1167" dirty="0">
                <a:latin typeface="Garamond"/>
                <a:cs typeface="Garamond"/>
              </a:rPr>
              <a:t>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</a:t>
            </a:r>
            <a:r>
              <a:rPr sz="1167" dirty="0">
                <a:latin typeface="Garamond"/>
                <a:cs typeface="Garamond"/>
              </a:rPr>
              <a:t>essence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and </a:t>
            </a:r>
            <a:r>
              <a:rPr sz="1167" dirty="0">
                <a:latin typeface="Garamond"/>
                <a:cs typeface="Garamond"/>
              </a:rPr>
              <a:t>we can </a:t>
            </a:r>
            <a:r>
              <a:rPr sz="1167" spc="-5" dirty="0">
                <a:latin typeface="Garamond"/>
                <a:cs typeface="Garamond"/>
              </a:rPr>
              <a:t>say that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revolves  around </a:t>
            </a:r>
            <a:r>
              <a:rPr sz="1167" dirty="0">
                <a:latin typeface="Garamond"/>
                <a:cs typeface="Garamond"/>
              </a:rPr>
              <a:t>theses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concepts.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3567030" lvl="1" indent="74082" algn="r">
              <a:lnSpc>
                <a:spcPts val="1312"/>
              </a:lnSpc>
              <a:buFont typeface="Garamond"/>
              <a:buAutoNum type="alphaLcPeriod"/>
              <a:tabLst>
                <a:tab pos="308056" algn="l"/>
                <a:tab pos="308674" algn="l"/>
                <a:tab pos="1134684" algn="l"/>
                <a:tab pos="1422367" algn="l"/>
                <a:tab pos="1919331" algn="l"/>
              </a:tabLst>
            </a:pPr>
            <a:r>
              <a:rPr sz="1167" b="1" u="sng" dirty="0">
                <a:latin typeface="Garamond"/>
                <a:cs typeface="Garamond"/>
              </a:rPr>
              <a:t>Needs,	</a:t>
            </a:r>
            <a:r>
              <a:rPr sz="1167" b="1" u="sng" spc="-5" dirty="0">
                <a:latin typeface="Garamond"/>
                <a:cs typeface="Garamond"/>
              </a:rPr>
              <a:t>wants</a:t>
            </a:r>
            <a:r>
              <a:rPr sz="1167" b="1" u="sng" dirty="0">
                <a:latin typeface="Garamond"/>
                <a:cs typeface="Garamond"/>
              </a:rPr>
              <a:t>,	and </a:t>
            </a:r>
            <a:r>
              <a:rPr sz="1167" b="1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demand</a:t>
            </a:r>
            <a:r>
              <a:rPr sz="1167" b="1" u="sng" dirty="0">
                <a:latin typeface="Garamond"/>
                <a:cs typeface="Garamond"/>
              </a:rPr>
              <a:t>s</a:t>
            </a:r>
            <a:r>
              <a:rPr sz="1167" b="1" spc="5" dirty="0">
                <a:latin typeface="Garamond"/>
                <a:cs typeface="Garamond"/>
              </a:rPr>
              <a:t>N</a:t>
            </a:r>
            <a:r>
              <a:rPr sz="1167" b="1" dirty="0">
                <a:latin typeface="Garamond"/>
                <a:cs typeface="Garamond"/>
              </a:rPr>
              <a:t>ee</a:t>
            </a:r>
            <a:r>
              <a:rPr sz="1167" b="1" spc="-5" dirty="0">
                <a:latin typeface="Garamond"/>
                <a:cs typeface="Garamond"/>
              </a:rPr>
              <a:t>d</a:t>
            </a:r>
            <a:r>
              <a:rPr sz="1167" b="1" dirty="0">
                <a:latin typeface="Garamond"/>
                <a:cs typeface="Garamond"/>
              </a:rPr>
              <a:t>s		</a:t>
            </a:r>
            <a:r>
              <a:rPr sz="1167" spc="-5" dirty="0">
                <a:latin typeface="Garamond"/>
                <a:cs typeface="Garamond"/>
              </a:rPr>
              <a:t>Human  needs are </a:t>
            </a:r>
            <a:r>
              <a:rPr sz="1167" dirty="0">
                <a:latin typeface="Garamond"/>
                <a:cs typeface="Garamond"/>
              </a:rPr>
              <a:t>the most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basic</a:t>
            </a:r>
            <a:r>
              <a:rPr sz="1167" spc="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concept  underlying </a:t>
            </a:r>
            <a:r>
              <a:rPr sz="1167" spc="-5" dirty="0">
                <a:latin typeface="Garamond"/>
                <a:cs typeface="Garamond"/>
              </a:rPr>
              <a:t>marketing.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human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i="1" spc="-5" dirty="0">
                <a:latin typeface="Garamond"/>
                <a:cs typeface="Garamond"/>
              </a:rPr>
              <a:t>need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state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felt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deprivation.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52" y="3725756"/>
            <a:ext cx="1703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1).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893" y="4059132"/>
            <a:ext cx="16051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a).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3740572"/>
            <a:ext cx="1723672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Humans </a:t>
            </a:r>
            <a:r>
              <a:rPr sz="1167" dirty="0">
                <a:latin typeface="Garamond"/>
                <a:cs typeface="Garamond"/>
              </a:rPr>
              <a:t>have many complex 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Basic, </a:t>
            </a:r>
            <a:r>
              <a:rPr sz="1167" spc="-5" dirty="0">
                <a:latin typeface="Garamond"/>
                <a:cs typeface="Garamond"/>
              </a:rPr>
              <a:t>physical needs </a:t>
            </a:r>
            <a:r>
              <a:rPr sz="1167" dirty="0">
                <a:latin typeface="Garamond"/>
                <a:cs typeface="Garamond"/>
              </a:rPr>
              <a:t>for  food, clothing, warmth, and  safety.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4750" y="4559195"/>
            <a:ext cx="85998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for </a:t>
            </a:r>
            <a:r>
              <a:rPr sz="1167" spc="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belonging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4892570"/>
            <a:ext cx="16298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2249" y="4907386"/>
            <a:ext cx="351896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08" marR="4939" indent="-41980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needs  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7134" y="4907386"/>
            <a:ext cx="26916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70995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for  self-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894" y="4574011"/>
            <a:ext cx="1218053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79" marR="4939" indent="-407449">
              <a:lnSpc>
                <a:spcPts val="1312"/>
              </a:lnSpc>
              <a:tabLst>
                <a:tab pos="419796" algn="l"/>
              </a:tabLst>
            </a:pPr>
            <a:r>
              <a:rPr sz="1167" spc="-5" dirty="0">
                <a:latin typeface="Garamond"/>
                <a:cs typeface="Garamond"/>
              </a:rPr>
              <a:t>b).		Social 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affection.  Individual  </a:t>
            </a:r>
            <a:r>
              <a:rPr sz="1167" dirty="0">
                <a:latin typeface="Garamond"/>
                <a:cs typeface="Garamond"/>
              </a:rPr>
              <a:t>knowledge  expression.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5392632"/>
            <a:ext cx="5717381" cy="3712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 indent="-443872" algn="just">
              <a:buAutoNum type="arabicParenR" startAt="2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needs are part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human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makeup.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  <a:buFont typeface="Garamond"/>
              <a:buAutoNum type="arabicParenR" startAt="2"/>
            </a:pPr>
            <a:endParaRPr sz="1167">
              <a:latin typeface="Times New Roman"/>
              <a:cs typeface="Times New Roman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Wants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human </a:t>
            </a:r>
            <a:r>
              <a:rPr sz="1167" i="1" spc="-5" dirty="0">
                <a:latin typeface="Garamond"/>
                <a:cs typeface="Garamond"/>
              </a:rPr>
              <a:t>want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form that a </a:t>
            </a:r>
            <a:r>
              <a:rPr sz="1167" spc="-5" dirty="0">
                <a:latin typeface="Garamond"/>
                <a:cs typeface="Garamond"/>
              </a:rPr>
              <a:t>human need </a:t>
            </a:r>
            <a:r>
              <a:rPr sz="1167" dirty="0">
                <a:latin typeface="Garamond"/>
                <a:cs typeface="Garamond"/>
              </a:rPr>
              <a:t>takes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shaped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culture </a:t>
            </a:r>
            <a:r>
              <a:rPr sz="1167" spc="-5" dirty="0">
                <a:latin typeface="Garamond"/>
                <a:cs typeface="Garamond"/>
              </a:rPr>
              <a:t>and individual  personality</a:t>
            </a:r>
            <a:r>
              <a:rPr sz="1167" b="1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Demands </a:t>
            </a:r>
            <a:r>
              <a:rPr sz="1167" dirty="0">
                <a:latin typeface="Garamond"/>
                <a:cs typeface="Garamond"/>
              </a:rPr>
              <a:t>are </a:t>
            </a:r>
            <a:r>
              <a:rPr sz="1167" spc="-5" dirty="0">
                <a:latin typeface="Garamond"/>
                <a:cs typeface="Garamond"/>
              </a:rPr>
              <a:t>human wants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backed </a:t>
            </a:r>
            <a:r>
              <a:rPr sz="1167" spc="-5" dirty="0">
                <a:latin typeface="Garamond"/>
                <a:cs typeface="Garamond"/>
              </a:rPr>
              <a:t>by buying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power.</a:t>
            </a:r>
            <a:endParaRPr sz="1167">
              <a:latin typeface="Garamond"/>
              <a:cs typeface="Garamond"/>
            </a:endParaRPr>
          </a:p>
          <a:p>
            <a:pPr marL="12347" marR="6173" lvl="1" indent="407449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66117" algn="l"/>
              </a:tabLst>
            </a:pP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products as bundles of benefits and </a:t>
            </a:r>
            <a:r>
              <a:rPr sz="1167" dirty="0">
                <a:latin typeface="Garamond"/>
                <a:cs typeface="Garamond"/>
              </a:rPr>
              <a:t>choose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give them  the </a:t>
            </a:r>
            <a:r>
              <a:rPr sz="1167" spc="-5" dirty="0">
                <a:latin typeface="Garamond"/>
                <a:cs typeface="Garamond"/>
              </a:rPr>
              <a:t>best bundle </a:t>
            </a:r>
            <a:r>
              <a:rPr sz="1167" dirty="0">
                <a:latin typeface="Garamond"/>
                <a:cs typeface="Garamond"/>
              </a:rPr>
              <a:t>for their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money.</a:t>
            </a:r>
            <a:endParaRPr sz="1167">
              <a:latin typeface="Garamond"/>
              <a:cs typeface="Garamond"/>
            </a:endParaRPr>
          </a:p>
          <a:p>
            <a:pPr marL="638337" lvl="1" indent="-218541">
              <a:lnSpc>
                <a:spcPts val="1240"/>
              </a:lnSpc>
              <a:buAutoNum type="arabicParenR"/>
              <a:tabLst>
                <a:tab pos="638954" algn="l"/>
              </a:tabLst>
            </a:pPr>
            <a:r>
              <a:rPr sz="1167" dirty="0">
                <a:latin typeface="Garamond"/>
                <a:cs typeface="Garamond"/>
              </a:rPr>
              <a:t>People </a:t>
            </a:r>
            <a:r>
              <a:rPr sz="1167" spc="-5" dirty="0">
                <a:latin typeface="Garamond"/>
                <a:cs typeface="Garamond"/>
              </a:rPr>
              <a:t>demand products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add </a:t>
            </a:r>
            <a:r>
              <a:rPr sz="1167" dirty="0">
                <a:latin typeface="Garamond"/>
                <a:cs typeface="Garamond"/>
              </a:rPr>
              <a:t>up to the </a:t>
            </a:r>
            <a:r>
              <a:rPr sz="1167" spc="-5" dirty="0">
                <a:latin typeface="Garamond"/>
                <a:cs typeface="Garamond"/>
              </a:rPr>
              <a:t>most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Outstanding marketing </a:t>
            </a:r>
            <a:r>
              <a:rPr sz="1167" dirty="0">
                <a:latin typeface="Garamond"/>
                <a:cs typeface="Garamond"/>
              </a:rPr>
              <a:t>companies go to great </a:t>
            </a:r>
            <a:r>
              <a:rPr sz="1167" spc="-5" dirty="0">
                <a:latin typeface="Garamond"/>
                <a:cs typeface="Garamond"/>
              </a:rPr>
              <a:t>lengths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learn about and </a:t>
            </a:r>
            <a:r>
              <a:rPr sz="1167" dirty="0">
                <a:latin typeface="Garamond"/>
                <a:cs typeface="Garamond"/>
              </a:rPr>
              <a:t>understand their  customer’s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wants, </a:t>
            </a:r>
            <a:r>
              <a:rPr sz="1167" spc="-5" dirty="0">
                <a:latin typeface="Garamond"/>
                <a:cs typeface="Garamond"/>
              </a:rPr>
              <a:t>and demands.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outstanding </a:t>
            </a:r>
            <a:r>
              <a:rPr sz="1167" dirty="0">
                <a:latin typeface="Garamond"/>
                <a:cs typeface="Garamond"/>
              </a:rPr>
              <a:t>company strives to stay close to the  customer.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382755" indent="-222245">
              <a:lnSpc>
                <a:spcPts val="1332"/>
              </a:lnSpc>
              <a:buAutoNum type="alphaLcPeriod" startAt="2"/>
              <a:tabLst>
                <a:tab pos="382755" algn="l"/>
              </a:tabLst>
            </a:pPr>
            <a:r>
              <a:rPr sz="1167" b="1" u="sng" dirty="0">
                <a:latin typeface="Garamond"/>
                <a:cs typeface="Garamond"/>
              </a:rPr>
              <a:t>Products and</a:t>
            </a:r>
            <a:r>
              <a:rPr sz="1167" b="1" u="sng" spc="-107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 marL="160510">
              <a:lnSpc>
                <a:spcPts val="1317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215" b="1" i="1" spc="-29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is anything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offered to a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satisfy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need or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want.</a:t>
            </a:r>
            <a:endParaRPr sz="1167">
              <a:latin typeface="Garamond"/>
              <a:cs typeface="Garamond"/>
            </a:endParaRPr>
          </a:p>
          <a:p>
            <a:pPr marL="12347" marR="6173" indent="111122">
              <a:lnSpc>
                <a:spcPts val="1312"/>
              </a:lnSpc>
              <a:spcBef>
                <a:spcPts val="92"/>
              </a:spcBef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215" b="1" i="1" spc="-24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is an activity or benefit offered for sale that is </a:t>
            </a:r>
            <a:r>
              <a:rPr sz="1167" dirty="0">
                <a:latin typeface="Garamond"/>
                <a:cs typeface="Garamond"/>
              </a:rPr>
              <a:t>essentially </a:t>
            </a:r>
            <a:r>
              <a:rPr sz="1167" spc="-5" dirty="0">
                <a:latin typeface="Garamond"/>
                <a:cs typeface="Garamond"/>
              </a:rPr>
              <a:t>intangible and does not result 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ownership of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anything.</a:t>
            </a:r>
            <a:endParaRPr sz="1167">
              <a:latin typeface="Garamond"/>
              <a:cs typeface="Garamond"/>
            </a:endParaRPr>
          </a:p>
          <a:p>
            <a:pPr marL="12347" marR="4939" lvl="1" indent="370408">
              <a:lnSpc>
                <a:spcPts val="1312"/>
              </a:lnSpc>
              <a:buAutoNum type="arabicParenR"/>
              <a:tabLst>
                <a:tab pos="615495" algn="l"/>
                <a:tab pos="5005449" algn="l"/>
              </a:tabLst>
            </a:pPr>
            <a:r>
              <a:rPr sz="1167" spc="-5" dirty="0">
                <a:latin typeface="Garamond"/>
                <a:cs typeface="Garamond"/>
              </a:rPr>
              <a:t>Th</a:t>
            </a:r>
            <a:r>
              <a:rPr sz="1167" dirty="0">
                <a:latin typeface="Garamond"/>
                <a:cs typeface="Garamond"/>
              </a:rPr>
              <a:t>e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concept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f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</a:t>
            </a:r>
            <a:r>
              <a:rPr sz="1167" dirty="0">
                <a:latin typeface="Garamond"/>
                <a:cs typeface="Garamond"/>
              </a:rPr>
              <a:t>t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no</a:t>
            </a:r>
            <a:r>
              <a:rPr sz="1167" dirty="0">
                <a:latin typeface="Garamond"/>
                <a:cs typeface="Garamond"/>
              </a:rPr>
              <a:t>t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limite</a:t>
            </a:r>
            <a:r>
              <a:rPr sz="1167" dirty="0">
                <a:latin typeface="Garamond"/>
                <a:cs typeface="Garamond"/>
              </a:rPr>
              <a:t>d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physica</a:t>
            </a:r>
            <a:r>
              <a:rPr sz="1167" dirty="0">
                <a:latin typeface="Garamond"/>
                <a:cs typeface="Garamond"/>
              </a:rPr>
              <a:t>l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</a:t>
            </a:r>
            <a:r>
              <a:rPr sz="1167" dirty="0">
                <a:latin typeface="Garamond"/>
                <a:cs typeface="Garamond"/>
              </a:rPr>
              <a:t>s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includ</a:t>
            </a:r>
            <a:r>
              <a:rPr sz="1167" dirty="0">
                <a:latin typeface="Garamond"/>
                <a:cs typeface="Garamond"/>
              </a:rPr>
              <a:t>e	experiences,  </a:t>
            </a:r>
            <a:r>
              <a:rPr sz="1167" spc="-5" dirty="0">
                <a:latin typeface="Garamond"/>
                <a:cs typeface="Garamond"/>
              </a:rPr>
              <a:t>persons, places, organizations, information, and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ideas.</a:t>
            </a:r>
            <a:endParaRPr sz="1167">
              <a:latin typeface="Garamond"/>
              <a:cs typeface="Garamond"/>
            </a:endParaRPr>
          </a:p>
          <a:p>
            <a:pPr marL="601913" lvl="1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Be careful </a:t>
            </a:r>
            <a:r>
              <a:rPr sz="1167" spc="-5" dirty="0">
                <a:latin typeface="Garamond"/>
                <a:cs typeface="Garamond"/>
              </a:rPr>
              <a:t>of paying attention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product and not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benefit being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satisfied.</a:t>
            </a:r>
            <a:endParaRPr sz="1167">
              <a:latin typeface="Garamond"/>
              <a:cs typeface="Garamond"/>
            </a:endParaRPr>
          </a:p>
          <a:p>
            <a:pPr marL="12347" marR="8026" lvl="1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821072" algn="l"/>
                <a:tab pos="821689" algn="l"/>
                <a:tab pos="1616831" algn="l"/>
                <a:tab pos="2251465" algn="l"/>
                <a:tab pos="2486056" algn="l"/>
                <a:tab pos="3017592" algn="l"/>
                <a:tab pos="3301571" algn="l"/>
                <a:tab pos="4400449" algn="l"/>
                <a:tab pos="4671465" algn="l"/>
                <a:tab pos="5157934" algn="l"/>
                <a:tab pos="5577730" algn="l"/>
              </a:tabLst>
            </a:pPr>
            <a:r>
              <a:rPr sz="1167" dirty="0">
                <a:latin typeface="Garamond"/>
                <a:cs typeface="Garamond"/>
              </a:rPr>
              <a:t>“Marketi</a:t>
            </a:r>
            <a:r>
              <a:rPr sz="1167" spc="-10" dirty="0">
                <a:latin typeface="Garamond"/>
                <a:cs typeface="Garamond"/>
              </a:rPr>
              <a:t>n</a:t>
            </a:r>
            <a:r>
              <a:rPr sz="1167" dirty="0">
                <a:latin typeface="Garamond"/>
                <a:cs typeface="Garamond"/>
              </a:rPr>
              <a:t>g	myopia”	is	caused	</a:t>
            </a:r>
            <a:r>
              <a:rPr sz="1167" spc="-5" dirty="0">
                <a:latin typeface="Garamond"/>
                <a:cs typeface="Garamond"/>
              </a:rPr>
              <a:t>b</a:t>
            </a:r>
            <a:r>
              <a:rPr sz="1167" dirty="0">
                <a:latin typeface="Garamond"/>
                <a:cs typeface="Garamond"/>
              </a:rPr>
              <a:t>y	short</a:t>
            </a:r>
            <a:r>
              <a:rPr sz="1167" spc="-5" dirty="0">
                <a:latin typeface="Garamond"/>
                <a:cs typeface="Garamond"/>
              </a:rPr>
              <a:t>sightednes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r	</a:t>
            </a:r>
            <a:r>
              <a:rPr sz="1167" spc="-5" dirty="0">
                <a:latin typeface="Garamond"/>
                <a:cs typeface="Garamond"/>
              </a:rPr>
              <a:t>losin</a:t>
            </a:r>
            <a:r>
              <a:rPr sz="1167" dirty="0">
                <a:latin typeface="Garamond"/>
                <a:cs typeface="Garamond"/>
              </a:rPr>
              <a:t>g	sight	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underlying customer </a:t>
            </a:r>
            <a:r>
              <a:rPr sz="1167" spc="-5" dirty="0">
                <a:latin typeface="Garamond"/>
                <a:cs typeface="Garamond"/>
              </a:rPr>
              <a:t>needs by only </a:t>
            </a:r>
            <a:r>
              <a:rPr sz="1167" dirty="0">
                <a:latin typeface="Garamond"/>
                <a:cs typeface="Garamond"/>
              </a:rPr>
              <a:t>focusing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existing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wants.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70742" y="296899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970742" y="297936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970742" y="298936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970742" y="300011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970742" y="301085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970742" y="302122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970742" y="303159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970742" y="304233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970742" y="305307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970742" y="306308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970742" y="3067895"/>
            <a:ext cx="3222625" cy="11113"/>
          </a:xfrm>
          <a:custGeom>
            <a:avLst/>
            <a:gdLst/>
            <a:ahLst/>
            <a:cxnLst/>
            <a:rect l="l" t="t" r="r" b="b"/>
            <a:pathLst>
              <a:path w="3314700" h="11430">
                <a:moveTo>
                  <a:pt x="0" y="11430"/>
                </a:moveTo>
                <a:lnTo>
                  <a:pt x="3314700" y="11430"/>
                </a:lnTo>
                <a:lnTo>
                  <a:pt x="33147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970742" y="3079008"/>
            <a:ext cx="3222625" cy="11113"/>
          </a:xfrm>
          <a:custGeom>
            <a:avLst/>
            <a:gdLst/>
            <a:ahLst/>
            <a:cxnLst/>
            <a:rect l="l" t="t" r="r" b="b"/>
            <a:pathLst>
              <a:path w="3314700" h="11430">
                <a:moveTo>
                  <a:pt x="0" y="11430"/>
                </a:moveTo>
                <a:lnTo>
                  <a:pt x="3314700" y="11430"/>
                </a:lnTo>
                <a:lnTo>
                  <a:pt x="33147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70742" y="309493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70742" y="310493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970742" y="311567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970742" y="312679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970742" y="313716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970742" y="314716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970742" y="315790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970742" y="316865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970742" y="317902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970742" y="318939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970742" y="320013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970742" y="321087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970742" y="322087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6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970742" y="323124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970742" y="324236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970742" y="325273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6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970742" y="326273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5065818" y="3273478"/>
            <a:ext cx="1127919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4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970742" y="3273478"/>
            <a:ext cx="1883569" cy="0"/>
          </a:xfrm>
          <a:custGeom>
            <a:avLst/>
            <a:gdLst/>
            <a:ahLst/>
            <a:cxnLst/>
            <a:rect l="l" t="t" r="r" b="b"/>
            <a:pathLst>
              <a:path w="1937385">
                <a:moveTo>
                  <a:pt x="0" y="0"/>
                </a:moveTo>
                <a:lnTo>
                  <a:pt x="1937004" y="0"/>
                </a:lnTo>
              </a:path>
            </a:pathLst>
          </a:custGeom>
          <a:ln w="1142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065818" y="3284219"/>
            <a:ext cx="1127919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4" y="0"/>
                </a:lnTo>
              </a:path>
            </a:pathLst>
          </a:custGeom>
          <a:ln w="10668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970742" y="3284219"/>
            <a:ext cx="1883569" cy="0"/>
          </a:xfrm>
          <a:custGeom>
            <a:avLst/>
            <a:gdLst/>
            <a:ahLst/>
            <a:cxnLst/>
            <a:rect l="l" t="t" r="r" b="b"/>
            <a:pathLst>
              <a:path w="1937385">
                <a:moveTo>
                  <a:pt x="0" y="0"/>
                </a:moveTo>
                <a:lnTo>
                  <a:pt x="1937004" y="0"/>
                </a:lnTo>
              </a:path>
            </a:pathLst>
          </a:custGeom>
          <a:ln w="10668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065818" y="3294592"/>
            <a:ext cx="1127919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4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970742" y="3294592"/>
            <a:ext cx="1883569" cy="0"/>
          </a:xfrm>
          <a:custGeom>
            <a:avLst/>
            <a:gdLst/>
            <a:ahLst/>
            <a:cxnLst/>
            <a:rect l="l" t="t" r="r" b="b"/>
            <a:pathLst>
              <a:path w="1937385">
                <a:moveTo>
                  <a:pt x="0" y="0"/>
                </a:moveTo>
                <a:lnTo>
                  <a:pt x="1937004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065818" y="3304962"/>
            <a:ext cx="1127919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764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970742" y="3304962"/>
            <a:ext cx="1883569" cy="0"/>
          </a:xfrm>
          <a:custGeom>
            <a:avLst/>
            <a:gdLst/>
            <a:ahLst/>
            <a:cxnLst/>
            <a:rect l="l" t="t" r="r" b="b"/>
            <a:pathLst>
              <a:path w="1937385">
                <a:moveTo>
                  <a:pt x="0" y="0"/>
                </a:moveTo>
                <a:lnTo>
                  <a:pt x="1937004" y="0"/>
                </a:lnTo>
              </a:path>
            </a:pathLst>
          </a:custGeom>
          <a:ln w="10668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970742" y="331570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970742" y="332644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970742" y="333644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970742" y="3341263"/>
            <a:ext cx="3222625" cy="11113"/>
          </a:xfrm>
          <a:custGeom>
            <a:avLst/>
            <a:gdLst/>
            <a:ahLst/>
            <a:cxnLst/>
            <a:rect l="l" t="t" r="r" b="b"/>
            <a:pathLst>
              <a:path w="3314700" h="11430">
                <a:moveTo>
                  <a:pt x="0" y="11430"/>
                </a:moveTo>
                <a:lnTo>
                  <a:pt x="3314700" y="11430"/>
                </a:lnTo>
                <a:lnTo>
                  <a:pt x="33147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970742" y="3352375"/>
            <a:ext cx="3222625" cy="11113"/>
          </a:xfrm>
          <a:custGeom>
            <a:avLst/>
            <a:gdLst/>
            <a:ahLst/>
            <a:cxnLst/>
            <a:rect l="l" t="t" r="r" b="b"/>
            <a:pathLst>
              <a:path w="3314700" h="11430">
                <a:moveTo>
                  <a:pt x="0" y="11430"/>
                </a:moveTo>
                <a:lnTo>
                  <a:pt x="3314700" y="11430"/>
                </a:lnTo>
                <a:lnTo>
                  <a:pt x="33147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970742" y="336830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970742" y="337830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970742" y="338904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970742" y="339978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970742" y="341016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970742" y="342053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970742" y="343127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970742" y="344201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970742" y="345201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970742" y="3456833"/>
            <a:ext cx="3222625" cy="11113"/>
          </a:xfrm>
          <a:custGeom>
            <a:avLst/>
            <a:gdLst/>
            <a:ahLst/>
            <a:cxnLst/>
            <a:rect l="l" t="t" r="r" b="b"/>
            <a:pathLst>
              <a:path w="3314700" h="11430">
                <a:moveTo>
                  <a:pt x="0" y="11430"/>
                </a:moveTo>
                <a:lnTo>
                  <a:pt x="3314700" y="11430"/>
                </a:lnTo>
                <a:lnTo>
                  <a:pt x="33147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970742" y="3467945"/>
            <a:ext cx="3222625" cy="11113"/>
          </a:xfrm>
          <a:custGeom>
            <a:avLst/>
            <a:gdLst/>
            <a:ahLst/>
            <a:cxnLst/>
            <a:rect l="l" t="t" r="r" b="b"/>
            <a:pathLst>
              <a:path w="3314700" h="11430">
                <a:moveTo>
                  <a:pt x="0" y="11430"/>
                </a:moveTo>
                <a:lnTo>
                  <a:pt x="3314700" y="11430"/>
                </a:lnTo>
                <a:lnTo>
                  <a:pt x="33147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970742" y="348387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970742" y="349387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970742" y="350461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970742" y="351573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970742" y="352610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970742" y="353610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970742" y="354684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970742" y="355758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970742" y="356795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970742" y="357833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970742" y="358907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970742" y="359981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970742" y="360981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970742" y="362018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970742" y="363130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970742" y="364167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6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970742" y="365167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970742" y="366241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970742" y="367315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970742" y="368352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970742" y="369390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970742" y="370464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970742" y="371538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970742" y="372538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970742" y="373575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30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970742" y="374687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970742" y="375724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970742" y="376724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970742" y="377798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142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970742" y="378872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970742" y="379909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6140026" y="3809471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8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970742" y="3809471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0668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6140026" y="3820213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970742" y="3820213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142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6140026" y="3830954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8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970742" y="3830954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0668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6140026" y="3840956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970742" y="3840956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6140026" y="3851328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970742" y="3851328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6140026" y="3862439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30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970742" y="3862439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1430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6140026" y="3872812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970742" y="3872812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6140026" y="3882812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970742" y="3882812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6140026" y="3893555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970742" y="3893555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142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6140026" y="3904668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970742" y="3904668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142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6140026" y="3915039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9906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970742" y="3915039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9906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6140026" y="3925040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970742" y="3925040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6140026" y="3935783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970742" y="3935783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6140026" y="3946525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970742" y="3946525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6140026" y="3956897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970742" y="3956897"/>
            <a:ext cx="2545997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232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6140026" y="3967268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970742" y="3967268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6140026" y="3978009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970742" y="3978009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142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6140026" y="3988752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970742" y="3988752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6140026" y="3998753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970742" y="3998753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6140026" y="4009125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970742" y="4009125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6140026" y="4020238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970742" y="4020238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6140026" y="4030610"/>
            <a:ext cx="53709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970742" y="4030610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5613283" y="4040611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970742" y="4040611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5613283" y="4051352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970742" y="4051352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142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5613283" y="4062094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970742" y="4062094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5613283" y="4072466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970742" y="4072466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5613283" y="4082838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970742" y="4082838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5613283" y="4093580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970742" y="4093580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142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5613283" y="4104323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970742" y="4104323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5613283" y="4114324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970742" y="4114324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5613283" y="4124694"/>
            <a:ext cx="580319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657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970742" y="4124694"/>
            <a:ext cx="2354615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0" y="0"/>
                </a:moveTo>
                <a:lnTo>
                  <a:pt x="2421624" y="0"/>
                </a:lnTo>
              </a:path>
            </a:pathLst>
          </a:custGeom>
          <a:ln w="1142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965186" y="2961253"/>
            <a:ext cx="3233737" cy="233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 txBox="1"/>
          <p:nvPr/>
        </p:nvSpPr>
        <p:spPr>
          <a:xfrm rot="1740000">
            <a:off x="5295576" y="3343100"/>
            <a:ext cx="3936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1"/>
              </a:lnSpc>
            </a:pPr>
            <a:r>
              <a:rPr sz="1021" b="1" baseline="3968" dirty="0">
                <a:latin typeface="Arial"/>
                <a:cs typeface="Arial"/>
              </a:rPr>
              <a:t>P</a:t>
            </a:r>
            <a:r>
              <a:rPr sz="681" b="1" spc="-5" dirty="0">
                <a:latin typeface="Arial"/>
                <a:cs typeface="Arial"/>
              </a:rPr>
              <a:t>r</a:t>
            </a:r>
            <a:r>
              <a:rPr sz="681" b="1" dirty="0">
                <a:latin typeface="Arial"/>
                <a:cs typeface="Arial"/>
              </a:rPr>
              <a:t>o</a:t>
            </a:r>
            <a:r>
              <a:rPr sz="681" b="1" spc="5" dirty="0">
                <a:latin typeface="Arial"/>
                <a:cs typeface="Arial"/>
              </a:rPr>
              <a:t>du</a:t>
            </a:r>
            <a:r>
              <a:rPr sz="681" b="1" spc="-10" dirty="0">
                <a:latin typeface="Arial"/>
                <a:cs typeface="Arial"/>
              </a:rPr>
              <a:t>c</a:t>
            </a:r>
            <a:r>
              <a:rPr sz="681" b="1" dirty="0">
                <a:latin typeface="Arial"/>
                <a:cs typeface="Arial"/>
              </a:rPr>
              <a:t>t</a:t>
            </a:r>
            <a:r>
              <a:rPr sz="681" b="1" spc="-5" dirty="0">
                <a:latin typeface="Arial"/>
                <a:cs typeface="Arial"/>
              </a:rPr>
              <a:t>s</a:t>
            </a:r>
            <a:endParaRPr sz="681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 rot="1740000">
            <a:off x="5356010" y="3423185"/>
            <a:ext cx="17905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1"/>
              </a:lnSpc>
            </a:pPr>
            <a:r>
              <a:rPr sz="681" b="1" spc="-10" dirty="0">
                <a:latin typeface="Arial"/>
                <a:cs typeface="Arial"/>
              </a:rPr>
              <a:t>a</a:t>
            </a:r>
            <a:r>
              <a:rPr sz="681" b="1" spc="5" dirty="0">
                <a:latin typeface="Arial"/>
                <a:cs typeface="Arial"/>
              </a:rPr>
              <a:t>n</a:t>
            </a:r>
            <a:r>
              <a:rPr sz="681" b="1" dirty="0">
                <a:latin typeface="Arial"/>
                <a:cs typeface="Arial"/>
              </a:rPr>
              <a:t>d</a:t>
            </a:r>
            <a:endParaRPr sz="681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 rot="1740000">
            <a:off x="5210651" y="3505731"/>
            <a:ext cx="374357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1"/>
              </a:lnSpc>
            </a:pPr>
            <a:r>
              <a:rPr sz="1021" b="1" baseline="3968" dirty="0">
                <a:latin typeface="Arial"/>
                <a:cs typeface="Arial"/>
              </a:rPr>
              <a:t>S</a:t>
            </a:r>
            <a:r>
              <a:rPr sz="681" b="1" spc="-10" dirty="0">
                <a:latin typeface="Arial"/>
                <a:cs typeface="Arial"/>
              </a:rPr>
              <a:t>e</a:t>
            </a:r>
            <a:r>
              <a:rPr sz="681" b="1" dirty="0">
                <a:latin typeface="Arial"/>
                <a:cs typeface="Arial"/>
              </a:rPr>
              <a:t>r</a:t>
            </a:r>
            <a:r>
              <a:rPr sz="681" b="1" spc="-10" dirty="0">
                <a:latin typeface="Arial"/>
                <a:cs typeface="Arial"/>
              </a:rPr>
              <a:t>v</a:t>
            </a:r>
            <a:r>
              <a:rPr sz="681" b="1" spc="-5" dirty="0">
                <a:latin typeface="Arial"/>
                <a:cs typeface="Arial"/>
              </a:rPr>
              <a:t>ices</a:t>
            </a:r>
            <a:endParaRPr sz="681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753457" y="4087530"/>
            <a:ext cx="292388" cy="529078"/>
          </a:xfrm>
          <a:prstGeom prst="rect">
            <a:avLst/>
          </a:prstGeom>
        </p:spPr>
        <p:txBody>
          <a:bodyPr vert="vert" wrap="square" lIns="0" tIns="3087" rIns="0" bIns="0" rtlCol="0">
            <a:spAutoFit/>
          </a:bodyPr>
          <a:lstStyle/>
          <a:p>
            <a:pPr marL="12347" marR="4939" indent="-617" algn="ctr">
              <a:lnSpc>
                <a:spcPct val="93200"/>
              </a:lnSpc>
              <a:spcBef>
                <a:spcPts val="24"/>
              </a:spcBef>
            </a:pPr>
            <a:r>
              <a:rPr sz="681" b="1" spc="-5" dirty="0">
                <a:latin typeface="Arial"/>
                <a:cs typeface="Arial"/>
              </a:rPr>
              <a:t>Val</a:t>
            </a:r>
            <a:r>
              <a:rPr sz="681" b="1" spc="10" dirty="0">
                <a:latin typeface="Arial"/>
                <a:cs typeface="Arial"/>
              </a:rPr>
              <a:t>u</a:t>
            </a:r>
            <a:r>
              <a:rPr sz="681" b="1" dirty="0">
                <a:latin typeface="Arial"/>
                <a:cs typeface="Arial"/>
              </a:rPr>
              <a:t>e, </a:t>
            </a:r>
            <a:r>
              <a:rPr sz="681" b="1" spc="-10" dirty="0">
                <a:latin typeface="Arial"/>
                <a:cs typeface="Arial"/>
              </a:rPr>
              <a:t>s</a:t>
            </a:r>
            <a:r>
              <a:rPr sz="681" b="1" dirty="0">
                <a:latin typeface="Arial"/>
                <a:cs typeface="Arial"/>
              </a:rPr>
              <a:t>at</a:t>
            </a:r>
            <a:r>
              <a:rPr sz="681" b="1" spc="-5" dirty="0">
                <a:latin typeface="Arial"/>
                <a:cs typeface="Arial"/>
              </a:rPr>
              <a:t>i</a:t>
            </a:r>
            <a:r>
              <a:rPr sz="681" b="1" spc="-10" dirty="0">
                <a:latin typeface="Arial"/>
                <a:cs typeface="Arial"/>
              </a:rPr>
              <a:t>s</a:t>
            </a:r>
            <a:r>
              <a:rPr sz="681" b="1" spc="5" dirty="0">
                <a:latin typeface="Arial"/>
                <a:cs typeface="Arial"/>
              </a:rPr>
              <a:t>f</a:t>
            </a:r>
            <a:r>
              <a:rPr sz="681" b="1" dirty="0">
                <a:latin typeface="Arial"/>
                <a:cs typeface="Arial"/>
              </a:rPr>
              <a:t>a</a:t>
            </a:r>
            <a:r>
              <a:rPr sz="681" b="1" spc="-10" dirty="0">
                <a:latin typeface="Arial"/>
                <a:cs typeface="Arial"/>
              </a:rPr>
              <a:t>c</a:t>
            </a:r>
            <a:r>
              <a:rPr sz="681" b="1" spc="5" dirty="0">
                <a:latin typeface="Arial"/>
                <a:cs typeface="Arial"/>
              </a:rPr>
              <a:t>t</a:t>
            </a:r>
            <a:r>
              <a:rPr sz="681" b="1" spc="-5" dirty="0">
                <a:latin typeface="Arial"/>
                <a:cs typeface="Arial"/>
              </a:rPr>
              <a:t>io</a:t>
            </a:r>
            <a:r>
              <a:rPr sz="681" b="1" dirty="0">
                <a:latin typeface="Arial"/>
                <a:cs typeface="Arial"/>
              </a:rPr>
              <a:t>n, </a:t>
            </a:r>
            <a:r>
              <a:rPr sz="681" b="1" spc="-5" dirty="0">
                <a:latin typeface="Arial"/>
                <a:cs typeface="Arial"/>
              </a:rPr>
              <a:t>a</a:t>
            </a:r>
            <a:r>
              <a:rPr sz="681" b="1" dirty="0">
                <a:latin typeface="Arial"/>
                <a:cs typeface="Arial"/>
              </a:rPr>
              <a:t>nd</a:t>
            </a:r>
            <a:r>
              <a:rPr sz="681" b="1" spc="-5" dirty="0">
                <a:latin typeface="Arial"/>
                <a:cs typeface="Arial"/>
              </a:rPr>
              <a:t> </a:t>
            </a:r>
            <a:r>
              <a:rPr sz="681" b="1" dirty="0">
                <a:latin typeface="Arial"/>
                <a:cs typeface="Arial"/>
              </a:rPr>
              <a:t>q</a:t>
            </a:r>
            <a:r>
              <a:rPr sz="681" b="1" spc="-5" dirty="0">
                <a:latin typeface="Arial"/>
                <a:cs typeface="Arial"/>
              </a:rPr>
              <a:t>uali</a:t>
            </a:r>
            <a:r>
              <a:rPr sz="681" b="1" spc="10" dirty="0">
                <a:latin typeface="Arial"/>
                <a:cs typeface="Arial"/>
              </a:rPr>
              <a:t>t</a:t>
            </a:r>
            <a:r>
              <a:rPr sz="681" b="1" dirty="0">
                <a:latin typeface="Arial"/>
                <a:cs typeface="Arial"/>
              </a:rPr>
              <a:t>y</a:t>
            </a:r>
            <a:endParaRPr sz="681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 rot="20040000">
            <a:off x="3156392" y="3421659"/>
            <a:ext cx="83973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3"/>
              </a:lnSpc>
            </a:pPr>
            <a:r>
              <a:rPr sz="924" b="1" spc="15" dirty="0">
                <a:latin typeface="Arial"/>
                <a:cs typeface="Arial"/>
              </a:rPr>
              <a:t>Need</a:t>
            </a:r>
            <a:r>
              <a:rPr sz="1385" b="1" spc="21" baseline="2923" dirty="0">
                <a:latin typeface="Arial"/>
                <a:cs typeface="Arial"/>
              </a:rPr>
              <a:t>s,</a:t>
            </a:r>
            <a:r>
              <a:rPr sz="1385" b="1" spc="-153" baseline="2923" dirty="0">
                <a:latin typeface="Arial"/>
                <a:cs typeface="Arial"/>
              </a:rPr>
              <a:t> </a:t>
            </a:r>
            <a:r>
              <a:rPr sz="1385" b="1" spc="21" baseline="2923" dirty="0">
                <a:latin typeface="Arial"/>
                <a:cs typeface="Arial"/>
              </a:rPr>
              <a:t>wa</a:t>
            </a:r>
            <a:r>
              <a:rPr sz="1385" b="1" spc="21" baseline="5847" dirty="0">
                <a:latin typeface="Arial"/>
                <a:cs typeface="Arial"/>
              </a:rPr>
              <a:t>nts,</a:t>
            </a:r>
            <a:endParaRPr sz="1385" baseline="5847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 rot="20040000">
            <a:off x="3231705" y="3538141"/>
            <a:ext cx="81225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3"/>
              </a:lnSpc>
            </a:pPr>
            <a:r>
              <a:rPr sz="924" b="1" spc="15" dirty="0">
                <a:latin typeface="Arial"/>
                <a:cs typeface="Arial"/>
              </a:rPr>
              <a:t>and</a:t>
            </a:r>
            <a:r>
              <a:rPr sz="924" b="1" spc="-49" dirty="0">
                <a:latin typeface="Arial"/>
                <a:cs typeface="Arial"/>
              </a:rPr>
              <a:t> </a:t>
            </a:r>
            <a:r>
              <a:rPr sz="1385" b="1" spc="21" baseline="2923" dirty="0">
                <a:latin typeface="Arial"/>
                <a:cs typeface="Arial"/>
              </a:rPr>
              <a:t>dema</a:t>
            </a:r>
            <a:r>
              <a:rPr sz="1385" b="1" spc="21" baseline="5847" dirty="0">
                <a:latin typeface="Arial"/>
                <a:cs typeface="Arial"/>
              </a:rPr>
              <a:t>nds</a:t>
            </a:r>
            <a:endParaRPr sz="1385" baseline="5847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666756" y="4798730"/>
            <a:ext cx="69082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071" marR="86429" algn="ctr">
              <a:lnSpc>
                <a:spcPts val="661"/>
              </a:lnSpc>
            </a:pPr>
            <a:r>
              <a:rPr sz="583" b="1" spc="24" dirty="0">
                <a:latin typeface="Arial"/>
                <a:cs typeface="Arial"/>
              </a:rPr>
              <a:t>Exchange,  </a:t>
            </a:r>
            <a:r>
              <a:rPr sz="583" b="1" spc="15" dirty="0">
                <a:latin typeface="Arial"/>
                <a:cs typeface="Arial"/>
              </a:rPr>
              <a:t>t</a:t>
            </a:r>
            <a:r>
              <a:rPr sz="583" b="1" spc="19" dirty="0">
                <a:latin typeface="Arial"/>
                <a:cs typeface="Arial"/>
              </a:rPr>
              <a:t>ra</a:t>
            </a:r>
            <a:r>
              <a:rPr sz="583" b="1" spc="24" dirty="0">
                <a:latin typeface="Arial"/>
                <a:cs typeface="Arial"/>
              </a:rPr>
              <a:t>n</a:t>
            </a:r>
            <a:r>
              <a:rPr sz="583" b="1" spc="19" dirty="0">
                <a:latin typeface="Arial"/>
                <a:cs typeface="Arial"/>
              </a:rPr>
              <a:t>sa</a:t>
            </a:r>
            <a:r>
              <a:rPr sz="583" b="1" spc="24" dirty="0">
                <a:latin typeface="Arial"/>
                <a:cs typeface="Arial"/>
              </a:rPr>
              <a:t>c</a:t>
            </a:r>
            <a:r>
              <a:rPr sz="583" b="1" spc="15" dirty="0">
                <a:latin typeface="Arial"/>
                <a:cs typeface="Arial"/>
              </a:rPr>
              <a:t>t</a:t>
            </a:r>
            <a:r>
              <a:rPr sz="583" b="1" spc="10" dirty="0">
                <a:latin typeface="Arial"/>
                <a:cs typeface="Arial"/>
              </a:rPr>
              <a:t>i</a:t>
            </a:r>
            <a:r>
              <a:rPr sz="583" b="1" spc="24" dirty="0">
                <a:latin typeface="Arial"/>
                <a:cs typeface="Arial"/>
              </a:rPr>
              <a:t>ons</a:t>
            </a:r>
            <a:r>
              <a:rPr sz="583" b="1" spc="5" dirty="0">
                <a:latin typeface="Arial"/>
                <a:cs typeface="Arial"/>
              </a:rPr>
              <a:t>,</a:t>
            </a:r>
            <a:endParaRPr sz="583">
              <a:latin typeface="Arial"/>
              <a:cs typeface="Arial"/>
            </a:endParaRPr>
          </a:p>
          <a:p>
            <a:pPr algn="ctr">
              <a:lnSpc>
                <a:spcPts val="651"/>
              </a:lnSpc>
            </a:pPr>
            <a:r>
              <a:rPr sz="583" b="1" spc="24" dirty="0">
                <a:latin typeface="Arial"/>
                <a:cs typeface="Arial"/>
              </a:rPr>
              <a:t>and</a:t>
            </a:r>
            <a:r>
              <a:rPr sz="583" b="1" spc="-39" dirty="0">
                <a:latin typeface="Arial"/>
                <a:cs typeface="Arial"/>
              </a:rPr>
              <a:t> </a:t>
            </a:r>
            <a:r>
              <a:rPr sz="583" b="1" spc="19" dirty="0">
                <a:latin typeface="Arial"/>
                <a:cs typeface="Arial"/>
              </a:rPr>
              <a:t>relationships</a:t>
            </a:r>
            <a:endParaRPr sz="583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 rot="2820000">
            <a:off x="3202401" y="4740407"/>
            <a:ext cx="412080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7"/>
              </a:lnSpc>
            </a:pPr>
            <a:r>
              <a:rPr sz="778" b="1" spc="39" dirty="0">
                <a:latin typeface="Arial"/>
                <a:cs typeface="Arial"/>
              </a:rPr>
              <a:t>M</a:t>
            </a:r>
            <a:r>
              <a:rPr sz="778" b="1" spc="19" dirty="0">
                <a:latin typeface="Arial"/>
                <a:cs typeface="Arial"/>
              </a:rPr>
              <a:t>a</a:t>
            </a:r>
            <a:r>
              <a:rPr sz="778" b="1" spc="24" dirty="0">
                <a:latin typeface="Arial"/>
                <a:cs typeface="Arial"/>
              </a:rPr>
              <a:t>r</a:t>
            </a:r>
            <a:r>
              <a:rPr sz="778" b="1" spc="15" dirty="0">
                <a:latin typeface="Arial"/>
                <a:cs typeface="Arial"/>
              </a:rPr>
              <a:t>k</a:t>
            </a:r>
            <a:r>
              <a:rPr sz="778" b="1" spc="24" dirty="0">
                <a:latin typeface="Arial"/>
                <a:cs typeface="Arial"/>
              </a:rPr>
              <a:t>e</a:t>
            </a:r>
            <a:r>
              <a:rPr sz="778" b="1" spc="19" dirty="0">
                <a:latin typeface="Arial"/>
                <a:cs typeface="Arial"/>
              </a:rPr>
              <a:t>ts</a:t>
            </a:r>
            <a:endParaRPr sz="778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470434" y="3943809"/>
            <a:ext cx="38523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603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677" b="1" spc="-284" baseline="-9661" dirty="0">
                <a:solidFill>
                  <a:srgbClr val="00279F"/>
                </a:solidFill>
                <a:latin typeface="Arial"/>
                <a:cs typeface="Arial"/>
              </a:rPr>
              <a:t>C</a:t>
            </a:r>
            <a:r>
              <a:rPr sz="1118" b="1" spc="-481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677" b="1" spc="-276" baseline="-9661" dirty="0">
                <a:solidFill>
                  <a:srgbClr val="00279F"/>
                </a:solidFill>
                <a:latin typeface="Arial"/>
                <a:cs typeface="Arial"/>
              </a:rPr>
              <a:t>o</a:t>
            </a:r>
            <a:r>
              <a:rPr sz="1118" b="1" spc="-223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677" b="1" spc="-306" baseline="-9661" dirty="0">
                <a:solidFill>
                  <a:srgbClr val="00279F"/>
                </a:solidFill>
                <a:latin typeface="Arial"/>
                <a:cs typeface="Arial"/>
              </a:rPr>
              <a:t>r</a:t>
            </a:r>
            <a:r>
              <a:rPr sz="1118" b="1" spc="-413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677" b="1" baseline="-9661" dirty="0">
                <a:solidFill>
                  <a:srgbClr val="00279F"/>
                </a:solidFill>
                <a:latin typeface="Arial"/>
                <a:cs typeface="Arial"/>
              </a:rPr>
              <a:t>e</a:t>
            </a:r>
            <a:endParaRPr sz="1677" baseline="-9661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289672" y="4097161"/>
            <a:ext cx="747007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M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a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r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k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e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t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i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n</a:t>
            </a:r>
            <a:r>
              <a:rPr sz="1118" b="1" spc="-277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677" b="1" spc="-415" baseline="-9661" dirty="0">
                <a:solidFill>
                  <a:srgbClr val="00279F"/>
                </a:solidFill>
                <a:latin typeface="Arial"/>
                <a:cs typeface="Arial"/>
              </a:rPr>
              <a:t>g</a:t>
            </a:r>
            <a:endParaRPr sz="1677" baseline="-9661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302266" y="4251995"/>
            <a:ext cx="722313" cy="17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C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o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n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c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e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p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t</a:t>
            </a:r>
            <a:r>
              <a:rPr sz="1118" b="1" spc="-297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677" b="1" spc="-444" baseline="-9661" dirty="0">
                <a:solidFill>
                  <a:srgbClr val="00279F"/>
                </a:solidFill>
                <a:latin typeface="Arial"/>
                <a:cs typeface="Arial"/>
              </a:rPr>
              <a:t>s</a:t>
            </a:r>
            <a:endParaRPr sz="1677" baseline="-966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07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7294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679082">
              <a:lnSpc>
                <a:spcPts val="1332"/>
              </a:lnSpc>
              <a:spcBef>
                <a:spcPts val="796"/>
              </a:spcBef>
            </a:pPr>
            <a:r>
              <a:rPr sz="1167" b="1" dirty="0">
                <a:latin typeface="Garamond"/>
                <a:cs typeface="Garamond"/>
              </a:rPr>
              <a:t>c.   </a:t>
            </a:r>
            <a:r>
              <a:rPr sz="1167" b="1" u="sng" dirty="0">
                <a:latin typeface="Garamond"/>
                <a:cs typeface="Garamond"/>
              </a:rPr>
              <a:t>Value, satisfaction, </a:t>
            </a:r>
            <a:r>
              <a:rPr sz="1167" b="1" u="sng" spc="-5" dirty="0">
                <a:latin typeface="Garamond"/>
                <a:cs typeface="Garamond"/>
              </a:rPr>
              <a:t>and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quality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97"/>
              </a:spcBef>
            </a:pPr>
            <a:r>
              <a:rPr sz="1215" b="1" i="1" spc="-34" dirty="0">
                <a:latin typeface="Garamond"/>
                <a:cs typeface="Garamond"/>
              </a:rPr>
              <a:t>Customer </a:t>
            </a:r>
            <a:r>
              <a:rPr sz="1215" b="1" i="1" spc="-29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difference between </a:t>
            </a:r>
            <a:r>
              <a:rPr sz="1167" dirty="0">
                <a:latin typeface="Garamond"/>
                <a:cs typeface="Garamond"/>
              </a:rPr>
              <a:t>the values that the customer gains from </a:t>
            </a:r>
            <a:r>
              <a:rPr sz="1167" spc="-5" dirty="0">
                <a:latin typeface="Garamond"/>
                <a:cs typeface="Garamond"/>
              </a:rPr>
              <a:t>owning and  </a:t>
            </a:r>
            <a:r>
              <a:rPr sz="1167" dirty="0">
                <a:latin typeface="Garamond"/>
                <a:cs typeface="Garamond"/>
              </a:rPr>
              <a:t>using a </a:t>
            </a:r>
            <a:r>
              <a:rPr sz="1167" spc="-5" dirty="0">
                <a:latin typeface="Garamond"/>
                <a:cs typeface="Garamond"/>
              </a:rPr>
              <a:t>product and </a:t>
            </a:r>
            <a:r>
              <a:rPr sz="1167" dirty="0">
                <a:latin typeface="Garamond"/>
                <a:cs typeface="Garamond"/>
              </a:rPr>
              <a:t>the costs </a:t>
            </a:r>
            <a:r>
              <a:rPr sz="1167" spc="-5" dirty="0">
                <a:latin typeface="Garamond"/>
                <a:cs typeface="Garamond"/>
              </a:rPr>
              <a:t>of obtaining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product. Customers do not often judge product 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accurately or objectively--they act on perceived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9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410"/>
              </a:lnSpc>
            </a:pPr>
            <a:r>
              <a:rPr sz="1215" b="1" i="1" spc="-34" dirty="0">
                <a:latin typeface="Garamond"/>
                <a:cs typeface="Garamond"/>
              </a:rPr>
              <a:t>Customer </a:t>
            </a:r>
            <a:r>
              <a:rPr sz="1215" b="1" i="1" spc="-19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depends 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product’s perceived performance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  <a:spcBef>
                <a:spcPts val="68"/>
              </a:spcBef>
            </a:pPr>
            <a:r>
              <a:rPr sz="1167" spc="-5" dirty="0">
                <a:latin typeface="Garamond"/>
                <a:cs typeface="Garamond"/>
              </a:rPr>
              <a:t>Delivering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relative </a:t>
            </a:r>
            <a:r>
              <a:rPr sz="1167" dirty="0">
                <a:latin typeface="Garamond"/>
                <a:cs typeface="Garamond"/>
              </a:rPr>
              <a:t>to a </a:t>
            </a:r>
            <a:r>
              <a:rPr sz="1167" spc="-5" dirty="0">
                <a:latin typeface="Garamond"/>
                <a:cs typeface="Garamond"/>
              </a:rPr>
              <a:t>buyer’s expectations. If performance exceeds </a:t>
            </a:r>
            <a:r>
              <a:rPr sz="1167" dirty="0">
                <a:latin typeface="Garamond"/>
                <a:cs typeface="Garamond"/>
              </a:rPr>
              <a:t>expectations, the </a:t>
            </a:r>
            <a:r>
              <a:rPr sz="1167" spc="-5" dirty="0">
                <a:latin typeface="Garamond"/>
                <a:cs typeface="Garamond"/>
              </a:rPr>
              <a:t>buyer  is delighted </a:t>
            </a:r>
            <a:r>
              <a:rPr sz="1167" dirty="0">
                <a:latin typeface="Garamond"/>
                <a:cs typeface="Garamond"/>
              </a:rPr>
              <a:t>(certainly a worthy goal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company).</a:t>
            </a:r>
            <a:endParaRPr sz="1167">
              <a:latin typeface="Garamond"/>
              <a:cs typeface="Garamond"/>
            </a:endParaRPr>
          </a:p>
          <a:p>
            <a:pPr marL="12347" marR="19138" indent="371643">
              <a:lnSpc>
                <a:spcPts val="1312"/>
              </a:lnSpc>
              <a:buAutoNum type="arabicParenR"/>
              <a:tabLst>
                <a:tab pos="604383" algn="l"/>
              </a:tabLst>
            </a:pPr>
            <a:r>
              <a:rPr sz="1167" dirty="0">
                <a:latin typeface="Garamond"/>
                <a:cs typeface="Garamond"/>
              </a:rPr>
              <a:t>Smart </a:t>
            </a:r>
            <a:r>
              <a:rPr sz="1167" spc="-5" dirty="0">
                <a:latin typeface="Garamond"/>
                <a:cs typeface="Garamond"/>
              </a:rPr>
              <a:t>companies aim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delight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by promising only </a:t>
            </a:r>
            <a:r>
              <a:rPr sz="1167" dirty="0">
                <a:latin typeface="Garamond"/>
                <a:cs typeface="Garamond"/>
              </a:rPr>
              <a:t>what they can </a:t>
            </a:r>
            <a:r>
              <a:rPr sz="1167" spc="-5" dirty="0">
                <a:latin typeface="Garamond"/>
                <a:cs typeface="Garamond"/>
              </a:rPr>
              <a:t>deliver, </a:t>
            </a:r>
            <a:r>
              <a:rPr sz="1167" dirty="0">
                <a:latin typeface="Garamond"/>
                <a:cs typeface="Garamond"/>
              </a:rPr>
              <a:t>then  delivering more than they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promise.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aim of </a:t>
            </a:r>
            <a:r>
              <a:rPr sz="1167" dirty="0">
                <a:latin typeface="Garamond"/>
                <a:cs typeface="Garamond"/>
              </a:rPr>
              <a:t>successful companies today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total customer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marR="20372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63648" algn="l"/>
                <a:tab pos="664265" algn="l"/>
              </a:tabLst>
            </a:pPr>
            <a:r>
              <a:rPr sz="1167" spc="-5" dirty="0">
                <a:latin typeface="Garamond"/>
                <a:cs typeface="Garamond"/>
              </a:rPr>
              <a:t>Customer delight </a:t>
            </a:r>
            <a:r>
              <a:rPr sz="1167" dirty="0">
                <a:latin typeface="Garamond"/>
                <a:cs typeface="Garamond"/>
              </a:rPr>
              <a:t>creates </a:t>
            </a:r>
            <a:r>
              <a:rPr sz="1167" spc="-5" dirty="0">
                <a:latin typeface="Garamond"/>
                <a:cs typeface="Garamond"/>
              </a:rPr>
              <a:t>an emotional affinity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service,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just a  </a:t>
            </a:r>
            <a:r>
              <a:rPr sz="1167" spc="-5" dirty="0">
                <a:latin typeface="Garamond"/>
                <a:cs typeface="Garamond"/>
              </a:rPr>
              <a:t>rational preference, and </a:t>
            </a:r>
            <a:r>
              <a:rPr sz="1167" dirty="0">
                <a:latin typeface="Garamond"/>
                <a:cs typeface="Garamond"/>
              </a:rPr>
              <a:t>this creates high customer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loyalty.</a:t>
            </a:r>
            <a:endParaRPr sz="1167">
              <a:latin typeface="Garamond"/>
              <a:cs typeface="Garamond"/>
            </a:endParaRPr>
          </a:p>
          <a:p>
            <a:pPr marL="12347" marR="20372" indent="370408">
              <a:lnSpc>
                <a:spcPts val="1312"/>
              </a:lnSpc>
              <a:buAutoNum type="arabicParenR"/>
              <a:tabLst>
                <a:tab pos="636485" algn="l"/>
              </a:tabLst>
            </a:pPr>
            <a:r>
              <a:rPr sz="1167" spc="-5" dirty="0">
                <a:latin typeface="Garamond"/>
                <a:cs typeface="Garamond"/>
              </a:rPr>
              <a:t>Quality 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direct impact on product or service performance. </a:t>
            </a:r>
            <a:r>
              <a:rPr sz="1167" dirty="0">
                <a:latin typeface="Garamond"/>
                <a:cs typeface="Garamond"/>
              </a:rPr>
              <a:t>Quality is defined in  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382755" marR="800082" indent="-370408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term </a:t>
            </a:r>
            <a:r>
              <a:rPr sz="1215" b="1" i="1" spc="-19" dirty="0">
                <a:latin typeface="Garamond"/>
                <a:cs typeface="Garamond"/>
              </a:rPr>
              <a:t>total </a:t>
            </a:r>
            <a:r>
              <a:rPr sz="1215" b="1" i="1" spc="-24" dirty="0">
                <a:latin typeface="Garamond"/>
                <a:cs typeface="Garamond"/>
              </a:rPr>
              <a:t>quality </a:t>
            </a:r>
            <a:r>
              <a:rPr sz="1215" b="1" i="1" spc="-29" dirty="0">
                <a:latin typeface="Garamond"/>
                <a:cs typeface="Garamond"/>
              </a:rPr>
              <a:t>management </a:t>
            </a:r>
            <a:r>
              <a:rPr sz="1215" b="1" i="1" spc="-34" dirty="0">
                <a:latin typeface="Garamond"/>
                <a:cs typeface="Garamond"/>
              </a:rPr>
              <a:t>(TQM) </a:t>
            </a:r>
            <a:r>
              <a:rPr sz="1167" spc="-5" dirty="0">
                <a:latin typeface="Garamond"/>
                <a:cs typeface="Garamond"/>
              </a:rPr>
              <a:t>is an approach 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the  company’s </a:t>
            </a:r>
            <a:r>
              <a:rPr sz="1167" spc="-5" dirty="0">
                <a:latin typeface="Garamond"/>
                <a:cs typeface="Garamond"/>
              </a:rPr>
              <a:t>people are involved in </a:t>
            </a:r>
            <a:r>
              <a:rPr sz="1167" dirty="0">
                <a:latin typeface="Garamond"/>
                <a:cs typeface="Garamond"/>
              </a:rPr>
              <a:t>constantly </a:t>
            </a:r>
            <a:r>
              <a:rPr sz="1167" spc="-5" dirty="0">
                <a:latin typeface="Garamond"/>
                <a:cs typeface="Garamond"/>
              </a:rPr>
              <a:t>improving </a:t>
            </a:r>
            <a:r>
              <a:rPr sz="1167" dirty="0">
                <a:latin typeface="Garamond"/>
                <a:cs typeface="Garamond"/>
              </a:rPr>
              <a:t>the quality </a:t>
            </a:r>
            <a:r>
              <a:rPr sz="1167" spc="-5" dirty="0">
                <a:latin typeface="Garamond"/>
                <a:cs typeface="Garamond"/>
              </a:rPr>
              <a:t>of products, 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processes.</a:t>
            </a:r>
            <a:endParaRPr sz="1167">
              <a:latin typeface="Garamond"/>
              <a:cs typeface="Garamond"/>
            </a:endParaRPr>
          </a:p>
          <a:p>
            <a:pPr marL="382755" marR="89885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narrowest </a:t>
            </a:r>
            <a:r>
              <a:rPr sz="1167" dirty="0">
                <a:latin typeface="Garamond"/>
                <a:cs typeface="Garamond"/>
              </a:rPr>
              <a:t>sense, quality can be </a:t>
            </a:r>
            <a:r>
              <a:rPr sz="1167" spc="-5" dirty="0">
                <a:latin typeface="Garamond"/>
                <a:cs typeface="Garamond"/>
              </a:rPr>
              <a:t>defined as </a:t>
            </a:r>
            <a:r>
              <a:rPr sz="1167" dirty="0">
                <a:latin typeface="Garamond"/>
                <a:cs typeface="Garamond"/>
              </a:rPr>
              <a:t>“freedom from </a:t>
            </a:r>
            <a:r>
              <a:rPr sz="1167" spc="-5" dirty="0">
                <a:latin typeface="Garamond"/>
                <a:cs typeface="Garamond"/>
              </a:rPr>
              <a:t>defects.”  </a:t>
            </a:r>
            <a:r>
              <a:rPr sz="1167" dirty="0">
                <a:latin typeface="Garamond"/>
                <a:cs typeface="Garamond"/>
              </a:rPr>
              <a:t>2). </a:t>
            </a:r>
            <a:r>
              <a:rPr sz="1167" spc="-5" dirty="0">
                <a:latin typeface="Garamond"/>
                <a:cs typeface="Garamond"/>
              </a:rPr>
              <a:t>Quality has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direct impact </a:t>
            </a:r>
            <a:r>
              <a:rPr sz="1167" dirty="0">
                <a:latin typeface="Garamond"/>
                <a:cs typeface="Garamond"/>
              </a:rPr>
              <a:t>on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performance.  Quality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defined in terms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605000" marR="921081" indent="-222245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3). The fundamental </a:t>
            </a:r>
            <a:r>
              <a:rPr sz="1167" spc="-5" dirty="0">
                <a:latin typeface="Garamond"/>
                <a:cs typeface="Garamond"/>
              </a:rPr>
              <a:t>aim of </a:t>
            </a:r>
            <a:r>
              <a:rPr sz="1167" dirty="0">
                <a:latin typeface="Garamond"/>
                <a:cs typeface="Garamond"/>
              </a:rPr>
              <a:t>today’s total </a:t>
            </a:r>
            <a:r>
              <a:rPr sz="1167" spc="-5" dirty="0">
                <a:latin typeface="Garamond"/>
                <a:cs typeface="Garamond"/>
              </a:rPr>
              <a:t>quality movement has become </a:t>
            </a:r>
            <a:r>
              <a:rPr sz="1167" dirty="0">
                <a:latin typeface="Garamond"/>
                <a:cs typeface="Garamond"/>
              </a:rPr>
              <a:t>total  customer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679082"/>
            <a:r>
              <a:rPr sz="1167" b="1" spc="-5" dirty="0">
                <a:latin typeface="Garamond"/>
                <a:cs typeface="Garamond"/>
              </a:rPr>
              <a:t>d.   </a:t>
            </a:r>
            <a:r>
              <a:rPr sz="1167" b="1" u="sng" spc="-5" dirty="0">
                <a:latin typeface="Garamond"/>
                <a:cs typeface="Garamond"/>
              </a:rPr>
              <a:t>Exchange, </a:t>
            </a:r>
            <a:r>
              <a:rPr sz="1167" b="1" u="sng" dirty="0">
                <a:latin typeface="Garamond"/>
                <a:cs typeface="Garamond"/>
              </a:rPr>
              <a:t>transactions, </a:t>
            </a:r>
            <a:r>
              <a:rPr sz="1167" b="1" u="sng" spc="-5" dirty="0">
                <a:latin typeface="Garamond"/>
                <a:cs typeface="Garamond"/>
              </a:rPr>
              <a:t>And</a:t>
            </a:r>
            <a:r>
              <a:rPr sz="1167" b="1" u="sng" spc="-146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relationships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spc="-5" dirty="0">
                <a:latin typeface="Garamond"/>
                <a:cs typeface="Garamond"/>
              </a:rPr>
              <a:t>Marketing occurs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people decide </a:t>
            </a:r>
            <a:r>
              <a:rPr sz="1167" dirty="0">
                <a:latin typeface="Garamond"/>
                <a:cs typeface="Garamond"/>
              </a:rPr>
              <a:t>to satisfy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 through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exchange.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Exchange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 of obtaining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desired object </a:t>
            </a:r>
            <a:r>
              <a:rPr sz="1167" dirty="0">
                <a:latin typeface="Garamond"/>
                <a:cs typeface="Garamond"/>
              </a:rPr>
              <a:t>from someone </a:t>
            </a:r>
            <a:r>
              <a:rPr sz="1167" spc="-5" dirty="0">
                <a:latin typeface="Garamond"/>
                <a:cs typeface="Garamond"/>
              </a:rPr>
              <a:t>by offering </a:t>
            </a:r>
            <a:r>
              <a:rPr sz="1167" dirty="0">
                <a:latin typeface="Garamond"/>
                <a:cs typeface="Garamond"/>
              </a:rPr>
              <a:t>something </a:t>
            </a:r>
            <a:r>
              <a:rPr sz="1167" spc="-5" dirty="0">
                <a:latin typeface="Garamond"/>
                <a:cs typeface="Garamond"/>
              </a:rPr>
              <a:t>in return.  Exchange is only one of many </a:t>
            </a:r>
            <a:r>
              <a:rPr sz="1167" dirty="0">
                <a:latin typeface="Garamond"/>
                <a:cs typeface="Garamond"/>
              </a:rPr>
              <a:t>ways to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desired object. Exchange is </a:t>
            </a:r>
            <a:r>
              <a:rPr sz="1167" dirty="0">
                <a:latin typeface="Garamond"/>
                <a:cs typeface="Garamond"/>
              </a:rPr>
              <a:t>the core concept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marketing. </a:t>
            </a:r>
            <a:r>
              <a:rPr sz="1167" spc="-5" dirty="0">
                <a:latin typeface="Garamond"/>
                <a:cs typeface="Garamond"/>
              </a:rPr>
              <a:t>Conditions of </a:t>
            </a:r>
            <a:r>
              <a:rPr sz="1167" dirty="0">
                <a:latin typeface="Garamond"/>
                <a:cs typeface="Garamond"/>
              </a:rPr>
              <a:t>exchange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indent="222245">
              <a:lnSpc>
                <a:spcPts val="1240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At least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parties must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participate.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Each must </a:t>
            </a:r>
            <a:r>
              <a:rPr sz="1167" dirty="0">
                <a:latin typeface="Garamond"/>
                <a:cs typeface="Garamond"/>
              </a:rPr>
              <a:t>have something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 to 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other.</a:t>
            </a:r>
            <a:endParaRPr sz="1167">
              <a:latin typeface="Garamond"/>
              <a:cs typeface="Garamond"/>
            </a:endParaRPr>
          </a:p>
          <a:p>
            <a:pPr marL="12347" marR="2632368" indent="222245">
              <a:lnSpc>
                <a:spcPts val="1312"/>
              </a:lnSpc>
              <a:spcBef>
                <a:spcPts val="73"/>
              </a:spcBef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Each must </a:t>
            </a:r>
            <a:r>
              <a:rPr sz="1167" dirty="0">
                <a:latin typeface="Garamond"/>
                <a:cs typeface="Garamond"/>
              </a:rPr>
              <a:t>want to </a:t>
            </a:r>
            <a:r>
              <a:rPr sz="1167" spc="-5" dirty="0">
                <a:latin typeface="Garamond"/>
                <a:cs typeface="Garamond"/>
              </a:rPr>
              <a:t>deal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other party.  Each must </a:t>
            </a:r>
            <a:r>
              <a:rPr sz="1167" dirty="0">
                <a:latin typeface="Garamond"/>
                <a:cs typeface="Garamond"/>
              </a:rPr>
              <a:t>be free to </a:t>
            </a:r>
            <a:r>
              <a:rPr sz="1167" spc="-5" dirty="0">
                <a:latin typeface="Garamond"/>
                <a:cs typeface="Garamond"/>
              </a:rPr>
              <a:t>accept or reject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other's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offer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Whereas </a:t>
            </a:r>
            <a:r>
              <a:rPr sz="1167" dirty="0">
                <a:latin typeface="Garamond"/>
                <a:cs typeface="Garamond"/>
              </a:rPr>
              <a:t>exchange is a core concept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marketing, a </a:t>
            </a:r>
            <a:r>
              <a:rPr sz="1215" b="1" i="1" spc="-24" dirty="0">
                <a:latin typeface="Garamond"/>
                <a:cs typeface="Garamond"/>
              </a:rPr>
              <a:t>transaction </a:t>
            </a:r>
            <a:r>
              <a:rPr sz="1167" dirty="0">
                <a:latin typeface="Garamond"/>
                <a:cs typeface="Garamond"/>
              </a:rPr>
              <a:t>(a trade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two  </a:t>
            </a:r>
            <a:r>
              <a:rPr sz="1167" spc="-5" dirty="0">
                <a:latin typeface="Garamond"/>
                <a:cs typeface="Garamond"/>
              </a:rPr>
              <a:t>parties) </a:t>
            </a:r>
            <a:r>
              <a:rPr sz="1167" dirty="0">
                <a:latin typeface="Garamond"/>
                <a:cs typeface="Garamond"/>
              </a:rPr>
              <a:t>is marketing’s unit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measurement.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involve money, a </a:t>
            </a:r>
            <a:r>
              <a:rPr sz="1167" spc="-5" dirty="0">
                <a:latin typeface="Garamond"/>
                <a:cs typeface="Garamond"/>
              </a:rPr>
              <a:t>response, 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action.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tabLst>
                <a:tab pos="1535959" algn="l"/>
              </a:tabLst>
            </a:pPr>
            <a:r>
              <a:rPr sz="1167" dirty="0">
                <a:latin typeface="Garamond"/>
                <a:cs typeface="Garamond"/>
              </a:rPr>
              <a:t>Transaction marketing is </a:t>
            </a:r>
            <a:r>
              <a:rPr sz="1167" spc="-5" dirty="0">
                <a:latin typeface="Garamond"/>
                <a:cs typeface="Garamond"/>
              </a:rPr>
              <a:t>part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larger idea of </a:t>
            </a:r>
            <a:r>
              <a:rPr sz="1215" b="1" i="1" spc="-24" dirty="0">
                <a:latin typeface="Garamond"/>
                <a:cs typeface="Garamond"/>
              </a:rPr>
              <a:t>relationship </a:t>
            </a:r>
            <a:r>
              <a:rPr sz="1215" b="1" i="1" spc="-29" dirty="0">
                <a:latin typeface="Garamond"/>
                <a:cs typeface="Garamond"/>
              </a:rPr>
              <a:t>marketing</a:t>
            </a:r>
            <a:r>
              <a:rPr sz="1167" spc="-29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Beyond creating short-  term transactions, marketers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long- </a:t>
            </a:r>
            <a:r>
              <a:rPr sz="1167" dirty="0">
                <a:latin typeface="Garamond"/>
                <a:cs typeface="Garamond"/>
              </a:rPr>
              <a:t>term </a:t>
            </a:r>
            <a:r>
              <a:rPr sz="1167" spc="-5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with valued customers,  </a:t>
            </a:r>
            <a:r>
              <a:rPr sz="1167" spc="-5" dirty="0">
                <a:latin typeface="Garamond"/>
                <a:cs typeface="Garamond"/>
              </a:rPr>
              <a:t>distributors, dealers, and </a:t>
            </a:r>
            <a:r>
              <a:rPr sz="1167" dirty="0">
                <a:latin typeface="Garamond"/>
                <a:cs typeface="Garamond"/>
              </a:rPr>
              <a:t>suppliers. </a:t>
            </a:r>
            <a:r>
              <a:rPr sz="1167" spc="-5" dirty="0">
                <a:latin typeface="Garamond"/>
                <a:cs typeface="Garamond"/>
              </a:rPr>
              <a:t>Ultimately, </a:t>
            </a:r>
            <a:r>
              <a:rPr sz="1167" dirty="0">
                <a:latin typeface="Garamond"/>
                <a:cs typeface="Garamond"/>
              </a:rPr>
              <a:t>a company </a:t>
            </a:r>
            <a:r>
              <a:rPr sz="1167" spc="-5" dirty="0">
                <a:latin typeface="Garamond"/>
                <a:cs typeface="Garamond"/>
              </a:rPr>
              <a:t>wants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a unique company </a:t>
            </a:r>
            <a:r>
              <a:rPr sz="1167" spc="-5" dirty="0">
                <a:latin typeface="Garamond"/>
                <a:cs typeface="Garamond"/>
              </a:rPr>
              <a:t>asset  </a:t>
            </a:r>
            <a:r>
              <a:rPr sz="1167" dirty="0">
                <a:latin typeface="Garamond"/>
                <a:cs typeface="Garamond"/>
              </a:rPr>
              <a:t>called</a:t>
            </a:r>
            <a:r>
              <a:rPr sz="1167" spc="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49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marketing</a:t>
            </a:r>
            <a:r>
              <a:rPr sz="1167" spc="-5" dirty="0">
                <a:latin typeface="Garamond"/>
                <a:cs typeface="Garamond"/>
              </a:rPr>
              <a:t>	</a:t>
            </a:r>
            <a:r>
              <a:rPr sz="1167" u="sng" spc="-5" dirty="0">
                <a:latin typeface="Garamond"/>
                <a:cs typeface="Garamond"/>
              </a:rPr>
              <a:t>network </a:t>
            </a:r>
            <a:r>
              <a:rPr sz="1167" dirty="0">
                <a:latin typeface="Garamond"/>
                <a:cs typeface="Garamond"/>
              </a:rPr>
              <a:t>(the company </a:t>
            </a:r>
            <a:r>
              <a:rPr sz="1167" spc="-5" dirty="0">
                <a:latin typeface="Garamond"/>
                <a:cs typeface="Garamond"/>
              </a:rPr>
              <a:t>and all its </a:t>
            </a:r>
            <a:r>
              <a:rPr sz="1167" dirty="0">
                <a:latin typeface="Garamond"/>
                <a:cs typeface="Garamond"/>
              </a:rPr>
              <a:t>supporting stakeholders).  The goal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2360" y="8059631"/>
            <a:ext cx="38585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secure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8074448"/>
            <a:ext cx="4776523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relationship marketing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deliver long-term </a:t>
            </a:r>
            <a:r>
              <a:rPr sz="1167" dirty="0">
                <a:latin typeface="Garamond"/>
                <a:cs typeface="Garamond"/>
              </a:rPr>
              <a:t>value to the customer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thereby  customer  satisfaction  and </a:t>
            </a:r>
            <a:r>
              <a:rPr sz="1167" spc="-5" dirty="0">
                <a:latin typeface="Garamond"/>
                <a:cs typeface="Garamond"/>
              </a:rPr>
              <a:t>retention </a:t>
            </a:r>
            <a:r>
              <a:rPr sz="1167" dirty="0">
                <a:latin typeface="Garamond"/>
                <a:cs typeface="Garamond"/>
              </a:rPr>
              <a:t>of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patronage.</a:t>
            </a:r>
            <a:endParaRPr sz="1167">
              <a:latin typeface="Garamond"/>
              <a:cs typeface="Garamond"/>
            </a:endParaRPr>
          </a:p>
          <a:p>
            <a:pPr marL="382755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1).  </a:t>
            </a:r>
            <a:r>
              <a:rPr sz="1167" spc="-5" dirty="0">
                <a:latin typeface="Garamond"/>
                <a:cs typeface="Garamond"/>
              </a:rPr>
              <a:t>Competition </a:t>
            </a:r>
            <a:r>
              <a:rPr sz="1167" dirty="0">
                <a:latin typeface="Garamond"/>
                <a:cs typeface="Garamond"/>
              </a:rPr>
              <a:t>is increasingly </a:t>
            </a:r>
            <a:r>
              <a:rPr sz="1167" spc="-5" dirty="0">
                <a:latin typeface="Garamond"/>
                <a:cs typeface="Garamond"/>
              </a:rPr>
              <a:t>between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networks.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769" y="8559694"/>
            <a:ext cx="501667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2).  Build a good </a:t>
            </a:r>
            <a:r>
              <a:rPr sz="1167" spc="-5" dirty="0">
                <a:latin typeface="Garamond"/>
                <a:cs typeface="Garamond"/>
              </a:rPr>
              <a:t>network of relationships </a:t>
            </a:r>
            <a:r>
              <a:rPr sz="1167" dirty="0">
                <a:latin typeface="Garamond"/>
                <a:cs typeface="Garamond"/>
              </a:rPr>
              <a:t>with key stakeholders </a:t>
            </a:r>
            <a:r>
              <a:rPr sz="1167" spc="-5" dirty="0">
                <a:latin typeface="Garamond"/>
                <a:cs typeface="Garamond"/>
              </a:rPr>
              <a:t>and profits </a:t>
            </a:r>
            <a:r>
              <a:rPr sz="1167" dirty="0">
                <a:latin typeface="Garamond"/>
                <a:cs typeface="Garamond"/>
              </a:rPr>
              <a:t>will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follow.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187" y="9059755"/>
            <a:ext cx="5087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i="1" spc="-5" dirty="0">
                <a:latin typeface="Garamond"/>
                <a:cs typeface="Garamond"/>
              </a:rPr>
              <a:t>market</a:t>
            </a:r>
            <a:r>
              <a:rPr sz="1167" i="1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8893069"/>
            <a:ext cx="4774671" cy="529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08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e. </a:t>
            </a:r>
            <a:r>
              <a:rPr sz="1167" b="1" spc="214" dirty="0">
                <a:latin typeface="Garamond"/>
                <a:cs typeface="Garamond"/>
              </a:rPr>
              <a:t> </a:t>
            </a:r>
            <a:r>
              <a:rPr sz="1167" b="1" u="sng" dirty="0">
                <a:latin typeface="Garamond"/>
                <a:cs typeface="Garamond"/>
              </a:rPr>
              <a:t>Markets</a:t>
            </a:r>
            <a:endParaRPr sz="1167">
              <a:latin typeface="Garamond"/>
              <a:cs typeface="Garamond"/>
            </a:endParaRPr>
          </a:p>
          <a:p>
            <a:pPr marL="12347" marR="4939" indent="185204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concepts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exchange </a:t>
            </a:r>
            <a:r>
              <a:rPr sz="1167" spc="-5" dirty="0">
                <a:latin typeface="Garamond"/>
                <a:cs typeface="Garamond"/>
              </a:rPr>
              <a:t>and relationships lead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concept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market. </a:t>
            </a:r>
            <a:r>
              <a:rPr sz="1167" dirty="0">
                <a:latin typeface="Garamond"/>
                <a:cs typeface="Garamond"/>
              </a:rPr>
              <a:t>A  the set </a:t>
            </a:r>
            <a:r>
              <a:rPr sz="1167" spc="-5" dirty="0">
                <a:latin typeface="Garamond"/>
                <a:cs typeface="Garamond"/>
              </a:rPr>
              <a:t>of actual and potential buyers of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3428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179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5510439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20990" indent="370408" algn="just">
              <a:lnSpc>
                <a:spcPts val="1312"/>
              </a:lnSpc>
              <a:spcBef>
                <a:spcPts val="914"/>
              </a:spcBef>
              <a:buAutoNum type="arabicParenR"/>
              <a:tabLst>
                <a:tab pos="636485" algn="l"/>
              </a:tabLst>
            </a:pPr>
            <a:r>
              <a:rPr sz="1167" spc="-5" dirty="0">
                <a:latin typeface="Garamond"/>
                <a:cs typeface="Garamond"/>
              </a:rPr>
              <a:t>Originally </a:t>
            </a:r>
            <a:r>
              <a:rPr sz="1167" dirty="0">
                <a:latin typeface="Garamond"/>
                <a:cs typeface="Garamond"/>
              </a:rPr>
              <a:t>a market was a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buyers and sellers </a:t>
            </a:r>
            <a:r>
              <a:rPr sz="1167" dirty="0">
                <a:latin typeface="Garamond"/>
                <a:cs typeface="Garamond"/>
              </a:rPr>
              <a:t>gathered to </a:t>
            </a:r>
            <a:r>
              <a:rPr sz="1167" spc="-5" dirty="0">
                <a:latin typeface="Garamond"/>
                <a:cs typeface="Garamond"/>
              </a:rPr>
              <a:t>exchange goods  </a:t>
            </a:r>
            <a:r>
              <a:rPr sz="1167" dirty="0">
                <a:latin typeface="Garamond"/>
                <a:cs typeface="Garamond"/>
              </a:rPr>
              <a:t>(such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village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square).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buAutoNum type="arabicParenR"/>
              <a:tabLst>
                <a:tab pos="605617" algn="l"/>
              </a:tabLst>
            </a:pPr>
            <a:r>
              <a:rPr sz="1167" spc="-5" dirty="0">
                <a:latin typeface="Garamond"/>
                <a:cs typeface="Garamond"/>
              </a:rPr>
              <a:t>Economists </a:t>
            </a:r>
            <a:r>
              <a:rPr sz="1167" dirty="0">
                <a:latin typeface="Garamond"/>
                <a:cs typeface="Garamond"/>
              </a:rPr>
              <a:t>use the term to </a:t>
            </a:r>
            <a:r>
              <a:rPr sz="1167" spc="-5" dirty="0">
                <a:latin typeface="Garamond"/>
                <a:cs typeface="Garamond"/>
              </a:rPr>
              <a:t>designate </a:t>
            </a:r>
            <a:r>
              <a:rPr sz="1167" dirty="0">
                <a:latin typeface="Garamond"/>
                <a:cs typeface="Garamond"/>
              </a:rPr>
              <a:t>a collection </a:t>
            </a:r>
            <a:r>
              <a:rPr sz="1167" spc="-5" dirty="0">
                <a:latin typeface="Garamond"/>
                <a:cs typeface="Garamond"/>
              </a:rPr>
              <a:t>of buyers and </a:t>
            </a:r>
            <a:r>
              <a:rPr sz="1167" dirty="0">
                <a:latin typeface="Garamond"/>
                <a:cs typeface="Garamond"/>
              </a:rPr>
              <a:t>sellers who </a:t>
            </a:r>
            <a:r>
              <a:rPr sz="1167" spc="-5" dirty="0">
                <a:latin typeface="Garamond"/>
                <a:cs typeface="Garamond"/>
              </a:rPr>
              <a:t>transact </a:t>
            </a:r>
            <a:r>
              <a:rPr sz="1167" dirty="0">
                <a:latin typeface="Garamond"/>
                <a:cs typeface="Garamond"/>
              </a:rPr>
              <a:t>in a  </a:t>
            </a:r>
            <a:r>
              <a:rPr sz="1167" spc="-5" dirty="0">
                <a:latin typeface="Garamond"/>
                <a:cs typeface="Garamond"/>
              </a:rPr>
              <a:t>particular product </a:t>
            </a:r>
            <a:r>
              <a:rPr sz="1167" dirty="0">
                <a:latin typeface="Garamond"/>
                <a:cs typeface="Garamond"/>
              </a:rPr>
              <a:t>class (as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housing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market).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see </a:t>
            </a:r>
            <a:r>
              <a:rPr sz="1167" spc="-5" dirty="0">
                <a:latin typeface="Garamond"/>
                <a:cs typeface="Garamond"/>
              </a:rPr>
              <a:t>buyers as constituting </a:t>
            </a:r>
            <a:r>
              <a:rPr sz="1167" dirty="0">
                <a:latin typeface="Garamond"/>
                <a:cs typeface="Garamond"/>
              </a:rPr>
              <a:t>a market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sellers constituting 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industry.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45128" algn="l"/>
              </a:tabLst>
            </a:pPr>
            <a:r>
              <a:rPr sz="1167" spc="-5" dirty="0">
                <a:latin typeface="Garamond"/>
                <a:cs typeface="Garamond"/>
              </a:rPr>
              <a:t>Modern </a:t>
            </a:r>
            <a:r>
              <a:rPr sz="1167" dirty="0">
                <a:latin typeface="Garamond"/>
                <a:cs typeface="Garamond"/>
              </a:rPr>
              <a:t>economies </a:t>
            </a:r>
            <a:r>
              <a:rPr sz="1167" spc="-5" dirty="0">
                <a:latin typeface="Garamond"/>
                <a:cs typeface="Garamond"/>
              </a:rPr>
              <a:t>operate on the principle of division of labor, </a:t>
            </a:r>
            <a:r>
              <a:rPr sz="1167" dirty="0">
                <a:latin typeface="Garamond"/>
                <a:cs typeface="Garamond"/>
              </a:rPr>
              <a:t>where each </a:t>
            </a:r>
            <a:r>
              <a:rPr sz="1167" spc="-5" dirty="0">
                <a:latin typeface="Garamond"/>
                <a:cs typeface="Garamond"/>
              </a:rPr>
              <a:t>person  </a:t>
            </a:r>
            <a:r>
              <a:rPr sz="1167" dirty="0">
                <a:latin typeface="Garamond"/>
                <a:cs typeface="Garamond"/>
              </a:rPr>
              <a:t>specializes in </a:t>
            </a:r>
            <a:r>
              <a:rPr sz="1167" spc="-5" dirty="0">
                <a:latin typeface="Garamond"/>
                <a:cs typeface="Garamond"/>
              </a:rPr>
              <a:t>producing </a:t>
            </a:r>
            <a:r>
              <a:rPr sz="1167" dirty="0">
                <a:latin typeface="Garamond"/>
                <a:cs typeface="Garamond"/>
              </a:rPr>
              <a:t>something, </a:t>
            </a:r>
            <a:r>
              <a:rPr sz="1167" spc="-5" dirty="0">
                <a:latin typeface="Garamond"/>
                <a:cs typeface="Garamond"/>
              </a:rPr>
              <a:t>receives payment, and </a:t>
            </a:r>
            <a:r>
              <a:rPr sz="1167" dirty="0">
                <a:latin typeface="Garamond"/>
                <a:cs typeface="Garamond"/>
              </a:rPr>
              <a:t>buys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things with this </a:t>
            </a:r>
            <a:r>
              <a:rPr sz="1167" spc="-5" dirty="0">
                <a:latin typeface="Garamond"/>
                <a:cs typeface="Garamond"/>
              </a:rPr>
              <a:t>money.  </a:t>
            </a:r>
            <a:r>
              <a:rPr sz="1167" dirty="0">
                <a:latin typeface="Garamond"/>
                <a:cs typeface="Garamond"/>
              </a:rPr>
              <a:t>Thus, </a:t>
            </a:r>
            <a:r>
              <a:rPr sz="1167" spc="-5" dirty="0">
                <a:latin typeface="Garamond"/>
                <a:cs typeface="Garamond"/>
              </a:rPr>
              <a:t>modern </a:t>
            </a:r>
            <a:r>
              <a:rPr sz="1167" dirty="0">
                <a:latin typeface="Garamond"/>
                <a:cs typeface="Garamond"/>
              </a:rPr>
              <a:t>economies </a:t>
            </a:r>
            <a:r>
              <a:rPr sz="1167" spc="-5" dirty="0">
                <a:latin typeface="Garamond"/>
                <a:cs typeface="Garamond"/>
              </a:rPr>
              <a:t>abound in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83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Marketers are </a:t>
            </a:r>
            <a:r>
              <a:rPr sz="1167" dirty="0">
                <a:latin typeface="Garamond"/>
                <a:cs typeface="Garamond"/>
              </a:rPr>
              <a:t>keenly </a:t>
            </a:r>
            <a:r>
              <a:rPr sz="1167" spc="-5" dirty="0">
                <a:latin typeface="Garamond"/>
                <a:cs typeface="Garamond"/>
              </a:rPr>
              <a:t>interested in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5997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2725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3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</a:t>
            </a:r>
            <a:r>
              <a:rPr sz="1167" spc="-5" dirty="0">
                <a:latin typeface="Garamond"/>
                <a:cs typeface="Garamond"/>
              </a:rPr>
              <a:t>had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detailed </a:t>
            </a:r>
            <a:r>
              <a:rPr sz="1167" dirty="0">
                <a:latin typeface="Garamond"/>
                <a:cs typeface="Garamond"/>
              </a:rPr>
              <a:t>view </a:t>
            </a:r>
            <a:r>
              <a:rPr sz="1167" spc="-5" dirty="0">
                <a:latin typeface="Garamond"/>
                <a:cs typeface="Garamond"/>
              </a:rPr>
              <a:t>of Marketing process and </a:t>
            </a:r>
            <a:r>
              <a:rPr sz="1167" dirty="0">
                <a:latin typeface="Garamond"/>
                <a:cs typeface="Garamond"/>
              </a:rPr>
              <a:t>core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concepts. For  today the focus </a:t>
            </a:r>
            <a:r>
              <a:rPr sz="1167" spc="-5" dirty="0">
                <a:latin typeface="Garamond"/>
                <a:cs typeface="Garamond"/>
              </a:rPr>
              <a:t>of discussion is 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powerful role of </a:t>
            </a:r>
            <a:r>
              <a:rPr sz="1167" dirty="0">
                <a:latin typeface="Garamond"/>
                <a:cs typeface="Garamond"/>
              </a:rPr>
              <a:t>customers in the marketing  </a:t>
            </a:r>
            <a:r>
              <a:rPr sz="1167" spc="-5" dirty="0">
                <a:latin typeface="Garamond"/>
                <a:cs typeface="Garamond"/>
              </a:rPr>
              <a:t>process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value </a:t>
            </a:r>
            <a:r>
              <a:rPr sz="1167" dirty="0">
                <a:latin typeface="Garamond"/>
                <a:cs typeface="Garamond"/>
              </a:rPr>
              <a:t>that exceeds customer </a:t>
            </a:r>
            <a:r>
              <a:rPr sz="1167" spc="-5" dirty="0">
                <a:latin typeface="Garamond"/>
                <a:cs typeface="Garamond"/>
              </a:rPr>
              <a:t>expectations. Along  </a:t>
            </a:r>
            <a:r>
              <a:rPr sz="1167" dirty="0">
                <a:latin typeface="Garamond"/>
                <a:cs typeface="Garamond"/>
              </a:rPr>
              <a:t>with the concept </a:t>
            </a:r>
            <a:r>
              <a:rPr sz="1167" spc="-5" dirty="0">
                <a:latin typeface="Garamond"/>
                <a:cs typeface="Garamond"/>
              </a:rPr>
              <a:t>of relationship marketing major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performed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are also  presented </a:t>
            </a:r>
            <a:r>
              <a:rPr sz="1167" dirty="0">
                <a:latin typeface="Garamond"/>
                <a:cs typeface="Garamond"/>
              </a:rPr>
              <a:t>so today we will </a:t>
            </a:r>
            <a:r>
              <a:rPr sz="1167" spc="-5" dirty="0">
                <a:latin typeface="Garamond"/>
                <a:cs typeface="Garamond"/>
              </a:rPr>
              <a:t>be discussing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following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topics: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FUNCTIONS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56"/>
              </a:lnSpc>
              <a:buAutoNum type="alphaU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CUSTOMER </a:t>
            </a:r>
            <a:r>
              <a:rPr sz="1167" b="1" dirty="0">
                <a:latin typeface="Garamond"/>
                <a:cs typeface="Garamond"/>
              </a:rPr>
              <a:t>RELATIONSHIP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Functions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eight </a:t>
            </a:r>
            <a:r>
              <a:rPr sz="1167" spc="-5" dirty="0">
                <a:latin typeface="Garamond"/>
                <a:cs typeface="Garamond"/>
              </a:rPr>
              <a:t>Universal </a:t>
            </a:r>
            <a:r>
              <a:rPr sz="1167" dirty="0">
                <a:latin typeface="Garamond"/>
                <a:cs typeface="Garamond"/>
              </a:rPr>
              <a:t>functions that </a:t>
            </a:r>
            <a:r>
              <a:rPr sz="1167" spc="-5" dirty="0">
                <a:latin typeface="Garamond"/>
                <a:cs typeface="Garamond"/>
              </a:rPr>
              <a:t>are performed in marketing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are as </a:t>
            </a:r>
            <a:r>
              <a:rPr sz="1167" dirty="0">
                <a:latin typeface="Garamond"/>
                <a:cs typeface="Garamond"/>
              </a:rPr>
              <a:t>shown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fig these  are Buying, </a:t>
            </a:r>
            <a:r>
              <a:rPr sz="1167" spc="-5" dirty="0">
                <a:latin typeface="Garamond"/>
                <a:cs typeface="Garamond"/>
              </a:rPr>
              <a:t>selling, transporting, storing, standardizing and </a:t>
            </a:r>
            <a:r>
              <a:rPr sz="1167" dirty="0">
                <a:latin typeface="Garamond"/>
                <a:cs typeface="Garamond"/>
              </a:rPr>
              <a:t>grading, financing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finally </a:t>
            </a:r>
            <a:r>
              <a:rPr sz="1167" spc="-5" dirty="0">
                <a:latin typeface="Garamond"/>
                <a:cs typeface="Garamond"/>
              </a:rPr>
              <a:t>risk </a:t>
            </a:r>
            <a:r>
              <a:rPr sz="1167" dirty="0">
                <a:latin typeface="Garamond"/>
                <a:cs typeface="Garamond"/>
              </a:rPr>
              <a:t>taking  </a:t>
            </a:r>
            <a:r>
              <a:rPr sz="1167" spc="-5" dirty="0">
                <a:latin typeface="Garamond"/>
                <a:cs typeface="Garamond"/>
              </a:rPr>
              <a:t>now lets discuss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one by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602" y="3913187"/>
            <a:ext cx="220274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  <a:tab pos="924786" algn="l"/>
                <a:tab pos="1416811" algn="l"/>
                <a:tab pos="2071199" algn="l"/>
              </a:tabLst>
            </a:pPr>
            <a:r>
              <a:rPr sz="1167" b="1" spc="-5" dirty="0">
                <a:latin typeface="Garamond"/>
                <a:cs typeface="Garamond"/>
              </a:rPr>
              <a:t>Buying</a:t>
            </a:r>
            <a:r>
              <a:rPr sz="1167" b="1" dirty="0">
                <a:latin typeface="Garamond"/>
                <a:cs typeface="Garamond"/>
              </a:rPr>
              <a:t>:	</a:t>
            </a:r>
            <a:r>
              <a:rPr sz="1167" dirty="0">
                <a:latin typeface="Garamond"/>
                <a:cs typeface="Garamond"/>
              </a:rPr>
              <a:t>(Raw	material	to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853" y="4095432"/>
            <a:ext cx="1982964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finished goods </a:t>
            </a:r>
            <a:r>
              <a:rPr sz="1167" spc="-5" dirty="0">
                <a:latin typeface="Garamond"/>
                <a:cs typeface="Garamond"/>
              </a:rPr>
              <a:t>or 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as retailer or whole </a:t>
            </a:r>
            <a:r>
              <a:rPr sz="1167" dirty="0">
                <a:latin typeface="Garamond"/>
                <a:cs typeface="Garamond"/>
              </a:rPr>
              <a:t>seller  to sell them again for final  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consumers). It is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853" y="4914053"/>
            <a:ext cx="1982347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96985" algn="l"/>
                <a:tab pos="1118633" algn="l"/>
                <a:tab pos="1747092" algn="l"/>
              </a:tabLst>
            </a:pPr>
            <a:r>
              <a:rPr sz="1167" dirty="0">
                <a:latin typeface="Garamond"/>
                <a:cs typeface="Garamond"/>
              </a:rPr>
              <a:t>function	that	ensures	that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853" y="5080740"/>
            <a:ext cx="198111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-5" dirty="0">
                <a:latin typeface="Garamond"/>
                <a:cs typeface="Garamond"/>
              </a:rPr>
              <a:t>product offerings are available 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7853" y="5247428"/>
            <a:ext cx="198172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02541" algn="l"/>
                <a:tab pos="1411255" algn="l"/>
                <a:tab pos="1687826" algn="l"/>
              </a:tabLst>
            </a:pPr>
            <a:r>
              <a:rPr sz="1167" dirty="0">
                <a:latin typeface="Garamond"/>
                <a:cs typeface="Garamond"/>
              </a:rPr>
              <a:t>sufficient	quantities	to	meet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5602" y="5414115"/>
            <a:ext cx="2203362" cy="37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/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demands</a:t>
            </a:r>
            <a:endParaRPr sz="1167">
              <a:latin typeface="Garamond"/>
              <a:cs typeface="Garamond"/>
            </a:endParaRPr>
          </a:p>
          <a:p>
            <a:pPr marL="234592" indent="-222245">
              <a:spcBef>
                <a:spcPts val="73"/>
              </a:spcBef>
              <a:buFont typeface="Symbol"/>
              <a:buChar char=""/>
              <a:tabLst>
                <a:tab pos="233975" algn="l"/>
                <a:tab pos="234592" algn="l"/>
                <a:tab pos="828479" algn="l"/>
                <a:tab pos="1187776" algn="l"/>
                <a:tab pos="1804505" algn="l"/>
                <a:tab pos="2053296" algn="l"/>
              </a:tabLst>
            </a:pPr>
            <a:r>
              <a:rPr sz="1167" b="1" spc="-5" dirty="0">
                <a:latin typeface="Garamond"/>
                <a:cs typeface="Garamond"/>
              </a:rPr>
              <a:t>Selling</a:t>
            </a:r>
            <a:r>
              <a:rPr sz="1167" b="1" dirty="0">
                <a:latin typeface="Garamond"/>
                <a:cs typeface="Garamond"/>
              </a:rPr>
              <a:t>:	</a:t>
            </a:r>
            <a:r>
              <a:rPr sz="1167" spc="5" dirty="0">
                <a:latin typeface="Garamond"/>
                <a:cs typeface="Garamond"/>
              </a:rPr>
              <a:t>T</a:t>
            </a:r>
            <a:r>
              <a:rPr sz="1167" spc="-5" dirty="0">
                <a:latin typeface="Garamond"/>
                <a:cs typeface="Garamond"/>
              </a:rPr>
              <a:t>h</a:t>
            </a:r>
            <a:r>
              <a:rPr sz="1167" dirty="0">
                <a:latin typeface="Garamond"/>
                <a:cs typeface="Garamond"/>
              </a:rPr>
              <a:t>e	function	to	</a:t>
            </a:r>
            <a:r>
              <a:rPr sz="1167" spc="-5" dirty="0">
                <a:latin typeface="Garamond"/>
                <a:cs typeface="Garamond"/>
              </a:rPr>
              <a:t>be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5602" y="5768234"/>
            <a:ext cx="5494514" cy="3867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>
              <a:lnSpc>
                <a:spcPts val="1356"/>
              </a:lnSpc>
              <a:tabLst>
                <a:tab pos="1131597" algn="l"/>
                <a:tab pos="1538429" algn="l"/>
                <a:tab pos="2010699" algn="l"/>
              </a:tabLst>
            </a:pPr>
            <a:r>
              <a:rPr sz="1167" spc="-5" dirty="0">
                <a:latin typeface="Garamond"/>
                <a:cs typeface="Garamond"/>
              </a:rPr>
              <a:t>performed	</a:t>
            </a:r>
            <a:r>
              <a:rPr sz="1167" dirty="0">
                <a:latin typeface="Garamond"/>
                <a:cs typeface="Garamond"/>
              </a:rPr>
              <a:t>to	sell	the</a:t>
            </a:r>
            <a:endParaRPr sz="1167">
              <a:latin typeface="Garamond"/>
              <a:cs typeface="Garamond"/>
            </a:endParaRPr>
          </a:p>
          <a:p>
            <a:pPr marL="234592" marR="5556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products/services/idea </a:t>
            </a:r>
            <a:r>
              <a:rPr sz="1167" dirty="0">
                <a:latin typeface="Garamond"/>
                <a:cs typeface="Garamond"/>
              </a:rPr>
              <a:t>to satisfy customer </a:t>
            </a:r>
            <a:r>
              <a:rPr sz="1167" spc="-5" dirty="0">
                <a:latin typeface="Garamond"/>
                <a:cs typeface="Garamond"/>
              </a:rPr>
              <a:t>needs or </a:t>
            </a:r>
            <a:r>
              <a:rPr sz="1167" dirty="0">
                <a:latin typeface="Garamond"/>
                <a:cs typeface="Garamond"/>
              </a:rPr>
              <a:t>wants. </a:t>
            </a:r>
            <a:r>
              <a:rPr sz="1167" spc="-5" dirty="0">
                <a:latin typeface="Garamond"/>
                <a:cs typeface="Garamond"/>
              </a:rPr>
              <a:t>Using advertising, personal  </a:t>
            </a:r>
            <a:r>
              <a:rPr sz="1167" dirty="0">
                <a:latin typeface="Garamond"/>
                <a:cs typeface="Garamond"/>
              </a:rPr>
              <a:t>selling, </a:t>
            </a:r>
            <a:r>
              <a:rPr sz="1167" spc="-5" dirty="0">
                <a:latin typeface="Garamond"/>
                <a:cs typeface="Garamond"/>
              </a:rPr>
              <a:t>and sales promotion </a:t>
            </a:r>
            <a:r>
              <a:rPr sz="1167" dirty="0">
                <a:latin typeface="Garamond"/>
                <a:cs typeface="Garamond"/>
              </a:rPr>
              <a:t>to match </a:t>
            </a:r>
            <a:r>
              <a:rPr sz="1167" spc="-5" dirty="0">
                <a:latin typeface="Garamond"/>
                <a:cs typeface="Garamond"/>
              </a:rPr>
              <a:t>goods and </a:t>
            </a:r>
            <a:r>
              <a:rPr sz="1167" dirty="0">
                <a:latin typeface="Garamond"/>
                <a:cs typeface="Garamond"/>
              </a:rPr>
              <a:t>services to customer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</a:t>
            </a:r>
            <a:endParaRPr sz="1167">
              <a:latin typeface="Garamond"/>
              <a:cs typeface="Garamond"/>
            </a:endParaRPr>
          </a:p>
          <a:p>
            <a:pPr marL="234592" marR="6791" indent="-222245" algn="just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Transporting: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to create the </a:t>
            </a:r>
            <a:r>
              <a:rPr sz="1167" spc="-5" dirty="0">
                <a:latin typeface="Garamond"/>
                <a:cs typeface="Garamond"/>
              </a:rPr>
              <a:t>availability of product or services. It is </a:t>
            </a:r>
            <a:r>
              <a:rPr sz="1167" dirty="0">
                <a:latin typeface="Garamond"/>
                <a:cs typeface="Garamond"/>
              </a:rPr>
              <a:t>used  for moving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from their </a:t>
            </a:r>
            <a:r>
              <a:rPr sz="1167" spc="-5" dirty="0">
                <a:latin typeface="Garamond"/>
                <a:cs typeface="Garamond"/>
              </a:rPr>
              <a:t>points of production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location </a:t>
            </a:r>
            <a:r>
              <a:rPr sz="1167" dirty="0">
                <a:latin typeface="Garamond"/>
                <a:cs typeface="Garamond"/>
              </a:rPr>
              <a:t>convenient for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  <a:buFont typeface="Symbol"/>
              <a:buChar char=""/>
            </a:pPr>
            <a:endParaRPr sz="1167">
              <a:latin typeface="Times New Roman"/>
              <a:cs typeface="Times New Roman"/>
            </a:endParaRPr>
          </a:p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Storing: </a:t>
            </a:r>
            <a:r>
              <a:rPr sz="1167" spc="-5" dirty="0">
                <a:latin typeface="Garamond"/>
                <a:cs typeface="Garamond"/>
              </a:rPr>
              <a:t>Warehouses are </a:t>
            </a:r>
            <a:r>
              <a:rPr sz="1167" dirty="0">
                <a:latin typeface="Garamond"/>
                <a:cs typeface="Garamond"/>
              </a:rPr>
              <a:t>used to store the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for further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distribution.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234592" marR="5556" indent="-222245" algn="just">
              <a:lnSpc>
                <a:spcPct val="94000"/>
              </a:lnSpc>
              <a:buFont typeface="Symbol"/>
              <a:buChar char="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Standardizing and </a:t>
            </a:r>
            <a:r>
              <a:rPr sz="1167" b="1" dirty="0">
                <a:latin typeface="Garamond"/>
                <a:cs typeface="Garamond"/>
              </a:rPr>
              <a:t>grading: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more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products and services without  </a:t>
            </a:r>
            <a:r>
              <a:rPr sz="1167" dirty="0">
                <a:latin typeface="Garamond"/>
                <a:cs typeface="Garamond"/>
              </a:rPr>
              <a:t>variation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quality. </a:t>
            </a:r>
            <a:r>
              <a:rPr sz="1167" spc="-5" dirty="0">
                <a:latin typeface="Garamond"/>
                <a:cs typeface="Garamond"/>
              </a:rPr>
              <a:t>Ensuring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product offerings meet established and </a:t>
            </a:r>
            <a:r>
              <a:rPr sz="1167" dirty="0">
                <a:latin typeface="Garamond"/>
                <a:cs typeface="Garamond"/>
              </a:rPr>
              <a:t>grading  quality </a:t>
            </a:r>
            <a:r>
              <a:rPr sz="1167" spc="-5" dirty="0">
                <a:latin typeface="Garamond"/>
                <a:cs typeface="Garamond"/>
              </a:rPr>
              <a:t>and quantity control </a:t>
            </a:r>
            <a:r>
              <a:rPr sz="1167" dirty="0">
                <a:latin typeface="Garamond"/>
                <a:cs typeface="Garamond"/>
              </a:rPr>
              <a:t>standards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size, weight, </a:t>
            </a:r>
            <a:r>
              <a:rPr sz="1167" spc="-5" dirty="0">
                <a:latin typeface="Garamond"/>
                <a:cs typeface="Garamond"/>
              </a:rPr>
              <a:t>and other product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variables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264">
              <a:latin typeface="Times New Roman"/>
              <a:cs typeface="Times New Roman"/>
            </a:endParaRPr>
          </a:p>
          <a:p>
            <a:pPr marL="234592" marR="7408" indent="-222245" algn="just">
              <a:lnSpc>
                <a:spcPts val="1312"/>
              </a:lnSpc>
              <a:buFont typeface="Symbol"/>
              <a:buChar char="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Financing: </a:t>
            </a:r>
            <a:r>
              <a:rPr sz="1167" dirty="0">
                <a:latin typeface="Garamond"/>
                <a:cs typeface="Garamond"/>
              </a:rPr>
              <a:t>Providing the financial </a:t>
            </a:r>
            <a:r>
              <a:rPr sz="1167" spc="-5" dirty="0">
                <a:latin typeface="Garamond"/>
                <a:cs typeface="Garamond"/>
              </a:rPr>
              <a:t>resources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carry out different </a:t>
            </a:r>
            <a:r>
              <a:rPr sz="1167" dirty="0">
                <a:latin typeface="Garamond"/>
                <a:cs typeface="Garamond"/>
              </a:rPr>
              <a:t>function e.g. </a:t>
            </a:r>
            <a:r>
              <a:rPr sz="1167" spc="-5" dirty="0">
                <a:latin typeface="Garamond"/>
                <a:cs typeface="Garamond"/>
              </a:rPr>
              <a:t>promotion  of product and providing </a:t>
            </a:r>
            <a:r>
              <a:rPr sz="1167" dirty="0">
                <a:latin typeface="Garamond"/>
                <a:cs typeface="Garamond"/>
              </a:rPr>
              <a:t>credit for channel </a:t>
            </a:r>
            <a:r>
              <a:rPr sz="1167" spc="-5" dirty="0">
                <a:latin typeface="Garamond"/>
                <a:cs typeface="Garamond"/>
              </a:rPr>
              <a:t>members </a:t>
            </a:r>
            <a:r>
              <a:rPr sz="1167" dirty="0">
                <a:latin typeface="Garamond"/>
                <a:cs typeface="Garamond"/>
              </a:rPr>
              <a:t>(wholesalers </a:t>
            </a:r>
            <a:r>
              <a:rPr sz="1167" spc="-5" dirty="0">
                <a:latin typeface="Garamond"/>
                <a:cs typeface="Garamond"/>
              </a:rPr>
              <a:t>retailers) or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4"/>
              </a:spcBef>
              <a:buFont typeface="Symbol"/>
              <a:buChar char=""/>
            </a:pPr>
            <a:endParaRPr sz="1215">
              <a:latin typeface="Times New Roman"/>
              <a:cs typeface="Times New Roman"/>
            </a:endParaRPr>
          </a:p>
          <a:p>
            <a:pPr marL="234592" marR="4939" indent="-222245" algn="just">
              <a:lnSpc>
                <a:spcPct val="93900"/>
              </a:lnSpc>
              <a:buFont typeface="Symbol"/>
              <a:buChar char="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Risk taking: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takes a </a:t>
            </a:r>
            <a:r>
              <a:rPr sz="1167" spc="-5" dirty="0">
                <a:latin typeface="Garamond"/>
                <a:cs typeface="Garamond"/>
              </a:rPr>
              <a:t>risk </a:t>
            </a:r>
            <a:r>
              <a:rPr sz="1167" dirty="0">
                <a:latin typeface="Garamond"/>
                <a:cs typeface="Garamond"/>
              </a:rPr>
              <a:t>specifically when </a:t>
            </a:r>
            <a:r>
              <a:rPr sz="1167" spc="-5" dirty="0">
                <a:latin typeface="Garamond"/>
                <a:cs typeface="Garamond"/>
              </a:rPr>
              <a:t>any new product </a:t>
            </a:r>
            <a:r>
              <a:rPr sz="1167" dirty="0">
                <a:latin typeface="Garamond"/>
                <a:cs typeface="Garamond"/>
              </a:rPr>
              <a:t>is introduced in a  </a:t>
            </a:r>
            <a:r>
              <a:rPr sz="1167" spc="-5" dirty="0">
                <a:latin typeface="Garamond"/>
                <a:cs typeface="Garamond"/>
              </a:rPr>
              <a:t>market because </a:t>
            </a:r>
            <a:r>
              <a:rPr sz="1167" dirty="0">
                <a:latin typeface="Garamond"/>
                <a:cs typeface="Garamond"/>
              </a:rPr>
              <a:t>there are equal chances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failure. </a:t>
            </a:r>
            <a:r>
              <a:rPr sz="1167" spc="-5" dirty="0">
                <a:latin typeface="Garamond"/>
                <a:cs typeface="Garamond"/>
              </a:rPr>
              <a:t>Dealing </a:t>
            </a:r>
            <a:r>
              <a:rPr sz="1167" dirty="0">
                <a:latin typeface="Garamond"/>
                <a:cs typeface="Garamond"/>
              </a:rPr>
              <a:t>with uncertainty  </a:t>
            </a:r>
            <a:r>
              <a:rPr sz="1167" spc="-5" dirty="0">
                <a:latin typeface="Garamond"/>
                <a:cs typeface="Garamond"/>
              </a:rPr>
              <a:t>about consumer purchases resulting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creation and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 that consumers </a:t>
            </a:r>
            <a:r>
              <a:rPr sz="1167" spc="-5" dirty="0">
                <a:latin typeface="Garamond"/>
                <a:cs typeface="Garamond"/>
              </a:rPr>
              <a:t>may purchase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</a:t>
            </a:r>
            <a:endParaRPr sz="1167">
              <a:latin typeface="Garamond"/>
              <a:cs typeface="Garamond"/>
            </a:endParaRPr>
          </a:p>
          <a:p>
            <a:pPr marL="234592" marR="5556" indent="-222245" algn="just">
              <a:lnSpc>
                <a:spcPct val="94000"/>
              </a:lnSpc>
              <a:spcBef>
                <a:spcPts val="160"/>
              </a:spcBef>
              <a:buFont typeface="Symbol"/>
              <a:buChar char="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Securing </a:t>
            </a: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Information: </a:t>
            </a:r>
            <a:r>
              <a:rPr sz="1167" spc="-5" dirty="0">
                <a:latin typeface="Garamond"/>
                <a:cs typeface="Garamond"/>
              </a:rPr>
              <a:t>Collecting information about </a:t>
            </a:r>
            <a:r>
              <a:rPr sz="1167" dirty="0">
                <a:latin typeface="Garamond"/>
                <a:cs typeface="Garamond"/>
              </a:rPr>
              <a:t>consumers, competitors,  information </a:t>
            </a:r>
            <a:r>
              <a:rPr sz="1167" spc="-5" dirty="0">
                <a:latin typeface="Garamond"/>
                <a:cs typeface="Garamond"/>
              </a:rPr>
              <a:t>and channel </a:t>
            </a:r>
            <a:r>
              <a:rPr sz="1167" dirty="0">
                <a:latin typeface="Garamond"/>
                <a:cs typeface="Garamond"/>
              </a:rPr>
              <a:t>members (wholesalers, </a:t>
            </a:r>
            <a:r>
              <a:rPr sz="1167" spc="-5" dirty="0">
                <a:latin typeface="Garamond"/>
                <a:cs typeface="Garamond"/>
              </a:rPr>
              <a:t>and retailers) </a:t>
            </a:r>
            <a:r>
              <a:rPr sz="1167" dirty="0">
                <a:latin typeface="Garamond"/>
                <a:cs typeface="Garamond"/>
              </a:rPr>
              <a:t>for use in making marketing  </a:t>
            </a:r>
            <a:r>
              <a:rPr sz="1167" spc="-5" dirty="0">
                <a:latin typeface="Garamond"/>
                <a:cs typeface="Garamond"/>
              </a:rPr>
              <a:t>decisions Almost all marketing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are based on information acquired </a:t>
            </a:r>
            <a:r>
              <a:rPr sz="1167" dirty="0">
                <a:latin typeface="Garamond"/>
                <a:cs typeface="Garamond"/>
              </a:rPr>
              <a:t>from  </a:t>
            </a:r>
            <a:r>
              <a:rPr sz="1167" spc="11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external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44574" y="239818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37167" y="277156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674533" y="37005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674533" y="37101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674533" y="37198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674533" y="37302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674533" y="37405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74533" y="37505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674533" y="376020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674533" y="377020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674533" y="378057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674533" y="37905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6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674533" y="380058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674533" y="38109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674533" y="38205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674533" y="38302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674533" y="38405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674533" y="38509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674533" y="386058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674533" y="387021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674533" y="38805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674533" y="38909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674533" y="39005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674533" y="39102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674533" y="39205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674533" y="39309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674533" y="39409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674533" y="395059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674533" y="39606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674533" y="39706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674533" y="39806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674533" y="399097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674533" y="400097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674533" y="40106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674533" y="40206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674533" y="40309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674533" y="40413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674533" y="405098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674533" y="40606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674533" y="40709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674533" y="40806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674533" y="40902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674533" y="41006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674533" y="41109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674533" y="412099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674533" y="413062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674533" y="41406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674533" y="415099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674533" y="41609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674533" y="417099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674533" y="41813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674533" y="41910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674533" y="42006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674533" y="42110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674533" y="42213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674533" y="423100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674533" y="42406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674533" y="42510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674533" y="42613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674533" y="42710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674533" y="42806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674533" y="42910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674533" y="43013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674533" y="43113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674533" y="43210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674533" y="43310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674533" y="434101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674533" y="435101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674533" y="43613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674533" y="437139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674533" y="43810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674533" y="43910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674533" y="44013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8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674533" y="44117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674533" y="442139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674533" y="44310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674533" y="44414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674533" y="44510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674533" y="446066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674533" y="44710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674533" y="44814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674533" y="44914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674533" y="450103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674533" y="45110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674533" y="452141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674533" y="45314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674533" y="454141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674533" y="455178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674533" y="456141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674533" y="45710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674533" y="458141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674533" y="45917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674533" y="460142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674533" y="461105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674533" y="462142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674533" y="46317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674533" y="464142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674533" y="46510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674533" y="46614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674533" y="467180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674533" y="46818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674533" y="46914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674533" y="470143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674533" y="47114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674533" y="472143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674533" y="47318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674533" y="474181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674533" y="47514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674533" y="476144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674533" y="47718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674533" y="47821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674533" y="479181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674533" y="48014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674533" y="48118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674533" y="482144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674533" y="48310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674533" y="484145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674533" y="48518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674533" y="48618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674533" y="487145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674533" y="488145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674533" y="489182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674533" y="49018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3674533" y="49118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674533" y="492220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3674533" y="49318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674533" y="49414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674533" y="495183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674533" y="496220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3674533" y="497183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674533" y="49814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3674533" y="49918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674533" y="500221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674533" y="50118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674533" y="50214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3674533" y="50318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674533" y="50422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3674533" y="505221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674533" y="506184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674533" y="50718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674533" y="508185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3674533" y="50918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674533" y="510222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3674533" y="511222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674533" y="512185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674533" y="51318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674533" y="514223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3674533" y="515260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674533" y="516223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3674533" y="517186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674533" y="51822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674533" y="51918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674533" y="52014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3674533" y="52118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674533" y="52222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3674533" y="523224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674533" y="524187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674533" y="525187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674533" y="526224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3674533" y="52722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674533" y="52822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3674533" y="529261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674533" y="530224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3674533" y="531188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674533" y="532225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3674533" y="533262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674533" y="534225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3674533" y="53518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674533" y="53622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674533" y="537262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674533" y="53822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3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3674533" y="539189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674533" y="54022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3674533" y="541263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674533" y="54226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674533" y="54322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674533" y="544226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3674533" y="54522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674533" y="546226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3674533" y="547264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674533" y="548264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674533" y="54922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674533" y="550227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3674533" y="551264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674533" y="552301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3674533" y="553264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674533" y="55422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674533" y="555265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674533" y="556228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3674533" y="557191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674533" y="55822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3674533" y="559265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674533" y="56026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3674533" y="561228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674533" y="56222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3674533" y="563266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674533" y="56426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3674533" y="56526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674533" y="566303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674533" y="567266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674533" y="568229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3674533" y="569266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674533" y="570304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3674533" y="571267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674533" y="572230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674533" y="573267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674533" y="574304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3674533" y="5752677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674533" y="576230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3674533" y="5772679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674533" y="578305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674533" y="5793051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674533" y="580268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3674533" y="581268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674533" y="582268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3674533" y="583268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674533" y="5843058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674533" y="585306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674533" y="5862690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3674533" y="5872692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674533" y="5883063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3674533" y="5893434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674533" y="5903065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3674533" y="5912696"/>
            <a:ext cx="31115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672448" y="3791807"/>
            <a:ext cx="3115715" cy="2128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 txBox="1"/>
          <p:nvPr/>
        </p:nvSpPr>
        <p:spPr>
          <a:xfrm>
            <a:off x="4944322" y="4774776"/>
            <a:ext cx="56859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875" b="1" spc="53" dirty="0">
                <a:latin typeface="Arial"/>
                <a:cs typeface="Arial"/>
              </a:rPr>
              <a:t>M</a:t>
            </a:r>
            <a:r>
              <a:rPr sz="875" b="1" spc="39" dirty="0">
                <a:latin typeface="Arial"/>
                <a:cs typeface="Arial"/>
              </a:rPr>
              <a:t>a</a:t>
            </a:r>
            <a:r>
              <a:rPr sz="875" b="1" spc="24" dirty="0">
                <a:latin typeface="Arial"/>
                <a:cs typeface="Arial"/>
              </a:rPr>
              <a:t>r</a:t>
            </a:r>
            <a:r>
              <a:rPr sz="875" b="1" spc="44" dirty="0">
                <a:latin typeface="Arial"/>
                <a:cs typeface="Arial"/>
              </a:rPr>
              <a:t>k</a:t>
            </a:r>
            <a:r>
              <a:rPr sz="875" b="1" spc="29" dirty="0">
                <a:latin typeface="Arial"/>
                <a:cs typeface="Arial"/>
              </a:rPr>
              <a:t>e</a:t>
            </a:r>
            <a:r>
              <a:rPr sz="875" b="1" spc="19" dirty="0">
                <a:latin typeface="Arial"/>
                <a:cs typeface="Arial"/>
              </a:rPr>
              <a:t>t</a:t>
            </a:r>
            <a:r>
              <a:rPr sz="875" b="1" spc="24" dirty="0">
                <a:latin typeface="Arial"/>
                <a:cs typeface="Arial"/>
              </a:rPr>
              <a:t>i</a:t>
            </a:r>
            <a:r>
              <a:rPr sz="875" b="1" spc="34" dirty="0">
                <a:latin typeface="Arial"/>
                <a:cs typeface="Arial"/>
              </a:rPr>
              <a:t>n</a:t>
            </a:r>
            <a:r>
              <a:rPr sz="875" b="1" spc="19" dirty="0">
                <a:latin typeface="Arial"/>
                <a:cs typeface="Arial"/>
              </a:rPr>
              <a:t>g</a:t>
            </a:r>
            <a:endParaRPr sz="875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238308" y="3947266"/>
            <a:ext cx="719843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021" b="1" spc="24" dirty="0">
                <a:latin typeface="Times New Roman"/>
                <a:cs typeface="Times New Roman"/>
              </a:rPr>
              <a:t>I</a:t>
            </a:r>
            <a:r>
              <a:rPr sz="1021" b="1" spc="34" dirty="0">
                <a:latin typeface="Times New Roman"/>
                <a:cs typeface="Times New Roman"/>
              </a:rPr>
              <a:t>n</a:t>
            </a:r>
            <a:r>
              <a:rPr sz="1021" b="1" spc="29" dirty="0">
                <a:latin typeface="Times New Roman"/>
                <a:cs typeface="Times New Roman"/>
              </a:rPr>
              <a:t>f</a:t>
            </a:r>
            <a:r>
              <a:rPr sz="1021" b="1" spc="24" dirty="0">
                <a:latin typeface="Times New Roman"/>
                <a:cs typeface="Times New Roman"/>
              </a:rPr>
              <a:t>or</a:t>
            </a:r>
            <a:r>
              <a:rPr sz="1021" b="1" spc="49" dirty="0">
                <a:latin typeface="Times New Roman"/>
                <a:cs typeface="Times New Roman"/>
              </a:rPr>
              <a:t>m</a:t>
            </a:r>
            <a:r>
              <a:rPr sz="1021" b="1" spc="24" dirty="0">
                <a:latin typeface="Times New Roman"/>
                <a:cs typeface="Times New Roman"/>
              </a:rPr>
              <a:t>a</a:t>
            </a:r>
            <a:r>
              <a:rPr sz="1021" b="1" spc="19" dirty="0">
                <a:latin typeface="Times New Roman"/>
                <a:cs typeface="Times New Roman"/>
              </a:rPr>
              <a:t>ti</a:t>
            </a:r>
            <a:r>
              <a:rPr sz="1021" b="1" spc="24" dirty="0">
                <a:latin typeface="Times New Roman"/>
                <a:cs typeface="Times New Roman"/>
              </a:rPr>
              <a:t>o</a:t>
            </a:r>
            <a:r>
              <a:rPr sz="1021" b="1" spc="5" dirty="0">
                <a:latin typeface="Times New Roman"/>
                <a:cs typeface="Times New Roman"/>
              </a:rPr>
              <a:t>n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576992" y="3947266"/>
            <a:ext cx="420422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021" b="1" spc="34" dirty="0">
                <a:latin typeface="Times New Roman"/>
                <a:cs typeface="Times New Roman"/>
              </a:rPr>
              <a:t>Buy</a:t>
            </a:r>
            <a:r>
              <a:rPr sz="1021" b="1" spc="19" dirty="0">
                <a:latin typeface="Times New Roman"/>
                <a:cs typeface="Times New Roman"/>
              </a:rPr>
              <a:t>i</a:t>
            </a:r>
            <a:r>
              <a:rPr sz="1021" b="1" spc="24" dirty="0">
                <a:latin typeface="Times New Roman"/>
                <a:cs typeface="Times New Roman"/>
              </a:rPr>
              <a:t>n</a:t>
            </a:r>
            <a:r>
              <a:rPr sz="1021" b="1" spc="5" dirty="0">
                <a:latin typeface="Times New Roman"/>
                <a:cs typeface="Times New Roman"/>
              </a:rPr>
              <a:t>g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3707130" y="4425102"/>
            <a:ext cx="725399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021" b="1" spc="19" dirty="0">
                <a:latin typeface="Times New Roman"/>
                <a:cs typeface="Times New Roman"/>
              </a:rPr>
              <a:t>Risk</a:t>
            </a:r>
            <a:r>
              <a:rPr sz="1021" b="1" spc="-34" dirty="0">
                <a:latin typeface="Times New Roman"/>
                <a:cs typeface="Times New Roman"/>
              </a:rPr>
              <a:t> </a:t>
            </a:r>
            <a:r>
              <a:rPr sz="1021" b="1" spc="29" dirty="0">
                <a:latin typeface="Times New Roman"/>
                <a:cs typeface="Times New Roman"/>
              </a:rPr>
              <a:t>Taking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6132617" y="4425102"/>
            <a:ext cx="40005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021" b="1" spc="24" dirty="0">
                <a:latin typeface="Times New Roman"/>
                <a:cs typeface="Times New Roman"/>
              </a:rPr>
              <a:t>Sel</a:t>
            </a:r>
            <a:r>
              <a:rPr sz="1021" b="1" spc="15" dirty="0">
                <a:latin typeface="Times New Roman"/>
                <a:cs typeface="Times New Roman"/>
              </a:rPr>
              <a:t>l</a:t>
            </a:r>
            <a:r>
              <a:rPr sz="1021" b="1" spc="24" dirty="0">
                <a:latin typeface="Times New Roman"/>
                <a:cs typeface="Times New Roman"/>
              </a:rPr>
              <a:t>ing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3775287" y="5094817"/>
            <a:ext cx="591432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021" b="1" spc="24" dirty="0">
                <a:latin typeface="Times New Roman"/>
                <a:cs typeface="Times New Roman"/>
              </a:rPr>
              <a:t>Fin</a:t>
            </a:r>
            <a:r>
              <a:rPr sz="1021" b="1" spc="34" dirty="0">
                <a:latin typeface="Times New Roman"/>
                <a:cs typeface="Times New Roman"/>
              </a:rPr>
              <a:t>a</a:t>
            </a:r>
            <a:r>
              <a:rPr sz="1021" b="1" spc="24" dirty="0">
                <a:latin typeface="Times New Roman"/>
                <a:cs typeface="Times New Roman"/>
              </a:rPr>
              <a:t>ncing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5985192" y="5108151"/>
            <a:ext cx="690827" cy="133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75" b="1" spc="49" dirty="0">
                <a:latin typeface="Times New Roman"/>
                <a:cs typeface="Times New Roman"/>
              </a:rPr>
              <a:t>T</a:t>
            </a:r>
            <a:r>
              <a:rPr sz="875" b="1" spc="24" dirty="0">
                <a:latin typeface="Times New Roman"/>
                <a:cs typeface="Times New Roman"/>
              </a:rPr>
              <a:t>ra</a:t>
            </a:r>
            <a:r>
              <a:rPr sz="875" b="1" spc="39" dirty="0">
                <a:latin typeface="Times New Roman"/>
                <a:cs typeface="Times New Roman"/>
              </a:rPr>
              <a:t>n</a:t>
            </a:r>
            <a:r>
              <a:rPr sz="875" b="1" spc="24" dirty="0">
                <a:latin typeface="Times New Roman"/>
                <a:cs typeface="Times New Roman"/>
              </a:rPr>
              <a:t>s</a:t>
            </a:r>
            <a:r>
              <a:rPr sz="875" b="1" spc="29" dirty="0">
                <a:latin typeface="Times New Roman"/>
                <a:cs typeface="Times New Roman"/>
              </a:rPr>
              <a:t>p</a:t>
            </a:r>
            <a:r>
              <a:rPr sz="875" b="1" spc="39" dirty="0">
                <a:latin typeface="Times New Roman"/>
                <a:cs typeface="Times New Roman"/>
              </a:rPr>
              <a:t>o</a:t>
            </a:r>
            <a:r>
              <a:rPr sz="875" b="1" spc="24" dirty="0">
                <a:latin typeface="Times New Roman"/>
                <a:cs typeface="Times New Roman"/>
              </a:rPr>
              <a:t>r</a:t>
            </a:r>
            <a:r>
              <a:rPr sz="875" b="1" spc="19" dirty="0">
                <a:latin typeface="Times New Roman"/>
                <a:cs typeface="Times New Roman"/>
              </a:rPr>
              <a:t>ti</a:t>
            </a:r>
            <a:r>
              <a:rPr sz="875" b="1" spc="39" dirty="0">
                <a:latin typeface="Times New Roman"/>
                <a:cs typeface="Times New Roman"/>
              </a:rPr>
              <a:t>n</a:t>
            </a:r>
            <a:r>
              <a:rPr sz="875" b="1" spc="15" dirty="0">
                <a:latin typeface="Times New Roman"/>
                <a:cs typeface="Times New Roman"/>
              </a:rPr>
              <a:t>g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4239789" y="5520854"/>
            <a:ext cx="729721" cy="27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89" indent="-35806">
              <a:lnSpc>
                <a:spcPct val="104400"/>
              </a:lnSpc>
            </a:pPr>
            <a:r>
              <a:rPr sz="875" b="1" spc="29" dirty="0">
                <a:latin typeface="Times New Roman"/>
                <a:cs typeface="Times New Roman"/>
              </a:rPr>
              <a:t>S</a:t>
            </a:r>
            <a:r>
              <a:rPr sz="875" b="1" spc="19" dirty="0">
                <a:latin typeface="Times New Roman"/>
                <a:cs typeface="Times New Roman"/>
              </a:rPr>
              <a:t>t</a:t>
            </a:r>
            <a:r>
              <a:rPr sz="875" b="1" spc="44" dirty="0">
                <a:latin typeface="Times New Roman"/>
                <a:cs typeface="Times New Roman"/>
              </a:rPr>
              <a:t>a</a:t>
            </a:r>
            <a:r>
              <a:rPr sz="875" b="1" spc="39" dirty="0">
                <a:latin typeface="Times New Roman"/>
                <a:cs typeface="Times New Roman"/>
              </a:rPr>
              <a:t>n</a:t>
            </a:r>
            <a:r>
              <a:rPr sz="875" b="1" spc="29" dirty="0">
                <a:latin typeface="Times New Roman"/>
                <a:cs typeface="Times New Roman"/>
              </a:rPr>
              <a:t>dard</a:t>
            </a:r>
            <a:r>
              <a:rPr sz="875" b="1" spc="15" dirty="0">
                <a:latin typeface="Times New Roman"/>
                <a:cs typeface="Times New Roman"/>
              </a:rPr>
              <a:t>i</a:t>
            </a:r>
            <a:r>
              <a:rPr sz="875" b="1" spc="24" dirty="0">
                <a:latin typeface="Times New Roman"/>
                <a:cs typeface="Times New Roman"/>
              </a:rPr>
              <a:t>z</a:t>
            </a:r>
            <a:r>
              <a:rPr sz="875" b="1" spc="15" dirty="0">
                <a:latin typeface="Times New Roman"/>
                <a:cs typeface="Times New Roman"/>
              </a:rPr>
              <a:t>i</a:t>
            </a:r>
            <a:r>
              <a:rPr sz="875" b="1" spc="39" dirty="0">
                <a:latin typeface="Times New Roman"/>
                <a:cs typeface="Times New Roman"/>
              </a:rPr>
              <a:t>n</a:t>
            </a:r>
            <a:r>
              <a:rPr sz="875" b="1" spc="10" dirty="0">
                <a:latin typeface="Times New Roman"/>
                <a:cs typeface="Times New Roman"/>
              </a:rPr>
              <a:t>g  </a:t>
            </a:r>
            <a:r>
              <a:rPr sz="875" b="1" spc="29" dirty="0">
                <a:latin typeface="Times New Roman"/>
                <a:cs typeface="Times New Roman"/>
              </a:rPr>
              <a:t>and</a:t>
            </a:r>
            <a:r>
              <a:rPr sz="875" b="1" spc="-29" dirty="0">
                <a:latin typeface="Times New Roman"/>
                <a:cs typeface="Times New Roman"/>
              </a:rPr>
              <a:t> </a:t>
            </a:r>
            <a:r>
              <a:rPr sz="875" b="1" spc="34" dirty="0">
                <a:latin typeface="Times New Roman"/>
                <a:cs typeface="Times New Roman"/>
              </a:rPr>
              <a:t>Grading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576993" y="5583767"/>
            <a:ext cx="435856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021" b="1" spc="34" dirty="0">
                <a:latin typeface="Times New Roman"/>
                <a:cs typeface="Times New Roman"/>
              </a:rPr>
              <a:t>S</a:t>
            </a:r>
            <a:r>
              <a:rPr sz="1021" b="1" spc="19" dirty="0">
                <a:latin typeface="Times New Roman"/>
                <a:cs typeface="Times New Roman"/>
              </a:rPr>
              <a:t>t</a:t>
            </a:r>
            <a:r>
              <a:rPr sz="1021" b="1" spc="34" dirty="0">
                <a:latin typeface="Times New Roman"/>
                <a:cs typeface="Times New Roman"/>
              </a:rPr>
              <a:t>o</a:t>
            </a:r>
            <a:r>
              <a:rPr sz="1021" b="1" spc="24" dirty="0">
                <a:latin typeface="Times New Roman"/>
                <a:cs typeface="Times New Roman"/>
              </a:rPr>
              <a:t>r</a:t>
            </a:r>
            <a:r>
              <a:rPr sz="1021" b="1" spc="15" dirty="0">
                <a:latin typeface="Times New Roman"/>
                <a:cs typeface="Times New Roman"/>
              </a:rPr>
              <a:t>i</a:t>
            </a:r>
            <a:r>
              <a:rPr sz="1021" b="1" spc="34" dirty="0">
                <a:latin typeface="Times New Roman"/>
                <a:cs typeface="Times New Roman"/>
              </a:rPr>
              <a:t>n</a:t>
            </a:r>
            <a:r>
              <a:rPr sz="1021" b="1" spc="5" dirty="0">
                <a:latin typeface="Times New Roman"/>
                <a:cs typeface="Times New Roman"/>
              </a:rPr>
              <a:t>g</a:t>
            </a:r>
            <a:endParaRPr sz="1021">
              <a:latin typeface="Times New Roman"/>
              <a:cs typeface="Times New Roman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822084" y="4600928"/>
            <a:ext cx="81121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96" b="1" spc="-342" baseline="-21367" dirty="0">
                <a:latin typeface="Arial"/>
                <a:cs typeface="Arial"/>
              </a:rPr>
              <a:t>M</a:t>
            </a:r>
            <a:r>
              <a:rPr sz="875" b="1" spc="-228" dirty="0">
                <a:latin typeface="Arial"/>
                <a:cs typeface="Arial"/>
              </a:rPr>
              <a:t>U</a:t>
            </a:r>
            <a:r>
              <a:rPr sz="1896" b="1" spc="-342" baseline="-21367" dirty="0">
                <a:latin typeface="Arial"/>
                <a:cs typeface="Arial"/>
              </a:rPr>
              <a:t>a</a:t>
            </a:r>
            <a:r>
              <a:rPr sz="875" b="1" spc="-228" dirty="0">
                <a:latin typeface="Arial"/>
                <a:cs typeface="Arial"/>
              </a:rPr>
              <a:t>n</a:t>
            </a:r>
            <a:r>
              <a:rPr sz="1896" b="1" spc="-342" baseline="-21367" dirty="0">
                <a:latin typeface="Arial"/>
                <a:cs typeface="Arial"/>
              </a:rPr>
              <a:t>r</a:t>
            </a:r>
            <a:r>
              <a:rPr sz="875" b="1" spc="-228" dirty="0">
                <a:latin typeface="Arial"/>
                <a:cs typeface="Arial"/>
              </a:rPr>
              <a:t>i</a:t>
            </a:r>
            <a:r>
              <a:rPr sz="1896" b="1" spc="-342" baseline="-21367" dirty="0">
                <a:latin typeface="Arial"/>
                <a:cs typeface="Arial"/>
              </a:rPr>
              <a:t>k</a:t>
            </a:r>
            <a:r>
              <a:rPr sz="875" b="1" spc="-228" dirty="0">
                <a:latin typeface="Arial"/>
                <a:cs typeface="Arial"/>
              </a:rPr>
              <a:t>ve</a:t>
            </a:r>
            <a:r>
              <a:rPr sz="1896" b="1" spc="-342" baseline="-21367" dirty="0">
                <a:latin typeface="Arial"/>
                <a:cs typeface="Arial"/>
              </a:rPr>
              <a:t>e</a:t>
            </a:r>
            <a:r>
              <a:rPr sz="875" b="1" spc="-228" dirty="0">
                <a:latin typeface="Arial"/>
                <a:cs typeface="Arial"/>
              </a:rPr>
              <a:t>r</a:t>
            </a:r>
            <a:r>
              <a:rPr sz="1896" b="1" spc="-342" baseline="-21367" dirty="0">
                <a:latin typeface="Arial"/>
                <a:cs typeface="Arial"/>
              </a:rPr>
              <a:t>t</a:t>
            </a:r>
            <a:r>
              <a:rPr sz="875" b="1" spc="-228" dirty="0">
                <a:latin typeface="Arial"/>
                <a:cs typeface="Arial"/>
              </a:rPr>
              <a:t>s</a:t>
            </a:r>
            <a:r>
              <a:rPr sz="1896" b="1" spc="-342" baseline="-21367" dirty="0">
                <a:latin typeface="Arial"/>
                <a:cs typeface="Arial"/>
              </a:rPr>
              <a:t>i</a:t>
            </a:r>
            <a:r>
              <a:rPr sz="875" b="1" spc="-228" dirty="0">
                <a:latin typeface="Arial"/>
                <a:cs typeface="Arial"/>
              </a:rPr>
              <a:t>a</a:t>
            </a:r>
            <a:r>
              <a:rPr sz="1896" b="1" spc="-342" baseline="-21367" dirty="0">
                <a:latin typeface="Arial"/>
                <a:cs typeface="Arial"/>
              </a:rPr>
              <a:t>n</a:t>
            </a:r>
            <a:r>
              <a:rPr sz="875" b="1" spc="-228" dirty="0">
                <a:latin typeface="Arial"/>
                <a:cs typeface="Arial"/>
              </a:rPr>
              <a:t>l         </a:t>
            </a:r>
            <a:r>
              <a:rPr sz="875" b="1" spc="-223" dirty="0">
                <a:latin typeface="Arial"/>
                <a:cs typeface="Arial"/>
              </a:rPr>
              <a:t> </a:t>
            </a:r>
            <a:r>
              <a:rPr sz="1896" b="1" spc="29" baseline="-21367" dirty="0">
                <a:latin typeface="Arial"/>
                <a:cs typeface="Arial"/>
              </a:rPr>
              <a:t>g</a:t>
            </a:r>
            <a:endParaRPr sz="1896" baseline="-21367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4818380" y="4849848"/>
            <a:ext cx="82788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9"/>
              </a:lnSpc>
            </a:pPr>
            <a:r>
              <a:rPr sz="1896" b="1" spc="-365" baseline="2136" dirty="0">
                <a:latin typeface="Arial"/>
                <a:cs typeface="Arial"/>
              </a:rPr>
              <a:t>Fu</a:t>
            </a:r>
            <a:r>
              <a:rPr sz="875" b="1" spc="-243" dirty="0">
                <a:latin typeface="Arial"/>
                <a:cs typeface="Arial"/>
              </a:rPr>
              <a:t>Fu</a:t>
            </a:r>
            <a:r>
              <a:rPr sz="1896" b="1" spc="-365" baseline="2136" dirty="0">
                <a:latin typeface="Arial"/>
                <a:cs typeface="Arial"/>
              </a:rPr>
              <a:t>n</a:t>
            </a:r>
            <a:r>
              <a:rPr sz="875" b="1" spc="-243" dirty="0">
                <a:latin typeface="Arial"/>
                <a:cs typeface="Arial"/>
              </a:rPr>
              <a:t>n</a:t>
            </a:r>
            <a:r>
              <a:rPr sz="1896" b="1" spc="-365" baseline="2136" dirty="0">
                <a:latin typeface="Arial"/>
                <a:cs typeface="Arial"/>
              </a:rPr>
              <a:t>c</a:t>
            </a:r>
            <a:r>
              <a:rPr sz="875" b="1" spc="-243" dirty="0">
                <a:latin typeface="Arial"/>
                <a:cs typeface="Arial"/>
              </a:rPr>
              <a:t>ct</a:t>
            </a:r>
            <a:r>
              <a:rPr sz="1896" b="1" spc="-365" baseline="2136" dirty="0">
                <a:latin typeface="Arial"/>
                <a:cs typeface="Arial"/>
              </a:rPr>
              <a:t>t</a:t>
            </a:r>
            <a:r>
              <a:rPr sz="875" b="1" spc="-243" dirty="0">
                <a:latin typeface="Arial"/>
                <a:cs typeface="Arial"/>
              </a:rPr>
              <a:t>i</a:t>
            </a:r>
            <a:r>
              <a:rPr sz="1896" b="1" spc="-365" baseline="2136" dirty="0">
                <a:latin typeface="Arial"/>
                <a:cs typeface="Arial"/>
              </a:rPr>
              <a:t>i</a:t>
            </a:r>
            <a:r>
              <a:rPr sz="875" b="1" spc="-243" dirty="0">
                <a:latin typeface="Arial"/>
                <a:cs typeface="Arial"/>
              </a:rPr>
              <a:t>o</a:t>
            </a:r>
            <a:r>
              <a:rPr sz="1896" b="1" spc="-365" baseline="2136" dirty="0">
                <a:latin typeface="Arial"/>
                <a:cs typeface="Arial"/>
              </a:rPr>
              <a:t>o</a:t>
            </a:r>
            <a:r>
              <a:rPr sz="875" b="1" spc="-243" dirty="0">
                <a:latin typeface="Arial"/>
                <a:cs typeface="Arial"/>
              </a:rPr>
              <a:t>n</a:t>
            </a:r>
            <a:r>
              <a:rPr sz="1896" b="1" spc="-365" baseline="2136" dirty="0">
                <a:latin typeface="Arial"/>
                <a:cs typeface="Arial"/>
              </a:rPr>
              <a:t>n</a:t>
            </a:r>
            <a:r>
              <a:rPr sz="875" b="1" spc="-243" dirty="0">
                <a:latin typeface="Arial"/>
                <a:cs typeface="Arial"/>
              </a:rPr>
              <a:t>s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896" b="1" spc="80" baseline="2136" dirty="0">
                <a:latin typeface="Arial"/>
                <a:cs typeface="Arial"/>
              </a:rPr>
              <a:t>s</a:t>
            </a:r>
            <a:endParaRPr sz="1896" baseline="213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01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3573"/>
            <a:ext cx="5716147" cy="5681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information distributed </a:t>
            </a:r>
            <a:r>
              <a:rPr sz="1167" spc="-5" dirty="0">
                <a:latin typeface="Garamond"/>
                <a:cs typeface="Garamond"/>
              </a:rPr>
              <a:t>out of organization. Marketer </a:t>
            </a:r>
            <a:r>
              <a:rPr sz="1167" dirty="0">
                <a:latin typeface="Garamond"/>
                <a:cs typeface="Garamond"/>
              </a:rPr>
              <a:t>seeks information  to find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needs and </a:t>
            </a:r>
            <a:r>
              <a:rPr sz="1167" dirty="0">
                <a:latin typeface="Garamond"/>
                <a:cs typeface="Garamond"/>
              </a:rPr>
              <a:t>wants which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satisfied than </a:t>
            </a:r>
            <a:r>
              <a:rPr sz="1167" spc="-5" dirty="0">
                <a:latin typeface="Garamond"/>
                <a:cs typeface="Garamond"/>
              </a:rPr>
              <a:t>after producing </a:t>
            </a:r>
            <a:r>
              <a:rPr sz="1167" dirty="0">
                <a:latin typeface="Garamond"/>
                <a:cs typeface="Garamond"/>
              </a:rPr>
              <a:t>goods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awareness 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availability is required </a:t>
            </a:r>
            <a:r>
              <a:rPr sz="1167" dirty="0">
                <a:latin typeface="Garamond"/>
                <a:cs typeface="Garamond"/>
              </a:rPr>
              <a:t>so that consumer can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Management: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management is </a:t>
            </a:r>
            <a:r>
              <a:rPr sz="1167" dirty="0">
                <a:latin typeface="Garamond"/>
                <a:cs typeface="Garamond"/>
              </a:rPr>
              <a:t>“the </a:t>
            </a:r>
            <a:r>
              <a:rPr sz="1167" spc="-5" dirty="0">
                <a:latin typeface="Garamond"/>
                <a:cs typeface="Garamond"/>
              </a:rPr>
              <a:t>art and </a:t>
            </a:r>
            <a:r>
              <a:rPr sz="1167" dirty="0">
                <a:latin typeface="Garamond"/>
                <a:cs typeface="Garamond"/>
              </a:rPr>
              <a:t>science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choosing target markets </a:t>
            </a:r>
            <a:r>
              <a:rPr sz="1167" spc="-5" dirty="0">
                <a:latin typeface="Garamond"/>
                <a:cs typeface="Garamond"/>
              </a:rPr>
              <a:t>and building profitable  relationships </a:t>
            </a:r>
            <a:r>
              <a:rPr sz="1167" dirty="0">
                <a:latin typeface="Garamond"/>
                <a:cs typeface="Garamond"/>
              </a:rPr>
              <a:t>with them.” </a:t>
            </a:r>
            <a:r>
              <a:rPr sz="1167" spc="-5" dirty="0">
                <a:latin typeface="Garamond"/>
                <a:cs typeface="Garamond"/>
              </a:rPr>
              <a:t>Creating, delivering and communicating superior </a:t>
            </a: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key.  </a:t>
            </a:r>
            <a:r>
              <a:rPr sz="1167" spc="-5" dirty="0">
                <a:latin typeface="Garamond"/>
                <a:cs typeface="Garamond"/>
              </a:rPr>
              <a:t>Marketing management is </a:t>
            </a:r>
            <a:r>
              <a:rPr sz="1167" dirty="0">
                <a:latin typeface="Garamond"/>
                <a:cs typeface="Garamond"/>
              </a:rPr>
              <a:t>the conscious effort to </a:t>
            </a:r>
            <a:r>
              <a:rPr sz="1167" spc="-5" dirty="0">
                <a:latin typeface="Garamond"/>
                <a:cs typeface="Garamond"/>
              </a:rPr>
              <a:t>achieve desired </a:t>
            </a:r>
            <a:r>
              <a:rPr sz="1167" dirty="0">
                <a:latin typeface="Garamond"/>
                <a:cs typeface="Garamond"/>
              </a:rPr>
              <a:t>exchange </a:t>
            </a:r>
            <a:r>
              <a:rPr sz="1167" spc="-5" dirty="0">
                <a:latin typeface="Garamond"/>
                <a:cs typeface="Garamond"/>
              </a:rPr>
              <a:t>outcomes </a:t>
            </a:r>
            <a:r>
              <a:rPr sz="1167" dirty="0">
                <a:latin typeface="Garamond"/>
                <a:cs typeface="Garamond"/>
              </a:rPr>
              <a:t>with target  markets. The marketer’s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skill lies in </a:t>
            </a:r>
            <a:r>
              <a:rPr sz="1167" spc="-5" dirty="0">
                <a:latin typeface="Garamond"/>
                <a:cs typeface="Garamond"/>
              </a:rPr>
              <a:t>influencing </a:t>
            </a:r>
            <a:r>
              <a:rPr sz="1167" dirty="0">
                <a:latin typeface="Garamond"/>
                <a:cs typeface="Garamond"/>
              </a:rPr>
              <a:t>the level, timing,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composition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demand  for 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service, </a:t>
            </a:r>
            <a:r>
              <a:rPr sz="1167" spc="-5" dirty="0">
                <a:latin typeface="Garamond"/>
                <a:cs typeface="Garamond"/>
              </a:rPr>
              <a:t>organization, place, person, </a:t>
            </a:r>
            <a:r>
              <a:rPr sz="1167" dirty="0">
                <a:latin typeface="Garamond"/>
                <a:cs typeface="Garamond"/>
              </a:rPr>
              <a:t>idea,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some form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Management </a:t>
            </a:r>
            <a:r>
              <a:rPr sz="1167" dirty="0">
                <a:latin typeface="Garamond"/>
                <a:cs typeface="Garamond"/>
              </a:rPr>
              <a:t>is defined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analysis, planning, </a:t>
            </a:r>
            <a:r>
              <a:rPr sz="1167" dirty="0">
                <a:latin typeface="Garamond"/>
                <a:cs typeface="Garamond"/>
              </a:rPr>
              <a:t>implementation,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control </a:t>
            </a:r>
            <a:r>
              <a:rPr sz="1167" spc="-5" dirty="0">
                <a:latin typeface="Garamond"/>
                <a:cs typeface="Garamond"/>
              </a:rPr>
              <a:t>of  programs designed </a:t>
            </a:r>
            <a:r>
              <a:rPr sz="1167" dirty="0">
                <a:latin typeface="Garamond"/>
                <a:cs typeface="Garamond"/>
              </a:rPr>
              <a:t>to create, </a:t>
            </a:r>
            <a:r>
              <a:rPr sz="1167" spc="-5" dirty="0">
                <a:latin typeface="Garamond"/>
                <a:cs typeface="Garamond"/>
              </a:rPr>
              <a:t>build, and maintain beneficial </a:t>
            </a:r>
            <a:r>
              <a:rPr sz="1167" dirty="0">
                <a:latin typeface="Garamond"/>
                <a:cs typeface="Garamond"/>
              </a:rPr>
              <a:t>exchanges with target </a:t>
            </a:r>
            <a:r>
              <a:rPr sz="1167" spc="-5" dirty="0">
                <a:latin typeface="Garamond"/>
                <a:cs typeface="Garamond"/>
              </a:rPr>
              <a:t>buyers </a:t>
            </a:r>
            <a:r>
              <a:rPr sz="1167" dirty="0">
                <a:latin typeface="Garamond"/>
                <a:cs typeface="Garamond"/>
              </a:rPr>
              <a:t>for the  </a:t>
            </a:r>
            <a:r>
              <a:rPr sz="1167" spc="-5" dirty="0">
                <a:latin typeface="Garamond"/>
                <a:cs typeface="Garamond"/>
              </a:rPr>
              <a:t>purpose of achieving organisational objectives. Which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Demand Management </a:t>
            </a:r>
            <a:r>
              <a:rPr sz="1167" b="1" dirty="0">
                <a:latin typeface="Garamond"/>
                <a:cs typeface="Garamond"/>
              </a:rPr>
              <a:t>- </a:t>
            </a:r>
            <a:r>
              <a:rPr sz="1167" spc="-5" dirty="0">
                <a:latin typeface="Garamond"/>
                <a:cs typeface="Garamond"/>
              </a:rPr>
              <a:t>marketing management is </a:t>
            </a:r>
            <a:r>
              <a:rPr sz="1167" dirty="0">
                <a:latin typeface="Garamond"/>
                <a:cs typeface="Garamond"/>
              </a:rPr>
              <a:t>concerned </a:t>
            </a:r>
            <a:r>
              <a:rPr sz="1167" spc="-5" dirty="0">
                <a:latin typeface="Garamond"/>
                <a:cs typeface="Garamond"/>
              </a:rPr>
              <a:t>with increasing demand,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reducing demand. Marketing management </a:t>
            </a:r>
            <a:r>
              <a:rPr sz="1167" dirty="0">
                <a:latin typeface="Garamond"/>
                <a:cs typeface="Garamond"/>
              </a:rPr>
              <a:t>is concerned </a:t>
            </a:r>
            <a:r>
              <a:rPr sz="1167" spc="-5" dirty="0">
                <a:latin typeface="Garamond"/>
                <a:cs typeface="Garamond"/>
              </a:rPr>
              <a:t>not only </a:t>
            </a:r>
            <a:r>
              <a:rPr sz="1167" dirty="0">
                <a:latin typeface="Garamond"/>
                <a:cs typeface="Garamond"/>
              </a:rPr>
              <a:t>with finding </a:t>
            </a:r>
            <a:r>
              <a:rPr sz="1167" spc="-5" dirty="0">
                <a:latin typeface="Garamond"/>
                <a:cs typeface="Garamond"/>
              </a:rPr>
              <a:t>and  increasing demand, but </a:t>
            </a:r>
            <a:r>
              <a:rPr sz="1167" dirty="0">
                <a:latin typeface="Garamond"/>
                <a:cs typeface="Garamond"/>
              </a:rPr>
              <a:t>also with changing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reducing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it.</a:t>
            </a:r>
            <a:endParaRPr sz="1167">
              <a:latin typeface="Garamond"/>
              <a:cs typeface="Garamond"/>
            </a:endParaRPr>
          </a:p>
          <a:p>
            <a:pPr marL="12347" marR="4939" indent="371026" algn="just">
              <a:lnSpc>
                <a:spcPts val="1312"/>
              </a:lnSpc>
              <a:buAutoNum type="arabicParenR"/>
              <a:tabLst>
                <a:tab pos="603765" algn="l"/>
              </a:tabLst>
            </a:pPr>
            <a:r>
              <a:rPr sz="1167" dirty="0">
                <a:latin typeface="Garamond"/>
                <a:cs typeface="Garamond"/>
              </a:rPr>
              <a:t>Demarketing: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demand temporarily or permanently; </a:t>
            </a:r>
            <a:r>
              <a:rPr sz="1167" dirty="0">
                <a:latin typeface="Garamond"/>
                <a:cs typeface="Garamond"/>
              </a:rPr>
              <a:t>the aim </a:t>
            </a:r>
            <a:r>
              <a:rPr sz="1167" spc="-5" dirty="0">
                <a:latin typeface="Garamond"/>
                <a:cs typeface="Garamond"/>
              </a:rPr>
              <a:t>is not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destroy demand but only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or </a:t>
            </a:r>
            <a:r>
              <a:rPr sz="1167" dirty="0">
                <a:latin typeface="Garamond"/>
                <a:cs typeface="Garamond"/>
              </a:rPr>
              <a:t>shift </a:t>
            </a:r>
            <a:r>
              <a:rPr sz="1167" spc="-5" dirty="0">
                <a:latin typeface="Garamond"/>
                <a:cs typeface="Garamond"/>
              </a:rPr>
              <a:t>it. Demarketing’s aim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reduce demand </a:t>
            </a:r>
            <a:r>
              <a:rPr sz="1167" dirty="0">
                <a:latin typeface="Garamond"/>
                <a:cs typeface="Garamond"/>
              </a:rPr>
              <a:t>temporarily  </a:t>
            </a:r>
            <a:r>
              <a:rPr sz="1167" spc="-5" dirty="0">
                <a:latin typeface="Garamond"/>
                <a:cs typeface="Garamond"/>
              </a:rPr>
              <a:t>or permanently </a:t>
            </a:r>
            <a:r>
              <a:rPr sz="1167" dirty="0">
                <a:latin typeface="Garamond"/>
                <a:cs typeface="Garamond"/>
              </a:rPr>
              <a:t>(move traffic </a:t>
            </a:r>
            <a:r>
              <a:rPr sz="1167" spc="-5" dirty="0">
                <a:latin typeface="Garamond"/>
                <a:cs typeface="Garamond"/>
              </a:rPr>
              <a:t>away </a:t>
            </a:r>
            <a:r>
              <a:rPr sz="1167" dirty="0">
                <a:latin typeface="Garamond"/>
                <a:cs typeface="Garamond"/>
              </a:rPr>
              <a:t>from a </a:t>
            </a:r>
            <a:r>
              <a:rPr sz="1167" spc="-5" dirty="0">
                <a:latin typeface="Garamond"/>
                <a:cs typeface="Garamond"/>
              </a:rPr>
              <a:t>popular </a:t>
            </a:r>
            <a:r>
              <a:rPr sz="1167" dirty="0">
                <a:latin typeface="Garamond"/>
                <a:cs typeface="Garamond"/>
              </a:rPr>
              <a:t>tourist </a:t>
            </a:r>
            <a:r>
              <a:rPr sz="1167" spc="-5" dirty="0">
                <a:latin typeface="Garamond"/>
                <a:cs typeface="Garamond"/>
              </a:rPr>
              <a:t>attraction during peak demand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times).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83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reality,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management is really demand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Building Profitable Customer </a:t>
            </a:r>
            <a:r>
              <a:rPr sz="1167" b="1" dirty="0">
                <a:latin typeface="Garamond"/>
                <a:cs typeface="Garamond"/>
              </a:rPr>
              <a:t>Relationships </a:t>
            </a:r>
            <a:r>
              <a:rPr sz="1167" dirty="0">
                <a:latin typeface="Garamond"/>
                <a:cs typeface="Garamond"/>
              </a:rPr>
              <a:t>- Beyond designing </a:t>
            </a:r>
            <a:r>
              <a:rPr sz="1167" spc="-10" dirty="0">
                <a:latin typeface="Garamond"/>
                <a:cs typeface="Garamond"/>
              </a:rPr>
              <a:t>strategies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new  </a:t>
            </a:r>
            <a:r>
              <a:rPr sz="1167" dirty="0">
                <a:latin typeface="Garamond"/>
                <a:cs typeface="Garamond"/>
              </a:rPr>
              <a:t>customers, marketing </a:t>
            </a:r>
            <a:r>
              <a:rPr sz="1167" spc="-5" dirty="0">
                <a:latin typeface="Garamond"/>
                <a:cs typeface="Garamond"/>
              </a:rPr>
              <a:t>organizations also </a:t>
            </a:r>
            <a:r>
              <a:rPr sz="1167" dirty="0">
                <a:latin typeface="Garamond"/>
                <a:cs typeface="Garamond"/>
              </a:rPr>
              <a:t>go </a:t>
            </a:r>
            <a:r>
              <a:rPr sz="1167" spc="-5" dirty="0">
                <a:latin typeface="Garamond"/>
                <a:cs typeface="Garamond"/>
              </a:rPr>
              <a:t>all out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retain </a:t>
            </a:r>
            <a:r>
              <a:rPr sz="1167" dirty="0">
                <a:latin typeface="Garamond"/>
                <a:cs typeface="Garamond"/>
              </a:rPr>
              <a:t>current customers </a:t>
            </a:r>
            <a:r>
              <a:rPr sz="1167" spc="-5" dirty="0">
                <a:latin typeface="Garamond"/>
                <a:cs typeface="Garamond"/>
              </a:rPr>
              <a:t>and build lasting 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relationships. </a:t>
            </a:r>
            <a:r>
              <a:rPr sz="1167" dirty="0">
                <a:latin typeface="Garamond"/>
                <a:cs typeface="Garamond"/>
              </a:rPr>
              <a:t>(This </a:t>
            </a:r>
            <a:r>
              <a:rPr sz="1167" spc="-5" dirty="0">
                <a:latin typeface="Garamond"/>
                <a:cs typeface="Garamond"/>
              </a:rPr>
              <a:t>is our </a:t>
            </a:r>
            <a:r>
              <a:rPr sz="1167" dirty="0">
                <a:latin typeface="Garamond"/>
                <a:cs typeface="Garamond"/>
              </a:rPr>
              <a:t>second topic to </a:t>
            </a:r>
            <a:r>
              <a:rPr sz="1167" spc="-5" dirty="0">
                <a:latin typeface="Garamond"/>
                <a:cs typeface="Garamond"/>
              </a:rPr>
              <a:t>be discussed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today).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Customer </a:t>
            </a:r>
            <a:r>
              <a:rPr sz="1167" b="1" dirty="0">
                <a:latin typeface="Garamond"/>
                <a:cs typeface="Garamond"/>
              </a:rPr>
              <a:t>Relationship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Before </a:t>
            </a:r>
            <a:r>
              <a:rPr sz="1167" spc="-5" dirty="0">
                <a:latin typeface="Garamond"/>
                <a:cs typeface="Garamond"/>
              </a:rPr>
              <a:t>going </a:t>
            </a:r>
            <a:r>
              <a:rPr sz="1167" dirty="0">
                <a:latin typeface="Garamond"/>
                <a:cs typeface="Garamond"/>
              </a:rPr>
              <a:t>in the detail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 marketing </a:t>
            </a:r>
            <a:r>
              <a:rPr sz="1167" dirty="0">
                <a:latin typeface="Garamond"/>
                <a:cs typeface="Garamond"/>
              </a:rPr>
              <a:t>first we </a:t>
            </a:r>
            <a:r>
              <a:rPr sz="1167" spc="-5" dirty="0">
                <a:latin typeface="Garamond"/>
                <a:cs typeface="Garamond"/>
              </a:rPr>
              <a:t>should </a:t>
            </a:r>
            <a:r>
              <a:rPr sz="1167" dirty="0">
                <a:latin typeface="Garamond"/>
                <a:cs typeface="Garamond"/>
              </a:rPr>
              <a:t>know that what </a:t>
            </a:r>
            <a:r>
              <a:rPr sz="1167" spc="-5" dirty="0">
                <a:latin typeface="Garamond"/>
                <a:cs typeface="Garamond"/>
              </a:rPr>
              <a:t>is  relationship </a:t>
            </a:r>
            <a:r>
              <a:rPr sz="1167" dirty="0">
                <a:latin typeface="Garamond"/>
                <a:cs typeface="Garamond"/>
              </a:rPr>
              <a:t>marketing? It is </a:t>
            </a:r>
            <a:r>
              <a:rPr sz="1167" spc="-5" dirty="0">
                <a:latin typeface="Garamond"/>
                <a:cs typeface="Garamond"/>
              </a:rPr>
              <a:t>basically Establishing </a:t>
            </a:r>
            <a:r>
              <a:rPr sz="1167" dirty="0">
                <a:latin typeface="Garamond"/>
                <a:cs typeface="Garamond"/>
              </a:rPr>
              <a:t>a long-term continuous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with the  customer, </a:t>
            </a:r>
            <a:r>
              <a:rPr sz="1167" spc="-5" dirty="0">
                <a:latin typeface="Garamond"/>
                <a:cs typeface="Garamond"/>
              </a:rPr>
              <a:t>initiated and managed by </a:t>
            </a:r>
            <a:r>
              <a:rPr sz="1167" dirty="0">
                <a:latin typeface="Garamond"/>
                <a:cs typeface="Garamond"/>
              </a:rPr>
              <a:t>the firm. This </a:t>
            </a:r>
            <a:r>
              <a:rPr sz="1167" spc="-5" dirty="0">
                <a:latin typeface="Garamond"/>
                <a:cs typeface="Garamond"/>
              </a:rPr>
              <a:t>relationship must provide </a:t>
            </a:r>
            <a:r>
              <a:rPr sz="1167" dirty="0">
                <a:latin typeface="Garamond"/>
                <a:cs typeface="Garamond"/>
              </a:rPr>
              <a:t>value to </a:t>
            </a:r>
            <a:r>
              <a:rPr sz="1167" spc="-5" dirty="0">
                <a:latin typeface="Garamond"/>
                <a:cs typeface="Garamond"/>
              </a:rPr>
              <a:t>both parties.  If </a:t>
            </a:r>
            <a:r>
              <a:rPr sz="1167" dirty="0">
                <a:latin typeface="Garamond"/>
                <a:cs typeface="Garamond"/>
              </a:rPr>
              <a:t>a customer </a:t>
            </a:r>
            <a:r>
              <a:rPr sz="1167" spc="-5" dirty="0">
                <a:latin typeface="Garamond"/>
                <a:cs typeface="Garamond"/>
              </a:rPr>
              <a:t>is lost, not only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particular </a:t>
            </a:r>
            <a:r>
              <a:rPr sz="1167" dirty="0">
                <a:latin typeface="Garamond"/>
                <a:cs typeface="Garamond"/>
              </a:rPr>
              <a:t>transaction </a:t>
            </a:r>
            <a:r>
              <a:rPr sz="1167" spc="-5" dirty="0">
                <a:latin typeface="Garamond"/>
                <a:cs typeface="Garamond"/>
              </a:rPr>
              <a:t>lost, but perhaps all </a:t>
            </a:r>
            <a:r>
              <a:rPr sz="1167" dirty="0">
                <a:latin typeface="Garamond"/>
                <a:cs typeface="Garamond"/>
              </a:rPr>
              <a:t>future transactions  throughout the </a:t>
            </a:r>
            <a:r>
              <a:rPr sz="1167" spc="-5" dirty="0">
                <a:latin typeface="Garamond"/>
                <a:cs typeface="Garamond"/>
              </a:rPr>
              <a:t>life of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6907636"/>
            <a:ext cx="2947899" cy="2681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As discussed earlier that marketing is the  </a:t>
            </a:r>
            <a:r>
              <a:rPr sz="1167" spc="-5" dirty="0">
                <a:latin typeface="Garamond"/>
                <a:cs typeface="Garamond"/>
              </a:rPr>
              <a:t>organizational </a:t>
            </a:r>
            <a:r>
              <a:rPr sz="1167" dirty="0">
                <a:latin typeface="Garamond"/>
                <a:cs typeface="Garamond"/>
              </a:rPr>
              <a:t>function charged with defining  customer targets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to satisfy </a:t>
            </a:r>
            <a:r>
              <a:rPr sz="1167" spc="-5" dirty="0">
                <a:latin typeface="Garamond"/>
                <a:cs typeface="Garamond"/>
              </a:rPr>
              <a:t>needs  and </a:t>
            </a:r>
            <a:r>
              <a:rPr sz="1167" dirty="0">
                <a:latin typeface="Garamond"/>
                <a:cs typeface="Garamond"/>
              </a:rPr>
              <a:t>wants competitively </a:t>
            </a:r>
            <a:r>
              <a:rPr sz="1167" spc="-5" dirty="0">
                <a:latin typeface="Garamond"/>
                <a:cs typeface="Garamond"/>
              </a:rPr>
              <a:t>and profitably. Since 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business buyers </a:t>
            </a:r>
            <a:r>
              <a:rPr sz="1167" dirty="0">
                <a:latin typeface="Garamond"/>
                <a:cs typeface="Garamond"/>
              </a:rPr>
              <a:t>face </a:t>
            </a:r>
            <a:r>
              <a:rPr sz="1167" spc="-5" dirty="0">
                <a:latin typeface="Garamond"/>
                <a:cs typeface="Garamond"/>
              </a:rPr>
              <a:t>an abundance  of </a:t>
            </a:r>
            <a:r>
              <a:rPr sz="1167" dirty="0">
                <a:latin typeface="Garamond"/>
                <a:cs typeface="Garamond"/>
              </a:rPr>
              <a:t>suppliers seeking to satisfy their every </a:t>
            </a:r>
            <a:r>
              <a:rPr sz="1167" spc="-5" dirty="0">
                <a:latin typeface="Garamond"/>
                <a:cs typeface="Garamond"/>
              </a:rPr>
              <a:t>need, 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nonprofit organizations </a:t>
            </a:r>
            <a:r>
              <a:rPr sz="1167" dirty="0">
                <a:latin typeface="Garamond"/>
                <a:cs typeface="Garamond"/>
              </a:rPr>
              <a:t>cannot  survive today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simply doing a good job. They  </a:t>
            </a:r>
            <a:r>
              <a:rPr sz="1167" spc="-5" dirty="0">
                <a:latin typeface="Garamond"/>
                <a:cs typeface="Garamond"/>
              </a:rPr>
              <a:t>must do an </a:t>
            </a:r>
            <a:r>
              <a:rPr sz="1167" dirty="0">
                <a:latin typeface="Garamond"/>
                <a:cs typeface="Garamond"/>
              </a:rPr>
              <a:t>excellent </a:t>
            </a:r>
            <a:r>
              <a:rPr sz="1167" spc="-5" dirty="0">
                <a:latin typeface="Garamond"/>
                <a:cs typeface="Garamond"/>
              </a:rPr>
              <a:t>job if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remain in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</a:t>
            </a:r>
            <a:r>
              <a:rPr sz="1167" dirty="0">
                <a:latin typeface="Garamond"/>
                <a:cs typeface="Garamond"/>
              </a:rPr>
              <a:t>competitive global </a:t>
            </a:r>
            <a:r>
              <a:rPr sz="1167" spc="-5" dirty="0">
                <a:latin typeface="Garamond"/>
                <a:cs typeface="Garamond"/>
              </a:rPr>
              <a:t>marketplace.  Many </a:t>
            </a:r>
            <a:r>
              <a:rPr sz="1167" dirty="0">
                <a:latin typeface="Garamond"/>
                <a:cs typeface="Garamond"/>
              </a:rPr>
              <a:t>studies </a:t>
            </a:r>
            <a:r>
              <a:rPr sz="1167" spc="-5" dirty="0">
                <a:latin typeface="Garamond"/>
                <a:cs typeface="Garamond"/>
              </a:rPr>
              <a:t>have demonstrated </a:t>
            </a:r>
            <a:r>
              <a:rPr sz="1167" dirty="0">
                <a:latin typeface="Garamond"/>
                <a:cs typeface="Garamond"/>
              </a:rPr>
              <a:t>that the key to  </a:t>
            </a:r>
            <a:r>
              <a:rPr sz="1167" spc="-5" dirty="0">
                <a:latin typeface="Garamond"/>
                <a:cs typeface="Garamond"/>
              </a:rPr>
              <a:t>profitable performance is </a:t>
            </a:r>
            <a:r>
              <a:rPr sz="1167" dirty="0">
                <a:latin typeface="Garamond"/>
                <a:cs typeface="Garamond"/>
              </a:rPr>
              <a:t>to know and satisfy  target customers with competitively superior  </a:t>
            </a:r>
            <a:r>
              <a:rPr sz="1167" spc="-5" dirty="0">
                <a:latin typeface="Garamond"/>
                <a:cs typeface="Garamond"/>
              </a:rPr>
              <a:t>offers.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takes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today in </a:t>
            </a:r>
            <a:r>
              <a:rPr sz="1167" spc="-5" dirty="0">
                <a:latin typeface="Garamond"/>
                <a:cs typeface="Garamond"/>
              </a:rPr>
              <a:t>an  increasingly </a:t>
            </a:r>
            <a:r>
              <a:rPr sz="1167" dirty="0">
                <a:latin typeface="Garamond"/>
                <a:cs typeface="Garamond"/>
              </a:rPr>
              <a:t>global, technical,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competitive  environment. </a:t>
            </a:r>
            <a:r>
              <a:rPr sz="1167" spc="-5" dirty="0">
                <a:latin typeface="Garamond"/>
                <a:cs typeface="Garamond"/>
              </a:rPr>
              <a:t>When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helps </a:t>
            </a:r>
            <a:r>
              <a:rPr sz="1167" dirty="0">
                <a:latin typeface="Garamond"/>
                <a:cs typeface="Garamond"/>
              </a:rPr>
              <a:t>everyone in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48617" y="6948382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219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48617" y="6959493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748617" y="6964679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4"/>
                </a:moveTo>
                <a:lnTo>
                  <a:pt x="2743200" y="12954"/>
                </a:lnTo>
                <a:lnTo>
                  <a:pt x="27432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748617" y="697727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748617" y="698912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748617" y="7006167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748617" y="701135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748617" y="7023206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748617" y="7035059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748617" y="7052469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142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748617" y="7058025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748617" y="706987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748617" y="7086918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748617" y="709210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748617" y="7103957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748617" y="7115810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748617" y="7132849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748617" y="7138035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4"/>
                </a:moveTo>
                <a:lnTo>
                  <a:pt x="2743200" y="12954"/>
                </a:lnTo>
                <a:lnTo>
                  <a:pt x="27432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748617" y="7150629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748617" y="716248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748617" y="7179522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748617" y="718470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748617" y="7196561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748617" y="720841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748617" y="7225824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142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748617" y="7231380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748617" y="724323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748617" y="7260273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48617" y="726545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748617" y="7277312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748617" y="7289165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748617" y="7306204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748617" y="7311389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3"/>
                </a:moveTo>
                <a:lnTo>
                  <a:pt x="2743200" y="12953"/>
                </a:lnTo>
                <a:lnTo>
                  <a:pt x="2743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748617" y="732398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748617" y="733583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748617" y="7352877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748617" y="735806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748617" y="7369916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748617" y="7386954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748617" y="7392140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3"/>
                </a:moveTo>
                <a:lnTo>
                  <a:pt x="2743200" y="12953"/>
                </a:lnTo>
                <a:lnTo>
                  <a:pt x="2743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748617" y="740473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748617" y="741658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748617" y="7433628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748617" y="743881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748617" y="7450667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748617" y="7462520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748617" y="7479930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1429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748617" y="7485486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748617" y="749733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748617" y="7514377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748617" y="751956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748617" y="753141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748617" y="7543271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748617" y="7560310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48617" y="7565496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3"/>
                </a:moveTo>
                <a:lnTo>
                  <a:pt x="2743200" y="12953"/>
                </a:lnTo>
                <a:lnTo>
                  <a:pt x="2743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748617" y="7578090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748617" y="7589942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748617" y="7606982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748617" y="761216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748617" y="7624022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748617" y="7635875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748617" y="7653284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1429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748617" y="7658841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748617" y="767069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748617" y="7687733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748617" y="7692919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748617" y="770477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748617" y="7716626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748617" y="7733665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748617" y="7738850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3"/>
                </a:moveTo>
                <a:lnTo>
                  <a:pt x="2743200" y="12953"/>
                </a:lnTo>
                <a:lnTo>
                  <a:pt x="2743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748617" y="7751445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748617" y="776329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748617" y="7780338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748617" y="778552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748617" y="7797377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748617" y="7814415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748617" y="7819602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4"/>
                </a:moveTo>
                <a:lnTo>
                  <a:pt x="2743200" y="12954"/>
                </a:lnTo>
                <a:lnTo>
                  <a:pt x="27432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748617" y="7832196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748617" y="7844049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748617" y="7861088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748617" y="786627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748617" y="787812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748617" y="7889981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748617" y="7907390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142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748617" y="7912947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748617" y="7924800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748617" y="7941838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748617" y="7947025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748617" y="795887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748617" y="7970732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748617" y="7987771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748617" y="7992957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4"/>
                </a:moveTo>
                <a:lnTo>
                  <a:pt x="2743200" y="12954"/>
                </a:lnTo>
                <a:lnTo>
                  <a:pt x="2743200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748617" y="8005551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748617" y="8017404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748617" y="8034442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5668116" y="8039629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748617" y="8039629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5668116" y="805148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748617" y="805148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5668116" y="806333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748617" y="806333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5668116" y="8080744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748617" y="8080744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668116" y="808630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748617" y="808630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668116" y="8098155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748617" y="8098155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5668116" y="8115194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748617" y="8115194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668116" y="8120380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748617" y="8120380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668116" y="813223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748617" y="813223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668116" y="814408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748617" y="814408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5668116" y="816112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748617" y="816112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5668116" y="8166311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3"/>
                </a:moveTo>
                <a:lnTo>
                  <a:pt x="768858" y="12953"/>
                </a:lnTo>
                <a:lnTo>
                  <a:pt x="7688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748617" y="8166311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3"/>
                </a:moveTo>
                <a:lnTo>
                  <a:pt x="708659" y="12953"/>
                </a:lnTo>
                <a:lnTo>
                  <a:pt x="7086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5668116" y="817890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748617" y="817890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5668116" y="8190759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748617" y="8190759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5668116" y="8207798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748617" y="8207798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5668116" y="8212984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748617" y="8212984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5668116" y="822483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3748617" y="822483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5668116" y="824187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748617" y="824187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5668116" y="8247063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3"/>
                </a:moveTo>
                <a:lnTo>
                  <a:pt x="768858" y="12953"/>
                </a:lnTo>
                <a:lnTo>
                  <a:pt x="7688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3748617" y="8247063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3"/>
                </a:moveTo>
                <a:lnTo>
                  <a:pt x="708659" y="12953"/>
                </a:lnTo>
                <a:lnTo>
                  <a:pt x="7086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5668116" y="825965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3748617" y="825965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5668116" y="8271510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748617" y="8271510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5668116" y="8288549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3748617" y="8288549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5668116" y="8293734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3748617" y="8293734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5668116" y="830558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748617" y="830558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5668116" y="831744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3748617" y="831744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5668116" y="8334851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3748617" y="8334851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5668116" y="834040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748617" y="834040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5668116" y="8352261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3748617" y="8352261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5668116" y="8369299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3748617" y="8369299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5668116" y="837448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748617" y="837448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5668116" y="838633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3748617" y="838633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5668116" y="839819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3748617" y="839819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5668116" y="8415232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748617" y="8415232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5668116" y="8420418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3"/>
                </a:moveTo>
                <a:lnTo>
                  <a:pt x="768858" y="12953"/>
                </a:lnTo>
                <a:lnTo>
                  <a:pt x="7688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3748617" y="8420418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3"/>
                </a:moveTo>
                <a:lnTo>
                  <a:pt x="708659" y="12953"/>
                </a:lnTo>
                <a:lnTo>
                  <a:pt x="7086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5668116" y="843301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3748617" y="843301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5668116" y="8444865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748617" y="8444865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5668116" y="8461903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3748617" y="8461903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5668116" y="8467090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3748617" y="8467090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5668116" y="847894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748617" y="847894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5668116" y="849079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3748617" y="849079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5668116" y="850820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3748617" y="850820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5668116" y="851376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748617" y="851376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5668116" y="852561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3748617" y="852561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5668116" y="8542655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3748617" y="8542655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5668116" y="8547841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748617" y="8547841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5668116" y="8559694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3748617" y="8559694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5668116" y="857154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3748617" y="857154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5668116" y="858858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748617" y="858858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5668116" y="8593772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3"/>
                </a:moveTo>
                <a:lnTo>
                  <a:pt x="768858" y="12953"/>
                </a:lnTo>
                <a:lnTo>
                  <a:pt x="7688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3748617" y="8593772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3"/>
                </a:moveTo>
                <a:lnTo>
                  <a:pt x="708659" y="12953"/>
                </a:lnTo>
                <a:lnTo>
                  <a:pt x="7086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5668116" y="860636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3748617" y="860636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5668116" y="8618220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748617" y="8618220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5668116" y="8635259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3748617" y="8635259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5668116" y="8640445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3748617" y="8640445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5668116" y="865229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748617" y="865229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5668116" y="8669338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3748617" y="8669338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5668116" y="8674524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4"/>
                </a:moveTo>
                <a:lnTo>
                  <a:pt x="768858" y="12954"/>
                </a:lnTo>
                <a:lnTo>
                  <a:pt x="76885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3748617" y="8674524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4"/>
                </a:moveTo>
                <a:lnTo>
                  <a:pt x="708659" y="12954"/>
                </a:lnTo>
                <a:lnTo>
                  <a:pt x="708659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5668116" y="868711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748617" y="868711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5668116" y="8698971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3748617" y="8698971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5668116" y="8716010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3748617" y="8716010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5668116" y="872119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748617" y="872119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5668116" y="8733049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3748617" y="8733049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5668116" y="874490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3748617" y="874490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5668116" y="8762312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748617" y="8762312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5668116" y="876786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3748617" y="876786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5668116" y="877972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748617" y="877972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5668116" y="8796760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8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3748617" y="8796760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8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5668116" y="880194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3748617" y="880194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5668116" y="8813800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3748617" y="8813800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5668116" y="882565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3748617" y="882565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5668116" y="8842693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8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3748617" y="8842693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8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5668116" y="8847878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4"/>
                </a:moveTo>
                <a:lnTo>
                  <a:pt x="768858" y="12954"/>
                </a:lnTo>
                <a:lnTo>
                  <a:pt x="76885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3748617" y="8847878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4"/>
                </a:moveTo>
                <a:lnTo>
                  <a:pt x="708659" y="12954"/>
                </a:lnTo>
                <a:lnTo>
                  <a:pt x="708659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5668116" y="886047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3748617" y="886047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5668116" y="887232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3748617" y="887232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5668116" y="8889364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8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3748617" y="8889364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8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5668116" y="8894551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3748617" y="8894551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5668116" y="8906404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3748617" y="8906404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5668116" y="891825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3748617" y="891825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5668116" y="893566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3748617" y="893566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5668116" y="894122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748617" y="894122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5668116" y="895307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3748617" y="895307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5668116" y="897011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3748617" y="897011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5668116" y="897530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3748617" y="897530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5668116" y="8987155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3748617" y="8987155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5668116" y="899900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3748617" y="899900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5668116" y="9016047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3748617" y="9016047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5668116" y="9021233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3"/>
                </a:moveTo>
                <a:lnTo>
                  <a:pt x="768858" y="12953"/>
                </a:lnTo>
                <a:lnTo>
                  <a:pt x="7688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3748617" y="9021233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3"/>
                </a:moveTo>
                <a:lnTo>
                  <a:pt x="708659" y="12953"/>
                </a:lnTo>
                <a:lnTo>
                  <a:pt x="7086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5668116" y="903382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3748617" y="903382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5668116" y="9045681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3748617" y="9045681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5668116" y="9062720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3748617" y="9062720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5668116" y="9067906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3748617" y="9067906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5668116" y="9079759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3748617" y="9079759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5668116" y="9096798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3748617" y="9096798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5668116" y="9101984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4"/>
                </a:moveTo>
                <a:lnTo>
                  <a:pt x="768858" y="12954"/>
                </a:lnTo>
                <a:lnTo>
                  <a:pt x="768858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3748617" y="9101984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4"/>
                </a:moveTo>
                <a:lnTo>
                  <a:pt x="708659" y="12954"/>
                </a:lnTo>
                <a:lnTo>
                  <a:pt x="708659" y="0"/>
                </a:lnTo>
                <a:lnTo>
                  <a:pt x="0" y="0"/>
                </a:lnTo>
                <a:lnTo>
                  <a:pt x="0" y="12954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5668116" y="911457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3748617" y="911457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5668116" y="912643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3748617" y="912643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5668116" y="9143471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3748617" y="9143471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5668116" y="914865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3748617" y="914865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5668116" y="9160510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3748617" y="9160510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5668116" y="917236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3748617" y="917236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5668116" y="9189773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3748617" y="9189773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5668116" y="9195329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3748617" y="9195329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5668116" y="920718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3748617" y="920718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5668116" y="9224222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3748617" y="9224222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5668116" y="922940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3748617" y="922940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5668116" y="9241261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3748617" y="9241261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5668116" y="9253114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3748617" y="9253114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5668116" y="9270153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3748617" y="9270153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5668116" y="9275338"/>
            <a:ext cx="747624" cy="12965"/>
          </a:xfrm>
          <a:custGeom>
            <a:avLst/>
            <a:gdLst/>
            <a:ahLst/>
            <a:cxnLst/>
            <a:rect l="l" t="t" r="r" b="b"/>
            <a:pathLst>
              <a:path w="768984" h="13334">
                <a:moveTo>
                  <a:pt x="0" y="12953"/>
                </a:moveTo>
                <a:lnTo>
                  <a:pt x="768858" y="12953"/>
                </a:lnTo>
                <a:lnTo>
                  <a:pt x="768858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3748617" y="9275338"/>
            <a:ext cx="688975" cy="12965"/>
          </a:xfrm>
          <a:custGeom>
            <a:avLst/>
            <a:gdLst/>
            <a:ahLst/>
            <a:cxnLst/>
            <a:rect l="l" t="t" r="r" b="b"/>
            <a:pathLst>
              <a:path w="708660" h="13334">
                <a:moveTo>
                  <a:pt x="0" y="12953"/>
                </a:moveTo>
                <a:lnTo>
                  <a:pt x="708659" y="12953"/>
                </a:lnTo>
                <a:lnTo>
                  <a:pt x="708659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5668116" y="9287933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3748617" y="9287933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5668116" y="9299787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3748617" y="9299787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5668116" y="9316826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3748617" y="9316826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066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5668116" y="9322012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3748617" y="9322012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5668116" y="9333865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3748617" y="9333865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5668116" y="9345718"/>
            <a:ext cx="747624" cy="12347"/>
          </a:xfrm>
          <a:custGeom>
            <a:avLst/>
            <a:gdLst/>
            <a:ahLst/>
            <a:cxnLst/>
            <a:rect l="l" t="t" r="r" b="b"/>
            <a:pathLst>
              <a:path w="768984" h="12700">
                <a:moveTo>
                  <a:pt x="0" y="12191"/>
                </a:moveTo>
                <a:lnTo>
                  <a:pt x="768858" y="12191"/>
                </a:lnTo>
                <a:lnTo>
                  <a:pt x="768858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3748617" y="9345718"/>
            <a:ext cx="688975" cy="12347"/>
          </a:xfrm>
          <a:custGeom>
            <a:avLst/>
            <a:gdLst/>
            <a:ahLst/>
            <a:cxnLst/>
            <a:rect l="l" t="t" r="r" b="b"/>
            <a:pathLst>
              <a:path w="708660" h="12700">
                <a:moveTo>
                  <a:pt x="0" y="12191"/>
                </a:moveTo>
                <a:lnTo>
                  <a:pt x="708659" y="12191"/>
                </a:lnTo>
                <a:lnTo>
                  <a:pt x="708659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5668116" y="9363128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3748617" y="9363128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1429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5668116" y="9374611"/>
            <a:ext cx="747624" cy="0"/>
          </a:xfrm>
          <a:custGeom>
            <a:avLst/>
            <a:gdLst/>
            <a:ahLst/>
            <a:cxnLst/>
            <a:rect l="l" t="t" r="r" b="b"/>
            <a:pathLst>
              <a:path w="768984">
                <a:moveTo>
                  <a:pt x="0" y="0"/>
                </a:moveTo>
                <a:lnTo>
                  <a:pt x="768858" y="0"/>
                </a:lnTo>
              </a:path>
            </a:pathLst>
          </a:custGeom>
          <a:ln w="1219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3748617" y="9374611"/>
            <a:ext cx="688975" cy="0"/>
          </a:xfrm>
          <a:custGeom>
            <a:avLst/>
            <a:gdLst/>
            <a:ahLst/>
            <a:cxnLst/>
            <a:rect l="l" t="t" r="r" b="b"/>
            <a:pathLst>
              <a:path w="708660">
                <a:moveTo>
                  <a:pt x="0" y="0"/>
                </a:moveTo>
                <a:lnTo>
                  <a:pt x="708659" y="0"/>
                </a:lnTo>
              </a:path>
            </a:pathLst>
          </a:custGeom>
          <a:ln w="1219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3748617" y="9386463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219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3748617" y="9397577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8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3748617" y="9402763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3748617" y="9414616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3748617" y="9426469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3748617" y="9443507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3748617" y="9448693"/>
            <a:ext cx="2667000" cy="12965"/>
          </a:xfrm>
          <a:custGeom>
            <a:avLst/>
            <a:gdLst/>
            <a:ahLst/>
            <a:cxnLst/>
            <a:rect l="l" t="t" r="r" b="b"/>
            <a:pathLst>
              <a:path w="2743200" h="13334">
                <a:moveTo>
                  <a:pt x="0" y="12953"/>
                </a:moveTo>
                <a:lnTo>
                  <a:pt x="2743200" y="12953"/>
                </a:lnTo>
                <a:lnTo>
                  <a:pt x="2743200" y="0"/>
                </a:lnTo>
                <a:lnTo>
                  <a:pt x="0" y="0"/>
                </a:lnTo>
                <a:lnTo>
                  <a:pt x="0" y="12953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3748617" y="9461288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3748617" y="9473142"/>
            <a:ext cx="2667000" cy="12347"/>
          </a:xfrm>
          <a:custGeom>
            <a:avLst/>
            <a:gdLst/>
            <a:ahLst/>
            <a:cxnLst/>
            <a:rect l="l" t="t" r="r" b="b"/>
            <a:pathLst>
              <a:path w="2743200" h="12700">
                <a:moveTo>
                  <a:pt x="0" y="12191"/>
                </a:moveTo>
                <a:lnTo>
                  <a:pt x="2743200" y="12191"/>
                </a:lnTo>
                <a:lnTo>
                  <a:pt x="27432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3748617" y="9490181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066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3748617" y="9501292"/>
            <a:ext cx="26670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1219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 txBox="1"/>
          <p:nvPr/>
        </p:nvSpPr>
        <p:spPr>
          <a:xfrm>
            <a:off x="3853320" y="7052725"/>
            <a:ext cx="2496608" cy="703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9439" marR="4939" indent="-537709">
              <a:lnSpc>
                <a:spcPct val="101699"/>
              </a:lnSpc>
            </a:pPr>
            <a:r>
              <a:rPr sz="2236" b="1" spc="-262" dirty="0">
                <a:solidFill>
                  <a:srgbClr val="FDFD5D"/>
                </a:solidFill>
                <a:latin typeface="Arial"/>
                <a:cs typeface="Arial"/>
              </a:rPr>
              <a:t>Customer</a:t>
            </a:r>
            <a:r>
              <a:rPr sz="2236" b="1" spc="-374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2236" b="1" spc="-223" dirty="0">
                <a:solidFill>
                  <a:srgbClr val="FDFD5D"/>
                </a:solidFill>
                <a:latin typeface="Arial"/>
                <a:cs typeface="Arial"/>
              </a:rPr>
              <a:t>Relationship  </a:t>
            </a:r>
            <a:r>
              <a:rPr sz="2236" b="1" spc="-316" dirty="0">
                <a:solidFill>
                  <a:srgbClr val="FDFD5D"/>
                </a:solidFill>
                <a:latin typeface="Arial"/>
                <a:cs typeface="Arial"/>
              </a:rPr>
              <a:t>Management</a:t>
            </a:r>
            <a:endParaRPr sz="2236">
              <a:latin typeface="Arial"/>
              <a:cs typeface="Arial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4437591" y="8027776"/>
            <a:ext cx="1230524" cy="1363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78769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71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firm </a:t>
            </a:r>
            <a:r>
              <a:rPr sz="1167" spc="-5" dirty="0">
                <a:latin typeface="Garamond"/>
                <a:cs typeface="Garamond"/>
              </a:rPr>
              <a:t>really meet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of </a:t>
            </a:r>
            <a:r>
              <a:rPr sz="1167" dirty="0">
                <a:latin typeface="Garamond"/>
                <a:cs typeface="Garamond"/>
              </a:rPr>
              <a:t>a customer </a:t>
            </a:r>
            <a:r>
              <a:rPr sz="1167" spc="-5" dirty="0">
                <a:latin typeface="Garamond"/>
                <a:cs typeface="Garamond"/>
              </a:rPr>
              <a:t>both before and after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purchase, </a:t>
            </a:r>
            <a:r>
              <a:rPr sz="1167" dirty="0">
                <a:latin typeface="Garamond"/>
                <a:cs typeface="Garamond"/>
              </a:rPr>
              <a:t>the firm </a:t>
            </a:r>
            <a:r>
              <a:rPr sz="1167" spc="-5" dirty="0">
                <a:latin typeface="Garamond"/>
                <a:cs typeface="Garamond"/>
              </a:rPr>
              <a:t>doesn’t just </a:t>
            </a:r>
            <a:r>
              <a:rPr sz="1167" dirty="0">
                <a:latin typeface="Garamond"/>
                <a:cs typeface="Garamond"/>
              </a:rPr>
              <a:t>get  a single sale. </a:t>
            </a:r>
            <a:r>
              <a:rPr sz="1167" spc="-5" dirty="0">
                <a:latin typeface="Garamond"/>
                <a:cs typeface="Garamond"/>
              </a:rPr>
              <a:t>Rather, it has </a:t>
            </a:r>
            <a:r>
              <a:rPr sz="1167" dirty="0">
                <a:latin typeface="Garamond"/>
                <a:cs typeface="Garamond"/>
              </a:rPr>
              <a:t>a sale </a:t>
            </a:r>
            <a:r>
              <a:rPr sz="1167" spc="-5" dirty="0">
                <a:latin typeface="Garamond"/>
                <a:cs typeface="Garamond"/>
              </a:rPr>
              <a:t>and an ongoing </a:t>
            </a:r>
            <a:r>
              <a:rPr sz="1167" i="1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customer. </a:t>
            </a:r>
            <a:r>
              <a:rPr sz="1167" dirty="0">
                <a:latin typeface="Garamond"/>
                <a:cs typeface="Garamond"/>
              </a:rPr>
              <a:t>That’s why we  emphasize that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concerns a </a:t>
            </a:r>
            <a:r>
              <a:rPr sz="1167" i="1" dirty="0">
                <a:latin typeface="Garamond"/>
                <a:cs typeface="Garamond"/>
              </a:rPr>
              <a:t>flow </a:t>
            </a:r>
            <a:r>
              <a:rPr sz="1167" spc="-5" dirty="0">
                <a:latin typeface="Garamond"/>
                <a:cs typeface="Garamond"/>
              </a:rPr>
              <a:t>of need-satisfying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to the customer.  </a:t>
            </a:r>
            <a:r>
              <a:rPr sz="1167" spc="-5" dirty="0">
                <a:latin typeface="Garamond"/>
                <a:cs typeface="Garamond"/>
              </a:rPr>
              <a:t>Often, </a:t>
            </a:r>
            <a:r>
              <a:rPr sz="1167" dirty="0">
                <a:latin typeface="Garamond"/>
                <a:cs typeface="Garamond"/>
              </a:rPr>
              <a:t>that flow </a:t>
            </a:r>
            <a:r>
              <a:rPr sz="1167" spc="-5" dirty="0">
                <a:latin typeface="Garamond"/>
                <a:cs typeface="Garamond"/>
              </a:rPr>
              <a:t>is not just </a:t>
            </a:r>
            <a:r>
              <a:rPr sz="1167" dirty="0">
                <a:latin typeface="Garamond"/>
                <a:cs typeface="Garamond"/>
              </a:rPr>
              <a:t>for a single </a:t>
            </a:r>
            <a:r>
              <a:rPr sz="1167" spc="-5" dirty="0">
                <a:latin typeface="Garamond"/>
                <a:cs typeface="Garamond"/>
              </a:rPr>
              <a:t>transaction but rather is part of building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long-lasting  relationship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beneficial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the firm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Garamond"/>
              <a:buAutoNum type="arabi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CRM Customer relationship</a:t>
            </a:r>
            <a:r>
              <a:rPr sz="1167" b="1" spc="-19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“CRM is the </a:t>
            </a:r>
            <a:r>
              <a:rPr sz="1167" spc="-5" dirty="0">
                <a:latin typeface="Garamond"/>
                <a:cs typeface="Garamond"/>
              </a:rPr>
              <a:t>overall process of building and maintaining profitable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relationships by  delivering </a:t>
            </a:r>
            <a:r>
              <a:rPr sz="1167" dirty="0">
                <a:latin typeface="Garamond"/>
                <a:cs typeface="Garamond"/>
              </a:rPr>
              <a:t>superior customer value </a:t>
            </a:r>
            <a:r>
              <a:rPr sz="1167" spc="-5" dirty="0">
                <a:latin typeface="Garamond"/>
                <a:cs typeface="Garamond"/>
              </a:rPr>
              <a:t>and satisfaction.” CRM Customer relationship management </a:t>
            </a:r>
            <a:r>
              <a:rPr sz="1167" dirty="0">
                <a:latin typeface="Garamond"/>
                <a:cs typeface="Garamond"/>
              </a:rPr>
              <a:t>can  </a:t>
            </a:r>
            <a:r>
              <a:rPr sz="1167" spc="-5" dirty="0">
                <a:latin typeface="Garamond"/>
                <a:cs typeface="Garamond"/>
              </a:rPr>
              <a:t>be defined: as </a:t>
            </a:r>
            <a:r>
              <a:rPr sz="1167" dirty="0">
                <a:latin typeface="Garamond"/>
                <a:cs typeface="Garamond"/>
              </a:rPr>
              <a:t>strategies focused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increasing </a:t>
            </a:r>
            <a:r>
              <a:rPr sz="1167" spc="-5" dirty="0">
                <a:latin typeface="Garamond"/>
                <a:cs typeface="Garamond"/>
              </a:rPr>
              <a:t>customer satisfaction, </a:t>
            </a:r>
            <a:r>
              <a:rPr sz="1167" dirty="0">
                <a:latin typeface="Garamond"/>
                <a:cs typeface="Garamond"/>
              </a:rPr>
              <a:t>loyalty, </a:t>
            </a:r>
            <a:r>
              <a:rPr sz="1167" spc="-5" dirty="0">
                <a:latin typeface="Garamond"/>
                <a:cs typeface="Garamond"/>
              </a:rPr>
              <a:t>and profitability by  leveraging </a:t>
            </a:r>
            <a:r>
              <a:rPr sz="1167" dirty="0">
                <a:latin typeface="Garamond"/>
                <a:cs typeface="Garamond"/>
              </a:rPr>
              <a:t>superior customer knowledge </a:t>
            </a:r>
            <a:r>
              <a:rPr sz="1167" spc="-5" dirty="0">
                <a:latin typeface="Garamond"/>
                <a:cs typeface="Garamond"/>
              </a:rPr>
              <a:t>acquired, </a:t>
            </a:r>
            <a:r>
              <a:rPr sz="1167" dirty="0">
                <a:latin typeface="Garamond"/>
                <a:cs typeface="Garamond"/>
              </a:rPr>
              <a:t>stored, </a:t>
            </a:r>
            <a:r>
              <a:rPr sz="1167" spc="-5" dirty="0">
                <a:latin typeface="Garamond"/>
                <a:cs typeface="Garamond"/>
              </a:rPr>
              <a:t>and acted upon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aid of  information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technology.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rabi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basic </a:t>
            </a:r>
            <a:r>
              <a:rPr sz="1167" b="1" dirty="0">
                <a:latin typeface="Garamond"/>
                <a:cs typeface="Garamond"/>
              </a:rPr>
              <a:t>goals of the </a:t>
            </a:r>
            <a:r>
              <a:rPr sz="1167" b="1" spc="-5" dirty="0">
                <a:latin typeface="Garamond"/>
                <a:cs typeface="Garamond"/>
              </a:rPr>
              <a:t>CRM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Customer relationship marketing provides </a:t>
            </a:r>
            <a:r>
              <a:rPr sz="1167" dirty="0">
                <a:latin typeface="Garamond"/>
                <a:cs typeface="Garamond"/>
              </a:rPr>
              <a:t>the key to </a:t>
            </a:r>
            <a:r>
              <a:rPr sz="1167" spc="-5" dirty="0">
                <a:latin typeface="Garamond"/>
                <a:cs typeface="Garamond"/>
              </a:rPr>
              <a:t>retaining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involves </a:t>
            </a:r>
            <a:r>
              <a:rPr sz="1167" spc="-5" dirty="0">
                <a:latin typeface="Garamond"/>
                <a:cs typeface="Garamond"/>
              </a:rPr>
              <a:t>providing  </a:t>
            </a:r>
            <a:r>
              <a:rPr sz="1167" dirty="0">
                <a:latin typeface="Garamond"/>
                <a:cs typeface="Garamond"/>
              </a:rPr>
              <a:t>financial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benefits 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structural ties to the </a:t>
            </a:r>
            <a:r>
              <a:rPr sz="1167" spc="-5" dirty="0">
                <a:latin typeface="Garamond"/>
                <a:cs typeface="Garamond"/>
              </a:rPr>
              <a:t>customers. Companies </a:t>
            </a:r>
            <a:r>
              <a:rPr sz="1167" dirty="0">
                <a:latin typeface="Garamond"/>
                <a:cs typeface="Garamond"/>
              </a:rPr>
              <a:t>must decide </a:t>
            </a:r>
            <a:r>
              <a:rPr sz="1167" spc="-5" dirty="0">
                <a:latin typeface="Garamond"/>
                <a:cs typeface="Garamond"/>
              </a:rPr>
              <a:t>how  much relationship marketing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invest in different market </a:t>
            </a:r>
            <a:r>
              <a:rPr sz="1167" dirty="0">
                <a:latin typeface="Garamond"/>
                <a:cs typeface="Garamond"/>
              </a:rPr>
              <a:t>segments </a:t>
            </a:r>
            <a:r>
              <a:rPr sz="1167" spc="-5" dirty="0">
                <a:latin typeface="Garamond"/>
                <a:cs typeface="Garamond"/>
              </a:rPr>
              <a:t>and individual </a:t>
            </a:r>
            <a:r>
              <a:rPr sz="1167" dirty="0">
                <a:latin typeface="Garamond"/>
                <a:cs typeface="Garamond"/>
              </a:rPr>
              <a:t>customers, from  such </a:t>
            </a:r>
            <a:r>
              <a:rPr sz="1167" spc="-5" dirty="0">
                <a:latin typeface="Garamond"/>
                <a:cs typeface="Garamond"/>
              </a:rPr>
              <a:t>levels as basic, reactive, accountable, proactive, and </a:t>
            </a:r>
            <a:r>
              <a:rPr sz="1167" dirty="0">
                <a:latin typeface="Garamond"/>
                <a:cs typeface="Garamond"/>
              </a:rPr>
              <a:t>full </a:t>
            </a:r>
            <a:r>
              <a:rPr sz="1167" spc="-5" dirty="0">
                <a:latin typeface="Garamond"/>
                <a:cs typeface="Garamond"/>
              </a:rPr>
              <a:t>partnership. Much </a:t>
            </a:r>
            <a:r>
              <a:rPr sz="1167" dirty="0">
                <a:latin typeface="Garamond"/>
                <a:cs typeface="Garamond"/>
              </a:rPr>
              <a:t>depends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estimating customer </a:t>
            </a:r>
            <a:r>
              <a:rPr sz="1167" spc="-5" dirty="0">
                <a:latin typeface="Garamond"/>
                <a:cs typeface="Garamond"/>
              </a:rPr>
              <a:t>lifetime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against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cost </a:t>
            </a:r>
            <a:r>
              <a:rPr sz="1167" dirty="0">
                <a:latin typeface="Garamond"/>
                <a:cs typeface="Garamond"/>
              </a:rPr>
              <a:t>stream </a:t>
            </a:r>
            <a:r>
              <a:rPr sz="1167" spc="-5" dirty="0">
                <a:latin typeface="Garamond"/>
                <a:cs typeface="Garamond"/>
              </a:rPr>
              <a:t>required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and retain </a:t>
            </a:r>
            <a:r>
              <a:rPr sz="1167" dirty="0">
                <a:latin typeface="Garamond"/>
                <a:cs typeface="Garamond"/>
              </a:rPr>
              <a:t>these  customers.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Total quality marketing is seen today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major </a:t>
            </a:r>
            <a:r>
              <a:rPr sz="1167" spc="-10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providing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satisfaction and  </a:t>
            </a:r>
            <a:r>
              <a:rPr sz="1167" dirty="0">
                <a:latin typeface="Garamond"/>
                <a:cs typeface="Garamond"/>
              </a:rPr>
              <a:t>company </a:t>
            </a:r>
            <a:r>
              <a:rPr sz="1167" spc="-5" dirty="0">
                <a:latin typeface="Garamond"/>
                <a:cs typeface="Garamond"/>
              </a:rPr>
              <a:t>profitability. Companies </a:t>
            </a:r>
            <a:r>
              <a:rPr sz="1167" dirty="0">
                <a:latin typeface="Garamond"/>
                <a:cs typeface="Garamond"/>
              </a:rPr>
              <a:t>must </a:t>
            </a:r>
            <a:r>
              <a:rPr sz="1167" spc="-5" dirty="0">
                <a:latin typeface="Garamond"/>
                <a:cs typeface="Garamond"/>
              </a:rPr>
              <a:t>understand how </a:t>
            </a:r>
            <a:r>
              <a:rPr sz="1167" dirty="0">
                <a:latin typeface="Garamond"/>
                <a:cs typeface="Garamond"/>
              </a:rPr>
              <a:t>their customers </a:t>
            </a:r>
            <a:r>
              <a:rPr sz="1167" spc="-5" dirty="0">
                <a:latin typeface="Garamond"/>
                <a:cs typeface="Garamond"/>
              </a:rPr>
              <a:t>perceive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how  much </a:t>
            </a:r>
            <a:r>
              <a:rPr sz="1167" dirty="0">
                <a:latin typeface="Garamond"/>
                <a:cs typeface="Garamond"/>
              </a:rPr>
              <a:t>quality they expect. </a:t>
            </a:r>
            <a:r>
              <a:rPr sz="1167" spc="-5" dirty="0">
                <a:latin typeface="Garamond"/>
                <a:cs typeface="Garamond"/>
              </a:rPr>
              <a:t>Companies must </a:t>
            </a:r>
            <a:r>
              <a:rPr sz="1167" dirty="0">
                <a:latin typeface="Garamond"/>
                <a:cs typeface="Garamond"/>
              </a:rPr>
              <a:t>then strive to </a:t>
            </a:r>
            <a:r>
              <a:rPr sz="1167" spc="-5" dirty="0">
                <a:latin typeface="Garamond"/>
                <a:cs typeface="Garamond"/>
              </a:rPr>
              <a:t>offer relatively higher </a:t>
            </a:r>
            <a:r>
              <a:rPr sz="1167" dirty="0">
                <a:latin typeface="Garamond"/>
                <a:cs typeface="Garamond"/>
              </a:rPr>
              <a:t>quality than their  competitors. This </a:t>
            </a:r>
            <a:r>
              <a:rPr sz="1167" spc="-5" dirty="0">
                <a:latin typeface="Garamond"/>
                <a:cs typeface="Garamond"/>
              </a:rPr>
              <a:t>involves </a:t>
            </a:r>
            <a:r>
              <a:rPr sz="1167" dirty="0">
                <a:latin typeface="Garamond"/>
                <a:cs typeface="Garamond"/>
              </a:rPr>
              <a:t>total </a:t>
            </a:r>
            <a:r>
              <a:rPr sz="1167" spc="-5" dirty="0">
                <a:latin typeface="Garamond"/>
                <a:cs typeface="Garamond"/>
              </a:rPr>
              <a:t>management and </a:t>
            </a:r>
            <a:r>
              <a:rPr sz="1167" dirty="0">
                <a:latin typeface="Garamond"/>
                <a:cs typeface="Garamond"/>
              </a:rPr>
              <a:t>employee commitment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measurement  and reward </a:t>
            </a:r>
            <a:r>
              <a:rPr sz="1167" dirty="0">
                <a:latin typeface="Garamond"/>
                <a:cs typeface="Garamond"/>
              </a:rPr>
              <a:t>systems. </a:t>
            </a:r>
            <a:r>
              <a:rPr sz="1167" spc="-5" dirty="0">
                <a:latin typeface="Garamond"/>
                <a:cs typeface="Garamond"/>
              </a:rPr>
              <a:t>Marketers play an </a:t>
            </a:r>
            <a:r>
              <a:rPr sz="1167" dirty="0">
                <a:latin typeface="Garamond"/>
                <a:cs typeface="Garamond"/>
              </a:rPr>
              <a:t>especially critical </a:t>
            </a:r>
            <a:r>
              <a:rPr sz="1167" spc="-5" dirty="0">
                <a:latin typeface="Garamond"/>
                <a:cs typeface="Garamond"/>
              </a:rPr>
              <a:t>role </a:t>
            </a:r>
            <a:r>
              <a:rPr sz="1167" dirty="0">
                <a:latin typeface="Garamond"/>
                <a:cs typeface="Garamond"/>
              </a:rPr>
              <a:t>in their company’s drive toward  </a:t>
            </a:r>
            <a:r>
              <a:rPr sz="1167" spc="-5" dirty="0">
                <a:latin typeface="Garamond"/>
                <a:cs typeface="Garamond"/>
              </a:rPr>
              <a:t>higher </a:t>
            </a:r>
            <a:r>
              <a:rPr sz="1167" dirty="0">
                <a:latin typeface="Garamond"/>
                <a:cs typeface="Garamond"/>
              </a:rPr>
              <a:t>quality. The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of CRM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456837" marR="20990" indent="-222245">
              <a:lnSpc>
                <a:spcPts val="1322"/>
              </a:lnSpc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idea of CRM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helps businesses </a:t>
            </a:r>
            <a:r>
              <a:rPr sz="1167" dirty="0">
                <a:latin typeface="Garamond"/>
                <a:cs typeface="Garamond"/>
              </a:rPr>
              <a:t>use technology to gain </a:t>
            </a:r>
            <a:r>
              <a:rPr sz="1167" spc="-5" dirty="0">
                <a:latin typeface="Garamond"/>
                <a:cs typeface="Garamond"/>
              </a:rPr>
              <a:t>insight into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behavior  of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those customers. </a:t>
            </a:r>
            <a:r>
              <a:rPr sz="1167" spc="-5" dirty="0">
                <a:latin typeface="Garamond"/>
                <a:cs typeface="Garamond"/>
              </a:rPr>
              <a:t>If it </a:t>
            </a:r>
            <a:r>
              <a:rPr sz="1167" dirty="0">
                <a:latin typeface="Garamond"/>
                <a:cs typeface="Garamond"/>
              </a:rPr>
              <a:t>works </a:t>
            </a:r>
            <a:r>
              <a:rPr sz="1167" spc="-5" dirty="0">
                <a:latin typeface="Garamond"/>
                <a:cs typeface="Garamond"/>
              </a:rPr>
              <a:t>as hoped,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business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can: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Provide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call centers more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efficient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Help </a:t>
            </a:r>
            <a:r>
              <a:rPr sz="1167" dirty="0">
                <a:latin typeface="Garamond"/>
                <a:cs typeface="Garamond"/>
              </a:rPr>
              <a:t>sales staff close deals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faster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Simplify marketing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processes</a:t>
            </a:r>
            <a:endParaRPr sz="1167">
              <a:latin typeface="Garamond"/>
              <a:cs typeface="Garamond"/>
            </a:endParaRPr>
          </a:p>
          <a:p>
            <a:pPr marL="456837" marR="18520" indent="-222245" algn="just">
              <a:lnSpc>
                <a:spcPts val="1312"/>
              </a:lnSpc>
              <a:spcBef>
                <a:spcPts val="198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Discover new </a:t>
            </a: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Enable </a:t>
            </a:r>
            <a:r>
              <a:rPr sz="1167" dirty="0">
                <a:latin typeface="Garamond"/>
                <a:cs typeface="Garamond"/>
              </a:rPr>
              <a:t>companies to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excellent </a:t>
            </a:r>
            <a:r>
              <a:rPr sz="1167" spc="-5" dirty="0">
                <a:latin typeface="Garamond"/>
                <a:cs typeface="Garamond"/>
              </a:rPr>
              <a:t>real-time </a:t>
            </a:r>
            <a:r>
              <a:rPr sz="1167" dirty="0">
                <a:latin typeface="Garamond"/>
                <a:cs typeface="Garamond"/>
              </a:rPr>
              <a:t>customer service  </a:t>
            </a:r>
            <a:r>
              <a:rPr sz="1167" spc="-5" dirty="0">
                <a:latin typeface="Garamond"/>
                <a:cs typeface="Garamond"/>
              </a:rPr>
              <a:t>by developing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with each </a:t>
            </a:r>
            <a:r>
              <a:rPr sz="1167" spc="-5" dirty="0">
                <a:latin typeface="Garamond"/>
                <a:cs typeface="Garamond"/>
              </a:rPr>
              <a:t>valued </a:t>
            </a:r>
            <a:r>
              <a:rPr sz="1167" dirty="0">
                <a:latin typeface="Garamond"/>
                <a:cs typeface="Garamond"/>
              </a:rPr>
              <a:t>customer through the effective use </a:t>
            </a:r>
            <a:r>
              <a:rPr sz="1167" spc="-5" dirty="0">
                <a:latin typeface="Garamond"/>
                <a:cs typeface="Garamond"/>
              </a:rPr>
              <a:t>of  individual account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information</a:t>
            </a:r>
            <a:endParaRPr sz="1167">
              <a:latin typeface="Garamond"/>
              <a:cs typeface="Garamond"/>
            </a:endParaRPr>
          </a:p>
          <a:p>
            <a:pPr marL="456837" marR="19138" indent="-222245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Based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attributes, </a:t>
            </a:r>
            <a:r>
              <a:rPr sz="1167" dirty="0">
                <a:latin typeface="Garamond"/>
                <a:cs typeface="Garamond"/>
              </a:rPr>
              <a:t>companies can customize </a:t>
            </a:r>
            <a:r>
              <a:rPr sz="1167" spc="-5" dirty="0">
                <a:latin typeface="Garamond"/>
                <a:cs typeface="Garamond"/>
              </a:rPr>
              <a:t>market offerings, </a:t>
            </a:r>
            <a:r>
              <a:rPr sz="1167" dirty="0">
                <a:latin typeface="Garamond"/>
                <a:cs typeface="Garamond"/>
              </a:rPr>
              <a:t>services,  </a:t>
            </a:r>
            <a:r>
              <a:rPr sz="1167" spc="-5" dirty="0">
                <a:latin typeface="Garamond"/>
                <a:cs typeface="Garamond"/>
              </a:rPr>
              <a:t>programs, messages, 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media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Reduces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rate of customer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defection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Increases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longevity of </a:t>
            </a:r>
            <a:r>
              <a:rPr sz="1167" dirty="0">
                <a:latin typeface="Garamond"/>
                <a:cs typeface="Garamond"/>
              </a:rPr>
              <a:t>the customer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</a:t>
            </a:r>
            <a:endParaRPr sz="1167">
              <a:latin typeface="Garamond"/>
              <a:cs typeface="Garamond"/>
            </a:endParaRPr>
          </a:p>
          <a:p>
            <a:pPr marL="456837" marR="17286" indent="-222245">
              <a:lnSpc>
                <a:spcPts val="1322"/>
              </a:lnSpc>
              <a:spcBef>
                <a:spcPts val="185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Enhances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growth </a:t>
            </a:r>
            <a:r>
              <a:rPr sz="1167" dirty="0">
                <a:latin typeface="Garamond"/>
                <a:cs typeface="Garamond"/>
              </a:rPr>
              <a:t>potential </a:t>
            </a:r>
            <a:r>
              <a:rPr sz="1167" spc="-5" dirty="0">
                <a:latin typeface="Garamond"/>
                <a:cs typeface="Garamond"/>
              </a:rPr>
              <a:t>of each customer </a:t>
            </a:r>
            <a:r>
              <a:rPr sz="1167" dirty="0">
                <a:latin typeface="Garamond"/>
                <a:cs typeface="Garamond"/>
              </a:rPr>
              <a:t>through “share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wallet,” cross-selling,  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up-selling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Makes </a:t>
            </a:r>
            <a:r>
              <a:rPr sz="1167" dirty="0">
                <a:latin typeface="Garamond"/>
                <a:cs typeface="Garamond"/>
              </a:rPr>
              <a:t>low-profit customers more </a:t>
            </a:r>
            <a:r>
              <a:rPr sz="1167" spc="-5" dirty="0">
                <a:latin typeface="Garamond"/>
                <a:cs typeface="Garamond"/>
              </a:rPr>
              <a:t>profitable or </a:t>
            </a:r>
            <a:r>
              <a:rPr sz="1167" dirty="0">
                <a:latin typeface="Garamond"/>
                <a:cs typeface="Garamond"/>
              </a:rPr>
              <a:t>terminates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Focuses </a:t>
            </a:r>
            <a:r>
              <a:rPr sz="1167" spc="-5" dirty="0">
                <a:latin typeface="Garamond"/>
                <a:cs typeface="Garamond"/>
              </a:rPr>
              <a:t>disproportionate </a:t>
            </a:r>
            <a:r>
              <a:rPr sz="1167" dirty="0">
                <a:latin typeface="Garamond"/>
                <a:cs typeface="Garamond"/>
              </a:rPr>
              <a:t>effort </a:t>
            </a:r>
            <a:r>
              <a:rPr sz="1167" spc="-5" dirty="0">
                <a:latin typeface="Garamond"/>
                <a:cs typeface="Garamond"/>
              </a:rPr>
              <a:t>on high </a:t>
            </a:r>
            <a:r>
              <a:rPr sz="1167" dirty="0">
                <a:latin typeface="Garamond"/>
                <a:cs typeface="Garamond"/>
              </a:rPr>
              <a:t>value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CRM is mainly based </a:t>
            </a:r>
            <a:r>
              <a:rPr sz="1167" dirty="0">
                <a:latin typeface="Garamond"/>
                <a:cs typeface="Garamond"/>
              </a:rPr>
              <a:t>upon the customer </a:t>
            </a:r>
            <a:r>
              <a:rPr sz="1167" spc="-5" dirty="0">
                <a:latin typeface="Garamond"/>
                <a:cs typeface="Garamond"/>
              </a:rPr>
              <a:t>loyalty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of </a:t>
            </a:r>
            <a:r>
              <a:rPr sz="1167" dirty="0">
                <a:latin typeface="Garamond"/>
                <a:cs typeface="Garamond"/>
              </a:rPr>
              <a:t>great </a:t>
            </a:r>
            <a:r>
              <a:rPr sz="1167" spc="-5" dirty="0">
                <a:latin typeface="Garamond"/>
                <a:cs typeface="Garamond"/>
              </a:rPr>
              <a:t>importance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marketer  because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have realized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retention. Winning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customer is usually 5-  10 times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costly than </a:t>
            </a:r>
            <a:r>
              <a:rPr sz="1167" spc="-5" dirty="0">
                <a:latin typeface="Garamond"/>
                <a:cs typeface="Garamond"/>
              </a:rPr>
              <a:t>retaining an </a:t>
            </a:r>
            <a:r>
              <a:rPr sz="1167" dirty="0">
                <a:latin typeface="Garamond"/>
                <a:cs typeface="Garamond"/>
              </a:rPr>
              <a:t>existing customer </a:t>
            </a:r>
            <a:r>
              <a:rPr sz="1167" spc="-5" dirty="0">
                <a:latin typeface="Garamond"/>
                <a:cs typeface="Garamond"/>
              </a:rPr>
              <a:t>Customers are </a:t>
            </a:r>
            <a:r>
              <a:rPr sz="1167" dirty="0">
                <a:latin typeface="Garamond"/>
                <a:cs typeface="Garamond"/>
              </a:rPr>
              <a:t>usually </a:t>
            </a:r>
            <a:r>
              <a:rPr sz="1167" spc="-5" dirty="0">
                <a:latin typeface="Garamond"/>
                <a:cs typeface="Garamond"/>
              </a:rPr>
              <a:t>more profitable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longer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you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keep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loyalty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goes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beyond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single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reason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that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loyal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8483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2463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more credible </a:t>
            </a:r>
            <a:r>
              <a:rPr sz="1167" spc="-5" dirty="0">
                <a:latin typeface="Garamond"/>
                <a:cs typeface="Garamond"/>
              </a:rPr>
              <a:t>referrals 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angry </a:t>
            </a:r>
            <a:r>
              <a:rPr sz="1167" dirty="0">
                <a:latin typeface="Garamond"/>
                <a:cs typeface="Garamond"/>
              </a:rPr>
              <a:t>gossip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disloyal customers can  </a:t>
            </a:r>
            <a:r>
              <a:rPr sz="1167" spc="-5" dirty="0">
                <a:latin typeface="Garamond"/>
                <a:cs typeface="Garamond"/>
              </a:rPr>
              <a:t>devastate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3.   </a:t>
            </a:r>
            <a:r>
              <a:rPr sz="1167" b="1" spc="-5" dirty="0">
                <a:latin typeface="Garamond"/>
                <a:cs typeface="Garamond"/>
              </a:rPr>
              <a:t>Building Profitable </a:t>
            </a:r>
            <a:r>
              <a:rPr sz="1167" b="1" dirty="0">
                <a:latin typeface="Garamond"/>
                <a:cs typeface="Garamond"/>
              </a:rPr>
              <a:t>Customer</a:t>
            </a:r>
            <a:r>
              <a:rPr sz="1167" b="1" spc="-68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Relationships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Managing demand means managing </a:t>
            </a:r>
            <a:r>
              <a:rPr sz="1167" dirty="0">
                <a:latin typeface="Garamond"/>
                <a:cs typeface="Garamond"/>
              </a:rPr>
              <a:t>customers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because: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comes from </a:t>
            </a:r>
            <a:r>
              <a:rPr sz="1167" spc="-5" dirty="0">
                <a:latin typeface="Garamond"/>
                <a:cs typeface="Garamond"/>
              </a:rPr>
              <a:t>new customers and repeat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456837" marR="19755" indent="-222245" algn="just">
              <a:lnSpc>
                <a:spcPts val="1312"/>
              </a:lnSpc>
              <a:spcBef>
                <a:spcPts val="73"/>
              </a:spcBef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besides making </a:t>
            </a:r>
            <a:r>
              <a:rPr sz="1167" dirty="0">
                <a:latin typeface="Garamond"/>
                <a:cs typeface="Garamond"/>
              </a:rPr>
              <a:t>efforts to </a:t>
            </a:r>
            <a:r>
              <a:rPr sz="1167" spc="-5" dirty="0">
                <a:latin typeface="Garamond"/>
                <a:cs typeface="Garamond"/>
              </a:rPr>
              <a:t>attract new </a:t>
            </a:r>
            <a:r>
              <a:rPr sz="1167" dirty="0">
                <a:latin typeface="Garamond"/>
                <a:cs typeface="Garamond"/>
              </a:rPr>
              <a:t>customers, marketers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going </a:t>
            </a:r>
            <a:r>
              <a:rPr sz="1167" spc="-5" dirty="0">
                <a:latin typeface="Garamond"/>
                <a:cs typeface="Garamond"/>
              </a:rPr>
              <a:t>all out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retain and build relationships </a:t>
            </a:r>
            <a:r>
              <a:rPr sz="1167" dirty="0">
                <a:latin typeface="Garamond"/>
                <a:cs typeface="Garamond"/>
              </a:rPr>
              <a:t>with existing </a:t>
            </a:r>
            <a:r>
              <a:rPr sz="1167" spc="-5" dirty="0">
                <a:latin typeface="Garamond"/>
                <a:cs typeface="Garamond"/>
              </a:rPr>
              <a:t>customers. It </a:t>
            </a:r>
            <a:r>
              <a:rPr sz="1167" dirty="0">
                <a:latin typeface="Garamond"/>
                <a:cs typeface="Garamond"/>
              </a:rPr>
              <a:t>costs five times </a:t>
            </a:r>
            <a:r>
              <a:rPr sz="1167" spc="-5" dirty="0">
                <a:latin typeface="Garamond"/>
                <a:cs typeface="Garamond"/>
              </a:rPr>
              <a:t>as much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attract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customer as it does </a:t>
            </a:r>
            <a:r>
              <a:rPr sz="1167" dirty="0">
                <a:latin typeface="Garamond"/>
                <a:cs typeface="Garamond"/>
              </a:rPr>
              <a:t>to keep a current </a:t>
            </a: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satisfied.</a:t>
            </a:r>
            <a:endParaRPr sz="1167">
              <a:latin typeface="Garamond"/>
              <a:cs typeface="Garamond"/>
            </a:endParaRPr>
          </a:p>
          <a:p>
            <a:pPr marL="456837" marR="19138" indent="-222245" algn="just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Because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changing </a:t>
            </a:r>
            <a:r>
              <a:rPr sz="1167" spc="-5" dirty="0">
                <a:latin typeface="Garamond"/>
                <a:cs typeface="Garamond"/>
              </a:rPr>
              <a:t>demographics,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slow-growth </a:t>
            </a:r>
            <a:r>
              <a:rPr sz="1167" dirty="0">
                <a:latin typeface="Garamond"/>
                <a:cs typeface="Garamond"/>
              </a:rPr>
              <a:t>economy,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sophisticated  competitors, </a:t>
            </a:r>
            <a:r>
              <a:rPr sz="1167" spc="-5" dirty="0">
                <a:latin typeface="Garamond"/>
                <a:cs typeface="Garamond"/>
              </a:rPr>
              <a:t>and overcapacity in many industries, many markets and market </a:t>
            </a:r>
            <a:r>
              <a:rPr sz="1167" dirty="0">
                <a:latin typeface="Garamond"/>
                <a:cs typeface="Garamond"/>
              </a:rPr>
              <a:t>shares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shrinking. The key to successful customer </a:t>
            </a:r>
            <a:r>
              <a:rPr sz="1167" spc="-5" dirty="0">
                <a:latin typeface="Garamond"/>
                <a:cs typeface="Garamond"/>
              </a:rPr>
              <a:t>retention </a:t>
            </a:r>
            <a:r>
              <a:rPr sz="1167" dirty="0">
                <a:latin typeface="Garamond"/>
                <a:cs typeface="Garamond"/>
              </a:rPr>
              <a:t>is superior customer value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4599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764" cy="817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4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the focus </a:t>
            </a:r>
            <a:r>
              <a:rPr sz="1167" spc="-5" dirty="0">
                <a:latin typeface="Garamond"/>
                <a:cs typeface="Garamond"/>
              </a:rPr>
              <a:t>of discussion </a:t>
            </a:r>
            <a:r>
              <a:rPr sz="1167" dirty="0">
                <a:latin typeface="Garamond"/>
                <a:cs typeface="Garamond"/>
              </a:rPr>
              <a:t>was core concepts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 important role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in </a:t>
            </a:r>
            <a:r>
              <a:rPr sz="1167" dirty="0">
                <a:latin typeface="Garamond"/>
                <a:cs typeface="Garamond"/>
              </a:rPr>
              <a:t>the ever-changing </a:t>
            </a:r>
            <a:r>
              <a:rPr sz="1167" spc="-5" dirty="0">
                <a:latin typeface="Garamond"/>
                <a:cs typeface="Garamond"/>
              </a:rPr>
              <a:t>domestic and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business  </a:t>
            </a:r>
            <a:r>
              <a:rPr sz="1167" dirty="0">
                <a:latin typeface="Garamond"/>
                <a:cs typeface="Garamond"/>
              </a:rPr>
              <a:t>environment Today 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covering </a:t>
            </a:r>
            <a:r>
              <a:rPr sz="1167" spc="-5" dirty="0">
                <a:latin typeface="Garamond"/>
                <a:cs typeface="Garamond"/>
              </a:rPr>
              <a:t>following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topics: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56837" marR="8026" indent="-222245">
              <a:lnSpc>
                <a:spcPts val="1312"/>
              </a:lnSpc>
              <a:buAutoNum type="alphaUcPeriod"/>
              <a:tabLst>
                <a:tab pos="456837" algn="l"/>
                <a:tab pos="1845868" algn="l"/>
                <a:tab pos="2484204" algn="l"/>
                <a:tab pos="3873852" algn="l"/>
                <a:tab pos="5363511" algn="l"/>
              </a:tabLst>
            </a:pPr>
            <a:r>
              <a:rPr sz="1167" b="1" dirty="0">
                <a:latin typeface="Garamond"/>
                <a:cs typeface="Garamond"/>
              </a:rPr>
              <a:t>MARKETING	IN	HISTORICAL	PERSPECTIVE	</a:t>
            </a:r>
            <a:r>
              <a:rPr sz="1167" b="1" spc="-5" dirty="0">
                <a:latin typeface="Garamond"/>
                <a:cs typeface="Garamond"/>
              </a:rPr>
              <a:t>AND  EVOLUTION </a:t>
            </a:r>
            <a:r>
              <a:rPr sz="1167" b="1" dirty="0">
                <a:latin typeface="Garamond"/>
                <a:cs typeface="Garamond"/>
              </a:rPr>
              <a:t>OF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lphaUcPeriod"/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matter of increased marketing activity, but it also implies better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programs and </a:t>
            </a:r>
            <a:r>
              <a:rPr sz="1167" dirty="0">
                <a:latin typeface="Garamond"/>
                <a:cs typeface="Garamond"/>
              </a:rPr>
              <a:t>implementation efforts. In </a:t>
            </a:r>
            <a:r>
              <a:rPr sz="1167" spc="-5" dirty="0">
                <a:latin typeface="Garamond"/>
                <a:cs typeface="Garamond"/>
              </a:rPr>
              <a:t>addition, </a:t>
            </a:r>
            <a:r>
              <a:rPr sz="1167" dirty="0">
                <a:latin typeface="Garamond"/>
                <a:cs typeface="Garamond"/>
              </a:rPr>
              <a:t>the internal market in every  company </a:t>
            </a:r>
            <a:r>
              <a:rPr sz="1167" spc="-5" dirty="0">
                <a:latin typeface="Garamond"/>
                <a:cs typeface="Garamond"/>
              </a:rPr>
              <a:t>(marketing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company and 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employees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company) has  become as </a:t>
            </a:r>
            <a:r>
              <a:rPr sz="1167" dirty="0">
                <a:latin typeface="Garamond"/>
                <a:cs typeface="Garamond"/>
              </a:rPr>
              <a:t>challenging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external </a:t>
            </a:r>
            <a:r>
              <a:rPr sz="1167" spc="-5" dirty="0">
                <a:latin typeface="Garamond"/>
                <a:cs typeface="Garamond"/>
              </a:rPr>
              <a:t>marketplace due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diversity and many other </a:t>
            </a:r>
            <a:r>
              <a:rPr sz="1167" dirty="0">
                <a:latin typeface="Garamond"/>
                <a:cs typeface="Garamond"/>
              </a:rPr>
              <a:t>social/cultural  issues.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What image </a:t>
            </a:r>
            <a:r>
              <a:rPr sz="1167" dirty="0">
                <a:latin typeface="Garamond"/>
                <a:cs typeface="Garamond"/>
              </a:rPr>
              <a:t>comes to </a:t>
            </a:r>
            <a:r>
              <a:rPr sz="1167" spc="-5" dirty="0">
                <a:latin typeface="Garamond"/>
                <a:cs typeface="Garamond"/>
              </a:rPr>
              <a:t>mind </a:t>
            </a:r>
            <a:r>
              <a:rPr sz="1167" dirty="0">
                <a:latin typeface="Garamond"/>
                <a:cs typeface="Garamond"/>
              </a:rPr>
              <a:t>when you </a:t>
            </a:r>
            <a:r>
              <a:rPr sz="1167" spc="-5" dirty="0">
                <a:latin typeface="Garamond"/>
                <a:cs typeface="Garamond"/>
              </a:rPr>
              <a:t>hear </a:t>
            </a:r>
            <a:r>
              <a:rPr sz="1167" dirty="0">
                <a:latin typeface="Garamond"/>
                <a:cs typeface="Garamond"/>
              </a:rPr>
              <a:t>the word </a:t>
            </a:r>
            <a:r>
              <a:rPr sz="1167" spc="-5" dirty="0">
                <a:latin typeface="Garamond"/>
                <a:cs typeface="Garamond"/>
              </a:rPr>
              <a:t>“marketing”? Some people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 advertisements or brochures, </a:t>
            </a:r>
            <a:r>
              <a:rPr sz="1167" dirty="0">
                <a:latin typeface="Garamond"/>
                <a:cs typeface="Garamond"/>
              </a:rPr>
              <a:t>while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public relations </a:t>
            </a:r>
            <a:r>
              <a:rPr sz="1167" dirty="0">
                <a:latin typeface="Garamond"/>
                <a:cs typeface="Garamond"/>
              </a:rPr>
              <a:t>(for instance, </a:t>
            </a:r>
            <a:r>
              <a:rPr sz="1167" spc="-5" dirty="0">
                <a:latin typeface="Garamond"/>
                <a:cs typeface="Garamond"/>
              </a:rPr>
              <a:t>arranging </a:t>
            </a:r>
            <a:r>
              <a:rPr sz="1167" dirty="0">
                <a:latin typeface="Garamond"/>
                <a:cs typeface="Garamond"/>
              </a:rPr>
              <a:t>for  clients to </a:t>
            </a:r>
            <a:r>
              <a:rPr sz="1167" spc="-5" dirty="0">
                <a:latin typeface="Garamond"/>
                <a:cs typeface="Garamond"/>
              </a:rPr>
              <a:t>appear on </a:t>
            </a:r>
            <a:r>
              <a:rPr sz="1167" dirty="0">
                <a:latin typeface="Garamond"/>
                <a:cs typeface="Garamond"/>
              </a:rPr>
              <a:t>TV talk </a:t>
            </a:r>
            <a:r>
              <a:rPr sz="1167" spc="-5" dirty="0">
                <a:latin typeface="Garamond"/>
                <a:cs typeface="Garamond"/>
              </a:rPr>
              <a:t>shows). </a:t>
            </a:r>
            <a:r>
              <a:rPr sz="1167" dirty="0">
                <a:latin typeface="Garamond"/>
                <a:cs typeface="Garamond"/>
              </a:rPr>
              <a:t>The truth is, </a:t>
            </a: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these—and many more things—make up  the field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marketing. </a:t>
            </a:r>
            <a:r>
              <a:rPr sz="1167" i="1" spc="-5" dirty="0">
                <a:latin typeface="Garamond"/>
                <a:cs typeface="Garamond"/>
              </a:rPr>
              <a:t>M</a:t>
            </a:r>
            <a:r>
              <a:rPr sz="1167" spc="-5" dirty="0">
                <a:latin typeface="Garamond"/>
                <a:cs typeface="Garamond"/>
              </a:rPr>
              <a:t>arketing as </a:t>
            </a:r>
            <a:r>
              <a:rPr sz="1167" dirty="0">
                <a:latin typeface="Garamond"/>
                <a:cs typeface="Garamond"/>
              </a:rPr>
              <a:t>“planning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executing the strategy </a:t>
            </a:r>
            <a:r>
              <a:rPr sz="1167" spc="-5" dirty="0">
                <a:latin typeface="Garamond"/>
                <a:cs typeface="Garamond"/>
              </a:rPr>
              <a:t>involved in moving </a:t>
            </a:r>
            <a:r>
              <a:rPr sz="1167" dirty="0">
                <a:latin typeface="Garamond"/>
                <a:cs typeface="Garamond"/>
              </a:rPr>
              <a:t>a  good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 from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consumer.”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definition in mind, it’s apparent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marketing and many other business activities are  related </a:t>
            </a:r>
            <a:r>
              <a:rPr sz="1167" dirty="0">
                <a:latin typeface="Garamond"/>
                <a:cs typeface="Garamond"/>
              </a:rPr>
              <a:t>in some ways. In simplified terms, </a:t>
            </a:r>
            <a:r>
              <a:rPr sz="1167" spc="-5" dirty="0">
                <a:latin typeface="Garamond"/>
                <a:cs typeface="Garamond"/>
              </a:rPr>
              <a:t>marketers and others help </a:t>
            </a:r>
            <a:r>
              <a:rPr sz="1167" dirty="0">
                <a:latin typeface="Garamond"/>
                <a:cs typeface="Garamond"/>
              </a:rPr>
              <a:t>move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 through the creation </a:t>
            </a:r>
            <a:r>
              <a:rPr sz="1167" spc="-5" dirty="0">
                <a:latin typeface="Garamond"/>
                <a:cs typeface="Garamond"/>
              </a:rPr>
              <a:t>and production process; at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point, marketers help move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goods and  </a:t>
            </a:r>
            <a:r>
              <a:rPr sz="1167" dirty="0">
                <a:latin typeface="Garamond"/>
                <a:cs typeface="Garamond"/>
              </a:rPr>
              <a:t>services to consumers. But the connection goes </a:t>
            </a: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further: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significant  </a:t>
            </a:r>
            <a:r>
              <a:rPr sz="1167" spc="-5" dirty="0">
                <a:latin typeface="Garamond"/>
                <a:cs typeface="Garamond"/>
              </a:rPr>
              <a:t>impact on all areas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and </a:t>
            </a:r>
            <a:r>
              <a:rPr sz="1167" dirty="0">
                <a:latin typeface="Garamond"/>
                <a:cs typeface="Garamond"/>
              </a:rPr>
              <a:t>vice </a:t>
            </a:r>
            <a:r>
              <a:rPr sz="1167" spc="-5" dirty="0">
                <a:latin typeface="Garamond"/>
                <a:cs typeface="Garamond"/>
              </a:rPr>
              <a:t>versa. </a:t>
            </a:r>
            <a:r>
              <a:rPr sz="1167" dirty="0">
                <a:latin typeface="Garamond"/>
                <a:cs typeface="Garamond"/>
              </a:rPr>
              <a:t>Lets discuss some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Basics In  </a:t>
            </a:r>
            <a:r>
              <a:rPr sz="1167" spc="-5" dirty="0">
                <a:latin typeface="Garamond"/>
                <a:cs typeface="Garamond"/>
              </a:rPr>
              <a:t>introductory marketing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learned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basics—first </a:t>
            </a:r>
            <a:r>
              <a:rPr sz="1167" dirty="0">
                <a:latin typeface="Garamond"/>
                <a:cs typeface="Garamond"/>
              </a:rPr>
              <a:t>the four P’s,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the six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P’s: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spcBef>
                <a:spcPts val="44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Product—What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you selling? (It </a:t>
            </a:r>
            <a:r>
              <a:rPr sz="1167" spc="-5" dirty="0">
                <a:latin typeface="Garamond"/>
                <a:cs typeface="Garamond"/>
              </a:rPr>
              <a:t>might be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service.)</a:t>
            </a:r>
            <a:endParaRPr sz="1167">
              <a:latin typeface="Garamond"/>
              <a:cs typeface="Garamond"/>
            </a:endParaRPr>
          </a:p>
          <a:p>
            <a:pPr marL="901327" lvl="1" indent="-222245">
              <a:spcBef>
                <a:spcPts val="83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Price—What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strategy?</a:t>
            </a:r>
            <a:endParaRPr sz="1167">
              <a:latin typeface="Garamond"/>
              <a:cs typeface="Garamond"/>
            </a:endParaRPr>
          </a:p>
          <a:p>
            <a:pPr marL="901327" marR="5556" lvl="1" indent="-222245">
              <a:lnSpc>
                <a:spcPts val="1322"/>
              </a:lnSpc>
              <a:spcBef>
                <a:spcPts val="185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Place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distribution—How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you distributing your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get it into the  </a:t>
            </a:r>
            <a:r>
              <a:rPr sz="1167" spc="-5" dirty="0">
                <a:latin typeface="Garamond"/>
                <a:cs typeface="Garamond"/>
              </a:rPr>
              <a:t>marketplace?</a:t>
            </a:r>
            <a:endParaRPr sz="1167">
              <a:latin typeface="Garamond"/>
              <a:cs typeface="Garamond"/>
            </a:endParaRPr>
          </a:p>
          <a:p>
            <a:pPr marL="901327" marR="4939" lvl="1" indent="-222245">
              <a:lnSpc>
                <a:spcPts val="1322"/>
              </a:lnSpc>
              <a:spcBef>
                <a:spcPts val="151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Promotion—How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you telling consumers in your target group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your  </a:t>
            </a:r>
            <a:r>
              <a:rPr sz="1167" spc="-5" dirty="0">
                <a:latin typeface="Garamond"/>
                <a:cs typeface="Garamond"/>
              </a:rPr>
              <a:t>product?</a:t>
            </a:r>
            <a:endParaRPr sz="1167">
              <a:latin typeface="Garamond"/>
              <a:cs typeface="Garamond"/>
            </a:endParaRPr>
          </a:p>
          <a:p>
            <a:pPr marL="901327" marR="5556" lvl="1" indent="-222245">
              <a:lnSpc>
                <a:spcPts val="1322"/>
              </a:lnSpc>
              <a:spcBef>
                <a:spcPts val="151"/>
              </a:spcBef>
              <a:buFont typeface="Symbol"/>
              <a:buChar char=""/>
              <a:tabLst>
                <a:tab pos="900709" algn="l"/>
                <a:tab pos="901327" algn="l"/>
              </a:tabLst>
            </a:pPr>
            <a:r>
              <a:rPr sz="1167" dirty="0">
                <a:latin typeface="Garamond"/>
                <a:cs typeface="Garamond"/>
              </a:rPr>
              <a:t>Positioning—What </a:t>
            </a:r>
            <a:r>
              <a:rPr sz="1167" spc="-5" dirty="0">
                <a:latin typeface="Garamond"/>
                <a:cs typeface="Garamond"/>
              </a:rPr>
              <a:t>place do </a:t>
            </a:r>
            <a:r>
              <a:rPr sz="1167" dirty="0">
                <a:latin typeface="Garamond"/>
                <a:cs typeface="Garamond"/>
              </a:rPr>
              <a:t>you want your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hold in </a:t>
            </a:r>
            <a:r>
              <a:rPr sz="1167" dirty="0">
                <a:latin typeface="Garamond"/>
                <a:cs typeface="Garamond"/>
              </a:rPr>
              <a:t>the consumer’s  mind?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dirty="0">
                <a:latin typeface="Garamond"/>
                <a:cs typeface="Garamond"/>
              </a:rPr>
              <a:t>Personal </a:t>
            </a:r>
            <a:r>
              <a:rPr sz="1167" spc="-5" dirty="0">
                <a:latin typeface="Garamond"/>
                <a:cs typeface="Garamond"/>
              </a:rPr>
              <a:t>relationships—How are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building relationships </a:t>
            </a:r>
            <a:r>
              <a:rPr sz="1167" dirty="0">
                <a:latin typeface="Garamond"/>
                <a:cs typeface="Garamond"/>
              </a:rPr>
              <a:t>with your target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consumers?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management is </a:t>
            </a:r>
            <a:r>
              <a:rPr sz="1167" dirty="0">
                <a:latin typeface="Garamond"/>
                <a:cs typeface="Garamond"/>
              </a:rPr>
              <a:t>the conscious effort to </a:t>
            </a:r>
            <a:r>
              <a:rPr sz="1167" spc="-5" dirty="0">
                <a:latin typeface="Garamond"/>
                <a:cs typeface="Garamond"/>
              </a:rPr>
              <a:t>achieve desired </a:t>
            </a:r>
            <a:r>
              <a:rPr sz="1167" dirty="0">
                <a:latin typeface="Garamond"/>
                <a:cs typeface="Garamond"/>
              </a:rPr>
              <a:t>exchange </a:t>
            </a:r>
            <a:r>
              <a:rPr sz="1167" spc="-5" dirty="0">
                <a:latin typeface="Garamond"/>
                <a:cs typeface="Garamond"/>
              </a:rPr>
              <a:t>outcomes </a:t>
            </a:r>
            <a:r>
              <a:rPr sz="1167" dirty="0">
                <a:latin typeface="Garamond"/>
                <a:cs typeface="Garamond"/>
              </a:rPr>
              <a:t>with target  markets. The marketer's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skill lies in </a:t>
            </a:r>
            <a:r>
              <a:rPr sz="1167" spc="-5" dirty="0">
                <a:latin typeface="Garamond"/>
                <a:cs typeface="Garamond"/>
              </a:rPr>
              <a:t>influencing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level, </a:t>
            </a:r>
            <a:r>
              <a:rPr sz="1167" dirty="0">
                <a:latin typeface="Garamond"/>
                <a:cs typeface="Garamond"/>
              </a:rPr>
              <a:t>timing,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composition </a:t>
            </a:r>
            <a:r>
              <a:rPr sz="1167" spc="-5" dirty="0">
                <a:latin typeface="Garamond"/>
                <a:cs typeface="Garamond"/>
              </a:rPr>
              <a:t>of demand 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product, </a:t>
            </a:r>
            <a:r>
              <a:rPr sz="1167" dirty="0">
                <a:latin typeface="Garamond"/>
                <a:cs typeface="Garamond"/>
              </a:rPr>
              <a:t>service, </a:t>
            </a:r>
            <a:r>
              <a:rPr sz="1167" spc="-5" dirty="0">
                <a:latin typeface="Garamond"/>
                <a:cs typeface="Garamond"/>
              </a:rPr>
              <a:t>organization, place, person, </a:t>
            </a:r>
            <a:r>
              <a:rPr sz="1167" dirty="0">
                <a:latin typeface="Garamond"/>
                <a:cs typeface="Garamond"/>
              </a:rPr>
              <a:t>idea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some form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information.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several factors that </a:t>
            </a:r>
            <a:r>
              <a:rPr sz="1167" spc="-5" dirty="0">
                <a:latin typeface="Garamond"/>
                <a:cs typeface="Garamond"/>
              </a:rPr>
              <a:t>participated role </a:t>
            </a:r>
            <a:r>
              <a:rPr sz="1167" dirty="0">
                <a:latin typeface="Garamond"/>
                <a:cs typeface="Garamond"/>
              </a:rPr>
              <a:t>to evolution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like: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  <a:tabLst>
                <a:tab pos="456219" algn="l"/>
              </a:tabLst>
            </a:pPr>
            <a:r>
              <a:rPr sz="1167" b="1" spc="-5" dirty="0">
                <a:latin typeface="Garamond"/>
                <a:cs typeface="Garamond"/>
              </a:rPr>
              <a:t>1.	Changes in Consumer</a:t>
            </a:r>
            <a:r>
              <a:rPr sz="1167" b="1" spc="-5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have been many major marketing </a:t>
            </a:r>
            <a:r>
              <a:rPr sz="1167" dirty="0">
                <a:latin typeface="Garamond"/>
                <a:cs typeface="Garamond"/>
              </a:rPr>
              <a:t>shifts </a:t>
            </a: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last few decades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shaped  marketing in </a:t>
            </a:r>
            <a:r>
              <a:rPr sz="1167" dirty="0">
                <a:latin typeface="Garamond"/>
                <a:cs typeface="Garamond"/>
              </a:rPr>
              <a:t>the 21</a:t>
            </a:r>
            <a:r>
              <a:rPr sz="1021" baseline="39682" dirty="0">
                <a:latin typeface="Garamond"/>
                <a:cs typeface="Garamond"/>
              </a:rPr>
              <a:t>st </a:t>
            </a:r>
            <a:r>
              <a:rPr sz="1167" dirty="0">
                <a:latin typeface="Garamond"/>
                <a:cs typeface="Garamond"/>
              </a:rPr>
              <a:t>century. 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view </a:t>
            </a:r>
            <a:r>
              <a:rPr sz="1167" spc="-5" dirty="0">
                <a:latin typeface="Garamond"/>
                <a:cs typeface="Garamond"/>
              </a:rPr>
              <a:t>among professional marketers </a:t>
            </a:r>
            <a:r>
              <a:rPr sz="1167" dirty="0">
                <a:latin typeface="Garamond"/>
                <a:cs typeface="Garamond"/>
              </a:rPr>
              <a:t>that there is </a:t>
            </a:r>
            <a:r>
              <a:rPr sz="1167" spc="-5" dirty="0">
                <a:latin typeface="Garamond"/>
                <a:cs typeface="Garamond"/>
              </a:rPr>
              <a:t>no longer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substantial product </a:t>
            </a:r>
            <a:r>
              <a:rPr sz="1167" dirty="0">
                <a:latin typeface="Garamond"/>
                <a:cs typeface="Garamond"/>
              </a:rPr>
              <a:t>loyalty </a:t>
            </a:r>
            <a:r>
              <a:rPr sz="1167" spc="-5" dirty="0">
                <a:latin typeface="Garamond"/>
                <a:cs typeface="Garamond"/>
              </a:rPr>
              <a:t>that </a:t>
            </a:r>
            <a:r>
              <a:rPr sz="1167" dirty="0">
                <a:latin typeface="Garamond"/>
                <a:cs typeface="Garamond"/>
              </a:rPr>
              <a:t>existed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few </a:t>
            </a:r>
            <a:r>
              <a:rPr sz="1167" spc="-5" dirty="0">
                <a:latin typeface="Garamond"/>
                <a:cs typeface="Garamond"/>
              </a:rPr>
              <a:t>decades.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and brand loyalty,  many argue, has been replaced by </a:t>
            </a:r>
            <a:r>
              <a:rPr sz="1167" dirty="0">
                <a:latin typeface="Garamond"/>
                <a:cs typeface="Garamond"/>
              </a:rPr>
              <a:t>something </a:t>
            </a:r>
            <a:r>
              <a:rPr sz="1167" spc="-5" dirty="0">
                <a:latin typeface="Garamond"/>
                <a:cs typeface="Garamond"/>
              </a:rPr>
              <a:t>more akin </a:t>
            </a:r>
            <a:r>
              <a:rPr sz="1167" dirty="0">
                <a:latin typeface="Garamond"/>
                <a:cs typeface="Garamond"/>
              </a:rPr>
              <a:t>to a consumer </a:t>
            </a:r>
            <a:r>
              <a:rPr sz="1167" spc="-5" dirty="0">
                <a:latin typeface="Garamond"/>
                <a:cs typeface="Garamond"/>
              </a:rPr>
              <a:t>decision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based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absence of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better product or </a:t>
            </a:r>
            <a:r>
              <a:rPr sz="1167" dirty="0">
                <a:latin typeface="Garamond"/>
                <a:cs typeface="Garamond"/>
              </a:rPr>
              <a:t>service. </a:t>
            </a:r>
            <a:r>
              <a:rPr sz="1167" spc="-5" dirty="0">
                <a:latin typeface="Garamond"/>
                <a:cs typeface="Garamond"/>
              </a:rPr>
              <a:t>In addition,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major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way customers  </a:t>
            </a:r>
            <a:r>
              <a:rPr sz="1167" spc="-5" dirty="0">
                <a:latin typeface="Garamond"/>
                <a:cs typeface="Garamond"/>
              </a:rPr>
              <a:t>look at market offerings. During </a:t>
            </a:r>
            <a:r>
              <a:rPr sz="1167" dirty="0">
                <a:latin typeface="Garamond"/>
                <a:cs typeface="Garamond"/>
              </a:rPr>
              <a:t>the 1980s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were </a:t>
            </a:r>
            <a:r>
              <a:rPr sz="1167" spc="-5" dirty="0">
                <a:latin typeface="Garamond"/>
                <a:cs typeface="Garamond"/>
              </a:rPr>
              <a:t>optimistic, and in </a:t>
            </a:r>
            <a:r>
              <a:rPr sz="1167" dirty="0">
                <a:latin typeface="Garamond"/>
                <a:cs typeface="Garamond"/>
              </a:rPr>
              <a:t>the early 1990s they  were </a:t>
            </a:r>
            <a:r>
              <a:rPr sz="1167" spc="-5" dirty="0">
                <a:latin typeface="Garamond"/>
                <a:cs typeface="Garamond"/>
              </a:rPr>
              <a:t>pessimistic.      </a:t>
            </a:r>
            <a:r>
              <a:rPr sz="1167" spc="16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Later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1990s, consumers </a:t>
            </a:r>
            <a:r>
              <a:rPr sz="1167" spc="-5" dirty="0">
                <a:latin typeface="Garamond"/>
                <a:cs typeface="Garamond"/>
              </a:rPr>
              <a:t>appeared rather optimistic,  but </a:t>
            </a:r>
            <a:r>
              <a:rPr sz="1167" dirty="0">
                <a:latin typeface="Garamond"/>
                <a:cs typeface="Garamond"/>
              </a:rPr>
              <a:t>still cautious </a:t>
            </a:r>
            <a:r>
              <a:rPr sz="1167" spc="-5" dirty="0">
                <a:latin typeface="Garamond"/>
                <a:cs typeface="Garamond"/>
              </a:rPr>
              <a:t>at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3449" y="2361882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933449" y="2790084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224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2"/>
            <a:ext cx="5729728" cy="865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times. The following chart </a:t>
            </a:r>
            <a:r>
              <a:rPr sz="1167" spc="-5" dirty="0">
                <a:latin typeface="Garamond"/>
                <a:cs typeface="Garamond"/>
              </a:rPr>
              <a:t>demonstrates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shifts that </a:t>
            </a:r>
            <a:r>
              <a:rPr sz="1167" spc="-5" dirty="0">
                <a:latin typeface="Garamond"/>
                <a:cs typeface="Garamond"/>
              </a:rPr>
              <a:t>have occurred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present: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Increasingly it is </a:t>
            </a:r>
            <a:r>
              <a:rPr sz="1167" dirty="0">
                <a:latin typeface="Garamond"/>
                <a:cs typeface="Garamond"/>
              </a:rPr>
              <a:t>clear that while the 4 Ps </a:t>
            </a:r>
            <a:r>
              <a:rPr sz="1167" spc="-5" dirty="0">
                <a:latin typeface="Garamond"/>
                <a:cs typeface="Garamond"/>
              </a:rPr>
              <a:t>(product, price, promotion, and place) have </a:t>
            </a:r>
            <a:r>
              <a:rPr sz="1167" dirty="0">
                <a:latin typeface="Garamond"/>
                <a:cs typeface="Garamond"/>
              </a:rPr>
              <a:t>value for the  consumer,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strategies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21</a:t>
            </a:r>
            <a:r>
              <a:rPr sz="1021" spc="-7" baseline="39682" dirty="0">
                <a:latin typeface="Garamond"/>
                <a:cs typeface="Garamond"/>
              </a:rPr>
              <a:t>st </a:t>
            </a:r>
            <a:r>
              <a:rPr sz="1167" dirty="0">
                <a:latin typeface="Garamond"/>
                <a:cs typeface="Garamond"/>
              </a:rPr>
              <a:t>century will use the four “4 Cs” as added critical  marketing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variables:</a:t>
            </a:r>
            <a:endParaRPr sz="1167">
              <a:latin typeface="Garamond"/>
              <a:cs typeface="Garamond"/>
            </a:endParaRPr>
          </a:p>
          <a:p>
            <a:pPr marL="901327" marR="18520" indent="-222245" algn="just">
              <a:lnSpc>
                <a:spcPts val="1312"/>
              </a:lnSpc>
              <a:buAutoNum type="arabi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Care: It has replaced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in importance. Marketers must really </a:t>
            </a:r>
            <a:r>
              <a:rPr sz="1167" dirty="0">
                <a:latin typeface="Garamond"/>
                <a:cs typeface="Garamond"/>
              </a:rPr>
              <a:t>care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 way they treat customers, </a:t>
            </a:r>
            <a:r>
              <a:rPr sz="1167" spc="-5" dirty="0">
                <a:latin typeface="Garamond"/>
                <a:cs typeface="Garamond"/>
              </a:rPr>
              <a:t>meaning </a:t>
            </a:r>
            <a:r>
              <a:rPr sz="1167" dirty="0">
                <a:latin typeface="Garamond"/>
                <a:cs typeface="Garamond"/>
              </a:rPr>
              <a:t>that customers are </a:t>
            </a:r>
            <a:r>
              <a:rPr sz="1167" spc="-5" dirty="0">
                <a:latin typeface="Garamond"/>
                <a:cs typeface="Garamond"/>
              </a:rPr>
              <a:t>really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everything.</a:t>
            </a:r>
            <a:endParaRPr sz="1167">
              <a:latin typeface="Garamond"/>
              <a:cs typeface="Garamond"/>
            </a:endParaRPr>
          </a:p>
          <a:p>
            <a:pPr marL="901327" marR="20372" indent="-222245" algn="just">
              <a:lnSpc>
                <a:spcPts val="1312"/>
              </a:lnSpc>
              <a:buAutoNum type="arabi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Choice: Marketers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reassess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diversity and breadth 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offerings into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manageable </a:t>
            </a:r>
            <a:r>
              <a:rPr sz="1167" dirty="0">
                <a:latin typeface="Garamond"/>
                <a:cs typeface="Garamond"/>
              </a:rPr>
              <a:t>good-better-best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selection.</a:t>
            </a:r>
            <a:endParaRPr sz="1167">
              <a:latin typeface="Garamond"/>
              <a:cs typeface="Garamond"/>
            </a:endParaRPr>
          </a:p>
          <a:p>
            <a:pPr marL="901327" marR="19755" indent="-222245" algn="just">
              <a:lnSpc>
                <a:spcPts val="1312"/>
              </a:lnSpc>
              <a:buAutoNum type="arabi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Community: Even national marketers must be affiliated, attached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neighborhoods  </a:t>
            </a:r>
            <a:r>
              <a:rPr sz="1167" dirty="0">
                <a:latin typeface="Garamond"/>
                <a:cs typeface="Garamond"/>
              </a:rPr>
              <a:t>wherever they </a:t>
            </a:r>
            <a:r>
              <a:rPr sz="1167" spc="-5" dirty="0">
                <a:latin typeface="Garamond"/>
                <a:cs typeface="Garamond"/>
              </a:rPr>
              <a:t>operate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stores.</a:t>
            </a:r>
            <a:endParaRPr sz="1167">
              <a:latin typeface="Garamond"/>
              <a:cs typeface="Garamond"/>
            </a:endParaRPr>
          </a:p>
          <a:p>
            <a:pPr marL="901327" indent="-222245">
              <a:lnSpc>
                <a:spcPts val="1283"/>
              </a:lnSpc>
              <a:buAutoNum type="arabicPeriod"/>
              <a:tabLst>
                <a:tab pos="901327" algn="l"/>
              </a:tabLst>
            </a:pPr>
            <a:r>
              <a:rPr sz="1167" spc="-5" dirty="0">
                <a:latin typeface="Garamond"/>
                <a:cs typeface="Garamond"/>
              </a:rPr>
              <a:t>Challenge: </a:t>
            </a:r>
            <a:r>
              <a:rPr sz="1167" dirty="0">
                <a:latin typeface="Garamond"/>
                <a:cs typeface="Garamond"/>
              </a:rPr>
              <a:t>The task </a:t>
            </a:r>
            <a:r>
              <a:rPr sz="1167" spc="-5" dirty="0">
                <a:latin typeface="Garamond"/>
                <a:cs typeface="Garamond"/>
              </a:rPr>
              <a:t>of dealing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ongoing reality of </a:t>
            </a:r>
            <a:r>
              <a:rPr sz="1167" dirty="0">
                <a:latin typeface="Garamond"/>
                <a:cs typeface="Garamond"/>
              </a:rPr>
              <a:t>demographic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change.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AutoNum type="arabicPeriod" startAt="2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End of </a:t>
            </a:r>
            <a:r>
              <a:rPr sz="1167" b="1" dirty="0">
                <a:latin typeface="Garamond"/>
                <a:cs typeface="Garamond"/>
              </a:rPr>
              <a:t>the Mass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late </a:t>
            </a:r>
            <a:r>
              <a:rPr sz="1167" dirty="0">
                <a:latin typeface="Garamond"/>
                <a:cs typeface="Garamond"/>
              </a:rPr>
              <a:t>1990s, we witnessed the </a:t>
            </a:r>
            <a:r>
              <a:rPr sz="1167" spc="-5" dirty="0">
                <a:latin typeface="Garamond"/>
                <a:cs typeface="Garamond"/>
              </a:rPr>
              <a:t>death of </a:t>
            </a: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mass market. Regardless, </a:t>
            </a:r>
            <a:r>
              <a:rPr sz="1167" dirty="0">
                <a:latin typeface="Garamond"/>
                <a:cs typeface="Garamond"/>
              </a:rPr>
              <a:t>some 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continue to </a:t>
            </a:r>
            <a:r>
              <a:rPr sz="1167" spc="-5" dirty="0">
                <a:latin typeface="Garamond"/>
                <a:cs typeface="Garamond"/>
              </a:rPr>
              <a:t>argue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database marketing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never replace </a:t>
            </a:r>
            <a:r>
              <a:rPr sz="1167" dirty="0">
                <a:latin typeface="Garamond"/>
                <a:cs typeface="Garamond"/>
              </a:rPr>
              <a:t>mass marketing for most  </a:t>
            </a:r>
            <a:r>
              <a:rPr sz="1167" spc="-5" dirty="0">
                <a:latin typeface="Garamond"/>
                <a:cs typeface="Garamond"/>
              </a:rPr>
              <a:t>products. </a:t>
            </a:r>
            <a:r>
              <a:rPr sz="1167" dirty="0">
                <a:latin typeface="Garamond"/>
                <a:cs typeface="Garamond"/>
              </a:rPr>
              <a:t>The view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that communicating with </a:t>
            </a:r>
            <a:r>
              <a:rPr sz="1167" spc="-5" dirty="0">
                <a:latin typeface="Garamond"/>
                <a:cs typeface="Garamond"/>
              </a:rPr>
              <a:t>users by </a:t>
            </a:r>
            <a:r>
              <a:rPr sz="1167" dirty="0">
                <a:latin typeface="Garamond"/>
                <a:cs typeface="Garamond"/>
              </a:rPr>
              <a:t>e-mail,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site, </a:t>
            </a:r>
            <a:r>
              <a:rPr sz="1167" spc="-5" dirty="0">
                <a:latin typeface="Garamond"/>
                <a:cs typeface="Garamond"/>
              </a:rPr>
              <a:t>mail, </a:t>
            </a:r>
            <a:r>
              <a:rPr sz="1167" dirty="0">
                <a:latin typeface="Garamond"/>
                <a:cs typeface="Garamond"/>
              </a:rPr>
              <a:t>telephone,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fax  will </a:t>
            </a:r>
            <a:r>
              <a:rPr sz="1167" spc="-5" dirty="0">
                <a:latin typeface="Garamond"/>
                <a:cs typeface="Garamond"/>
              </a:rPr>
              <a:t>never become </a:t>
            </a:r>
            <a:r>
              <a:rPr sz="1167" dirty="0">
                <a:latin typeface="Garamond"/>
                <a:cs typeface="Garamond"/>
              </a:rPr>
              <a:t>cost-efficient enough to </a:t>
            </a:r>
            <a:r>
              <a:rPr sz="1167" spc="-5" dirty="0">
                <a:latin typeface="Garamond"/>
                <a:cs typeface="Garamond"/>
              </a:rPr>
              <a:t>justify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return. However, </a:t>
            </a:r>
            <a:r>
              <a:rPr sz="1167" dirty="0">
                <a:latin typeface="Garamond"/>
                <a:cs typeface="Garamond"/>
              </a:rPr>
              <a:t>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Internet 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considerable evidence that </a:t>
            </a:r>
            <a:r>
              <a:rPr sz="1167" spc="-5" dirty="0">
                <a:latin typeface="Garamond"/>
                <a:cs typeface="Garamond"/>
              </a:rPr>
              <a:t>one-to-one </a:t>
            </a:r>
            <a:r>
              <a:rPr sz="1167" dirty="0">
                <a:latin typeface="Garamond"/>
                <a:cs typeface="Garamond"/>
              </a:rPr>
              <a:t>marketing is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appropriate </a:t>
            </a:r>
            <a:r>
              <a:rPr sz="1167" dirty="0">
                <a:latin typeface="Garamond"/>
                <a:cs typeface="Garamond"/>
              </a:rPr>
              <a:t>for many  </a:t>
            </a:r>
            <a:r>
              <a:rPr sz="1167" spc="-5" dirty="0">
                <a:latin typeface="Garamond"/>
                <a:cs typeface="Garamond"/>
              </a:rPr>
              <a:t>packaged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other high- and low-involvement products </a:t>
            </a:r>
            <a:r>
              <a:rPr sz="1167" dirty="0">
                <a:latin typeface="Garamond"/>
                <a:cs typeface="Garamond"/>
              </a:rPr>
              <a:t>that in the </a:t>
            </a:r>
            <a:r>
              <a:rPr sz="1167" spc="-5" dirty="0">
                <a:latin typeface="Garamond"/>
                <a:cs typeface="Garamond"/>
              </a:rPr>
              <a:t>past sold almost  </a:t>
            </a:r>
            <a:r>
              <a:rPr sz="1167" dirty="0">
                <a:latin typeface="Garamond"/>
                <a:cs typeface="Garamond"/>
              </a:rPr>
              <a:t>exclusively with </a:t>
            </a:r>
            <a:r>
              <a:rPr sz="1167" spc="-5" dirty="0">
                <a:latin typeface="Garamond"/>
                <a:cs typeface="Garamond"/>
              </a:rPr>
              <a:t>brand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advertising.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Through the 1970s, </a:t>
            </a:r>
            <a:r>
              <a:rPr sz="1167" spc="-5" dirty="0">
                <a:latin typeface="Garamond"/>
                <a:cs typeface="Garamond"/>
              </a:rPr>
              <a:t>only high-end retailers and personal-service </a:t>
            </a:r>
            <a:r>
              <a:rPr sz="1167" dirty="0">
                <a:latin typeface="Garamond"/>
                <a:cs typeface="Garamond"/>
              </a:rPr>
              <a:t>firms could </a:t>
            </a:r>
            <a:r>
              <a:rPr sz="1167" spc="-5" dirty="0">
                <a:latin typeface="Garamond"/>
                <a:cs typeface="Garamond"/>
              </a:rPr>
              <a:t>afford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practice one-  </a:t>
            </a:r>
            <a:r>
              <a:rPr sz="1167" dirty="0">
                <a:latin typeface="Garamond"/>
                <a:cs typeface="Garamond"/>
              </a:rPr>
              <a:t>to-one marketing. For the most </a:t>
            </a:r>
            <a:r>
              <a:rPr sz="1167" spc="-5" dirty="0">
                <a:latin typeface="Garamond"/>
                <a:cs typeface="Garamond"/>
              </a:rPr>
              <a:t>part, </a:t>
            </a:r>
            <a:r>
              <a:rPr sz="1167" dirty="0">
                <a:latin typeface="Garamond"/>
                <a:cs typeface="Garamond"/>
              </a:rPr>
              <a:t>they did it the </a:t>
            </a:r>
            <a:r>
              <a:rPr sz="1167" spc="-5" dirty="0">
                <a:latin typeface="Garamond"/>
                <a:cs typeface="Garamond"/>
              </a:rPr>
              <a:t>old-fashioned </a:t>
            </a:r>
            <a:r>
              <a:rPr sz="1167" dirty="0">
                <a:latin typeface="Garamond"/>
                <a:cs typeface="Garamond"/>
              </a:rPr>
              <a:t>way with </a:t>
            </a:r>
            <a:r>
              <a:rPr sz="1167" spc="-5" dirty="0">
                <a:latin typeface="Garamond"/>
                <a:cs typeface="Garamond"/>
              </a:rPr>
              <a:t>personal </a:t>
            </a:r>
            <a:r>
              <a:rPr sz="1167" dirty="0">
                <a:latin typeface="Garamond"/>
                <a:cs typeface="Garamond"/>
              </a:rPr>
              <a:t>selling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index-card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files.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During </a:t>
            </a:r>
            <a:r>
              <a:rPr sz="1167" dirty="0">
                <a:latin typeface="Garamond"/>
                <a:cs typeface="Garamond"/>
              </a:rPr>
              <a:t>the 1990s, </a:t>
            </a:r>
            <a:r>
              <a:rPr sz="1167" spc="-5" dirty="0">
                <a:latin typeface="Garamond"/>
                <a:cs typeface="Garamond"/>
              </a:rPr>
              <a:t>bookstore </a:t>
            </a:r>
            <a:r>
              <a:rPr sz="1167" dirty="0">
                <a:latin typeface="Garamond"/>
                <a:cs typeface="Garamond"/>
              </a:rPr>
              <a:t>chains, supermarkets, warehouse clubs,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restaurants began </a:t>
            </a:r>
            <a:r>
              <a:rPr sz="1167" dirty="0">
                <a:latin typeface="Garamond"/>
                <a:cs typeface="Garamond"/>
              </a:rPr>
              <a:t>to  track </a:t>
            </a:r>
            <a:r>
              <a:rPr sz="1167" spc="-5" dirty="0">
                <a:latin typeface="Garamond"/>
                <a:cs typeface="Garamond"/>
              </a:rPr>
              <a:t>individual purchase transactions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build </a:t>
            </a:r>
            <a:r>
              <a:rPr sz="1167" dirty="0">
                <a:latin typeface="Garamond"/>
                <a:cs typeface="Garamond"/>
              </a:rPr>
              <a:t>their “share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customer.” </a:t>
            </a:r>
            <a:r>
              <a:rPr sz="1167" spc="-5" dirty="0">
                <a:latin typeface="Garamond"/>
                <a:cs typeface="Garamond"/>
              </a:rPr>
              <a:t>Many of </a:t>
            </a:r>
            <a:r>
              <a:rPr sz="1167" dirty="0">
                <a:latin typeface="Garamond"/>
                <a:cs typeface="Garamond"/>
              </a:rPr>
              <a:t>these  </a:t>
            </a:r>
            <a:r>
              <a:rPr sz="1167" spc="-5" dirty="0">
                <a:latin typeface="Garamond"/>
                <a:cs typeface="Garamond"/>
              </a:rPr>
              <a:t>programs now run on Personal Computers </a:t>
            </a:r>
            <a:r>
              <a:rPr sz="1167" dirty="0">
                <a:latin typeface="Garamond"/>
                <a:cs typeface="Garamond"/>
              </a:rPr>
              <a:t>platforms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workstation </a:t>
            </a:r>
            <a:r>
              <a:rPr sz="1167" spc="-5" dirty="0">
                <a:latin typeface="Garamond"/>
                <a:cs typeface="Garamond"/>
              </a:rPr>
              <a:t>environments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more  powerful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most </a:t>
            </a:r>
            <a:r>
              <a:rPr sz="1167" dirty="0">
                <a:latin typeface="Garamond"/>
                <a:cs typeface="Garamond"/>
              </a:rPr>
              <a:t>capable </a:t>
            </a:r>
            <a:r>
              <a:rPr sz="1167" spc="-5" dirty="0">
                <a:latin typeface="Garamond"/>
                <a:cs typeface="Garamond"/>
              </a:rPr>
              <a:t>mainframes of </a:t>
            </a:r>
            <a:r>
              <a:rPr sz="1167" dirty="0">
                <a:latin typeface="Garamond"/>
                <a:cs typeface="Garamond"/>
              </a:rPr>
              <a:t>the 1970s. </a:t>
            </a:r>
            <a:r>
              <a:rPr sz="1167" spc="-5" dirty="0">
                <a:latin typeface="Garamond"/>
                <a:cs typeface="Garamond"/>
              </a:rPr>
              <a:t>It is possible </a:t>
            </a:r>
            <a:r>
              <a:rPr sz="1167" dirty="0">
                <a:latin typeface="Garamond"/>
                <a:cs typeface="Garamond"/>
              </a:rPr>
              <a:t>today to </a:t>
            </a:r>
            <a:r>
              <a:rPr sz="1167" spc="-5" dirty="0">
                <a:latin typeface="Garamond"/>
                <a:cs typeface="Garamond"/>
              </a:rPr>
              <a:t>track </a:t>
            </a:r>
            <a:r>
              <a:rPr sz="1167" dirty="0">
                <a:latin typeface="Garamond"/>
                <a:cs typeface="Garamond"/>
              </a:rPr>
              <a:t>5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6  </a:t>
            </a:r>
            <a:r>
              <a:rPr sz="1167" spc="-5" dirty="0">
                <a:latin typeface="Garamond"/>
                <a:cs typeface="Garamond"/>
              </a:rPr>
              <a:t>million </a:t>
            </a:r>
            <a:r>
              <a:rPr sz="1167" dirty="0">
                <a:latin typeface="Garamond"/>
                <a:cs typeface="Garamond"/>
              </a:rPr>
              <a:t>customers for the same </a:t>
            </a:r>
            <a:r>
              <a:rPr sz="1167" spc="-5" dirty="0">
                <a:latin typeface="Garamond"/>
                <a:cs typeface="Garamond"/>
              </a:rPr>
              <a:t>real </a:t>
            </a:r>
            <a:r>
              <a:rPr sz="1167" dirty="0">
                <a:latin typeface="Garamond"/>
                <a:cs typeface="Garamond"/>
              </a:rPr>
              <a:t>cost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tracking a single customer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1950. </a:t>
            </a:r>
            <a:r>
              <a:rPr sz="1167" spc="-5" dirty="0">
                <a:latin typeface="Garamond"/>
                <a:cs typeface="Garamond"/>
              </a:rPr>
              <a:t>With Internet-based  databases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remote access,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capability literally has </a:t>
            </a:r>
            <a:r>
              <a:rPr sz="1167" dirty="0">
                <a:latin typeface="Garamond"/>
                <a:cs typeface="Garamond"/>
              </a:rPr>
              <a:t>exploded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few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years.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situation will </a:t>
            </a:r>
            <a:r>
              <a:rPr sz="1167" spc="-5" dirty="0">
                <a:latin typeface="Garamond"/>
                <a:cs typeface="Garamond"/>
              </a:rPr>
              <a:t>become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more interesting as one-to-one marketing becomes </a:t>
            </a:r>
            <a:r>
              <a:rPr sz="1167" dirty="0">
                <a:latin typeface="Garamond"/>
                <a:cs typeface="Garamond"/>
              </a:rPr>
              <a:t>even  increasingly </a:t>
            </a:r>
            <a:r>
              <a:rPr sz="1167" spc="-5" dirty="0">
                <a:latin typeface="Garamond"/>
                <a:cs typeface="Garamond"/>
              </a:rPr>
              <a:t>pervasive. With an </a:t>
            </a:r>
            <a:r>
              <a:rPr sz="1167" dirty="0">
                <a:latin typeface="Garamond"/>
                <a:cs typeface="Garamond"/>
              </a:rPr>
              <a:t>increasingly </a:t>
            </a:r>
            <a:r>
              <a:rPr sz="1167" spc="-5" dirty="0">
                <a:latin typeface="Garamond"/>
                <a:cs typeface="Garamond"/>
              </a:rPr>
              <a:t>powerful array of </a:t>
            </a:r>
            <a:r>
              <a:rPr sz="1167" dirty="0">
                <a:latin typeface="Garamond"/>
                <a:cs typeface="Garamond"/>
              </a:rPr>
              <a:t>much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efficient, individually  </a:t>
            </a:r>
            <a:r>
              <a:rPr sz="1167" spc="-5" dirty="0">
                <a:latin typeface="Garamond"/>
                <a:cs typeface="Garamond"/>
              </a:rPr>
              <a:t>interactive vehicles,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options are </a:t>
            </a:r>
            <a:r>
              <a:rPr sz="1167" dirty="0">
                <a:latin typeface="Garamond"/>
                <a:cs typeface="Garamond"/>
              </a:rPr>
              <a:t>virtually </a:t>
            </a:r>
            <a:r>
              <a:rPr sz="1167" spc="-5" dirty="0">
                <a:latin typeface="Garamond"/>
                <a:cs typeface="Garamond"/>
              </a:rPr>
              <a:t>unlimited, </a:t>
            </a:r>
            <a:r>
              <a:rPr sz="1167" dirty="0">
                <a:latin typeface="Garamond"/>
                <a:cs typeface="Garamond"/>
              </a:rPr>
              <a:t>including </a:t>
            </a:r>
            <a:r>
              <a:rPr sz="1167" spc="-5" dirty="0">
                <a:latin typeface="Garamond"/>
                <a:cs typeface="Garamond"/>
              </a:rPr>
              <a:t>on-site </a:t>
            </a:r>
            <a:r>
              <a:rPr sz="1167" dirty="0">
                <a:latin typeface="Garamond"/>
                <a:cs typeface="Garamond"/>
              </a:rPr>
              <a:t>interactivity,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  connections, fax-response, e-mail, </a:t>
            </a:r>
            <a:r>
              <a:rPr sz="1167" spc="-5" dirty="0">
                <a:latin typeface="Garamond"/>
                <a:cs typeface="Garamond"/>
              </a:rPr>
              <a:t>and interactive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television.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Most households </a:t>
            </a:r>
            <a:r>
              <a:rPr sz="1167" dirty="0">
                <a:latin typeface="Garamond"/>
                <a:cs typeface="Garamond"/>
              </a:rPr>
              <a:t>today either </a:t>
            </a:r>
            <a:r>
              <a:rPr sz="1167" spc="-5" dirty="0">
                <a:latin typeface="Garamond"/>
                <a:cs typeface="Garamond"/>
              </a:rPr>
              <a:t>have direct Internet access, or </a:t>
            </a:r>
            <a:r>
              <a:rPr sz="1167" dirty="0">
                <a:latin typeface="Garamond"/>
                <a:cs typeface="Garamond"/>
              </a:rPr>
              <a:t>with TV sets that </a:t>
            </a:r>
            <a:r>
              <a:rPr sz="1167" spc="-5" dirty="0">
                <a:latin typeface="Garamond"/>
                <a:cs typeface="Garamond"/>
              </a:rPr>
              <a:t>also provide real-  </a:t>
            </a:r>
            <a:r>
              <a:rPr sz="1167" dirty="0">
                <a:latin typeface="Garamond"/>
                <a:cs typeface="Garamond"/>
              </a:rPr>
              <a:t>time interactivity through the Internet. </a:t>
            </a:r>
            <a:r>
              <a:rPr sz="1167" spc="-5" dirty="0">
                <a:latin typeface="Garamond"/>
                <a:cs typeface="Garamond"/>
              </a:rPr>
              <a:t>We are closing rapidly on </a:t>
            </a:r>
            <a:r>
              <a:rPr sz="1167" dirty="0">
                <a:latin typeface="Garamond"/>
                <a:cs typeface="Garamond"/>
              </a:rPr>
              <a:t>the time where individuals will  interact with their television </a:t>
            </a:r>
            <a:r>
              <a:rPr sz="1167" spc="-5" dirty="0">
                <a:latin typeface="Garamond"/>
                <a:cs typeface="Garamond"/>
              </a:rPr>
              <a:t>and/or </a:t>
            </a:r>
            <a:r>
              <a:rPr sz="1167" dirty="0">
                <a:latin typeface="Garamond"/>
                <a:cs typeface="Garamond"/>
              </a:rPr>
              <a:t>computer simply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speaking to it. </a:t>
            </a:r>
            <a:r>
              <a:rPr sz="1167" spc="-5" dirty="0">
                <a:latin typeface="Garamond"/>
                <a:cs typeface="Garamond"/>
              </a:rPr>
              <a:t>Via </a:t>
            </a:r>
            <a:r>
              <a:rPr sz="1167" dirty="0">
                <a:latin typeface="Garamond"/>
                <a:cs typeface="Garamond"/>
              </a:rPr>
              <a:t>various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sites,  computers work for us to enable us to </a:t>
            </a:r>
            <a:r>
              <a:rPr sz="1167" spc="-5" dirty="0">
                <a:latin typeface="Garamond"/>
                <a:cs typeface="Garamond"/>
              </a:rPr>
              <a:t>remember transactions and preferences and </a:t>
            </a: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just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right </a:t>
            </a:r>
            <a:r>
              <a:rPr sz="1167" dirty="0">
                <a:latin typeface="Garamond"/>
                <a:cs typeface="Garamond"/>
              </a:rPr>
              <a:t>entertainment, </a:t>
            </a:r>
            <a:r>
              <a:rPr sz="1167" spc="-5" dirty="0">
                <a:latin typeface="Garamond"/>
                <a:cs typeface="Garamond"/>
              </a:rPr>
              <a:t>information, products, and </a:t>
            </a:r>
            <a:r>
              <a:rPr sz="1167" dirty="0">
                <a:latin typeface="Garamond"/>
                <a:cs typeface="Garamond"/>
              </a:rPr>
              <a:t>services. Likewise, </a:t>
            </a:r>
            <a:r>
              <a:rPr sz="1167" spc="-5" dirty="0">
                <a:latin typeface="Garamond"/>
                <a:cs typeface="Garamond"/>
              </a:rPr>
              <a:t>online </a:t>
            </a:r>
            <a:r>
              <a:rPr sz="1167" dirty="0">
                <a:latin typeface="Garamond"/>
                <a:cs typeface="Garamond"/>
              </a:rPr>
              <a:t>capabilities enable  </a:t>
            </a:r>
            <a:r>
              <a:rPr sz="1167" spc="-5" dirty="0">
                <a:latin typeface="Garamond"/>
                <a:cs typeface="Garamond"/>
              </a:rPr>
              <a:t>providers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anticipate </a:t>
            </a:r>
            <a:r>
              <a:rPr sz="1167" dirty="0">
                <a:latin typeface="Garamond"/>
                <a:cs typeface="Garamond"/>
              </a:rPr>
              <a:t>what a </a:t>
            </a:r>
            <a:r>
              <a:rPr sz="1167" spc="-5" dirty="0">
                <a:latin typeface="Garamond"/>
                <a:cs typeface="Garamond"/>
              </a:rPr>
              <a:t>consumer might want </a:t>
            </a:r>
            <a:r>
              <a:rPr sz="1167" dirty="0">
                <a:latin typeface="Garamond"/>
                <a:cs typeface="Garamond"/>
              </a:rPr>
              <a:t>today </a:t>
            </a:r>
            <a:r>
              <a:rPr sz="1167" spc="-5" dirty="0">
                <a:latin typeface="Garamond"/>
                <a:cs typeface="Garamond"/>
              </a:rPr>
              <a:t>or in </a:t>
            </a:r>
            <a:r>
              <a:rPr sz="1167" dirty="0">
                <a:latin typeface="Garamond"/>
                <a:cs typeface="Garamond"/>
              </a:rPr>
              <a:t>the future. </a:t>
            </a:r>
            <a:r>
              <a:rPr sz="1167" spc="-5" dirty="0">
                <a:latin typeface="Garamond"/>
                <a:cs typeface="Garamond"/>
              </a:rPr>
              <a:t>Unfortunately, </a:t>
            </a:r>
            <a:r>
              <a:rPr sz="1167" dirty="0">
                <a:latin typeface="Garamond"/>
                <a:cs typeface="Garamond"/>
              </a:rPr>
              <a:t>the  system has been slower to </a:t>
            </a:r>
            <a:r>
              <a:rPr sz="1167" spc="-5" dirty="0">
                <a:latin typeface="Garamond"/>
                <a:cs typeface="Garamond"/>
              </a:rPr>
              <a:t>protect consumers from commercial intrusions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may not </a:t>
            </a:r>
            <a:r>
              <a:rPr sz="1167" dirty="0">
                <a:latin typeface="Garamond"/>
                <a:cs typeface="Garamond"/>
              </a:rPr>
              <a:t>find  </a:t>
            </a:r>
            <a:r>
              <a:rPr sz="1167" spc="-5" dirty="0">
                <a:latin typeface="Garamond"/>
                <a:cs typeface="Garamond"/>
              </a:rPr>
              <a:t>relevant or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interesting.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increasing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 definition </a:t>
            </a:r>
            <a:r>
              <a:rPr sz="1167" spc="-5" dirty="0">
                <a:latin typeface="Garamond"/>
                <a:cs typeface="Garamond"/>
              </a:rPr>
              <a:t>and refinement </a:t>
            </a:r>
            <a:r>
              <a:rPr sz="1167" dirty="0">
                <a:latin typeface="Garamond"/>
                <a:cs typeface="Garamond"/>
              </a:rPr>
              <a:t>(and </a:t>
            </a:r>
            <a:r>
              <a:rPr sz="1167" spc="-5" dirty="0">
                <a:latin typeface="Garamond"/>
                <a:cs typeface="Garamond"/>
              </a:rPr>
              <a:t>resulting opportunities </a:t>
            </a:r>
            <a:r>
              <a:rPr sz="1167" dirty="0">
                <a:latin typeface="Garamond"/>
                <a:cs typeface="Garamond"/>
              </a:rPr>
              <a:t>for  </a:t>
            </a:r>
            <a:r>
              <a:rPr sz="1167" spc="-5" dirty="0">
                <a:latin typeface="Garamond"/>
                <a:cs typeface="Garamond"/>
              </a:rPr>
              <a:t>marketers) is possible </a:t>
            </a:r>
            <a:r>
              <a:rPr sz="1167" dirty="0">
                <a:latin typeface="Garamond"/>
                <a:cs typeface="Garamond"/>
              </a:rPr>
              <a:t>through the </a:t>
            </a:r>
            <a:r>
              <a:rPr sz="1167" spc="-5" dirty="0">
                <a:latin typeface="Garamond"/>
                <a:cs typeface="Garamond"/>
              </a:rPr>
              <a:t>massive social, </a:t>
            </a:r>
            <a:r>
              <a:rPr sz="1167" dirty="0">
                <a:latin typeface="Garamond"/>
                <a:cs typeface="Garamond"/>
              </a:rPr>
              <a:t>economic, </a:t>
            </a:r>
            <a:r>
              <a:rPr sz="1167" spc="-5" dirty="0">
                <a:latin typeface="Garamond"/>
                <a:cs typeface="Garamond"/>
              </a:rPr>
              <a:t>and technological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past 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decades. Some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important demographic </a:t>
            </a:r>
            <a:r>
              <a:rPr sz="1167" dirty="0">
                <a:latin typeface="Garamond"/>
                <a:cs typeface="Garamond"/>
              </a:rPr>
              <a:t>shifts </a:t>
            </a:r>
            <a:r>
              <a:rPr sz="1167" spc="-5" dirty="0">
                <a:latin typeface="Garamond"/>
                <a:cs typeface="Garamond"/>
              </a:rPr>
              <a:t>have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been:</a:t>
            </a:r>
            <a:endParaRPr sz="1167">
              <a:latin typeface="Garamond"/>
              <a:cs typeface="Garamond"/>
            </a:endParaRPr>
          </a:p>
          <a:p>
            <a:pPr marL="901327" marR="18520" lvl="1" indent="-222245" algn="just">
              <a:lnSpc>
                <a:spcPct val="93900"/>
              </a:lnSpc>
              <a:spcBef>
                <a:spcPts val="131"/>
              </a:spcBef>
              <a:buFont typeface="Symbol"/>
              <a:buChar char=""/>
              <a:tabLst>
                <a:tab pos="901327" algn="l"/>
              </a:tabLst>
            </a:pPr>
            <a:r>
              <a:rPr sz="1167" i="1" dirty="0">
                <a:latin typeface="Garamond"/>
                <a:cs typeface="Garamond"/>
              </a:rPr>
              <a:t>Increasing </a:t>
            </a:r>
            <a:r>
              <a:rPr sz="1167" i="1" spc="-5" dirty="0">
                <a:latin typeface="Garamond"/>
                <a:cs typeface="Garamond"/>
              </a:rPr>
              <a:t>diversity </a:t>
            </a:r>
            <a:r>
              <a:rPr sz="1167" i="1" dirty="0">
                <a:latin typeface="Garamond"/>
                <a:cs typeface="Garamond"/>
              </a:rPr>
              <a:t>of the </a:t>
            </a:r>
            <a:r>
              <a:rPr sz="1167" i="1" spc="-5" dirty="0">
                <a:latin typeface="Garamond"/>
                <a:cs typeface="Garamond"/>
              </a:rPr>
              <a:t>population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United </a:t>
            </a:r>
            <a:r>
              <a:rPr sz="1167" dirty="0">
                <a:latin typeface="Garamond"/>
                <a:cs typeface="Garamond"/>
              </a:rPr>
              <a:t>States </a:t>
            </a:r>
            <a:r>
              <a:rPr sz="1167" spc="-5" dirty="0">
                <a:latin typeface="Garamond"/>
                <a:cs typeface="Garamond"/>
              </a:rPr>
              <a:t>has always been an </a:t>
            </a:r>
            <a:r>
              <a:rPr sz="1167" dirty="0">
                <a:latin typeface="Garamond"/>
                <a:cs typeface="Garamond"/>
              </a:rPr>
              <a:t>immigrant  </a:t>
            </a:r>
            <a:r>
              <a:rPr sz="1167" spc="-5" dirty="0">
                <a:latin typeface="Garamond"/>
                <a:cs typeface="Garamond"/>
              </a:rPr>
              <a:t>nation. However, </a:t>
            </a:r>
            <a:r>
              <a:rPr sz="1167" dirty="0">
                <a:latin typeface="Garamond"/>
                <a:cs typeface="Garamond"/>
              </a:rPr>
              <a:t>large </a:t>
            </a:r>
            <a:r>
              <a:rPr sz="1167" spc="-5" dirty="0">
                <a:latin typeface="Garamond"/>
                <a:cs typeface="Garamond"/>
              </a:rPr>
              <a:t>numbers of </a:t>
            </a:r>
            <a:r>
              <a:rPr sz="1167" dirty="0">
                <a:latin typeface="Garamond"/>
                <a:cs typeface="Garamond"/>
              </a:rPr>
              <a:t>immigrants from Latin </a:t>
            </a:r>
            <a:r>
              <a:rPr sz="1167" spc="-5" dirty="0">
                <a:latin typeface="Garamond"/>
                <a:cs typeface="Garamond"/>
              </a:rPr>
              <a:t>America and Asia have  </a:t>
            </a:r>
            <a:r>
              <a:rPr sz="1167" dirty="0">
                <a:latin typeface="Garamond"/>
                <a:cs typeface="Garamond"/>
              </a:rPr>
              <a:t>increased the </a:t>
            </a:r>
            <a:r>
              <a:rPr sz="1167" spc="-5" dirty="0">
                <a:latin typeface="Garamond"/>
                <a:cs typeface="Garamond"/>
              </a:rPr>
              <a:t>proportion of </a:t>
            </a:r>
            <a:r>
              <a:rPr sz="1167" dirty="0">
                <a:latin typeface="Garamond"/>
                <a:cs typeface="Garamond"/>
              </a:rPr>
              <a:t>minorities in the country to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in three, up from </a:t>
            </a:r>
            <a:r>
              <a:rPr sz="1167" spc="-5" dirty="0">
                <a:latin typeface="Garamond"/>
                <a:cs typeface="Garamond"/>
              </a:rPr>
              <a:t>one  in </a:t>
            </a:r>
            <a:r>
              <a:rPr sz="1167" dirty="0">
                <a:latin typeface="Garamond"/>
                <a:cs typeface="Garamond"/>
              </a:rPr>
              <a:t>five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1980. This </a:t>
            </a:r>
            <a:r>
              <a:rPr sz="1167" spc="-5" dirty="0">
                <a:latin typeface="Garamond"/>
                <a:cs typeface="Garamond"/>
              </a:rPr>
              <a:t>diversity is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more noticeable in </a:t>
            </a:r>
            <a:r>
              <a:rPr sz="1167" dirty="0">
                <a:latin typeface="Garamond"/>
                <a:cs typeface="Garamond"/>
              </a:rPr>
              <a:t>the younger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3023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19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90523"/>
            <a:ext cx="5717381" cy="525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327" indent="-222245" algn="just">
              <a:lnSpc>
                <a:spcPts val="1274"/>
              </a:lnSpc>
              <a:buFont typeface="Symbol"/>
              <a:buChar char=""/>
              <a:tabLst>
                <a:tab pos="901327" algn="l"/>
              </a:tabLst>
            </a:pPr>
            <a:r>
              <a:rPr sz="1167" i="1" dirty="0">
                <a:latin typeface="Garamond"/>
                <a:cs typeface="Garamond"/>
              </a:rPr>
              <a:t>Changing family </a:t>
            </a:r>
            <a:r>
              <a:rPr sz="1167" i="1" spc="-5" dirty="0">
                <a:latin typeface="Garamond"/>
                <a:cs typeface="Garamond"/>
              </a:rPr>
              <a:t>and </a:t>
            </a:r>
            <a:r>
              <a:rPr sz="1167" i="1" dirty="0">
                <a:latin typeface="Garamond"/>
                <a:cs typeface="Garamond"/>
              </a:rPr>
              <a:t>living </a:t>
            </a:r>
            <a:r>
              <a:rPr sz="1167" i="1" spc="-5" dirty="0">
                <a:latin typeface="Garamond"/>
                <a:cs typeface="Garamond"/>
              </a:rPr>
              <a:t>patterns</a:t>
            </a:r>
            <a:r>
              <a:rPr sz="1167" spc="-5" dirty="0">
                <a:latin typeface="Garamond"/>
                <a:cs typeface="Garamond"/>
              </a:rPr>
              <a:t>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has been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substantial rise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divorce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rate,</a:t>
            </a:r>
            <a:endParaRPr sz="1167">
              <a:latin typeface="Garamond"/>
              <a:cs typeface="Garamond"/>
            </a:endParaRPr>
          </a:p>
          <a:p>
            <a:pPr marL="90132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cohabitation, </a:t>
            </a:r>
            <a:r>
              <a:rPr sz="1167" spc="-5" dirty="0">
                <a:latin typeface="Garamond"/>
                <a:cs typeface="Garamond"/>
              </a:rPr>
              <a:t>non-marital births, and increased </a:t>
            </a:r>
            <a:r>
              <a:rPr sz="1167" dirty="0">
                <a:latin typeface="Garamond"/>
                <a:cs typeface="Garamond"/>
              </a:rPr>
              <a:t>female </a:t>
            </a:r>
            <a:r>
              <a:rPr sz="1167" spc="-5" dirty="0">
                <a:latin typeface="Garamond"/>
                <a:cs typeface="Garamond"/>
              </a:rPr>
              <a:t>participation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labor  </a:t>
            </a:r>
            <a:r>
              <a:rPr sz="1167" dirty="0">
                <a:latin typeface="Garamond"/>
                <a:cs typeface="Garamond"/>
              </a:rPr>
              <a:t>force. </a:t>
            </a:r>
            <a:r>
              <a:rPr sz="1167" spc="-5" dirty="0">
                <a:latin typeface="Garamond"/>
                <a:cs typeface="Garamond"/>
              </a:rPr>
              <a:t>In addition, married </a:t>
            </a:r>
            <a:r>
              <a:rPr sz="1167" dirty="0">
                <a:latin typeface="Garamond"/>
                <a:cs typeface="Garamond"/>
              </a:rPr>
              <a:t>couples with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earner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up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15 </a:t>
            </a:r>
            <a:r>
              <a:rPr sz="1167" spc="-5" dirty="0">
                <a:latin typeface="Garamond"/>
                <a:cs typeface="Garamond"/>
              </a:rPr>
              <a:t>percent of all  households. Dual-earner households have become much more </a:t>
            </a:r>
            <a:r>
              <a:rPr sz="1167" dirty="0">
                <a:latin typeface="Garamond"/>
                <a:cs typeface="Garamond"/>
              </a:rPr>
              <a:t>common—the  </a:t>
            </a:r>
            <a:r>
              <a:rPr sz="1167" spc="-5" dirty="0">
                <a:latin typeface="Garamond"/>
                <a:cs typeface="Garamond"/>
              </a:rPr>
              <a:t>additional income is often necessary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family to </a:t>
            </a:r>
            <a:r>
              <a:rPr sz="1167" spc="-5" dirty="0">
                <a:latin typeface="Garamond"/>
                <a:cs typeface="Garamond"/>
              </a:rPr>
              <a:t>pay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bills. Thus, older  have replaced </a:t>
            </a:r>
            <a:r>
              <a:rPr sz="1167" dirty="0">
                <a:latin typeface="Garamond"/>
                <a:cs typeface="Garamond"/>
              </a:rPr>
              <a:t>the stereotypical family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1950s, working </a:t>
            </a:r>
            <a:r>
              <a:rPr sz="1167" spc="-5" dirty="0">
                <a:latin typeface="Garamond"/>
                <a:cs typeface="Garamond"/>
              </a:rPr>
              <a:t>parents </a:t>
            </a:r>
            <a:r>
              <a:rPr sz="1167" dirty="0">
                <a:latin typeface="Garamond"/>
                <a:cs typeface="Garamond"/>
              </a:rPr>
              <a:t>with much </a:t>
            </a:r>
            <a:r>
              <a:rPr sz="1167" spc="-5" dirty="0">
                <a:latin typeface="Garamond"/>
                <a:cs typeface="Garamond"/>
              </a:rPr>
              <a:t>less  </a:t>
            </a:r>
            <a:r>
              <a:rPr sz="1167" dirty="0">
                <a:latin typeface="Garamond"/>
                <a:cs typeface="Garamond"/>
              </a:rPr>
              <a:t>time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available.</a:t>
            </a:r>
            <a:endParaRPr sz="1167">
              <a:latin typeface="Garamond"/>
              <a:cs typeface="Garamond"/>
            </a:endParaRPr>
          </a:p>
          <a:p>
            <a:pPr marL="901327" marR="6791" indent="-222245" algn="just">
              <a:lnSpc>
                <a:spcPts val="1312"/>
              </a:lnSpc>
              <a:spcBef>
                <a:spcPts val="160"/>
              </a:spcBef>
              <a:buFont typeface="Symbol"/>
              <a:buChar char=""/>
              <a:tabLst>
                <a:tab pos="901327" algn="l"/>
              </a:tabLst>
            </a:pPr>
            <a:r>
              <a:rPr sz="1167" i="1" dirty="0">
                <a:latin typeface="Garamond"/>
                <a:cs typeface="Garamond"/>
              </a:rPr>
              <a:t>Emergence </a:t>
            </a:r>
            <a:r>
              <a:rPr sz="1167" i="1" spc="-5" dirty="0">
                <a:latin typeface="Garamond"/>
                <a:cs typeface="Garamond"/>
              </a:rPr>
              <a:t>of </a:t>
            </a:r>
            <a:r>
              <a:rPr sz="1167" i="1" dirty="0">
                <a:latin typeface="Garamond"/>
                <a:cs typeface="Garamond"/>
              </a:rPr>
              <a:t>a </a:t>
            </a:r>
            <a:r>
              <a:rPr sz="1167" i="1" spc="-5" dirty="0">
                <a:latin typeface="Garamond"/>
                <a:cs typeface="Garamond"/>
              </a:rPr>
              <a:t>new children’s market</a:t>
            </a:r>
            <a:r>
              <a:rPr sz="1167" spc="-5" dirty="0">
                <a:latin typeface="Garamond"/>
                <a:cs typeface="Garamond"/>
              </a:rPr>
              <a:t>. Minorities are over-represented in </a:t>
            </a:r>
            <a:r>
              <a:rPr sz="1167" dirty="0">
                <a:latin typeface="Garamond"/>
                <a:cs typeface="Garamond"/>
              </a:rPr>
              <a:t>the younger  </a:t>
            </a:r>
            <a:r>
              <a:rPr sz="1167" spc="-5" dirty="0">
                <a:latin typeface="Garamond"/>
                <a:cs typeface="Garamond"/>
              </a:rPr>
              <a:t>age brackets due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higher fertility and </a:t>
            </a:r>
            <a:r>
              <a:rPr sz="1167" dirty="0">
                <a:latin typeface="Garamond"/>
                <a:cs typeface="Garamond"/>
              </a:rPr>
              <a:t>the younger </a:t>
            </a:r>
            <a:r>
              <a:rPr sz="1167" spc="-5" dirty="0">
                <a:latin typeface="Garamond"/>
                <a:cs typeface="Garamond"/>
              </a:rPr>
              <a:t>population </a:t>
            </a:r>
            <a:r>
              <a:rPr sz="1167" dirty="0">
                <a:latin typeface="Garamond"/>
                <a:cs typeface="Garamond"/>
              </a:rPr>
              <a:t>structure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many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immigrants. The </a:t>
            </a:r>
            <a:r>
              <a:rPr sz="1167" spc="-5" dirty="0">
                <a:latin typeface="Garamond"/>
                <a:cs typeface="Garamond"/>
              </a:rPr>
              <a:t>result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that </a:t>
            </a:r>
            <a:r>
              <a:rPr sz="1167" dirty="0">
                <a:latin typeface="Garamond"/>
                <a:cs typeface="Garamond"/>
              </a:rPr>
              <a:t>one in three children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United  States is black, Hispanic, or Asian. In addition, nearly all of </a:t>
            </a:r>
            <a:r>
              <a:rPr sz="1167" dirty="0">
                <a:latin typeface="Garamond"/>
                <a:cs typeface="Garamond"/>
              </a:rPr>
              <a:t>today’s children grow  up in a world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divorce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working </a:t>
            </a:r>
            <a:r>
              <a:rPr sz="1167" spc="-5" dirty="0">
                <a:latin typeface="Garamond"/>
                <a:cs typeface="Garamond"/>
              </a:rPr>
              <a:t>mothers. Many </a:t>
            </a:r>
            <a:r>
              <a:rPr sz="1167" dirty="0">
                <a:latin typeface="Garamond"/>
                <a:cs typeface="Garamond"/>
              </a:rPr>
              <a:t>are doing the family shopping  </a:t>
            </a:r>
            <a:r>
              <a:rPr sz="1167" spc="-5" dirty="0">
                <a:latin typeface="Garamond"/>
                <a:cs typeface="Garamond"/>
              </a:rPr>
              <a:t>and have </a:t>
            </a:r>
            <a:r>
              <a:rPr sz="1167" dirty="0">
                <a:latin typeface="Garamond"/>
                <a:cs typeface="Garamond"/>
              </a:rPr>
              <a:t>tremendous influence </a:t>
            </a:r>
            <a:r>
              <a:rPr sz="1167" spc="-5" dirty="0">
                <a:latin typeface="Garamond"/>
                <a:cs typeface="Garamond"/>
              </a:rPr>
              <a:t>over household purchases.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addition, </a:t>
            </a:r>
            <a:r>
              <a:rPr sz="1167" dirty="0">
                <a:latin typeface="Garamond"/>
                <a:cs typeface="Garamond"/>
              </a:rPr>
              <a:t>they may  simply know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than their elders </a:t>
            </a:r>
            <a:r>
              <a:rPr sz="1167" spc="-5" dirty="0">
                <a:latin typeface="Garamond"/>
                <a:cs typeface="Garamond"/>
              </a:rPr>
              <a:t>about products involving new technology </a:t>
            </a:r>
            <a:r>
              <a:rPr sz="1167" dirty="0">
                <a:latin typeface="Garamond"/>
                <a:cs typeface="Garamond"/>
              </a:rPr>
              <a:t>such 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computers.</a:t>
            </a:r>
            <a:endParaRPr sz="1167">
              <a:latin typeface="Garamond"/>
              <a:cs typeface="Garamond"/>
            </a:endParaRPr>
          </a:p>
          <a:p>
            <a:pPr marL="901327" marR="6791" indent="-222245" algn="just">
              <a:lnSpc>
                <a:spcPct val="93800"/>
              </a:lnSpc>
              <a:spcBef>
                <a:spcPts val="131"/>
              </a:spcBef>
              <a:buFont typeface="Symbol"/>
              <a:buChar char=""/>
              <a:tabLst>
                <a:tab pos="901327" algn="l"/>
              </a:tabLst>
            </a:pPr>
            <a:r>
              <a:rPr sz="1167" i="1" spc="-5" dirty="0">
                <a:latin typeface="Garamond"/>
                <a:cs typeface="Garamond"/>
              </a:rPr>
              <a:t>Income and education increases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two </a:t>
            </a:r>
            <a:r>
              <a:rPr sz="1167" spc="-5" dirty="0">
                <a:latin typeface="Garamond"/>
                <a:cs typeface="Garamond"/>
              </a:rPr>
              <a:t>other important demographic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impacting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management arena. Generally, income increases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age, as people  are promoted and reach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peak </a:t>
            </a:r>
            <a:r>
              <a:rPr sz="1167" dirty="0">
                <a:latin typeface="Garamond"/>
                <a:cs typeface="Garamond"/>
              </a:rPr>
              <a:t>earning years,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level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education  generally </a:t>
            </a:r>
            <a:r>
              <a:rPr sz="1167" spc="-5" dirty="0">
                <a:latin typeface="Garamond"/>
                <a:cs typeface="Garamond"/>
              </a:rPr>
              <a:t>has increased </a:t>
            </a:r>
            <a:r>
              <a:rPr sz="1167" dirty="0">
                <a:latin typeface="Garamond"/>
                <a:cs typeface="Garamond"/>
              </a:rPr>
              <a:t>over the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few decades. Family units today </a:t>
            </a:r>
            <a:r>
              <a:rPr sz="1167" spc="-5" dirty="0">
                <a:latin typeface="Garamond"/>
                <a:cs typeface="Garamond"/>
              </a:rPr>
              <a:t>often have  higher incomes 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may have </a:t>
            </a:r>
            <a:r>
              <a:rPr sz="1167" dirty="0">
                <a:latin typeface="Garamond"/>
                <a:cs typeface="Garamond"/>
              </a:rPr>
              <a:t>two earners. </a:t>
            </a:r>
            <a:r>
              <a:rPr sz="1167" spc="-5" dirty="0">
                <a:latin typeface="Garamond"/>
                <a:cs typeface="Garamond"/>
              </a:rPr>
              <a:t>Accordingly,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is an  increased need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likely </a:t>
            </a:r>
            <a:r>
              <a:rPr sz="1167" dirty="0">
                <a:latin typeface="Garamond"/>
                <a:cs typeface="Garamond"/>
              </a:rPr>
              <a:t>have children </a:t>
            </a:r>
            <a:r>
              <a:rPr sz="1167" spc="-5" dirty="0">
                <a:latin typeface="Garamond"/>
                <a:cs typeface="Garamond"/>
              </a:rPr>
              <a:t>and are  homeowners.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29"/>
              </a:spcBef>
            </a:pP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sum, the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market analysis and marketing </a:t>
            </a:r>
            <a:r>
              <a:rPr sz="1167" dirty="0">
                <a:latin typeface="Garamond"/>
                <a:cs typeface="Garamond"/>
              </a:rPr>
              <a:t>decision-making,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managers to perform  those tasks </a:t>
            </a:r>
            <a:r>
              <a:rPr sz="1167" spc="-5" dirty="0">
                <a:latin typeface="Garamond"/>
                <a:cs typeface="Garamond"/>
              </a:rPr>
              <a:t>has never been </a:t>
            </a:r>
            <a:r>
              <a:rPr sz="1167" dirty="0">
                <a:latin typeface="Garamond"/>
                <a:cs typeface="Garamond"/>
              </a:rPr>
              <a:t>greater. </a:t>
            </a:r>
            <a:r>
              <a:rPr sz="1167" spc="-5" dirty="0">
                <a:latin typeface="Garamond"/>
                <a:cs typeface="Garamond"/>
              </a:rPr>
              <a:t>But, as </a:t>
            </a:r>
            <a:r>
              <a:rPr sz="1167" dirty="0">
                <a:latin typeface="Garamond"/>
                <a:cs typeface="Garamond"/>
              </a:rPr>
              <a:t>the course will </a:t>
            </a:r>
            <a:r>
              <a:rPr sz="1167" spc="-5" dirty="0">
                <a:latin typeface="Garamond"/>
                <a:cs typeface="Garamond"/>
              </a:rPr>
              <a:t>demonstrate, </a:t>
            </a:r>
            <a:r>
              <a:rPr sz="1167" dirty="0">
                <a:latin typeface="Garamond"/>
                <a:cs typeface="Garamond"/>
              </a:rPr>
              <a:t>the complexities </a:t>
            </a:r>
            <a:r>
              <a:rPr sz="1167" spc="-5" dirty="0">
                <a:latin typeface="Garamond"/>
                <a:cs typeface="Garamond"/>
              </a:rPr>
              <a:t>of, and  analytical tools required </a:t>
            </a:r>
            <a:r>
              <a:rPr sz="1167" dirty="0">
                <a:latin typeface="Garamond"/>
                <a:cs typeface="Garamond"/>
              </a:rPr>
              <a:t>for, these </a:t>
            </a:r>
            <a:r>
              <a:rPr sz="1167" spc="-5" dirty="0">
                <a:latin typeface="Garamond"/>
                <a:cs typeface="Garamond"/>
              </a:rPr>
              <a:t>activities have never been </a:t>
            </a:r>
            <a:r>
              <a:rPr sz="1167" dirty="0">
                <a:latin typeface="Garamond"/>
                <a:cs typeface="Garamond"/>
              </a:rPr>
              <a:t>greater. Be </a:t>
            </a:r>
            <a:r>
              <a:rPr sz="1167" spc="-5" dirty="0">
                <a:latin typeface="Garamond"/>
                <a:cs typeface="Garamond"/>
              </a:rPr>
              <a:t>prepared </a:t>
            </a:r>
            <a:r>
              <a:rPr sz="1167" dirty="0">
                <a:latin typeface="Garamond"/>
                <a:cs typeface="Garamond"/>
              </a:rPr>
              <a:t>for a challenging  experience.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3.   Marketing Management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Philosophies: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alternative philosophies </a:t>
            </a:r>
            <a:r>
              <a:rPr sz="1167" dirty="0">
                <a:latin typeface="Garamond"/>
                <a:cs typeface="Garamond"/>
              </a:rPr>
              <a:t>that can guide </a:t>
            </a:r>
            <a:r>
              <a:rPr sz="1167" spc="-5" dirty="0">
                <a:latin typeface="Garamond"/>
                <a:cs typeface="Garamond"/>
              </a:rPr>
              <a:t>organizations in </a:t>
            </a:r>
            <a:r>
              <a:rPr sz="1167" dirty="0">
                <a:latin typeface="Garamond"/>
                <a:cs typeface="Garamond"/>
              </a:rPr>
              <a:t>their efforts to carry  </a:t>
            </a:r>
            <a:r>
              <a:rPr sz="1167" spc="22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out</a:t>
            </a:r>
            <a:endParaRPr sz="1167">
              <a:latin typeface="Garamond"/>
              <a:cs typeface="Garamond"/>
            </a:endParaRPr>
          </a:p>
          <a:p>
            <a:pPr marL="2824980" marR="6173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their marketing goal(s).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efforts should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guided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philosophy.   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Decisions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6297" y="6304598"/>
            <a:ext cx="2902832" cy="13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weight, </a:t>
            </a:r>
            <a:r>
              <a:rPr sz="1167" spc="-5" dirty="0">
                <a:latin typeface="Garamond"/>
                <a:cs typeface="Garamond"/>
              </a:rPr>
              <a:t>given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interests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organization, </a:t>
            </a:r>
            <a:r>
              <a:rPr sz="1167" dirty="0">
                <a:latin typeface="Garamond"/>
                <a:cs typeface="Garamond"/>
              </a:rPr>
              <a:t>customers,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society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made </a:t>
            </a:r>
            <a:r>
              <a:rPr sz="1167" spc="-5" dirty="0">
                <a:latin typeface="Garamond"/>
                <a:cs typeface="Garamond"/>
              </a:rPr>
              <a:t>by marketing managers.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five  </a:t>
            </a:r>
            <a:r>
              <a:rPr sz="1167" spc="-5" dirty="0">
                <a:latin typeface="Garamond"/>
                <a:cs typeface="Garamond"/>
              </a:rPr>
              <a:t>alternative </a:t>
            </a:r>
            <a:r>
              <a:rPr sz="1167" dirty="0">
                <a:latin typeface="Garamond"/>
                <a:cs typeface="Garamond"/>
              </a:rPr>
              <a:t>concepts under which </a:t>
            </a:r>
            <a:r>
              <a:rPr sz="1167" spc="-5" dirty="0">
                <a:latin typeface="Garamond"/>
                <a:cs typeface="Garamond"/>
              </a:rPr>
              <a:t>organizations  </a:t>
            </a:r>
            <a:r>
              <a:rPr sz="1167" dirty="0">
                <a:latin typeface="Garamond"/>
                <a:cs typeface="Garamond"/>
              </a:rPr>
              <a:t>conduct their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activities.</a:t>
            </a:r>
            <a:endParaRPr sz="1167">
              <a:latin typeface="Garamond"/>
              <a:cs typeface="Garamond"/>
            </a:endParaRPr>
          </a:p>
          <a:p>
            <a:pPr marL="12347" marR="4939" indent="907500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a. </a:t>
            </a:r>
            <a:r>
              <a:rPr sz="1167" b="1" u="sng" dirty="0">
                <a:latin typeface="Garamond"/>
                <a:cs typeface="Garamond"/>
              </a:rPr>
              <a:t>The Production </a:t>
            </a:r>
            <a:r>
              <a:rPr sz="1167" b="1" u="sng" spc="-5" dirty="0">
                <a:latin typeface="Garamond"/>
                <a:cs typeface="Garamond"/>
              </a:rPr>
              <a:t>Concept 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production 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consumers will  favor   </a:t>
            </a:r>
            <a:r>
              <a:rPr sz="1167" spc="-5" dirty="0">
                <a:latin typeface="Garamond"/>
                <a:cs typeface="Garamond"/>
              </a:rPr>
              <a:t>products   </a:t>
            </a:r>
            <a:r>
              <a:rPr sz="1167" dirty="0">
                <a:latin typeface="Garamond"/>
                <a:cs typeface="Garamond"/>
              </a:rPr>
              <a:t>that   </a:t>
            </a:r>
            <a:r>
              <a:rPr sz="1167" spc="-5" dirty="0">
                <a:latin typeface="Garamond"/>
                <a:cs typeface="Garamond"/>
              </a:rPr>
              <a:t>are   available   ad  </a:t>
            </a:r>
            <a:r>
              <a:rPr sz="1167" spc="24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highly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6297" y="7623281"/>
            <a:ext cx="290221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74153" algn="l"/>
                <a:tab pos="1161230" algn="l"/>
                <a:tab pos="1560653" algn="l"/>
                <a:tab pos="2470623" algn="l"/>
              </a:tabLst>
            </a:pPr>
            <a:r>
              <a:rPr sz="1167" spc="-5" dirty="0">
                <a:latin typeface="Garamond"/>
                <a:cs typeface="Garamond"/>
              </a:rPr>
              <a:t>affordabl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an</a:t>
            </a:r>
            <a:r>
              <a:rPr sz="1167" dirty="0">
                <a:latin typeface="Garamond"/>
                <a:cs typeface="Garamond"/>
              </a:rPr>
              <a:t>d	that	management	should,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6297" y="7804786"/>
            <a:ext cx="290098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therefore, focus </a:t>
            </a:r>
            <a:r>
              <a:rPr sz="1167" spc="-5" dirty="0">
                <a:latin typeface="Garamond"/>
                <a:cs typeface="Garamond"/>
              </a:rPr>
              <a:t>on improving production and  distribution </a:t>
            </a:r>
            <a:r>
              <a:rPr sz="1167" dirty="0">
                <a:latin typeface="Garamond"/>
                <a:cs typeface="Garamond"/>
              </a:rPr>
              <a:t>efficiency. This </a:t>
            </a:r>
            <a:r>
              <a:rPr sz="1167" spc="-5" dirty="0">
                <a:latin typeface="Garamond"/>
                <a:cs typeface="Garamond"/>
              </a:rPr>
              <a:t>is one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oldest  philosophies </a:t>
            </a:r>
            <a:r>
              <a:rPr sz="1167" dirty="0">
                <a:latin typeface="Garamond"/>
                <a:cs typeface="Garamond"/>
              </a:rPr>
              <a:t>that guide sellers. The </a:t>
            </a:r>
            <a:r>
              <a:rPr sz="1167" spc="-5" dirty="0">
                <a:latin typeface="Garamond"/>
                <a:cs typeface="Garamond"/>
              </a:rPr>
              <a:t>production 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useful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when: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1" y="8456718"/>
            <a:ext cx="5716147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1913" indent="-219158">
              <a:lnSpc>
                <a:spcPts val="1356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Demand </a:t>
            </a:r>
            <a:r>
              <a:rPr sz="1167" dirty="0">
                <a:latin typeface="Garamond"/>
                <a:cs typeface="Garamond"/>
              </a:rPr>
              <a:t>for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exceeds the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supply.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312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product’s </a:t>
            </a:r>
            <a:r>
              <a:rPr sz="1167" dirty="0">
                <a:latin typeface="Garamond"/>
                <a:cs typeface="Garamond"/>
              </a:rPr>
              <a:t>cost is too </a:t>
            </a:r>
            <a:r>
              <a:rPr sz="1167" spc="-5" dirty="0">
                <a:latin typeface="Garamond"/>
                <a:cs typeface="Garamond"/>
              </a:rPr>
              <a:t>high and </a:t>
            </a:r>
            <a:r>
              <a:rPr sz="1167" dirty="0">
                <a:latin typeface="Garamond"/>
                <a:cs typeface="Garamond"/>
              </a:rPr>
              <a:t>improved </a:t>
            </a:r>
            <a:r>
              <a:rPr sz="1167" spc="-5" dirty="0">
                <a:latin typeface="Garamond"/>
                <a:cs typeface="Garamond"/>
              </a:rPr>
              <a:t>productivity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needed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it </a:t>
            </a:r>
            <a:r>
              <a:rPr sz="1167" spc="23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down.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risk </a:t>
            </a:r>
            <a:r>
              <a:rPr sz="1167" dirty="0">
                <a:latin typeface="Garamond"/>
                <a:cs typeface="Garamond"/>
              </a:rPr>
              <a:t>with this concept is in focusing too </a:t>
            </a:r>
            <a:r>
              <a:rPr sz="1167" spc="-5" dirty="0">
                <a:latin typeface="Garamond"/>
                <a:cs typeface="Garamond"/>
              </a:rPr>
              <a:t>narrowly company </a:t>
            </a:r>
            <a:r>
              <a:rPr sz="1167" dirty="0">
                <a:latin typeface="Garamond"/>
                <a:cs typeface="Garamond"/>
              </a:rPr>
              <a:t>operations. The </a:t>
            </a:r>
            <a:r>
              <a:rPr sz="1167" spc="-5" dirty="0">
                <a:latin typeface="Garamond"/>
                <a:cs typeface="Garamond"/>
              </a:rPr>
              <a:t>production 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consumers will </a:t>
            </a:r>
            <a:r>
              <a:rPr sz="1167" spc="-5" dirty="0">
                <a:latin typeface="Garamond"/>
                <a:cs typeface="Garamond"/>
              </a:rPr>
              <a:t>favor products that are affordable and available, and </a:t>
            </a:r>
            <a:r>
              <a:rPr sz="1167" dirty="0">
                <a:latin typeface="Garamond"/>
                <a:cs typeface="Garamond"/>
              </a:rPr>
              <a:t>therefore  </a:t>
            </a:r>
            <a:r>
              <a:rPr sz="1167" spc="-5" dirty="0">
                <a:latin typeface="Garamond"/>
                <a:cs typeface="Garamond"/>
              </a:rPr>
              <a:t>management’s major </a:t>
            </a:r>
            <a:r>
              <a:rPr sz="1167" dirty="0">
                <a:latin typeface="Garamond"/>
                <a:cs typeface="Garamond"/>
              </a:rPr>
              <a:t>task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improve production and distribution </a:t>
            </a:r>
            <a:r>
              <a:rPr sz="1167" dirty="0">
                <a:latin typeface="Garamond"/>
                <a:cs typeface="Garamond"/>
              </a:rPr>
              <a:t>efficiency </a:t>
            </a:r>
            <a:r>
              <a:rPr sz="1167" spc="-5" dirty="0">
                <a:latin typeface="Garamond"/>
                <a:cs typeface="Garamond"/>
              </a:rPr>
              <a:t>and bring down  prices.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4962" y="6078249"/>
            <a:ext cx="2678113" cy="234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716142" y="6275459"/>
            <a:ext cx="65502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31"/>
              </a:lnSpc>
            </a:pPr>
            <a:r>
              <a:rPr sz="924" b="1" spc="-63" dirty="0">
                <a:latin typeface="Arial"/>
                <a:cs typeface="Arial"/>
              </a:rPr>
              <a:t>SOCIETAL  </a:t>
            </a:r>
            <a:r>
              <a:rPr sz="924" b="1" spc="-78" dirty="0">
                <a:latin typeface="Arial"/>
                <a:cs typeface="Arial"/>
              </a:rPr>
              <a:t>M</a:t>
            </a:r>
            <a:r>
              <a:rPr sz="924" b="1" spc="-102" dirty="0">
                <a:latin typeface="Arial"/>
                <a:cs typeface="Arial"/>
              </a:rPr>
              <a:t>A</a:t>
            </a:r>
            <a:r>
              <a:rPr sz="924" b="1" spc="-83" dirty="0">
                <a:latin typeface="Arial"/>
                <a:cs typeface="Arial"/>
              </a:rPr>
              <a:t>RK</a:t>
            </a:r>
            <a:r>
              <a:rPr sz="924" b="1" spc="-73" dirty="0">
                <a:latin typeface="Arial"/>
                <a:cs typeface="Arial"/>
              </a:rPr>
              <a:t>E</a:t>
            </a:r>
            <a:r>
              <a:rPr sz="924" b="1" spc="-63" dirty="0">
                <a:latin typeface="Arial"/>
                <a:cs typeface="Arial"/>
              </a:rPr>
              <a:t>T</a:t>
            </a:r>
            <a:r>
              <a:rPr sz="924" b="1" spc="-34" dirty="0">
                <a:latin typeface="Arial"/>
                <a:cs typeface="Arial"/>
              </a:rPr>
              <a:t>I</a:t>
            </a:r>
            <a:r>
              <a:rPr sz="924" b="1" spc="-87" dirty="0">
                <a:latin typeface="Arial"/>
                <a:cs typeface="Arial"/>
              </a:rPr>
              <a:t>NG  </a:t>
            </a:r>
            <a:r>
              <a:rPr sz="924" b="1" spc="-63" dirty="0">
                <a:latin typeface="Arial"/>
                <a:cs typeface="Arial"/>
              </a:rPr>
              <a:t>CONCEPT</a:t>
            </a:r>
            <a:endParaRPr sz="92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1888" y="7551913"/>
            <a:ext cx="735894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17" marR="4939" indent="-109888">
              <a:lnSpc>
                <a:spcPts val="1031"/>
              </a:lnSpc>
            </a:pPr>
            <a:r>
              <a:rPr sz="924" b="1" spc="-73" dirty="0">
                <a:latin typeface="Arial"/>
                <a:cs typeface="Arial"/>
              </a:rPr>
              <a:t>P</a:t>
            </a:r>
            <a:r>
              <a:rPr sz="924" b="1" spc="-83" dirty="0">
                <a:latin typeface="Arial"/>
                <a:cs typeface="Arial"/>
              </a:rPr>
              <a:t>R</a:t>
            </a:r>
            <a:r>
              <a:rPr sz="924" b="1" spc="-87" dirty="0">
                <a:latin typeface="Arial"/>
                <a:cs typeface="Arial"/>
              </a:rPr>
              <a:t>O</a:t>
            </a:r>
            <a:r>
              <a:rPr sz="924" b="1" spc="-83" dirty="0">
                <a:latin typeface="Arial"/>
                <a:cs typeface="Arial"/>
              </a:rPr>
              <a:t>DU</a:t>
            </a:r>
            <a:r>
              <a:rPr sz="924" b="1" spc="-78" dirty="0">
                <a:latin typeface="Arial"/>
                <a:cs typeface="Arial"/>
              </a:rPr>
              <a:t>C</a:t>
            </a:r>
            <a:r>
              <a:rPr sz="924" b="1" spc="-63" dirty="0">
                <a:latin typeface="Arial"/>
                <a:cs typeface="Arial"/>
              </a:rPr>
              <a:t>T</a:t>
            </a:r>
            <a:r>
              <a:rPr sz="924" b="1" spc="-34" dirty="0">
                <a:latin typeface="Arial"/>
                <a:cs typeface="Arial"/>
              </a:rPr>
              <a:t>I</a:t>
            </a:r>
            <a:r>
              <a:rPr sz="924" b="1" spc="-92" dirty="0">
                <a:latin typeface="Arial"/>
                <a:cs typeface="Arial"/>
              </a:rPr>
              <a:t>O</a:t>
            </a:r>
            <a:r>
              <a:rPr sz="924" b="1" spc="10" dirty="0">
                <a:latin typeface="Arial"/>
                <a:cs typeface="Arial"/>
              </a:rPr>
              <a:t>N  </a:t>
            </a:r>
            <a:r>
              <a:rPr sz="924" b="1" spc="-63" dirty="0">
                <a:latin typeface="Arial"/>
                <a:cs typeface="Arial"/>
              </a:rPr>
              <a:t>CONCEPT</a:t>
            </a:r>
            <a:endParaRPr sz="92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4161" y="6305831"/>
            <a:ext cx="54389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031"/>
              </a:lnSpc>
            </a:pPr>
            <a:r>
              <a:rPr sz="924" b="1" spc="-78" dirty="0">
                <a:latin typeface="Arial"/>
                <a:cs typeface="Arial"/>
              </a:rPr>
              <a:t>PR</a:t>
            </a:r>
            <a:r>
              <a:rPr sz="924" b="1" spc="-92" dirty="0">
                <a:latin typeface="Arial"/>
                <a:cs typeface="Arial"/>
              </a:rPr>
              <a:t>O</a:t>
            </a:r>
            <a:r>
              <a:rPr sz="924" b="1" spc="-78" dirty="0">
                <a:latin typeface="Arial"/>
                <a:cs typeface="Arial"/>
              </a:rPr>
              <a:t>D</a:t>
            </a:r>
            <a:r>
              <a:rPr sz="924" b="1" spc="-87" dirty="0">
                <a:latin typeface="Arial"/>
                <a:cs typeface="Arial"/>
              </a:rPr>
              <a:t>UCT  CO</a:t>
            </a:r>
            <a:r>
              <a:rPr sz="924" b="1" spc="-83" dirty="0">
                <a:latin typeface="Arial"/>
                <a:cs typeface="Arial"/>
              </a:rPr>
              <a:t>NC</a:t>
            </a:r>
            <a:r>
              <a:rPr sz="924" b="1" spc="-73" dirty="0">
                <a:latin typeface="Arial"/>
                <a:cs typeface="Arial"/>
              </a:rPr>
              <a:t>EP</a:t>
            </a:r>
            <a:r>
              <a:rPr sz="924" b="1" spc="19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1739" y="7438566"/>
            <a:ext cx="66798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230" marR="4939" indent="-60500">
              <a:lnSpc>
                <a:spcPts val="1060"/>
              </a:lnSpc>
            </a:pPr>
            <a:r>
              <a:rPr sz="924" b="1" spc="-282" dirty="0">
                <a:latin typeface="Arial"/>
                <a:cs typeface="Arial"/>
              </a:rPr>
              <a:t>M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M</a:t>
            </a:r>
            <a:r>
              <a:rPr sz="924" b="1" spc="-282" dirty="0">
                <a:latin typeface="Arial"/>
                <a:cs typeface="Arial"/>
              </a:rPr>
              <a:t>A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A</a:t>
            </a:r>
            <a:r>
              <a:rPr sz="924" b="1" spc="-282" dirty="0">
                <a:latin typeface="Arial"/>
                <a:cs typeface="Arial"/>
              </a:rPr>
              <a:t>R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R</a:t>
            </a:r>
            <a:r>
              <a:rPr sz="924" b="1" spc="-282" dirty="0">
                <a:latin typeface="Arial"/>
                <a:cs typeface="Arial"/>
              </a:rPr>
              <a:t>K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K</a:t>
            </a:r>
            <a:r>
              <a:rPr sz="924" b="1" spc="-282" dirty="0">
                <a:latin typeface="Arial"/>
                <a:cs typeface="Arial"/>
              </a:rPr>
              <a:t>E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E</a:t>
            </a:r>
            <a:r>
              <a:rPr sz="924" b="1" spc="-282" dirty="0">
                <a:latin typeface="Arial"/>
                <a:cs typeface="Arial"/>
              </a:rPr>
              <a:t>T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TI</a:t>
            </a:r>
            <a:r>
              <a:rPr sz="924" b="1" spc="-282" dirty="0">
                <a:latin typeface="Arial"/>
                <a:cs typeface="Arial"/>
              </a:rPr>
              <a:t>I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N</a:t>
            </a:r>
            <a:r>
              <a:rPr sz="924" b="1" spc="-282" dirty="0">
                <a:latin typeface="Arial"/>
                <a:cs typeface="Arial"/>
              </a:rPr>
              <a:t>N</a:t>
            </a:r>
            <a:r>
              <a:rPr sz="1094" b="1" spc="-422" baseline="-18518" dirty="0">
                <a:solidFill>
                  <a:srgbClr val="9A0033"/>
                </a:solidFill>
                <a:latin typeface="Arial"/>
                <a:cs typeface="Arial"/>
              </a:rPr>
              <a:t>G</a:t>
            </a:r>
            <a:r>
              <a:rPr sz="924" b="1" spc="-282" dirty="0">
                <a:latin typeface="Arial"/>
                <a:cs typeface="Arial"/>
              </a:rPr>
              <a:t>G </a:t>
            </a:r>
            <a:r>
              <a:rPr sz="924" b="1" spc="-247" dirty="0">
                <a:latin typeface="Arial"/>
                <a:cs typeface="Arial"/>
              </a:rPr>
              <a:t> </a:t>
            </a:r>
            <a:r>
              <a:rPr sz="1385" b="1" spc="-437" baseline="2923" dirty="0">
                <a:latin typeface="Arial"/>
                <a:cs typeface="Arial"/>
              </a:rPr>
              <a:t>C</a:t>
            </a:r>
            <a:r>
              <a:rPr sz="729" b="1" spc="-292" dirty="0">
                <a:solidFill>
                  <a:srgbClr val="9A0033"/>
                </a:solidFill>
                <a:latin typeface="Arial"/>
                <a:cs typeface="Arial"/>
              </a:rPr>
              <a:t>C</a:t>
            </a:r>
            <a:r>
              <a:rPr sz="1385" b="1" spc="-437" baseline="2923" dirty="0">
                <a:latin typeface="Arial"/>
                <a:cs typeface="Arial"/>
              </a:rPr>
              <a:t>O</a:t>
            </a:r>
            <a:r>
              <a:rPr sz="729" b="1" spc="-292" dirty="0">
                <a:solidFill>
                  <a:srgbClr val="9A0033"/>
                </a:solidFill>
                <a:latin typeface="Arial"/>
                <a:cs typeface="Arial"/>
              </a:rPr>
              <a:t>O</a:t>
            </a:r>
            <a:r>
              <a:rPr sz="1385" b="1" spc="-437" baseline="2923" dirty="0">
                <a:latin typeface="Arial"/>
                <a:cs typeface="Arial"/>
              </a:rPr>
              <a:t>N</a:t>
            </a:r>
            <a:r>
              <a:rPr sz="729" b="1" spc="-292" dirty="0">
                <a:solidFill>
                  <a:srgbClr val="9A0033"/>
                </a:solidFill>
                <a:latin typeface="Arial"/>
                <a:cs typeface="Arial"/>
              </a:rPr>
              <a:t>N</a:t>
            </a:r>
            <a:r>
              <a:rPr sz="1385" b="1" spc="-437" baseline="2923" dirty="0">
                <a:latin typeface="Arial"/>
                <a:cs typeface="Arial"/>
              </a:rPr>
              <a:t>C</a:t>
            </a:r>
            <a:r>
              <a:rPr sz="729" b="1" spc="-292" dirty="0">
                <a:solidFill>
                  <a:srgbClr val="9A0033"/>
                </a:solidFill>
                <a:latin typeface="Arial"/>
                <a:cs typeface="Arial"/>
              </a:rPr>
              <a:t>C</a:t>
            </a:r>
            <a:r>
              <a:rPr sz="1385" b="1" spc="-437" baseline="2923" dirty="0">
                <a:latin typeface="Arial"/>
                <a:cs typeface="Arial"/>
              </a:rPr>
              <a:t>E</a:t>
            </a:r>
            <a:r>
              <a:rPr sz="729" b="1" spc="-292" dirty="0">
                <a:solidFill>
                  <a:srgbClr val="9A0033"/>
                </a:solidFill>
                <a:latin typeface="Arial"/>
                <a:cs typeface="Arial"/>
              </a:rPr>
              <a:t>EP</a:t>
            </a:r>
            <a:r>
              <a:rPr sz="1385" b="1" spc="-437" baseline="2923" dirty="0">
                <a:latin typeface="Arial"/>
                <a:cs typeface="Arial"/>
              </a:rPr>
              <a:t>P</a:t>
            </a:r>
            <a:r>
              <a:rPr sz="729" b="1" spc="-292" dirty="0">
                <a:solidFill>
                  <a:srgbClr val="9A0033"/>
                </a:solidFill>
                <a:latin typeface="Arial"/>
                <a:cs typeface="Arial"/>
              </a:rPr>
              <a:t>T</a:t>
            </a:r>
            <a:r>
              <a:rPr sz="1385" b="1" spc="-437" baseline="2923" dirty="0">
                <a:latin typeface="Arial"/>
                <a:cs typeface="Arial"/>
              </a:rPr>
              <a:t>T</a:t>
            </a:r>
            <a:endParaRPr sz="1385" baseline="292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4947" y="6982955"/>
            <a:ext cx="81429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1235" algn="ctr">
              <a:lnSpc>
                <a:spcPts val="1031"/>
              </a:lnSpc>
            </a:pPr>
            <a:r>
              <a:rPr sz="924" b="1" spc="-44" dirty="0">
                <a:solidFill>
                  <a:srgbClr val="FFFF65"/>
                </a:solidFill>
                <a:latin typeface="Arial"/>
                <a:cs typeface="Arial"/>
              </a:rPr>
              <a:t>KEY    </a:t>
            </a:r>
            <a:r>
              <a:rPr sz="924" b="1" spc="-73" dirty="0">
                <a:solidFill>
                  <a:srgbClr val="FFFF65"/>
                </a:solidFill>
                <a:latin typeface="Arial"/>
                <a:cs typeface="Arial"/>
              </a:rPr>
              <a:t>MARKETING  P</a:t>
            </a:r>
            <a:r>
              <a:rPr sz="924" b="1" spc="-83" dirty="0">
                <a:solidFill>
                  <a:srgbClr val="FFFF65"/>
                </a:solidFill>
                <a:latin typeface="Arial"/>
                <a:cs typeface="Arial"/>
              </a:rPr>
              <a:t>H</a:t>
            </a:r>
            <a:r>
              <a:rPr sz="924" b="1" spc="-34" dirty="0">
                <a:solidFill>
                  <a:srgbClr val="FFFF65"/>
                </a:solidFill>
                <a:latin typeface="Arial"/>
                <a:cs typeface="Arial"/>
              </a:rPr>
              <a:t>I</a:t>
            </a:r>
            <a:r>
              <a:rPr sz="924" b="1" spc="-73" dirty="0">
                <a:solidFill>
                  <a:srgbClr val="FFFF65"/>
                </a:solidFill>
                <a:latin typeface="Arial"/>
                <a:cs typeface="Arial"/>
              </a:rPr>
              <a:t>L</a:t>
            </a:r>
            <a:r>
              <a:rPr sz="924" b="1" spc="-87" dirty="0">
                <a:solidFill>
                  <a:srgbClr val="FFFF65"/>
                </a:solidFill>
                <a:latin typeface="Arial"/>
                <a:cs typeface="Arial"/>
              </a:rPr>
              <a:t>O</a:t>
            </a:r>
            <a:r>
              <a:rPr sz="924" b="1" spc="-78" dirty="0">
                <a:solidFill>
                  <a:srgbClr val="FFFF65"/>
                </a:solidFill>
                <a:latin typeface="Arial"/>
                <a:cs typeface="Arial"/>
              </a:rPr>
              <a:t>S</a:t>
            </a:r>
            <a:r>
              <a:rPr sz="924" b="1" spc="-87" dirty="0">
                <a:solidFill>
                  <a:srgbClr val="FFFF65"/>
                </a:solidFill>
                <a:latin typeface="Arial"/>
                <a:cs typeface="Arial"/>
              </a:rPr>
              <a:t>O</a:t>
            </a:r>
            <a:r>
              <a:rPr sz="924" b="1" spc="-73" dirty="0">
                <a:solidFill>
                  <a:srgbClr val="FFFF65"/>
                </a:solidFill>
                <a:latin typeface="Arial"/>
                <a:cs typeface="Arial"/>
              </a:rPr>
              <a:t>P</a:t>
            </a:r>
            <a:r>
              <a:rPr sz="924" b="1" spc="-83" dirty="0">
                <a:solidFill>
                  <a:srgbClr val="FFFF65"/>
                </a:solidFill>
                <a:latin typeface="Arial"/>
                <a:cs typeface="Arial"/>
              </a:rPr>
              <a:t>H</a:t>
            </a:r>
            <a:r>
              <a:rPr sz="924" b="1" spc="-34" dirty="0">
                <a:solidFill>
                  <a:srgbClr val="FFFF65"/>
                </a:solidFill>
                <a:latin typeface="Arial"/>
                <a:cs typeface="Arial"/>
              </a:rPr>
              <a:t>I</a:t>
            </a:r>
            <a:r>
              <a:rPr sz="924" b="1" spc="-83" dirty="0">
                <a:solidFill>
                  <a:srgbClr val="FFFF65"/>
                </a:solidFill>
                <a:latin typeface="Arial"/>
                <a:cs typeface="Arial"/>
              </a:rPr>
              <a:t>E</a:t>
            </a:r>
            <a:r>
              <a:rPr sz="924" b="1" spc="19" dirty="0">
                <a:solidFill>
                  <a:srgbClr val="FFFF65"/>
                </a:solidFill>
                <a:latin typeface="Arial"/>
                <a:cs typeface="Arial"/>
              </a:rPr>
              <a:t>S</a:t>
            </a:r>
            <a:endParaRPr sz="92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3488" y="7994190"/>
            <a:ext cx="54389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9633">
              <a:lnSpc>
                <a:spcPts val="1031"/>
              </a:lnSpc>
            </a:pPr>
            <a:r>
              <a:rPr sz="924" b="1" spc="-53" dirty="0">
                <a:latin typeface="Arial"/>
                <a:cs typeface="Arial"/>
              </a:rPr>
              <a:t>SELLING  </a:t>
            </a:r>
            <a:r>
              <a:rPr sz="924" b="1" spc="-78" dirty="0">
                <a:latin typeface="Arial"/>
                <a:cs typeface="Arial"/>
              </a:rPr>
              <a:t>C</a:t>
            </a:r>
            <a:r>
              <a:rPr sz="924" b="1" spc="-92" dirty="0">
                <a:latin typeface="Arial"/>
                <a:cs typeface="Arial"/>
              </a:rPr>
              <a:t>O</a:t>
            </a:r>
            <a:r>
              <a:rPr sz="924" b="1" spc="-78" dirty="0">
                <a:latin typeface="Arial"/>
                <a:cs typeface="Arial"/>
              </a:rPr>
              <a:t>N</a:t>
            </a:r>
            <a:r>
              <a:rPr sz="924" b="1" spc="-83" dirty="0">
                <a:latin typeface="Arial"/>
                <a:cs typeface="Arial"/>
              </a:rPr>
              <a:t>C</a:t>
            </a:r>
            <a:r>
              <a:rPr sz="924" b="1" spc="-73" dirty="0">
                <a:latin typeface="Arial"/>
                <a:cs typeface="Arial"/>
              </a:rPr>
              <a:t>E</a:t>
            </a:r>
            <a:r>
              <a:rPr sz="924" b="1" spc="-78" dirty="0">
                <a:latin typeface="Arial"/>
                <a:cs typeface="Arial"/>
              </a:rPr>
              <a:t>P</a:t>
            </a:r>
            <a:r>
              <a:rPr sz="924" b="1" spc="19" dirty="0">
                <a:latin typeface="Arial"/>
                <a:cs typeface="Arial"/>
              </a:rPr>
              <a:t>T</a:t>
            </a:r>
            <a:endParaRPr sz="92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6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368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2130513" cy="695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What is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Marketing?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is not only restricted </a:t>
            </a:r>
            <a:r>
              <a:rPr sz="1167" dirty="0">
                <a:latin typeface="Garamond"/>
                <a:cs typeface="Garamond"/>
              </a:rPr>
              <a:t>to  selling and </a:t>
            </a:r>
            <a:r>
              <a:rPr sz="1167" spc="-5" dirty="0">
                <a:latin typeface="Garamond"/>
                <a:cs typeface="Garamond"/>
              </a:rPr>
              <a:t>advertising as </a:t>
            </a:r>
            <a:r>
              <a:rPr sz="1167" dirty="0">
                <a:latin typeface="Garamond"/>
                <a:cs typeface="Garamond"/>
              </a:rPr>
              <a:t>is  </a:t>
            </a:r>
            <a:r>
              <a:rPr sz="1167" spc="-5" dirty="0">
                <a:latin typeface="Garamond"/>
                <a:cs typeface="Garamond"/>
              </a:rPr>
              <a:t>perceived   </a:t>
            </a:r>
            <a:r>
              <a:rPr sz="1167" dirty="0">
                <a:latin typeface="Garamond"/>
                <a:cs typeface="Garamond"/>
              </a:rPr>
              <a:t>but   </a:t>
            </a:r>
            <a:r>
              <a:rPr sz="1167" spc="-5" dirty="0">
                <a:latin typeface="Garamond"/>
                <a:cs typeface="Garamond"/>
              </a:rPr>
              <a:t>is   More   </a:t>
            </a:r>
            <a:r>
              <a:rPr sz="1167" dirty="0">
                <a:latin typeface="Garamond"/>
                <a:cs typeface="Garamond"/>
              </a:rPr>
              <a:t>than   </a:t>
            </a:r>
            <a:r>
              <a:rPr sz="1167" spc="28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769" y="1892194"/>
            <a:ext cx="116496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92674" algn="l"/>
              </a:tabLst>
            </a:pPr>
            <a:r>
              <a:rPr sz="1167" dirty="0">
                <a:latin typeface="Garamond"/>
                <a:cs typeface="Garamond"/>
              </a:rPr>
              <a:t>customers	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1740323"/>
            <a:ext cx="64576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advertising  </a:t>
            </a:r>
            <a:r>
              <a:rPr sz="1215" b="1" i="1" spc="-19" dirty="0">
                <a:latin typeface="Garamond"/>
                <a:cs typeface="Garamond"/>
              </a:rPr>
              <a:t>satisfies  </a:t>
            </a:r>
            <a:r>
              <a:rPr sz="1167" dirty="0">
                <a:latin typeface="Garamond"/>
                <a:cs typeface="Garamond"/>
              </a:rPr>
              <a:t>functions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4510" y="2058881"/>
            <a:ext cx="100876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88949" algn="l"/>
              </a:tabLst>
            </a:pPr>
            <a:r>
              <a:rPr sz="1167" spc="-5" dirty="0">
                <a:latin typeface="Garamond"/>
                <a:cs typeface="Garamond"/>
              </a:rPr>
              <a:t>revolv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around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593" y="1719333"/>
            <a:ext cx="1302632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>
              <a:lnSpc>
                <a:spcPts val="1410"/>
              </a:lnSpc>
              <a:tabLst>
                <a:tab pos="282128" algn="l"/>
                <a:tab pos="1066158" algn="l"/>
              </a:tabLst>
            </a:pP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215" b="1" i="1" spc="-24" dirty="0">
                <a:latin typeface="Garamond"/>
                <a:cs typeface="Garamond"/>
              </a:rPr>
              <a:t>identifies</a:t>
            </a:r>
            <a:r>
              <a:rPr sz="1215" b="1" i="1" dirty="0">
                <a:latin typeface="Garamond"/>
                <a:cs typeface="Garamond"/>
              </a:rPr>
              <a:t>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spc="5" dirty="0">
                <a:latin typeface="Garamond"/>
                <a:cs typeface="Garamond"/>
              </a:rPr>
              <a:t>n</a:t>
            </a:r>
            <a:r>
              <a:rPr sz="1167" dirty="0">
                <a:latin typeface="Garamond"/>
                <a:cs typeface="Garamond"/>
              </a:rPr>
              <a:t>d</a:t>
            </a:r>
            <a:endParaRPr sz="1167">
              <a:latin typeface="Garamond"/>
              <a:cs typeface="Garamond"/>
            </a:endParaRPr>
          </a:p>
          <a:p>
            <a:pPr marL="1020475" marR="4939" indent="191378" algn="r">
              <a:lnSpc>
                <a:spcPts val="1312"/>
              </a:lnSpc>
              <a:spcBef>
                <a:spcPts val="68"/>
              </a:spcBef>
            </a:pPr>
            <a:r>
              <a:rPr sz="1167" dirty="0">
                <a:latin typeface="Garamond"/>
                <a:cs typeface="Garamond"/>
              </a:rPr>
              <a:t>it  wide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52" y="2240386"/>
            <a:ext cx="2128661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variety </a:t>
            </a:r>
            <a:r>
              <a:rPr sz="1167" spc="-5" dirty="0">
                <a:latin typeface="Garamond"/>
                <a:cs typeface="Garamond"/>
              </a:rPr>
              <a:t>and range of </a:t>
            </a:r>
            <a:r>
              <a:rPr sz="1167" dirty="0">
                <a:latin typeface="Garamond"/>
                <a:cs typeface="Garamond"/>
              </a:rPr>
              <a:t>tasks </a:t>
            </a:r>
            <a:r>
              <a:rPr sz="1167" spc="-5" dirty="0">
                <a:latin typeface="Garamond"/>
                <a:cs typeface="Garamond"/>
              </a:rPr>
              <a:t>and  activities </a:t>
            </a:r>
            <a:r>
              <a:rPr sz="1167" dirty="0">
                <a:latin typeface="Garamond"/>
                <a:cs typeface="Garamond"/>
              </a:rPr>
              <a:t>mostly </a:t>
            </a:r>
            <a:r>
              <a:rPr sz="1167" spc="-5" dirty="0">
                <a:latin typeface="Garamond"/>
                <a:cs typeface="Garamond"/>
              </a:rPr>
              <a:t>termed </a:t>
            </a:r>
            <a:r>
              <a:rPr sz="1167" dirty="0">
                <a:latin typeface="Garamond"/>
                <a:cs typeface="Garamond"/>
              </a:rPr>
              <a:t>as functions  </a:t>
            </a:r>
            <a:r>
              <a:rPr sz="1167" spc="-5" dirty="0">
                <a:latin typeface="Garamond"/>
                <a:cs typeface="Garamond"/>
              </a:rPr>
              <a:t>related </a:t>
            </a:r>
            <a:r>
              <a:rPr sz="1167" dirty="0">
                <a:latin typeface="Garamond"/>
                <a:cs typeface="Garamond"/>
              </a:rPr>
              <a:t>to 4ps </a:t>
            </a:r>
            <a:r>
              <a:rPr sz="1167" spc="-5" dirty="0">
                <a:latin typeface="Garamond"/>
                <a:cs typeface="Garamond"/>
              </a:rPr>
              <a:t>i.e. </a:t>
            </a:r>
            <a:r>
              <a:rPr sz="1167" dirty="0">
                <a:latin typeface="Garamond"/>
                <a:cs typeface="Garamond"/>
              </a:rPr>
              <a:t>Product, </a:t>
            </a:r>
            <a:r>
              <a:rPr sz="1167" spc="-5" dirty="0">
                <a:latin typeface="Garamond"/>
                <a:cs typeface="Garamond"/>
              </a:rPr>
              <a:t>price,  place and promotion. Marketing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102" y="3073822"/>
            <a:ext cx="1907646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 algn="just">
              <a:lnSpc>
                <a:spcPts val="1312"/>
              </a:lnSpc>
              <a:buAutoNum type="alphaLcPeriod"/>
              <a:tabLst>
                <a:tab pos="234592" algn="l"/>
              </a:tabLst>
            </a:pPr>
            <a:r>
              <a:rPr sz="1167" spc="-5" dirty="0">
                <a:latin typeface="Garamond"/>
                <a:cs typeface="Garamond"/>
              </a:rPr>
              <a:t>Creating </a:t>
            </a:r>
            <a:r>
              <a:rPr sz="1167" dirty="0">
                <a:latin typeface="Garamond"/>
                <a:cs typeface="Garamond"/>
              </a:rPr>
              <a:t>customer value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are at </a:t>
            </a:r>
            <a:r>
              <a:rPr sz="1167" dirty="0">
                <a:latin typeface="Garamond"/>
                <a:cs typeface="Garamond"/>
              </a:rPr>
              <a:t>the very  </a:t>
            </a:r>
            <a:r>
              <a:rPr sz="1167" spc="-5" dirty="0">
                <a:latin typeface="Garamond"/>
                <a:cs typeface="Garamond"/>
              </a:rPr>
              <a:t>heart of modern marketing  </a:t>
            </a:r>
            <a:r>
              <a:rPr sz="1167" dirty="0">
                <a:latin typeface="Garamond"/>
                <a:cs typeface="Garamond"/>
              </a:rPr>
              <a:t>thinking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practice.</a:t>
            </a:r>
            <a:endParaRPr sz="1167">
              <a:latin typeface="Garamond"/>
              <a:cs typeface="Garamond"/>
            </a:endParaRPr>
          </a:p>
          <a:p>
            <a:pPr marL="234592" indent="-222245">
              <a:lnSpc>
                <a:spcPts val="1283"/>
              </a:lnSpc>
              <a:buAutoNum type="alphaLcPeriod"/>
              <a:tabLst>
                <a:tab pos="234592" algn="l"/>
              </a:tabLst>
            </a:pPr>
            <a:r>
              <a:rPr sz="1167" dirty="0">
                <a:latin typeface="Garamond"/>
                <a:cs typeface="Garamond"/>
              </a:rPr>
              <a:t>A  very  simple  definition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52" y="3892445"/>
            <a:ext cx="5714912" cy="1362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marketing is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delivery 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satisfaction at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356"/>
              </a:lnSpc>
              <a:tabLst>
                <a:tab pos="456219" algn="l"/>
              </a:tabLst>
            </a:pPr>
            <a:r>
              <a:rPr sz="1167" spc="-5" dirty="0">
                <a:latin typeface="Garamond"/>
                <a:cs typeface="Garamond"/>
              </a:rPr>
              <a:t>c.	</a:t>
            </a:r>
            <a:r>
              <a:rPr sz="1167" dirty="0">
                <a:latin typeface="Garamond"/>
                <a:cs typeface="Garamond"/>
              </a:rPr>
              <a:t>Sound marketing is critical to 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every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also be defined as process of planning and </a:t>
            </a:r>
            <a:r>
              <a:rPr sz="1167" dirty="0">
                <a:latin typeface="Garamond"/>
                <a:cs typeface="Garamond"/>
              </a:rPr>
              <a:t>executing the conception, </a:t>
            </a:r>
            <a:r>
              <a:rPr sz="1167" spc="-5" dirty="0">
                <a:latin typeface="Garamond"/>
                <a:cs typeface="Garamond"/>
              </a:rPr>
              <a:t>pricing,  promotion, and distribution of ideas, </a:t>
            </a:r>
            <a:r>
              <a:rPr sz="1167" dirty="0">
                <a:latin typeface="Garamond"/>
                <a:cs typeface="Garamond"/>
              </a:rPr>
              <a:t>goods, </a:t>
            </a:r>
            <a:r>
              <a:rPr sz="1167" spc="-5" dirty="0">
                <a:latin typeface="Garamond"/>
                <a:cs typeface="Garamond"/>
              </a:rPr>
              <a:t>and services </a:t>
            </a:r>
            <a:r>
              <a:rPr sz="1167" dirty="0">
                <a:latin typeface="Garamond"/>
                <a:cs typeface="Garamond"/>
              </a:rPr>
              <a:t>to create </a:t>
            </a:r>
            <a:r>
              <a:rPr sz="1167" spc="-5" dirty="0">
                <a:latin typeface="Garamond"/>
                <a:cs typeface="Garamond"/>
              </a:rPr>
              <a:t>exchanges </a:t>
            </a:r>
            <a:r>
              <a:rPr sz="1167" dirty="0">
                <a:latin typeface="Garamond"/>
                <a:cs typeface="Garamond"/>
              </a:rPr>
              <a:t>that satisfy </a:t>
            </a:r>
            <a:r>
              <a:rPr sz="1167" spc="-5" dirty="0">
                <a:latin typeface="Garamond"/>
                <a:cs typeface="Garamond"/>
              </a:rPr>
              <a:t>individual  and organizational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objectives.”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b="1" spc="-5" dirty="0">
                <a:latin typeface="Garamond"/>
                <a:cs typeface="Garamond"/>
              </a:rPr>
              <a:t>Simple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System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852" y="5407448"/>
            <a:ext cx="2241021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The concept of Marketing System  brings one </a:t>
            </a:r>
            <a:r>
              <a:rPr sz="1167" dirty="0">
                <a:latin typeface="Garamond"/>
                <a:cs typeface="Garamond"/>
              </a:rPr>
              <a:t>full circle to the concept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Simple marketing </a:t>
            </a:r>
            <a:r>
              <a:rPr sz="1167" dirty="0">
                <a:latin typeface="Garamond"/>
                <a:cs typeface="Garamond"/>
              </a:rPr>
              <a:t>system comprises </a:t>
            </a:r>
            <a:r>
              <a:rPr sz="1167" spc="-5" dirty="0">
                <a:latin typeface="Garamond"/>
                <a:cs typeface="Garamond"/>
              </a:rPr>
              <a:t>of  different    actors    and    </a:t>
            </a:r>
            <a:r>
              <a:rPr sz="1167" dirty="0">
                <a:latin typeface="Garamond"/>
                <a:cs typeface="Garamond"/>
              </a:rPr>
              <a:t>factors  </a:t>
            </a:r>
            <a:r>
              <a:rPr sz="1167" spc="13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like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853" y="6226070"/>
            <a:ext cx="22404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310010" algn="l"/>
              </a:tabLst>
            </a:pPr>
            <a:r>
              <a:rPr sz="1167" spc="-5" dirty="0">
                <a:latin typeface="Garamond"/>
                <a:cs typeface="Garamond"/>
              </a:rPr>
              <a:t>producer/seller,	product/service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852" y="6407574"/>
            <a:ext cx="2242256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something valuable to exchange </a:t>
            </a:r>
            <a:r>
              <a:rPr sz="1167" spc="-5" dirty="0">
                <a:latin typeface="Garamond"/>
                <a:cs typeface="Garamond"/>
              </a:rPr>
              <a:t>in  return of product/service </a:t>
            </a:r>
            <a:r>
              <a:rPr sz="1167" dirty="0">
                <a:latin typeface="Garamond"/>
                <a:cs typeface="Garamond"/>
              </a:rPr>
              <a:t>(money),  consumer/customer, 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communication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852" y="6892819"/>
            <a:ext cx="132238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84020" algn="l"/>
                <a:tab pos="1042699" algn="l"/>
              </a:tabLst>
            </a:pPr>
            <a:r>
              <a:rPr sz="1167" spc="-5" dirty="0">
                <a:latin typeface="Garamond"/>
                <a:cs typeface="Garamond"/>
              </a:rPr>
              <a:t>proces</a:t>
            </a:r>
            <a:r>
              <a:rPr sz="1167" dirty="0">
                <a:latin typeface="Garamond"/>
                <a:cs typeface="Garamond"/>
              </a:rPr>
              <a:t>s	to	</a:t>
            </a:r>
            <a:r>
              <a:rPr sz="1167" spc="-5" dirty="0">
                <a:latin typeface="Garamond"/>
                <a:cs typeface="Garamond"/>
              </a:rPr>
              <a:t>have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852" y="7059506"/>
            <a:ext cx="1308806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97026" algn="l"/>
              </a:tabLst>
            </a:pPr>
            <a:r>
              <a:rPr sz="1167" dirty="0">
                <a:latin typeface="Garamond"/>
                <a:cs typeface="Garamond"/>
              </a:rPr>
              <a:t>communicati</a:t>
            </a:r>
            <a:r>
              <a:rPr sz="1167" spc="-5" dirty="0">
                <a:latin typeface="Garamond"/>
                <a:cs typeface="Garamond"/>
              </a:rPr>
              <a:t>o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like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9496" y="6907635"/>
            <a:ext cx="77108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66673">
              <a:lnSpc>
                <a:spcPts val="1312"/>
              </a:lnSpc>
              <a:tabLst>
                <a:tab pos="317316" algn="l"/>
                <a:tab pos="536475" algn="l"/>
              </a:tabLst>
            </a:pPr>
            <a:r>
              <a:rPr sz="1167" dirty="0">
                <a:latin typeface="Garamond"/>
                <a:cs typeface="Garamond"/>
              </a:rPr>
              <a:t>two		way  to	</a:t>
            </a:r>
            <a:r>
              <a:rPr sz="1167" spc="-5" dirty="0">
                <a:latin typeface="Garamond"/>
                <a:cs typeface="Garamond"/>
              </a:rPr>
              <a:t>provide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852" y="7241011"/>
            <a:ext cx="571306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476281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about product or </a:t>
            </a:r>
            <a:r>
              <a:rPr sz="1167" dirty="0">
                <a:latin typeface="Garamond"/>
                <a:cs typeface="Garamond"/>
              </a:rPr>
              <a:t>service  to customer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have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feedback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same </a:t>
            </a:r>
            <a:r>
              <a:rPr sz="1167" spc="-5" dirty="0">
                <a:latin typeface="Garamond"/>
                <a:cs typeface="Garamond"/>
              </a:rPr>
              <a:t>regard </a:t>
            </a:r>
            <a:r>
              <a:rPr sz="1167" dirty="0">
                <a:latin typeface="Garamond"/>
                <a:cs typeface="Garamond"/>
              </a:rPr>
              <a:t>from the customer. Fig </a:t>
            </a:r>
            <a:r>
              <a:rPr sz="1167" spc="-5" dirty="0">
                <a:latin typeface="Garamond"/>
                <a:cs typeface="Garamond"/>
              </a:rPr>
              <a:t>presents an </a:t>
            </a:r>
            <a:r>
              <a:rPr sz="1167" dirty="0">
                <a:latin typeface="Garamond"/>
                <a:cs typeface="Garamond"/>
              </a:rPr>
              <a:t>example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very simple </a:t>
            </a:r>
            <a:r>
              <a:rPr sz="1167" spc="-5" dirty="0">
                <a:latin typeface="Garamond"/>
                <a:cs typeface="Garamond"/>
              </a:rPr>
              <a:t>marketing  </a:t>
            </a:r>
            <a:r>
              <a:rPr sz="1167" dirty="0">
                <a:latin typeface="Garamond"/>
                <a:cs typeface="Garamond"/>
              </a:rPr>
              <a:t>system.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following </a:t>
            </a:r>
            <a:r>
              <a:rPr sz="1167" spc="-5" dirty="0">
                <a:latin typeface="Garamond"/>
                <a:cs typeface="Garamond"/>
              </a:rPr>
              <a:t>basic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activities: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852" y="7892944"/>
            <a:ext cx="1376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1)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52" y="8226319"/>
            <a:ext cx="1376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2)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8852" y="8726381"/>
            <a:ext cx="13767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3)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3352" y="7907760"/>
            <a:ext cx="5272264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Sellers must </a:t>
            </a:r>
            <a:r>
              <a:rPr sz="1167" dirty="0">
                <a:latin typeface="Garamond"/>
                <a:cs typeface="Garamond"/>
              </a:rPr>
              <a:t>search for </a:t>
            </a:r>
            <a:r>
              <a:rPr sz="1167" spc="-5" dirty="0">
                <a:latin typeface="Garamond"/>
                <a:cs typeface="Garamond"/>
              </a:rPr>
              <a:t>buyers, identify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needs, design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services, set 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for them, </a:t>
            </a:r>
            <a:r>
              <a:rPr sz="1167" spc="-5" dirty="0">
                <a:latin typeface="Garamond"/>
                <a:cs typeface="Garamond"/>
              </a:rPr>
              <a:t>promote </a:t>
            </a:r>
            <a:r>
              <a:rPr sz="1167" dirty="0">
                <a:latin typeface="Garamond"/>
                <a:cs typeface="Garamond"/>
              </a:rPr>
              <a:t>them,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store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deliver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modern marketing </a:t>
            </a:r>
            <a:r>
              <a:rPr sz="1167" dirty="0">
                <a:latin typeface="Garamond"/>
                <a:cs typeface="Garamond"/>
              </a:rPr>
              <a:t>system </a:t>
            </a:r>
            <a:r>
              <a:rPr sz="1167" spc="-5" dirty="0">
                <a:latin typeface="Garamond"/>
                <a:cs typeface="Garamond"/>
              </a:rPr>
              <a:t>includes all of </a:t>
            </a:r>
            <a:r>
              <a:rPr sz="1167" dirty="0">
                <a:latin typeface="Garamond"/>
                <a:cs typeface="Garamond"/>
              </a:rPr>
              <a:t>the elements necessary to </a:t>
            </a:r>
            <a:r>
              <a:rPr sz="1167" spc="-5" dirty="0">
                <a:latin typeface="Garamond"/>
                <a:cs typeface="Garamond"/>
              </a:rPr>
              <a:t>bring buyers and  </a:t>
            </a:r>
            <a:r>
              <a:rPr sz="1167" dirty="0">
                <a:latin typeface="Garamond"/>
                <a:cs typeface="Garamond"/>
              </a:rPr>
              <a:t>sellers together. This </a:t>
            </a:r>
            <a:r>
              <a:rPr sz="1167" spc="-5" dirty="0">
                <a:latin typeface="Garamond"/>
                <a:cs typeface="Garamond"/>
              </a:rPr>
              <a:t>might include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activities as product development, research,  communication, </a:t>
            </a:r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pricing, and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service..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Each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actors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marketing system adds </a:t>
            </a:r>
            <a:r>
              <a:rPr sz="1167" dirty="0">
                <a:latin typeface="Garamond"/>
                <a:cs typeface="Garamond"/>
              </a:rPr>
              <a:t>value for the </a:t>
            </a:r>
            <a:r>
              <a:rPr sz="1167" spc="-5" dirty="0">
                <a:latin typeface="Garamond"/>
                <a:cs typeface="Garamond"/>
              </a:rPr>
              <a:t>next level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system.  </a:t>
            </a:r>
            <a:r>
              <a:rPr sz="1167" dirty="0">
                <a:latin typeface="Garamond"/>
                <a:cs typeface="Garamond"/>
              </a:rPr>
              <a:t>There is </a:t>
            </a:r>
            <a:r>
              <a:rPr sz="1167" spc="-5" dirty="0">
                <a:latin typeface="Garamond"/>
                <a:cs typeface="Garamond"/>
              </a:rPr>
              <a:t>often </a:t>
            </a:r>
            <a:r>
              <a:rPr sz="1167" dirty="0">
                <a:latin typeface="Garamond"/>
                <a:cs typeface="Garamond"/>
              </a:rPr>
              <a:t>critical interdependency </a:t>
            </a:r>
            <a:r>
              <a:rPr sz="1167" spc="-5" dirty="0">
                <a:latin typeface="Garamond"/>
                <a:cs typeface="Garamond"/>
              </a:rPr>
              <a:t>among network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members.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852" y="9074573"/>
            <a:ext cx="571491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 learn more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marketing fist we should </a:t>
            </a:r>
            <a:r>
              <a:rPr sz="1167" spc="-5" dirty="0">
                <a:latin typeface="Garamond"/>
                <a:cs typeface="Garamond"/>
              </a:rPr>
              <a:t>learn about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basics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some time </a:t>
            </a:r>
            <a:r>
              <a:rPr sz="1167" spc="-5" dirty="0">
                <a:latin typeface="Garamond"/>
                <a:cs typeface="Garamond"/>
              </a:rPr>
              <a:t>termed  as </a:t>
            </a:r>
            <a:r>
              <a:rPr sz="1167" dirty="0">
                <a:latin typeface="Garamond"/>
                <a:cs typeface="Garamond"/>
              </a:rPr>
              <a:t>4ps(Product, </a:t>
            </a:r>
            <a:r>
              <a:rPr sz="1167" spc="-5" dirty="0">
                <a:latin typeface="Garamond"/>
                <a:cs typeface="Garamond"/>
              </a:rPr>
              <a:t>price, place, promotion) and some </a:t>
            </a:r>
            <a:r>
              <a:rPr sz="1167" dirty="0">
                <a:latin typeface="Garamond"/>
                <a:cs typeface="Garamond"/>
              </a:rPr>
              <a:t>times even 6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7ps (Product, </a:t>
            </a:r>
            <a:r>
              <a:rPr sz="1167" spc="-5" dirty="0">
                <a:latin typeface="Garamond"/>
                <a:cs typeface="Garamond"/>
              </a:rPr>
              <a:t>price, place  promotion, position, personal relations, people and profit) lets have </a:t>
            </a:r>
            <a:r>
              <a:rPr sz="1167" dirty="0">
                <a:latin typeface="Garamond"/>
                <a:cs typeface="Garamond"/>
              </a:rPr>
              <a:t>some definitions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-5" dirty="0">
                <a:latin typeface="Garamond"/>
                <a:cs typeface="Garamond"/>
              </a:rPr>
              <a:t> regard: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4825" y="529113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044825" y="530076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044825" y="531039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044825" y="532077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044825" y="533114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044825" y="534114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044825" y="535077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044825" y="536077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044825" y="537114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044825" y="538114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044825" y="539115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3044825" y="540152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044825" y="541115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044825" y="542078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044825" y="543115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044825" y="544152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044825" y="545115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3044825" y="546078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3044825" y="547115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3044825" y="548153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044825" y="549116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044825" y="550079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44825" y="551116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044825" y="552153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044825" y="553153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044825" y="554116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044825" y="555116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3044825" y="556117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3044825" y="557117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044825" y="558154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044825" y="559154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3044825" y="560117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044825" y="561117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044825" y="562154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044825" y="563192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044825" y="564155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3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044825" y="565118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044825" y="566155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044825" y="567118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3044825" y="568081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044825" y="569118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3044825" y="570155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3044825" y="571155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3044825" y="572119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3044825" y="573119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3044825" y="574156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3044825" y="575156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3044825" y="576156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3044825" y="577193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3044825" y="578156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3044825" y="579120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3044825" y="580157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3044825" y="581194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044825" y="582157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044825" y="583120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3044825" y="584157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044825" y="585194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3044825" y="586157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044825" y="587121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3044825" y="588158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3044825" y="589195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3044825" y="590195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3044825" y="591158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3044825" y="592158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044825" y="593158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044825" y="594158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044825" y="595196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044825" y="596196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044825" y="597159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3044825" y="598159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3044825" y="599196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3044825" y="600233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3044825" y="601196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3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3044825" y="602159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3044825" y="603197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044825" y="604160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044825" y="605123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3044825" y="606160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044825" y="607197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3044825" y="608197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3044825" y="609160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3044825" y="610160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3044825" y="611198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3044825" y="612198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3044825" y="6131983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3044825" y="614235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3044825" y="615198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3044825" y="616161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3044825" y="617198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3044825" y="618235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3044825" y="619199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3044825" y="620162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3044825" y="621199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3044825" y="622236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3044825" y="6231996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3044825" y="624162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3044825" y="625199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3044825" y="626237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044825" y="6272370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6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3044825" y="628200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3044825" y="629200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3044825" y="630200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3044825" y="6312005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3044825" y="6322377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3044825" y="6332378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3044825" y="6342009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3044825" y="6352011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3044825" y="6362382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3044825" y="637275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3044825" y="6382384"/>
            <a:ext cx="3222625" cy="0"/>
          </a:xfrm>
          <a:custGeom>
            <a:avLst/>
            <a:gdLst/>
            <a:ahLst/>
            <a:cxnLst/>
            <a:rect l="l" t="t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6025956" y="6392016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4227210" y="6392016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3044825" y="6392016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6025956" y="640238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8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4227210" y="640238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8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3044825" y="640238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8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6025956" y="6412017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4227210" y="6412017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3044825" y="6412017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6025956" y="642164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4227210" y="642164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3044825" y="642164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6025956" y="6432020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4227210" y="6432020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3044825" y="6432020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6025956" y="6442392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4227210" y="6442392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3044825" y="6442392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6025956" y="6452393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4227210" y="6452393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3044825" y="6452393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6025956" y="6462024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4227210" y="6462024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3044825" y="6462024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6025956" y="6472026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4227210" y="6472026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3044825" y="6472026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6025956" y="648239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4227210" y="648239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3044825" y="648239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6025956" y="649239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4227210" y="649239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3044825" y="649239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6025956" y="6502400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4227210" y="6502400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3044825" y="6502400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6025956" y="6512771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4227210" y="6512771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3044825" y="6512771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6025956" y="6522403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4227210" y="6522403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3044825" y="6522403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6025956" y="6532033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4227210" y="6532033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3044825" y="6532033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6025956" y="6542405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4227210" y="6542405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3044825" y="6542405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6025956" y="6552777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4227210" y="6552777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3044825" y="6552777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6025956" y="656240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4227210" y="656240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3044825" y="656240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143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6025956" y="657203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4227210" y="657203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3044825" y="657203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6025956" y="6582410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4227210" y="6582410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3044825" y="6582410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6025956" y="6592782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4227210" y="6592782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3044825" y="6592782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6025956" y="6602413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4227210" y="6602413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3044825" y="6602413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143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6025956" y="6612043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4227210" y="6612043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3044825" y="6612043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6025956" y="6622415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4227210" y="6622415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3044825" y="6622415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6025956" y="6632787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4227210" y="6632787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3044825" y="6632787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6025956" y="6642788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4227210" y="6642788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3044825" y="6642788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6025956" y="6652419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4227210" y="6652419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3044825" y="6652419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6025956" y="6662420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4227210" y="6662420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3044825" y="6662420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6025956" y="6672421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4227210" y="6672421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3044825" y="6672421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6025956" y="6682423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4227210" y="6682423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3044825" y="6682423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6025956" y="6692794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4227210" y="6692794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3044825" y="6692794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10667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6025956" y="6702795"/>
            <a:ext cx="242006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393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4227210" y="6702795"/>
            <a:ext cx="832203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4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3044825" y="6702795"/>
            <a:ext cx="295716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4057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3039639" y="6175642"/>
            <a:ext cx="3232996" cy="133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 txBox="1"/>
          <p:nvPr/>
        </p:nvSpPr>
        <p:spPr>
          <a:xfrm>
            <a:off x="3374002" y="6483632"/>
            <a:ext cx="815534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39" dirty="0">
                <a:latin typeface="Arial"/>
                <a:cs typeface="Arial"/>
              </a:rPr>
              <a:t>P</a:t>
            </a:r>
            <a:r>
              <a:rPr sz="778" b="1" spc="19" dirty="0">
                <a:latin typeface="Arial"/>
                <a:cs typeface="Arial"/>
              </a:rPr>
              <a:t>r</a:t>
            </a:r>
            <a:r>
              <a:rPr sz="778" b="1" spc="39" dirty="0">
                <a:latin typeface="Arial"/>
                <a:cs typeface="Arial"/>
              </a:rPr>
              <a:t>o</a:t>
            </a:r>
            <a:r>
              <a:rPr sz="778" b="1" spc="49" dirty="0">
                <a:latin typeface="Arial"/>
                <a:cs typeface="Arial"/>
              </a:rPr>
              <a:t>d</a:t>
            </a:r>
            <a:r>
              <a:rPr sz="778" b="1" spc="39" dirty="0">
                <a:latin typeface="Arial"/>
                <a:cs typeface="Arial"/>
              </a:rPr>
              <a:t>u</a:t>
            </a:r>
            <a:r>
              <a:rPr sz="778" b="1" spc="34" dirty="0">
                <a:latin typeface="Arial"/>
                <a:cs typeface="Arial"/>
              </a:rPr>
              <a:t>c</a:t>
            </a:r>
            <a:r>
              <a:rPr sz="778" b="1" spc="24" dirty="0">
                <a:latin typeface="Arial"/>
                <a:cs typeface="Arial"/>
              </a:rPr>
              <a:t>e</a:t>
            </a:r>
            <a:r>
              <a:rPr sz="778" b="1" spc="10" dirty="0">
                <a:latin typeface="Arial"/>
                <a:cs typeface="Arial"/>
              </a:rPr>
              <a:t>r</a:t>
            </a:r>
            <a:r>
              <a:rPr sz="778" b="1" spc="15" dirty="0">
                <a:latin typeface="Arial"/>
                <a:cs typeface="Arial"/>
              </a:rPr>
              <a:t>/</a:t>
            </a:r>
            <a:r>
              <a:rPr sz="778" b="1" spc="44" dirty="0">
                <a:latin typeface="Arial"/>
                <a:cs typeface="Arial"/>
              </a:rPr>
              <a:t>S</a:t>
            </a:r>
            <a:r>
              <a:rPr sz="778" b="1" spc="24" dirty="0">
                <a:latin typeface="Arial"/>
                <a:cs typeface="Arial"/>
              </a:rPr>
              <a:t>e</a:t>
            </a:r>
            <a:r>
              <a:rPr sz="778" b="1" spc="19" dirty="0">
                <a:latin typeface="Arial"/>
                <a:cs typeface="Arial"/>
              </a:rPr>
              <a:t>ll</a:t>
            </a:r>
            <a:r>
              <a:rPr sz="778" b="1" spc="24" dirty="0">
                <a:latin typeface="Arial"/>
                <a:cs typeface="Arial"/>
              </a:rPr>
              <a:t>e</a:t>
            </a:r>
            <a:r>
              <a:rPr sz="778" b="1" spc="-5" dirty="0">
                <a:latin typeface="Arial"/>
                <a:cs typeface="Arial"/>
              </a:rPr>
              <a:t>r</a:t>
            </a:r>
            <a:endParaRPr sz="778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264609" y="6483632"/>
            <a:ext cx="552538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34" dirty="0">
                <a:latin typeface="Arial"/>
                <a:cs typeface="Arial"/>
              </a:rPr>
              <a:t>Consumer</a:t>
            </a:r>
            <a:endParaRPr sz="778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3392511" y="5273604"/>
            <a:ext cx="2458949" cy="919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/>
            <a:r>
              <a:rPr sz="2139" b="1" spc="78" dirty="0">
                <a:solidFill>
                  <a:srgbClr val="FDFD5D"/>
                </a:solidFill>
                <a:latin typeface="Arial"/>
                <a:cs typeface="Arial"/>
              </a:rPr>
              <a:t>Simple </a:t>
            </a:r>
            <a:r>
              <a:rPr sz="2139" b="1" spc="83" dirty="0">
                <a:solidFill>
                  <a:srgbClr val="FDFD5D"/>
                </a:solidFill>
                <a:latin typeface="Arial"/>
                <a:cs typeface="Arial"/>
              </a:rPr>
              <a:t>Marketing  </a:t>
            </a:r>
            <a:r>
              <a:rPr sz="2139" b="1" spc="97" dirty="0">
                <a:solidFill>
                  <a:srgbClr val="FDFD5D"/>
                </a:solidFill>
                <a:latin typeface="Arial"/>
                <a:cs typeface="Arial"/>
              </a:rPr>
              <a:t>System</a:t>
            </a:r>
            <a:endParaRPr sz="2139">
              <a:latin typeface="Arial"/>
              <a:cs typeface="Arial"/>
            </a:endParaRPr>
          </a:p>
          <a:p>
            <a:pPr marL="33337" algn="ctr">
              <a:spcBef>
                <a:spcPts val="1084"/>
              </a:spcBef>
            </a:pPr>
            <a:r>
              <a:rPr sz="778" b="1" spc="34" dirty="0">
                <a:solidFill>
                  <a:srgbClr val="FDFD5D"/>
                </a:solidFill>
                <a:latin typeface="Arial"/>
                <a:cs typeface="Arial"/>
              </a:rPr>
              <a:t>Communication</a:t>
            </a:r>
            <a:endParaRPr sz="778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246703" y="6311018"/>
            <a:ext cx="837142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44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778" b="1" spc="15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778" b="1" spc="44" dirty="0">
                <a:solidFill>
                  <a:srgbClr val="FDFD5D"/>
                </a:solidFill>
                <a:latin typeface="Arial"/>
                <a:cs typeface="Arial"/>
              </a:rPr>
              <a:t>odu</a:t>
            </a:r>
            <a:r>
              <a:rPr sz="778" b="1" spc="3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778" b="1" spc="19" dirty="0">
                <a:solidFill>
                  <a:srgbClr val="FDFD5D"/>
                </a:solidFill>
                <a:latin typeface="Arial"/>
                <a:cs typeface="Arial"/>
              </a:rPr>
              <a:t>t/</a:t>
            </a:r>
            <a:r>
              <a:rPr sz="778" b="1" spc="44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778" b="1" spc="3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778" b="1" spc="24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778" b="1" spc="19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778" b="1" spc="1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78" b="1" spc="2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778" b="1" spc="-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endParaRPr sz="778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375608" y="6533268"/>
            <a:ext cx="36671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44" dirty="0">
                <a:solidFill>
                  <a:srgbClr val="FDFD5D"/>
                </a:solidFill>
                <a:latin typeface="Arial"/>
                <a:cs typeface="Arial"/>
              </a:rPr>
              <a:t>Money</a:t>
            </a:r>
            <a:endParaRPr sz="778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375609" y="6965173"/>
            <a:ext cx="514879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b="1" spc="29" dirty="0">
                <a:solidFill>
                  <a:srgbClr val="FDFD5D"/>
                </a:solidFill>
                <a:latin typeface="Arial"/>
                <a:cs typeface="Arial"/>
              </a:rPr>
              <a:t>Feedback</a:t>
            </a:r>
            <a:endParaRPr sz="778">
              <a:latin typeface="Arial"/>
              <a:cs typeface="Aria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2933700" y="132471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219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/>
          <p:nvPr/>
        </p:nvSpPr>
        <p:spPr>
          <a:xfrm>
            <a:off x="2933700" y="133582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3" name="object 243"/>
          <p:cNvSpPr/>
          <p:nvPr/>
        </p:nvSpPr>
        <p:spPr>
          <a:xfrm>
            <a:off x="2933700" y="134101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2933700" y="135286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2933700" y="136472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933700" y="1376573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933700" y="138768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2933700" y="139953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3"/>
                </a:moveTo>
                <a:lnTo>
                  <a:pt x="3543300" y="12193"/>
                </a:lnTo>
                <a:lnTo>
                  <a:pt x="3543300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2933700" y="141139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933700" y="142843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933700" y="143361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933700" y="144547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/>
          <p:nvPr/>
        </p:nvSpPr>
        <p:spPr>
          <a:xfrm>
            <a:off x="2933700" y="146251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4" name="object 254"/>
          <p:cNvSpPr/>
          <p:nvPr/>
        </p:nvSpPr>
        <p:spPr>
          <a:xfrm>
            <a:off x="2933700" y="146769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5" name="object 255"/>
          <p:cNvSpPr/>
          <p:nvPr/>
        </p:nvSpPr>
        <p:spPr>
          <a:xfrm>
            <a:off x="2933700" y="147954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6" name="object 256"/>
          <p:cNvSpPr/>
          <p:nvPr/>
        </p:nvSpPr>
        <p:spPr>
          <a:xfrm>
            <a:off x="2933700" y="149140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7" name="object 257"/>
          <p:cNvSpPr/>
          <p:nvPr/>
        </p:nvSpPr>
        <p:spPr>
          <a:xfrm>
            <a:off x="2933700" y="1503255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8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2933700" y="151436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9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/>
          <p:nvPr/>
        </p:nvSpPr>
        <p:spPr>
          <a:xfrm>
            <a:off x="2933700" y="152622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0" name="object 260"/>
          <p:cNvSpPr/>
          <p:nvPr/>
        </p:nvSpPr>
        <p:spPr>
          <a:xfrm>
            <a:off x="2933700" y="1538075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1" name="object 261"/>
          <p:cNvSpPr/>
          <p:nvPr/>
        </p:nvSpPr>
        <p:spPr>
          <a:xfrm>
            <a:off x="2933700" y="155474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2933700" y="156030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/>
          <p:nvPr/>
        </p:nvSpPr>
        <p:spPr>
          <a:xfrm>
            <a:off x="2933700" y="157215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4" name="object 264"/>
          <p:cNvSpPr/>
          <p:nvPr/>
        </p:nvSpPr>
        <p:spPr>
          <a:xfrm>
            <a:off x="2933700" y="158400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5" name="object 265"/>
          <p:cNvSpPr/>
          <p:nvPr/>
        </p:nvSpPr>
        <p:spPr>
          <a:xfrm>
            <a:off x="2933700" y="160104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6" name="object 266"/>
          <p:cNvSpPr/>
          <p:nvPr/>
        </p:nvSpPr>
        <p:spPr>
          <a:xfrm>
            <a:off x="2933700" y="160623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7" name="object 267"/>
          <p:cNvSpPr/>
          <p:nvPr/>
        </p:nvSpPr>
        <p:spPr>
          <a:xfrm>
            <a:off x="2933700" y="161808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8" name="object 268"/>
          <p:cNvSpPr/>
          <p:nvPr/>
        </p:nvSpPr>
        <p:spPr>
          <a:xfrm>
            <a:off x="2933700" y="163512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9" name="object 269"/>
          <p:cNvSpPr/>
          <p:nvPr/>
        </p:nvSpPr>
        <p:spPr>
          <a:xfrm>
            <a:off x="2933700" y="164031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3"/>
                </a:moveTo>
                <a:lnTo>
                  <a:pt x="3543300" y="12193"/>
                </a:lnTo>
                <a:lnTo>
                  <a:pt x="3543300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0" name="object 270"/>
          <p:cNvSpPr/>
          <p:nvPr/>
        </p:nvSpPr>
        <p:spPr>
          <a:xfrm>
            <a:off x="2933700" y="165216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2933700" y="166401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2933700" y="1675870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2933700" y="168698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2933700" y="169883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2933700" y="171069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2933700" y="172772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2933700" y="173291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3"/>
                </a:moveTo>
                <a:lnTo>
                  <a:pt x="3543300" y="12193"/>
                </a:lnTo>
                <a:lnTo>
                  <a:pt x="3543300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2933700" y="174476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2933700" y="176180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2933700" y="176699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2933700" y="177884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2933700" y="179070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2933700" y="1802552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2933700" y="181366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2933700" y="182551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3"/>
                </a:moveTo>
                <a:lnTo>
                  <a:pt x="3543300" y="12193"/>
                </a:lnTo>
                <a:lnTo>
                  <a:pt x="3543300" y="0"/>
                </a:lnTo>
                <a:lnTo>
                  <a:pt x="0" y="0"/>
                </a:lnTo>
                <a:lnTo>
                  <a:pt x="0" y="12193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2933700" y="183737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2933700" y="185441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2933700" y="185959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2933700" y="187145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2933700" y="188849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2933700" y="189367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2933700" y="190552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2933700" y="191738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2933700" y="1929235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2933700" y="194034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D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2933700" y="195220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F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2933700" y="196961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2933700" y="198072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2933700" y="198628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2933700" y="199813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2933700" y="200998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2933700" y="202702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2933700" y="203221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2933700" y="204406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2933700" y="206110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2933700" y="206628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2933700" y="207814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2933700" y="208999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2933700" y="2101849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2933700" y="211296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2933700" y="212481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2933700" y="213666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2933700" y="215370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2933700" y="215889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2933700" y="217074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2933700" y="218778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2933700" y="219297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2933700" y="220482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2933700" y="221667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2933700" y="2228531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2933700" y="223964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2933700" y="225149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2933700" y="226335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2933700" y="228039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2933700" y="228557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2933700" y="229743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2933700" y="231446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2933700" y="231965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2933700" y="233150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2933700" y="234336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2933700" y="2355214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2933700" y="236632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6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2933700" y="237818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2933700" y="239559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2933700" y="2401145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2933700" y="241225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2933700" y="242411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2933700" y="243596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2933700" y="245300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2933700" y="245819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2933700" y="247004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2933700" y="24870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2933700" y="249226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2933700" y="250412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2933700" y="251597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2933700" y="2527828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2933700" y="253894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2933700" y="255079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2933700" y="256264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2933700" y="257968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2933700" y="258487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2933700" y="259672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D2B07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2933700" y="261376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2933700" y="261895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2933700" y="263080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2933700" y="264265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C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2933700" y="2654510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2933700" y="266562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2933700" y="267747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2933700" y="268933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B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2933700" y="270637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2933700" y="271155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2933700" y="272340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A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2933700" y="274044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2933700" y="274563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9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2933700" y="275748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2933700" y="276934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8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2933700" y="2781193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2A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2933700" y="279230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2933700" y="280415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7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2933700" y="282157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2933700" y="2827125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2933700" y="283823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5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2933700" y="285009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2933700" y="286194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429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2933700" y="287898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2933700" y="288417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2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2933700" y="289602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1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2933700" y="291306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2933700" y="291824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0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2933700" y="293010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F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2933700" y="294195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E28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2933700" y="2953807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2933700" y="296492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D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2933700" y="297677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B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2933700" y="298862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A27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2933700" y="300566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2933700" y="301085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8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2933700" y="302270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7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2933700" y="303974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2933700" y="304493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5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2933700" y="305678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C426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2933700" y="306863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3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2933700" y="3080490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C12506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2933700" y="309160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C0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2933700" y="310345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F25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2933700" y="311530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D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2933700" y="313234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2933700" y="313753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A24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2933700" y="314938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9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2933700" y="316642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2933700" y="317161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6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2933700" y="318346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B523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2933700" y="319532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3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2933700" y="3207172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1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2933700" y="321828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B022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2933700" y="323013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E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2933700" y="3247549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2933700" y="3253104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21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2933700" y="326421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A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2933700" y="327607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8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2933700" y="328792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62005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2933700" y="330496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8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2933700" y="331014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A3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2933700" y="332200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11F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2933700" y="3339042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2933700" y="334422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E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2933700" y="335608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C1E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2933700" y="336793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B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2933700" y="3379786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9A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2933700" y="339089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8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2933700" y="340275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961D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2933700" y="341460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5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2933700" y="3431646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2933700" y="343683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11C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2933700" y="3448684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90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2933700" y="3465724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2933700" y="347090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E1B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2933700" y="348276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D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2933700" y="349461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A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2933700" y="3506469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30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891A0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2933700" y="351758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871A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2933700" y="352943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6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2933700" y="354128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5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2933700" y="355832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2933700" y="356351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319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2933700" y="357536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82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2933700" y="359240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2933700" y="3597592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E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2933700" y="360944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C18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2933700" y="362129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2933700" y="3633151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29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B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2933700" y="364426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2933700" y="3656117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A17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2933700" y="3673528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2933700" y="3684640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142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2933700" y="369019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7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2933700" y="3702050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2933700" y="371390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6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2933700" y="3730943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2933700" y="3736128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4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2933700" y="3747981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216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2933700" y="3765021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2933700" y="3770206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2933700" y="378205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71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2933700" y="379391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2933700" y="3805765"/>
            <a:ext cx="3444875" cy="11113"/>
          </a:xfrm>
          <a:custGeom>
            <a:avLst/>
            <a:gdLst/>
            <a:ahLst/>
            <a:cxnLst/>
            <a:rect l="l" t="t" r="r" b="b"/>
            <a:pathLst>
              <a:path w="3543300" h="11429">
                <a:moveTo>
                  <a:pt x="0" y="11430"/>
                </a:moveTo>
                <a:lnTo>
                  <a:pt x="3543300" y="11430"/>
                </a:lnTo>
                <a:lnTo>
                  <a:pt x="3543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2933700" y="3816879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2933700" y="3828733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1"/>
                </a:moveTo>
                <a:lnTo>
                  <a:pt x="3543300" y="12191"/>
                </a:lnTo>
                <a:lnTo>
                  <a:pt x="35433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70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2933700" y="3840585"/>
            <a:ext cx="3444875" cy="12347"/>
          </a:xfrm>
          <a:custGeom>
            <a:avLst/>
            <a:gdLst/>
            <a:ahLst/>
            <a:cxnLst/>
            <a:rect l="l" t="t" r="r" b="b"/>
            <a:pathLst>
              <a:path w="3543300" h="12700">
                <a:moveTo>
                  <a:pt x="0" y="12192"/>
                </a:moveTo>
                <a:lnTo>
                  <a:pt x="3543300" y="12192"/>
                </a:lnTo>
                <a:lnTo>
                  <a:pt x="354330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6F150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2933700" y="3857625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066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2933700" y="3868737"/>
            <a:ext cx="3444875" cy="0"/>
          </a:xfrm>
          <a:custGeom>
            <a:avLst/>
            <a:gdLst/>
            <a:ahLst/>
            <a:cxnLst/>
            <a:rect l="l" t="t" r="r" b="b"/>
            <a:pathLst>
              <a:path w="3543300">
                <a:moveTo>
                  <a:pt x="0" y="0"/>
                </a:moveTo>
                <a:lnTo>
                  <a:pt x="3543300" y="0"/>
                </a:lnTo>
              </a:path>
            </a:pathLst>
          </a:custGeom>
          <a:ln w="1219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 txBox="1"/>
          <p:nvPr/>
        </p:nvSpPr>
        <p:spPr>
          <a:xfrm>
            <a:off x="2933700" y="1880835"/>
            <a:ext cx="344487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0796" marR="383372" algn="ctr">
              <a:lnSpc>
                <a:spcPts val="2168"/>
              </a:lnSpc>
            </a:pPr>
            <a:r>
              <a:rPr sz="2990" b="1" spc="-407" baseline="2710" dirty="0">
                <a:solidFill>
                  <a:srgbClr val="FDFD5D"/>
                </a:solidFill>
                <a:latin typeface="Arial"/>
                <a:cs typeface="Arial"/>
              </a:rPr>
              <a:t>Wha</a:t>
            </a:r>
            <a:r>
              <a:rPr sz="1993" b="1" spc="-272" dirty="0">
                <a:latin typeface="Arial"/>
                <a:cs typeface="Arial"/>
              </a:rPr>
              <a:t>a</a:t>
            </a:r>
            <a:r>
              <a:rPr sz="2990" b="1" spc="-407" baseline="271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993" b="1" spc="-272" dirty="0">
                <a:latin typeface="Arial"/>
                <a:cs typeface="Arial"/>
              </a:rPr>
              <a:t>t </a:t>
            </a:r>
            <a:r>
              <a:rPr sz="2990" b="1" spc="-583" baseline="27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993" b="1" spc="-389" dirty="0">
                <a:latin typeface="Arial"/>
                <a:cs typeface="Arial"/>
              </a:rPr>
              <a:t>i</a:t>
            </a:r>
            <a:r>
              <a:rPr sz="2990" b="1" spc="-583" baseline="2710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993" b="1" spc="-389" dirty="0">
                <a:latin typeface="Arial"/>
                <a:cs typeface="Arial"/>
              </a:rPr>
              <a:t>s  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993" b="1" spc="-491" dirty="0">
                <a:latin typeface="Arial"/>
                <a:cs typeface="Arial"/>
              </a:rPr>
              <a:t>M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993" b="1" spc="-491" dirty="0">
                <a:latin typeface="Arial"/>
                <a:cs typeface="Arial"/>
              </a:rPr>
              <a:t>a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993" b="1" spc="-491" dirty="0">
                <a:latin typeface="Arial"/>
                <a:cs typeface="Arial"/>
              </a:rPr>
              <a:t>r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993" b="1" spc="-491" dirty="0">
                <a:latin typeface="Arial"/>
                <a:cs typeface="Arial"/>
              </a:rPr>
              <a:t>k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993" b="1" spc="-491" dirty="0">
                <a:latin typeface="Arial"/>
                <a:cs typeface="Arial"/>
              </a:rPr>
              <a:t>e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993" b="1" spc="-491" dirty="0">
                <a:latin typeface="Arial"/>
                <a:cs typeface="Arial"/>
              </a:rPr>
              <a:t>t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993" b="1" spc="-491" dirty="0">
                <a:latin typeface="Arial"/>
                <a:cs typeface="Arial"/>
              </a:rPr>
              <a:t>i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993" b="1" spc="-491" dirty="0">
                <a:latin typeface="Arial"/>
                <a:cs typeface="Arial"/>
              </a:rPr>
              <a:t>n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993" b="1" spc="-491" dirty="0">
                <a:latin typeface="Arial"/>
                <a:cs typeface="Arial"/>
              </a:rPr>
              <a:t>g</a:t>
            </a:r>
            <a:r>
              <a:rPr sz="2990" b="1" spc="-736" baseline="2710" dirty="0">
                <a:solidFill>
                  <a:srgbClr val="FDFD5D"/>
                </a:solidFill>
                <a:latin typeface="Arial"/>
                <a:cs typeface="Arial"/>
              </a:rPr>
              <a:t>,</a:t>
            </a:r>
            <a:r>
              <a:rPr sz="1993" b="1" spc="-491" dirty="0">
                <a:latin typeface="Arial"/>
                <a:cs typeface="Arial"/>
              </a:rPr>
              <a:t>,  </a:t>
            </a:r>
            <a:r>
              <a:rPr sz="2990" b="1" spc="-692" baseline="271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993" b="1" spc="-462" dirty="0">
                <a:latin typeface="Arial"/>
                <a:cs typeface="Arial"/>
              </a:rPr>
              <a:t>a</a:t>
            </a:r>
            <a:r>
              <a:rPr sz="2990" b="1" spc="-692" baseline="2710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993" b="1" spc="-462" dirty="0">
                <a:latin typeface="Arial"/>
                <a:cs typeface="Arial"/>
              </a:rPr>
              <a:t>n</a:t>
            </a:r>
            <a:r>
              <a:rPr sz="2990" b="1" spc="-692" baseline="2710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r>
              <a:rPr sz="1993" b="1" spc="-462" dirty="0">
                <a:latin typeface="Arial"/>
                <a:cs typeface="Arial"/>
              </a:rPr>
              <a:t>y</a:t>
            </a:r>
            <a:r>
              <a:rPr sz="2990" b="1" spc="-692" baseline="2710" dirty="0">
                <a:solidFill>
                  <a:srgbClr val="FDFD5D"/>
                </a:solidFill>
                <a:latin typeface="Arial"/>
                <a:cs typeface="Arial"/>
              </a:rPr>
              <a:t>wa</a:t>
            </a:r>
            <a:r>
              <a:rPr sz="1993" b="1" spc="-462" dirty="0">
                <a:latin typeface="Arial"/>
                <a:cs typeface="Arial"/>
              </a:rPr>
              <a:t>a</a:t>
            </a:r>
            <a:r>
              <a:rPr sz="2990" b="1" spc="-692" baseline="2710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r>
              <a:rPr sz="1993" b="1" spc="-462" dirty="0">
                <a:latin typeface="Arial"/>
                <a:cs typeface="Arial"/>
              </a:rPr>
              <a:t>y</a:t>
            </a:r>
            <a:r>
              <a:rPr sz="2990" b="1" spc="-692" baseline="2710" dirty="0">
                <a:solidFill>
                  <a:srgbClr val="FDFD5D"/>
                </a:solidFill>
                <a:latin typeface="Arial"/>
                <a:cs typeface="Arial"/>
              </a:rPr>
              <a:t>?</a:t>
            </a:r>
            <a:endParaRPr sz="2990" baseline="2710">
              <a:latin typeface="Arial"/>
              <a:cs typeface="Arial"/>
            </a:endParaRPr>
          </a:p>
        </p:txBody>
      </p:sp>
      <p:sp>
        <p:nvSpPr>
          <p:cNvPr id="464" name="object 464"/>
          <p:cNvSpPr txBox="1"/>
          <p:nvPr/>
        </p:nvSpPr>
        <p:spPr>
          <a:xfrm rot="20760000">
            <a:off x="3054690" y="1584766"/>
            <a:ext cx="85688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dirty="0">
                <a:solidFill>
                  <a:srgbClr val="FDFD5D"/>
                </a:solidFill>
                <a:latin typeface="Arial"/>
                <a:cs typeface="Arial"/>
              </a:rPr>
              <a:t>Ad</a:t>
            </a:r>
            <a:r>
              <a:rPr sz="1750" b="1" baseline="2314" dirty="0">
                <a:solidFill>
                  <a:srgbClr val="FDFD5D"/>
                </a:solidFill>
                <a:latin typeface="Arial"/>
                <a:cs typeface="Arial"/>
              </a:rPr>
              <a:t>vertis</a:t>
            </a:r>
            <a:r>
              <a:rPr sz="1750" b="1" baseline="4629" dirty="0">
                <a:solidFill>
                  <a:srgbClr val="FDFD5D"/>
                </a:solidFill>
                <a:latin typeface="Arial"/>
                <a:cs typeface="Arial"/>
              </a:rPr>
              <a:t>ing</a:t>
            </a:r>
            <a:endParaRPr sz="1750" baseline="4629">
              <a:latin typeface="Arial"/>
              <a:cs typeface="Arial"/>
            </a:endParaRPr>
          </a:p>
        </p:txBody>
      </p:sp>
      <p:sp>
        <p:nvSpPr>
          <p:cNvPr id="465" name="object 465"/>
          <p:cNvSpPr txBox="1"/>
          <p:nvPr/>
        </p:nvSpPr>
        <p:spPr>
          <a:xfrm rot="1260000">
            <a:off x="3907590" y="1882080"/>
            <a:ext cx="42675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5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al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es</a:t>
            </a:r>
            <a:endParaRPr sz="1167">
              <a:latin typeface="Arial"/>
              <a:cs typeface="Arial"/>
            </a:endParaRPr>
          </a:p>
        </p:txBody>
      </p:sp>
      <p:sp>
        <p:nvSpPr>
          <p:cNvPr id="466" name="object 466"/>
          <p:cNvSpPr txBox="1"/>
          <p:nvPr/>
        </p:nvSpPr>
        <p:spPr>
          <a:xfrm rot="20940000">
            <a:off x="5041291" y="1495066"/>
            <a:ext cx="86417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Prom</a:t>
            </a:r>
            <a:r>
              <a:rPr sz="1750" b="1" spc="7" baseline="2314" dirty="0">
                <a:solidFill>
                  <a:srgbClr val="FDFD5D"/>
                </a:solidFill>
                <a:latin typeface="Arial"/>
                <a:cs typeface="Arial"/>
              </a:rPr>
              <a:t>otions</a:t>
            </a:r>
            <a:endParaRPr sz="1750" baseline="2314">
              <a:latin typeface="Arial"/>
              <a:cs typeface="Arial"/>
            </a:endParaRPr>
          </a:p>
        </p:txBody>
      </p:sp>
      <p:sp>
        <p:nvSpPr>
          <p:cNvPr id="467" name="object 467"/>
          <p:cNvSpPr txBox="1"/>
          <p:nvPr/>
        </p:nvSpPr>
        <p:spPr>
          <a:xfrm rot="420000">
            <a:off x="3237972" y="2013995"/>
            <a:ext cx="4849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baseline="2314" dirty="0">
                <a:solidFill>
                  <a:srgbClr val="FDFD5D"/>
                </a:solidFill>
                <a:latin typeface="Arial"/>
                <a:cs typeface="Arial"/>
              </a:rPr>
              <a:t>Pu</a:t>
            </a:r>
            <a:r>
              <a:rPr sz="1750" b="1" spc="-7" baseline="2314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1167" b="1" spc="-5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167" b="1" spc="-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endParaRPr sz="1167">
              <a:latin typeface="Arial"/>
              <a:cs typeface="Arial"/>
            </a:endParaRPr>
          </a:p>
        </p:txBody>
      </p:sp>
      <p:sp>
        <p:nvSpPr>
          <p:cNvPr id="468" name="object 468"/>
          <p:cNvSpPr txBox="1"/>
          <p:nvPr/>
        </p:nvSpPr>
        <p:spPr>
          <a:xfrm rot="420000">
            <a:off x="3125628" y="2194376"/>
            <a:ext cx="6579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spc="-7" baseline="2314" dirty="0">
                <a:solidFill>
                  <a:srgbClr val="FDFD5D"/>
                </a:solidFill>
                <a:latin typeface="Arial"/>
                <a:cs typeface="Arial"/>
              </a:rPr>
              <a:t>relatio</a:t>
            </a:r>
            <a:r>
              <a:rPr sz="1167" b="1" spc="-5" dirty="0">
                <a:solidFill>
                  <a:srgbClr val="FDFD5D"/>
                </a:solidFill>
                <a:latin typeface="Arial"/>
                <a:cs typeface="Arial"/>
              </a:rPr>
              <a:t>ns</a:t>
            </a:r>
            <a:endParaRPr sz="1167">
              <a:latin typeface="Arial"/>
              <a:cs typeface="Arial"/>
            </a:endParaRPr>
          </a:p>
        </p:txBody>
      </p:sp>
      <p:sp>
        <p:nvSpPr>
          <p:cNvPr id="469" name="object 469"/>
          <p:cNvSpPr txBox="1"/>
          <p:nvPr/>
        </p:nvSpPr>
        <p:spPr>
          <a:xfrm rot="720000">
            <a:off x="4363477" y="3048126"/>
            <a:ext cx="10305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spc="7" baseline="2314" dirty="0">
                <a:solidFill>
                  <a:srgbClr val="FDFD5D"/>
                </a:solidFill>
                <a:latin typeface="Arial"/>
                <a:cs typeface="Arial"/>
              </a:rPr>
              <a:t>Sponso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rships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0" name="object 470"/>
          <p:cNvSpPr txBox="1"/>
          <p:nvPr/>
        </p:nvSpPr>
        <p:spPr>
          <a:xfrm rot="21000000">
            <a:off x="3554377" y="3233384"/>
            <a:ext cx="54154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Pr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15" dirty="0">
                <a:solidFill>
                  <a:srgbClr val="FDFD5D"/>
                </a:solidFill>
                <a:latin typeface="Arial"/>
                <a:cs typeface="Arial"/>
              </a:rPr>
              <a:t>ng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1" name="object 471"/>
          <p:cNvSpPr txBox="1"/>
          <p:nvPr/>
        </p:nvSpPr>
        <p:spPr>
          <a:xfrm rot="660000">
            <a:off x="3157534" y="2962617"/>
            <a:ext cx="66638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spc="-7" baseline="4629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750" b="1" spc="-7" baseline="2314" dirty="0">
                <a:solidFill>
                  <a:srgbClr val="FDFD5D"/>
                </a:solidFill>
                <a:latin typeface="Arial"/>
                <a:cs typeface="Arial"/>
              </a:rPr>
              <a:t>etai</a:t>
            </a:r>
            <a:r>
              <a:rPr sz="1167" b="1" spc="-5" dirty="0">
                <a:solidFill>
                  <a:srgbClr val="FDFD5D"/>
                </a:solidFill>
                <a:latin typeface="Arial"/>
                <a:cs typeface="Arial"/>
              </a:rPr>
              <a:t>ling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2" name="object 472"/>
          <p:cNvSpPr txBox="1"/>
          <p:nvPr/>
        </p:nvSpPr>
        <p:spPr>
          <a:xfrm rot="20820000">
            <a:off x="4356374" y="3374016"/>
            <a:ext cx="7974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Direct</a:t>
            </a:r>
            <a:r>
              <a:rPr sz="1167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mail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3" name="object 473"/>
          <p:cNvSpPr txBox="1"/>
          <p:nvPr/>
        </p:nvSpPr>
        <p:spPr>
          <a:xfrm rot="720000">
            <a:off x="3971618" y="1529877"/>
            <a:ext cx="83865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spc="7" baseline="2314" dirty="0">
                <a:solidFill>
                  <a:srgbClr val="FDFD5D"/>
                </a:solidFill>
                <a:latin typeface="Arial"/>
                <a:cs typeface="Arial"/>
              </a:rPr>
              <a:t>Catalo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gues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4" name="object 474"/>
          <p:cNvSpPr txBox="1"/>
          <p:nvPr/>
        </p:nvSpPr>
        <p:spPr>
          <a:xfrm rot="1020000">
            <a:off x="3984095" y="3603677"/>
            <a:ext cx="7634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5" dirty="0">
                <a:solidFill>
                  <a:srgbClr val="FDFD5D"/>
                </a:solidFill>
                <a:latin typeface="Arial"/>
                <a:cs typeface="Arial"/>
              </a:rPr>
              <a:t>B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167" b="1" spc="15" dirty="0">
                <a:solidFill>
                  <a:srgbClr val="FDFD5D"/>
                </a:solidFill>
                <a:latin typeface="Arial"/>
                <a:cs typeface="Arial"/>
              </a:rPr>
              <a:t>bo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167" b="1" spc="15" dirty="0">
                <a:solidFill>
                  <a:srgbClr val="FDFD5D"/>
                </a:solidFill>
                <a:latin typeface="Arial"/>
                <a:cs typeface="Arial"/>
              </a:rPr>
              <a:t>rd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5" name="object 475"/>
          <p:cNvSpPr txBox="1"/>
          <p:nvPr/>
        </p:nvSpPr>
        <p:spPr>
          <a:xfrm rot="20820000">
            <a:off x="3083138" y="2579825"/>
            <a:ext cx="9323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dirty="0">
                <a:solidFill>
                  <a:srgbClr val="FDFD5D"/>
                </a:solidFill>
                <a:latin typeface="Arial"/>
                <a:cs typeface="Arial"/>
              </a:rPr>
              <a:t>E-c</a:t>
            </a:r>
            <a:r>
              <a:rPr sz="1750" b="1" baseline="2314" dirty="0">
                <a:solidFill>
                  <a:srgbClr val="FDFD5D"/>
                </a:solidFill>
                <a:latin typeface="Arial"/>
                <a:cs typeface="Arial"/>
              </a:rPr>
              <a:t>omm</a:t>
            </a:r>
            <a:r>
              <a:rPr sz="1750" b="1" baseline="4629" dirty="0">
                <a:solidFill>
                  <a:srgbClr val="FDFD5D"/>
                </a:solidFill>
                <a:latin typeface="Arial"/>
                <a:cs typeface="Arial"/>
              </a:rPr>
              <a:t>erce</a:t>
            </a:r>
            <a:endParaRPr sz="1750" baseline="4629">
              <a:latin typeface="Arial"/>
              <a:cs typeface="Arial"/>
            </a:endParaRPr>
          </a:p>
        </p:txBody>
      </p:sp>
      <p:sp>
        <p:nvSpPr>
          <p:cNvPr id="476" name="object 476"/>
          <p:cNvSpPr txBox="1"/>
          <p:nvPr/>
        </p:nvSpPr>
        <p:spPr>
          <a:xfrm rot="21000000">
            <a:off x="5557815" y="2865857"/>
            <a:ext cx="72059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Shop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750" b="1" baseline="2314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750" b="1" spc="15" baseline="231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750" b="1" spc="21" baseline="2314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endParaRPr sz="1750" baseline="2314">
              <a:latin typeface="Arial"/>
              <a:cs typeface="Arial"/>
            </a:endParaRPr>
          </a:p>
        </p:txBody>
      </p:sp>
      <p:sp>
        <p:nvSpPr>
          <p:cNvPr id="477" name="object 477"/>
          <p:cNvSpPr txBox="1"/>
          <p:nvPr/>
        </p:nvSpPr>
        <p:spPr>
          <a:xfrm rot="21000000">
            <a:off x="5611778" y="3044755"/>
            <a:ext cx="68021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cha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nn</a:t>
            </a:r>
            <a:r>
              <a:rPr sz="1167" b="1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750" b="1" spc="7" baseline="2314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750" b="1" spc="15" baseline="2314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endParaRPr sz="1750" baseline="2314">
              <a:latin typeface="Arial"/>
              <a:cs typeface="Arial"/>
            </a:endParaRPr>
          </a:p>
        </p:txBody>
      </p:sp>
      <p:sp>
        <p:nvSpPr>
          <p:cNvPr id="478" name="object 478"/>
          <p:cNvSpPr txBox="1"/>
          <p:nvPr/>
        </p:nvSpPr>
        <p:spPr>
          <a:xfrm rot="720000">
            <a:off x="3106876" y="3536068"/>
            <a:ext cx="78044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baseline="4629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750" b="1" baseline="2314" dirty="0">
                <a:solidFill>
                  <a:srgbClr val="FDFD5D"/>
                </a:solidFill>
                <a:latin typeface="Arial"/>
                <a:cs typeface="Arial"/>
              </a:rPr>
              <a:t>ackag</a:t>
            </a:r>
            <a:r>
              <a:rPr sz="1167" b="1" dirty="0">
                <a:solidFill>
                  <a:srgbClr val="FDFD5D"/>
                </a:solidFill>
                <a:latin typeface="Arial"/>
                <a:cs typeface="Arial"/>
              </a:rPr>
              <a:t>ing</a:t>
            </a:r>
            <a:endParaRPr sz="1167">
              <a:latin typeface="Arial"/>
              <a:cs typeface="Arial"/>
            </a:endParaRPr>
          </a:p>
        </p:txBody>
      </p:sp>
      <p:sp>
        <p:nvSpPr>
          <p:cNvPr id="479" name="object 479"/>
          <p:cNvSpPr txBox="1"/>
          <p:nvPr/>
        </p:nvSpPr>
        <p:spPr>
          <a:xfrm rot="20940000">
            <a:off x="4019758" y="2750081"/>
            <a:ext cx="61480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De</a:t>
            </a:r>
            <a:r>
              <a:rPr sz="1167" b="1" dirty="0">
                <a:solidFill>
                  <a:srgbClr val="FDFD5D"/>
                </a:solidFill>
                <a:latin typeface="Arial"/>
                <a:cs typeface="Arial"/>
              </a:rPr>
              <a:t>l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167" b="1" spc="-10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750" b="1" spc="15" baseline="2314" dirty="0">
                <a:solidFill>
                  <a:srgbClr val="FDFD5D"/>
                </a:solidFill>
                <a:latin typeface="Arial"/>
                <a:cs typeface="Arial"/>
              </a:rPr>
              <a:t>ry</a:t>
            </a:r>
            <a:endParaRPr sz="1750" baseline="2314">
              <a:latin typeface="Arial"/>
              <a:cs typeface="Arial"/>
            </a:endParaRPr>
          </a:p>
        </p:txBody>
      </p:sp>
      <p:sp>
        <p:nvSpPr>
          <p:cNvPr id="480" name="object 480"/>
          <p:cNvSpPr txBox="1"/>
          <p:nvPr/>
        </p:nvSpPr>
        <p:spPr>
          <a:xfrm rot="20940000">
            <a:off x="3916547" y="2251322"/>
            <a:ext cx="56291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167" b="1" spc="1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167" b="1" spc="19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167" b="1" spc="-5" dirty="0">
                <a:solidFill>
                  <a:srgbClr val="FDFD5D"/>
                </a:solidFill>
                <a:latin typeface="Arial"/>
                <a:cs typeface="Arial"/>
              </a:rPr>
              <a:t>v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ice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1" name="object 481"/>
          <p:cNvSpPr txBox="1"/>
          <p:nvPr/>
        </p:nvSpPr>
        <p:spPr>
          <a:xfrm rot="1500000">
            <a:off x="5216965" y="3529804"/>
            <a:ext cx="70430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baseline="2314" dirty="0">
                <a:solidFill>
                  <a:srgbClr val="FDFD5D"/>
                </a:solidFill>
                <a:latin typeface="Arial"/>
                <a:cs typeface="Arial"/>
              </a:rPr>
              <a:t>Rese</a:t>
            </a:r>
            <a:r>
              <a:rPr sz="1167" b="1" dirty="0">
                <a:solidFill>
                  <a:srgbClr val="FDFD5D"/>
                </a:solidFill>
                <a:latin typeface="Arial"/>
                <a:cs typeface="Arial"/>
              </a:rPr>
              <a:t>arch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2" name="object 482"/>
          <p:cNvSpPr txBox="1"/>
          <p:nvPr/>
        </p:nvSpPr>
        <p:spPr>
          <a:xfrm rot="1560000">
            <a:off x="5653699" y="1813969"/>
            <a:ext cx="6784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1"/>
              </a:lnSpc>
            </a:pPr>
            <a:r>
              <a:rPr sz="1750" b="1" spc="29" baseline="231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750" b="1" spc="15" baseline="2314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u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p</a:t>
            </a:r>
            <a:r>
              <a:rPr sz="1167" b="1" spc="5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167" b="1" spc="10" dirty="0">
                <a:solidFill>
                  <a:srgbClr val="FDFD5D"/>
                </a:solidFill>
                <a:latin typeface="Arial"/>
                <a:cs typeface="Arial"/>
              </a:rPr>
              <a:t>ns</a:t>
            </a:r>
            <a:endParaRPr sz="116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57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20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2460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142092" indent="-222245">
              <a:lnSpc>
                <a:spcPts val="1356"/>
              </a:lnSpc>
              <a:spcBef>
                <a:spcPts val="796"/>
              </a:spcBef>
              <a:buAutoNum type="alphaLcPeriod" startAt="2"/>
              <a:tabLst>
                <a:tab pos="1142092" algn="l"/>
                <a:tab pos="1363720" algn="l"/>
              </a:tabLst>
            </a:pPr>
            <a:r>
              <a:rPr sz="1167" b="1" u="sng" dirty="0">
                <a:latin typeface="Garamond"/>
                <a:cs typeface="Garamond"/>
              </a:rPr>
              <a:t> 	The Product</a:t>
            </a:r>
            <a:r>
              <a:rPr sz="1167" b="1" u="sng" spc="-92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consumers favor quality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reasonably priced, and  </a:t>
            </a:r>
            <a:r>
              <a:rPr sz="1167" dirty="0">
                <a:latin typeface="Garamond"/>
                <a:cs typeface="Garamond"/>
              </a:rPr>
              <a:t>therefore little </a:t>
            </a:r>
            <a:r>
              <a:rPr sz="1167" spc="-5" dirty="0">
                <a:latin typeface="Garamond"/>
                <a:cs typeface="Garamond"/>
              </a:rPr>
              <a:t>promotional </a:t>
            </a:r>
            <a:r>
              <a:rPr sz="1167" dirty="0">
                <a:latin typeface="Garamond"/>
                <a:cs typeface="Garamond"/>
              </a:rPr>
              <a:t>effort is </a:t>
            </a:r>
            <a:r>
              <a:rPr sz="1167" spc="-5" dirty="0">
                <a:latin typeface="Garamond"/>
                <a:cs typeface="Garamond"/>
              </a:rPr>
              <a:t>required. </a:t>
            </a:r>
            <a:r>
              <a:rPr sz="1167" dirty="0">
                <a:latin typeface="Garamond"/>
                <a:cs typeface="Garamond"/>
              </a:rPr>
              <a:t>The selling 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consumers will not  </a:t>
            </a:r>
            <a:r>
              <a:rPr sz="1167" spc="-5" dirty="0">
                <a:latin typeface="Garamond"/>
                <a:cs typeface="Garamond"/>
              </a:rPr>
              <a:t>buy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company’s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unless 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stimulated through a substantial selling </a:t>
            </a:r>
            <a:r>
              <a:rPr sz="1167" spc="-5" dirty="0">
                <a:latin typeface="Garamond"/>
                <a:cs typeface="Garamond"/>
              </a:rPr>
              <a:t>and  promotion </a:t>
            </a:r>
            <a:r>
              <a:rPr sz="1167" dirty="0">
                <a:latin typeface="Garamond"/>
                <a:cs typeface="Garamond"/>
              </a:rPr>
              <a:t>effort. The </a:t>
            </a:r>
            <a:r>
              <a:rPr sz="1167" i="1" spc="-5" dirty="0">
                <a:latin typeface="Garamond"/>
                <a:cs typeface="Garamond"/>
              </a:rPr>
              <a:t>product concept </a:t>
            </a:r>
            <a:r>
              <a:rPr sz="1167" dirty="0">
                <a:latin typeface="Garamond"/>
                <a:cs typeface="Garamond"/>
              </a:rPr>
              <a:t>states that consumers will favor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offer </a:t>
            </a:r>
            <a:r>
              <a:rPr sz="1167" dirty="0">
                <a:latin typeface="Garamond"/>
                <a:cs typeface="Garamond"/>
              </a:rPr>
              <a:t>the most  quality, </a:t>
            </a:r>
            <a:r>
              <a:rPr sz="1167" spc="-5" dirty="0">
                <a:latin typeface="Garamond"/>
                <a:cs typeface="Garamond"/>
              </a:rPr>
              <a:t>performance, and </a:t>
            </a:r>
            <a:r>
              <a:rPr sz="1167" dirty="0">
                <a:latin typeface="Garamond"/>
                <a:cs typeface="Garamond"/>
              </a:rPr>
              <a:t>features,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should, therefore, </a:t>
            </a:r>
            <a:r>
              <a:rPr sz="1167" spc="-5" dirty="0">
                <a:latin typeface="Garamond"/>
                <a:cs typeface="Garamond"/>
              </a:rPr>
              <a:t>devote its </a:t>
            </a:r>
            <a:r>
              <a:rPr sz="1167" dirty="0">
                <a:latin typeface="Garamond"/>
                <a:cs typeface="Garamond"/>
              </a:rPr>
              <a:t>energy to  making continuous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improvements.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 can </a:t>
            </a:r>
            <a:r>
              <a:rPr sz="1167" spc="-5" dirty="0">
                <a:latin typeface="Garamond"/>
                <a:cs typeface="Garamond"/>
              </a:rPr>
              <a:t>also lead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“marketing  myopia,” </a:t>
            </a:r>
            <a:r>
              <a:rPr sz="1167" dirty="0">
                <a:latin typeface="Garamond"/>
                <a:cs typeface="Garamond"/>
              </a:rPr>
              <a:t>the failure to see the </a:t>
            </a:r>
            <a:r>
              <a:rPr sz="1167" spc="-5" dirty="0">
                <a:latin typeface="Garamond"/>
                <a:cs typeface="Garamond"/>
              </a:rPr>
              <a:t>challenges being presented by other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142092" indent="-222245">
              <a:lnSpc>
                <a:spcPts val="1356"/>
              </a:lnSpc>
              <a:buAutoNum type="alphaLcPeriod" startAt="3"/>
              <a:tabLst>
                <a:tab pos="1142092" algn="l"/>
                <a:tab pos="1363720" algn="l"/>
              </a:tabLst>
            </a:pPr>
            <a:r>
              <a:rPr sz="1167" b="1" u="sng" dirty="0">
                <a:latin typeface="Garamond"/>
                <a:cs typeface="Garamond"/>
              </a:rPr>
              <a:t> 	The </a:t>
            </a:r>
            <a:r>
              <a:rPr sz="1167" b="1" u="sng" spc="-5" dirty="0">
                <a:latin typeface="Garamond"/>
                <a:cs typeface="Garamond"/>
              </a:rPr>
              <a:t>Selling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Many organizations </a:t>
            </a:r>
            <a:r>
              <a:rPr sz="1167" dirty="0">
                <a:latin typeface="Garamond"/>
                <a:cs typeface="Garamond"/>
              </a:rPr>
              <a:t>follow the selling concept. The </a:t>
            </a:r>
            <a:r>
              <a:rPr sz="1167" i="1" dirty="0">
                <a:latin typeface="Garamond"/>
                <a:cs typeface="Garamond"/>
              </a:rPr>
              <a:t>selling </a:t>
            </a:r>
            <a:r>
              <a:rPr sz="1167" i="1" spc="-5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idea </a:t>
            </a:r>
            <a:r>
              <a:rPr sz="1167" dirty="0">
                <a:latin typeface="Garamond"/>
                <a:cs typeface="Garamond"/>
              </a:rPr>
              <a:t>that consumers will </a:t>
            </a:r>
            <a:r>
              <a:rPr sz="1167" spc="-5" dirty="0">
                <a:latin typeface="Garamond"/>
                <a:cs typeface="Garamond"/>
              </a:rPr>
              <a:t>not  buy </a:t>
            </a:r>
            <a:r>
              <a:rPr sz="1167" dirty="0">
                <a:latin typeface="Garamond"/>
                <a:cs typeface="Garamond"/>
              </a:rPr>
              <a:t>enough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organization’s products </a:t>
            </a:r>
            <a:r>
              <a:rPr sz="1167" dirty="0">
                <a:latin typeface="Garamond"/>
                <a:cs typeface="Garamond"/>
              </a:rPr>
              <a:t>unless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undertakes a </a:t>
            </a:r>
            <a:r>
              <a:rPr sz="1167" spc="-5" dirty="0">
                <a:latin typeface="Garamond"/>
                <a:cs typeface="Garamond"/>
              </a:rPr>
              <a:t>large-scale </a:t>
            </a:r>
            <a:r>
              <a:rPr sz="1167" dirty="0">
                <a:latin typeface="Garamond"/>
                <a:cs typeface="Garamond"/>
              </a:rPr>
              <a:t>selling  </a:t>
            </a:r>
            <a:r>
              <a:rPr sz="1167" spc="-5" dirty="0">
                <a:latin typeface="Garamond"/>
                <a:cs typeface="Garamond"/>
              </a:rPr>
              <a:t>and promotion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effort.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52" y="3225694"/>
            <a:ext cx="1703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1).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852" y="3559069"/>
            <a:ext cx="1703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2).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3892445"/>
            <a:ext cx="1703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3).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852" y="4225820"/>
            <a:ext cx="170392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4).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264" y="3240510"/>
            <a:ext cx="5272881" cy="1166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indent="-617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concept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typically </a:t>
            </a:r>
            <a:r>
              <a:rPr sz="1167" spc="-5" dirty="0">
                <a:latin typeface="Garamond"/>
                <a:cs typeface="Garamond"/>
              </a:rPr>
              <a:t>practiced </a:t>
            </a:r>
            <a:r>
              <a:rPr sz="1167" dirty="0">
                <a:latin typeface="Garamond"/>
                <a:cs typeface="Garamond"/>
              </a:rPr>
              <a:t>with unsought goods (those that </a:t>
            </a:r>
            <a:r>
              <a:rPr sz="1167" spc="-5" dirty="0">
                <a:latin typeface="Garamond"/>
                <a:cs typeface="Garamond"/>
              </a:rPr>
              <a:t>buyers do not normally 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buying </a:t>
            </a:r>
            <a:r>
              <a:rPr sz="1167" dirty="0">
                <a:latin typeface="Garamond"/>
                <a:cs typeface="Garamond"/>
              </a:rPr>
              <a:t>e.g. insurance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policies).</a:t>
            </a:r>
            <a:endParaRPr sz="1167">
              <a:latin typeface="Garamond"/>
              <a:cs typeface="Garamond"/>
            </a:endParaRPr>
          </a:p>
          <a:p>
            <a:pPr marL="12347" marR="6791">
              <a:lnSpc>
                <a:spcPts val="1312"/>
              </a:lnSpc>
              <a:tabLst>
                <a:tab pos="4706036" algn="l"/>
              </a:tabLst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successful with this concept, the </a:t>
            </a:r>
            <a:r>
              <a:rPr sz="1167" spc="-5" dirty="0">
                <a:latin typeface="Garamond"/>
                <a:cs typeface="Garamond"/>
              </a:rPr>
              <a:t>organization must be </a:t>
            </a:r>
            <a:r>
              <a:rPr sz="1167" dirty="0">
                <a:latin typeface="Garamond"/>
                <a:cs typeface="Garamond"/>
              </a:rPr>
              <a:t>good  </a:t>
            </a:r>
            <a:r>
              <a:rPr sz="1167" spc="2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</a:t>
            </a:r>
            <a:r>
              <a:rPr sz="1167" spc="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tracking	</a:t>
            </a:r>
            <a:r>
              <a:rPr sz="1167" spc="-5" dirty="0">
                <a:latin typeface="Garamond"/>
                <a:cs typeface="Garamond"/>
              </a:rPr>
              <a:t>down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  interested </a:t>
            </a:r>
            <a:r>
              <a:rPr sz="1167" spc="-5" dirty="0">
                <a:latin typeface="Garamond"/>
                <a:cs typeface="Garamond"/>
              </a:rPr>
              <a:t>buyer and </a:t>
            </a:r>
            <a:r>
              <a:rPr sz="1167" dirty="0">
                <a:latin typeface="Garamond"/>
                <a:cs typeface="Garamond"/>
              </a:rPr>
              <a:t>selling them </a:t>
            </a:r>
            <a:r>
              <a:rPr sz="1167" spc="-5" dirty="0">
                <a:latin typeface="Garamond"/>
                <a:cs typeface="Garamond"/>
              </a:rPr>
              <a:t>on product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benefits.</a:t>
            </a:r>
            <a:endParaRPr sz="1167">
              <a:latin typeface="Garamond"/>
              <a:cs typeface="Garamond"/>
            </a:endParaRPr>
          </a:p>
          <a:p>
            <a:pPr marL="12347" marR="4939">
              <a:lnSpc>
                <a:spcPts val="1312"/>
              </a:lnSpc>
              <a:tabLst>
                <a:tab pos="4693689" algn="l"/>
              </a:tabLst>
            </a:pPr>
            <a:r>
              <a:rPr sz="1167" dirty="0">
                <a:latin typeface="Garamond"/>
                <a:cs typeface="Garamond"/>
              </a:rPr>
              <a:t>Industries that use this concept usually </a:t>
            </a:r>
            <a:r>
              <a:rPr sz="1167" spc="-5" dirty="0">
                <a:latin typeface="Garamond"/>
                <a:cs typeface="Garamond"/>
              </a:rPr>
              <a:t>have overcapacity.  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aim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20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	what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they  make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make what will sell in the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not </a:t>
            </a:r>
            <a:r>
              <a:rPr sz="1167" spc="-5" dirty="0">
                <a:latin typeface="Garamond"/>
                <a:cs typeface="Garamond"/>
              </a:rPr>
              <a:t>only high risks </a:t>
            </a:r>
            <a:r>
              <a:rPr sz="1167" dirty="0">
                <a:latin typeface="Garamond"/>
                <a:cs typeface="Garamond"/>
              </a:rPr>
              <a:t>with this </a:t>
            </a:r>
            <a:r>
              <a:rPr sz="1167" spc="-5" dirty="0">
                <a:latin typeface="Garamond"/>
                <a:cs typeface="Garamond"/>
              </a:rPr>
              <a:t>approach </a:t>
            </a:r>
            <a:r>
              <a:rPr sz="1167" dirty="0">
                <a:latin typeface="Garamond"/>
                <a:cs typeface="Garamond"/>
              </a:rPr>
              <a:t>but </a:t>
            </a:r>
            <a:r>
              <a:rPr sz="1167" spc="-5" dirty="0">
                <a:latin typeface="Garamond"/>
                <a:cs typeface="Garamond"/>
              </a:rPr>
              <a:t>low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4559194"/>
            <a:ext cx="5716147" cy="4948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9847">
              <a:lnSpc>
                <a:spcPts val="1356"/>
              </a:lnSpc>
              <a:tabLst>
                <a:tab pos="1363720" algn="l"/>
              </a:tabLst>
            </a:pPr>
            <a:r>
              <a:rPr sz="1167" b="1" spc="-5" dirty="0">
                <a:latin typeface="Garamond"/>
                <a:cs typeface="Garamond"/>
              </a:rPr>
              <a:t>d.</a:t>
            </a:r>
            <a:r>
              <a:rPr sz="1167" b="1" u="sng" spc="-5" dirty="0">
                <a:latin typeface="Garamond"/>
                <a:cs typeface="Garamond"/>
              </a:rPr>
              <a:t> 	</a:t>
            </a:r>
            <a:r>
              <a:rPr sz="1167" b="1" u="sng" dirty="0">
                <a:latin typeface="Garamond"/>
                <a:cs typeface="Garamond"/>
              </a:rPr>
              <a:t>The Marketing</a:t>
            </a:r>
            <a:r>
              <a:rPr sz="1167" b="1" u="sng" spc="-111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spc="-5" dirty="0">
                <a:latin typeface="Garamond"/>
                <a:cs typeface="Garamond"/>
              </a:rPr>
              <a:t>marketing 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achieving organizational </a:t>
            </a:r>
            <a:r>
              <a:rPr sz="1167" dirty="0">
                <a:latin typeface="Garamond"/>
                <a:cs typeface="Garamond"/>
              </a:rPr>
              <a:t>goals </a:t>
            </a:r>
            <a:r>
              <a:rPr sz="1167" spc="-5" dirty="0">
                <a:latin typeface="Garamond"/>
                <a:cs typeface="Garamond"/>
              </a:rPr>
              <a:t>depends on determining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  and </a:t>
            </a:r>
            <a:r>
              <a:rPr sz="1167" dirty="0">
                <a:latin typeface="Garamond"/>
                <a:cs typeface="Garamond"/>
              </a:rPr>
              <a:t>wants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markets and delivering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satisfactions more </a:t>
            </a:r>
            <a:r>
              <a:rPr sz="1167" dirty="0">
                <a:latin typeface="Garamond"/>
                <a:cs typeface="Garamond"/>
              </a:rPr>
              <a:t>effectively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efficiently  than competitors </a:t>
            </a:r>
            <a:r>
              <a:rPr sz="1167" spc="-5" dirty="0">
                <a:latin typeface="Garamond"/>
                <a:cs typeface="Garamond"/>
              </a:rPr>
              <a:t>do. The marketing and selling </a:t>
            </a:r>
            <a:r>
              <a:rPr sz="1167" dirty="0">
                <a:latin typeface="Garamond"/>
                <a:cs typeface="Garamond"/>
              </a:rPr>
              <a:t>concepts </a:t>
            </a:r>
            <a:r>
              <a:rPr sz="1167" spc="-5" dirty="0">
                <a:latin typeface="Garamond"/>
                <a:cs typeface="Garamond"/>
              </a:rPr>
              <a:t>are often </a:t>
            </a:r>
            <a:r>
              <a:rPr sz="1167" dirty="0">
                <a:latin typeface="Garamond"/>
                <a:cs typeface="Garamond"/>
              </a:rPr>
              <a:t>confused. </a:t>
            </a:r>
            <a:r>
              <a:rPr sz="1167" spc="-5" dirty="0">
                <a:latin typeface="Garamond"/>
                <a:cs typeface="Garamond"/>
              </a:rPr>
              <a:t>The primary  </a:t>
            </a:r>
            <a:r>
              <a:rPr sz="1167" dirty="0">
                <a:latin typeface="Garamond"/>
                <a:cs typeface="Garamond"/>
              </a:rPr>
              <a:t>differences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are:</a:t>
            </a:r>
            <a:endParaRPr sz="1167">
              <a:latin typeface="Garamond"/>
              <a:cs typeface="Garamond"/>
            </a:endParaRPr>
          </a:p>
          <a:p>
            <a:pPr marL="12347" marR="6173" indent="370408" algn="just">
              <a:lnSpc>
                <a:spcPts val="1312"/>
              </a:lnSpc>
              <a:buAutoNum type="arabicParenR"/>
              <a:tabLst>
                <a:tab pos="617347" algn="l"/>
              </a:tabLst>
            </a:pPr>
            <a:r>
              <a:rPr sz="1167" dirty="0">
                <a:latin typeface="Garamond"/>
                <a:cs typeface="Garamond"/>
              </a:rPr>
              <a:t>The selling concept takes </a:t>
            </a:r>
            <a:r>
              <a:rPr sz="1167" spc="-5" dirty="0">
                <a:latin typeface="Garamond"/>
                <a:cs typeface="Garamond"/>
              </a:rPr>
              <a:t>an “inside-out” perspective </a:t>
            </a:r>
            <a:r>
              <a:rPr sz="1167" dirty="0">
                <a:latin typeface="Garamond"/>
                <a:cs typeface="Garamond"/>
              </a:rPr>
              <a:t>(focuses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products and  </a:t>
            </a:r>
            <a:r>
              <a:rPr sz="1167" dirty="0">
                <a:latin typeface="Garamond"/>
                <a:cs typeface="Garamond"/>
              </a:rPr>
              <a:t>uses </a:t>
            </a:r>
            <a:r>
              <a:rPr sz="1167" spc="-5" dirty="0">
                <a:latin typeface="Garamond"/>
                <a:cs typeface="Garamond"/>
              </a:rPr>
              <a:t>heavy promotion and </a:t>
            </a:r>
            <a:r>
              <a:rPr sz="1167" dirty="0">
                <a:latin typeface="Garamond"/>
                <a:cs typeface="Garamond"/>
              </a:rPr>
              <a:t>selling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efforts).</a:t>
            </a:r>
            <a:endParaRPr sz="1167">
              <a:latin typeface="Garamond"/>
              <a:cs typeface="Garamond"/>
            </a:endParaRPr>
          </a:p>
          <a:p>
            <a:pPr marL="12347" marR="4939" indent="370408" algn="just">
              <a:lnSpc>
                <a:spcPts val="1312"/>
              </a:lnSpc>
              <a:buAutoNum type="arabicParenR"/>
              <a:tabLst>
                <a:tab pos="615495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takes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“outside-in” </a:t>
            </a:r>
            <a:r>
              <a:rPr sz="1167" spc="-5" dirty="0">
                <a:latin typeface="Garamond"/>
                <a:cs typeface="Garamond"/>
              </a:rPr>
              <a:t>perspective </a:t>
            </a:r>
            <a:r>
              <a:rPr sz="1167" dirty="0">
                <a:latin typeface="Garamond"/>
                <a:cs typeface="Garamond"/>
              </a:rPr>
              <a:t>(focuses </a:t>
            </a:r>
            <a:r>
              <a:rPr sz="1167" spc="-5" dirty="0">
                <a:latin typeface="Garamond"/>
                <a:cs typeface="Garamond"/>
              </a:rPr>
              <a:t>on needs, </a:t>
            </a:r>
            <a:r>
              <a:rPr sz="1167" dirty="0">
                <a:latin typeface="Garamond"/>
                <a:cs typeface="Garamond"/>
              </a:rPr>
              <a:t>values, </a:t>
            </a:r>
            <a:r>
              <a:rPr sz="1167" spc="-5" dirty="0">
                <a:latin typeface="Garamond"/>
                <a:cs typeface="Garamond"/>
              </a:rPr>
              <a:t>and  </a:t>
            </a:r>
            <a:r>
              <a:rPr sz="1167" dirty="0">
                <a:latin typeface="Garamond"/>
                <a:cs typeface="Garamond"/>
              </a:rPr>
              <a:t>satisfactions). </a:t>
            </a:r>
            <a:r>
              <a:rPr sz="1167" spc="-5" dirty="0">
                <a:latin typeface="Garamond"/>
                <a:cs typeface="Garamond"/>
              </a:rPr>
              <a:t>Many companies </a:t>
            </a:r>
            <a:r>
              <a:rPr sz="1167" dirty="0">
                <a:latin typeface="Garamond"/>
                <a:cs typeface="Garamond"/>
              </a:rPr>
              <a:t>claim to </a:t>
            </a:r>
            <a:r>
              <a:rPr sz="1167" spc="-5" dirty="0">
                <a:latin typeface="Garamond"/>
                <a:cs typeface="Garamond"/>
              </a:rPr>
              <a:t>adopt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but really do not unless </a:t>
            </a:r>
            <a:r>
              <a:rPr sz="1167" dirty="0">
                <a:latin typeface="Garamond"/>
                <a:cs typeface="Garamond"/>
              </a:rPr>
              <a:t>they  commit to market-focused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customer-driven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philosophies:</a:t>
            </a:r>
            <a:endParaRPr sz="1167">
              <a:latin typeface="Garamond"/>
              <a:cs typeface="Garamond"/>
            </a:endParaRPr>
          </a:p>
          <a:p>
            <a:pPr marL="456837" marR="5556" indent="-222245" algn="just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Customer-driven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research </a:t>
            </a:r>
            <a:r>
              <a:rPr sz="1167" dirty="0">
                <a:latin typeface="Garamond"/>
                <a:cs typeface="Garamond"/>
              </a:rPr>
              <a:t>current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learn about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desires, </a:t>
            </a:r>
            <a:r>
              <a:rPr sz="1167" dirty="0">
                <a:latin typeface="Garamond"/>
                <a:cs typeface="Garamond"/>
              </a:rPr>
              <a:t>gather  </a:t>
            </a:r>
            <a:r>
              <a:rPr sz="1167" spc="-5" dirty="0">
                <a:latin typeface="Garamond"/>
                <a:cs typeface="Garamond"/>
              </a:rPr>
              <a:t>new product and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ideas, and </a:t>
            </a:r>
            <a:r>
              <a:rPr sz="1167" dirty="0">
                <a:latin typeface="Garamond"/>
                <a:cs typeface="Garamond"/>
              </a:rPr>
              <a:t>test </a:t>
            </a:r>
            <a:r>
              <a:rPr sz="1167" spc="-5" dirty="0">
                <a:latin typeface="Garamond"/>
                <a:cs typeface="Garamond"/>
              </a:rPr>
              <a:t>proposed product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improvements.</a:t>
            </a:r>
            <a:endParaRPr sz="1167">
              <a:latin typeface="Garamond"/>
              <a:cs typeface="Garamond"/>
            </a:endParaRPr>
          </a:p>
          <a:p>
            <a:pPr marL="456837" marR="4939" indent="-222245" algn="just">
              <a:lnSpc>
                <a:spcPts val="1312"/>
              </a:lnSpc>
              <a:spcBef>
                <a:spcPts val="160"/>
              </a:spcBef>
              <a:buFont typeface="Symbol"/>
              <a:buChar char="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Such customer-driven marketing usually works well when there exists a clear </a:t>
            </a:r>
            <a:r>
              <a:rPr sz="1167" spc="-5" dirty="0">
                <a:latin typeface="Garamond"/>
                <a:cs typeface="Garamond"/>
              </a:rPr>
              <a:t>need and  </a:t>
            </a:r>
            <a:r>
              <a:rPr sz="1167" dirty="0">
                <a:latin typeface="Garamond"/>
                <a:cs typeface="Garamond"/>
              </a:rPr>
              <a:t>when </a:t>
            </a:r>
            <a:r>
              <a:rPr sz="1167" spc="-5" dirty="0">
                <a:latin typeface="Garamond"/>
                <a:cs typeface="Garamond"/>
              </a:rPr>
              <a:t>customers know </a:t>
            </a:r>
            <a:r>
              <a:rPr sz="1167" dirty="0">
                <a:latin typeface="Garamond"/>
                <a:cs typeface="Garamond"/>
              </a:rPr>
              <a:t>what they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want.</a:t>
            </a:r>
            <a:endParaRPr sz="1167">
              <a:latin typeface="Garamond"/>
              <a:cs typeface="Garamond"/>
            </a:endParaRPr>
          </a:p>
          <a:p>
            <a:pPr marL="456837" marR="6173" indent="-222245" algn="just">
              <a:lnSpc>
                <a:spcPct val="93900"/>
              </a:lnSpc>
              <a:spcBef>
                <a:spcPts val="131"/>
              </a:spcBef>
              <a:buFont typeface="Symbol"/>
              <a:buChar char="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When customers do </a:t>
            </a:r>
            <a:r>
              <a:rPr sz="1167" dirty="0">
                <a:latin typeface="Garamond"/>
                <a:cs typeface="Garamond"/>
              </a:rPr>
              <a:t>not know what they </a:t>
            </a:r>
            <a:r>
              <a:rPr sz="1167" spc="-5" dirty="0">
                <a:latin typeface="Garamond"/>
                <a:cs typeface="Garamond"/>
              </a:rPr>
              <a:t>want, marketers </a:t>
            </a:r>
            <a:r>
              <a:rPr sz="1167" dirty="0">
                <a:latin typeface="Garamond"/>
                <a:cs typeface="Garamond"/>
              </a:rPr>
              <a:t>can try customer </a:t>
            </a:r>
            <a:r>
              <a:rPr sz="1167" spc="-5" dirty="0">
                <a:latin typeface="Garamond"/>
                <a:cs typeface="Garamond"/>
              </a:rPr>
              <a:t>driving  marketing--understanding </a:t>
            </a:r>
            <a:r>
              <a:rPr sz="1167" dirty="0">
                <a:latin typeface="Garamond"/>
                <a:cs typeface="Garamond"/>
              </a:rPr>
              <a:t>customer needs even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themselves </a:t>
            </a:r>
            <a:r>
              <a:rPr sz="1167" spc="-5" dirty="0">
                <a:latin typeface="Garamond"/>
                <a:cs typeface="Garamond"/>
              </a:rPr>
              <a:t>do, </a:t>
            </a:r>
            <a:r>
              <a:rPr sz="1167" dirty="0">
                <a:latin typeface="Garamond"/>
                <a:cs typeface="Garamond"/>
              </a:rPr>
              <a:t>and  creating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services that will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latent </a:t>
            </a:r>
            <a:r>
              <a:rPr sz="1167" spc="-5" dirty="0">
                <a:latin typeface="Garamond"/>
                <a:cs typeface="Garamond"/>
              </a:rPr>
              <a:t>needs now and </a:t>
            </a:r>
            <a:r>
              <a:rPr sz="1167" dirty="0">
                <a:latin typeface="Garamond"/>
                <a:cs typeface="Garamond"/>
              </a:rPr>
              <a:t>in the  future.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021">
              <a:latin typeface="Times New Roman"/>
              <a:cs typeface="Times New Roman"/>
            </a:endParaRPr>
          </a:p>
          <a:p>
            <a:pPr marL="919847">
              <a:lnSpc>
                <a:spcPts val="1356"/>
              </a:lnSpc>
              <a:tabLst>
                <a:tab pos="1363720" algn="l"/>
              </a:tabLst>
            </a:pPr>
            <a:r>
              <a:rPr sz="1167" b="1" dirty="0">
                <a:latin typeface="Garamond"/>
                <a:cs typeface="Garamond"/>
              </a:rPr>
              <a:t>e.</a:t>
            </a:r>
            <a:r>
              <a:rPr sz="1167" b="1" u="sng" dirty="0">
                <a:latin typeface="Garamond"/>
                <a:cs typeface="Garamond"/>
              </a:rPr>
              <a:t> 	The </a:t>
            </a:r>
            <a:r>
              <a:rPr sz="1167" b="1" u="sng" spc="-5" dirty="0">
                <a:latin typeface="Garamond"/>
                <a:cs typeface="Garamond"/>
              </a:rPr>
              <a:t>Societal </a:t>
            </a:r>
            <a:r>
              <a:rPr sz="1167" b="1" u="sng" dirty="0">
                <a:latin typeface="Garamond"/>
                <a:cs typeface="Garamond"/>
              </a:rPr>
              <a:t>Marketing</a:t>
            </a:r>
            <a:r>
              <a:rPr sz="1167" b="1" u="sng" spc="-97" dirty="0">
                <a:latin typeface="Garamond"/>
                <a:cs typeface="Garamond"/>
              </a:rPr>
              <a:t> </a:t>
            </a:r>
            <a:r>
              <a:rPr sz="1167" b="1" u="sng" spc="-5" dirty="0">
                <a:latin typeface="Garamond"/>
                <a:cs typeface="Garamond"/>
              </a:rPr>
              <a:t>Concept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societal </a:t>
            </a:r>
            <a:r>
              <a:rPr sz="1167" i="1" spc="-5" dirty="0">
                <a:latin typeface="Garamond"/>
                <a:cs typeface="Garamond"/>
              </a:rPr>
              <a:t>marketing concept </a:t>
            </a:r>
            <a:r>
              <a:rPr sz="1167" spc="-5" dirty="0">
                <a:latin typeface="Garamond"/>
                <a:cs typeface="Garamond"/>
              </a:rPr>
              <a:t>holds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determine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needs, </a:t>
            </a:r>
            <a:r>
              <a:rPr sz="1167" dirty="0">
                <a:latin typeface="Garamond"/>
                <a:cs typeface="Garamond"/>
              </a:rPr>
              <a:t>wants, and  </a:t>
            </a:r>
            <a:r>
              <a:rPr sz="1167" spc="-5" dirty="0">
                <a:latin typeface="Garamond"/>
                <a:cs typeface="Garamond"/>
              </a:rPr>
              <a:t>interests of </a:t>
            </a: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markets. It </a:t>
            </a:r>
            <a:r>
              <a:rPr sz="1167" dirty="0">
                <a:latin typeface="Garamond"/>
                <a:cs typeface="Garamond"/>
              </a:rPr>
              <a:t>should then </a:t>
            </a:r>
            <a:r>
              <a:rPr sz="1167" spc="-5" dirty="0">
                <a:latin typeface="Garamond"/>
                <a:cs typeface="Garamond"/>
              </a:rPr>
              <a:t>deliver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</a:t>
            </a:r>
            <a:r>
              <a:rPr sz="1167" dirty="0">
                <a:latin typeface="Garamond"/>
                <a:cs typeface="Garamond"/>
              </a:rPr>
              <a:t>satisfactions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effectively and  efficiently than competitors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way that </a:t>
            </a:r>
            <a:r>
              <a:rPr sz="1167" spc="-5" dirty="0">
                <a:latin typeface="Garamond"/>
                <a:cs typeface="Garamond"/>
              </a:rPr>
              <a:t>maintains or improves </a:t>
            </a:r>
            <a:r>
              <a:rPr sz="1167" dirty="0">
                <a:latin typeface="Garamond"/>
                <a:cs typeface="Garamond"/>
              </a:rPr>
              <a:t>the consumer’s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society’s  well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being.</a:t>
            </a:r>
            <a:endParaRPr sz="1167">
              <a:latin typeface="Garamond"/>
              <a:cs typeface="Garamond"/>
            </a:endParaRPr>
          </a:p>
          <a:p>
            <a:pPr marL="12347" lvl="1" indent="37040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The societal marketing </a:t>
            </a:r>
            <a:r>
              <a:rPr sz="1167" spc="-5" dirty="0">
                <a:latin typeface="Garamond"/>
                <a:cs typeface="Garamond"/>
              </a:rPr>
              <a:t>concept is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newest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philosophies.</a:t>
            </a:r>
            <a:endParaRPr sz="1167">
              <a:latin typeface="Garamond"/>
              <a:cs typeface="Garamond"/>
            </a:endParaRPr>
          </a:p>
          <a:p>
            <a:pPr marL="12347" marR="5556" lvl="1" indent="370408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27225" algn="l"/>
              </a:tabLst>
            </a:pP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questions whether the pure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is adequate </a:t>
            </a:r>
            <a:r>
              <a:rPr sz="1167" dirty="0">
                <a:latin typeface="Garamond"/>
                <a:cs typeface="Garamond"/>
              </a:rPr>
              <a:t>given the wide variety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societal </a:t>
            </a:r>
            <a:r>
              <a:rPr sz="1167" spc="-5" dirty="0">
                <a:latin typeface="Garamond"/>
                <a:cs typeface="Garamond"/>
              </a:rPr>
              <a:t>problems and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ills.</a:t>
            </a:r>
            <a:endParaRPr sz="1167">
              <a:latin typeface="Garamond"/>
              <a:cs typeface="Garamond"/>
            </a:endParaRPr>
          </a:p>
          <a:p>
            <a:pPr marL="12347" marR="6791" lvl="1" indent="370408" algn="just">
              <a:lnSpc>
                <a:spcPts val="1312"/>
              </a:lnSpc>
              <a:buAutoNum type="arabicParenR"/>
              <a:tabLst>
                <a:tab pos="654388" algn="l"/>
              </a:tabLst>
            </a:pP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the societal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concept, the </a:t>
            </a:r>
            <a:r>
              <a:rPr sz="1167" spc="-5" dirty="0">
                <a:latin typeface="Garamond"/>
                <a:cs typeface="Garamond"/>
              </a:rPr>
              <a:t>pure 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overlooks  possible </a:t>
            </a:r>
            <a:r>
              <a:rPr sz="1167" dirty="0">
                <a:latin typeface="Garamond"/>
                <a:cs typeface="Garamond"/>
              </a:rPr>
              <a:t>conflicts </a:t>
            </a:r>
            <a:r>
              <a:rPr sz="1167" spc="-5" dirty="0">
                <a:latin typeface="Garamond"/>
                <a:cs typeface="Garamond"/>
              </a:rPr>
              <a:t>between </a:t>
            </a:r>
            <a:r>
              <a:rPr sz="1167" dirty="0">
                <a:latin typeface="Garamond"/>
                <a:cs typeface="Garamond"/>
              </a:rPr>
              <a:t>short-run consumer </a:t>
            </a:r>
            <a:r>
              <a:rPr sz="1167" spc="-5" dirty="0">
                <a:latin typeface="Garamond"/>
                <a:cs typeface="Garamond"/>
              </a:rPr>
              <a:t>wants and </a:t>
            </a:r>
            <a:r>
              <a:rPr sz="1167" dirty="0">
                <a:latin typeface="Garamond"/>
                <a:cs typeface="Garamond"/>
              </a:rPr>
              <a:t>long-   </a:t>
            </a:r>
            <a:r>
              <a:rPr sz="1167" spc="-5" dirty="0">
                <a:latin typeface="Garamond"/>
                <a:cs typeface="Garamond"/>
              </a:rPr>
              <a:t>run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welfare.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2264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21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155699" y="349869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350610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155699" y="351350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155699" y="352165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352980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155699" y="353721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155699" y="354462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55699" y="35527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155699" y="356055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155699" y="356795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55699" y="357573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55699" y="35838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359129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359870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155699" y="360685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155699" y="361463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155699" y="362203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155699" y="362981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155699" y="363796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155699" y="364574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155699" y="365315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155699" y="366093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155699" y="366871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155699" y="367649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155699" y="368427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1155699" y="369204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1155699" y="369982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155699" y="370723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1155699" y="371501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155699" y="372279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155699" y="37305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155699" y="373835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155699" y="374613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155699" y="375390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155699" y="37616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1155699" y="376946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1155699" y="377687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155699" y="378465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1155699" y="379243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155699" y="379984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155699" y="380761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155699" y="381576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1155699" y="382354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155699" y="383095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155699" y="383873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155699" y="384688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155699" y="385429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155699" y="386170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1155699" y="386984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155699" y="387762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155699" y="388503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155699" y="389281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155699" y="390096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155699" y="39083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155699" y="391577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155699" y="392392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1155699" y="393207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1155699" y="393948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155699" y="394689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1155699" y="395504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1155699" y="396282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1155699" y="397023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1155699" y="397800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155699" y="398616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155699" y="399356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155699" y="400097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155699" y="400912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155699" y="401690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155699" y="402431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155699" y="403209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155699" y="404024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155699" y="404801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155699" y="405542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1155699" y="406320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155699" y="407098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1155699" y="407839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1155699" y="40861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1155699" y="409432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1155699" y="410209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1155699" y="410950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1155699" y="411728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1155699" y="412506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1155699" y="413284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1155699" y="414062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1155699" y="414840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1155699" y="415618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1155699" y="416358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1155699" y="417136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1155699" y="417914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1155699" y="418692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1155699" y="419470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1155699" y="420211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1155699" y="420989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1155699" y="421803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1155699" y="422581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1155699" y="423322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1155699" y="424100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1155699" y="424915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1155699" y="425656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1155699" y="42639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1155699" y="427212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1155699" y="427990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1155699" y="428730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1155699" y="429508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1155699" y="430323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1155699" y="431064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1155699" y="431805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1155699" y="432620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1155699" y="433435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1155699" y="434175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1155699" y="434916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1155699" y="435731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1155699" y="436472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1155699" y="437213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1155699" y="438028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1155699" y="438843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1155699" y="439584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1155699" y="440324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1155699" y="441139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1155699" y="441917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1155699" y="442658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1155699" y="443436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1155699" y="444251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1155699" y="444992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1155699" y="445733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1155699" y="446547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1155699" y="447325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1155699" y="448066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1155699" y="448844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1155699" y="449659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1155699" y="45043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1155699" y="451178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1155699" y="451956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1155699" y="452733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1155699" y="453511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1155699" y="454289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1155699" y="455067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1155699" y="455845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1155699" y="456586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1155699" y="457364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1155699" y="458141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1155699" y="458919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1155699" y="459697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1155699" y="460475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1155699" y="461253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1155699" y="462031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1155699" y="462809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1155699" y="463549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1155699" y="464327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1155699" y="465105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1155699" y="465846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1155699" y="466624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1155699" y="467439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1155699" y="468217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1155699" y="468958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1155699" y="469736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1155699" y="470550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1155699" y="471291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8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1155699" y="472032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1155699" y="472847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1155699" y="473625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1155699" y="474366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1155699" y="475144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1155699" y="475959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1155699" y="476699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8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1155699" y="477440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1155699" y="478255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1155699" y="479070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1155699" y="479811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1155699" y="480552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1155699" y="481366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1155699" y="482144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1155699" y="482885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1155699" y="483663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1155699" y="484478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1155699" y="485219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1155699" y="485960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1155699" y="486775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1155699" y="487552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1155699" y="488293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1155699" y="489071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1155699" y="489886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1155699" y="490664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1155699" y="491405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1155699" y="492183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1155699" y="492961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1155699" y="493701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1155699" y="494479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1155699" y="495294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1155699" y="496072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1155699" y="496813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1155699" y="497591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1155699" y="498369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1155699" y="499147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1155699" y="499924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1155699" y="500702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1155699" y="501480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1155699" y="502221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1155699" y="502999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1155699" y="503777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1155699" y="504555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1155699" y="505332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1155699" y="506073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1155699" y="506851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1155699" y="507666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1155699" y="508444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1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1155699" y="509185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1155699" y="509963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1155699" y="510778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1155699" y="511519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1155699" y="512259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1155699" y="5130747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1155699" y="5138525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1155699" y="5145933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7620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1155699" y="5153712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1155699" y="5161861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1155699" y="5169270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1155699" y="5176679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1155699" y="5184828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1155699" y="5192976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2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1155699" y="520038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685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1155699" y="5207794"/>
            <a:ext cx="22225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8381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1241636" y="3820583"/>
            <a:ext cx="1037167" cy="954440"/>
          </a:xfrm>
          <a:custGeom>
            <a:avLst/>
            <a:gdLst/>
            <a:ahLst/>
            <a:cxnLst/>
            <a:rect l="l" t="t" r="r" b="b"/>
            <a:pathLst>
              <a:path w="1066800" h="981710">
                <a:moveTo>
                  <a:pt x="533400" y="0"/>
                </a:moveTo>
                <a:lnTo>
                  <a:pt x="484917" y="2009"/>
                </a:lnTo>
                <a:lnTo>
                  <a:pt x="437640" y="7923"/>
                </a:lnTo>
                <a:lnTo>
                  <a:pt x="391759" y="17564"/>
                </a:lnTo>
                <a:lnTo>
                  <a:pt x="347463" y="30760"/>
                </a:lnTo>
                <a:lnTo>
                  <a:pt x="304942" y="47334"/>
                </a:lnTo>
                <a:lnTo>
                  <a:pt x="264385" y="67112"/>
                </a:lnTo>
                <a:lnTo>
                  <a:pt x="225983" y="89919"/>
                </a:lnTo>
                <a:lnTo>
                  <a:pt x="189925" y="115581"/>
                </a:lnTo>
                <a:lnTo>
                  <a:pt x="156400" y="143922"/>
                </a:lnTo>
                <a:lnTo>
                  <a:pt x="125599" y="174768"/>
                </a:lnTo>
                <a:lnTo>
                  <a:pt x="97711" y="207944"/>
                </a:lnTo>
                <a:lnTo>
                  <a:pt x="72926" y="243275"/>
                </a:lnTo>
                <a:lnTo>
                  <a:pt x="51433" y="280586"/>
                </a:lnTo>
                <a:lnTo>
                  <a:pt x="33423" y="319703"/>
                </a:lnTo>
                <a:lnTo>
                  <a:pt x="19085" y="360450"/>
                </a:lnTo>
                <a:lnTo>
                  <a:pt x="8608" y="402653"/>
                </a:lnTo>
                <a:lnTo>
                  <a:pt x="2183" y="446137"/>
                </a:lnTo>
                <a:lnTo>
                  <a:pt x="0" y="490728"/>
                </a:lnTo>
                <a:lnTo>
                  <a:pt x="2183" y="535431"/>
                </a:lnTo>
                <a:lnTo>
                  <a:pt x="8608" y="579002"/>
                </a:lnTo>
                <a:lnTo>
                  <a:pt x="19085" y="621269"/>
                </a:lnTo>
                <a:lnTo>
                  <a:pt x="33423" y="662059"/>
                </a:lnTo>
                <a:lnTo>
                  <a:pt x="51433" y="701200"/>
                </a:lnTo>
                <a:lnTo>
                  <a:pt x="72926" y="738519"/>
                </a:lnTo>
                <a:lnTo>
                  <a:pt x="97711" y="773843"/>
                </a:lnTo>
                <a:lnTo>
                  <a:pt x="125599" y="807000"/>
                </a:lnTo>
                <a:lnTo>
                  <a:pt x="156400" y="837818"/>
                </a:lnTo>
                <a:lnTo>
                  <a:pt x="189925" y="866125"/>
                </a:lnTo>
                <a:lnTo>
                  <a:pt x="225983" y="891747"/>
                </a:lnTo>
                <a:lnTo>
                  <a:pt x="264385" y="914512"/>
                </a:lnTo>
                <a:lnTo>
                  <a:pt x="304942" y="934249"/>
                </a:lnTo>
                <a:lnTo>
                  <a:pt x="347463" y="950783"/>
                </a:lnTo>
                <a:lnTo>
                  <a:pt x="391759" y="963944"/>
                </a:lnTo>
                <a:lnTo>
                  <a:pt x="437640" y="973557"/>
                </a:lnTo>
                <a:lnTo>
                  <a:pt x="484917" y="979452"/>
                </a:lnTo>
                <a:lnTo>
                  <a:pt x="533400" y="981456"/>
                </a:lnTo>
                <a:lnTo>
                  <a:pt x="581995" y="979452"/>
                </a:lnTo>
                <a:lnTo>
                  <a:pt x="629359" y="973557"/>
                </a:lnTo>
                <a:lnTo>
                  <a:pt x="675304" y="963944"/>
                </a:lnTo>
                <a:lnTo>
                  <a:pt x="719643" y="950783"/>
                </a:lnTo>
                <a:lnTo>
                  <a:pt x="762188" y="934249"/>
                </a:lnTo>
                <a:lnTo>
                  <a:pt x="802752" y="914512"/>
                </a:lnTo>
                <a:lnTo>
                  <a:pt x="841148" y="891747"/>
                </a:lnTo>
                <a:lnTo>
                  <a:pt x="877188" y="866125"/>
                </a:lnTo>
                <a:lnTo>
                  <a:pt x="910685" y="837819"/>
                </a:lnTo>
                <a:lnTo>
                  <a:pt x="941451" y="807000"/>
                </a:lnTo>
                <a:lnTo>
                  <a:pt x="969299" y="773843"/>
                </a:lnTo>
                <a:lnTo>
                  <a:pt x="994043" y="738519"/>
                </a:lnTo>
                <a:lnTo>
                  <a:pt x="1015493" y="701200"/>
                </a:lnTo>
                <a:lnTo>
                  <a:pt x="1033464" y="662059"/>
                </a:lnTo>
                <a:lnTo>
                  <a:pt x="1047767" y="621269"/>
                </a:lnTo>
                <a:lnTo>
                  <a:pt x="1058216" y="579002"/>
                </a:lnTo>
                <a:lnTo>
                  <a:pt x="1064622" y="535431"/>
                </a:lnTo>
                <a:lnTo>
                  <a:pt x="1066800" y="490728"/>
                </a:lnTo>
                <a:lnTo>
                  <a:pt x="1064622" y="446137"/>
                </a:lnTo>
                <a:lnTo>
                  <a:pt x="1058216" y="402653"/>
                </a:lnTo>
                <a:lnTo>
                  <a:pt x="1047767" y="360450"/>
                </a:lnTo>
                <a:lnTo>
                  <a:pt x="1033464" y="319703"/>
                </a:lnTo>
                <a:lnTo>
                  <a:pt x="1015493" y="280586"/>
                </a:lnTo>
                <a:lnTo>
                  <a:pt x="994043" y="243275"/>
                </a:lnTo>
                <a:lnTo>
                  <a:pt x="969299" y="207944"/>
                </a:lnTo>
                <a:lnTo>
                  <a:pt x="941451" y="174768"/>
                </a:lnTo>
                <a:lnTo>
                  <a:pt x="910685" y="143922"/>
                </a:lnTo>
                <a:lnTo>
                  <a:pt x="877188" y="115581"/>
                </a:lnTo>
                <a:lnTo>
                  <a:pt x="841148" y="89919"/>
                </a:lnTo>
                <a:lnTo>
                  <a:pt x="802752" y="67112"/>
                </a:lnTo>
                <a:lnTo>
                  <a:pt x="762188" y="47334"/>
                </a:lnTo>
                <a:lnTo>
                  <a:pt x="719643" y="30760"/>
                </a:lnTo>
                <a:lnTo>
                  <a:pt x="675304" y="17564"/>
                </a:lnTo>
                <a:lnTo>
                  <a:pt x="629359" y="7923"/>
                </a:lnTo>
                <a:lnTo>
                  <a:pt x="581995" y="2009"/>
                </a:lnTo>
                <a:lnTo>
                  <a:pt x="53340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1229785" y="3808717"/>
            <a:ext cx="1024819" cy="942093"/>
          </a:xfrm>
          <a:custGeom>
            <a:avLst/>
            <a:gdLst/>
            <a:ahLst/>
            <a:cxnLst/>
            <a:rect l="l" t="t" r="r" b="b"/>
            <a:pathLst>
              <a:path w="1054100" h="969010">
                <a:moveTo>
                  <a:pt x="526542" y="968501"/>
                </a:moveTo>
                <a:lnTo>
                  <a:pt x="475787" y="966280"/>
                </a:lnTo>
                <a:lnTo>
                  <a:pt x="426407" y="959755"/>
                </a:lnTo>
                <a:lnTo>
                  <a:pt x="378621" y="949129"/>
                </a:lnTo>
                <a:lnTo>
                  <a:pt x="332649" y="934605"/>
                </a:lnTo>
                <a:lnTo>
                  <a:pt x="288711" y="916388"/>
                </a:lnTo>
                <a:lnTo>
                  <a:pt x="247026" y="894682"/>
                </a:lnTo>
                <a:lnTo>
                  <a:pt x="207814" y="869689"/>
                </a:lnTo>
                <a:lnTo>
                  <a:pt x="171293" y="841615"/>
                </a:lnTo>
                <a:lnTo>
                  <a:pt x="137685" y="810662"/>
                </a:lnTo>
                <a:lnTo>
                  <a:pt x="107208" y="777034"/>
                </a:lnTo>
                <a:lnTo>
                  <a:pt x="80083" y="740935"/>
                </a:lnTo>
                <a:lnTo>
                  <a:pt x="56528" y="702570"/>
                </a:lnTo>
                <a:lnTo>
                  <a:pt x="36763" y="662141"/>
                </a:lnTo>
                <a:lnTo>
                  <a:pt x="21008" y="619853"/>
                </a:lnTo>
                <a:lnTo>
                  <a:pt x="9483" y="575909"/>
                </a:lnTo>
                <a:lnTo>
                  <a:pt x="2407" y="530514"/>
                </a:lnTo>
                <a:lnTo>
                  <a:pt x="0" y="483870"/>
                </a:lnTo>
                <a:lnTo>
                  <a:pt x="2407" y="437236"/>
                </a:lnTo>
                <a:lnTo>
                  <a:pt x="9483" y="391863"/>
                </a:lnTo>
                <a:lnTo>
                  <a:pt x="21008" y="347954"/>
                </a:lnTo>
                <a:lnTo>
                  <a:pt x="36763" y="305710"/>
                </a:lnTo>
                <a:lnTo>
                  <a:pt x="56528" y="265334"/>
                </a:lnTo>
                <a:lnTo>
                  <a:pt x="80083" y="227027"/>
                </a:lnTo>
                <a:lnTo>
                  <a:pt x="107208" y="190992"/>
                </a:lnTo>
                <a:lnTo>
                  <a:pt x="137685" y="157430"/>
                </a:lnTo>
                <a:lnTo>
                  <a:pt x="171293" y="126543"/>
                </a:lnTo>
                <a:lnTo>
                  <a:pt x="207814" y="98534"/>
                </a:lnTo>
                <a:lnTo>
                  <a:pt x="247026" y="73604"/>
                </a:lnTo>
                <a:lnTo>
                  <a:pt x="288711" y="51955"/>
                </a:lnTo>
                <a:lnTo>
                  <a:pt x="332649" y="33790"/>
                </a:lnTo>
                <a:lnTo>
                  <a:pt x="378621" y="19310"/>
                </a:lnTo>
                <a:lnTo>
                  <a:pt x="426407" y="8716"/>
                </a:lnTo>
                <a:lnTo>
                  <a:pt x="475787" y="2212"/>
                </a:lnTo>
                <a:lnTo>
                  <a:pt x="526542" y="0"/>
                </a:lnTo>
                <a:lnTo>
                  <a:pt x="577303" y="2212"/>
                </a:lnTo>
                <a:lnTo>
                  <a:pt x="626703" y="8716"/>
                </a:lnTo>
                <a:lnTo>
                  <a:pt x="674522" y="19310"/>
                </a:lnTo>
                <a:lnTo>
                  <a:pt x="720537" y="33790"/>
                </a:lnTo>
                <a:lnTo>
                  <a:pt x="764527" y="51955"/>
                </a:lnTo>
                <a:lnTo>
                  <a:pt x="806271" y="73604"/>
                </a:lnTo>
                <a:lnTo>
                  <a:pt x="845547" y="98534"/>
                </a:lnTo>
                <a:lnTo>
                  <a:pt x="882134" y="126543"/>
                </a:lnTo>
                <a:lnTo>
                  <a:pt x="915810" y="157430"/>
                </a:lnTo>
                <a:lnTo>
                  <a:pt x="946354" y="190992"/>
                </a:lnTo>
                <a:lnTo>
                  <a:pt x="973544" y="227027"/>
                </a:lnTo>
                <a:lnTo>
                  <a:pt x="997158" y="265334"/>
                </a:lnTo>
                <a:lnTo>
                  <a:pt x="1016976" y="305710"/>
                </a:lnTo>
                <a:lnTo>
                  <a:pt x="1032775" y="347954"/>
                </a:lnTo>
                <a:lnTo>
                  <a:pt x="1044335" y="391863"/>
                </a:lnTo>
                <a:lnTo>
                  <a:pt x="1051433" y="437236"/>
                </a:lnTo>
                <a:lnTo>
                  <a:pt x="1053848" y="483870"/>
                </a:lnTo>
                <a:lnTo>
                  <a:pt x="1051433" y="530514"/>
                </a:lnTo>
                <a:lnTo>
                  <a:pt x="1044335" y="575909"/>
                </a:lnTo>
                <a:lnTo>
                  <a:pt x="1032775" y="619853"/>
                </a:lnTo>
                <a:lnTo>
                  <a:pt x="1016976" y="662141"/>
                </a:lnTo>
                <a:lnTo>
                  <a:pt x="997158" y="702570"/>
                </a:lnTo>
                <a:lnTo>
                  <a:pt x="973544" y="740935"/>
                </a:lnTo>
                <a:lnTo>
                  <a:pt x="946354" y="777034"/>
                </a:lnTo>
                <a:lnTo>
                  <a:pt x="915810" y="810662"/>
                </a:lnTo>
                <a:lnTo>
                  <a:pt x="882134" y="841615"/>
                </a:lnTo>
                <a:lnTo>
                  <a:pt x="845547" y="869689"/>
                </a:lnTo>
                <a:lnTo>
                  <a:pt x="806271" y="894682"/>
                </a:lnTo>
                <a:lnTo>
                  <a:pt x="764527" y="916388"/>
                </a:lnTo>
                <a:lnTo>
                  <a:pt x="720537" y="934605"/>
                </a:lnTo>
                <a:lnTo>
                  <a:pt x="674522" y="949129"/>
                </a:lnTo>
                <a:lnTo>
                  <a:pt x="626703" y="959755"/>
                </a:lnTo>
                <a:lnTo>
                  <a:pt x="577303" y="966280"/>
                </a:lnTo>
                <a:lnTo>
                  <a:pt x="526542" y="96850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1229785" y="3808717"/>
            <a:ext cx="1024819" cy="942093"/>
          </a:xfrm>
          <a:custGeom>
            <a:avLst/>
            <a:gdLst/>
            <a:ahLst/>
            <a:cxnLst/>
            <a:rect l="l" t="t" r="r" b="b"/>
            <a:pathLst>
              <a:path w="1054100" h="969010">
                <a:moveTo>
                  <a:pt x="1053848" y="483870"/>
                </a:moveTo>
                <a:lnTo>
                  <a:pt x="1051433" y="437236"/>
                </a:lnTo>
                <a:lnTo>
                  <a:pt x="1044335" y="391863"/>
                </a:lnTo>
                <a:lnTo>
                  <a:pt x="1032775" y="347954"/>
                </a:lnTo>
                <a:lnTo>
                  <a:pt x="1016976" y="305710"/>
                </a:lnTo>
                <a:lnTo>
                  <a:pt x="997158" y="265334"/>
                </a:lnTo>
                <a:lnTo>
                  <a:pt x="973544" y="227027"/>
                </a:lnTo>
                <a:lnTo>
                  <a:pt x="946354" y="190992"/>
                </a:lnTo>
                <a:lnTo>
                  <a:pt x="915810" y="157430"/>
                </a:lnTo>
                <a:lnTo>
                  <a:pt x="882134" y="126543"/>
                </a:lnTo>
                <a:lnTo>
                  <a:pt x="845547" y="98534"/>
                </a:lnTo>
                <a:lnTo>
                  <a:pt x="806271" y="73604"/>
                </a:lnTo>
                <a:lnTo>
                  <a:pt x="764527" y="51955"/>
                </a:lnTo>
                <a:lnTo>
                  <a:pt x="720537" y="33790"/>
                </a:lnTo>
                <a:lnTo>
                  <a:pt x="674522" y="19310"/>
                </a:lnTo>
                <a:lnTo>
                  <a:pt x="626703" y="8716"/>
                </a:lnTo>
                <a:lnTo>
                  <a:pt x="577303" y="2212"/>
                </a:lnTo>
                <a:lnTo>
                  <a:pt x="526542" y="0"/>
                </a:lnTo>
                <a:lnTo>
                  <a:pt x="475787" y="2212"/>
                </a:lnTo>
                <a:lnTo>
                  <a:pt x="426407" y="8716"/>
                </a:lnTo>
                <a:lnTo>
                  <a:pt x="378621" y="19310"/>
                </a:lnTo>
                <a:lnTo>
                  <a:pt x="332649" y="33790"/>
                </a:lnTo>
                <a:lnTo>
                  <a:pt x="288711" y="51955"/>
                </a:lnTo>
                <a:lnTo>
                  <a:pt x="247026" y="73604"/>
                </a:lnTo>
                <a:lnTo>
                  <a:pt x="207814" y="98534"/>
                </a:lnTo>
                <a:lnTo>
                  <a:pt x="171293" y="126543"/>
                </a:lnTo>
                <a:lnTo>
                  <a:pt x="137685" y="157430"/>
                </a:lnTo>
                <a:lnTo>
                  <a:pt x="107208" y="190992"/>
                </a:lnTo>
                <a:lnTo>
                  <a:pt x="80083" y="227027"/>
                </a:lnTo>
                <a:lnTo>
                  <a:pt x="56528" y="265334"/>
                </a:lnTo>
                <a:lnTo>
                  <a:pt x="36763" y="305710"/>
                </a:lnTo>
                <a:lnTo>
                  <a:pt x="21008" y="347954"/>
                </a:lnTo>
                <a:lnTo>
                  <a:pt x="9483" y="391863"/>
                </a:lnTo>
                <a:lnTo>
                  <a:pt x="2407" y="437236"/>
                </a:lnTo>
                <a:lnTo>
                  <a:pt x="0" y="483870"/>
                </a:lnTo>
                <a:lnTo>
                  <a:pt x="2407" y="530514"/>
                </a:lnTo>
                <a:lnTo>
                  <a:pt x="9483" y="575909"/>
                </a:lnTo>
                <a:lnTo>
                  <a:pt x="21008" y="619853"/>
                </a:lnTo>
                <a:lnTo>
                  <a:pt x="36763" y="662141"/>
                </a:lnTo>
                <a:lnTo>
                  <a:pt x="56528" y="702570"/>
                </a:lnTo>
                <a:lnTo>
                  <a:pt x="80083" y="740935"/>
                </a:lnTo>
                <a:lnTo>
                  <a:pt x="107208" y="777034"/>
                </a:lnTo>
                <a:lnTo>
                  <a:pt x="137685" y="810662"/>
                </a:lnTo>
                <a:lnTo>
                  <a:pt x="171293" y="841615"/>
                </a:lnTo>
                <a:lnTo>
                  <a:pt x="207814" y="869689"/>
                </a:lnTo>
                <a:lnTo>
                  <a:pt x="247026" y="894682"/>
                </a:lnTo>
                <a:lnTo>
                  <a:pt x="288711" y="916388"/>
                </a:lnTo>
                <a:lnTo>
                  <a:pt x="332649" y="934605"/>
                </a:lnTo>
                <a:lnTo>
                  <a:pt x="378621" y="949129"/>
                </a:lnTo>
                <a:lnTo>
                  <a:pt x="426407" y="959755"/>
                </a:lnTo>
                <a:lnTo>
                  <a:pt x="475787" y="966280"/>
                </a:lnTo>
                <a:lnTo>
                  <a:pt x="526542" y="968501"/>
                </a:lnTo>
                <a:lnTo>
                  <a:pt x="577303" y="966280"/>
                </a:lnTo>
                <a:lnTo>
                  <a:pt x="626703" y="959755"/>
                </a:lnTo>
                <a:lnTo>
                  <a:pt x="674522" y="949129"/>
                </a:lnTo>
                <a:lnTo>
                  <a:pt x="720537" y="934605"/>
                </a:lnTo>
                <a:lnTo>
                  <a:pt x="764527" y="916388"/>
                </a:lnTo>
                <a:lnTo>
                  <a:pt x="806271" y="894682"/>
                </a:lnTo>
                <a:lnTo>
                  <a:pt x="845547" y="869689"/>
                </a:lnTo>
                <a:lnTo>
                  <a:pt x="882134" y="841615"/>
                </a:lnTo>
                <a:lnTo>
                  <a:pt x="915810" y="810662"/>
                </a:lnTo>
                <a:lnTo>
                  <a:pt x="946354" y="777034"/>
                </a:lnTo>
                <a:lnTo>
                  <a:pt x="973544" y="740935"/>
                </a:lnTo>
                <a:lnTo>
                  <a:pt x="997158" y="702570"/>
                </a:lnTo>
                <a:lnTo>
                  <a:pt x="1016976" y="662141"/>
                </a:lnTo>
                <a:lnTo>
                  <a:pt x="1032775" y="619853"/>
                </a:lnTo>
                <a:lnTo>
                  <a:pt x="1044335" y="575909"/>
                </a:lnTo>
                <a:lnTo>
                  <a:pt x="1051433" y="530514"/>
                </a:lnTo>
                <a:lnTo>
                  <a:pt x="1053848" y="483870"/>
                </a:lnTo>
                <a:close/>
              </a:path>
            </a:pathLst>
          </a:custGeom>
          <a:ln w="12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333625" y="3819842"/>
            <a:ext cx="1039019" cy="955675"/>
          </a:xfrm>
          <a:custGeom>
            <a:avLst/>
            <a:gdLst/>
            <a:ahLst/>
            <a:cxnLst/>
            <a:rect l="l" t="t" r="r" b="b"/>
            <a:pathLst>
              <a:path w="1068704" h="982979">
                <a:moveTo>
                  <a:pt x="534162" y="0"/>
                </a:moveTo>
                <a:lnTo>
                  <a:pt x="485559" y="2010"/>
                </a:lnTo>
                <a:lnTo>
                  <a:pt x="438176" y="7924"/>
                </a:lnTo>
                <a:lnTo>
                  <a:pt x="392200" y="17568"/>
                </a:lnTo>
                <a:lnTo>
                  <a:pt x="347822" y="30768"/>
                </a:lnTo>
                <a:lnTo>
                  <a:pt x="305229" y="47350"/>
                </a:lnTo>
                <a:lnTo>
                  <a:pt x="264611" y="67140"/>
                </a:lnTo>
                <a:lnTo>
                  <a:pt x="226157" y="89964"/>
                </a:lnTo>
                <a:lnTo>
                  <a:pt x="190055" y="115648"/>
                </a:lnTo>
                <a:lnTo>
                  <a:pt x="156495" y="144017"/>
                </a:lnTo>
                <a:lnTo>
                  <a:pt x="125666" y="174899"/>
                </a:lnTo>
                <a:lnTo>
                  <a:pt x="97756" y="208118"/>
                </a:lnTo>
                <a:lnTo>
                  <a:pt x="72954" y="243501"/>
                </a:lnTo>
                <a:lnTo>
                  <a:pt x="51450" y="280873"/>
                </a:lnTo>
                <a:lnTo>
                  <a:pt x="33431" y="320061"/>
                </a:lnTo>
                <a:lnTo>
                  <a:pt x="19088" y="360891"/>
                </a:lnTo>
                <a:lnTo>
                  <a:pt x="8609" y="403188"/>
                </a:lnTo>
                <a:lnTo>
                  <a:pt x="2183" y="446779"/>
                </a:lnTo>
                <a:lnTo>
                  <a:pt x="0" y="491489"/>
                </a:lnTo>
                <a:lnTo>
                  <a:pt x="2183" y="536200"/>
                </a:lnTo>
                <a:lnTo>
                  <a:pt x="8609" y="579791"/>
                </a:lnTo>
                <a:lnTo>
                  <a:pt x="19088" y="622088"/>
                </a:lnTo>
                <a:lnTo>
                  <a:pt x="33431" y="662918"/>
                </a:lnTo>
                <a:lnTo>
                  <a:pt x="51450" y="702106"/>
                </a:lnTo>
                <a:lnTo>
                  <a:pt x="72954" y="739478"/>
                </a:lnTo>
                <a:lnTo>
                  <a:pt x="97756" y="774861"/>
                </a:lnTo>
                <a:lnTo>
                  <a:pt x="125666" y="808080"/>
                </a:lnTo>
                <a:lnTo>
                  <a:pt x="156495" y="838961"/>
                </a:lnTo>
                <a:lnTo>
                  <a:pt x="190055" y="867331"/>
                </a:lnTo>
                <a:lnTo>
                  <a:pt x="226157" y="893015"/>
                </a:lnTo>
                <a:lnTo>
                  <a:pt x="264611" y="915839"/>
                </a:lnTo>
                <a:lnTo>
                  <a:pt x="305229" y="935629"/>
                </a:lnTo>
                <a:lnTo>
                  <a:pt x="347822" y="952211"/>
                </a:lnTo>
                <a:lnTo>
                  <a:pt x="392200" y="965411"/>
                </a:lnTo>
                <a:lnTo>
                  <a:pt x="438176" y="975055"/>
                </a:lnTo>
                <a:lnTo>
                  <a:pt x="485559" y="980969"/>
                </a:lnTo>
                <a:lnTo>
                  <a:pt x="534162" y="982979"/>
                </a:lnTo>
                <a:lnTo>
                  <a:pt x="582764" y="980969"/>
                </a:lnTo>
                <a:lnTo>
                  <a:pt x="630147" y="975055"/>
                </a:lnTo>
                <a:lnTo>
                  <a:pt x="676123" y="965411"/>
                </a:lnTo>
                <a:lnTo>
                  <a:pt x="720501" y="952211"/>
                </a:lnTo>
                <a:lnTo>
                  <a:pt x="763094" y="935629"/>
                </a:lnTo>
                <a:lnTo>
                  <a:pt x="803712" y="915839"/>
                </a:lnTo>
                <a:lnTo>
                  <a:pt x="842166" y="893015"/>
                </a:lnTo>
                <a:lnTo>
                  <a:pt x="878268" y="867331"/>
                </a:lnTo>
                <a:lnTo>
                  <a:pt x="911828" y="838961"/>
                </a:lnTo>
                <a:lnTo>
                  <a:pt x="942657" y="808080"/>
                </a:lnTo>
                <a:lnTo>
                  <a:pt x="970567" y="774861"/>
                </a:lnTo>
                <a:lnTo>
                  <a:pt x="995369" y="739478"/>
                </a:lnTo>
                <a:lnTo>
                  <a:pt x="1016873" y="702106"/>
                </a:lnTo>
                <a:lnTo>
                  <a:pt x="1034892" y="662918"/>
                </a:lnTo>
                <a:lnTo>
                  <a:pt x="1049235" y="622088"/>
                </a:lnTo>
                <a:lnTo>
                  <a:pt x="1059714" y="579791"/>
                </a:lnTo>
                <a:lnTo>
                  <a:pt x="1066140" y="536200"/>
                </a:lnTo>
                <a:lnTo>
                  <a:pt x="1068324" y="491489"/>
                </a:lnTo>
                <a:lnTo>
                  <a:pt x="1066140" y="446779"/>
                </a:lnTo>
                <a:lnTo>
                  <a:pt x="1059714" y="403188"/>
                </a:lnTo>
                <a:lnTo>
                  <a:pt x="1049235" y="360891"/>
                </a:lnTo>
                <a:lnTo>
                  <a:pt x="1034892" y="320061"/>
                </a:lnTo>
                <a:lnTo>
                  <a:pt x="1016873" y="280873"/>
                </a:lnTo>
                <a:lnTo>
                  <a:pt x="995369" y="243501"/>
                </a:lnTo>
                <a:lnTo>
                  <a:pt x="970567" y="208118"/>
                </a:lnTo>
                <a:lnTo>
                  <a:pt x="942657" y="174899"/>
                </a:lnTo>
                <a:lnTo>
                  <a:pt x="911828" y="144018"/>
                </a:lnTo>
                <a:lnTo>
                  <a:pt x="878268" y="115648"/>
                </a:lnTo>
                <a:lnTo>
                  <a:pt x="842166" y="89964"/>
                </a:lnTo>
                <a:lnTo>
                  <a:pt x="803712" y="67140"/>
                </a:lnTo>
                <a:lnTo>
                  <a:pt x="763094" y="47350"/>
                </a:lnTo>
                <a:lnTo>
                  <a:pt x="720501" y="30768"/>
                </a:lnTo>
                <a:lnTo>
                  <a:pt x="676123" y="17568"/>
                </a:lnTo>
                <a:lnTo>
                  <a:pt x="630147" y="7924"/>
                </a:lnTo>
                <a:lnTo>
                  <a:pt x="582764" y="2010"/>
                </a:lnTo>
                <a:lnTo>
                  <a:pt x="534162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2322508" y="3808717"/>
            <a:ext cx="1024819" cy="942093"/>
          </a:xfrm>
          <a:custGeom>
            <a:avLst/>
            <a:gdLst/>
            <a:ahLst/>
            <a:cxnLst/>
            <a:rect l="l" t="t" r="r" b="b"/>
            <a:pathLst>
              <a:path w="1054100" h="969010">
                <a:moveTo>
                  <a:pt x="526542" y="968501"/>
                </a:moveTo>
                <a:lnTo>
                  <a:pt x="475789" y="966280"/>
                </a:lnTo>
                <a:lnTo>
                  <a:pt x="426411" y="959755"/>
                </a:lnTo>
                <a:lnTo>
                  <a:pt x="378626" y="949129"/>
                </a:lnTo>
                <a:lnTo>
                  <a:pt x="332655" y="934605"/>
                </a:lnTo>
                <a:lnTo>
                  <a:pt x="288717" y="916388"/>
                </a:lnTo>
                <a:lnTo>
                  <a:pt x="247032" y="894682"/>
                </a:lnTo>
                <a:lnTo>
                  <a:pt x="207819" y="869689"/>
                </a:lnTo>
                <a:lnTo>
                  <a:pt x="171298" y="841615"/>
                </a:lnTo>
                <a:lnTo>
                  <a:pt x="137690" y="810662"/>
                </a:lnTo>
                <a:lnTo>
                  <a:pt x="107212" y="777034"/>
                </a:lnTo>
                <a:lnTo>
                  <a:pt x="80086" y="740935"/>
                </a:lnTo>
                <a:lnTo>
                  <a:pt x="56530" y="702570"/>
                </a:lnTo>
                <a:lnTo>
                  <a:pt x="36765" y="662141"/>
                </a:lnTo>
                <a:lnTo>
                  <a:pt x="21009" y="619853"/>
                </a:lnTo>
                <a:lnTo>
                  <a:pt x="9484" y="575909"/>
                </a:lnTo>
                <a:lnTo>
                  <a:pt x="2407" y="530514"/>
                </a:lnTo>
                <a:lnTo>
                  <a:pt x="0" y="483870"/>
                </a:lnTo>
                <a:lnTo>
                  <a:pt x="2407" y="437236"/>
                </a:lnTo>
                <a:lnTo>
                  <a:pt x="9484" y="391863"/>
                </a:lnTo>
                <a:lnTo>
                  <a:pt x="21009" y="347954"/>
                </a:lnTo>
                <a:lnTo>
                  <a:pt x="36765" y="305710"/>
                </a:lnTo>
                <a:lnTo>
                  <a:pt x="56530" y="265334"/>
                </a:lnTo>
                <a:lnTo>
                  <a:pt x="80086" y="227027"/>
                </a:lnTo>
                <a:lnTo>
                  <a:pt x="107212" y="190992"/>
                </a:lnTo>
                <a:lnTo>
                  <a:pt x="137690" y="157430"/>
                </a:lnTo>
                <a:lnTo>
                  <a:pt x="171298" y="126543"/>
                </a:lnTo>
                <a:lnTo>
                  <a:pt x="207819" y="98534"/>
                </a:lnTo>
                <a:lnTo>
                  <a:pt x="247032" y="73604"/>
                </a:lnTo>
                <a:lnTo>
                  <a:pt x="288717" y="51955"/>
                </a:lnTo>
                <a:lnTo>
                  <a:pt x="332655" y="33790"/>
                </a:lnTo>
                <a:lnTo>
                  <a:pt x="378626" y="19310"/>
                </a:lnTo>
                <a:lnTo>
                  <a:pt x="426411" y="8716"/>
                </a:lnTo>
                <a:lnTo>
                  <a:pt x="475789" y="2212"/>
                </a:lnTo>
                <a:lnTo>
                  <a:pt x="526542" y="0"/>
                </a:lnTo>
                <a:lnTo>
                  <a:pt x="577305" y="2212"/>
                </a:lnTo>
                <a:lnTo>
                  <a:pt x="626706" y="8716"/>
                </a:lnTo>
                <a:lnTo>
                  <a:pt x="674526" y="19310"/>
                </a:lnTo>
                <a:lnTo>
                  <a:pt x="720542" y="33790"/>
                </a:lnTo>
                <a:lnTo>
                  <a:pt x="764533" y="51955"/>
                </a:lnTo>
                <a:lnTo>
                  <a:pt x="806277" y="73604"/>
                </a:lnTo>
                <a:lnTo>
                  <a:pt x="845553" y="98534"/>
                </a:lnTo>
                <a:lnTo>
                  <a:pt x="882139" y="126543"/>
                </a:lnTo>
                <a:lnTo>
                  <a:pt x="915815" y="157430"/>
                </a:lnTo>
                <a:lnTo>
                  <a:pt x="946358" y="190992"/>
                </a:lnTo>
                <a:lnTo>
                  <a:pt x="973547" y="227027"/>
                </a:lnTo>
                <a:lnTo>
                  <a:pt x="997161" y="265334"/>
                </a:lnTo>
                <a:lnTo>
                  <a:pt x="1016978" y="305710"/>
                </a:lnTo>
                <a:lnTo>
                  <a:pt x="1032776" y="347954"/>
                </a:lnTo>
                <a:lnTo>
                  <a:pt x="1044335" y="391863"/>
                </a:lnTo>
                <a:lnTo>
                  <a:pt x="1051433" y="437236"/>
                </a:lnTo>
                <a:lnTo>
                  <a:pt x="1053848" y="483870"/>
                </a:lnTo>
                <a:lnTo>
                  <a:pt x="1051433" y="530514"/>
                </a:lnTo>
                <a:lnTo>
                  <a:pt x="1044335" y="575909"/>
                </a:lnTo>
                <a:lnTo>
                  <a:pt x="1032776" y="619853"/>
                </a:lnTo>
                <a:lnTo>
                  <a:pt x="1016978" y="662141"/>
                </a:lnTo>
                <a:lnTo>
                  <a:pt x="997161" y="702570"/>
                </a:lnTo>
                <a:lnTo>
                  <a:pt x="973547" y="740935"/>
                </a:lnTo>
                <a:lnTo>
                  <a:pt x="946358" y="777034"/>
                </a:lnTo>
                <a:lnTo>
                  <a:pt x="915815" y="810662"/>
                </a:lnTo>
                <a:lnTo>
                  <a:pt x="882139" y="841615"/>
                </a:lnTo>
                <a:lnTo>
                  <a:pt x="845553" y="869689"/>
                </a:lnTo>
                <a:lnTo>
                  <a:pt x="806277" y="894682"/>
                </a:lnTo>
                <a:lnTo>
                  <a:pt x="764533" y="916388"/>
                </a:lnTo>
                <a:lnTo>
                  <a:pt x="720542" y="934605"/>
                </a:lnTo>
                <a:lnTo>
                  <a:pt x="674526" y="949129"/>
                </a:lnTo>
                <a:lnTo>
                  <a:pt x="626706" y="959755"/>
                </a:lnTo>
                <a:lnTo>
                  <a:pt x="577305" y="966280"/>
                </a:lnTo>
                <a:lnTo>
                  <a:pt x="526542" y="96850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322508" y="3808717"/>
            <a:ext cx="1024819" cy="942093"/>
          </a:xfrm>
          <a:custGeom>
            <a:avLst/>
            <a:gdLst/>
            <a:ahLst/>
            <a:cxnLst/>
            <a:rect l="l" t="t" r="r" b="b"/>
            <a:pathLst>
              <a:path w="1054100" h="969010">
                <a:moveTo>
                  <a:pt x="1053848" y="483870"/>
                </a:moveTo>
                <a:lnTo>
                  <a:pt x="1051433" y="437236"/>
                </a:lnTo>
                <a:lnTo>
                  <a:pt x="1044335" y="391863"/>
                </a:lnTo>
                <a:lnTo>
                  <a:pt x="1032776" y="347954"/>
                </a:lnTo>
                <a:lnTo>
                  <a:pt x="1016978" y="305710"/>
                </a:lnTo>
                <a:lnTo>
                  <a:pt x="997161" y="265334"/>
                </a:lnTo>
                <a:lnTo>
                  <a:pt x="973547" y="227027"/>
                </a:lnTo>
                <a:lnTo>
                  <a:pt x="946358" y="190992"/>
                </a:lnTo>
                <a:lnTo>
                  <a:pt x="915815" y="157430"/>
                </a:lnTo>
                <a:lnTo>
                  <a:pt x="882139" y="126543"/>
                </a:lnTo>
                <a:lnTo>
                  <a:pt x="845553" y="98534"/>
                </a:lnTo>
                <a:lnTo>
                  <a:pt x="806277" y="73604"/>
                </a:lnTo>
                <a:lnTo>
                  <a:pt x="764533" y="51955"/>
                </a:lnTo>
                <a:lnTo>
                  <a:pt x="720542" y="33790"/>
                </a:lnTo>
                <a:lnTo>
                  <a:pt x="674526" y="19310"/>
                </a:lnTo>
                <a:lnTo>
                  <a:pt x="626706" y="8716"/>
                </a:lnTo>
                <a:lnTo>
                  <a:pt x="577305" y="2212"/>
                </a:lnTo>
                <a:lnTo>
                  <a:pt x="526542" y="0"/>
                </a:lnTo>
                <a:lnTo>
                  <a:pt x="475789" y="2212"/>
                </a:lnTo>
                <a:lnTo>
                  <a:pt x="426411" y="8716"/>
                </a:lnTo>
                <a:lnTo>
                  <a:pt x="378626" y="19310"/>
                </a:lnTo>
                <a:lnTo>
                  <a:pt x="332655" y="33790"/>
                </a:lnTo>
                <a:lnTo>
                  <a:pt x="288717" y="51955"/>
                </a:lnTo>
                <a:lnTo>
                  <a:pt x="247032" y="73604"/>
                </a:lnTo>
                <a:lnTo>
                  <a:pt x="207819" y="98534"/>
                </a:lnTo>
                <a:lnTo>
                  <a:pt x="171298" y="126543"/>
                </a:lnTo>
                <a:lnTo>
                  <a:pt x="137690" y="157430"/>
                </a:lnTo>
                <a:lnTo>
                  <a:pt x="107212" y="190992"/>
                </a:lnTo>
                <a:lnTo>
                  <a:pt x="80086" y="227027"/>
                </a:lnTo>
                <a:lnTo>
                  <a:pt x="56530" y="265334"/>
                </a:lnTo>
                <a:lnTo>
                  <a:pt x="36765" y="305710"/>
                </a:lnTo>
                <a:lnTo>
                  <a:pt x="21009" y="347954"/>
                </a:lnTo>
                <a:lnTo>
                  <a:pt x="9484" y="391863"/>
                </a:lnTo>
                <a:lnTo>
                  <a:pt x="2407" y="437236"/>
                </a:lnTo>
                <a:lnTo>
                  <a:pt x="0" y="483870"/>
                </a:lnTo>
                <a:lnTo>
                  <a:pt x="2407" y="530514"/>
                </a:lnTo>
                <a:lnTo>
                  <a:pt x="9484" y="575909"/>
                </a:lnTo>
                <a:lnTo>
                  <a:pt x="21009" y="619853"/>
                </a:lnTo>
                <a:lnTo>
                  <a:pt x="36765" y="662141"/>
                </a:lnTo>
                <a:lnTo>
                  <a:pt x="56530" y="702570"/>
                </a:lnTo>
                <a:lnTo>
                  <a:pt x="80086" y="740935"/>
                </a:lnTo>
                <a:lnTo>
                  <a:pt x="107212" y="777034"/>
                </a:lnTo>
                <a:lnTo>
                  <a:pt x="137690" y="810662"/>
                </a:lnTo>
                <a:lnTo>
                  <a:pt x="171298" y="841615"/>
                </a:lnTo>
                <a:lnTo>
                  <a:pt x="207819" y="869689"/>
                </a:lnTo>
                <a:lnTo>
                  <a:pt x="247032" y="894682"/>
                </a:lnTo>
                <a:lnTo>
                  <a:pt x="288717" y="916388"/>
                </a:lnTo>
                <a:lnTo>
                  <a:pt x="332655" y="934605"/>
                </a:lnTo>
                <a:lnTo>
                  <a:pt x="378626" y="949129"/>
                </a:lnTo>
                <a:lnTo>
                  <a:pt x="426411" y="959755"/>
                </a:lnTo>
                <a:lnTo>
                  <a:pt x="475789" y="966280"/>
                </a:lnTo>
                <a:lnTo>
                  <a:pt x="526542" y="968501"/>
                </a:lnTo>
                <a:lnTo>
                  <a:pt x="577305" y="966280"/>
                </a:lnTo>
                <a:lnTo>
                  <a:pt x="626706" y="959755"/>
                </a:lnTo>
                <a:lnTo>
                  <a:pt x="674526" y="949129"/>
                </a:lnTo>
                <a:lnTo>
                  <a:pt x="720542" y="934605"/>
                </a:lnTo>
                <a:lnTo>
                  <a:pt x="764533" y="916388"/>
                </a:lnTo>
                <a:lnTo>
                  <a:pt x="806277" y="894682"/>
                </a:lnTo>
                <a:lnTo>
                  <a:pt x="845553" y="869689"/>
                </a:lnTo>
                <a:lnTo>
                  <a:pt x="882139" y="841615"/>
                </a:lnTo>
                <a:lnTo>
                  <a:pt x="915815" y="810662"/>
                </a:lnTo>
                <a:lnTo>
                  <a:pt x="946358" y="777034"/>
                </a:lnTo>
                <a:lnTo>
                  <a:pt x="973547" y="740935"/>
                </a:lnTo>
                <a:lnTo>
                  <a:pt x="997161" y="702570"/>
                </a:lnTo>
                <a:lnTo>
                  <a:pt x="1016978" y="662141"/>
                </a:lnTo>
                <a:lnTo>
                  <a:pt x="1032776" y="619853"/>
                </a:lnTo>
                <a:lnTo>
                  <a:pt x="1044335" y="575909"/>
                </a:lnTo>
                <a:lnTo>
                  <a:pt x="1051433" y="530514"/>
                </a:lnTo>
                <a:lnTo>
                  <a:pt x="1053848" y="483870"/>
                </a:lnTo>
                <a:close/>
              </a:path>
            </a:pathLst>
          </a:custGeom>
          <a:ln w="14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 txBox="1"/>
          <p:nvPr/>
        </p:nvSpPr>
        <p:spPr>
          <a:xfrm>
            <a:off x="1324609" y="4821740"/>
            <a:ext cx="780962" cy="15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15" indent="-90133">
              <a:lnSpc>
                <a:spcPct val="77100"/>
              </a:lnSpc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c. Marketing as</a:t>
            </a:r>
            <a:r>
              <a:rPr sz="681" b="1" spc="-11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the  major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function</a:t>
            </a:r>
            <a:endParaRPr sz="681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2401053" y="4821740"/>
            <a:ext cx="945180" cy="15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209" indent="-114827">
              <a:lnSpc>
                <a:spcPct val="77100"/>
              </a:lnSpc>
            </a:pP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d.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The customer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as</a:t>
            </a:r>
            <a:r>
              <a:rPr sz="681" b="1" spc="-6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dirty="0">
                <a:solidFill>
                  <a:srgbClr val="FDFD5D"/>
                </a:solidFill>
                <a:latin typeface="Arial"/>
                <a:cs typeface="Arial"/>
              </a:rPr>
              <a:t>the  controlling</a:t>
            </a:r>
            <a:r>
              <a:rPr sz="681" b="1" spc="-9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factor</a:t>
            </a:r>
            <a:endParaRPr sz="681">
              <a:latin typeface="Arial"/>
              <a:cs typeface="Arial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1412023" y="4025049"/>
            <a:ext cx="624152" cy="546982"/>
          </a:xfrm>
          <a:custGeom>
            <a:avLst/>
            <a:gdLst/>
            <a:ahLst/>
            <a:cxnLst/>
            <a:rect l="l" t="t" r="r" b="b"/>
            <a:pathLst>
              <a:path w="641985" h="562610">
                <a:moveTo>
                  <a:pt x="320813" y="562345"/>
                </a:moveTo>
                <a:lnTo>
                  <a:pt x="268687" y="558649"/>
                </a:lnTo>
                <a:lnTo>
                  <a:pt x="219271" y="547954"/>
                </a:lnTo>
                <a:lnTo>
                  <a:pt x="173220" y="530848"/>
                </a:lnTo>
                <a:lnTo>
                  <a:pt x="131187" y="507923"/>
                </a:lnTo>
                <a:lnTo>
                  <a:pt x="93827" y="479767"/>
                </a:lnTo>
                <a:lnTo>
                  <a:pt x="61793" y="446970"/>
                </a:lnTo>
                <a:lnTo>
                  <a:pt x="35739" y="410122"/>
                </a:lnTo>
                <a:lnTo>
                  <a:pt x="16320" y="369812"/>
                </a:lnTo>
                <a:lnTo>
                  <a:pt x="4189" y="326630"/>
                </a:lnTo>
                <a:lnTo>
                  <a:pt x="0" y="281166"/>
                </a:lnTo>
                <a:lnTo>
                  <a:pt x="4189" y="235521"/>
                </a:lnTo>
                <a:lnTo>
                  <a:pt x="16320" y="192234"/>
                </a:lnTo>
                <a:lnTo>
                  <a:pt x="35739" y="151884"/>
                </a:lnTo>
                <a:lnTo>
                  <a:pt x="61793" y="115044"/>
                </a:lnTo>
                <a:lnTo>
                  <a:pt x="93827" y="82292"/>
                </a:lnTo>
                <a:lnTo>
                  <a:pt x="131187" y="54202"/>
                </a:lnTo>
                <a:lnTo>
                  <a:pt x="173220" y="31353"/>
                </a:lnTo>
                <a:lnTo>
                  <a:pt x="219271" y="14318"/>
                </a:lnTo>
                <a:lnTo>
                  <a:pt x="268687" y="3675"/>
                </a:lnTo>
                <a:lnTo>
                  <a:pt x="320813" y="0"/>
                </a:lnTo>
                <a:lnTo>
                  <a:pt x="372754" y="3675"/>
                </a:lnTo>
                <a:lnTo>
                  <a:pt x="422061" y="14318"/>
                </a:lnTo>
                <a:lnTo>
                  <a:pt x="468067" y="31353"/>
                </a:lnTo>
                <a:lnTo>
                  <a:pt x="510105" y="54202"/>
                </a:lnTo>
                <a:lnTo>
                  <a:pt x="547507" y="82292"/>
                </a:lnTo>
                <a:lnTo>
                  <a:pt x="579606" y="115044"/>
                </a:lnTo>
                <a:lnTo>
                  <a:pt x="605733" y="151884"/>
                </a:lnTo>
                <a:lnTo>
                  <a:pt x="625222" y="192234"/>
                </a:lnTo>
                <a:lnTo>
                  <a:pt x="637405" y="235521"/>
                </a:lnTo>
                <a:lnTo>
                  <a:pt x="641615" y="281166"/>
                </a:lnTo>
                <a:lnTo>
                  <a:pt x="637405" y="326630"/>
                </a:lnTo>
                <a:lnTo>
                  <a:pt x="625222" y="369812"/>
                </a:lnTo>
                <a:lnTo>
                  <a:pt x="605733" y="410122"/>
                </a:lnTo>
                <a:lnTo>
                  <a:pt x="579606" y="446970"/>
                </a:lnTo>
                <a:lnTo>
                  <a:pt x="547507" y="479767"/>
                </a:lnTo>
                <a:lnTo>
                  <a:pt x="510105" y="507923"/>
                </a:lnTo>
                <a:lnTo>
                  <a:pt x="468067" y="530848"/>
                </a:lnTo>
                <a:lnTo>
                  <a:pt x="422061" y="547954"/>
                </a:lnTo>
                <a:lnTo>
                  <a:pt x="372754" y="558649"/>
                </a:lnTo>
                <a:lnTo>
                  <a:pt x="320813" y="562345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1412023" y="4025049"/>
            <a:ext cx="624152" cy="546982"/>
          </a:xfrm>
          <a:custGeom>
            <a:avLst/>
            <a:gdLst/>
            <a:ahLst/>
            <a:cxnLst/>
            <a:rect l="l" t="t" r="r" b="b"/>
            <a:pathLst>
              <a:path w="641985" h="562610">
                <a:moveTo>
                  <a:pt x="641615" y="281166"/>
                </a:moveTo>
                <a:lnTo>
                  <a:pt x="637405" y="235521"/>
                </a:lnTo>
                <a:lnTo>
                  <a:pt x="625222" y="192234"/>
                </a:lnTo>
                <a:lnTo>
                  <a:pt x="605733" y="151884"/>
                </a:lnTo>
                <a:lnTo>
                  <a:pt x="579606" y="115044"/>
                </a:lnTo>
                <a:lnTo>
                  <a:pt x="547507" y="82292"/>
                </a:lnTo>
                <a:lnTo>
                  <a:pt x="510105" y="54202"/>
                </a:lnTo>
                <a:lnTo>
                  <a:pt x="468067" y="31353"/>
                </a:lnTo>
                <a:lnTo>
                  <a:pt x="422061" y="14318"/>
                </a:lnTo>
                <a:lnTo>
                  <a:pt x="372754" y="3675"/>
                </a:lnTo>
                <a:lnTo>
                  <a:pt x="320813" y="0"/>
                </a:lnTo>
                <a:lnTo>
                  <a:pt x="268687" y="3675"/>
                </a:lnTo>
                <a:lnTo>
                  <a:pt x="219271" y="14318"/>
                </a:lnTo>
                <a:lnTo>
                  <a:pt x="173220" y="31353"/>
                </a:lnTo>
                <a:lnTo>
                  <a:pt x="131187" y="54202"/>
                </a:lnTo>
                <a:lnTo>
                  <a:pt x="93827" y="82292"/>
                </a:lnTo>
                <a:lnTo>
                  <a:pt x="61793" y="115044"/>
                </a:lnTo>
                <a:lnTo>
                  <a:pt x="35739" y="151884"/>
                </a:lnTo>
                <a:lnTo>
                  <a:pt x="16320" y="192234"/>
                </a:lnTo>
                <a:lnTo>
                  <a:pt x="4189" y="235521"/>
                </a:lnTo>
                <a:lnTo>
                  <a:pt x="0" y="281166"/>
                </a:lnTo>
                <a:lnTo>
                  <a:pt x="4189" y="326630"/>
                </a:lnTo>
                <a:lnTo>
                  <a:pt x="16320" y="369812"/>
                </a:lnTo>
                <a:lnTo>
                  <a:pt x="35739" y="410122"/>
                </a:lnTo>
                <a:lnTo>
                  <a:pt x="61793" y="446970"/>
                </a:lnTo>
                <a:lnTo>
                  <a:pt x="93827" y="479767"/>
                </a:lnTo>
                <a:lnTo>
                  <a:pt x="131187" y="507923"/>
                </a:lnTo>
                <a:lnTo>
                  <a:pt x="173220" y="530848"/>
                </a:lnTo>
                <a:lnTo>
                  <a:pt x="219271" y="547954"/>
                </a:lnTo>
                <a:lnTo>
                  <a:pt x="268687" y="558649"/>
                </a:lnTo>
                <a:lnTo>
                  <a:pt x="320813" y="562345"/>
                </a:lnTo>
                <a:lnTo>
                  <a:pt x="372754" y="558649"/>
                </a:lnTo>
                <a:lnTo>
                  <a:pt x="422061" y="547954"/>
                </a:lnTo>
                <a:lnTo>
                  <a:pt x="468067" y="530848"/>
                </a:lnTo>
                <a:lnTo>
                  <a:pt x="510105" y="507923"/>
                </a:lnTo>
                <a:lnTo>
                  <a:pt x="547507" y="479767"/>
                </a:lnTo>
                <a:lnTo>
                  <a:pt x="579606" y="446970"/>
                </a:lnTo>
                <a:lnTo>
                  <a:pt x="605733" y="410122"/>
                </a:lnTo>
                <a:lnTo>
                  <a:pt x="625222" y="369812"/>
                </a:lnTo>
                <a:lnTo>
                  <a:pt x="637405" y="326630"/>
                </a:lnTo>
                <a:lnTo>
                  <a:pt x="641615" y="281166"/>
                </a:lnTo>
                <a:close/>
              </a:path>
            </a:pathLst>
          </a:custGeom>
          <a:ln w="14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 txBox="1"/>
          <p:nvPr/>
        </p:nvSpPr>
        <p:spPr>
          <a:xfrm>
            <a:off x="1537970" y="4217175"/>
            <a:ext cx="410545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5" dirty="0">
                <a:latin typeface="Arial"/>
                <a:cs typeface="Arial"/>
              </a:rPr>
              <a:t>M</a:t>
            </a:r>
            <a:r>
              <a:rPr sz="681" b="1" spc="-10" dirty="0">
                <a:latin typeface="Arial"/>
                <a:cs typeface="Arial"/>
              </a:rPr>
              <a:t>a</a:t>
            </a:r>
            <a:r>
              <a:rPr sz="681" b="1" spc="-5" dirty="0">
                <a:latin typeface="Arial"/>
                <a:cs typeface="Arial"/>
              </a:rPr>
              <a:t>rk</a:t>
            </a:r>
            <a:r>
              <a:rPr sz="681" b="1" spc="-10" dirty="0">
                <a:latin typeface="Arial"/>
                <a:cs typeface="Arial"/>
              </a:rPr>
              <a:t>e</a:t>
            </a:r>
            <a:r>
              <a:rPr sz="681" b="1" spc="-5" dirty="0">
                <a:latin typeface="Arial"/>
                <a:cs typeface="Arial"/>
              </a:rPr>
              <a:t>tin</a:t>
            </a:r>
            <a:r>
              <a:rPr sz="681" b="1" spc="10" dirty="0">
                <a:latin typeface="Arial"/>
                <a:cs typeface="Arial"/>
              </a:rPr>
              <a:t>g</a:t>
            </a:r>
            <a:endParaRPr sz="681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 rot="19200000">
            <a:off x="1870371" y="4447538"/>
            <a:ext cx="345781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-15" dirty="0">
                <a:latin typeface="Arial"/>
                <a:cs typeface="Arial"/>
              </a:rPr>
              <a:t>F</a:t>
            </a:r>
            <a:r>
              <a:rPr sz="681" b="1" spc="-10" dirty="0">
                <a:latin typeface="Arial"/>
                <a:cs typeface="Arial"/>
              </a:rPr>
              <a:t>in</a:t>
            </a:r>
            <a:r>
              <a:rPr sz="681" b="1" spc="-15" dirty="0">
                <a:latin typeface="Arial"/>
                <a:cs typeface="Arial"/>
              </a:rPr>
              <a:t>a</a:t>
            </a:r>
            <a:r>
              <a:rPr sz="1021" b="1" spc="-15" baseline="3968" dirty="0">
                <a:latin typeface="Arial"/>
                <a:cs typeface="Arial"/>
              </a:rPr>
              <a:t>nc</a:t>
            </a:r>
            <a:r>
              <a:rPr sz="1021" b="1" spc="15" baseline="3968" dirty="0">
                <a:latin typeface="Arial"/>
                <a:cs typeface="Arial"/>
              </a:rPr>
              <a:t>e</a:t>
            </a:r>
            <a:endParaRPr sz="1021" baseline="3968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 rot="3360000">
            <a:off x="1273875" y="4402536"/>
            <a:ext cx="31251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5" dirty="0">
                <a:latin typeface="Arial"/>
                <a:cs typeface="Arial"/>
              </a:rPr>
              <a:t>Huma</a:t>
            </a:r>
            <a:r>
              <a:rPr sz="681" b="1" spc="10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 rot="3360000">
            <a:off x="1149616" y="4447289"/>
            <a:ext cx="432263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5" dirty="0">
                <a:latin typeface="Arial"/>
                <a:cs typeface="Arial"/>
              </a:rPr>
              <a:t>r</a:t>
            </a:r>
            <a:r>
              <a:rPr sz="681" b="1" dirty="0">
                <a:latin typeface="Arial"/>
                <a:cs typeface="Arial"/>
              </a:rPr>
              <a:t>e</a:t>
            </a:r>
            <a:r>
              <a:rPr sz="681" b="1" spc="5" dirty="0">
                <a:latin typeface="Arial"/>
                <a:cs typeface="Arial"/>
              </a:rPr>
              <a:t>s</a:t>
            </a:r>
            <a:r>
              <a:rPr sz="681" b="1" spc="10" dirty="0">
                <a:latin typeface="Arial"/>
                <a:cs typeface="Arial"/>
              </a:rPr>
              <a:t>o</a:t>
            </a:r>
            <a:r>
              <a:rPr sz="681" b="1" dirty="0">
                <a:latin typeface="Arial"/>
                <a:cs typeface="Arial"/>
              </a:rPr>
              <a:t>u</a:t>
            </a:r>
            <a:r>
              <a:rPr sz="681" b="1" spc="5" dirty="0">
                <a:latin typeface="Arial"/>
                <a:cs typeface="Arial"/>
              </a:rPr>
              <a:t>r</a:t>
            </a:r>
            <a:r>
              <a:rPr sz="681" b="1" dirty="0">
                <a:latin typeface="Arial"/>
                <a:cs typeface="Arial"/>
              </a:rPr>
              <a:t>c</a:t>
            </a:r>
            <a:r>
              <a:rPr sz="681" b="1" spc="10" dirty="0">
                <a:latin typeface="Arial"/>
                <a:cs typeface="Arial"/>
              </a:rPr>
              <a:t>es</a:t>
            </a:r>
            <a:endParaRPr sz="681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514263" y="3874169"/>
            <a:ext cx="458699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dirty="0">
                <a:latin typeface="Arial"/>
                <a:cs typeface="Arial"/>
              </a:rPr>
              <a:t>P</a:t>
            </a:r>
            <a:r>
              <a:rPr sz="681" b="1" spc="-10" dirty="0">
                <a:latin typeface="Arial"/>
                <a:cs typeface="Arial"/>
              </a:rPr>
              <a:t>r</a:t>
            </a:r>
            <a:r>
              <a:rPr sz="681" b="1" spc="-5" dirty="0">
                <a:latin typeface="Arial"/>
                <a:cs typeface="Arial"/>
              </a:rPr>
              <a:t>oducti</a:t>
            </a:r>
            <a:r>
              <a:rPr sz="681" b="1" dirty="0">
                <a:latin typeface="Arial"/>
                <a:cs typeface="Arial"/>
              </a:rPr>
              <a:t>o</a:t>
            </a:r>
            <a:r>
              <a:rPr sz="681" b="1" spc="10" dirty="0">
                <a:latin typeface="Arial"/>
                <a:cs typeface="Arial"/>
              </a:rPr>
              <a:t>n</a:t>
            </a:r>
            <a:endParaRPr sz="681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1349058" y="3987271"/>
            <a:ext cx="157427" cy="125324"/>
          </a:xfrm>
          <a:custGeom>
            <a:avLst/>
            <a:gdLst/>
            <a:ahLst/>
            <a:cxnLst/>
            <a:rect l="l" t="t" r="r" b="b"/>
            <a:pathLst>
              <a:path w="161925" h="128904">
                <a:moveTo>
                  <a:pt x="9143" y="0"/>
                </a:moveTo>
                <a:lnTo>
                  <a:pt x="0" y="11430"/>
                </a:lnTo>
                <a:lnTo>
                  <a:pt x="152400" y="128778"/>
                </a:lnTo>
                <a:lnTo>
                  <a:pt x="161544" y="117348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1959504" y="3969490"/>
            <a:ext cx="158662" cy="162366"/>
          </a:xfrm>
          <a:custGeom>
            <a:avLst/>
            <a:gdLst/>
            <a:ahLst/>
            <a:cxnLst/>
            <a:rect l="l" t="t" r="r" b="b"/>
            <a:pathLst>
              <a:path w="163194" h="167004">
                <a:moveTo>
                  <a:pt x="152400" y="0"/>
                </a:moveTo>
                <a:lnTo>
                  <a:pt x="0" y="156210"/>
                </a:lnTo>
                <a:lnTo>
                  <a:pt x="10668" y="166878"/>
                </a:lnTo>
                <a:lnTo>
                  <a:pt x="163068" y="10668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1742069" y="4565862"/>
            <a:ext cx="0" cy="190147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072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/>
          <p:nvPr/>
        </p:nvSpPr>
        <p:spPr>
          <a:xfrm>
            <a:off x="2532170" y="4010966"/>
            <a:ext cx="605631" cy="537104"/>
          </a:xfrm>
          <a:custGeom>
            <a:avLst/>
            <a:gdLst/>
            <a:ahLst/>
            <a:cxnLst/>
            <a:rect l="l" t="t" r="r" b="b"/>
            <a:pathLst>
              <a:path w="622935" h="552450">
                <a:moveTo>
                  <a:pt x="310889" y="552447"/>
                </a:moveTo>
                <a:lnTo>
                  <a:pt x="260339" y="548817"/>
                </a:lnTo>
                <a:lnTo>
                  <a:pt x="212431" y="538311"/>
                </a:lnTo>
                <a:lnTo>
                  <a:pt x="167796" y="521505"/>
                </a:lnTo>
                <a:lnTo>
                  <a:pt x="127065" y="498974"/>
                </a:lnTo>
                <a:lnTo>
                  <a:pt x="90869" y="471296"/>
                </a:lnTo>
                <a:lnTo>
                  <a:pt x="59839" y="439045"/>
                </a:lnTo>
                <a:lnTo>
                  <a:pt x="34605" y="402799"/>
                </a:lnTo>
                <a:lnTo>
                  <a:pt x="15801" y="363132"/>
                </a:lnTo>
                <a:lnTo>
                  <a:pt x="4055" y="320622"/>
                </a:lnTo>
                <a:lnTo>
                  <a:pt x="0" y="275843"/>
                </a:lnTo>
                <a:lnTo>
                  <a:pt x="4055" y="231086"/>
                </a:lnTo>
                <a:lnTo>
                  <a:pt x="15801" y="188633"/>
                </a:lnTo>
                <a:lnTo>
                  <a:pt x="34605" y="149052"/>
                </a:lnTo>
                <a:lnTo>
                  <a:pt x="59839" y="112909"/>
                </a:lnTo>
                <a:lnTo>
                  <a:pt x="90869" y="80771"/>
                </a:lnTo>
                <a:lnTo>
                  <a:pt x="127065" y="53205"/>
                </a:lnTo>
                <a:lnTo>
                  <a:pt x="167796" y="30778"/>
                </a:lnTo>
                <a:lnTo>
                  <a:pt x="212431" y="14057"/>
                </a:lnTo>
                <a:lnTo>
                  <a:pt x="260339" y="3608"/>
                </a:lnTo>
                <a:lnTo>
                  <a:pt x="310889" y="0"/>
                </a:lnTo>
                <a:lnTo>
                  <a:pt x="361464" y="3608"/>
                </a:lnTo>
                <a:lnTo>
                  <a:pt x="409433" y="14057"/>
                </a:lnTo>
                <a:lnTo>
                  <a:pt x="454156" y="30778"/>
                </a:lnTo>
                <a:lnTo>
                  <a:pt x="494992" y="53205"/>
                </a:lnTo>
                <a:lnTo>
                  <a:pt x="531302" y="80771"/>
                </a:lnTo>
                <a:lnTo>
                  <a:pt x="562446" y="112909"/>
                </a:lnTo>
                <a:lnTo>
                  <a:pt x="587784" y="149052"/>
                </a:lnTo>
                <a:lnTo>
                  <a:pt x="606674" y="188633"/>
                </a:lnTo>
                <a:lnTo>
                  <a:pt x="618478" y="231086"/>
                </a:lnTo>
                <a:lnTo>
                  <a:pt x="622555" y="275843"/>
                </a:lnTo>
                <a:lnTo>
                  <a:pt x="618478" y="320622"/>
                </a:lnTo>
                <a:lnTo>
                  <a:pt x="606674" y="363132"/>
                </a:lnTo>
                <a:lnTo>
                  <a:pt x="587784" y="402799"/>
                </a:lnTo>
                <a:lnTo>
                  <a:pt x="562446" y="439045"/>
                </a:lnTo>
                <a:lnTo>
                  <a:pt x="531302" y="471296"/>
                </a:lnTo>
                <a:lnTo>
                  <a:pt x="494992" y="498974"/>
                </a:lnTo>
                <a:lnTo>
                  <a:pt x="454156" y="521505"/>
                </a:lnTo>
                <a:lnTo>
                  <a:pt x="409433" y="538311"/>
                </a:lnTo>
                <a:lnTo>
                  <a:pt x="361464" y="548817"/>
                </a:lnTo>
                <a:lnTo>
                  <a:pt x="310889" y="552447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7" name="object 247"/>
          <p:cNvSpPr/>
          <p:nvPr/>
        </p:nvSpPr>
        <p:spPr>
          <a:xfrm>
            <a:off x="2532170" y="4010966"/>
            <a:ext cx="605631" cy="537104"/>
          </a:xfrm>
          <a:custGeom>
            <a:avLst/>
            <a:gdLst/>
            <a:ahLst/>
            <a:cxnLst/>
            <a:rect l="l" t="t" r="r" b="b"/>
            <a:pathLst>
              <a:path w="622935" h="552450">
                <a:moveTo>
                  <a:pt x="622555" y="275843"/>
                </a:moveTo>
                <a:lnTo>
                  <a:pt x="618478" y="231086"/>
                </a:lnTo>
                <a:lnTo>
                  <a:pt x="606674" y="188633"/>
                </a:lnTo>
                <a:lnTo>
                  <a:pt x="587784" y="149052"/>
                </a:lnTo>
                <a:lnTo>
                  <a:pt x="562446" y="112909"/>
                </a:lnTo>
                <a:lnTo>
                  <a:pt x="531302" y="80771"/>
                </a:lnTo>
                <a:lnTo>
                  <a:pt x="494992" y="53205"/>
                </a:lnTo>
                <a:lnTo>
                  <a:pt x="454156" y="30778"/>
                </a:lnTo>
                <a:lnTo>
                  <a:pt x="409433" y="14057"/>
                </a:lnTo>
                <a:lnTo>
                  <a:pt x="361464" y="3608"/>
                </a:lnTo>
                <a:lnTo>
                  <a:pt x="310889" y="0"/>
                </a:lnTo>
                <a:lnTo>
                  <a:pt x="260339" y="3608"/>
                </a:lnTo>
                <a:lnTo>
                  <a:pt x="212431" y="14057"/>
                </a:lnTo>
                <a:lnTo>
                  <a:pt x="167796" y="30778"/>
                </a:lnTo>
                <a:lnTo>
                  <a:pt x="127065" y="53205"/>
                </a:lnTo>
                <a:lnTo>
                  <a:pt x="90869" y="80771"/>
                </a:lnTo>
                <a:lnTo>
                  <a:pt x="59839" y="112909"/>
                </a:lnTo>
                <a:lnTo>
                  <a:pt x="34605" y="149052"/>
                </a:lnTo>
                <a:lnTo>
                  <a:pt x="15801" y="188633"/>
                </a:lnTo>
                <a:lnTo>
                  <a:pt x="4055" y="231086"/>
                </a:lnTo>
                <a:lnTo>
                  <a:pt x="0" y="275843"/>
                </a:lnTo>
                <a:lnTo>
                  <a:pt x="4055" y="320622"/>
                </a:lnTo>
                <a:lnTo>
                  <a:pt x="15801" y="363132"/>
                </a:lnTo>
                <a:lnTo>
                  <a:pt x="34605" y="402799"/>
                </a:lnTo>
                <a:lnTo>
                  <a:pt x="59839" y="439045"/>
                </a:lnTo>
                <a:lnTo>
                  <a:pt x="90869" y="471296"/>
                </a:lnTo>
                <a:lnTo>
                  <a:pt x="127065" y="498974"/>
                </a:lnTo>
                <a:lnTo>
                  <a:pt x="167796" y="521505"/>
                </a:lnTo>
                <a:lnTo>
                  <a:pt x="212431" y="538311"/>
                </a:lnTo>
                <a:lnTo>
                  <a:pt x="260339" y="548817"/>
                </a:lnTo>
                <a:lnTo>
                  <a:pt x="310889" y="552447"/>
                </a:lnTo>
                <a:lnTo>
                  <a:pt x="361464" y="548817"/>
                </a:lnTo>
                <a:lnTo>
                  <a:pt x="409433" y="538311"/>
                </a:lnTo>
                <a:lnTo>
                  <a:pt x="454156" y="521505"/>
                </a:lnTo>
                <a:lnTo>
                  <a:pt x="494992" y="498974"/>
                </a:lnTo>
                <a:lnTo>
                  <a:pt x="531302" y="471296"/>
                </a:lnTo>
                <a:lnTo>
                  <a:pt x="562446" y="439045"/>
                </a:lnTo>
                <a:lnTo>
                  <a:pt x="587784" y="402799"/>
                </a:lnTo>
                <a:lnTo>
                  <a:pt x="606674" y="363132"/>
                </a:lnTo>
                <a:lnTo>
                  <a:pt x="618478" y="320622"/>
                </a:lnTo>
                <a:lnTo>
                  <a:pt x="622555" y="275843"/>
                </a:lnTo>
                <a:close/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 txBox="1"/>
          <p:nvPr/>
        </p:nvSpPr>
        <p:spPr>
          <a:xfrm>
            <a:off x="2633663" y="4225324"/>
            <a:ext cx="404372" cy="1037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2"/>
              </a:lnSpc>
            </a:pPr>
            <a:r>
              <a:rPr sz="681" b="1" spc="-10" dirty="0">
                <a:latin typeface="Arial"/>
                <a:cs typeface="Arial"/>
              </a:rPr>
              <a:t>Cu</a:t>
            </a:r>
            <a:r>
              <a:rPr sz="681" b="1" spc="5" dirty="0">
                <a:latin typeface="Arial"/>
                <a:cs typeface="Arial"/>
              </a:rPr>
              <a:t>s</a:t>
            </a:r>
            <a:r>
              <a:rPr sz="681" b="1" spc="-10" dirty="0">
                <a:latin typeface="Arial"/>
                <a:cs typeface="Arial"/>
              </a:rPr>
              <a:t>t</a:t>
            </a:r>
            <a:r>
              <a:rPr sz="681" b="1" spc="-5" dirty="0">
                <a:latin typeface="Arial"/>
                <a:cs typeface="Arial"/>
              </a:rPr>
              <a:t>ome</a:t>
            </a:r>
            <a:r>
              <a:rPr sz="681" b="1" spc="5" dirty="0">
                <a:latin typeface="Arial"/>
                <a:cs typeface="Arial"/>
              </a:rPr>
              <a:t>r</a:t>
            </a:r>
            <a:endParaRPr sz="681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2834798" y="3802061"/>
            <a:ext cx="0" cy="209903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646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316585" y="4279530"/>
            <a:ext cx="194469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3140392" y="4279530"/>
            <a:ext cx="203729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834798" y="4546601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4"/>
                </a:lnTo>
              </a:path>
            </a:pathLst>
          </a:custGeom>
          <a:ln w="14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 txBox="1"/>
          <p:nvPr/>
        </p:nvSpPr>
        <p:spPr>
          <a:xfrm rot="18960000">
            <a:off x="3068841" y="4530289"/>
            <a:ext cx="10568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10" dirty="0">
                <a:latin typeface="Arial"/>
                <a:cs typeface="Arial"/>
              </a:rPr>
              <a:t>o</a:t>
            </a:r>
            <a:endParaRPr sz="681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 rot="18900000">
            <a:off x="2946536" y="4437416"/>
            <a:ext cx="31015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5" dirty="0">
                <a:latin typeface="Arial"/>
                <a:cs typeface="Arial"/>
              </a:rPr>
              <a:t>H</a:t>
            </a:r>
            <a:r>
              <a:rPr sz="681" b="1" dirty="0">
                <a:latin typeface="Arial"/>
                <a:cs typeface="Arial"/>
              </a:rPr>
              <a:t>uman</a:t>
            </a:r>
            <a:endParaRPr sz="681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 rot="18900000">
            <a:off x="2942498" y="4493969"/>
            <a:ext cx="43045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5" dirty="0">
                <a:latin typeface="Arial"/>
                <a:cs typeface="Arial"/>
              </a:rPr>
              <a:t>res</a:t>
            </a:r>
            <a:r>
              <a:rPr sz="681" b="1" spc="146" dirty="0">
                <a:latin typeface="Arial"/>
                <a:cs typeface="Arial"/>
              </a:rPr>
              <a:t> </a:t>
            </a:r>
            <a:r>
              <a:rPr sz="681" b="1" dirty="0">
                <a:latin typeface="Arial"/>
                <a:cs typeface="Arial"/>
              </a:rPr>
              <a:t>urces</a:t>
            </a:r>
            <a:endParaRPr sz="681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 rot="2940000">
            <a:off x="2967661" y="4005438"/>
            <a:ext cx="34518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dirty="0">
                <a:latin typeface="Arial"/>
                <a:cs typeface="Arial"/>
              </a:rPr>
              <a:t>Fi</a:t>
            </a:r>
            <a:r>
              <a:rPr sz="681" b="1" spc="10" dirty="0">
                <a:latin typeface="Arial"/>
                <a:cs typeface="Arial"/>
              </a:rPr>
              <a:t>n</a:t>
            </a:r>
            <a:r>
              <a:rPr sz="681" b="1" dirty="0">
                <a:latin typeface="Arial"/>
                <a:cs typeface="Arial"/>
              </a:rPr>
              <a:t>a</a:t>
            </a:r>
            <a:r>
              <a:rPr sz="681" b="1" spc="5" dirty="0">
                <a:latin typeface="Arial"/>
                <a:cs typeface="Arial"/>
              </a:rPr>
              <a:t>n</a:t>
            </a:r>
            <a:r>
              <a:rPr sz="681" b="1" dirty="0">
                <a:latin typeface="Arial"/>
                <a:cs typeface="Arial"/>
              </a:rPr>
              <a:t>c</a:t>
            </a:r>
            <a:r>
              <a:rPr sz="681" b="1" spc="10" dirty="0"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 rot="19620000">
            <a:off x="2358779" y="3967919"/>
            <a:ext cx="472201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-10" dirty="0">
                <a:latin typeface="Arial"/>
                <a:cs typeface="Arial"/>
              </a:rPr>
              <a:t>Prod</a:t>
            </a:r>
            <a:r>
              <a:rPr sz="1021" b="1" spc="-15" baseline="3968" dirty="0">
                <a:latin typeface="Arial"/>
                <a:cs typeface="Arial"/>
              </a:rPr>
              <a:t>uction</a:t>
            </a:r>
            <a:endParaRPr sz="1021" baseline="3968">
              <a:latin typeface="Arial"/>
              <a:cs typeface="Arial"/>
            </a:endParaRPr>
          </a:p>
        </p:txBody>
      </p:sp>
      <p:sp>
        <p:nvSpPr>
          <p:cNvPr id="258" name="object 258"/>
          <p:cNvSpPr txBox="1"/>
          <p:nvPr/>
        </p:nvSpPr>
        <p:spPr>
          <a:xfrm rot="2340000">
            <a:off x="2348927" y="4495096"/>
            <a:ext cx="424414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0"/>
              </a:lnSpc>
            </a:pPr>
            <a:r>
              <a:rPr sz="681" b="1" spc="15" dirty="0">
                <a:latin typeface="Arial"/>
                <a:cs typeface="Arial"/>
              </a:rPr>
              <a:t>M</a:t>
            </a:r>
            <a:r>
              <a:rPr sz="681" b="1" dirty="0">
                <a:latin typeface="Arial"/>
                <a:cs typeface="Arial"/>
              </a:rPr>
              <a:t>ar</a:t>
            </a:r>
            <a:r>
              <a:rPr sz="681" b="1" spc="5" dirty="0">
                <a:latin typeface="Arial"/>
                <a:cs typeface="Arial"/>
              </a:rPr>
              <a:t>k</a:t>
            </a:r>
            <a:r>
              <a:rPr sz="681" b="1" spc="-5" dirty="0">
                <a:latin typeface="Arial"/>
                <a:cs typeface="Arial"/>
              </a:rPr>
              <a:t>e</a:t>
            </a:r>
            <a:r>
              <a:rPr sz="681" b="1" dirty="0">
                <a:latin typeface="Arial"/>
                <a:cs typeface="Arial"/>
              </a:rPr>
              <a:t>tin</a:t>
            </a:r>
            <a:r>
              <a:rPr sz="681" b="1" spc="10" dirty="0">
                <a:latin typeface="Arial"/>
                <a:cs typeface="Arial"/>
              </a:rPr>
              <a:t>g</a:t>
            </a:r>
            <a:endParaRPr sz="681">
              <a:latin typeface="Arial"/>
              <a:cs typeface="Arial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1143353" y="794033"/>
            <a:ext cx="5729728" cy="179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indent="370408">
              <a:lnSpc>
                <a:spcPts val="1312"/>
              </a:lnSpc>
              <a:spcBef>
                <a:spcPts val="914"/>
              </a:spcBef>
              <a:buAutoNum type="arabicParenR" startAt="4"/>
              <a:tabLst>
                <a:tab pos="605000" algn="l"/>
              </a:tabLst>
            </a:pPr>
            <a:r>
              <a:rPr sz="1167" dirty="0">
                <a:latin typeface="Garamond"/>
                <a:cs typeface="Garamond"/>
              </a:rPr>
              <a:t>The societal concept calls upon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balance </a:t>
            </a:r>
            <a:r>
              <a:rPr sz="1167" dirty="0">
                <a:latin typeface="Garamond"/>
                <a:cs typeface="Garamond"/>
              </a:rPr>
              <a:t>three </a:t>
            </a:r>
            <a:r>
              <a:rPr sz="1167" spc="-5" dirty="0">
                <a:latin typeface="Garamond"/>
                <a:cs typeface="Garamond"/>
              </a:rPr>
              <a:t>considerations in </a:t>
            </a:r>
            <a:r>
              <a:rPr sz="1167" dirty="0">
                <a:latin typeface="Garamond"/>
                <a:cs typeface="Garamond"/>
              </a:rPr>
              <a:t>setting their  marketing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policies:</a:t>
            </a:r>
            <a:endParaRPr sz="1167">
              <a:latin typeface="Garamond"/>
              <a:cs typeface="Garamond"/>
            </a:endParaRPr>
          </a:p>
          <a:p>
            <a:pPr marL="605000" marR="386335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Company profits.  b). Customer </a:t>
            </a:r>
            <a:r>
              <a:rPr sz="1167" dirty="0">
                <a:latin typeface="Garamond"/>
                <a:cs typeface="Garamond"/>
              </a:rPr>
              <a:t>wants.  c).  </a:t>
            </a:r>
            <a:r>
              <a:rPr sz="1167" spc="-5" dirty="0">
                <a:latin typeface="Garamond"/>
                <a:cs typeface="Garamond"/>
              </a:rPr>
              <a:t>Society’s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interests.</a:t>
            </a:r>
            <a:endParaRPr sz="1167">
              <a:latin typeface="Garamond"/>
              <a:cs typeface="Garamond"/>
            </a:endParaRPr>
          </a:p>
          <a:p>
            <a:pPr marL="12347" marR="18520" indent="370408">
              <a:lnSpc>
                <a:spcPts val="1312"/>
              </a:lnSpc>
              <a:buAutoNum type="arabicParenR" startAt="5"/>
              <a:tabLst>
                <a:tab pos="658092" algn="l"/>
                <a:tab pos="658709" algn="l"/>
              </a:tabLst>
            </a:pPr>
            <a:r>
              <a:rPr sz="1167" dirty="0">
                <a:latin typeface="Garamond"/>
                <a:cs typeface="Garamond"/>
              </a:rPr>
              <a:t>It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become good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consider and think of </a:t>
            </a:r>
            <a:r>
              <a:rPr sz="1167" dirty="0">
                <a:latin typeface="Garamond"/>
                <a:cs typeface="Garamond"/>
              </a:rPr>
              <a:t>society’s </a:t>
            </a:r>
            <a:r>
              <a:rPr sz="1167" spc="-5" dirty="0">
                <a:latin typeface="Garamond"/>
                <a:cs typeface="Garamond"/>
              </a:rPr>
              <a:t>interests </a:t>
            </a:r>
            <a:r>
              <a:rPr sz="1167" dirty="0">
                <a:latin typeface="Garamond"/>
                <a:cs typeface="Garamond"/>
              </a:rPr>
              <a:t>when the  </a:t>
            </a:r>
            <a:r>
              <a:rPr sz="1167" spc="-5" dirty="0">
                <a:latin typeface="Garamond"/>
                <a:cs typeface="Garamond"/>
              </a:rPr>
              <a:t>organization </a:t>
            </a:r>
            <a:r>
              <a:rPr sz="1167" dirty="0">
                <a:latin typeface="Garamond"/>
                <a:cs typeface="Garamond"/>
              </a:rPr>
              <a:t>makes marketing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decisions.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/>
            <a:r>
              <a:rPr sz="1167" b="1" dirty="0">
                <a:latin typeface="Garamond"/>
                <a:cs typeface="Garamond"/>
              </a:rPr>
              <a:t>4.   </a:t>
            </a:r>
            <a:r>
              <a:rPr sz="1167" b="1" spc="-5" dirty="0">
                <a:latin typeface="Garamond"/>
                <a:cs typeface="Garamond"/>
              </a:rPr>
              <a:t>Evolving </a:t>
            </a:r>
            <a:r>
              <a:rPr sz="1167" b="1" dirty="0">
                <a:latin typeface="Garamond"/>
                <a:cs typeface="Garamond"/>
              </a:rPr>
              <a:t>Views </a:t>
            </a:r>
            <a:r>
              <a:rPr sz="1167" b="1" spc="-5" dirty="0">
                <a:latin typeface="Garamond"/>
                <a:cs typeface="Garamond"/>
              </a:rPr>
              <a:t>of </a:t>
            </a:r>
            <a:r>
              <a:rPr sz="1167" b="1" dirty="0">
                <a:latin typeface="Garamond"/>
                <a:cs typeface="Garamond"/>
              </a:rPr>
              <a:t>Marketing’s</a:t>
            </a:r>
            <a:r>
              <a:rPr sz="1167" b="1" spc="-58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Role: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1143352" y="2740448"/>
            <a:ext cx="3615267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expressed in figures initially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was considered  to </a:t>
            </a:r>
            <a:r>
              <a:rPr sz="1167" spc="-5" dirty="0">
                <a:latin typeface="Garamond"/>
                <a:cs typeface="Garamond"/>
              </a:rPr>
              <a:t>play </a:t>
            </a:r>
            <a:r>
              <a:rPr sz="1167" dirty="0">
                <a:latin typeface="Garamond"/>
                <a:cs typeface="Garamond"/>
              </a:rPr>
              <a:t>equal function </a:t>
            </a:r>
            <a:r>
              <a:rPr sz="1167" spc="-5" dirty="0">
                <a:latin typeface="Garamond"/>
                <a:cs typeface="Garamond"/>
              </a:rPr>
              <a:t>as other departments of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But with the </a:t>
            </a:r>
            <a:r>
              <a:rPr sz="1167" spc="-5" dirty="0">
                <a:latin typeface="Garamond"/>
                <a:cs typeface="Garamond"/>
              </a:rPr>
              <a:t>passage of </a:t>
            </a:r>
            <a:r>
              <a:rPr sz="1167" dirty="0">
                <a:latin typeface="Garamond"/>
                <a:cs typeface="Garamond"/>
              </a:rPr>
              <a:t>times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growing  </a:t>
            </a:r>
            <a:r>
              <a:rPr sz="1167" spc="-5" dirty="0">
                <a:latin typeface="Garamond"/>
                <a:cs typeface="Garamond"/>
              </a:rPr>
              <a:t>importance  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customers  marketing  department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attained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3476978" y="3407198"/>
            <a:ext cx="127917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more importance </a:t>
            </a:r>
            <a:r>
              <a:rPr sz="1167" dirty="0">
                <a:latin typeface="Garamond"/>
                <a:cs typeface="Garamond"/>
              </a:rPr>
              <a:t>and  </a:t>
            </a:r>
            <a:r>
              <a:rPr sz="1167" spc="-5" dirty="0">
                <a:latin typeface="Garamond"/>
                <a:cs typeface="Garamond"/>
              </a:rPr>
              <a:t>attained 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2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central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3476978" y="3725756"/>
            <a:ext cx="25373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part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3731083" y="3725756"/>
            <a:ext cx="1026054" cy="36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57">
              <a:lnSpc>
                <a:spcPts val="1356"/>
              </a:lnSpc>
              <a:tabLst>
                <a:tab pos="831565" algn="l"/>
              </a:tabLst>
            </a:pPr>
            <a:r>
              <a:rPr sz="1167" dirty="0">
                <a:latin typeface="Garamond"/>
                <a:cs typeface="Garamond"/>
              </a:rPr>
              <a:t>in	the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3476978" y="4073949"/>
            <a:ext cx="3381903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Afterwards </a:t>
            </a:r>
            <a:r>
              <a:rPr sz="1167" dirty="0">
                <a:latin typeface="Garamond"/>
                <a:cs typeface="Garamond"/>
              </a:rPr>
              <a:t>the customer </a:t>
            </a:r>
            <a:r>
              <a:rPr sz="1167" spc="-5" dirty="0">
                <a:latin typeface="Garamond"/>
                <a:cs typeface="Garamond"/>
              </a:rPr>
              <a:t>is now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main actor </a:t>
            </a:r>
            <a:r>
              <a:rPr sz="1167" dirty="0">
                <a:latin typeface="Garamond"/>
                <a:cs typeface="Garamond"/>
              </a:rPr>
              <a:t>that is  controlling </a:t>
            </a:r>
            <a:r>
              <a:rPr sz="1167" spc="-5" dirty="0">
                <a:latin typeface="Garamond"/>
                <a:cs typeface="Garamond"/>
              </a:rPr>
              <a:t>almost all functions </a:t>
            </a:r>
            <a:r>
              <a:rPr sz="1167" dirty="0">
                <a:latin typeface="Garamond"/>
                <a:cs typeface="Garamond"/>
              </a:rPr>
              <a:t>and efforts of the  </a:t>
            </a:r>
            <a:r>
              <a:rPr sz="1167" spc="-5" dirty="0">
                <a:latin typeface="Garamond"/>
                <a:cs typeface="Garamond"/>
              </a:rPr>
              <a:t>marketing department, because </a:t>
            </a:r>
            <a:r>
              <a:rPr sz="1167" dirty="0">
                <a:latin typeface="Garamond"/>
                <a:cs typeface="Garamond"/>
              </a:rPr>
              <a:t>the success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any  </a:t>
            </a:r>
            <a:r>
              <a:rPr sz="1167" spc="-5" dirty="0">
                <a:latin typeface="Garamond"/>
                <a:cs typeface="Garamond"/>
              </a:rPr>
              <a:t>organization in </a:t>
            </a:r>
            <a:r>
              <a:rPr sz="1167" dirty="0">
                <a:latin typeface="Garamond"/>
                <a:cs typeface="Garamond"/>
              </a:rPr>
              <a:t>today’s competitive era </a:t>
            </a:r>
            <a:r>
              <a:rPr sz="1167" spc="-5" dirty="0">
                <a:latin typeface="Garamond"/>
                <a:cs typeface="Garamond"/>
              </a:rPr>
              <a:t>depends </a:t>
            </a:r>
            <a:r>
              <a:rPr sz="1167" dirty="0">
                <a:latin typeface="Garamond"/>
                <a:cs typeface="Garamond"/>
              </a:rPr>
              <a:t>upon 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3476978" y="4725882"/>
            <a:ext cx="76058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4755" algn="l"/>
              </a:tabLst>
            </a:pPr>
            <a:r>
              <a:rPr sz="1167" spc="-5" dirty="0">
                <a:latin typeface="Garamond"/>
                <a:cs typeface="Garamond"/>
              </a:rPr>
              <a:t>leve</a:t>
            </a:r>
            <a:r>
              <a:rPr sz="1167" dirty="0">
                <a:latin typeface="Garamond"/>
                <a:cs typeface="Garamond"/>
              </a:rPr>
              <a:t>l	</a:t>
            </a:r>
            <a:r>
              <a:rPr sz="1167" spc="-5" dirty="0">
                <a:latin typeface="Garamond"/>
                <a:cs typeface="Garamond"/>
              </a:rPr>
              <a:t>of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476978" y="4907386"/>
            <a:ext cx="76058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45684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satisfaction  </a:t>
            </a:r>
            <a:r>
              <a:rPr sz="1167" spc="-5" dirty="0">
                <a:latin typeface="Garamond"/>
                <a:cs typeface="Garamond"/>
              </a:rPr>
              <a:t>provided  by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1143352" y="5225945"/>
            <a:ext cx="309421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company. Nowadays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department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1143352" y="5392632"/>
            <a:ext cx="309421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534623" algn="l"/>
                <a:tab pos="797611" algn="l"/>
                <a:tab pos="1565592" algn="l"/>
                <a:tab pos="2374317" algn="l"/>
                <a:tab pos="2641628" algn="l"/>
              </a:tabLst>
            </a:pPr>
            <a:r>
              <a:rPr sz="1167" spc="-5" dirty="0">
                <a:latin typeface="Garamond"/>
                <a:cs typeface="Garamond"/>
              </a:rPr>
              <a:t>acting</a:t>
            </a:r>
            <a:r>
              <a:rPr sz="1167" dirty="0">
                <a:latin typeface="Garamond"/>
                <a:cs typeface="Garamond"/>
              </a:rPr>
              <a:t>,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s	integration	department	to	</a:t>
            </a:r>
            <a:r>
              <a:rPr sz="1167" spc="-5" dirty="0">
                <a:latin typeface="Garamond"/>
                <a:cs typeface="Garamond"/>
              </a:rPr>
              <a:t>provide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1143352" y="5574136"/>
            <a:ext cx="3095449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integration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functions performed by </a:t>
            </a:r>
            <a:r>
              <a:rPr sz="1167" dirty="0">
                <a:latin typeface="Garamond"/>
                <a:cs typeface="Garamond"/>
              </a:rPr>
              <a:t>the  company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is </a:t>
            </a:r>
            <a:r>
              <a:rPr sz="1167" spc="-5" dirty="0">
                <a:latin typeface="Garamond"/>
                <a:cs typeface="Garamond"/>
              </a:rPr>
              <a:t>acting as </a:t>
            </a:r>
            <a:r>
              <a:rPr sz="1167" dirty="0">
                <a:latin typeface="Garamond"/>
                <a:cs typeface="Garamond"/>
              </a:rPr>
              <a:t>controlling </a:t>
            </a:r>
            <a:r>
              <a:rPr sz="1167" spc="-5" dirty="0">
                <a:latin typeface="Garamond"/>
                <a:cs typeface="Garamond"/>
              </a:rPr>
              <a:t>factor 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4341283" y="480663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1" name="object 271"/>
          <p:cNvSpPr/>
          <p:nvPr/>
        </p:nvSpPr>
        <p:spPr>
          <a:xfrm>
            <a:off x="4341283" y="481366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2" name="object 272"/>
          <p:cNvSpPr/>
          <p:nvPr/>
        </p:nvSpPr>
        <p:spPr>
          <a:xfrm>
            <a:off x="4341283" y="482033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3" name="object 273"/>
          <p:cNvSpPr/>
          <p:nvPr/>
        </p:nvSpPr>
        <p:spPr>
          <a:xfrm>
            <a:off x="4341283" y="482737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4" name="object 274"/>
          <p:cNvSpPr/>
          <p:nvPr/>
        </p:nvSpPr>
        <p:spPr>
          <a:xfrm>
            <a:off x="4341283" y="483478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5" name="object 275"/>
          <p:cNvSpPr/>
          <p:nvPr/>
        </p:nvSpPr>
        <p:spPr>
          <a:xfrm>
            <a:off x="4341283" y="484145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6" name="object 276"/>
          <p:cNvSpPr/>
          <p:nvPr/>
        </p:nvSpPr>
        <p:spPr>
          <a:xfrm>
            <a:off x="4341283" y="484811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7" name="object 277"/>
          <p:cNvSpPr/>
          <p:nvPr/>
        </p:nvSpPr>
        <p:spPr>
          <a:xfrm>
            <a:off x="4341283" y="485552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8" name="object 278"/>
          <p:cNvSpPr/>
          <p:nvPr/>
        </p:nvSpPr>
        <p:spPr>
          <a:xfrm>
            <a:off x="4341283" y="486293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9" name="object 279"/>
          <p:cNvSpPr/>
          <p:nvPr/>
        </p:nvSpPr>
        <p:spPr>
          <a:xfrm>
            <a:off x="4341283" y="486960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0" name="object 280"/>
          <p:cNvSpPr/>
          <p:nvPr/>
        </p:nvSpPr>
        <p:spPr>
          <a:xfrm>
            <a:off x="4341283" y="487627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1" name="object 281"/>
          <p:cNvSpPr/>
          <p:nvPr/>
        </p:nvSpPr>
        <p:spPr>
          <a:xfrm>
            <a:off x="4341283" y="488367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2" name="object 282"/>
          <p:cNvSpPr/>
          <p:nvPr/>
        </p:nvSpPr>
        <p:spPr>
          <a:xfrm>
            <a:off x="4341283" y="48907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3" name="object 283"/>
          <p:cNvSpPr/>
          <p:nvPr/>
        </p:nvSpPr>
        <p:spPr>
          <a:xfrm>
            <a:off x="4341283" y="489738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4" name="object 284"/>
          <p:cNvSpPr/>
          <p:nvPr/>
        </p:nvSpPr>
        <p:spPr>
          <a:xfrm>
            <a:off x="4341283" y="49044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5" name="object 285"/>
          <p:cNvSpPr/>
          <p:nvPr/>
        </p:nvSpPr>
        <p:spPr>
          <a:xfrm>
            <a:off x="4341283" y="491183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6" name="object 286"/>
          <p:cNvSpPr/>
          <p:nvPr/>
        </p:nvSpPr>
        <p:spPr>
          <a:xfrm>
            <a:off x="4341283" y="491849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7" name="object 287"/>
          <p:cNvSpPr/>
          <p:nvPr/>
        </p:nvSpPr>
        <p:spPr>
          <a:xfrm>
            <a:off x="4341283" y="49251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8" name="object 288"/>
          <p:cNvSpPr/>
          <p:nvPr/>
        </p:nvSpPr>
        <p:spPr>
          <a:xfrm>
            <a:off x="4341283" y="493257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9" name="object 289"/>
          <p:cNvSpPr/>
          <p:nvPr/>
        </p:nvSpPr>
        <p:spPr>
          <a:xfrm>
            <a:off x="4341283" y="493998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0" name="object 290"/>
          <p:cNvSpPr/>
          <p:nvPr/>
        </p:nvSpPr>
        <p:spPr>
          <a:xfrm>
            <a:off x="4341283" y="494665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1" name="object 291"/>
          <p:cNvSpPr/>
          <p:nvPr/>
        </p:nvSpPr>
        <p:spPr>
          <a:xfrm>
            <a:off x="4341283" y="49533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2" name="object 292"/>
          <p:cNvSpPr/>
          <p:nvPr/>
        </p:nvSpPr>
        <p:spPr>
          <a:xfrm>
            <a:off x="4341283" y="49607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3" name="object 293"/>
          <p:cNvSpPr/>
          <p:nvPr/>
        </p:nvSpPr>
        <p:spPr>
          <a:xfrm>
            <a:off x="4341283" y="496813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4" name="object 294"/>
          <p:cNvSpPr/>
          <p:nvPr/>
        </p:nvSpPr>
        <p:spPr>
          <a:xfrm>
            <a:off x="4341283" y="497480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5" name="object 295"/>
          <p:cNvSpPr/>
          <p:nvPr/>
        </p:nvSpPr>
        <p:spPr>
          <a:xfrm>
            <a:off x="4341283" y="49814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6" name="object 296"/>
          <p:cNvSpPr/>
          <p:nvPr/>
        </p:nvSpPr>
        <p:spPr>
          <a:xfrm>
            <a:off x="4341283" y="498887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7" name="object 297"/>
          <p:cNvSpPr/>
          <p:nvPr/>
        </p:nvSpPr>
        <p:spPr>
          <a:xfrm>
            <a:off x="4341283" y="499554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8" name="object 298"/>
          <p:cNvSpPr/>
          <p:nvPr/>
        </p:nvSpPr>
        <p:spPr>
          <a:xfrm>
            <a:off x="4341283" y="500221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9" name="object 299"/>
          <p:cNvSpPr/>
          <p:nvPr/>
        </p:nvSpPr>
        <p:spPr>
          <a:xfrm>
            <a:off x="4341283" y="500962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0" name="object 300"/>
          <p:cNvSpPr/>
          <p:nvPr/>
        </p:nvSpPr>
        <p:spPr>
          <a:xfrm>
            <a:off x="4341283" y="501702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1" name="object 301"/>
          <p:cNvSpPr/>
          <p:nvPr/>
        </p:nvSpPr>
        <p:spPr>
          <a:xfrm>
            <a:off x="4341283" y="502369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2" name="object 302"/>
          <p:cNvSpPr/>
          <p:nvPr/>
        </p:nvSpPr>
        <p:spPr>
          <a:xfrm>
            <a:off x="4341283" y="503036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3" name="object 303"/>
          <p:cNvSpPr/>
          <p:nvPr/>
        </p:nvSpPr>
        <p:spPr>
          <a:xfrm>
            <a:off x="4341283" y="503777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4" name="object 304"/>
          <p:cNvSpPr/>
          <p:nvPr/>
        </p:nvSpPr>
        <p:spPr>
          <a:xfrm>
            <a:off x="4341283" y="504518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5" name="object 305"/>
          <p:cNvSpPr/>
          <p:nvPr/>
        </p:nvSpPr>
        <p:spPr>
          <a:xfrm>
            <a:off x="4341283" y="505184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6" name="object 306"/>
          <p:cNvSpPr/>
          <p:nvPr/>
        </p:nvSpPr>
        <p:spPr>
          <a:xfrm>
            <a:off x="4341283" y="505851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7" name="object 307"/>
          <p:cNvSpPr/>
          <p:nvPr/>
        </p:nvSpPr>
        <p:spPr>
          <a:xfrm>
            <a:off x="4341283" y="506592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8" name="object 308"/>
          <p:cNvSpPr/>
          <p:nvPr/>
        </p:nvSpPr>
        <p:spPr>
          <a:xfrm>
            <a:off x="4341283" y="507296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9" name="object 309"/>
          <p:cNvSpPr/>
          <p:nvPr/>
        </p:nvSpPr>
        <p:spPr>
          <a:xfrm>
            <a:off x="4341283" y="507962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0" name="object 310"/>
          <p:cNvSpPr/>
          <p:nvPr/>
        </p:nvSpPr>
        <p:spPr>
          <a:xfrm>
            <a:off x="4341283" y="50866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1" name="object 311"/>
          <p:cNvSpPr/>
          <p:nvPr/>
        </p:nvSpPr>
        <p:spPr>
          <a:xfrm>
            <a:off x="4341283" y="509407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2" name="object 312"/>
          <p:cNvSpPr/>
          <p:nvPr/>
        </p:nvSpPr>
        <p:spPr>
          <a:xfrm>
            <a:off x="4341283" y="510074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3" name="object 313"/>
          <p:cNvSpPr/>
          <p:nvPr/>
        </p:nvSpPr>
        <p:spPr>
          <a:xfrm>
            <a:off x="4341283" y="510741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4" name="object 314"/>
          <p:cNvSpPr/>
          <p:nvPr/>
        </p:nvSpPr>
        <p:spPr>
          <a:xfrm>
            <a:off x="4341283" y="511481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5" name="object 315"/>
          <p:cNvSpPr/>
          <p:nvPr/>
        </p:nvSpPr>
        <p:spPr>
          <a:xfrm>
            <a:off x="4341283" y="512222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6" name="object 316"/>
          <p:cNvSpPr/>
          <p:nvPr/>
        </p:nvSpPr>
        <p:spPr>
          <a:xfrm>
            <a:off x="4341283" y="512889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7" name="object 317"/>
          <p:cNvSpPr/>
          <p:nvPr/>
        </p:nvSpPr>
        <p:spPr>
          <a:xfrm>
            <a:off x="4341283" y="513556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8" name="object 318"/>
          <p:cNvSpPr/>
          <p:nvPr/>
        </p:nvSpPr>
        <p:spPr>
          <a:xfrm>
            <a:off x="4341283" y="514297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9" name="object 319"/>
          <p:cNvSpPr/>
          <p:nvPr/>
        </p:nvSpPr>
        <p:spPr>
          <a:xfrm>
            <a:off x="4341283" y="515000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0" name="object 320"/>
          <p:cNvSpPr/>
          <p:nvPr/>
        </p:nvSpPr>
        <p:spPr>
          <a:xfrm>
            <a:off x="4341283" y="51566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1" name="object 321"/>
          <p:cNvSpPr/>
          <p:nvPr/>
        </p:nvSpPr>
        <p:spPr>
          <a:xfrm>
            <a:off x="4341283" y="516371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2" name="object 322"/>
          <p:cNvSpPr/>
          <p:nvPr/>
        </p:nvSpPr>
        <p:spPr>
          <a:xfrm>
            <a:off x="4341283" y="51711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3" name="object 323"/>
          <p:cNvSpPr/>
          <p:nvPr/>
        </p:nvSpPr>
        <p:spPr>
          <a:xfrm>
            <a:off x="4341283" y="517779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4" name="object 324"/>
          <p:cNvSpPr/>
          <p:nvPr/>
        </p:nvSpPr>
        <p:spPr>
          <a:xfrm>
            <a:off x="4341283" y="51844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5" name="object 325"/>
          <p:cNvSpPr/>
          <p:nvPr/>
        </p:nvSpPr>
        <p:spPr>
          <a:xfrm>
            <a:off x="4341283" y="51918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6" name="object 326"/>
          <p:cNvSpPr/>
          <p:nvPr/>
        </p:nvSpPr>
        <p:spPr>
          <a:xfrm>
            <a:off x="4341283" y="519927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7" name="object 327"/>
          <p:cNvSpPr/>
          <p:nvPr/>
        </p:nvSpPr>
        <p:spPr>
          <a:xfrm>
            <a:off x="4341283" y="520594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8" name="object 328"/>
          <p:cNvSpPr/>
          <p:nvPr/>
        </p:nvSpPr>
        <p:spPr>
          <a:xfrm>
            <a:off x="4341283" y="52126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9" name="object 329"/>
          <p:cNvSpPr/>
          <p:nvPr/>
        </p:nvSpPr>
        <p:spPr>
          <a:xfrm>
            <a:off x="4341283" y="52200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0" name="object 330"/>
          <p:cNvSpPr/>
          <p:nvPr/>
        </p:nvSpPr>
        <p:spPr>
          <a:xfrm>
            <a:off x="4341283" y="52274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1" name="object 331"/>
          <p:cNvSpPr/>
          <p:nvPr/>
        </p:nvSpPr>
        <p:spPr>
          <a:xfrm>
            <a:off x="4341283" y="523409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2" name="object 332"/>
          <p:cNvSpPr/>
          <p:nvPr/>
        </p:nvSpPr>
        <p:spPr>
          <a:xfrm>
            <a:off x="4341283" y="524076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3" name="object 333"/>
          <p:cNvSpPr/>
          <p:nvPr/>
        </p:nvSpPr>
        <p:spPr>
          <a:xfrm>
            <a:off x="4341283" y="52481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4" name="object 334"/>
          <p:cNvSpPr/>
          <p:nvPr/>
        </p:nvSpPr>
        <p:spPr>
          <a:xfrm>
            <a:off x="4341283" y="525483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5" name="object 335"/>
          <p:cNvSpPr/>
          <p:nvPr/>
        </p:nvSpPr>
        <p:spPr>
          <a:xfrm>
            <a:off x="4341283" y="526150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6" name="object 336"/>
          <p:cNvSpPr/>
          <p:nvPr/>
        </p:nvSpPr>
        <p:spPr>
          <a:xfrm>
            <a:off x="4341283" y="526891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7" name="object 337"/>
          <p:cNvSpPr/>
          <p:nvPr/>
        </p:nvSpPr>
        <p:spPr>
          <a:xfrm>
            <a:off x="4341283" y="527632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8" name="object 338"/>
          <p:cNvSpPr/>
          <p:nvPr/>
        </p:nvSpPr>
        <p:spPr>
          <a:xfrm>
            <a:off x="4341283" y="528298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9" name="object 339"/>
          <p:cNvSpPr/>
          <p:nvPr/>
        </p:nvSpPr>
        <p:spPr>
          <a:xfrm>
            <a:off x="4341283" y="528965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0" name="object 340"/>
          <p:cNvSpPr/>
          <p:nvPr/>
        </p:nvSpPr>
        <p:spPr>
          <a:xfrm>
            <a:off x="4341283" y="52970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1" name="object 341"/>
          <p:cNvSpPr/>
          <p:nvPr/>
        </p:nvSpPr>
        <p:spPr>
          <a:xfrm>
            <a:off x="4341283" y="530447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2" name="object 342"/>
          <p:cNvSpPr/>
          <p:nvPr/>
        </p:nvSpPr>
        <p:spPr>
          <a:xfrm>
            <a:off x="4341283" y="531113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3" name="object 343"/>
          <p:cNvSpPr/>
          <p:nvPr/>
        </p:nvSpPr>
        <p:spPr>
          <a:xfrm>
            <a:off x="4341283" y="53178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4" name="object 344"/>
          <p:cNvSpPr/>
          <p:nvPr/>
        </p:nvSpPr>
        <p:spPr>
          <a:xfrm>
            <a:off x="4341283" y="532521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5" name="object 345"/>
          <p:cNvSpPr/>
          <p:nvPr/>
        </p:nvSpPr>
        <p:spPr>
          <a:xfrm>
            <a:off x="4341283" y="533225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6" name="object 346"/>
          <p:cNvSpPr/>
          <p:nvPr/>
        </p:nvSpPr>
        <p:spPr>
          <a:xfrm>
            <a:off x="4341283" y="533892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7" name="object 347"/>
          <p:cNvSpPr/>
          <p:nvPr/>
        </p:nvSpPr>
        <p:spPr>
          <a:xfrm>
            <a:off x="4341283" y="534595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8" name="object 348"/>
          <p:cNvSpPr/>
          <p:nvPr/>
        </p:nvSpPr>
        <p:spPr>
          <a:xfrm>
            <a:off x="4341283" y="53533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9" name="object 349"/>
          <p:cNvSpPr/>
          <p:nvPr/>
        </p:nvSpPr>
        <p:spPr>
          <a:xfrm>
            <a:off x="4341283" y="536003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0" name="object 350"/>
          <p:cNvSpPr/>
          <p:nvPr/>
        </p:nvSpPr>
        <p:spPr>
          <a:xfrm>
            <a:off x="4341283" y="536670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1" name="object 351"/>
          <p:cNvSpPr/>
          <p:nvPr/>
        </p:nvSpPr>
        <p:spPr>
          <a:xfrm>
            <a:off x="4341283" y="53741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2" name="object 352"/>
          <p:cNvSpPr/>
          <p:nvPr/>
        </p:nvSpPr>
        <p:spPr>
          <a:xfrm>
            <a:off x="4341283" y="538151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3" name="object 353"/>
          <p:cNvSpPr/>
          <p:nvPr/>
        </p:nvSpPr>
        <p:spPr>
          <a:xfrm>
            <a:off x="4341283" y="538818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4" name="object 354"/>
          <p:cNvSpPr/>
          <p:nvPr/>
        </p:nvSpPr>
        <p:spPr>
          <a:xfrm>
            <a:off x="4341283" y="539485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5" name="object 355"/>
          <p:cNvSpPr/>
          <p:nvPr/>
        </p:nvSpPr>
        <p:spPr>
          <a:xfrm>
            <a:off x="4341283" y="54022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6" name="object 356"/>
          <p:cNvSpPr/>
          <p:nvPr/>
        </p:nvSpPr>
        <p:spPr>
          <a:xfrm>
            <a:off x="4341283" y="540930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7" name="object 357"/>
          <p:cNvSpPr/>
          <p:nvPr/>
        </p:nvSpPr>
        <p:spPr>
          <a:xfrm>
            <a:off x="4341283" y="541596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8" name="object 358"/>
          <p:cNvSpPr/>
          <p:nvPr/>
        </p:nvSpPr>
        <p:spPr>
          <a:xfrm>
            <a:off x="4341283" y="542300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9" name="object 359"/>
          <p:cNvSpPr/>
          <p:nvPr/>
        </p:nvSpPr>
        <p:spPr>
          <a:xfrm>
            <a:off x="4341283" y="543041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0" name="object 360"/>
          <p:cNvSpPr/>
          <p:nvPr/>
        </p:nvSpPr>
        <p:spPr>
          <a:xfrm>
            <a:off x="4341283" y="543708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1" name="object 361"/>
          <p:cNvSpPr/>
          <p:nvPr/>
        </p:nvSpPr>
        <p:spPr>
          <a:xfrm>
            <a:off x="4341283" y="54437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2" name="object 362"/>
          <p:cNvSpPr/>
          <p:nvPr/>
        </p:nvSpPr>
        <p:spPr>
          <a:xfrm>
            <a:off x="4341283" y="54511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3" name="object 363"/>
          <p:cNvSpPr/>
          <p:nvPr/>
        </p:nvSpPr>
        <p:spPr>
          <a:xfrm>
            <a:off x="4341283" y="54585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4" name="object 364"/>
          <p:cNvSpPr/>
          <p:nvPr/>
        </p:nvSpPr>
        <p:spPr>
          <a:xfrm>
            <a:off x="4341283" y="546523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5" name="object 365"/>
          <p:cNvSpPr/>
          <p:nvPr/>
        </p:nvSpPr>
        <p:spPr>
          <a:xfrm>
            <a:off x="4341283" y="547190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6" name="object 366"/>
          <p:cNvSpPr/>
          <p:nvPr/>
        </p:nvSpPr>
        <p:spPr>
          <a:xfrm>
            <a:off x="4341283" y="54793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7" name="object 367"/>
          <p:cNvSpPr/>
          <p:nvPr/>
        </p:nvSpPr>
        <p:spPr>
          <a:xfrm>
            <a:off x="4341283" y="54867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8" name="object 368"/>
          <p:cNvSpPr/>
          <p:nvPr/>
        </p:nvSpPr>
        <p:spPr>
          <a:xfrm>
            <a:off x="4341283" y="549338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9" name="object 369"/>
          <p:cNvSpPr/>
          <p:nvPr/>
        </p:nvSpPr>
        <p:spPr>
          <a:xfrm>
            <a:off x="4341283" y="550005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0" name="object 370"/>
          <p:cNvSpPr/>
          <p:nvPr/>
        </p:nvSpPr>
        <p:spPr>
          <a:xfrm>
            <a:off x="4341283" y="550746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1" name="object 371"/>
          <p:cNvSpPr/>
          <p:nvPr/>
        </p:nvSpPr>
        <p:spPr>
          <a:xfrm>
            <a:off x="4341283" y="551412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2" name="object 372"/>
          <p:cNvSpPr/>
          <p:nvPr/>
        </p:nvSpPr>
        <p:spPr>
          <a:xfrm>
            <a:off x="4341283" y="552079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3" name="object 373"/>
          <p:cNvSpPr/>
          <p:nvPr/>
        </p:nvSpPr>
        <p:spPr>
          <a:xfrm>
            <a:off x="4341283" y="55282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4" name="object 374"/>
          <p:cNvSpPr/>
          <p:nvPr/>
        </p:nvSpPr>
        <p:spPr>
          <a:xfrm>
            <a:off x="4341283" y="553561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5" name="object 375"/>
          <p:cNvSpPr/>
          <p:nvPr/>
        </p:nvSpPr>
        <p:spPr>
          <a:xfrm>
            <a:off x="4341283" y="554227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6" name="object 376"/>
          <p:cNvSpPr/>
          <p:nvPr/>
        </p:nvSpPr>
        <p:spPr>
          <a:xfrm>
            <a:off x="4341283" y="55489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7" name="object 377"/>
          <p:cNvSpPr/>
          <p:nvPr/>
        </p:nvSpPr>
        <p:spPr>
          <a:xfrm>
            <a:off x="4341283" y="555635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8" name="object 378"/>
          <p:cNvSpPr/>
          <p:nvPr/>
        </p:nvSpPr>
        <p:spPr>
          <a:xfrm>
            <a:off x="4341283" y="556376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9" name="object 379"/>
          <p:cNvSpPr/>
          <p:nvPr/>
        </p:nvSpPr>
        <p:spPr>
          <a:xfrm>
            <a:off x="4341283" y="55704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0" name="object 380"/>
          <p:cNvSpPr/>
          <p:nvPr/>
        </p:nvSpPr>
        <p:spPr>
          <a:xfrm>
            <a:off x="4341283" y="557709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1" name="object 381"/>
          <p:cNvSpPr/>
          <p:nvPr/>
        </p:nvSpPr>
        <p:spPr>
          <a:xfrm>
            <a:off x="4341283" y="55845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2" name="object 382"/>
          <p:cNvSpPr/>
          <p:nvPr/>
        </p:nvSpPr>
        <p:spPr>
          <a:xfrm>
            <a:off x="4341283" y="559154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3" name="object 383"/>
          <p:cNvSpPr/>
          <p:nvPr/>
        </p:nvSpPr>
        <p:spPr>
          <a:xfrm>
            <a:off x="4341283" y="559821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4" name="object 384"/>
          <p:cNvSpPr/>
          <p:nvPr/>
        </p:nvSpPr>
        <p:spPr>
          <a:xfrm>
            <a:off x="4341283" y="560525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5" name="object 385"/>
          <p:cNvSpPr/>
          <p:nvPr/>
        </p:nvSpPr>
        <p:spPr>
          <a:xfrm>
            <a:off x="4341283" y="561265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6" name="object 386"/>
          <p:cNvSpPr/>
          <p:nvPr/>
        </p:nvSpPr>
        <p:spPr>
          <a:xfrm>
            <a:off x="4341283" y="561932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7" name="object 387"/>
          <p:cNvSpPr/>
          <p:nvPr/>
        </p:nvSpPr>
        <p:spPr>
          <a:xfrm>
            <a:off x="4341283" y="562599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8" name="object 388"/>
          <p:cNvSpPr/>
          <p:nvPr/>
        </p:nvSpPr>
        <p:spPr>
          <a:xfrm>
            <a:off x="4341283" y="56334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9" name="object 389"/>
          <p:cNvSpPr/>
          <p:nvPr/>
        </p:nvSpPr>
        <p:spPr>
          <a:xfrm>
            <a:off x="4341283" y="56408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0" name="object 390"/>
          <p:cNvSpPr/>
          <p:nvPr/>
        </p:nvSpPr>
        <p:spPr>
          <a:xfrm>
            <a:off x="4341283" y="564747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1" name="object 391"/>
          <p:cNvSpPr/>
          <p:nvPr/>
        </p:nvSpPr>
        <p:spPr>
          <a:xfrm>
            <a:off x="4341283" y="565414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2" name="object 392"/>
          <p:cNvSpPr/>
          <p:nvPr/>
        </p:nvSpPr>
        <p:spPr>
          <a:xfrm>
            <a:off x="4341283" y="566155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3" name="object 393"/>
          <p:cNvSpPr/>
          <p:nvPr/>
        </p:nvSpPr>
        <p:spPr>
          <a:xfrm>
            <a:off x="4341283" y="56685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4" name="object 394"/>
          <p:cNvSpPr/>
          <p:nvPr/>
        </p:nvSpPr>
        <p:spPr>
          <a:xfrm>
            <a:off x="4341283" y="567525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5" name="object 395"/>
          <p:cNvSpPr/>
          <p:nvPr/>
        </p:nvSpPr>
        <p:spPr>
          <a:xfrm>
            <a:off x="4341283" y="568229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6" name="object 396"/>
          <p:cNvSpPr/>
          <p:nvPr/>
        </p:nvSpPr>
        <p:spPr>
          <a:xfrm>
            <a:off x="4341283" y="568970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7" name="object 397"/>
          <p:cNvSpPr/>
          <p:nvPr/>
        </p:nvSpPr>
        <p:spPr>
          <a:xfrm>
            <a:off x="4341283" y="569637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8" name="object 398"/>
          <p:cNvSpPr/>
          <p:nvPr/>
        </p:nvSpPr>
        <p:spPr>
          <a:xfrm>
            <a:off x="4341283" y="570304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9" name="object 399"/>
          <p:cNvSpPr/>
          <p:nvPr/>
        </p:nvSpPr>
        <p:spPr>
          <a:xfrm>
            <a:off x="4341283" y="57104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0" name="object 400"/>
          <p:cNvSpPr/>
          <p:nvPr/>
        </p:nvSpPr>
        <p:spPr>
          <a:xfrm>
            <a:off x="4341283" y="57178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1" name="object 401"/>
          <p:cNvSpPr/>
          <p:nvPr/>
        </p:nvSpPr>
        <p:spPr>
          <a:xfrm>
            <a:off x="4341283" y="572452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2" name="object 402"/>
          <p:cNvSpPr/>
          <p:nvPr/>
        </p:nvSpPr>
        <p:spPr>
          <a:xfrm>
            <a:off x="4341283" y="57311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3" name="object 403"/>
          <p:cNvSpPr/>
          <p:nvPr/>
        </p:nvSpPr>
        <p:spPr>
          <a:xfrm>
            <a:off x="4341283" y="573860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4" name="object 404"/>
          <p:cNvSpPr/>
          <p:nvPr/>
        </p:nvSpPr>
        <p:spPr>
          <a:xfrm>
            <a:off x="4341283" y="57460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5" name="object 405"/>
          <p:cNvSpPr/>
          <p:nvPr/>
        </p:nvSpPr>
        <p:spPr>
          <a:xfrm>
            <a:off x="4341283" y="575267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6" name="object 406"/>
          <p:cNvSpPr/>
          <p:nvPr/>
        </p:nvSpPr>
        <p:spPr>
          <a:xfrm>
            <a:off x="4341283" y="57593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7" name="object 407"/>
          <p:cNvSpPr/>
          <p:nvPr/>
        </p:nvSpPr>
        <p:spPr>
          <a:xfrm>
            <a:off x="4341283" y="576675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8" name="object 408"/>
          <p:cNvSpPr/>
          <p:nvPr/>
        </p:nvSpPr>
        <p:spPr>
          <a:xfrm>
            <a:off x="4341283" y="577341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9" name="object 409"/>
          <p:cNvSpPr/>
          <p:nvPr/>
        </p:nvSpPr>
        <p:spPr>
          <a:xfrm>
            <a:off x="4341283" y="578008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0" name="object 410"/>
          <p:cNvSpPr/>
          <p:nvPr/>
        </p:nvSpPr>
        <p:spPr>
          <a:xfrm>
            <a:off x="4341283" y="578749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1" name="object 411"/>
          <p:cNvSpPr/>
          <p:nvPr/>
        </p:nvSpPr>
        <p:spPr>
          <a:xfrm>
            <a:off x="4341283" y="57949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2" name="object 412"/>
          <p:cNvSpPr/>
          <p:nvPr/>
        </p:nvSpPr>
        <p:spPr>
          <a:xfrm>
            <a:off x="4341283" y="580157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3" name="object 413"/>
          <p:cNvSpPr/>
          <p:nvPr/>
        </p:nvSpPr>
        <p:spPr>
          <a:xfrm>
            <a:off x="4341283" y="580823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4" name="object 414"/>
          <p:cNvSpPr/>
          <p:nvPr/>
        </p:nvSpPr>
        <p:spPr>
          <a:xfrm>
            <a:off x="4341283" y="58156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5" name="object 415"/>
          <p:cNvSpPr/>
          <p:nvPr/>
        </p:nvSpPr>
        <p:spPr>
          <a:xfrm>
            <a:off x="4341283" y="582305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6" name="object 416"/>
          <p:cNvSpPr/>
          <p:nvPr/>
        </p:nvSpPr>
        <p:spPr>
          <a:xfrm>
            <a:off x="4341283" y="58297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7" name="object 417"/>
          <p:cNvSpPr/>
          <p:nvPr/>
        </p:nvSpPr>
        <p:spPr>
          <a:xfrm>
            <a:off x="4341283" y="583639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8" name="object 418"/>
          <p:cNvSpPr/>
          <p:nvPr/>
        </p:nvSpPr>
        <p:spPr>
          <a:xfrm>
            <a:off x="4341283" y="584379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9" name="object 419"/>
          <p:cNvSpPr/>
          <p:nvPr/>
        </p:nvSpPr>
        <p:spPr>
          <a:xfrm>
            <a:off x="4341283" y="585083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0" name="object 420"/>
          <p:cNvSpPr/>
          <p:nvPr/>
        </p:nvSpPr>
        <p:spPr>
          <a:xfrm>
            <a:off x="4341283" y="585750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1" name="object 421"/>
          <p:cNvSpPr/>
          <p:nvPr/>
        </p:nvSpPr>
        <p:spPr>
          <a:xfrm>
            <a:off x="4341283" y="58645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2" name="object 422"/>
          <p:cNvSpPr/>
          <p:nvPr/>
        </p:nvSpPr>
        <p:spPr>
          <a:xfrm>
            <a:off x="4341283" y="587195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3" name="object 423"/>
          <p:cNvSpPr/>
          <p:nvPr/>
        </p:nvSpPr>
        <p:spPr>
          <a:xfrm>
            <a:off x="4341283" y="58786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4" name="object 424"/>
          <p:cNvSpPr/>
          <p:nvPr/>
        </p:nvSpPr>
        <p:spPr>
          <a:xfrm>
            <a:off x="4341283" y="588528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5" name="object 425"/>
          <p:cNvSpPr/>
          <p:nvPr/>
        </p:nvSpPr>
        <p:spPr>
          <a:xfrm>
            <a:off x="4341283" y="589269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6" name="object 426"/>
          <p:cNvSpPr/>
          <p:nvPr/>
        </p:nvSpPr>
        <p:spPr>
          <a:xfrm>
            <a:off x="4341283" y="590010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7" name="object 427"/>
          <p:cNvSpPr/>
          <p:nvPr/>
        </p:nvSpPr>
        <p:spPr>
          <a:xfrm>
            <a:off x="4341283" y="590676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8" name="object 428"/>
          <p:cNvSpPr/>
          <p:nvPr/>
        </p:nvSpPr>
        <p:spPr>
          <a:xfrm>
            <a:off x="4341283" y="591343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9" name="object 429"/>
          <p:cNvSpPr/>
          <p:nvPr/>
        </p:nvSpPr>
        <p:spPr>
          <a:xfrm>
            <a:off x="4341283" y="592084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0" name="object 430"/>
          <p:cNvSpPr/>
          <p:nvPr/>
        </p:nvSpPr>
        <p:spPr>
          <a:xfrm>
            <a:off x="4341283" y="592788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1" name="object 431"/>
          <p:cNvSpPr/>
          <p:nvPr/>
        </p:nvSpPr>
        <p:spPr>
          <a:xfrm>
            <a:off x="4341283" y="593455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2" name="object 432"/>
          <p:cNvSpPr/>
          <p:nvPr/>
        </p:nvSpPr>
        <p:spPr>
          <a:xfrm>
            <a:off x="4341283" y="594158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3" name="object 433"/>
          <p:cNvSpPr/>
          <p:nvPr/>
        </p:nvSpPr>
        <p:spPr>
          <a:xfrm>
            <a:off x="4341283" y="594899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4" name="object 434"/>
          <p:cNvSpPr/>
          <p:nvPr/>
        </p:nvSpPr>
        <p:spPr>
          <a:xfrm>
            <a:off x="4341283" y="595566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5" name="object 435"/>
          <p:cNvSpPr/>
          <p:nvPr/>
        </p:nvSpPr>
        <p:spPr>
          <a:xfrm>
            <a:off x="4341283" y="596233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6" name="object 436"/>
          <p:cNvSpPr/>
          <p:nvPr/>
        </p:nvSpPr>
        <p:spPr>
          <a:xfrm>
            <a:off x="4341283" y="596974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7" name="object 437"/>
          <p:cNvSpPr/>
          <p:nvPr/>
        </p:nvSpPr>
        <p:spPr>
          <a:xfrm>
            <a:off x="4341283" y="597714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8" name="object 438"/>
          <p:cNvSpPr/>
          <p:nvPr/>
        </p:nvSpPr>
        <p:spPr>
          <a:xfrm>
            <a:off x="4341283" y="598381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9" name="object 439"/>
          <p:cNvSpPr/>
          <p:nvPr/>
        </p:nvSpPr>
        <p:spPr>
          <a:xfrm>
            <a:off x="4341283" y="599048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0" name="object 440"/>
          <p:cNvSpPr/>
          <p:nvPr/>
        </p:nvSpPr>
        <p:spPr>
          <a:xfrm>
            <a:off x="4341283" y="59978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1" name="object 441"/>
          <p:cNvSpPr/>
          <p:nvPr/>
        </p:nvSpPr>
        <p:spPr>
          <a:xfrm>
            <a:off x="4341283" y="600530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2" name="object 442"/>
          <p:cNvSpPr/>
          <p:nvPr/>
        </p:nvSpPr>
        <p:spPr>
          <a:xfrm>
            <a:off x="4341283" y="601196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3" name="object 443"/>
          <p:cNvSpPr/>
          <p:nvPr/>
        </p:nvSpPr>
        <p:spPr>
          <a:xfrm>
            <a:off x="4341283" y="601863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4" name="object 444"/>
          <p:cNvSpPr/>
          <p:nvPr/>
        </p:nvSpPr>
        <p:spPr>
          <a:xfrm>
            <a:off x="4341283" y="60260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5" name="object 445"/>
          <p:cNvSpPr/>
          <p:nvPr/>
        </p:nvSpPr>
        <p:spPr>
          <a:xfrm>
            <a:off x="4341283" y="603271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6" name="object 446"/>
          <p:cNvSpPr/>
          <p:nvPr/>
        </p:nvSpPr>
        <p:spPr>
          <a:xfrm>
            <a:off x="4341283" y="603937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7" name="object 447"/>
          <p:cNvSpPr/>
          <p:nvPr/>
        </p:nvSpPr>
        <p:spPr>
          <a:xfrm>
            <a:off x="4341283" y="604678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8" name="object 448"/>
          <p:cNvSpPr/>
          <p:nvPr/>
        </p:nvSpPr>
        <p:spPr>
          <a:xfrm>
            <a:off x="4341283" y="605419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9" name="object 449"/>
          <p:cNvSpPr/>
          <p:nvPr/>
        </p:nvSpPr>
        <p:spPr>
          <a:xfrm>
            <a:off x="4341283" y="606086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0" name="object 450"/>
          <p:cNvSpPr/>
          <p:nvPr/>
        </p:nvSpPr>
        <p:spPr>
          <a:xfrm>
            <a:off x="4341283" y="60675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1" name="object 451"/>
          <p:cNvSpPr/>
          <p:nvPr/>
        </p:nvSpPr>
        <p:spPr>
          <a:xfrm>
            <a:off x="4341283" y="607493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2" name="object 452"/>
          <p:cNvSpPr/>
          <p:nvPr/>
        </p:nvSpPr>
        <p:spPr>
          <a:xfrm>
            <a:off x="4341283" y="608234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3" name="object 453"/>
          <p:cNvSpPr/>
          <p:nvPr/>
        </p:nvSpPr>
        <p:spPr>
          <a:xfrm>
            <a:off x="4341283" y="608901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4" name="object 454"/>
          <p:cNvSpPr/>
          <p:nvPr/>
        </p:nvSpPr>
        <p:spPr>
          <a:xfrm>
            <a:off x="4341283" y="609568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5" name="object 455"/>
          <p:cNvSpPr/>
          <p:nvPr/>
        </p:nvSpPr>
        <p:spPr>
          <a:xfrm>
            <a:off x="4341283" y="610309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6" name="object 456"/>
          <p:cNvSpPr/>
          <p:nvPr/>
        </p:nvSpPr>
        <p:spPr>
          <a:xfrm>
            <a:off x="4341283" y="611012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7" name="object 457"/>
          <p:cNvSpPr/>
          <p:nvPr/>
        </p:nvSpPr>
        <p:spPr>
          <a:xfrm>
            <a:off x="4341283" y="611679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8" name="object 458"/>
          <p:cNvSpPr/>
          <p:nvPr/>
        </p:nvSpPr>
        <p:spPr>
          <a:xfrm>
            <a:off x="4341283" y="612383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9" name="object 459"/>
          <p:cNvSpPr/>
          <p:nvPr/>
        </p:nvSpPr>
        <p:spPr>
          <a:xfrm>
            <a:off x="4341283" y="613124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0" name="object 460"/>
          <p:cNvSpPr/>
          <p:nvPr/>
        </p:nvSpPr>
        <p:spPr>
          <a:xfrm>
            <a:off x="4341283" y="6137909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1" name="object 461"/>
          <p:cNvSpPr/>
          <p:nvPr/>
        </p:nvSpPr>
        <p:spPr>
          <a:xfrm>
            <a:off x="4341283" y="614457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2" name="object 462"/>
          <p:cNvSpPr/>
          <p:nvPr/>
        </p:nvSpPr>
        <p:spPr>
          <a:xfrm>
            <a:off x="4341283" y="615198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3" name="object 463"/>
          <p:cNvSpPr/>
          <p:nvPr/>
        </p:nvSpPr>
        <p:spPr>
          <a:xfrm>
            <a:off x="4341283" y="615939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4" name="object 464"/>
          <p:cNvSpPr/>
          <p:nvPr/>
        </p:nvSpPr>
        <p:spPr>
          <a:xfrm>
            <a:off x="4341283" y="616606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5" name="object 465"/>
          <p:cNvSpPr/>
          <p:nvPr/>
        </p:nvSpPr>
        <p:spPr>
          <a:xfrm>
            <a:off x="4341283" y="617272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6" name="object 466"/>
          <p:cNvSpPr/>
          <p:nvPr/>
        </p:nvSpPr>
        <p:spPr>
          <a:xfrm>
            <a:off x="4341283" y="618013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7" name="object 467"/>
          <p:cNvSpPr/>
          <p:nvPr/>
        </p:nvSpPr>
        <p:spPr>
          <a:xfrm>
            <a:off x="4341283" y="61871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8" name="object 468"/>
          <p:cNvSpPr/>
          <p:nvPr/>
        </p:nvSpPr>
        <p:spPr>
          <a:xfrm>
            <a:off x="4341283" y="619384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858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9" name="object 469"/>
          <p:cNvSpPr/>
          <p:nvPr/>
        </p:nvSpPr>
        <p:spPr>
          <a:xfrm>
            <a:off x="4341283" y="620088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0" name="object 470"/>
          <p:cNvSpPr/>
          <p:nvPr/>
        </p:nvSpPr>
        <p:spPr>
          <a:xfrm>
            <a:off x="4341283" y="620828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1" name="object 471"/>
          <p:cNvSpPr/>
          <p:nvPr/>
        </p:nvSpPr>
        <p:spPr>
          <a:xfrm>
            <a:off x="4341283" y="621495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2" name="object 472"/>
          <p:cNvSpPr/>
          <p:nvPr/>
        </p:nvSpPr>
        <p:spPr>
          <a:xfrm>
            <a:off x="4341283" y="622162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3" name="object 473"/>
          <p:cNvSpPr/>
          <p:nvPr/>
        </p:nvSpPr>
        <p:spPr>
          <a:xfrm>
            <a:off x="4341283" y="622903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4" name="object 474"/>
          <p:cNvSpPr/>
          <p:nvPr/>
        </p:nvSpPr>
        <p:spPr>
          <a:xfrm>
            <a:off x="4341283" y="623644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5" name="object 475"/>
          <p:cNvSpPr/>
          <p:nvPr/>
        </p:nvSpPr>
        <p:spPr>
          <a:xfrm>
            <a:off x="4341283" y="624310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6" name="object 476"/>
          <p:cNvSpPr/>
          <p:nvPr/>
        </p:nvSpPr>
        <p:spPr>
          <a:xfrm>
            <a:off x="4341283" y="624977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7" name="object 477"/>
          <p:cNvSpPr/>
          <p:nvPr/>
        </p:nvSpPr>
        <p:spPr>
          <a:xfrm>
            <a:off x="4341283" y="6257183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8" name="object 478"/>
          <p:cNvSpPr/>
          <p:nvPr/>
        </p:nvSpPr>
        <p:spPr>
          <a:xfrm>
            <a:off x="4341283" y="626459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9" name="object 479"/>
          <p:cNvSpPr/>
          <p:nvPr/>
        </p:nvSpPr>
        <p:spPr>
          <a:xfrm>
            <a:off x="4341283" y="6271260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0" name="object 480"/>
          <p:cNvSpPr/>
          <p:nvPr/>
        </p:nvSpPr>
        <p:spPr>
          <a:xfrm>
            <a:off x="4341283" y="627792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1" name="object 481"/>
          <p:cNvSpPr/>
          <p:nvPr/>
        </p:nvSpPr>
        <p:spPr>
          <a:xfrm>
            <a:off x="4341283" y="6285335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2" name="object 482"/>
          <p:cNvSpPr/>
          <p:nvPr/>
        </p:nvSpPr>
        <p:spPr>
          <a:xfrm>
            <a:off x="4341283" y="629200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3" name="object 483"/>
          <p:cNvSpPr/>
          <p:nvPr/>
        </p:nvSpPr>
        <p:spPr>
          <a:xfrm>
            <a:off x="4341283" y="629867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4" name="object 484"/>
          <p:cNvSpPr/>
          <p:nvPr/>
        </p:nvSpPr>
        <p:spPr>
          <a:xfrm>
            <a:off x="4341283" y="630607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5" name="object 485"/>
          <p:cNvSpPr/>
          <p:nvPr/>
        </p:nvSpPr>
        <p:spPr>
          <a:xfrm>
            <a:off x="4341283" y="6313487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6" name="object 486"/>
          <p:cNvSpPr/>
          <p:nvPr/>
        </p:nvSpPr>
        <p:spPr>
          <a:xfrm>
            <a:off x="4341283" y="632015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7" name="object 487"/>
          <p:cNvSpPr/>
          <p:nvPr/>
        </p:nvSpPr>
        <p:spPr>
          <a:xfrm>
            <a:off x="4341283" y="6326822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8" name="object 488"/>
          <p:cNvSpPr/>
          <p:nvPr/>
        </p:nvSpPr>
        <p:spPr>
          <a:xfrm>
            <a:off x="4341283" y="6334231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9" name="object 489"/>
          <p:cNvSpPr/>
          <p:nvPr/>
        </p:nvSpPr>
        <p:spPr>
          <a:xfrm>
            <a:off x="4341283" y="6341638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0" name="object 490"/>
          <p:cNvSpPr/>
          <p:nvPr/>
        </p:nvSpPr>
        <p:spPr>
          <a:xfrm>
            <a:off x="4341283" y="6348306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6096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1" name="object 491"/>
          <p:cNvSpPr/>
          <p:nvPr/>
        </p:nvSpPr>
        <p:spPr>
          <a:xfrm>
            <a:off x="4341283" y="6354974"/>
            <a:ext cx="244475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761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2" name="object 492"/>
          <p:cNvSpPr/>
          <p:nvPr/>
        </p:nvSpPr>
        <p:spPr>
          <a:xfrm>
            <a:off x="4845050" y="5055553"/>
            <a:ext cx="1477345" cy="951353"/>
          </a:xfrm>
          <a:custGeom>
            <a:avLst/>
            <a:gdLst/>
            <a:ahLst/>
            <a:cxnLst/>
            <a:rect l="l" t="t" r="r" b="b"/>
            <a:pathLst>
              <a:path w="1519554" h="978535">
                <a:moveTo>
                  <a:pt x="759714" y="0"/>
                </a:moveTo>
                <a:lnTo>
                  <a:pt x="703075" y="1344"/>
                </a:lnTo>
                <a:lnTo>
                  <a:pt x="647556" y="5313"/>
                </a:lnTo>
                <a:lnTo>
                  <a:pt x="593307" y="11813"/>
                </a:lnTo>
                <a:lnTo>
                  <a:pt x="540473" y="20747"/>
                </a:lnTo>
                <a:lnTo>
                  <a:pt x="489203" y="32020"/>
                </a:lnTo>
                <a:lnTo>
                  <a:pt x="439644" y="45537"/>
                </a:lnTo>
                <a:lnTo>
                  <a:pt x="391945" y="61203"/>
                </a:lnTo>
                <a:lnTo>
                  <a:pt x="346253" y="78922"/>
                </a:lnTo>
                <a:lnTo>
                  <a:pt x="302715" y="98599"/>
                </a:lnTo>
                <a:lnTo>
                  <a:pt x="261479" y="120139"/>
                </a:lnTo>
                <a:lnTo>
                  <a:pt x="222694" y="143446"/>
                </a:lnTo>
                <a:lnTo>
                  <a:pt x="186506" y="168425"/>
                </a:lnTo>
                <a:lnTo>
                  <a:pt x="153064" y="194981"/>
                </a:lnTo>
                <a:lnTo>
                  <a:pt x="122515" y="223018"/>
                </a:lnTo>
                <a:lnTo>
                  <a:pt x="95007" y="252441"/>
                </a:lnTo>
                <a:lnTo>
                  <a:pt x="70687" y="283154"/>
                </a:lnTo>
                <a:lnTo>
                  <a:pt x="49703" y="315063"/>
                </a:lnTo>
                <a:lnTo>
                  <a:pt x="18336" y="382087"/>
                </a:lnTo>
                <a:lnTo>
                  <a:pt x="2086" y="452747"/>
                </a:lnTo>
                <a:lnTo>
                  <a:pt x="0" y="489203"/>
                </a:lnTo>
                <a:lnTo>
                  <a:pt x="2086" y="525660"/>
                </a:lnTo>
                <a:lnTo>
                  <a:pt x="18336" y="596320"/>
                </a:lnTo>
                <a:lnTo>
                  <a:pt x="49703" y="663344"/>
                </a:lnTo>
                <a:lnTo>
                  <a:pt x="70687" y="695253"/>
                </a:lnTo>
                <a:lnTo>
                  <a:pt x="95007" y="725966"/>
                </a:lnTo>
                <a:lnTo>
                  <a:pt x="122515" y="755389"/>
                </a:lnTo>
                <a:lnTo>
                  <a:pt x="153064" y="783426"/>
                </a:lnTo>
                <a:lnTo>
                  <a:pt x="186506" y="809982"/>
                </a:lnTo>
                <a:lnTo>
                  <a:pt x="222694" y="834961"/>
                </a:lnTo>
                <a:lnTo>
                  <a:pt x="261479" y="858268"/>
                </a:lnTo>
                <a:lnTo>
                  <a:pt x="302715" y="879808"/>
                </a:lnTo>
                <a:lnTo>
                  <a:pt x="346253" y="899485"/>
                </a:lnTo>
                <a:lnTo>
                  <a:pt x="391945" y="917204"/>
                </a:lnTo>
                <a:lnTo>
                  <a:pt x="439644" y="932870"/>
                </a:lnTo>
                <a:lnTo>
                  <a:pt x="489203" y="946387"/>
                </a:lnTo>
                <a:lnTo>
                  <a:pt x="540473" y="957660"/>
                </a:lnTo>
                <a:lnTo>
                  <a:pt x="593307" y="966594"/>
                </a:lnTo>
                <a:lnTo>
                  <a:pt x="647556" y="973094"/>
                </a:lnTo>
                <a:lnTo>
                  <a:pt x="703075" y="977063"/>
                </a:lnTo>
                <a:lnTo>
                  <a:pt x="759714" y="978407"/>
                </a:lnTo>
                <a:lnTo>
                  <a:pt x="816447" y="977063"/>
                </a:lnTo>
                <a:lnTo>
                  <a:pt x="872042" y="973094"/>
                </a:lnTo>
                <a:lnTo>
                  <a:pt x="926353" y="966594"/>
                </a:lnTo>
                <a:lnTo>
                  <a:pt x="979232" y="957660"/>
                </a:lnTo>
                <a:lnTo>
                  <a:pt x="1030534" y="946387"/>
                </a:lnTo>
                <a:lnTo>
                  <a:pt x="1080112" y="932870"/>
                </a:lnTo>
                <a:lnTo>
                  <a:pt x="1127820" y="917204"/>
                </a:lnTo>
                <a:lnTo>
                  <a:pt x="1173511" y="899485"/>
                </a:lnTo>
                <a:lnTo>
                  <a:pt x="1217039" y="879808"/>
                </a:lnTo>
                <a:lnTo>
                  <a:pt x="1258257" y="858268"/>
                </a:lnTo>
                <a:lnTo>
                  <a:pt x="1297019" y="834961"/>
                </a:lnTo>
                <a:lnTo>
                  <a:pt x="1333178" y="809982"/>
                </a:lnTo>
                <a:lnTo>
                  <a:pt x="1366589" y="783426"/>
                </a:lnTo>
                <a:lnTo>
                  <a:pt x="1397104" y="755389"/>
                </a:lnTo>
                <a:lnTo>
                  <a:pt x="1424578" y="725966"/>
                </a:lnTo>
                <a:lnTo>
                  <a:pt x="1448864" y="695253"/>
                </a:lnTo>
                <a:lnTo>
                  <a:pt x="1469815" y="663344"/>
                </a:lnTo>
                <a:lnTo>
                  <a:pt x="1501128" y="596320"/>
                </a:lnTo>
                <a:lnTo>
                  <a:pt x="1517345" y="525660"/>
                </a:lnTo>
                <a:lnTo>
                  <a:pt x="1519427" y="489203"/>
                </a:lnTo>
                <a:lnTo>
                  <a:pt x="1517345" y="452747"/>
                </a:lnTo>
                <a:lnTo>
                  <a:pt x="1501128" y="382087"/>
                </a:lnTo>
                <a:lnTo>
                  <a:pt x="1469815" y="315063"/>
                </a:lnTo>
                <a:lnTo>
                  <a:pt x="1448864" y="283154"/>
                </a:lnTo>
                <a:lnTo>
                  <a:pt x="1424578" y="252441"/>
                </a:lnTo>
                <a:lnTo>
                  <a:pt x="1397104" y="223018"/>
                </a:lnTo>
                <a:lnTo>
                  <a:pt x="1366589" y="194981"/>
                </a:lnTo>
                <a:lnTo>
                  <a:pt x="1333178" y="168425"/>
                </a:lnTo>
                <a:lnTo>
                  <a:pt x="1297019" y="143446"/>
                </a:lnTo>
                <a:lnTo>
                  <a:pt x="1258257" y="120139"/>
                </a:lnTo>
                <a:lnTo>
                  <a:pt x="1217039" y="98599"/>
                </a:lnTo>
                <a:lnTo>
                  <a:pt x="1173511" y="78922"/>
                </a:lnTo>
                <a:lnTo>
                  <a:pt x="1127820" y="61203"/>
                </a:lnTo>
                <a:lnTo>
                  <a:pt x="1080112" y="45537"/>
                </a:lnTo>
                <a:lnTo>
                  <a:pt x="1030534" y="32020"/>
                </a:lnTo>
                <a:lnTo>
                  <a:pt x="979232" y="20747"/>
                </a:lnTo>
                <a:lnTo>
                  <a:pt x="926353" y="11813"/>
                </a:lnTo>
                <a:lnTo>
                  <a:pt x="872042" y="5313"/>
                </a:lnTo>
                <a:lnTo>
                  <a:pt x="816447" y="1344"/>
                </a:lnTo>
                <a:lnTo>
                  <a:pt x="759714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3" name="object 493"/>
          <p:cNvSpPr/>
          <p:nvPr/>
        </p:nvSpPr>
        <p:spPr>
          <a:xfrm>
            <a:off x="4831727" y="5045187"/>
            <a:ext cx="1464381" cy="939006"/>
          </a:xfrm>
          <a:custGeom>
            <a:avLst/>
            <a:gdLst/>
            <a:ahLst/>
            <a:cxnLst/>
            <a:rect l="l" t="t" r="r" b="b"/>
            <a:pathLst>
              <a:path w="1506220" h="965835">
                <a:moveTo>
                  <a:pt x="752857" y="965443"/>
                </a:moveTo>
                <a:lnTo>
                  <a:pt x="693986" y="963989"/>
                </a:lnTo>
                <a:lnTo>
                  <a:pt x="636361" y="959698"/>
                </a:lnTo>
                <a:lnTo>
                  <a:pt x="580148" y="952678"/>
                </a:lnTo>
                <a:lnTo>
                  <a:pt x="525514" y="943037"/>
                </a:lnTo>
                <a:lnTo>
                  <a:pt x="472626" y="930882"/>
                </a:lnTo>
                <a:lnTo>
                  <a:pt x="421650" y="916321"/>
                </a:lnTo>
                <a:lnTo>
                  <a:pt x="372754" y="899462"/>
                </a:lnTo>
                <a:lnTo>
                  <a:pt x="326105" y="880412"/>
                </a:lnTo>
                <a:lnTo>
                  <a:pt x="281869" y="859278"/>
                </a:lnTo>
                <a:lnTo>
                  <a:pt x="240213" y="836168"/>
                </a:lnTo>
                <a:lnTo>
                  <a:pt x="201303" y="811191"/>
                </a:lnTo>
                <a:lnTo>
                  <a:pt x="165308" y="784453"/>
                </a:lnTo>
                <a:lnTo>
                  <a:pt x="132393" y="756062"/>
                </a:lnTo>
                <a:lnTo>
                  <a:pt x="102726" y="726125"/>
                </a:lnTo>
                <a:lnTo>
                  <a:pt x="76473" y="694751"/>
                </a:lnTo>
                <a:lnTo>
                  <a:pt x="53801" y="662047"/>
                </a:lnTo>
                <a:lnTo>
                  <a:pt x="34878" y="628121"/>
                </a:lnTo>
                <a:lnTo>
                  <a:pt x="19869" y="593079"/>
                </a:lnTo>
                <a:lnTo>
                  <a:pt x="2263" y="520082"/>
                </a:lnTo>
                <a:lnTo>
                  <a:pt x="0" y="482341"/>
                </a:lnTo>
                <a:lnTo>
                  <a:pt x="2263" y="444606"/>
                </a:lnTo>
                <a:lnTo>
                  <a:pt x="19869" y="371646"/>
                </a:lnTo>
                <a:lnTo>
                  <a:pt x="53801" y="302744"/>
                </a:lnTo>
                <a:lnTo>
                  <a:pt x="76473" y="270082"/>
                </a:lnTo>
                <a:lnTo>
                  <a:pt x="102726" y="238754"/>
                </a:lnTo>
                <a:lnTo>
                  <a:pt x="132393" y="208868"/>
                </a:lnTo>
                <a:lnTo>
                  <a:pt x="165308" y="180529"/>
                </a:lnTo>
                <a:lnTo>
                  <a:pt x="201303" y="153845"/>
                </a:lnTo>
                <a:lnTo>
                  <a:pt x="240213" y="128921"/>
                </a:lnTo>
                <a:lnTo>
                  <a:pt x="281869" y="105866"/>
                </a:lnTo>
                <a:lnTo>
                  <a:pt x="326105" y="84784"/>
                </a:lnTo>
                <a:lnTo>
                  <a:pt x="372754" y="65783"/>
                </a:lnTo>
                <a:lnTo>
                  <a:pt x="421650" y="48970"/>
                </a:lnTo>
                <a:lnTo>
                  <a:pt x="472626" y="34451"/>
                </a:lnTo>
                <a:lnTo>
                  <a:pt x="525514" y="22333"/>
                </a:lnTo>
                <a:lnTo>
                  <a:pt x="580148" y="12722"/>
                </a:lnTo>
                <a:lnTo>
                  <a:pt x="636361" y="5725"/>
                </a:lnTo>
                <a:lnTo>
                  <a:pt x="693986" y="1449"/>
                </a:lnTo>
                <a:lnTo>
                  <a:pt x="752857" y="0"/>
                </a:lnTo>
                <a:lnTo>
                  <a:pt x="811627" y="1449"/>
                </a:lnTo>
                <a:lnTo>
                  <a:pt x="869172" y="5725"/>
                </a:lnTo>
                <a:lnTo>
                  <a:pt x="925322" y="12722"/>
                </a:lnTo>
                <a:lnTo>
                  <a:pt x="979910" y="22333"/>
                </a:lnTo>
                <a:lnTo>
                  <a:pt x="1032767" y="34451"/>
                </a:lnTo>
                <a:lnTo>
                  <a:pt x="1083725" y="48970"/>
                </a:lnTo>
                <a:lnTo>
                  <a:pt x="1132615" y="65783"/>
                </a:lnTo>
                <a:lnTo>
                  <a:pt x="1179270" y="84784"/>
                </a:lnTo>
                <a:lnTo>
                  <a:pt x="1223520" y="105866"/>
                </a:lnTo>
                <a:lnTo>
                  <a:pt x="1265198" y="128921"/>
                </a:lnTo>
                <a:lnTo>
                  <a:pt x="1304134" y="153845"/>
                </a:lnTo>
                <a:lnTo>
                  <a:pt x="1340162" y="180529"/>
                </a:lnTo>
                <a:lnTo>
                  <a:pt x="1373112" y="208868"/>
                </a:lnTo>
                <a:lnTo>
                  <a:pt x="1402816" y="238754"/>
                </a:lnTo>
                <a:lnTo>
                  <a:pt x="1429105" y="270082"/>
                </a:lnTo>
                <a:lnTo>
                  <a:pt x="1451812" y="302744"/>
                </a:lnTo>
                <a:lnTo>
                  <a:pt x="1470768" y="336634"/>
                </a:lnTo>
                <a:lnTo>
                  <a:pt x="1485804" y="371646"/>
                </a:lnTo>
                <a:lnTo>
                  <a:pt x="1503446" y="444606"/>
                </a:lnTo>
                <a:lnTo>
                  <a:pt x="1505714" y="482341"/>
                </a:lnTo>
                <a:lnTo>
                  <a:pt x="1503446" y="520082"/>
                </a:lnTo>
                <a:lnTo>
                  <a:pt x="1485804" y="593079"/>
                </a:lnTo>
                <a:lnTo>
                  <a:pt x="1470768" y="628121"/>
                </a:lnTo>
                <a:lnTo>
                  <a:pt x="1451812" y="662047"/>
                </a:lnTo>
                <a:lnTo>
                  <a:pt x="1429105" y="694751"/>
                </a:lnTo>
                <a:lnTo>
                  <a:pt x="1402816" y="726125"/>
                </a:lnTo>
                <a:lnTo>
                  <a:pt x="1373112" y="756062"/>
                </a:lnTo>
                <a:lnTo>
                  <a:pt x="1340162" y="784453"/>
                </a:lnTo>
                <a:lnTo>
                  <a:pt x="1304134" y="811191"/>
                </a:lnTo>
                <a:lnTo>
                  <a:pt x="1265198" y="836168"/>
                </a:lnTo>
                <a:lnTo>
                  <a:pt x="1223520" y="859278"/>
                </a:lnTo>
                <a:lnTo>
                  <a:pt x="1179270" y="880412"/>
                </a:lnTo>
                <a:lnTo>
                  <a:pt x="1132615" y="899462"/>
                </a:lnTo>
                <a:lnTo>
                  <a:pt x="1083725" y="916321"/>
                </a:lnTo>
                <a:lnTo>
                  <a:pt x="1032767" y="930882"/>
                </a:lnTo>
                <a:lnTo>
                  <a:pt x="979910" y="943037"/>
                </a:lnTo>
                <a:lnTo>
                  <a:pt x="925322" y="952678"/>
                </a:lnTo>
                <a:lnTo>
                  <a:pt x="869172" y="959698"/>
                </a:lnTo>
                <a:lnTo>
                  <a:pt x="811627" y="963989"/>
                </a:lnTo>
                <a:lnTo>
                  <a:pt x="752857" y="965443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4" name="object 494"/>
          <p:cNvSpPr/>
          <p:nvPr/>
        </p:nvSpPr>
        <p:spPr>
          <a:xfrm>
            <a:off x="4831727" y="5045187"/>
            <a:ext cx="1464381" cy="939006"/>
          </a:xfrm>
          <a:custGeom>
            <a:avLst/>
            <a:gdLst/>
            <a:ahLst/>
            <a:cxnLst/>
            <a:rect l="l" t="t" r="r" b="b"/>
            <a:pathLst>
              <a:path w="1506220" h="965835">
                <a:moveTo>
                  <a:pt x="1505714" y="482341"/>
                </a:moveTo>
                <a:lnTo>
                  <a:pt x="1496753" y="407672"/>
                </a:lnTo>
                <a:lnTo>
                  <a:pt x="1470768" y="336634"/>
                </a:lnTo>
                <a:lnTo>
                  <a:pt x="1451812" y="302744"/>
                </a:lnTo>
                <a:lnTo>
                  <a:pt x="1429105" y="270082"/>
                </a:lnTo>
                <a:lnTo>
                  <a:pt x="1402816" y="238754"/>
                </a:lnTo>
                <a:lnTo>
                  <a:pt x="1373112" y="208868"/>
                </a:lnTo>
                <a:lnTo>
                  <a:pt x="1340162" y="180529"/>
                </a:lnTo>
                <a:lnTo>
                  <a:pt x="1304134" y="153845"/>
                </a:lnTo>
                <a:lnTo>
                  <a:pt x="1265198" y="128921"/>
                </a:lnTo>
                <a:lnTo>
                  <a:pt x="1223520" y="105866"/>
                </a:lnTo>
                <a:lnTo>
                  <a:pt x="1179270" y="84784"/>
                </a:lnTo>
                <a:lnTo>
                  <a:pt x="1132615" y="65783"/>
                </a:lnTo>
                <a:lnTo>
                  <a:pt x="1083725" y="48970"/>
                </a:lnTo>
                <a:lnTo>
                  <a:pt x="1032767" y="34451"/>
                </a:lnTo>
                <a:lnTo>
                  <a:pt x="979910" y="22333"/>
                </a:lnTo>
                <a:lnTo>
                  <a:pt x="925322" y="12722"/>
                </a:lnTo>
                <a:lnTo>
                  <a:pt x="869172" y="5725"/>
                </a:lnTo>
                <a:lnTo>
                  <a:pt x="811627" y="1449"/>
                </a:lnTo>
                <a:lnTo>
                  <a:pt x="752857" y="0"/>
                </a:lnTo>
                <a:lnTo>
                  <a:pt x="693986" y="1449"/>
                </a:lnTo>
                <a:lnTo>
                  <a:pt x="636361" y="5725"/>
                </a:lnTo>
                <a:lnTo>
                  <a:pt x="580148" y="12722"/>
                </a:lnTo>
                <a:lnTo>
                  <a:pt x="525514" y="22333"/>
                </a:lnTo>
                <a:lnTo>
                  <a:pt x="472626" y="34451"/>
                </a:lnTo>
                <a:lnTo>
                  <a:pt x="421650" y="48970"/>
                </a:lnTo>
                <a:lnTo>
                  <a:pt x="372754" y="65783"/>
                </a:lnTo>
                <a:lnTo>
                  <a:pt x="326105" y="84784"/>
                </a:lnTo>
                <a:lnTo>
                  <a:pt x="281869" y="105866"/>
                </a:lnTo>
                <a:lnTo>
                  <a:pt x="240213" y="128921"/>
                </a:lnTo>
                <a:lnTo>
                  <a:pt x="201303" y="153845"/>
                </a:lnTo>
                <a:lnTo>
                  <a:pt x="165308" y="180529"/>
                </a:lnTo>
                <a:lnTo>
                  <a:pt x="132393" y="208868"/>
                </a:lnTo>
                <a:lnTo>
                  <a:pt x="102726" y="238754"/>
                </a:lnTo>
                <a:lnTo>
                  <a:pt x="76473" y="270082"/>
                </a:lnTo>
                <a:lnTo>
                  <a:pt x="53801" y="302744"/>
                </a:lnTo>
                <a:lnTo>
                  <a:pt x="34878" y="336634"/>
                </a:lnTo>
                <a:lnTo>
                  <a:pt x="8941" y="407672"/>
                </a:lnTo>
                <a:lnTo>
                  <a:pt x="0" y="482341"/>
                </a:lnTo>
                <a:lnTo>
                  <a:pt x="2263" y="520082"/>
                </a:lnTo>
                <a:lnTo>
                  <a:pt x="19869" y="593079"/>
                </a:lnTo>
                <a:lnTo>
                  <a:pt x="34878" y="628121"/>
                </a:lnTo>
                <a:lnTo>
                  <a:pt x="53801" y="662047"/>
                </a:lnTo>
                <a:lnTo>
                  <a:pt x="76473" y="694751"/>
                </a:lnTo>
                <a:lnTo>
                  <a:pt x="102726" y="726125"/>
                </a:lnTo>
                <a:lnTo>
                  <a:pt x="132393" y="756062"/>
                </a:lnTo>
                <a:lnTo>
                  <a:pt x="165308" y="784453"/>
                </a:lnTo>
                <a:lnTo>
                  <a:pt x="201303" y="811191"/>
                </a:lnTo>
                <a:lnTo>
                  <a:pt x="240213" y="836168"/>
                </a:lnTo>
                <a:lnTo>
                  <a:pt x="281869" y="859278"/>
                </a:lnTo>
                <a:lnTo>
                  <a:pt x="326105" y="880412"/>
                </a:lnTo>
                <a:lnTo>
                  <a:pt x="372754" y="899462"/>
                </a:lnTo>
                <a:lnTo>
                  <a:pt x="421650" y="916321"/>
                </a:lnTo>
                <a:lnTo>
                  <a:pt x="472626" y="930882"/>
                </a:lnTo>
                <a:lnTo>
                  <a:pt x="525514" y="943037"/>
                </a:lnTo>
                <a:lnTo>
                  <a:pt x="580148" y="952678"/>
                </a:lnTo>
                <a:lnTo>
                  <a:pt x="636361" y="959698"/>
                </a:lnTo>
                <a:lnTo>
                  <a:pt x="693986" y="963989"/>
                </a:lnTo>
                <a:lnTo>
                  <a:pt x="752857" y="965443"/>
                </a:lnTo>
                <a:lnTo>
                  <a:pt x="811627" y="963989"/>
                </a:lnTo>
                <a:lnTo>
                  <a:pt x="869172" y="959698"/>
                </a:lnTo>
                <a:lnTo>
                  <a:pt x="925322" y="952678"/>
                </a:lnTo>
                <a:lnTo>
                  <a:pt x="979910" y="943037"/>
                </a:lnTo>
                <a:lnTo>
                  <a:pt x="1032767" y="930882"/>
                </a:lnTo>
                <a:lnTo>
                  <a:pt x="1083725" y="916321"/>
                </a:lnTo>
                <a:lnTo>
                  <a:pt x="1132615" y="899462"/>
                </a:lnTo>
                <a:lnTo>
                  <a:pt x="1179270" y="880412"/>
                </a:lnTo>
                <a:lnTo>
                  <a:pt x="1223520" y="859278"/>
                </a:lnTo>
                <a:lnTo>
                  <a:pt x="1265198" y="836168"/>
                </a:lnTo>
                <a:lnTo>
                  <a:pt x="1304134" y="811191"/>
                </a:lnTo>
                <a:lnTo>
                  <a:pt x="1340162" y="784453"/>
                </a:lnTo>
                <a:lnTo>
                  <a:pt x="1373112" y="756062"/>
                </a:lnTo>
                <a:lnTo>
                  <a:pt x="1402816" y="726125"/>
                </a:lnTo>
                <a:lnTo>
                  <a:pt x="1429105" y="694751"/>
                </a:lnTo>
                <a:lnTo>
                  <a:pt x="1451812" y="662047"/>
                </a:lnTo>
                <a:lnTo>
                  <a:pt x="1470768" y="628121"/>
                </a:lnTo>
                <a:lnTo>
                  <a:pt x="1485804" y="593079"/>
                </a:lnTo>
                <a:lnTo>
                  <a:pt x="1503446" y="520082"/>
                </a:lnTo>
                <a:lnTo>
                  <a:pt x="1505714" y="482341"/>
                </a:lnTo>
                <a:close/>
              </a:path>
            </a:pathLst>
          </a:custGeom>
          <a:ln w="12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5" name="object 495"/>
          <p:cNvSpPr/>
          <p:nvPr/>
        </p:nvSpPr>
        <p:spPr>
          <a:xfrm>
            <a:off x="5088058" y="5214829"/>
            <a:ext cx="951353" cy="599458"/>
          </a:xfrm>
          <a:custGeom>
            <a:avLst/>
            <a:gdLst/>
            <a:ahLst/>
            <a:cxnLst/>
            <a:rect l="l" t="t" r="r" b="b"/>
            <a:pathLst>
              <a:path w="978535" h="616585">
                <a:moveTo>
                  <a:pt x="489203" y="616465"/>
                </a:moveTo>
                <a:lnTo>
                  <a:pt x="432090" y="614381"/>
                </a:lnTo>
                <a:lnTo>
                  <a:pt x="376928" y="608287"/>
                </a:lnTo>
                <a:lnTo>
                  <a:pt x="324082" y="598417"/>
                </a:lnTo>
                <a:lnTo>
                  <a:pt x="273918" y="585006"/>
                </a:lnTo>
                <a:lnTo>
                  <a:pt x="226799" y="568289"/>
                </a:lnTo>
                <a:lnTo>
                  <a:pt x="183091" y="548502"/>
                </a:lnTo>
                <a:lnTo>
                  <a:pt x="143159" y="525879"/>
                </a:lnTo>
                <a:lnTo>
                  <a:pt x="107367" y="500655"/>
                </a:lnTo>
                <a:lnTo>
                  <a:pt x="76080" y="473065"/>
                </a:lnTo>
                <a:lnTo>
                  <a:pt x="49664" y="443345"/>
                </a:lnTo>
                <a:lnTo>
                  <a:pt x="12902" y="378450"/>
                </a:lnTo>
                <a:lnTo>
                  <a:pt x="0" y="307852"/>
                </a:lnTo>
                <a:lnTo>
                  <a:pt x="3286" y="271967"/>
                </a:lnTo>
                <a:lnTo>
                  <a:pt x="28483" y="204062"/>
                </a:lnTo>
                <a:lnTo>
                  <a:pt x="76080" y="142856"/>
                </a:lnTo>
                <a:lnTo>
                  <a:pt x="107367" y="115344"/>
                </a:lnTo>
                <a:lnTo>
                  <a:pt x="143159" y="90201"/>
                </a:lnTo>
                <a:lnTo>
                  <a:pt x="183091" y="67660"/>
                </a:lnTo>
                <a:lnTo>
                  <a:pt x="226799" y="47951"/>
                </a:lnTo>
                <a:lnTo>
                  <a:pt x="273918" y="31306"/>
                </a:lnTo>
                <a:lnTo>
                  <a:pt x="324082" y="17957"/>
                </a:lnTo>
                <a:lnTo>
                  <a:pt x="376928" y="8135"/>
                </a:lnTo>
                <a:lnTo>
                  <a:pt x="432090" y="2072"/>
                </a:lnTo>
                <a:lnTo>
                  <a:pt x="489203" y="0"/>
                </a:lnTo>
                <a:lnTo>
                  <a:pt x="546174" y="2072"/>
                </a:lnTo>
                <a:lnTo>
                  <a:pt x="601235" y="8135"/>
                </a:lnTo>
                <a:lnTo>
                  <a:pt x="654018" y="17957"/>
                </a:lnTo>
                <a:lnTo>
                  <a:pt x="704151" y="31306"/>
                </a:lnTo>
                <a:lnTo>
                  <a:pt x="751266" y="47951"/>
                </a:lnTo>
                <a:lnTo>
                  <a:pt x="794991" y="67660"/>
                </a:lnTo>
                <a:lnTo>
                  <a:pt x="834958" y="90201"/>
                </a:lnTo>
                <a:lnTo>
                  <a:pt x="870797" y="115344"/>
                </a:lnTo>
                <a:lnTo>
                  <a:pt x="902136" y="142856"/>
                </a:lnTo>
                <a:lnTo>
                  <a:pt x="928607" y="172506"/>
                </a:lnTo>
                <a:lnTo>
                  <a:pt x="965464" y="237293"/>
                </a:lnTo>
                <a:lnTo>
                  <a:pt x="978407" y="307852"/>
                </a:lnTo>
                <a:lnTo>
                  <a:pt x="975110" y="343747"/>
                </a:lnTo>
                <a:lnTo>
                  <a:pt x="949840" y="411728"/>
                </a:lnTo>
                <a:lnTo>
                  <a:pt x="902136" y="473065"/>
                </a:lnTo>
                <a:lnTo>
                  <a:pt x="870797" y="500655"/>
                </a:lnTo>
                <a:lnTo>
                  <a:pt x="834958" y="525879"/>
                </a:lnTo>
                <a:lnTo>
                  <a:pt x="794991" y="548502"/>
                </a:lnTo>
                <a:lnTo>
                  <a:pt x="751266" y="568289"/>
                </a:lnTo>
                <a:lnTo>
                  <a:pt x="704151" y="585006"/>
                </a:lnTo>
                <a:lnTo>
                  <a:pt x="654018" y="598417"/>
                </a:lnTo>
                <a:lnTo>
                  <a:pt x="601235" y="608287"/>
                </a:lnTo>
                <a:lnTo>
                  <a:pt x="546174" y="614381"/>
                </a:lnTo>
                <a:lnTo>
                  <a:pt x="489203" y="616465"/>
                </a:lnTo>
                <a:close/>
              </a:path>
            </a:pathLst>
          </a:custGeom>
          <a:solidFill>
            <a:srgbClr val="9A65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6" name="object 496"/>
          <p:cNvSpPr/>
          <p:nvPr/>
        </p:nvSpPr>
        <p:spPr>
          <a:xfrm>
            <a:off x="5088058" y="5214829"/>
            <a:ext cx="951353" cy="599458"/>
          </a:xfrm>
          <a:custGeom>
            <a:avLst/>
            <a:gdLst/>
            <a:ahLst/>
            <a:cxnLst/>
            <a:rect l="l" t="t" r="r" b="b"/>
            <a:pathLst>
              <a:path w="978535" h="616585">
                <a:moveTo>
                  <a:pt x="978407" y="307852"/>
                </a:moveTo>
                <a:lnTo>
                  <a:pt x="965464" y="237293"/>
                </a:lnTo>
                <a:lnTo>
                  <a:pt x="928607" y="172506"/>
                </a:lnTo>
                <a:lnTo>
                  <a:pt x="902136" y="142856"/>
                </a:lnTo>
                <a:lnTo>
                  <a:pt x="870797" y="115344"/>
                </a:lnTo>
                <a:lnTo>
                  <a:pt x="834958" y="90201"/>
                </a:lnTo>
                <a:lnTo>
                  <a:pt x="794991" y="67660"/>
                </a:lnTo>
                <a:lnTo>
                  <a:pt x="751266" y="47951"/>
                </a:lnTo>
                <a:lnTo>
                  <a:pt x="704151" y="31306"/>
                </a:lnTo>
                <a:lnTo>
                  <a:pt x="654018" y="17957"/>
                </a:lnTo>
                <a:lnTo>
                  <a:pt x="601235" y="8135"/>
                </a:lnTo>
                <a:lnTo>
                  <a:pt x="546174" y="2072"/>
                </a:lnTo>
                <a:lnTo>
                  <a:pt x="489203" y="0"/>
                </a:lnTo>
                <a:lnTo>
                  <a:pt x="432090" y="2072"/>
                </a:lnTo>
                <a:lnTo>
                  <a:pt x="376928" y="8135"/>
                </a:lnTo>
                <a:lnTo>
                  <a:pt x="324082" y="17957"/>
                </a:lnTo>
                <a:lnTo>
                  <a:pt x="273918" y="31306"/>
                </a:lnTo>
                <a:lnTo>
                  <a:pt x="226799" y="47951"/>
                </a:lnTo>
                <a:lnTo>
                  <a:pt x="183091" y="67660"/>
                </a:lnTo>
                <a:lnTo>
                  <a:pt x="143159" y="90201"/>
                </a:lnTo>
                <a:lnTo>
                  <a:pt x="107367" y="115344"/>
                </a:lnTo>
                <a:lnTo>
                  <a:pt x="76080" y="142856"/>
                </a:lnTo>
                <a:lnTo>
                  <a:pt x="49664" y="172506"/>
                </a:lnTo>
                <a:lnTo>
                  <a:pt x="12902" y="237293"/>
                </a:lnTo>
                <a:lnTo>
                  <a:pt x="0" y="307852"/>
                </a:lnTo>
                <a:lnTo>
                  <a:pt x="3286" y="343747"/>
                </a:lnTo>
                <a:lnTo>
                  <a:pt x="28483" y="411728"/>
                </a:lnTo>
                <a:lnTo>
                  <a:pt x="76080" y="473065"/>
                </a:lnTo>
                <a:lnTo>
                  <a:pt x="107367" y="500655"/>
                </a:lnTo>
                <a:lnTo>
                  <a:pt x="143159" y="525879"/>
                </a:lnTo>
                <a:lnTo>
                  <a:pt x="183091" y="548502"/>
                </a:lnTo>
                <a:lnTo>
                  <a:pt x="226799" y="568289"/>
                </a:lnTo>
                <a:lnTo>
                  <a:pt x="273918" y="585006"/>
                </a:lnTo>
                <a:lnTo>
                  <a:pt x="324082" y="598417"/>
                </a:lnTo>
                <a:lnTo>
                  <a:pt x="376928" y="608287"/>
                </a:lnTo>
                <a:lnTo>
                  <a:pt x="432090" y="614381"/>
                </a:lnTo>
                <a:lnTo>
                  <a:pt x="489203" y="616465"/>
                </a:lnTo>
                <a:lnTo>
                  <a:pt x="546174" y="614381"/>
                </a:lnTo>
                <a:lnTo>
                  <a:pt x="601235" y="608287"/>
                </a:lnTo>
                <a:lnTo>
                  <a:pt x="654018" y="598417"/>
                </a:lnTo>
                <a:lnTo>
                  <a:pt x="704151" y="585006"/>
                </a:lnTo>
                <a:lnTo>
                  <a:pt x="751266" y="568289"/>
                </a:lnTo>
                <a:lnTo>
                  <a:pt x="794991" y="548502"/>
                </a:lnTo>
                <a:lnTo>
                  <a:pt x="834958" y="525879"/>
                </a:lnTo>
                <a:lnTo>
                  <a:pt x="870797" y="500655"/>
                </a:lnTo>
                <a:lnTo>
                  <a:pt x="902136" y="473065"/>
                </a:lnTo>
                <a:lnTo>
                  <a:pt x="928607" y="443345"/>
                </a:lnTo>
                <a:lnTo>
                  <a:pt x="965464" y="378450"/>
                </a:lnTo>
                <a:lnTo>
                  <a:pt x="978407" y="307852"/>
                </a:lnTo>
                <a:close/>
              </a:path>
            </a:pathLst>
          </a:custGeom>
          <a:ln w="13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7" name="object 497"/>
          <p:cNvSpPr/>
          <p:nvPr/>
        </p:nvSpPr>
        <p:spPr>
          <a:xfrm>
            <a:off x="5332522" y="5379303"/>
            <a:ext cx="462403" cy="270404"/>
          </a:xfrm>
          <a:custGeom>
            <a:avLst/>
            <a:gdLst/>
            <a:ahLst/>
            <a:cxnLst/>
            <a:rect l="l" t="t" r="r" b="b"/>
            <a:pathLst>
              <a:path w="475614" h="278129">
                <a:moveTo>
                  <a:pt x="237754" y="278119"/>
                </a:moveTo>
                <a:lnTo>
                  <a:pt x="183076" y="274433"/>
                </a:lnTo>
                <a:lnTo>
                  <a:pt x="132969" y="263937"/>
                </a:lnTo>
                <a:lnTo>
                  <a:pt x="88833" y="247469"/>
                </a:lnTo>
                <a:lnTo>
                  <a:pt x="52068" y="225869"/>
                </a:lnTo>
                <a:lnTo>
                  <a:pt x="24074" y="199978"/>
                </a:lnTo>
                <a:lnTo>
                  <a:pt x="0" y="138679"/>
                </a:lnTo>
                <a:lnTo>
                  <a:pt x="6252" y="106766"/>
                </a:lnTo>
                <a:lnTo>
                  <a:pt x="52068" y="51788"/>
                </a:lnTo>
                <a:lnTo>
                  <a:pt x="88833" y="30350"/>
                </a:lnTo>
                <a:lnTo>
                  <a:pt x="132969" y="14031"/>
                </a:lnTo>
                <a:lnTo>
                  <a:pt x="183076" y="3643"/>
                </a:lnTo>
                <a:lnTo>
                  <a:pt x="237754" y="0"/>
                </a:lnTo>
                <a:lnTo>
                  <a:pt x="292188" y="3643"/>
                </a:lnTo>
                <a:lnTo>
                  <a:pt x="342198" y="14031"/>
                </a:lnTo>
                <a:lnTo>
                  <a:pt x="386345" y="30350"/>
                </a:lnTo>
                <a:lnTo>
                  <a:pt x="423188" y="51788"/>
                </a:lnTo>
                <a:lnTo>
                  <a:pt x="451287" y="77531"/>
                </a:lnTo>
                <a:lnTo>
                  <a:pt x="475495" y="138679"/>
                </a:lnTo>
                <a:lnTo>
                  <a:pt x="469203" y="170635"/>
                </a:lnTo>
                <a:lnTo>
                  <a:pt x="423188" y="225869"/>
                </a:lnTo>
                <a:lnTo>
                  <a:pt x="386345" y="247469"/>
                </a:lnTo>
                <a:lnTo>
                  <a:pt x="342198" y="263937"/>
                </a:lnTo>
                <a:lnTo>
                  <a:pt x="292188" y="274433"/>
                </a:lnTo>
                <a:lnTo>
                  <a:pt x="237754" y="278119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8" name="object 498"/>
          <p:cNvSpPr/>
          <p:nvPr/>
        </p:nvSpPr>
        <p:spPr>
          <a:xfrm>
            <a:off x="5332522" y="5379303"/>
            <a:ext cx="462403" cy="270404"/>
          </a:xfrm>
          <a:custGeom>
            <a:avLst/>
            <a:gdLst/>
            <a:ahLst/>
            <a:cxnLst/>
            <a:rect l="l" t="t" r="r" b="b"/>
            <a:pathLst>
              <a:path w="475614" h="278129">
                <a:moveTo>
                  <a:pt x="475495" y="138679"/>
                </a:moveTo>
                <a:lnTo>
                  <a:pt x="451287" y="77531"/>
                </a:lnTo>
                <a:lnTo>
                  <a:pt x="423188" y="51788"/>
                </a:lnTo>
                <a:lnTo>
                  <a:pt x="386345" y="30350"/>
                </a:lnTo>
                <a:lnTo>
                  <a:pt x="342198" y="14031"/>
                </a:lnTo>
                <a:lnTo>
                  <a:pt x="292188" y="3643"/>
                </a:lnTo>
                <a:lnTo>
                  <a:pt x="237754" y="0"/>
                </a:lnTo>
                <a:lnTo>
                  <a:pt x="183076" y="3643"/>
                </a:lnTo>
                <a:lnTo>
                  <a:pt x="132969" y="14031"/>
                </a:lnTo>
                <a:lnTo>
                  <a:pt x="88833" y="30350"/>
                </a:lnTo>
                <a:lnTo>
                  <a:pt x="52068" y="51788"/>
                </a:lnTo>
                <a:lnTo>
                  <a:pt x="6252" y="106766"/>
                </a:lnTo>
                <a:lnTo>
                  <a:pt x="0" y="138679"/>
                </a:lnTo>
                <a:lnTo>
                  <a:pt x="6252" y="170635"/>
                </a:lnTo>
                <a:lnTo>
                  <a:pt x="52068" y="225869"/>
                </a:lnTo>
                <a:lnTo>
                  <a:pt x="88833" y="247469"/>
                </a:lnTo>
                <a:lnTo>
                  <a:pt x="132969" y="263937"/>
                </a:lnTo>
                <a:lnTo>
                  <a:pt x="183076" y="274433"/>
                </a:lnTo>
                <a:lnTo>
                  <a:pt x="237754" y="278119"/>
                </a:lnTo>
                <a:lnTo>
                  <a:pt x="292188" y="274433"/>
                </a:lnTo>
                <a:lnTo>
                  <a:pt x="342198" y="263937"/>
                </a:lnTo>
                <a:lnTo>
                  <a:pt x="386345" y="247469"/>
                </a:lnTo>
                <a:lnTo>
                  <a:pt x="423188" y="225869"/>
                </a:lnTo>
                <a:lnTo>
                  <a:pt x="451287" y="199978"/>
                </a:lnTo>
                <a:lnTo>
                  <a:pt x="475495" y="138679"/>
                </a:lnTo>
                <a:close/>
              </a:path>
            </a:pathLst>
          </a:custGeom>
          <a:ln w="13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9" name="object 499"/>
          <p:cNvSpPr txBox="1"/>
          <p:nvPr/>
        </p:nvSpPr>
        <p:spPr>
          <a:xfrm>
            <a:off x="4341283" y="4975088"/>
            <a:ext cx="2444750" cy="1309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704" marR="971704" algn="ctr">
              <a:lnSpc>
                <a:spcPct val="205600"/>
              </a:lnSpc>
            </a:pPr>
            <a:r>
              <a:rPr sz="632" b="1" spc="78" dirty="0">
                <a:latin typeface="Arial"/>
                <a:cs typeface="Arial"/>
              </a:rPr>
              <a:t>P</a:t>
            </a:r>
            <a:r>
              <a:rPr sz="632" b="1" spc="44" dirty="0">
                <a:latin typeface="Arial"/>
                <a:cs typeface="Arial"/>
              </a:rPr>
              <a:t>r</a:t>
            </a:r>
            <a:r>
              <a:rPr sz="632" b="1" spc="63" dirty="0">
                <a:latin typeface="Arial"/>
                <a:cs typeface="Arial"/>
              </a:rPr>
              <a:t>oduc</a:t>
            </a:r>
            <a:r>
              <a:rPr sz="632" b="1" spc="39" dirty="0">
                <a:latin typeface="Arial"/>
                <a:cs typeface="Arial"/>
              </a:rPr>
              <a:t>t</a:t>
            </a:r>
            <a:r>
              <a:rPr sz="632" b="1" spc="24" dirty="0">
                <a:latin typeface="Arial"/>
                <a:cs typeface="Arial"/>
              </a:rPr>
              <a:t>i</a:t>
            </a:r>
            <a:r>
              <a:rPr sz="632" b="1" spc="73" dirty="0">
                <a:latin typeface="Arial"/>
                <a:cs typeface="Arial"/>
              </a:rPr>
              <a:t>o</a:t>
            </a:r>
            <a:r>
              <a:rPr sz="632" b="1" dirty="0">
                <a:latin typeface="Arial"/>
                <a:cs typeface="Arial"/>
              </a:rPr>
              <a:t>n  M </a:t>
            </a:r>
            <a:r>
              <a:rPr sz="632" b="1" spc="44" dirty="0">
                <a:latin typeface="Arial"/>
                <a:cs typeface="Arial"/>
              </a:rPr>
              <a:t>arketing  </a:t>
            </a:r>
            <a:r>
              <a:rPr sz="535" b="1" spc="68" dirty="0">
                <a:latin typeface="Arial"/>
                <a:cs typeface="Arial"/>
              </a:rPr>
              <a:t>Cu</a:t>
            </a:r>
            <a:r>
              <a:rPr sz="535" b="1" spc="53" dirty="0">
                <a:latin typeface="Arial"/>
                <a:cs typeface="Arial"/>
              </a:rPr>
              <a:t>s</a:t>
            </a:r>
            <a:r>
              <a:rPr sz="535" b="1" spc="24" dirty="0">
                <a:latin typeface="Arial"/>
                <a:cs typeface="Arial"/>
              </a:rPr>
              <a:t>t</a:t>
            </a:r>
            <a:r>
              <a:rPr sz="535" b="1" spc="68" dirty="0">
                <a:latin typeface="Arial"/>
                <a:cs typeface="Arial"/>
              </a:rPr>
              <a:t>o</a:t>
            </a:r>
            <a:r>
              <a:rPr sz="535" b="1" spc="5" dirty="0">
                <a:latin typeface="Arial"/>
                <a:cs typeface="Arial"/>
              </a:rPr>
              <a:t>m</a:t>
            </a:r>
            <a:r>
              <a:rPr sz="535" b="1" spc="-68" dirty="0">
                <a:latin typeface="Arial"/>
                <a:cs typeface="Arial"/>
              </a:rPr>
              <a:t> </a:t>
            </a:r>
            <a:r>
              <a:rPr sz="535" b="1" spc="63" dirty="0">
                <a:latin typeface="Arial"/>
                <a:cs typeface="Arial"/>
              </a:rPr>
              <a:t>e</a:t>
            </a:r>
            <a:r>
              <a:rPr sz="535" b="1" dirty="0">
                <a:latin typeface="Arial"/>
                <a:cs typeface="Arial"/>
              </a:rPr>
              <a:t>r</a:t>
            </a:r>
            <a:endParaRPr sz="53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8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86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437">
              <a:latin typeface="Times New Roman"/>
              <a:cs typeface="Times New Roman"/>
            </a:endParaRPr>
          </a:p>
          <a:p>
            <a:pPr marL="545117" marR="448193" indent="-97541">
              <a:lnSpc>
                <a:spcPct val="75400"/>
              </a:lnSpc>
            </a:pPr>
            <a:r>
              <a:rPr sz="632" b="1" spc="29" dirty="0">
                <a:solidFill>
                  <a:srgbClr val="FDFD5D"/>
                </a:solidFill>
                <a:latin typeface="Arial"/>
                <a:cs typeface="Arial"/>
              </a:rPr>
              <a:t>e. </a:t>
            </a:r>
            <a:r>
              <a:rPr sz="632" b="1" spc="44" dirty="0">
                <a:solidFill>
                  <a:srgbClr val="FDFD5D"/>
                </a:solidFill>
                <a:latin typeface="Arial"/>
                <a:cs typeface="Arial"/>
              </a:rPr>
              <a:t>The </a:t>
            </a:r>
            <a:r>
              <a:rPr sz="632" b="1" spc="49" dirty="0">
                <a:solidFill>
                  <a:srgbClr val="FDFD5D"/>
                </a:solidFill>
                <a:latin typeface="Arial"/>
                <a:cs typeface="Arial"/>
              </a:rPr>
              <a:t>custom </a:t>
            </a:r>
            <a:r>
              <a:rPr sz="632" b="1" spc="29" dirty="0">
                <a:solidFill>
                  <a:srgbClr val="FDFD5D"/>
                </a:solidFill>
                <a:latin typeface="Arial"/>
                <a:cs typeface="Arial"/>
              </a:rPr>
              <a:t>er as </a:t>
            </a:r>
            <a:r>
              <a:rPr sz="632" b="1" spc="34" dirty="0">
                <a:solidFill>
                  <a:srgbClr val="FDFD5D"/>
                </a:solidFill>
                <a:latin typeface="Arial"/>
                <a:cs typeface="Arial"/>
              </a:rPr>
              <a:t>the </a:t>
            </a:r>
            <a:r>
              <a:rPr sz="632" b="1" spc="44" dirty="0">
                <a:solidFill>
                  <a:srgbClr val="FDFD5D"/>
                </a:solidFill>
                <a:latin typeface="Arial"/>
                <a:cs typeface="Arial"/>
              </a:rPr>
              <a:t>controlling  function and </a:t>
            </a:r>
            <a:r>
              <a:rPr sz="632" b="1" dirty="0">
                <a:solidFill>
                  <a:srgbClr val="FDFD5D"/>
                </a:solidFill>
                <a:latin typeface="Arial"/>
                <a:cs typeface="Arial"/>
              </a:rPr>
              <a:t>m </a:t>
            </a:r>
            <a:r>
              <a:rPr sz="632" b="1" spc="44" dirty="0">
                <a:solidFill>
                  <a:srgbClr val="FDFD5D"/>
                </a:solidFill>
                <a:latin typeface="Arial"/>
                <a:cs typeface="Arial"/>
              </a:rPr>
              <a:t>arketing </a:t>
            </a:r>
            <a:r>
              <a:rPr sz="632" b="1" spc="29" dirty="0">
                <a:solidFill>
                  <a:srgbClr val="FDFD5D"/>
                </a:solidFill>
                <a:latin typeface="Arial"/>
                <a:cs typeface="Arial"/>
              </a:rPr>
              <a:t>as</a:t>
            </a:r>
            <a:r>
              <a:rPr sz="632" b="1" spc="151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34" dirty="0">
                <a:solidFill>
                  <a:srgbClr val="FDFD5D"/>
                </a:solidFill>
                <a:latin typeface="Arial"/>
                <a:cs typeface="Arial"/>
              </a:rPr>
              <a:t>the</a:t>
            </a:r>
            <a:endParaRPr sz="632">
              <a:latin typeface="Arial"/>
              <a:cs typeface="Arial"/>
            </a:endParaRPr>
          </a:p>
          <a:p>
            <a:pPr algn="ctr">
              <a:lnSpc>
                <a:spcPts val="574"/>
              </a:lnSpc>
            </a:pPr>
            <a:r>
              <a:rPr sz="632" b="1" spc="44" dirty="0">
                <a:solidFill>
                  <a:srgbClr val="FDFD5D"/>
                </a:solidFill>
                <a:latin typeface="Arial"/>
                <a:cs typeface="Arial"/>
              </a:rPr>
              <a:t>integrative</a:t>
            </a:r>
            <a:r>
              <a:rPr sz="632" b="1" spc="19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32" b="1" spc="49" dirty="0">
                <a:solidFill>
                  <a:srgbClr val="FDFD5D"/>
                </a:solidFill>
                <a:latin typeface="Arial"/>
                <a:cs typeface="Arial"/>
              </a:rPr>
              <a:t>function</a:t>
            </a:r>
            <a:endParaRPr sz="632">
              <a:latin typeface="Arial"/>
              <a:cs typeface="Arial"/>
            </a:endParaRPr>
          </a:p>
        </p:txBody>
      </p:sp>
      <p:sp>
        <p:nvSpPr>
          <p:cNvPr id="500" name="object 500"/>
          <p:cNvSpPr txBox="1"/>
          <p:nvPr/>
        </p:nvSpPr>
        <p:spPr>
          <a:xfrm rot="3300000">
            <a:off x="4891845" y="5601528"/>
            <a:ext cx="29646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7"/>
              </a:lnSpc>
            </a:pPr>
            <a:r>
              <a:rPr sz="948" b="1" spc="7" baseline="4273" dirty="0">
                <a:latin typeface="Arial"/>
                <a:cs typeface="Arial"/>
              </a:rPr>
              <a:t>H</a:t>
            </a:r>
            <a:r>
              <a:rPr sz="632" b="1" dirty="0">
                <a:latin typeface="Arial"/>
                <a:cs typeface="Arial"/>
              </a:rPr>
              <a:t>u</a:t>
            </a:r>
            <a:r>
              <a:rPr sz="632" b="1" spc="19" dirty="0">
                <a:latin typeface="Arial"/>
                <a:cs typeface="Arial"/>
              </a:rPr>
              <a:t>m</a:t>
            </a:r>
            <a:r>
              <a:rPr sz="632" b="1" dirty="0">
                <a:latin typeface="Arial"/>
                <a:cs typeface="Arial"/>
              </a:rPr>
              <a:t>an</a:t>
            </a:r>
            <a:endParaRPr sz="632">
              <a:latin typeface="Arial"/>
              <a:cs typeface="Arial"/>
            </a:endParaRPr>
          </a:p>
        </p:txBody>
      </p:sp>
      <p:sp>
        <p:nvSpPr>
          <p:cNvPr id="501" name="object 501"/>
          <p:cNvSpPr txBox="1"/>
          <p:nvPr/>
        </p:nvSpPr>
        <p:spPr>
          <a:xfrm rot="3300000">
            <a:off x="4758484" y="5644732"/>
            <a:ext cx="411774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7"/>
              </a:lnSpc>
            </a:pPr>
            <a:r>
              <a:rPr sz="948" b="1" baseline="4273" dirty="0">
                <a:latin typeface="Arial"/>
                <a:cs typeface="Arial"/>
              </a:rPr>
              <a:t>re</a:t>
            </a:r>
            <a:r>
              <a:rPr sz="948" b="1" spc="7" baseline="4273" dirty="0">
                <a:latin typeface="Arial"/>
                <a:cs typeface="Arial"/>
              </a:rPr>
              <a:t>so</a:t>
            </a:r>
            <a:r>
              <a:rPr sz="632" b="1" dirty="0">
                <a:latin typeface="Arial"/>
                <a:cs typeface="Arial"/>
              </a:rPr>
              <a:t>ur</a:t>
            </a:r>
            <a:r>
              <a:rPr sz="632" b="1" spc="5" dirty="0">
                <a:latin typeface="Arial"/>
                <a:cs typeface="Arial"/>
              </a:rPr>
              <a:t>ce</a:t>
            </a:r>
            <a:r>
              <a:rPr sz="632" b="1" dirty="0">
                <a:latin typeface="Arial"/>
                <a:cs typeface="Arial"/>
              </a:rPr>
              <a:t>s</a:t>
            </a:r>
            <a:endParaRPr sz="632">
              <a:latin typeface="Arial"/>
              <a:cs typeface="Arial"/>
            </a:endParaRPr>
          </a:p>
        </p:txBody>
      </p:sp>
      <p:sp>
        <p:nvSpPr>
          <p:cNvPr id="502" name="object 502"/>
          <p:cNvSpPr txBox="1"/>
          <p:nvPr/>
        </p:nvSpPr>
        <p:spPr>
          <a:xfrm rot="19200000">
            <a:off x="5815563" y="5711477"/>
            <a:ext cx="340045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37"/>
              </a:lnSpc>
            </a:pPr>
            <a:r>
              <a:rPr sz="632" b="1" spc="19" dirty="0">
                <a:latin typeface="Arial"/>
                <a:cs typeface="Arial"/>
              </a:rPr>
              <a:t>F</a:t>
            </a:r>
            <a:r>
              <a:rPr sz="632" b="1" dirty="0">
                <a:latin typeface="Arial"/>
                <a:cs typeface="Arial"/>
              </a:rPr>
              <a:t>i</a:t>
            </a:r>
            <a:r>
              <a:rPr sz="632" b="1" spc="24" dirty="0">
                <a:latin typeface="Arial"/>
                <a:cs typeface="Arial"/>
              </a:rPr>
              <a:t>n</a:t>
            </a:r>
            <a:r>
              <a:rPr sz="632" b="1" spc="19" dirty="0">
                <a:latin typeface="Arial"/>
                <a:cs typeface="Arial"/>
              </a:rPr>
              <a:t>a</a:t>
            </a:r>
            <a:r>
              <a:rPr sz="948" b="1" spc="36" baseline="4273" dirty="0">
                <a:latin typeface="Arial"/>
                <a:cs typeface="Arial"/>
              </a:rPr>
              <a:t>n</a:t>
            </a:r>
            <a:r>
              <a:rPr sz="948" b="1" spc="29" baseline="4273" dirty="0">
                <a:latin typeface="Arial"/>
                <a:cs typeface="Arial"/>
              </a:rPr>
              <a:t>c</a:t>
            </a:r>
            <a:r>
              <a:rPr sz="948" b="1" baseline="4273" dirty="0">
                <a:latin typeface="Arial"/>
                <a:cs typeface="Arial"/>
              </a:rPr>
              <a:t>e</a:t>
            </a:r>
            <a:endParaRPr sz="948" baseline="4273">
              <a:latin typeface="Arial"/>
              <a:cs typeface="Arial"/>
            </a:endParaRPr>
          </a:p>
        </p:txBody>
      </p:sp>
      <p:sp>
        <p:nvSpPr>
          <p:cNvPr id="503" name="object 503"/>
          <p:cNvSpPr/>
          <p:nvPr/>
        </p:nvSpPr>
        <p:spPr>
          <a:xfrm>
            <a:off x="5563658" y="5808240"/>
            <a:ext cx="0" cy="173478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4" name="object 504"/>
          <p:cNvSpPr/>
          <p:nvPr/>
        </p:nvSpPr>
        <p:spPr>
          <a:xfrm>
            <a:off x="4988772" y="5215573"/>
            <a:ext cx="192617" cy="131498"/>
          </a:xfrm>
          <a:custGeom>
            <a:avLst/>
            <a:gdLst/>
            <a:ahLst/>
            <a:cxnLst/>
            <a:rect l="l" t="t" r="r" b="b"/>
            <a:pathLst>
              <a:path w="198120" h="135254">
                <a:moveTo>
                  <a:pt x="9905" y="0"/>
                </a:moveTo>
                <a:lnTo>
                  <a:pt x="0" y="10668"/>
                </a:lnTo>
                <a:lnTo>
                  <a:pt x="188975" y="134874"/>
                </a:lnTo>
                <a:lnTo>
                  <a:pt x="198119" y="124206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5" name="object 505"/>
          <p:cNvSpPr/>
          <p:nvPr/>
        </p:nvSpPr>
        <p:spPr>
          <a:xfrm>
            <a:off x="5925185" y="5181493"/>
            <a:ext cx="174096" cy="148167"/>
          </a:xfrm>
          <a:custGeom>
            <a:avLst/>
            <a:gdLst/>
            <a:ahLst/>
            <a:cxnLst/>
            <a:rect l="l" t="t" r="r" b="b"/>
            <a:pathLst>
              <a:path w="179070" h="152400">
                <a:moveTo>
                  <a:pt x="167639" y="0"/>
                </a:moveTo>
                <a:lnTo>
                  <a:pt x="0" y="142493"/>
                </a:lnTo>
                <a:lnTo>
                  <a:pt x="11429" y="152400"/>
                </a:lnTo>
                <a:lnTo>
                  <a:pt x="179070" y="9905"/>
                </a:lnTo>
                <a:lnTo>
                  <a:pt x="167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6" name="object 506"/>
          <p:cNvSpPr/>
          <p:nvPr/>
        </p:nvSpPr>
        <p:spPr>
          <a:xfrm>
            <a:off x="4859867" y="229076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7" name="object 507"/>
          <p:cNvSpPr/>
          <p:nvPr/>
        </p:nvSpPr>
        <p:spPr>
          <a:xfrm>
            <a:off x="4859867" y="229817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8" name="object 508"/>
          <p:cNvSpPr/>
          <p:nvPr/>
        </p:nvSpPr>
        <p:spPr>
          <a:xfrm>
            <a:off x="4859867" y="230557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8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9" name="object 509"/>
          <p:cNvSpPr/>
          <p:nvPr/>
        </p:nvSpPr>
        <p:spPr>
          <a:xfrm>
            <a:off x="4859867" y="231335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0" name="object 510"/>
          <p:cNvSpPr/>
          <p:nvPr/>
        </p:nvSpPr>
        <p:spPr>
          <a:xfrm>
            <a:off x="4859867" y="232113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1" name="object 511"/>
          <p:cNvSpPr/>
          <p:nvPr/>
        </p:nvSpPr>
        <p:spPr>
          <a:xfrm>
            <a:off x="4859867" y="232817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2" name="object 512"/>
          <p:cNvSpPr/>
          <p:nvPr/>
        </p:nvSpPr>
        <p:spPr>
          <a:xfrm>
            <a:off x="4859867" y="233558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3" name="object 513"/>
          <p:cNvSpPr/>
          <p:nvPr/>
        </p:nvSpPr>
        <p:spPr>
          <a:xfrm>
            <a:off x="4859867" y="234336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4" name="object 514"/>
          <p:cNvSpPr/>
          <p:nvPr/>
        </p:nvSpPr>
        <p:spPr>
          <a:xfrm>
            <a:off x="4859867" y="235114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5" name="object 515"/>
          <p:cNvSpPr/>
          <p:nvPr/>
        </p:nvSpPr>
        <p:spPr>
          <a:xfrm>
            <a:off x="4859867" y="235854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6" name="object 516"/>
          <p:cNvSpPr/>
          <p:nvPr/>
        </p:nvSpPr>
        <p:spPr>
          <a:xfrm>
            <a:off x="4859867" y="23655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7" name="object 517"/>
          <p:cNvSpPr/>
          <p:nvPr/>
        </p:nvSpPr>
        <p:spPr>
          <a:xfrm>
            <a:off x="4859867" y="237336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8" name="object 518"/>
          <p:cNvSpPr/>
          <p:nvPr/>
        </p:nvSpPr>
        <p:spPr>
          <a:xfrm>
            <a:off x="4859867" y="23807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9" name="object 519"/>
          <p:cNvSpPr/>
          <p:nvPr/>
        </p:nvSpPr>
        <p:spPr>
          <a:xfrm>
            <a:off x="4859867" y="238818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0" name="object 520"/>
          <p:cNvSpPr/>
          <p:nvPr/>
        </p:nvSpPr>
        <p:spPr>
          <a:xfrm>
            <a:off x="4859867" y="239596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1" name="object 521"/>
          <p:cNvSpPr/>
          <p:nvPr/>
        </p:nvSpPr>
        <p:spPr>
          <a:xfrm>
            <a:off x="4859867" y="240373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2" name="object 522"/>
          <p:cNvSpPr/>
          <p:nvPr/>
        </p:nvSpPr>
        <p:spPr>
          <a:xfrm>
            <a:off x="4859867" y="241114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3" name="object 523"/>
          <p:cNvSpPr/>
          <p:nvPr/>
        </p:nvSpPr>
        <p:spPr>
          <a:xfrm>
            <a:off x="4859867" y="241818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4" name="object 524"/>
          <p:cNvSpPr/>
          <p:nvPr/>
        </p:nvSpPr>
        <p:spPr>
          <a:xfrm>
            <a:off x="4859867" y="242596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5" name="object 525"/>
          <p:cNvSpPr/>
          <p:nvPr/>
        </p:nvSpPr>
        <p:spPr>
          <a:xfrm>
            <a:off x="4859867" y="243374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6" name="object 526"/>
          <p:cNvSpPr/>
          <p:nvPr/>
        </p:nvSpPr>
        <p:spPr>
          <a:xfrm>
            <a:off x="4859867" y="244115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7" name="object 527"/>
          <p:cNvSpPr/>
          <p:nvPr/>
        </p:nvSpPr>
        <p:spPr>
          <a:xfrm>
            <a:off x="4859867" y="244856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8" name="object 528"/>
          <p:cNvSpPr/>
          <p:nvPr/>
        </p:nvSpPr>
        <p:spPr>
          <a:xfrm>
            <a:off x="4859867" y="245596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9" name="object 529"/>
          <p:cNvSpPr/>
          <p:nvPr/>
        </p:nvSpPr>
        <p:spPr>
          <a:xfrm>
            <a:off x="4859867" y="246374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0" name="object 530"/>
          <p:cNvSpPr/>
          <p:nvPr/>
        </p:nvSpPr>
        <p:spPr>
          <a:xfrm>
            <a:off x="4859867" y="247115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1" name="object 531"/>
          <p:cNvSpPr/>
          <p:nvPr/>
        </p:nvSpPr>
        <p:spPr>
          <a:xfrm>
            <a:off x="4859867" y="247856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2" name="object 532"/>
          <p:cNvSpPr/>
          <p:nvPr/>
        </p:nvSpPr>
        <p:spPr>
          <a:xfrm>
            <a:off x="4859867" y="248634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3" name="object 533"/>
          <p:cNvSpPr/>
          <p:nvPr/>
        </p:nvSpPr>
        <p:spPr>
          <a:xfrm>
            <a:off x="4859867" y="249337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4" name="object 534"/>
          <p:cNvSpPr/>
          <p:nvPr/>
        </p:nvSpPr>
        <p:spPr>
          <a:xfrm>
            <a:off x="4859867" y="250078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5" name="object 535"/>
          <p:cNvSpPr/>
          <p:nvPr/>
        </p:nvSpPr>
        <p:spPr>
          <a:xfrm>
            <a:off x="4859867" y="250856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6" name="object 536"/>
          <p:cNvSpPr/>
          <p:nvPr/>
        </p:nvSpPr>
        <p:spPr>
          <a:xfrm>
            <a:off x="4859867" y="251634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7" name="object 537"/>
          <p:cNvSpPr/>
          <p:nvPr/>
        </p:nvSpPr>
        <p:spPr>
          <a:xfrm>
            <a:off x="4859867" y="252375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8" name="object 538"/>
          <p:cNvSpPr/>
          <p:nvPr/>
        </p:nvSpPr>
        <p:spPr>
          <a:xfrm>
            <a:off x="4859867" y="253079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9" name="object 539"/>
          <p:cNvSpPr/>
          <p:nvPr/>
        </p:nvSpPr>
        <p:spPr>
          <a:xfrm>
            <a:off x="4859867" y="253857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0" name="object 540"/>
          <p:cNvSpPr/>
          <p:nvPr/>
        </p:nvSpPr>
        <p:spPr>
          <a:xfrm>
            <a:off x="4859867" y="254634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1" name="object 541"/>
          <p:cNvSpPr/>
          <p:nvPr/>
        </p:nvSpPr>
        <p:spPr>
          <a:xfrm>
            <a:off x="4859867" y="255375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2" name="object 542"/>
          <p:cNvSpPr/>
          <p:nvPr/>
        </p:nvSpPr>
        <p:spPr>
          <a:xfrm>
            <a:off x="4859867" y="256116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3" name="object 543"/>
          <p:cNvSpPr/>
          <p:nvPr/>
        </p:nvSpPr>
        <p:spPr>
          <a:xfrm>
            <a:off x="4859867" y="256857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4" name="object 544"/>
          <p:cNvSpPr/>
          <p:nvPr/>
        </p:nvSpPr>
        <p:spPr>
          <a:xfrm>
            <a:off x="4859867" y="257598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5" name="object 545"/>
          <p:cNvSpPr/>
          <p:nvPr/>
        </p:nvSpPr>
        <p:spPr>
          <a:xfrm>
            <a:off x="4859867" y="258339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6" name="object 546"/>
          <p:cNvSpPr/>
          <p:nvPr/>
        </p:nvSpPr>
        <p:spPr>
          <a:xfrm>
            <a:off x="4859867" y="259117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7" name="object 547"/>
          <p:cNvSpPr/>
          <p:nvPr/>
        </p:nvSpPr>
        <p:spPr>
          <a:xfrm>
            <a:off x="4859867" y="259894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8" name="object 548"/>
          <p:cNvSpPr/>
          <p:nvPr/>
        </p:nvSpPr>
        <p:spPr>
          <a:xfrm>
            <a:off x="4859867" y="26059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9" name="object 549"/>
          <p:cNvSpPr/>
          <p:nvPr/>
        </p:nvSpPr>
        <p:spPr>
          <a:xfrm>
            <a:off x="4859867" y="261339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0" name="object 550"/>
          <p:cNvSpPr/>
          <p:nvPr/>
        </p:nvSpPr>
        <p:spPr>
          <a:xfrm>
            <a:off x="4859867" y="26211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1" name="object 551"/>
          <p:cNvSpPr/>
          <p:nvPr/>
        </p:nvSpPr>
        <p:spPr>
          <a:xfrm>
            <a:off x="4859867" y="262895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2" name="object 552"/>
          <p:cNvSpPr/>
          <p:nvPr/>
        </p:nvSpPr>
        <p:spPr>
          <a:xfrm>
            <a:off x="4859867" y="263636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3" name="object 553"/>
          <p:cNvSpPr/>
          <p:nvPr/>
        </p:nvSpPr>
        <p:spPr>
          <a:xfrm>
            <a:off x="4859867" y="264339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4" name="object 554"/>
          <p:cNvSpPr/>
          <p:nvPr/>
        </p:nvSpPr>
        <p:spPr>
          <a:xfrm>
            <a:off x="4859867" y="265117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5" name="object 555"/>
          <p:cNvSpPr/>
          <p:nvPr/>
        </p:nvSpPr>
        <p:spPr>
          <a:xfrm>
            <a:off x="4859867" y="265858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6" name="object 556"/>
          <p:cNvSpPr/>
          <p:nvPr/>
        </p:nvSpPr>
        <p:spPr>
          <a:xfrm>
            <a:off x="4859867" y="266599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7" name="object 557"/>
          <p:cNvSpPr/>
          <p:nvPr/>
        </p:nvSpPr>
        <p:spPr>
          <a:xfrm>
            <a:off x="4859867" y="26737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8" name="object 558"/>
          <p:cNvSpPr/>
          <p:nvPr/>
        </p:nvSpPr>
        <p:spPr>
          <a:xfrm>
            <a:off x="4859867" y="268155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9" name="object 559"/>
          <p:cNvSpPr/>
          <p:nvPr/>
        </p:nvSpPr>
        <p:spPr>
          <a:xfrm>
            <a:off x="4859867" y="268896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0" name="object 560"/>
          <p:cNvSpPr/>
          <p:nvPr/>
        </p:nvSpPr>
        <p:spPr>
          <a:xfrm>
            <a:off x="4859867" y="269599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1" name="object 561"/>
          <p:cNvSpPr/>
          <p:nvPr/>
        </p:nvSpPr>
        <p:spPr>
          <a:xfrm>
            <a:off x="4859867" y="270377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2" name="object 562"/>
          <p:cNvSpPr/>
          <p:nvPr/>
        </p:nvSpPr>
        <p:spPr>
          <a:xfrm>
            <a:off x="4859867" y="271155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3" name="object 563"/>
          <p:cNvSpPr/>
          <p:nvPr/>
        </p:nvSpPr>
        <p:spPr>
          <a:xfrm>
            <a:off x="4859867" y="271896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4" name="object 564"/>
          <p:cNvSpPr/>
          <p:nvPr/>
        </p:nvSpPr>
        <p:spPr>
          <a:xfrm>
            <a:off x="4859867" y="27263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5" name="object 565"/>
          <p:cNvSpPr/>
          <p:nvPr/>
        </p:nvSpPr>
        <p:spPr>
          <a:xfrm>
            <a:off x="4859867" y="273378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6" name="object 566"/>
          <p:cNvSpPr/>
          <p:nvPr/>
        </p:nvSpPr>
        <p:spPr>
          <a:xfrm>
            <a:off x="4859867" y="274156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7" name="object 567"/>
          <p:cNvSpPr/>
          <p:nvPr/>
        </p:nvSpPr>
        <p:spPr>
          <a:xfrm>
            <a:off x="4859867" y="274896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8" name="object 568"/>
          <p:cNvSpPr/>
          <p:nvPr/>
        </p:nvSpPr>
        <p:spPr>
          <a:xfrm>
            <a:off x="4859867" y="275637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9" name="object 569"/>
          <p:cNvSpPr/>
          <p:nvPr/>
        </p:nvSpPr>
        <p:spPr>
          <a:xfrm>
            <a:off x="4859867" y="276415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0" name="object 570"/>
          <p:cNvSpPr/>
          <p:nvPr/>
        </p:nvSpPr>
        <p:spPr>
          <a:xfrm>
            <a:off x="4859867" y="277119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1" name="object 571"/>
          <p:cNvSpPr/>
          <p:nvPr/>
        </p:nvSpPr>
        <p:spPr>
          <a:xfrm>
            <a:off x="4859867" y="277860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2" name="object 572"/>
          <p:cNvSpPr/>
          <p:nvPr/>
        </p:nvSpPr>
        <p:spPr>
          <a:xfrm>
            <a:off x="4859867" y="278638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3" name="object 573"/>
          <p:cNvSpPr/>
          <p:nvPr/>
        </p:nvSpPr>
        <p:spPr>
          <a:xfrm>
            <a:off x="4859867" y="279415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4" name="object 574"/>
          <p:cNvSpPr/>
          <p:nvPr/>
        </p:nvSpPr>
        <p:spPr>
          <a:xfrm>
            <a:off x="4859867" y="280156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5" name="object 575"/>
          <p:cNvSpPr/>
          <p:nvPr/>
        </p:nvSpPr>
        <p:spPr>
          <a:xfrm>
            <a:off x="4859867" y="280860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6" name="object 576"/>
          <p:cNvSpPr/>
          <p:nvPr/>
        </p:nvSpPr>
        <p:spPr>
          <a:xfrm>
            <a:off x="4859867" y="281638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7" name="object 577"/>
          <p:cNvSpPr/>
          <p:nvPr/>
        </p:nvSpPr>
        <p:spPr>
          <a:xfrm>
            <a:off x="4859867" y="282416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8" name="object 578"/>
          <p:cNvSpPr/>
          <p:nvPr/>
        </p:nvSpPr>
        <p:spPr>
          <a:xfrm>
            <a:off x="4859867" y="283157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9" name="object 579"/>
          <p:cNvSpPr/>
          <p:nvPr/>
        </p:nvSpPr>
        <p:spPr>
          <a:xfrm>
            <a:off x="4859867" y="283897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0" name="object 580"/>
          <p:cNvSpPr/>
          <p:nvPr/>
        </p:nvSpPr>
        <p:spPr>
          <a:xfrm>
            <a:off x="4859867" y="28463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1" name="object 581"/>
          <p:cNvSpPr/>
          <p:nvPr/>
        </p:nvSpPr>
        <p:spPr>
          <a:xfrm>
            <a:off x="4859867" y="285379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2" name="object 582"/>
          <p:cNvSpPr/>
          <p:nvPr/>
        </p:nvSpPr>
        <p:spPr>
          <a:xfrm>
            <a:off x="4859867" y="28612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3" name="object 583"/>
          <p:cNvSpPr/>
          <p:nvPr/>
        </p:nvSpPr>
        <p:spPr>
          <a:xfrm>
            <a:off x="4859867" y="286898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4" name="object 584"/>
          <p:cNvSpPr/>
          <p:nvPr/>
        </p:nvSpPr>
        <p:spPr>
          <a:xfrm>
            <a:off x="4859867" y="287676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5" name="object 585"/>
          <p:cNvSpPr/>
          <p:nvPr/>
        </p:nvSpPr>
        <p:spPr>
          <a:xfrm>
            <a:off x="4859867" y="288380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6" name="object 586"/>
          <p:cNvSpPr/>
          <p:nvPr/>
        </p:nvSpPr>
        <p:spPr>
          <a:xfrm>
            <a:off x="4859867" y="289120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7" name="object 587"/>
          <p:cNvSpPr/>
          <p:nvPr/>
        </p:nvSpPr>
        <p:spPr>
          <a:xfrm>
            <a:off x="4859867" y="289898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8" name="object 588"/>
          <p:cNvSpPr/>
          <p:nvPr/>
        </p:nvSpPr>
        <p:spPr>
          <a:xfrm>
            <a:off x="4859867" y="290676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9" name="object 589"/>
          <p:cNvSpPr/>
          <p:nvPr/>
        </p:nvSpPr>
        <p:spPr>
          <a:xfrm>
            <a:off x="4859867" y="29141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0" name="object 590"/>
          <p:cNvSpPr/>
          <p:nvPr/>
        </p:nvSpPr>
        <p:spPr>
          <a:xfrm>
            <a:off x="4859867" y="292121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1" name="object 591"/>
          <p:cNvSpPr/>
          <p:nvPr/>
        </p:nvSpPr>
        <p:spPr>
          <a:xfrm>
            <a:off x="4859867" y="292899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2" name="object 592"/>
          <p:cNvSpPr/>
          <p:nvPr/>
        </p:nvSpPr>
        <p:spPr>
          <a:xfrm>
            <a:off x="4859867" y="293639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3" name="object 593"/>
          <p:cNvSpPr/>
          <p:nvPr/>
        </p:nvSpPr>
        <p:spPr>
          <a:xfrm>
            <a:off x="4859867" y="294380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4" name="object 594"/>
          <p:cNvSpPr/>
          <p:nvPr/>
        </p:nvSpPr>
        <p:spPr>
          <a:xfrm>
            <a:off x="4859867" y="295158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5" name="object 595"/>
          <p:cNvSpPr/>
          <p:nvPr/>
        </p:nvSpPr>
        <p:spPr>
          <a:xfrm>
            <a:off x="4859867" y="295936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6" name="object 596"/>
          <p:cNvSpPr/>
          <p:nvPr/>
        </p:nvSpPr>
        <p:spPr>
          <a:xfrm>
            <a:off x="4859867" y="29667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7" name="object 597"/>
          <p:cNvSpPr/>
          <p:nvPr/>
        </p:nvSpPr>
        <p:spPr>
          <a:xfrm>
            <a:off x="4859867" y="297381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8" name="object 598"/>
          <p:cNvSpPr/>
          <p:nvPr/>
        </p:nvSpPr>
        <p:spPr>
          <a:xfrm>
            <a:off x="4859867" y="298159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9" name="object 599"/>
          <p:cNvSpPr/>
          <p:nvPr/>
        </p:nvSpPr>
        <p:spPr>
          <a:xfrm>
            <a:off x="4859867" y="298936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0" name="object 600"/>
          <p:cNvSpPr/>
          <p:nvPr/>
        </p:nvSpPr>
        <p:spPr>
          <a:xfrm>
            <a:off x="4859867" y="299677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1" name="object 601"/>
          <p:cNvSpPr/>
          <p:nvPr/>
        </p:nvSpPr>
        <p:spPr>
          <a:xfrm>
            <a:off x="4859867" y="300418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2" name="object 602"/>
          <p:cNvSpPr/>
          <p:nvPr/>
        </p:nvSpPr>
        <p:spPr>
          <a:xfrm>
            <a:off x="4859867" y="301159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3" name="object 603"/>
          <p:cNvSpPr/>
          <p:nvPr/>
        </p:nvSpPr>
        <p:spPr>
          <a:xfrm>
            <a:off x="4859867" y="301937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4" name="object 604"/>
          <p:cNvSpPr/>
          <p:nvPr/>
        </p:nvSpPr>
        <p:spPr>
          <a:xfrm>
            <a:off x="4859867" y="302677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5" name="object 605"/>
          <p:cNvSpPr/>
          <p:nvPr/>
        </p:nvSpPr>
        <p:spPr>
          <a:xfrm>
            <a:off x="4859867" y="303418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6" name="object 606"/>
          <p:cNvSpPr/>
          <p:nvPr/>
        </p:nvSpPr>
        <p:spPr>
          <a:xfrm>
            <a:off x="4859867" y="304196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7" name="object 607"/>
          <p:cNvSpPr/>
          <p:nvPr/>
        </p:nvSpPr>
        <p:spPr>
          <a:xfrm>
            <a:off x="4859867" y="304900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8" name="object 608"/>
          <p:cNvSpPr/>
          <p:nvPr/>
        </p:nvSpPr>
        <p:spPr>
          <a:xfrm>
            <a:off x="4859867" y="305641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9" name="object 609"/>
          <p:cNvSpPr/>
          <p:nvPr/>
        </p:nvSpPr>
        <p:spPr>
          <a:xfrm>
            <a:off x="4859867" y="306419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0" name="object 610"/>
          <p:cNvSpPr/>
          <p:nvPr/>
        </p:nvSpPr>
        <p:spPr>
          <a:xfrm>
            <a:off x="4859867" y="307197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1" name="object 611"/>
          <p:cNvSpPr/>
          <p:nvPr/>
        </p:nvSpPr>
        <p:spPr>
          <a:xfrm>
            <a:off x="4859867" y="307937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2" name="object 612"/>
          <p:cNvSpPr/>
          <p:nvPr/>
        </p:nvSpPr>
        <p:spPr>
          <a:xfrm>
            <a:off x="4859867" y="308641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3" name="object 613"/>
          <p:cNvSpPr/>
          <p:nvPr/>
        </p:nvSpPr>
        <p:spPr>
          <a:xfrm>
            <a:off x="4859867" y="309419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4" name="object 614"/>
          <p:cNvSpPr/>
          <p:nvPr/>
        </p:nvSpPr>
        <p:spPr>
          <a:xfrm>
            <a:off x="4859867" y="310197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5" name="object 615"/>
          <p:cNvSpPr/>
          <p:nvPr/>
        </p:nvSpPr>
        <p:spPr>
          <a:xfrm>
            <a:off x="4859867" y="310938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6" name="object 616"/>
          <p:cNvSpPr/>
          <p:nvPr/>
        </p:nvSpPr>
        <p:spPr>
          <a:xfrm>
            <a:off x="4859867" y="311679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7" name="object 617"/>
          <p:cNvSpPr/>
          <p:nvPr/>
        </p:nvSpPr>
        <p:spPr>
          <a:xfrm>
            <a:off x="4859867" y="312419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8" name="object 618"/>
          <p:cNvSpPr/>
          <p:nvPr/>
        </p:nvSpPr>
        <p:spPr>
          <a:xfrm>
            <a:off x="4859867" y="313160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9" name="object 619"/>
          <p:cNvSpPr/>
          <p:nvPr/>
        </p:nvSpPr>
        <p:spPr>
          <a:xfrm>
            <a:off x="4859867" y="313901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0" name="object 620"/>
          <p:cNvSpPr/>
          <p:nvPr/>
        </p:nvSpPr>
        <p:spPr>
          <a:xfrm>
            <a:off x="4859867" y="314679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1" name="object 621"/>
          <p:cNvSpPr/>
          <p:nvPr/>
        </p:nvSpPr>
        <p:spPr>
          <a:xfrm>
            <a:off x="4859867" y="315457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2" name="object 622"/>
          <p:cNvSpPr/>
          <p:nvPr/>
        </p:nvSpPr>
        <p:spPr>
          <a:xfrm>
            <a:off x="4859867" y="316161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3" name="object 623"/>
          <p:cNvSpPr/>
          <p:nvPr/>
        </p:nvSpPr>
        <p:spPr>
          <a:xfrm>
            <a:off x="4859867" y="316902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4" name="object 624"/>
          <p:cNvSpPr/>
          <p:nvPr/>
        </p:nvSpPr>
        <p:spPr>
          <a:xfrm>
            <a:off x="4859867" y="317679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5" name="object 625"/>
          <p:cNvSpPr/>
          <p:nvPr/>
        </p:nvSpPr>
        <p:spPr>
          <a:xfrm>
            <a:off x="4859867" y="318457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6" name="object 626"/>
          <p:cNvSpPr/>
          <p:nvPr/>
        </p:nvSpPr>
        <p:spPr>
          <a:xfrm>
            <a:off x="4859867" y="319198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7" name="object 627"/>
          <p:cNvSpPr/>
          <p:nvPr/>
        </p:nvSpPr>
        <p:spPr>
          <a:xfrm>
            <a:off x="4859867" y="319902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8" name="object 628"/>
          <p:cNvSpPr/>
          <p:nvPr/>
        </p:nvSpPr>
        <p:spPr>
          <a:xfrm>
            <a:off x="4859867" y="32068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9" name="object 629"/>
          <p:cNvSpPr/>
          <p:nvPr/>
        </p:nvSpPr>
        <p:spPr>
          <a:xfrm>
            <a:off x="4859867" y="321421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0" name="object 630"/>
          <p:cNvSpPr/>
          <p:nvPr/>
        </p:nvSpPr>
        <p:spPr>
          <a:xfrm>
            <a:off x="4859867" y="322162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1" name="object 631"/>
          <p:cNvSpPr/>
          <p:nvPr/>
        </p:nvSpPr>
        <p:spPr>
          <a:xfrm>
            <a:off x="4859867" y="322939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2" name="object 632"/>
          <p:cNvSpPr/>
          <p:nvPr/>
        </p:nvSpPr>
        <p:spPr>
          <a:xfrm>
            <a:off x="4859867" y="323717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3" name="object 633"/>
          <p:cNvSpPr/>
          <p:nvPr/>
        </p:nvSpPr>
        <p:spPr>
          <a:xfrm>
            <a:off x="4859867" y="324458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4" name="object 634"/>
          <p:cNvSpPr/>
          <p:nvPr/>
        </p:nvSpPr>
        <p:spPr>
          <a:xfrm>
            <a:off x="4859867" y="325162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5" name="object 635"/>
          <p:cNvSpPr/>
          <p:nvPr/>
        </p:nvSpPr>
        <p:spPr>
          <a:xfrm>
            <a:off x="4859867" y="325940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6" name="object 636"/>
          <p:cNvSpPr/>
          <p:nvPr/>
        </p:nvSpPr>
        <p:spPr>
          <a:xfrm>
            <a:off x="4859867" y="326718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7" name="object 637"/>
          <p:cNvSpPr/>
          <p:nvPr/>
        </p:nvSpPr>
        <p:spPr>
          <a:xfrm>
            <a:off x="4859867" y="327458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8" name="object 638"/>
          <p:cNvSpPr/>
          <p:nvPr/>
        </p:nvSpPr>
        <p:spPr>
          <a:xfrm>
            <a:off x="4859867" y="328199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9" name="object 639"/>
          <p:cNvSpPr/>
          <p:nvPr/>
        </p:nvSpPr>
        <p:spPr>
          <a:xfrm>
            <a:off x="4859867" y="328940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0" name="object 640"/>
          <p:cNvSpPr/>
          <p:nvPr/>
        </p:nvSpPr>
        <p:spPr>
          <a:xfrm>
            <a:off x="4859867" y="329718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1" name="object 641"/>
          <p:cNvSpPr/>
          <p:nvPr/>
        </p:nvSpPr>
        <p:spPr>
          <a:xfrm>
            <a:off x="4859867" y="330459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2" name="object 642"/>
          <p:cNvSpPr/>
          <p:nvPr/>
        </p:nvSpPr>
        <p:spPr>
          <a:xfrm>
            <a:off x="4859867" y="331200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3" name="object 643"/>
          <p:cNvSpPr/>
          <p:nvPr/>
        </p:nvSpPr>
        <p:spPr>
          <a:xfrm>
            <a:off x="4859867" y="331977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4" name="object 644"/>
          <p:cNvSpPr/>
          <p:nvPr/>
        </p:nvSpPr>
        <p:spPr>
          <a:xfrm>
            <a:off x="4859867" y="332681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5" name="object 645"/>
          <p:cNvSpPr/>
          <p:nvPr/>
        </p:nvSpPr>
        <p:spPr>
          <a:xfrm>
            <a:off x="4859867" y="333422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6" name="object 646"/>
          <p:cNvSpPr/>
          <p:nvPr/>
        </p:nvSpPr>
        <p:spPr>
          <a:xfrm>
            <a:off x="4859867" y="334200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7" name="object 647"/>
          <p:cNvSpPr/>
          <p:nvPr/>
        </p:nvSpPr>
        <p:spPr>
          <a:xfrm>
            <a:off x="4859867" y="334978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8" name="object 648"/>
          <p:cNvSpPr/>
          <p:nvPr/>
        </p:nvSpPr>
        <p:spPr>
          <a:xfrm>
            <a:off x="4859867" y="335719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9" name="object 649"/>
          <p:cNvSpPr/>
          <p:nvPr/>
        </p:nvSpPr>
        <p:spPr>
          <a:xfrm>
            <a:off x="4859867" y="336423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0" name="object 650"/>
          <p:cNvSpPr/>
          <p:nvPr/>
        </p:nvSpPr>
        <p:spPr>
          <a:xfrm>
            <a:off x="4859867" y="337200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1" name="object 651"/>
          <p:cNvSpPr/>
          <p:nvPr/>
        </p:nvSpPr>
        <p:spPr>
          <a:xfrm>
            <a:off x="4859867" y="33797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2" name="object 652"/>
          <p:cNvSpPr/>
          <p:nvPr/>
        </p:nvSpPr>
        <p:spPr>
          <a:xfrm>
            <a:off x="4859867" y="338719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3" name="object 653"/>
          <p:cNvSpPr/>
          <p:nvPr/>
        </p:nvSpPr>
        <p:spPr>
          <a:xfrm>
            <a:off x="4859867" y="339460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4" name="object 654"/>
          <p:cNvSpPr/>
          <p:nvPr/>
        </p:nvSpPr>
        <p:spPr>
          <a:xfrm>
            <a:off x="4859867" y="340201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5" name="object 655"/>
          <p:cNvSpPr/>
          <p:nvPr/>
        </p:nvSpPr>
        <p:spPr>
          <a:xfrm>
            <a:off x="4859867" y="340942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6" name="object 656"/>
          <p:cNvSpPr/>
          <p:nvPr/>
        </p:nvSpPr>
        <p:spPr>
          <a:xfrm>
            <a:off x="4859867" y="341682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7" name="object 657"/>
          <p:cNvSpPr/>
          <p:nvPr/>
        </p:nvSpPr>
        <p:spPr>
          <a:xfrm>
            <a:off x="4859867" y="342460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8" name="object 658"/>
          <p:cNvSpPr/>
          <p:nvPr/>
        </p:nvSpPr>
        <p:spPr>
          <a:xfrm>
            <a:off x="4859867" y="343238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9" name="object 659"/>
          <p:cNvSpPr/>
          <p:nvPr/>
        </p:nvSpPr>
        <p:spPr>
          <a:xfrm>
            <a:off x="4859867" y="343942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0" name="object 660"/>
          <p:cNvSpPr/>
          <p:nvPr/>
        </p:nvSpPr>
        <p:spPr>
          <a:xfrm>
            <a:off x="4859867" y="344683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1" name="object 661"/>
          <p:cNvSpPr/>
          <p:nvPr/>
        </p:nvSpPr>
        <p:spPr>
          <a:xfrm>
            <a:off x="4859867" y="345461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2" name="object 662"/>
          <p:cNvSpPr/>
          <p:nvPr/>
        </p:nvSpPr>
        <p:spPr>
          <a:xfrm>
            <a:off x="4859867" y="346239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3" name="object 663"/>
          <p:cNvSpPr/>
          <p:nvPr/>
        </p:nvSpPr>
        <p:spPr>
          <a:xfrm>
            <a:off x="4859867" y="346979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8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4" name="object 664"/>
          <p:cNvSpPr/>
          <p:nvPr/>
        </p:nvSpPr>
        <p:spPr>
          <a:xfrm>
            <a:off x="4859867" y="347683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5" name="object 665"/>
          <p:cNvSpPr/>
          <p:nvPr/>
        </p:nvSpPr>
        <p:spPr>
          <a:xfrm>
            <a:off x="4859867" y="348461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6" name="object 666"/>
          <p:cNvSpPr/>
          <p:nvPr/>
        </p:nvSpPr>
        <p:spPr>
          <a:xfrm>
            <a:off x="4859867" y="349202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7" name="object 667"/>
          <p:cNvSpPr/>
          <p:nvPr/>
        </p:nvSpPr>
        <p:spPr>
          <a:xfrm>
            <a:off x="4859867" y="349943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8" name="object 668"/>
          <p:cNvSpPr/>
          <p:nvPr/>
        </p:nvSpPr>
        <p:spPr>
          <a:xfrm>
            <a:off x="4859867" y="350721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9" name="object 669"/>
          <p:cNvSpPr/>
          <p:nvPr/>
        </p:nvSpPr>
        <p:spPr>
          <a:xfrm>
            <a:off x="4859867" y="351498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0" name="object 670"/>
          <p:cNvSpPr/>
          <p:nvPr/>
        </p:nvSpPr>
        <p:spPr>
          <a:xfrm>
            <a:off x="4859867" y="352239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1" name="object 671"/>
          <p:cNvSpPr/>
          <p:nvPr/>
        </p:nvSpPr>
        <p:spPr>
          <a:xfrm>
            <a:off x="4859867" y="352943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2" name="object 672"/>
          <p:cNvSpPr/>
          <p:nvPr/>
        </p:nvSpPr>
        <p:spPr>
          <a:xfrm>
            <a:off x="4859867" y="353721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3" name="object 673"/>
          <p:cNvSpPr/>
          <p:nvPr/>
        </p:nvSpPr>
        <p:spPr>
          <a:xfrm>
            <a:off x="4859867" y="354499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4" name="object 674"/>
          <p:cNvSpPr/>
          <p:nvPr/>
        </p:nvSpPr>
        <p:spPr>
          <a:xfrm>
            <a:off x="4859867" y="355240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5" name="object 675"/>
          <p:cNvSpPr/>
          <p:nvPr/>
        </p:nvSpPr>
        <p:spPr>
          <a:xfrm>
            <a:off x="4859867" y="355981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6" name="object 676"/>
          <p:cNvSpPr/>
          <p:nvPr/>
        </p:nvSpPr>
        <p:spPr>
          <a:xfrm>
            <a:off x="4859867" y="356721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7" name="object 677"/>
          <p:cNvSpPr/>
          <p:nvPr/>
        </p:nvSpPr>
        <p:spPr>
          <a:xfrm>
            <a:off x="4859867" y="357499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8" name="object 678"/>
          <p:cNvSpPr/>
          <p:nvPr/>
        </p:nvSpPr>
        <p:spPr>
          <a:xfrm>
            <a:off x="4859867" y="358240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9" name="object 679"/>
          <p:cNvSpPr/>
          <p:nvPr/>
        </p:nvSpPr>
        <p:spPr>
          <a:xfrm>
            <a:off x="4859867" y="358981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0" name="object 680"/>
          <p:cNvSpPr/>
          <p:nvPr/>
        </p:nvSpPr>
        <p:spPr>
          <a:xfrm>
            <a:off x="4859867" y="359759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1" name="object 681"/>
          <p:cNvSpPr/>
          <p:nvPr/>
        </p:nvSpPr>
        <p:spPr>
          <a:xfrm>
            <a:off x="4859867" y="360463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6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2" name="object 682"/>
          <p:cNvSpPr/>
          <p:nvPr/>
        </p:nvSpPr>
        <p:spPr>
          <a:xfrm>
            <a:off x="4859867" y="361203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3" name="object 683"/>
          <p:cNvSpPr/>
          <p:nvPr/>
        </p:nvSpPr>
        <p:spPr>
          <a:xfrm>
            <a:off x="4859867" y="361981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4" name="object 684"/>
          <p:cNvSpPr/>
          <p:nvPr/>
        </p:nvSpPr>
        <p:spPr>
          <a:xfrm>
            <a:off x="4859867" y="362759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5" name="object 685"/>
          <p:cNvSpPr/>
          <p:nvPr/>
        </p:nvSpPr>
        <p:spPr>
          <a:xfrm>
            <a:off x="4859867" y="363500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6" name="object 686"/>
          <p:cNvSpPr/>
          <p:nvPr/>
        </p:nvSpPr>
        <p:spPr>
          <a:xfrm>
            <a:off x="4859867" y="364204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7" name="object 687"/>
          <p:cNvSpPr/>
          <p:nvPr/>
        </p:nvSpPr>
        <p:spPr>
          <a:xfrm>
            <a:off x="4859867" y="364982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8" name="object 688"/>
          <p:cNvSpPr/>
          <p:nvPr/>
        </p:nvSpPr>
        <p:spPr>
          <a:xfrm>
            <a:off x="4859867" y="365759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9" name="object 689"/>
          <p:cNvSpPr/>
          <p:nvPr/>
        </p:nvSpPr>
        <p:spPr>
          <a:xfrm>
            <a:off x="4859867" y="366500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0" name="object 690"/>
          <p:cNvSpPr/>
          <p:nvPr/>
        </p:nvSpPr>
        <p:spPr>
          <a:xfrm>
            <a:off x="4859867" y="367241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1" name="object 691"/>
          <p:cNvSpPr/>
          <p:nvPr/>
        </p:nvSpPr>
        <p:spPr>
          <a:xfrm>
            <a:off x="4859867" y="367982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2" name="object 692"/>
          <p:cNvSpPr/>
          <p:nvPr/>
        </p:nvSpPr>
        <p:spPr>
          <a:xfrm>
            <a:off x="4859867" y="368723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3" name="object 693"/>
          <p:cNvSpPr/>
          <p:nvPr/>
        </p:nvSpPr>
        <p:spPr>
          <a:xfrm>
            <a:off x="4859867" y="369464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4" name="object 694"/>
          <p:cNvSpPr/>
          <p:nvPr/>
        </p:nvSpPr>
        <p:spPr>
          <a:xfrm>
            <a:off x="4859867" y="370242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5" name="object 695"/>
          <p:cNvSpPr/>
          <p:nvPr/>
        </p:nvSpPr>
        <p:spPr>
          <a:xfrm>
            <a:off x="4859867" y="371019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6" name="object 696"/>
          <p:cNvSpPr/>
          <p:nvPr/>
        </p:nvSpPr>
        <p:spPr>
          <a:xfrm>
            <a:off x="4859867" y="371723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7" name="object 697"/>
          <p:cNvSpPr/>
          <p:nvPr/>
        </p:nvSpPr>
        <p:spPr>
          <a:xfrm>
            <a:off x="4859867" y="372464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8" name="object 698"/>
          <p:cNvSpPr/>
          <p:nvPr/>
        </p:nvSpPr>
        <p:spPr>
          <a:xfrm>
            <a:off x="4859867" y="373242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9" name="object 699"/>
          <p:cNvSpPr/>
          <p:nvPr/>
        </p:nvSpPr>
        <p:spPr>
          <a:xfrm>
            <a:off x="4859867" y="374020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0" name="object 700"/>
          <p:cNvSpPr/>
          <p:nvPr/>
        </p:nvSpPr>
        <p:spPr>
          <a:xfrm>
            <a:off x="4859867" y="374761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1" name="object 701"/>
          <p:cNvSpPr/>
          <p:nvPr/>
        </p:nvSpPr>
        <p:spPr>
          <a:xfrm>
            <a:off x="4859867" y="375464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2" name="object 702"/>
          <p:cNvSpPr/>
          <p:nvPr/>
        </p:nvSpPr>
        <p:spPr>
          <a:xfrm>
            <a:off x="4859867" y="376242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3" name="object 703"/>
          <p:cNvSpPr/>
          <p:nvPr/>
        </p:nvSpPr>
        <p:spPr>
          <a:xfrm>
            <a:off x="4859867" y="376983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4" name="object 704"/>
          <p:cNvSpPr/>
          <p:nvPr/>
        </p:nvSpPr>
        <p:spPr>
          <a:xfrm>
            <a:off x="4859867" y="377724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5" name="object 705"/>
          <p:cNvSpPr/>
          <p:nvPr/>
        </p:nvSpPr>
        <p:spPr>
          <a:xfrm>
            <a:off x="4859867" y="378502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6" name="object 706"/>
          <p:cNvSpPr/>
          <p:nvPr/>
        </p:nvSpPr>
        <p:spPr>
          <a:xfrm>
            <a:off x="4859867" y="379280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2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7" name="object 707"/>
          <p:cNvSpPr/>
          <p:nvPr/>
        </p:nvSpPr>
        <p:spPr>
          <a:xfrm>
            <a:off x="4859867" y="380021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8" name="object 708"/>
          <p:cNvSpPr/>
          <p:nvPr/>
        </p:nvSpPr>
        <p:spPr>
          <a:xfrm>
            <a:off x="4859867" y="380724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9" name="object 709"/>
          <p:cNvSpPr/>
          <p:nvPr/>
        </p:nvSpPr>
        <p:spPr>
          <a:xfrm>
            <a:off x="4859867" y="3815027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0" name="object 710"/>
          <p:cNvSpPr/>
          <p:nvPr/>
        </p:nvSpPr>
        <p:spPr>
          <a:xfrm>
            <a:off x="4859867" y="382280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1" name="object 711"/>
          <p:cNvSpPr/>
          <p:nvPr/>
        </p:nvSpPr>
        <p:spPr>
          <a:xfrm>
            <a:off x="4859867" y="383021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2" name="object 712"/>
          <p:cNvSpPr/>
          <p:nvPr/>
        </p:nvSpPr>
        <p:spPr>
          <a:xfrm>
            <a:off x="4859867" y="383762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3" name="object 713"/>
          <p:cNvSpPr/>
          <p:nvPr/>
        </p:nvSpPr>
        <p:spPr>
          <a:xfrm>
            <a:off x="4859867" y="384503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4" name="object 714"/>
          <p:cNvSpPr/>
          <p:nvPr/>
        </p:nvSpPr>
        <p:spPr>
          <a:xfrm>
            <a:off x="4859867" y="385281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5" name="object 715"/>
          <p:cNvSpPr/>
          <p:nvPr/>
        </p:nvSpPr>
        <p:spPr>
          <a:xfrm>
            <a:off x="4859867" y="3860218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6" name="object 716"/>
          <p:cNvSpPr/>
          <p:nvPr/>
        </p:nvSpPr>
        <p:spPr>
          <a:xfrm>
            <a:off x="4859867" y="386762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7" name="object 717"/>
          <p:cNvSpPr/>
          <p:nvPr/>
        </p:nvSpPr>
        <p:spPr>
          <a:xfrm>
            <a:off x="4859867" y="387540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8" name="object 718"/>
          <p:cNvSpPr/>
          <p:nvPr/>
        </p:nvSpPr>
        <p:spPr>
          <a:xfrm>
            <a:off x="4859867" y="3882443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9" name="object 719"/>
          <p:cNvSpPr/>
          <p:nvPr/>
        </p:nvSpPr>
        <p:spPr>
          <a:xfrm>
            <a:off x="4859867" y="3889851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0" name="object 720"/>
          <p:cNvSpPr/>
          <p:nvPr/>
        </p:nvSpPr>
        <p:spPr>
          <a:xfrm>
            <a:off x="4859867" y="389763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1" name="object 721"/>
          <p:cNvSpPr/>
          <p:nvPr/>
        </p:nvSpPr>
        <p:spPr>
          <a:xfrm>
            <a:off x="4859867" y="390540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2" name="object 722"/>
          <p:cNvSpPr/>
          <p:nvPr/>
        </p:nvSpPr>
        <p:spPr>
          <a:xfrm>
            <a:off x="4859867" y="3912816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685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3" name="object 723"/>
          <p:cNvSpPr/>
          <p:nvPr/>
        </p:nvSpPr>
        <p:spPr>
          <a:xfrm>
            <a:off x="4859867" y="3919855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4" name="object 724"/>
          <p:cNvSpPr/>
          <p:nvPr/>
        </p:nvSpPr>
        <p:spPr>
          <a:xfrm>
            <a:off x="4859867" y="3927634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5" name="object 725"/>
          <p:cNvSpPr/>
          <p:nvPr/>
        </p:nvSpPr>
        <p:spPr>
          <a:xfrm>
            <a:off x="4859867" y="3935412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6" name="object 726"/>
          <p:cNvSpPr/>
          <p:nvPr/>
        </p:nvSpPr>
        <p:spPr>
          <a:xfrm>
            <a:off x="4859867" y="3942820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20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7" name="object 727"/>
          <p:cNvSpPr/>
          <p:nvPr/>
        </p:nvSpPr>
        <p:spPr>
          <a:xfrm>
            <a:off x="4859867" y="3950229"/>
            <a:ext cx="200025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7619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8" name="object 728"/>
          <p:cNvSpPr/>
          <p:nvPr/>
        </p:nvSpPr>
        <p:spPr>
          <a:xfrm>
            <a:off x="4909502" y="2595245"/>
            <a:ext cx="932833" cy="926042"/>
          </a:xfrm>
          <a:custGeom>
            <a:avLst/>
            <a:gdLst/>
            <a:ahLst/>
            <a:cxnLst/>
            <a:rect l="l" t="t" r="r" b="b"/>
            <a:pathLst>
              <a:path w="959485" h="952500">
                <a:moveTo>
                  <a:pt x="480060" y="0"/>
                </a:moveTo>
                <a:lnTo>
                  <a:pt x="430969" y="2460"/>
                </a:lnTo>
                <a:lnTo>
                  <a:pt x="383297" y="9681"/>
                </a:lnTo>
                <a:lnTo>
                  <a:pt x="337287" y="21422"/>
                </a:lnTo>
                <a:lnTo>
                  <a:pt x="293179" y="37445"/>
                </a:lnTo>
                <a:lnTo>
                  <a:pt x="251214" y="57508"/>
                </a:lnTo>
                <a:lnTo>
                  <a:pt x="211633" y="81371"/>
                </a:lnTo>
                <a:lnTo>
                  <a:pt x="174678" y="108796"/>
                </a:lnTo>
                <a:lnTo>
                  <a:pt x="140588" y="139541"/>
                </a:lnTo>
                <a:lnTo>
                  <a:pt x="109607" y="173367"/>
                </a:lnTo>
                <a:lnTo>
                  <a:pt x="81974" y="210033"/>
                </a:lnTo>
                <a:lnTo>
                  <a:pt x="57931" y="249301"/>
                </a:lnTo>
                <a:lnTo>
                  <a:pt x="37719" y="290929"/>
                </a:lnTo>
                <a:lnTo>
                  <a:pt x="21578" y="334678"/>
                </a:lnTo>
                <a:lnTo>
                  <a:pt x="9751" y="380307"/>
                </a:lnTo>
                <a:lnTo>
                  <a:pt x="2477" y="427578"/>
                </a:lnTo>
                <a:lnTo>
                  <a:pt x="0" y="476250"/>
                </a:lnTo>
                <a:lnTo>
                  <a:pt x="2477" y="524921"/>
                </a:lnTo>
                <a:lnTo>
                  <a:pt x="9751" y="572192"/>
                </a:lnTo>
                <a:lnTo>
                  <a:pt x="21578" y="617821"/>
                </a:lnTo>
                <a:lnTo>
                  <a:pt x="37719" y="661570"/>
                </a:lnTo>
                <a:lnTo>
                  <a:pt x="57931" y="703198"/>
                </a:lnTo>
                <a:lnTo>
                  <a:pt x="81974" y="742466"/>
                </a:lnTo>
                <a:lnTo>
                  <a:pt x="109607" y="779132"/>
                </a:lnTo>
                <a:lnTo>
                  <a:pt x="140588" y="812958"/>
                </a:lnTo>
                <a:lnTo>
                  <a:pt x="174678" y="843703"/>
                </a:lnTo>
                <a:lnTo>
                  <a:pt x="211633" y="871128"/>
                </a:lnTo>
                <a:lnTo>
                  <a:pt x="251214" y="894991"/>
                </a:lnTo>
                <a:lnTo>
                  <a:pt x="293179" y="915054"/>
                </a:lnTo>
                <a:lnTo>
                  <a:pt x="337287" y="931077"/>
                </a:lnTo>
                <a:lnTo>
                  <a:pt x="383297" y="942818"/>
                </a:lnTo>
                <a:lnTo>
                  <a:pt x="430969" y="950039"/>
                </a:lnTo>
                <a:lnTo>
                  <a:pt x="480060" y="952500"/>
                </a:lnTo>
                <a:lnTo>
                  <a:pt x="529016" y="950039"/>
                </a:lnTo>
                <a:lnTo>
                  <a:pt x="576570" y="942818"/>
                </a:lnTo>
                <a:lnTo>
                  <a:pt x="622479" y="931077"/>
                </a:lnTo>
                <a:lnTo>
                  <a:pt x="666499" y="915054"/>
                </a:lnTo>
                <a:lnTo>
                  <a:pt x="708391" y="894991"/>
                </a:lnTo>
                <a:lnTo>
                  <a:pt x="747910" y="871128"/>
                </a:lnTo>
                <a:lnTo>
                  <a:pt x="784815" y="843703"/>
                </a:lnTo>
                <a:lnTo>
                  <a:pt x="818864" y="812958"/>
                </a:lnTo>
                <a:lnTo>
                  <a:pt x="849814" y="779132"/>
                </a:lnTo>
                <a:lnTo>
                  <a:pt x="877423" y="742466"/>
                </a:lnTo>
                <a:lnTo>
                  <a:pt x="901449" y="703198"/>
                </a:lnTo>
                <a:lnTo>
                  <a:pt x="921650" y="661570"/>
                </a:lnTo>
                <a:lnTo>
                  <a:pt x="937784" y="617821"/>
                </a:lnTo>
                <a:lnTo>
                  <a:pt x="949608" y="572192"/>
                </a:lnTo>
                <a:lnTo>
                  <a:pt x="956880" y="524921"/>
                </a:lnTo>
                <a:lnTo>
                  <a:pt x="959358" y="476250"/>
                </a:lnTo>
                <a:lnTo>
                  <a:pt x="956880" y="427578"/>
                </a:lnTo>
                <a:lnTo>
                  <a:pt x="949608" y="380307"/>
                </a:lnTo>
                <a:lnTo>
                  <a:pt x="937784" y="334678"/>
                </a:lnTo>
                <a:lnTo>
                  <a:pt x="921650" y="290929"/>
                </a:lnTo>
                <a:lnTo>
                  <a:pt x="901449" y="249301"/>
                </a:lnTo>
                <a:lnTo>
                  <a:pt x="877423" y="210033"/>
                </a:lnTo>
                <a:lnTo>
                  <a:pt x="849814" y="173367"/>
                </a:lnTo>
                <a:lnTo>
                  <a:pt x="818864" y="139541"/>
                </a:lnTo>
                <a:lnTo>
                  <a:pt x="784815" y="108796"/>
                </a:lnTo>
                <a:lnTo>
                  <a:pt x="747910" y="81371"/>
                </a:lnTo>
                <a:lnTo>
                  <a:pt x="708391" y="57508"/>
                </a:lnTo>
                <a:lnTo>
                  <a:pt x="666499" y="37445"/>
                </a:lnTo>
                <a:lnTo>
                  <a:pt x="622479" y="21422"/>
                </a:lnTo>
                <a:lnTo>
                  <a:pt x="576570" y="9681"/>
                </a:lnTo>
                <a:lnTo>
                  <a:pt x="529016" y="2460"/>
                </a:lnTo>
                <a:lnTo>
                  <a:pt x="480060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9" name="object 729"/>
          <p:cNvSpPr/>
          <p:nvPr/>
        </p:nvSpPr>
        <p:spPr>
          <a:xfrm>
            <a:off x="4899132" y="2583405"/>
            <a:ext cx="921720" cy="913694"/>
          </a:xfrm>
          <a:custGeom>
            <a:avLst/>
            <a:gdLst/>
            <a:ahLst/>
            <a:cxnLst/>
            <a:rect l="l" t="t" r="r" b="b"/>
            <a:pathLst>
              <a:path w="948054" h="939800">
                <a:moveTo>
                  <a:pt x="473965" y="939539"/>
                </a:moveTo>
                <a:lnTo>
                  <a:pt x="425444" y="937106"/>
                </a:lnTo>
                <a:lnTo>
                  <a:pt x="378339" y="929964"/>
                </a:lnTo>
                <a:lnTo>
                  <a:pt x="332886" y="918353"/>
                </a:lnTo>
                <a:lnTo>
                  <a:pt x="289322" y="902512"/>
                </a:lnTo>
                <a:lnTo>
                  <a:pt x="247883" y="882680"/>
                </a:lnTo>
                <a:lnTo>
                  <a:pt x="208805" y="859094"/>
                </a:lnTo>
                <a:lnTo>
                  <a:pt x="172327" y="831995"/>
                </a:lnTo>
                <a:lnTo>
                  <a:pt x="138683" y="801621"/>
                </a:lnTo>
                <a:lnTo>
                  <a:pt x="108112" y="768211"/>
                </a:lnTo>
                <a:lnTo>
                  <a:pt x="80849" y="732004"/>
                </a:lnTo>
                <a:lnTo>
                  <a:pt x="57131" y="693239"/>
                </a:lnTo>
                <a:lnTo>
                  <a:pt x="37195" y="652154"/>
                </a:lnTo>
                <a:lnTo>
                  <a:pt x="21277" y="608988"/>
                </a:lnTo>
                <a:lnTo>
                  <a:pt x="9614" y="563980"/>
                </a:lnTo>
                <a:lnTo>
                  <a:pt x="2443" y="517370"/>
                </a:lnTo>
                <a:lnTo>
                  <a:pt x="0" y="469395"/>
                </a:lnTo>
                <a:lnTo>
                  <a:pt x="2443" y="421429"/>
                </a:lnTo>
                <a:lnTo>
                  <a:pt x="9614" y="374842"/>
                </a:lnTo>
                <a:lnTo>
                  <a:pt x="21277" y="329871"/>
                </a:lnTo>
                <a:lnTo>
                  <a:pt x="37195" y="286754"/>
                </a:lnTo>
                <a:lnTo>
                  <a:pt x="57131" y="245725"/>
                </a:lnTo>
                <a:lnTo>
                  <a:pt x="80849" y="207023"/>
                </a:lnTo>
                <a:lnTo>
                  <a:pt x="108112" y="170883"/>
                </a:lnTo>
                <a:lnTo>
                  <a:pt x="138683" y="137543"/>
                </a:lnTo>
                <a:lnTo>
                  <a:pt x="172327" y="107239"/>
                </a:lnTo>
                <a:lnTo>
                  <a:pt x="208805" y="80208"/>
                </a:lnTo>
                <a:lnTo>
                  <a:pt x="247883" y="56686"/>
                </a:lnTo>
                <a:lnTo>
                  <a:pt x="289322" y="36910"/>
                </a:lnTo>
                <a:lnTo>
                  <a:pt x="332886" y="21117"/>
                </a:lnTo>
                <a:lnTo>
                  <a:pt x="378339" y="9543"/>
                </a:lnTo>
                <a:lnTo>
                  <a:pt x="425444" y="2425"/>
                </a:lnTo>
                <a:lnTo>
                  <a:pt x="473965" y="0"/>
                </a:lnTo>
                <a:lnTo>
                  <a:pt x="522358" y="2425"/>
                </a:lnTo>
                <a:lnTo>
                  <a:pt x="569368" y="9543"/>
                </a:lnTo>
                <a:lnTo>
                  <a:pt x="614756" y="21117"/>
                </a:lnTo>
                <a:lnTo>
                  <a:pt x="658280" y="36910"/>
                </a:lnTo>
                <a:lnTo>
                  <a:pt x="699702" y="56686"/>
                </a:lnTo>
                <a:lnTo>
                  <a:pt x="738781" y="80208"/>
                </a:lnTo>
                <a:lnTo>
                  <a:pt x="775277" y="107239"/>
                </a:lnTo>
                <a:lnTo>
                  <a:pt x="808951" y="137543"/>
                </a:lnTo>
                <a:lnTo>
                  <a:pt x="839561" y="170883"/>
                </a:lnTo>
                <a:lnTo>
                  <a:pt x="866869" y="207023"/>
                </a:lnTo>
                <a:lnTo>
                  <a:pt x="890634" y="245725"/>
                </a:lnTo>
                <a:lnTo>
                  <a:pt x="910616" y="286754"/>
                </a:lnTo>
                <a:lnTo>
                  <a:pt x="926576" y="329871"/>
                </a:lnTo>
                <a:lnTo>
                  <a:pt x="938273" y="374842"/>
                </a:lnTo>
                <a:lnTo>
                  <a:pt x="945467" y="421429"/>
                </a:lnTo>
                <a:lnTo>
                  <a:pt x="947918" y="469395"/>
                </a:lnTo>
                <a:lnTo>
                  <a:pt x="945467" y="517370"/>
                </a:lnTo>
                <a:lnTo>
                  <a:pt x="938273" y="563980"/>
                </a:lnTo>
                <a:lnTo>
                  <a:pt x="926576" y="608988"/>
                </a:lnTo>
                <a:lnTo>
                  <a:pt x="910616" y="652154"/>
                </a:lnTo>
                <a:lnTo>
                  <a:pt x="890634" y="693239"/>
                </a:lnTo>
                <a:lnTo>
                  <a:pt x="866869" y="732004"/>
                </a:lnTo>
                <a:lnTo>
                  <a:pt x="839561" y="768211"/>
                </a:lnTo>
                <a:lnTo>
                  <a:pt x="808951" y="801621"/>
                </a:lnTo>
                <a:lnTo>
                  <a:pt x="775277" y="831995"/>
                </a:lnTo>
                <a:lnTo>
                  <a:pt x="738781" y="859094"/>
                </a:lnTo>
                <a:lnTo>
                  <a:pt x="699702" y="882680"/>
                </a:lnTo>
                <a:lnTo>
                  <a:pt x="658280" y="902512"/>
                </a:lnTo>
                <a:lnTo>
                  <a:pt x="614756" y="918353"/>
                </a:lnTo>
                <a:lnTo>
                  <a:pt x="569368" y="929964"/>
                </a:lnTo>
                <a:lnTo>
                  <a:pt x="522358" y="937106"/>
                </a:lnTo>
                <a:lnTo>
                  <a:pt x="473965" y="9395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0" name="object 730"/>
          <p:cNvSpPr/>
          <p:nvPr/>
        </p:nvSpPr>
        <p:spPr>
          <a:xfrm>
            <a:off x="4899132" y="2583405"/>
            <a:ext cx="921720" cy="913694"/>
          </a:xfrm>
          <a:custGeom>
            <a:avLst/>
            <a:gdLst/>
            <a:ahLst/>
            <a:cxnLst/>
            <a:rect l="l" t="t" r="r" b="b"/>
            <a:pathLst>
              <a:path w="948054" h="939800">
                <a:moveTo>
                  <a:pt x="947918" y="469395"/>
                </a:moveTo>
                <a:lnTo>
                  <a:pt x="945467" y="421429"/>
                </a:lnTo>
                <a:lnTo>
                  <a:pt x="938273" y="374842"/>
                </a:lnTo>
                <a:lnTo>
                  <a:pt x="926576" y="329871"/>
                </a:lnTo>
                <a:lnTo>
                  <a:pt x="910616" y="286754"/>
                </a:lnTo>
                <a:lnTo>
                  <a:pt x="890634" y="245725"/>
                </a:lnTo>
                <a:lnTo>
                  <a:pt x="866869" y="207023"/>
                </a:lnTo>
                <a:lnTo>
                  <a:pt x="839561" y="170883"/>
                </a:lnTo>
                <a:lnTo>
                  <a:pt x="808951" y="137543"/>
                </a:lnTo>
                <a:lnTo>
                  <a:pt x="775277" y="107239"/>
                </a:lnTo>
                <a:lnTo>
                  <a:pt x="738781" y="80208"/>
                </a:lnTo>
                <a:lnTo>
                  <a:pt x="699702" y="56686"/>
                </a:lnTo>
                <a:lnTo>
                  <a:pt x="658280" y="36910"/>
                </a:lnTo>
                <a:lnTo>
                  <a:pt x="614756" y="21117"/>
                </a:lnTo>
                <a:lnTo>
                  <a:pt x="569368" y="9543"/>
                </a:lnTo>
                <a:lnTo>
                  <a:pt x="522358" y="2425"/>
                </a:lnTo>
                <a:lnTo>
                  <a:pt x="473965" y="0"/>
                </a:lnTo>
                <a:lnTo>
                  <a:pt x="425444" y="2425"/>
                </a:lnTo>
                <a:lnTo>
                  <a:pt x="378339" y="9543"/>
                </a:lnTo>
                <a:lnTo>
                  <a:pt x="332886" y="21117"/>
                </a:lnTo>
                <a:lnTo>
                  <a:pt x="289322" y="36910"/>
                </a:lnTo>
                <a:lnTo>
                  <a:pt x="247883" y="56686"/>
                </a:lnTo>
                <a:lnTo>
                  <a:pt x="208805" y="80208"/>
                </a:lnTo>
                <a:lnTo>
                  <a:pt x="172327" y="107239"/>
                </a:lnTo>
                <a:lnTo>
                  <a:pt x="138683" y="137543"/>
                </a:lnTo>
                <a:lnTo>
                  <a:pt x="108112" y="170883"/>
                </a:lnTo>
                <a:lnTo>
                  <a:pt x="80849" y="207023"/>
                </a:lnTo>
                <a:lnTo>
                  <a:pt x="57131" y="245725"/>
                </a:lnTo>
                <a:lnTo>
                  <a:pt x="37195" y="286754"/>
                </a:lnTo>
                <a:lnTo>
                  <a:pt x="21277" y="329871"/>
                </a:lnTo>
                <a:lnTo>
                  <a:pt x="9614" y="374842"/>
                </a:lnTo>
                <a:lnTo>
                  <a:pt x="2443" y="421429"/>
                </a:lnTo>
                <a:lnTo>
                  <a:pt x="0" y="469395"/>
                </a:lnTo>
                <a:lnTo>
                  <a:pt x="2443" y="517370"/>
                </a:lnTo>
                <a:lnTo>
                  <a:pt x="9614" y="563980"/>
                </a:lnTo>
                <a:lnTo>
                  <a:pt x="21277" y="608988"/>
                </a:lnTo>
                <a:lnTo>
                  <a:pt x="37195" y="652154"/>
                </a:lnTo>
                <a:lnTo>
                  <a:pt x="57131" y="693239"/>
                </a:lnTo>
                <a:lnTo>
                  <a:pt x="80849" y="732004"/>
                </a:lnTo>
                <a:lnTo>
                  <a:pt x="108112" y="768211"/>
                </a:lnTo>
                <a:lnTo>
                  <a:pt x="138683" y="801621"/>
                </a:lnTo>
                <a:lnTo>
                  <a:pt x="172327" y="831995"/>
                </a:lnTo>
                <a:lnTo>
                  <a:pt x="208805" y="859094"/>
                </a:lnTo>
                <a:lnTo>
                  <a:pt x="247883" y="882680"/>
                </a:lnTo>
                <a:lnTo>
                  <a:pt x="289322" y="902512"/>
                </a:lnTo>
                <a:lnTo>
                  <a:pt x="332886" y="918353"/>
                </a:lnTo>
                <a:lnTo>
                  <a:pt x="378339" y="929964"/>
                </a:lnTo>
                <a:lnTo>
                  <a:pt x="425444" y="937106"/>
                </a:lnTo>
                <a:lnTo>
                  <a:pt x="473965" y="939539"/>
                </a:lnTo>
                <a:lnTo>
                  <a:pt x="522358" y="937106"/>
                </a:lnTo>
                <a:lnTo>
                  <a:pt x="569368" y="929964"/>
                </a:lnTo>
                <a:lnTo>
                  <a:pt x="614756" y="918353"/>
                </a:lnTo>
                <a:lnTo>
                  <a:pt x="658280" y="902512"/>
                </a:lnTo>
                <a:lnTo>
                  <a:pt x="699702" y="882680"/>
                </a:lnTo>
                <a:lnTo>
                  <a:pt x="738781" y="859094"/>
                </a:lnTo>
                <a:lnTo>
                  <a:pt x="775277" y="831995"/>
                </a:lnTo>
                <a:lnTo>
                  <a:pt x="808951" y="801621"/>
                </a:lnTo>
                <a:lnTo>
                  <a:pt x="839561" y="768211"/>
                </a:lnTo>
                <a:lnTo>
                  <a:pt x="866869" y="732004"/>
                </a:lnTo>
                <a:lnTo>
                  <a:pt x="890634" y="693239"/>
                </a:lnTo>
                <a:lnTo>
                  <a:pt x="910616" y="652154"/>
                </a:lnTo>
                <a:lnTo>
                  <a:pt x="926576" y="608988"/>
                </a:lnTo>
                <a:lnTo>
                  <a:pt x="938273" y="563980"/>
                </a:lnTo>
                <a:lnTo>
                  <a:pt x="945467" y="517370"/>
                </a:lnTo>
                <a:lnTo>
                  <a:pt x="947918" y="469395"/>
                </a:lnTo>
                <a:close/>
              </a:path>
            </a:pathLst>
          </a:custGeom>
          <a:ln w="12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1" name="object 731"/>
          <p:cNvSpPr/>
          <p:nvPr/>
        </p:nvSpPr>
        <p:spPr>
          <a:xfrm>
            <a:off x="5892588" y="2576724"/>
            <a:ext cx="933449" cy="926042"/>
          </a:xfrm>
          <a:custGeom>
            <a:avLst/>
            <a:gdLst/>
            <a:ahLst/>
            <a:cxnLst/>
            <a:rect l="l" t="t" r="r" b="b"/>
            <a:pathLst>
              <a:path w="960120" h="952500">
                <a:moveTo>
                  <a:pt x="480059" y="0"/>
                </a:moveTo>
                <a:lnTo>
                  <a:pt x="430969" y="2460"/>
                </a:lnTo>
                <a:lnTo>
                  <a:pt x="383297" y="9681"/>
                </a:lnTo>
                <a:lnTo>
                  <a:pt x="337287" y="21422"/>
                </a:lnTo>
                <a:lnTo>
                  <a:pt x="293179" y="37445"/>
                </a:lnTo>
                <a:lnTo>
                  <a:pt x="251214" y="57508"/>
                </a:lnTo>
                <a:lnTo>
                  <a:pt x="211633" y="81371"/>
                </a:lnTo>
                <a:lnTo>
                  <a:pt x="174678" y="108796"/>
                </a:lnTo>
                <a:lnTo>
                  <a:pt x="140588" y="139541"/>
                </a:lnTo>
                <a:lnTo>
                  <a:pt x="109607" y="173367"/>
                </a:lnTo>
                <a:lnTo>
                  <a:pt x="81974" y="210033"/>
                </a:lnTo>
                <a:lnTo>
                  <a:pt x="57931" y="249301"/>
                </a:lnTo>
                <a:lnTo>
                  <a:pt x="37719" y="290929"/>
                </a:lnTo>
                <a:lnTo>
                  <a:pt x="21578" y="334678"/>
                </a:lnTo>
                <a:lnTo>
                  <a:pt x="9751" y="380307"/>
                </a:lnTo>
                <a:lnTo>
                  <a:pt x="2477" y="427578"/>
                </a:lnTo>
                <a:lnTo>
                  <a:pt x="0" y="476250"/>
                </a:lnTo>
                <a:lnTo>
                  <a:pt x="2477" y="524921"/>
                </a:lnTo>
                <a:lnTo>
                  <a:pt x="9751" y="572192"/>
                </a:lnTo>
                <a:lnTo>
                  <a:pt x="21578" y="617821"/>
                </a:lnTo>
                <a:lnTo>
                  <a:pt x="37719" y="661570"/>
                </a:lnTo>
                <a:lnTo>
                  <a:pt x="57931" y="703198"/>
                </a:lnTo>
                <a:lnTo>
                  <a:pt x="81974" y="742466"/>
                </a:lnTo>
                <a:lnTo>
                  <a:pt x="109607" y="779132"/>
                </a:lnTo>
                <a:lnTo>
                  <a:pt x="140588" y="812958"/>
                </a:lnTo>
                <a:lnTo>
                  <a:pt x="174678" y="843703"/>
                </a:lnTo>
                <a:lnTo>
                  <a:pt x="211633" y="871128"/>
                </a:lnTo>
                <a:lnTo>
                  <a:pt x="251214" y="894991"/>
                </a:lnTo>
                <a:lnTo>
                  <a:pt x="293179" y="915054"/>
                </a:lnTo>
                <a:lnTo>
                  <a:pt x="337287" y="931077"/>
                </a:lnTo>
                <a:lnTo>
                  <a:pt x="383297" y="942818"/>
                </a:lnTo>
                <a:lnTo>
                  <a:pt x="430969" y="950039"/>
                </a:lnTo>
                <a:lnTo>
                  <a:pt x="480059" y="952500"/>
                </a:lnTo>
                <a:lnTo>
                  <a:pt x="529150" y="950039"/>
                </a:lnTo>
                <a:lnTo>
                  <a:pt x="576822" y="942818"/>
                </a:lnTo>
                <a:lnTo>
                  <a:pt x="622832" y="931077"/>
                </a:lnTo>
                <a:lnTo>
                  <a:pt x="666940" y="915054"/>
                </a:lnTo>
                <a:lnTo>
                  <a:pt x="708905" y="894991"/>
                </a:lnTo>
                <a:lnTo>
                  <a:pt x="748486" y="871128"/>
                </a:lnTo>
                <a:lnTo>
                  <a:pt x="785441" y="843703"/>
                </a:lnTo>
                <a:lnTo>
                  <a:pt x="819530" y="812958"/>
                </a:lnTo>
                <a:lnTo>
                  <a:pt x="850512" y="779132"/>
                </a:lnTo>
                <a:lnTo>
                  <a:pt x="878145" y="742466"/>
                </a:lnTo>
                <a:lnTo>
                  <a:pt x="902188" y="703198"/>
                </a:lnTo>
                <a:lnTo>
                  <a:pt x="922401" y="661570"/>
                </a:lnTo>
                <a:lnTo>
                  <a:pt x="938541" y="617821"/>
                </a:lnTo>
                <a:lnTo>
                  <a:pt x="950368" y="572192"/>
                </a:lnTo>
                <a:lnTo>
                  <a:pt x="957642" y="524921"/>
                </a:lnTo>
                <a:lnTo>
                  <a:pt x="960120" y="476250"/>
                </a:lnTo>
                <a:lnTo>
                  <a:pt x="957642" y="427578"/>
                </a:lnTo>
                <a:lnTo>
                  <a:pt x="950368" y="380307"/>
                </a:lnTo>
                <a:lnTo>
                  <a:pt x="938541" y="334678"/>
                </a:lnTo>
                <a:lnTo>
                  <a:pt x="922400" y="290929"/>
                </a:lnTo>
                <a:lnTo>
                  <a:pt x="902188" y="249301"/>
                </a:lnTo>
                <a:lnTo>
                  <a:pt x="878145" y="210033"/>
                </a:lnTo>
                <a:lnTo>
                  <a:pt x="850512" y="173367"/>
                </a:lnTo>
                <a:lnTo>
                  <a:pt x="819530" y="139541"/>
                </a:lnTo>
                <a:lnTo>
                  <a:pt x="785441" y="108796"/>
                </a:lnTo>
                <a:lnTo>
                  <a:pt x="748486" y="81371"/>
                </a:lnTo>
                <a:lnTo>
                  <a:pt x="708905" y="57508"/>
                </a:lnTo>
                <a:lnTo>
                  <a:pt x="666940" y="37445"/>
                </a:lnTo>
                <a:lnTo>
                  <a:pt x="622832" y="21422"/>
                </a:lnTo>
                <a:lnTo>
                  <a:pt x="576822" y="9681"/>
                </a:lnTo>
                <a:lnTo>
                  <a:pt x="529150" y="2460"/>
                </a:lnTo>
                <a:lnTo>
                  <a:pt x="480059" y="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2" name="object 732"/>
          <p:cNvSpPr/>
          <p:nvPr/>
        </p:nvSpPr>
        <p:spPr>
          <a:xfrm>
            <a:off x="5882216" y="2564887"/>
            <a:ext cx="922338" cy="913694"/>
          </a:xfrm>
          <a:custGeom>
            <a:avLst/>
            <a:gdLst/>
            <a:ahLst/>
            <a:cxnLst/>
            <a:rect l="l" t="t" r="r" b="b"/>
            <a:pathLst>
              <a:path w="948690" h="939800">
                <a:moveTo>
                  <a:pt x="473965" y="939539"/>
                </a:moveTo>
                <a:lnTo>
                  <a:pt x="425444" y="937106"/>
                </a:lnTo>
                <a:lnTo>
                  <a:pt x="378339" y="929964"/>
                </a:lnTo>
                <a:lnTo>
                  <a:pt x="332886" y="918353"/>
                </a:lnTo>
                <a:lnTo>
                  <a:pt x="289322" y="902512"/>
                </a:lnTo>
                <a:lnTo>
                  <a:pt x="247883" y="882680"/>
                </a:lnTo>
                <a:lnTo>
                  <a:pt x="208805" y="859094"/>
                </a:lnTo>
                <a:lnTo>
                  <a:pt x="172327" y="831995"/>
                </a:lnTo>
                <a:lnTo>
                  <a:pt x="138683" y="801621"/>
                </a:lnTo>
                <a:lnTo>
                  <a:pt x="108112" y="768211"/>
                </a:lnTo>
                <a:lnTo>
                  <a:pt x="80849" y="732004"/>
                </a:lnTo>
                <a:lnTo>
                  <a:pt x="57131" y="693239"/>
                </a:lnTo>
                <a:lnTo>
                  <a:pt x="37195" y="652154"/>
                </a:lnTo>
                <a:lnTo>
                  <a:pt x="21277" y="608988"/>
                </a:lnTo>
                <a:lnTo>
                  <a:pt x="9614" y="563980"/>
                </a:lnTo>
                <a:lnTo>
                  <a:pt x="2443" y="517370"/>
                </a:lnTo>
                <a:lnTo>
                  <a:pt x="0" y="469395"/>
                </a:lnTo>
                <a:lnTo>
                  <a:pt x="2443" y="421427"/>
                </a:lnTo>
                <a:lnTo>
                  <a:pt x="9614" y="374838"/>
                </a:lnTo>
                <a:lnTo>
                  <a:pt x="21277" y="329867"/>
                </a:lnTo>
                <a:lnTo>
                  <a:pt x="37195" y="286748"/>
                </a:lnTo>
                <a:lnTo>
                  <a:pt x="57131" y="245719"/>
                </a:lnTo>
                <a:lnTo>
                  <a:pt x="80849" y="207017"/>
                </a:lnTo>
                <a:lnTo>
                  <a:pt x="108112" y="170878"/>
                </a:lnTo>
                <a:lnTo>
                  <a:pt x="138683" y="137538"/>
                </a:lnTo>
                <a:lnTo>
                  <a:pt x="172327" y="107235"/>
                </a:lnTo>
                <a:lnTo>
                  <a:pt x="208805" y="80204"/>
                </a:lnTo>
                <a:lnTo>
                  <a:pt x="247883" y="56683"/>
                </a:lnTo>
                <a:lnTo>
                  <a:pt x="289322" y="36908"/>
                </a:lnTo>
                <a:lnTo>
                  <a:pt x="332886" y="21115"/>
                </a:lnTo>
                <a:lnTo>
                  <a:pt x="378339" y="9542"/>
                </a:lnTo>
                <a:lnTo>
                  <a:pt x="425444" y="2425"/>
                </a:lnTo>
                <a:lnTo>
                  <a:pt x="473965" y="0"/>
                </a:lnTo>
                <a:lnTo>
                  <a:pt x="522492" y="2425"/>
                </a:lnTo>
                <a:lnTo>
                  <a:pt x="569620" y="9542"/>
                </a:lnTo>
                <a:lnTo>
                  <a:pt x="615109" y="21115"/>
                </a:lnTo>
                <a:lnTo>
                  <a:pt x="658722" y="36908"/>
                </a:lnTo>
                <a:lnTo>
                  <a:pt x="700218" y="56683"/>
                </a:lnTo>
                <a:lnTo>
                  <a:pt x="739360" y="80204"/>
                </a:lnTo>
                <a:lnTo>
                  <a:pt x="775907" y="107235"/>
                </a:lnTo>
                <a:lnTo>
                  <a:pt x="809622" y="137538"/>
                </a:lnTo>
                <a:lnTo>
                  <a:pt x="840265" y="170878"/>
                </a:lnTo>
                <a:lnTo>
                  <a:pt x="867598" y="207017"/>
                </a:lnTo>
                <a:lnTo>
                  <a:pt x="891380" y="245719"/>
                </a:lnTo>
                <a:lnTo>
                  <a:pt x="911375" y="286748"/>
                </a:lnTo>
                <a:lnTo>
                  <a:pt x="927342" y="329867"/>
                </a:lnTo>
                <a:lnTo>
                  <a:pt x="939043" y="374838"/>
                </a:lnTo>
                <a:lnTo>
                  <a:pt x="946239" y="421427"/>
                </a:lnTo>
                <a:lnTo>
                  <a:pt x="948690" y="469395"/>
                </a:lnTo>
                <a:lnTo>
                  <a:pt x="946239" y="517370"/>
                </a:lnTo>
                <a:lnTo>
                  <a:pt x="939043" y="563980"/>
                </a:lnTo>
                <a:lnTo>
                  <a:pt x="927342" y="608988"/>
                </a:lnTo>
                <a:lnTo>
                  <a:pt x="911375" y="652154"/>
                </a:lnTo>
                <a:lnTo>
                  <a:pt x="891380" y="693239"/>
                </a:lnTo>
                <a:lnTo>
                  <a:pt x="867598" y="732004"/>
                </a:lnTo>
                <a:lnTo>
                  <a:pt x="840265" y="768211"/>
                </a:lnTo>
                <a:lnTo>
                  <a:pt x="809622" y="801621"/>
                </a:lnTo>
                <a:lnTo>
                  <a:pt x="775907" y="831995"/>
                </a:lnTo>
                <a:lnTo>
                  <a:pt x="739360" y="859094"/>
                </a:lnTo>
                <a:lnTo>
                  <a:pt x="700218" y="882680"/>
                </a:lnTo>
                <a:lnTo>
                  <a:pt x="658722" y="902512"/>
                </a:lnTo>
                <a:lnTo>
                  <a:pt x="615109" y="918353"/>
                </a:lnTo>
                <a:lnTo>
                  <a:pt x="569620" y="929964"/>
                </a:lnTo>
                <a:lnTo>
                  <a:pt x="522492" y="937106"/>
                </a:lnTo>
                <a:lnTo>
                  <a:pt x="473965" y="939539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3" name="object 733"/>
          <p:cNvSpPr/>
          <p:nvPr/>
        </p:nvSpPr>
        <p:spPr>
          <a:xfrm>
            <a:off x="5882216" y="2564887"/>
            <a:ext cx="922338" cy="913694"/>
          </a:xfrm>
          <a:custGeom>
            <a:avLst/>
            <a:gdLst/>
            <a:ahLst/>
            <a:cxnLst/>
            <a:rect l="l" t="t" r="r" b="b"/>
            <a:pathLst>
              <a:path w="948690" h="939800">
                <a:moveTo>
                  <a:pt x="948690" y="469395"/>
                </a:moveTo>
                <a:lnTo>
                  <a:pt x="946239" y="421427"/>
                </a:lnTo>
                <a:lnTo>
                  <a:pt x="939043" y="374838"/>
                </a:lnTo>
                <a:lnTo>
                  <a:pt x="927342" y="329867"/>
                </a:lnTo>
                <a:lnTo>
                  <a:pt x="911375" y="286748"/>
                </a:lnTo>
                <a:lnTo>
                  <a:pt x="891380" y="245719"/>
                </a:lnTo>
                <a:lnTo>
                  <a:pt x="867598" y="207017"/>
                </a:lnTo>
                <a:lnTo>
                  <a:pt x="840265" y="170878"/>
                </a:lnTo>
                <a:lnTo>
                  <a:pt x="809622" y="137538"/>
                </a:lnTo>
                <a:lnTo>
                  <a:pt x="775907" y="107235"/>
                </a:lnTo>
                <a:lnTo>
                  <a:pt x="739360" y="80204"/>
                </a:lnTo>
                <a:lnTo>
                  <a:pt x="700218" y="56683"/>
                </a:lnTo>
                <a:lnTo>
                  <a:pt x="658722" y="36908"/>
                </a:lnTo>
                <a:lnTo>
                  <a:pt x="615109" y="21115"/>
                </a:lnTo>
                <a:lnTo>
                  <a:pt x="569620" y="9542"/>
                </a:lnTo>
                <a:lnTo>
                  <a:pt x="522492" y="2425"/>
                </a:lnTo>
                <a:lnTo>
                  <a:pt x="473965" y="0"/>
                </a:lnTo>
                <a:lnTo>
                  <a:pt x="425444" y="2425"/>
                </a:lnTo>
                <a:lnTo>
                  <a:pt x="378339" y="9542"/>
                </a:lnTo>
                <a:lnTo>
                  <a:pt x="332886" y="21115"/>
                </a:lnTo>
                <a:lnTo>
                  <a:pt x="289322" y="36908"/>
                </a:lnTo>
                <a:lnTo>
                  <a:pt x="247883" y="56683"/>
                </a:lnTo>
                <a:lnTo>
                  <a:pt x="208805" y="80204"/>
                </a:lnTo>
                <a:lnTo>
                  <a:pt x="172327" y="107235"/>
                </a:lnTo>
                <a:lnTo>
                  <a:pt x="138683" y="137538"/>
                </a:lnTo>
                <a:lnTo>
                  <a:pt x="108112" y="170878"/>
                </a:lnTo>
                <a:lnTo>
                  <a:pt x="80849" y="207017"/>
                </a:lnTo>
                <a:lnTo>
                  <a:pt x="57131" y="245719"/>
                </a:lnTo>
                <a:lnTo>
                  <a:pt x="37195" y="286748"/>
                </a:lnTo>
                <a:lnTo>
                  <a:pt x="21277" y="329867"/>
                </a:lnTo>
                <a:lnTo>
                  <a:pt x="9614" y="374838"/>
                </a:lnTo>
                <a:lnTo>
                  <a:pt x="2443" y="421427"/>
                </a:lnTo>
                <a:lnTo>
                  <a:pt x="0" y="469395"/>
                </a:lnTo>
                <a:lnTo>
                  <a:pt x="2443" y="517370"/>
                </a:lnTo>
                <a:lnTo>
                  <a:pt x="9614" y="563980"/>
                </a:lnTo>
                <a:lnTo>
                  <a:pt x="21277" y="608988"/>
                </a:lnTo>
                <a:lnTo>
                  <a:pt x="37195" y="652154"/>
                </a:lnTo>
                <a:lnTo>
                  <a:pt x="57131" y="693239"/>
                </a:lnTo>
                <a:lnTo>
                  <a:pt x="80849" y="732004"/>
                </a:lnTo>
                <a:lnTo>
                  <a:pt x="108112" y="768211"/>
                </a:lnTo>
                <a:lnTo>
                  <a:pt x="138683" y="801621"/>
                </a:lnTo>
                <a:lnTo>
                  <a:pt x="172327" y="831995"/>
                </a:lnTo>
                <a:lnTo>
                  <a:pt x="208805" y="859094"/>
                </a:lnTo>
                <a:lnTo>
                  <a:pt x="247883" y="882680"/>
                </a:lnTo>
                <a:lnTo>
                  <a:pt x="289322" y="902512"/>
                </a:lnTo>
                <a:lnTo>
                  <a:pt x="332886" y="918353"/>
                </a:lnTo>
                <a:lnTo>
                  <a:pt x="378339" y="929964"/>
                </a:lnTo>
                <a:lnTo>
                  <a:pt x="425444" y="937106"/>
                </a:lnTo>
                <a:lnTo>
                  <a:pt x="473965" y="939539"/>
                </a:lnTo>
                <a:lnTo>
                  <a:pt x="522492" y="937106"/>
                </a:lnTo>
                <a:lnTo>
                  <a:pt x="569620" y="929964"/>
                </a:lnTo>
                <a:lnTo>
                  <a:pt x="615109" y="918353"/>
                </a:lnTo>
                <a:lnTo>
                  <a:pt x="658722" y="902512"/>
                </a:lnTo>
                <a:lnTo>
                  <a:pt x="700218" y="882680"/>
                </a:lnTo>
                <a:lnTo>
                  <a:pt x="739360" y="859094"/>
                </a:lnTo>
                <a:lnTo>
                  <a:pt x="775907" y="831995"/>
                </a:lnTo>
                <a:lnTo>
                  <a:pt x="809622" y="801621"/>
                </a:lnTo>
                <a:lnTo>
                  <a:pt x="840265" y="768211"/>
                </a:lnTo>
                <a:lnTo>
                  <a:pt x="867598" y="732004"/>
                </a:lnTo>
                <a:lnTo>
                  <a:pt x="891380" y="693239"/>
                </a:lnTo>
                <a:lnTo>
                  <a:pt x="911375" y="652154"/>
                </a:lnTo>
                <a:lnTo>
                  <a:pt x="927342" y="608988"/>
                </a:lnTo>
                <a:lnTo>
                  <a:pt x="939043" y="563980"/>
                </a:lnTo>
                <a:lnTo>
                  <a:pt x="946239" y="517370"/>
                </a:lnTo>
                <a:lnTo>
                  <a:pt x="948690" y="469395"/>
                </a:lnTo>
                <a:close/>
              </a:path>
            </a:pathLst>
          </a:custGeom>
          <a:ln w="12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4" name="object 734"/>
          <p:cNvSpPr txBox="1"/>
          <p:nvPr/>
        </p:nvSpPr>
        <p:spPr>
          <a:xfrm>
            <a:off x="5930370" y="3584520"/>
            <a:ext cx="849489" cy="159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786" indent="-77786">
              <a:lnSpc>
                <a:spcPct val="75700"/>
              </a:lnSpc>
            </a:pPr>
            <a:r>
              <a:rPr sz="681" b="1" spc="-24" dirty="0">
                <a:solidFill>
                  <a:srgbClr val="FDFD5D"/>
                </a:solidFill>
                <a:latin typeface="Arial"/>
                <a:cs typeface="Arial"/>
              </a:rPr>
              <a:t>b.</a:t>
            </a:r>
            <a:r>
              <a:rPr sz="681" b="1" spc="-53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Marketing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24" dirty="0">
                <a:solidFill>
                  <a:srgbClr val="FDFD5D"/>
                </a:solidFill>
                <a:latin typeface="Arial"/>
                <a:cs typeface="Arial"/>
              </a:rPr>
              <a:t>as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5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more  </a:t>
            </a:r>
            <a:r>
              <a:rPr sz="681" b="1" spc="-39" dirty="0">
                <a:solidFill>
                  <a:srgbClr val="FDFD5D"/>
                </a:solidFill>
                <a:latin typeface="Arial"/>
                <a:cs typeface="Arial"/>
              </a:rPr>
              <a:t>important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function</a:t>
            </a:r>
            <a:endParaRPr sz="681">
              <a:latin typeface="Arial"/>
              <a:cs typeface="Arial"/>
            </a:endParaRPr>
          </a:p>
        </p:txBody>
      </p:sp>
      <p:sp>
        <p:nvSpPr>
          <p:cNvPr id="735" name="object 735"/>
          <p:cNvSpPr/>
          <p:nvPr/>
        </p:nvSpPr>
        <p:spPr>
          <a:xfrm>
            <a:off x="5360299" y="2577465"/>
            <a:ext cx="0" cy="926042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6" name="object 736"/>
          <p:cNvSpPr/>
          <p:nvPr/>
        </p:nvSpPr>
        <p:spPr>
          <a:xfrm>
            <a:off x="4893204" y="3021595"/>
            <a:ext cx="93344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60119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7" name="object 737"/>
          <p:cNvSpPr txBox="1"/>
          <p:nvPr/>
        </p:nvSpPr>
        <p:spPr>
          <a:xfrm>
            <a:off x="4981364" y="3130621"/>
            <a:ext cx="714287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632" b="1" spc="-34" dirty="0">
                <a:latin typeface="Arial"/>
                <a:cs typeface="Arial"/>
              </a:rPr>
              <a:t>Marketing </a:t>
            </a:r>
            <a:r>
              <a:rPr sz="632" b="1" spc="107" dirty="0">
                <a:latin typeface="Arial"/>
                <a:cs typeface="Arial"/>
              </a:rPr>
              <a:t> </a:t>
            </a:r>
            <a:r>
              <a:rPr sz="948" b="1" spc="-7" baseline="-25641" dirty="0">
                <a:latin typeface="Arial"/>
                <a:cs typeface="Arial"/>
              </a:rPr>
              <a:t>r</a:t>
            </a:r>
            <a:r>
              <a:rPr sz="948" b="1" spc="43" baseline="-25641" dirty="0">
                <a:latin typeface="Arial"/>
                <a:cs typeface="Arial"/>
              </a:rPr>
              <a:t> </a:t>
            </a:r>
            <a:r>
              <a:rPr sz="948" b="1" spc="-58" baseline="25641" dirty="0">
                <a:latin typeface="Arial"/>
                <a:cs typeface="Arial"/>
              </a:rPr>
              <a:t>Human</a:t>
            </a:r>
            <a:endParaRPr sz="948" baseline="25641">
              <a:latin typeface="Arial"/>
              <a:cs typeface="Arial"/>
            </a:endParaRPr>
          </a:p>
        </p:txBody>
      </p:sp>
      <p:sp>
        <p:nvSpPr>
          <p:cNvPr id="738" name="object 738"/>
          <p:cNvSpPr txBox="1"/>
          <p:nvPr/>
        </p:nvSpPr>
        <p:spPr>
          <a:xfrm>
            <a:off x="5422889" y="3166922"/>
            <a:ext cx="317941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3"/>
              </a:lnSpc>
            </a:pPr>
            <a:r>
              <a:rPr sz="632" b="1" spc="-39" dirty="0">
                <a:latin typeface="Arial"/>
                <a:cs typeface="Arial"/>
              </a:rPr>
              <a:t>esou</a:t>
            </a:r>
            <a:r>
              <a:rPr sz="632" b="1" spc="-24" dirty="0">
                <a:latin typeface="Arial"/>
                <a:cs typeface="Arial"/>
              </a:rPr>
              <a:t>r</a:t>
            </a:r>
            <a:r>
              <a:rPr sz="632" b="1" spc="-44" dirty="0">
                <a:latin typeface="Arial"/>
                <a:cs typeface="Arial"/>
              </a:rPr>
              <a:t>ces</a:t>
            </a:r>
            <a:endParaRPr sz="632">
              <a:latin typeface="Arial"/>
              <a:cs typeface="Arial"/>
            </a:endParaRPr>
          </a:p>
        </p:txBody>
      </p:sp>
      <p:sp>
        <p:nvSpPr>
          <p:cNvPr id="739" name="object 739"/>
          <p:cNvSpPr/>
          <p:nvPr/>
        </p:nvSpPr>
        <p:spPr>
          <a:xfrm>
            <a:off x="6343385" y="2577465"/>
            <a:ext cx="0" cy="4445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0" name="object 740"/>
          <p:cNvSpPr/>
          <p:nvPr/>
        </p:nvSpPr>
        <p:spPr>
          <a:xfrm>
            <a:off x="6340792" y="2757488"/>
            <a:ext cx="372269" cy="269787"/>
          </a:xfrm>
          <a:custGeom>
            <a:avLst/>
            <a:gdLst/>
            <a:ahLst/>
            <a:cxnLst/>
            <a:rect l="l" t="t" r="r" b="b"/>
            <a:pathLst>
              <a:path w="382904" h="277494">
                <a:moveTo>
                  <a:pt x="377190" y="0"/>
                </a:moveTo>
                <a:lnTo>
                  <a:pt x="0" y="266700"/>
                </a:lnTo>
                <a:lnTo>
                  <a:pt x="5334" y="277368"/>
                </a:lnTo>
                <a:lnTo>
                  <a:pt x="382524" y="10668"/>
                </a:lnTo>
                <a:lnTo>
                  <a:pt x="37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1" name="object 741"/>
          <p:cNvSpPr/>
          <p:nvPr/>
        </p:nvSpPr>
        <p:spPr>
          <a:xfrm>
            <a:off x="6340051" y="3017521"/>
            <a:ext cx="324732" cy="361156"/>
          </a:xfrm>
          <a:custGeom>
            <a:avLst/>
            <a:gdLst/>
            <a:ahLst/>
            <a:cxnLst/>
            <a:rect l="l" t="t" r="r" b="b"/>
            <a:pathLst>
              <a:path w="334009" h="371475">
                <a:moveTo>
                  <a:pt x="7620" y="0"/>
                </a:moveTo>
                <a:lnTo>
                  <a:pt x="0" y="9144"/>
                </a:lnTo>
                <a:lnTo>
                  <a:pt x="325374" y="371094"/>
                </a:lnTo>
                <a:lnTo>
                  <a:pt x="333755" y="361950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2" name="object 742"/>
          <p:cNvSpPr/>
          <p:nvPr/>
        </p:nvSpPr>
        <p:spPr>
          <a:xfrm>
            <a:off x="5892588" y="2904913"/>
            <a:ext cx="451908" cy="123472"/>
          </a:xfrm>
          <a:custGeom>
            <a:avLst/>
            <a:gdLst/>
            <a:ahLst/>
            <a:cxnLst/>
            <a:rect l="l" t="t" r="r" b="b"/>
            <a:pathLst>
              <a:path w="464820" h="127000">
                <a:moveTo>
                  <a:pt x="2286" y="0"/>
                </a:moveTo>
                <a:lnTo>
                  <a:pt x="0" y="12192"/>
                </a:lnTo>
                <a:lnTo>
                  <a:pt x="463296" y="126492"/>
                </a:lnTo>
                <a:lnTo>
                  <a:pt x="464820" y="114300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3" name="object 743"/>
          <p:cNvSpPr txBox="1"/>
          <p:nvPr/>
        </p:nvSpPr>
        <p:spPr>
          <a:xfrm>
            <a:off x="6365240" y="2704642"/>
            <a:ext cx="279047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3"/>
              </a:lnSpc>
            </a:pPr>
            <a:r>
              <a:rPr sz="632" b="1" spc="-39" dirty="0">
                <a:latin typeface="Arial"/>
                <a:cs typeface="Arial"/>
              </a:rPr>
              <a:t>F</a:t>
            </a:r>
            <a:r>
              <a:rPr sz="632" b="1" spc="-19" dirty="0">
                <a:latin typeface="Arial"/>
                <a:cs typeface="Arial"/>
              </a:rPr>
              <a:t>i</a:t>
            </a:r>
            <a:r>
              <a:rPr sz="632" b="1" spc="-39" dirty="0">
                <a:latin typeface="Arial"/>
                <a:cs typeface="Arial"/>
              </a:rPr>
              <a:t>nan</a:t>
            </a:r>
            <a:r>
              <a:rPr sz="632" b="1" spc="-34" dirty="0">
                <a:latin typeface="Arial"/>
                <a:cs typeface="Arial"/>
              </a:rPr>
              <a:t>c</a:t>
            </a:r>
            <a:r>
              <a:rPr sz="632" b="1" spc="-5" dirty="0">
                <a:latin typeface="Arial"/>
                <a:cs typeface="Arial"/>
              </a:rPr>
              <a:t>e</a:t>
            </a:r>
            <a:endParaRPr sz="632">
              <a:latin typeface="Arial"/>
              <a:cs typeface="Arial"/>
            </a:endParaRPr>
          </a:p>
        </p:txBody>
      </p:sp>
      <p:sp>
        <p:nvSpPr>
          <p:cNvPr id="744" name="object 744"/>
          <p:cNvSpPr txBox="1"/>
          <p:nvPr/>
        </p:nvSpPr>
        <p:spPr>
          <a:xfrm>
            <a:off x="4961361" y="2843176"/>
            <a:ext cx="1813190" cy="29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632" b="1" spc="-34" dirty="0">
                <a:latin typeface="Arial"/>
                <a:cs typeface="Arial"/>
              </a:rPr>
              <a:t>Production   </a:t>
            </a:r>
            <a:r>
              <a:rPr sz="632" b="1" spc="15" dirty="0">
                <a:latin typeface="Arial"/>
                <a:cs typeface="Arial"/>
              </a:rPr>
              <a:t> </a:t>
            </a:r>
            <a:r>
              <a:rPr sz="948" b="1" spc="-51" baseline="4273" dirty="0">
                <a:latin typeface="Arial"/>
                <a:cs typeface="Arial"/>
              </a:rPr>
              <a:t>Finance</a:t>
            </a:r>
            <a:endParaRPr sz="948" baseline="4273">
              <a:latin typeface="Arial"/>
              <a:cs typeface="Arial"/>
            </a:endParaRPr>
          </a:p>
          <a:p>
            <a:pPr marL="1467434" indent="50005">
              <a:lnSpc>
                <a:spcPct val="75400"/>
              </a:lnSpc>
              <a:spcBef>
                <a:spcPts val="384"/>
              </a:spcBef>
            </a:pPr>
            <a:r>
              <a:rPr sz="632" b="1" spc="-39" dirty="0">
                <a:latin typeface="Arial"/>
                <a:cs typeface="Arial"/>
              </a:rPr>
              <a:t>Human  resou</a:t>
            </a:r>
            <a:r>
              <a:rPr sz="632" b="1" spc="-24" dirty="0">
                <a:latin typeface="Arial"/>
                <a:cs typeface="Arial"/>
              </a:rPr>
              <a:t>r</a:t>
            </a:r>
            <a:r>
              <a:rPr sz="632" b="1" spc="-44" dirty="0">
                <a:latin typeface="Arial"/>
                <a:cs typeface="Arial"/>
              </a:rPr>
              <a:t>ces</a:t>
            </a:r>
            <a:endParaRPr sz="632">
              <a:latin typeface="Arial"/>
              <a:cs typeface="Arial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5013960" y="3149142"/>
            <a:ext cx="1414374" cy="63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632" b="1" spc="-49" dirty="0">
                <a:latin typeface="Arial"/>
                <a:cs typeface="Arial"/>
              </a:rPr>
              <a:t>M</a:t>
            </a:r>
            <a:r>
              <a:rPr sz="632" b="1" spc="-44" dirty="0">
                <a:latin typeface="Arial"/>
                <a:cs typeface="Arial"/>
              </a:rPr>
              <a:t>a</a:t>
            </a:r>
            <a:r>
              <a:rPr sz="632" b="1" spc="-29" dirty="0">
                <a:latin typeface="Arial"/>
                <a:cs typeface="Arial"/>
              </a:rPr>
              <a:t>r</a:t>
            </a:r>
            <a:r>
              <a:rPr sz="632" b="1" spc="-39" dirty="0">
                <a:latin typeface="Arial"/>
                <a:cs typeface="Arial"/>
              </a:rPr>
              <a:t>ke</a:t>
            </a:r>
            <a:r>
              <a:rPr sz="632" b="1" spc="-19" dirty="0">
                <a:latin typeface="Arial"/>
                <a:cs typeface="Arial"/>
              </a:rPr>
              <a:t>ti</a:t>
            </a:r>
            <a:r>
              <a:rPr sz="632" b="1" spc="-39" dirty="0">
                <a:latin typeface="Arial"/>
                <a:cs typeface="Arial"/>
              </a:rPr>
              <a:t>n</a:t>
            </a:r>
            <a:r>
              <a:rPr sz="632" b="1" dirty="0">
                <a:latin typeface="Arial"/>
                <a:cs typeface="Arial"/>
              </a:rPr>
              <a:t>g</a:t>
            </a:r>
            <a:endParaRPr sz="63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83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681">
              <a:latin typeface="Times New Roman"/>
              <a:cs typeface="Times New Roman"/>
            </a:endParaRPr>
          </a:p>
          <a:p>
            <a:pPr marL="71612" marR="725383" indent="-72230">
              <a:lnSpc>
                <a:spcPct val="75700"/>
              </a:lnSpc>
            </a:pPr>
            <a:r>
              <a:rPr sz="681" b="1" spc="-24" dirty="0">
                <a:solidFill>
                  <a:srgbClr val="FDFD5D"/>
                </a:solidFill>
                <a:latin typeface="Arial"/>
                <a:cs typeface="Arial"/>
              </a:rPr>
              <a:t>a.</a:t>
            </a:r>
            <a:r>
              <a:rPr sz="681" b="1" spc="-6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Marketing</a:t>
            </a:r>
            <a:r>
              <a:rPr sz="681" b="1" spc="-87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24" dirty="0">
                <a:solidFill>
                  <a:srgbClr val="FDFD5D"/>
                </a:solidFill>
                <a:latin typeface="Arial"/>
                <a:cs typeface="Arial"/>
              </a:rPr>
              <a:t>as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19" dirty="0">
                <a:solidFill>
                  <a:srgbClr val="FDFD5D"/>
                </a:solidFill>
                <a:latin typeface="Arial"/>
                <a:cs typeface="Arial"/>
              </a:rPr>
              <a:t>an  </a:t>
            </a:r>
            <a:r>
              <a:rPr sz="681" b="1" spc="-39" dirty="0">
                <a:solidFill>
                  <a:srgbClr val="FDFD5D"/>
                </a:solidFill>
                <a:latin typeface="Arial"/>
                <a:cs typeface="Arial"/>
              </a:rPr>
              <a:t>equal</a:t>
            </a:r>
            <a:r>
              <a:rPr sz="681" b="1" spc="-78" dirty="0">
                <a:solidFill>
                  <a:srgbClr val="FDFD5D"/>
                </a:solidFill>
                <a:latin typeface="Arial"/>
                <a:cs typeface="Arial"/>
              </a:rPr>
              <a:t> </a:t>
            </a:r>
            <a:r>
              <a:rPr sz="681" b="1" spc="-34" dirty="0">
                <a:solidFill>
                  <a:srgbClr val="FDFD5D"/>
                </a:solidFill>
                <a:latin typeface="Arial"/>
                <a:cs typeface="Arial"/>
              </a:rPr>
              <a:t>function</a:t>
            </a:r>
            <a:endParaRPr sz="681">
              <a:latin typeface="Arial"/>
              <a:cs typeface="Arial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5944447" y="2787614"/>
            <a:ext cx="38708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53"/>
              </a:lnSpc>
            </a:pPr>
            <a:r>
              <a:rPr sz="632" b="1" spc="-44" dirty="0">
                <a:latin typeface="Arial"/>
                <a:cs typeface="Arial"/>
              </a:rPr>
              <a:t>P</a:t>
            </a:r>
            <a:r>
              <a:rPr sz="632" b="1" spc="-29" dirty="0">
                <a:latin typeface="Arial"/>
                <a:cs typeface="Arial"/>
              </a:rPr>
              <a:t>r</a:t>
            </a:r>
            <a:r>
              <a:rPr sz="632" b="1" spc="-39" dirty="0">
                <a:latin typeface="Arial"/>
                <a:cs typeface="Arial"/>
              </a:rPr>
              <a:t>oduc</a:t>
            </a:r>
            <a:r>
              <a:rPr sz="632" b="1" spc="-19" dirty="0">
                <a:latin typeface="Arial"/>
                <a:cs typeface="Arial"/>
              </a:rPr>
              <a:t>ti</a:t>
            </a:r>
            <a:r>
              <a:rPr sz="632" b="1" spc="-44" dirty="0">
                <a:latin typeface="Arial"/>
                <a:cs typeface="Arial"/>
              </a:rPr>
              <a:t>o</a:t>
            </a:r>
            <a:r>
              <a:rPr sz="632" b="1" dirty="0">
                <a:latin typeface="Arial"/>
                <a:cs typeface="Arial"/>
              </a:rPr>
              <a:t>n</a:t>
            </a:r>
            <a:endParaRPr sz="63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77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22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58756"/>
            <a:ext cx="5717999" cy="341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5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the focus </a:t>
            </a:r>
            <a:r>
              <a:rPr sz="1167" spc="-5" dirty="0">
                <a:latin typeface="Garamond"/>
                <a:cs typeface="Garamond"/>
              </a:rPr>
              <a:t>of discussion </a:t>
            </a:r>
            <a:r>
              <a:rPr sz="1167" dirty="0">
                <a:latin typeface="Garamond"/>
                <a:cs typeface="Garamond"/>
              </a:rPr>
              <a:t>was core concepts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 important role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in </a:t>
            </a:r>
            <a:r>
              <a:rPr sz="1167" dirty="0">
                <a:latin typeface="Garamond"/>
                <a:cs typeface="Garamond"/>
              </a:rPr>
              <a:t>the ever-changing </a:t>
            </a:r>
            <a:r>
              <a:rPr sz="1167" spc="-5" dirty="0">
                <a:latin typeface="Garamond"/>
                <a:cs typeface="Garamond"/>
              </a:rPr>
              <a:t>domestic and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business  </a:t>
            </a:r>
            <a:r>
              <a:rPr sz="1167" dirty="0">
                <a:latin typeface="Garamond"/>
                <a:cs typeface="Garamond"/>
              </a:rPr>
              <a:t>environment Today 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covering </a:t>
            </a:r>
            <a:r>
              <a:rPr sz="1167" spc="-5" dirty="0">
                <a:latin typeface="Garamond"/>
                <a:cs typeface="Garamond"/>
              </a:rPr>
              <a:t>following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topics: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219"/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MARKETING CHALLENGES </a:t>
            </a:r>
            <a:r>
              <a:rPr sz="1167" b="1" spc="-5" dirty="0">
                <a:latin typeface="Garamond"/>
                <a:cs typeface="Garamond"/>
              </a:rPr>
              <a:t>IN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21</a:t>
            </a:r>
            <a:r>
              <a:rPr sz="1021" b="1" spc="-7" baseline="39682" dirty="0">
                <a:latin typeface="Garamond"/>
                <a:cs typeface="Garamond"/>
              </a:rPr>
              <a:t>st</a:t>
            </a:r>
            <a:r>
              <a:rPr sz="1021" b="1" spc="15" baseline="3968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CENTURY.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3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concept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changed </a:t>
            </a:r>
            <a:r>
              <a:rPr sz="1167" spc="-5" dirty="0">
                <a:latin typeface="Garamond"/>
                <a:cs typeface="Garamond"/>
              </a:rPr>
              <a:t>dramatically over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last </a:t>
            </a:r>
            <a:r>
              <a:rPr sz="1167" dirty="0">
                <a:latin typeface="Garamond"/>
                <a:cs typeface="Garamond"/>
              </a:rPr>
              <a:t>several </a:t>
            </a:r>
            <a:r>
              <a:rPr sz="1167" spc="-5" dirty="0">
                <a:latin typeface="Garamond"/>
                <a:cs typeface="Garamond"/>
              </a:rPr>
              <a:t>decades, and recently </a:t>
            </a:r>
            <a:r>
              <a:rPr sz="1167" dirty="0">
                <a:latin typeface="Garamond"/>
                <a:cs typeface="Garamond"/>
              </a:rPr>
              <a:t>the  focus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increasingly moved to customers (versus products and selling) marketing </a:t>
            </a:r>
            <a:r>
              <a:rPr sz="1167" spc="-5" dirty="0">
                <a:latin typeface="Garamond"/>
                <a:cs typeface="Garamond"/>
              </a:rPr>
              <a:t>globally </a:t>
            </a:r>
            <a:r>
              <a:rPr sz="1167" dirty="0">
                <a:latin typeface="Garamond"/>
                <a:cs typeface="Garamond"/>
              </a:rPr>
              <a:t>and the  various technology </a:t>
            </a:r>
            <a:r>
              <a:rPr sz="1167" spc="-5" dirty="0">
                <a:latin typeface="Garamond"/>
                <a:cs typeface="Garamond"/>
              </a:rPr>
              <a:t>issues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impact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market. In addition,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is renewed </a:t>
            </a:r>
            <a:r>
              <a:rPr sz="1167" dirty="0">
                <a:latin typeface="Garamond"/>
                <a:cs typeface="Garamond"/>
              </a:rPr>
              <a:t>emphasis in  </a:t>
            </a:r>
            <a:r>
              <a:rPr sz="1167" spc="-5" dirty="0">
                <a:latin typeface="Garamond"/>
                <a:cs typeface="Garamond"/>
              </a:rPr>
              <a:t>marketing on </a:t>
            </a:r>
            <a:r>
              <a:rPr sz="1167" dirty="0">
                <a:latin typeface="Garamond"/>
                <a:cs typeface="Garamond"/>
              </a:rPr>
              <a:t>creating </a:t>
            </a:r>
            <a:r>
              <a:rPr sz="1167" spc="-5" dirty="0">
                <a:latin typeface="Garamond"/>
                <a:cs typeface="Garamond"/>
              </a:rPr>
              <a:t>and innovating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new and better products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rather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just  </a:t>
            </a:r>
            <a:r>
              <a:rPr sz="1167" dirty="0">
                <a:latin typeface="Garamond"/>
                <a:cs typeface="Garamond"/>
              </a:rPr>
              <a:t>competing </a:t>
            </a:r>
            <a:r>
              <a:rPr sz="1167" spc="-5" dirty="0">
                <a:latin typeface="Garamond"/>
                <a:cs typeface="Garamond"/>
              </a:rPr>
              <a:t>against other </a:t>
            </a:r>
            <a:r>
              <a:rPr sz="1167" dirty="0">
                <a:latin typeface="Garamond"/>
                <a:cs typeface="Garamond"/>
              </a:rPr>
              <a:t>firms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following the </a:t>
            </a:r>
            <a:r>
              <a:rPr sz="1167" spc="-5" dirty="0">
                <a:latin typeface="Garamond"/>
                <a:cs typeface="Garamond"/>
              </a:rPr>
              <a:t>marketing patterns </a:t>
            </a:r>
            <a:r>
              <a:rPr sz="1167" dirty="0">
                <a:latin typeface="Garamond"/>
                <a:cs typeface="Garamond"/>
              </a:rPr>
              <a:t>established </a:t>
            </a:r>
            <a:r>
              <a:rPr sz="1167" spc="-5" dirty="0">
                <a:latin typeface="Garamond"/>
                <a:cs typeface="Garamond"/>
              </a:rPr>
              <a:t>by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219">
              <a:lnSpc>
                <a:spcPts val="1356"/>
              </a:lnSpc>
            </a:pPr>
            <a:r>
              <a:rPr sz="1167" b="1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Porter’s 5 </a:t>
            </a:r>
            <a:r>
              <a:rPr sz="1167" b="1" spc="-5" dirty="0">
                <a:latin typeface="Garamond"/>
                <a:cs typeface="Garamond"/>
              </a:rPr>
              <a:t>Forces </a:t>
            </a:r>
            <a:r>
              <a:rPr sz="1167" b="1" dirty="0">
                <a:latin typeface="Garamond"/>
                <a:cs typeface="Garamond"/>
              </a:rPr>
              <a:t>Model of</a:t>
            </a:r>
            <a:r>
              <a:rPr sz="1167" b="1" spc="15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Competition:</a:t>
            </a:r>
            <a:endParaRPr sz="1167">
              <a:latin typeface="Garamond"/>
              <a:cs typeface="Garamond"/>
            </a:endParaRPr>
          </a:p>
          <a:p>
            <a:pPr marL="12347" marR="7408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is </a:t>
            </a:r>
            <a:r>
              <a:rPr sz="1167" dirty="0">
                <a:latin typeface="Garamond"/>
                <a:cs typeface="Garamond"/>
              </a:rPr>
              <a:t>facing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challenges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21</a:t>
            </a:r>
            <a:r>
              <a:rPr sz="1021" baseline="39682" dirty="0">
                <a:latin typeface="Garamond"/>
                <a:cs typeface="Garamond"/>
              </a:rPr>
              <a:t>st </a:t>
            </a:r>
            <a:r>
              <a:rPr sz="1167" dirty="0">
                <a:latin typeface="Garamond"/>
                <a:cs typeface="Garamond"/>
              </a:rPr>
              <a:t>century to </a:t>
            </a:r>
            <a:r>
              <a:rPr sz="1167" spc="-5" dirty="0">
                <a:latin typeface="Garamond"/>
                <a:cs typeface="Garamond"/>
              </a:rPr>
              <a:t>meet these Before </a:t>
            </a:r>
            <a:r>
              <a:rPr sz="1167" dirty="0">
                <a:latin typeface="Garamond"/>
                <a:cs typeface="Garamond"/>
              </a:rPr>
              <a:t>entering the 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Porter </a:t>
            </a:r>
            <a:r>
              <a:rPr sz="1167" spc="-5" dirty="0">
                <a:latin typeface="Garamond"/>
                <a:cs typeface="Garamond"/>
              </a:rPr>
              <a:t>model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analyze </a:t>
            </a:r>
            <a:r>
              <a:rPr sz="1167" dirty="0">
                <a:latin typeface="Garamond"/>
                <a:cs typeface="Garamond"/>
              </a:rPr>
              <a:t>the environment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new and </a:t>
            </a:r>
            <a:r>
              <a:rPr sz="1167" dirty="0">
                <a:latin typeface="Garamond"/>
                <a:cs typeface="Garamond"/>
              </a:rPr>
              <a:t>existing </a:t>
            </a:r>
            <a:r>
              <a:rPr sz="1167" spc="-5" dirty="0">
                <a:latin typeface="Garamond"/>
                <a:cs typeface="Garamond"/>
              </a:rPr>
              <a:t>business  and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overcome and meet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challenges.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852" y="4442143"/>
            <a:ext cx="200580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22245" algn="just">
              <a:lnSpc>
                <a:spcPts val="1312"/>
              </a:lnSpc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Threat of </a:t>
            </a:r>
            <a:r>
              <a:rPr sz="1167" b="1" spc="-5" dirty="0">
                <a:latin typeface="Garamond"/>
                <a:cs typeface="Garamond"/>
              </a:rPr>
              <a:t>New </a:t>
            </a:r>
            <a:r>
              <a:rPr sz="1167" b="1" dirty="0">
                <a:latin typeface="Garamond"/>
                <a:cs typeface="Garamond"/>
              </a:rPr>
              <a:t>Entrants  </a:t>
            </a:r>
            <a:r>
              <a:rPr sz="1167" spc="-5" dirty="0">
                <a:latin typeface="Garamond"/>
                <a:cs typeface="Garamond"/>
              </a:rPr>
              <a:t>Ratio of new entrants in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industry </a:t>
            </a:r>
            <a:r>
              <a:rPr sz="1167" dirty="0">
                <a:latin typeface="Garamond"/>
                <a:cs typeface="Garamond"/>
              </a:rPr>
              <a:t>greater the </a:t>
            </a:r>
            <a:r>
              <a:rPr sz="1167" spc="-5" dirty="0">
                <a:latin typeface="Garamond"/>
                <a:cs typeface="Garamond"/>
              </a:rPr>
              <a:t>ratio </a:t>
            </a:r>
            <a:r>
              <a:rPr sz="1167" dirty="0">
                <a:latin typeface="Garamond"/>
                <a:cs typeface="Garamond"/>
              </a:rPr>
              <a:t>greater  will </a:t>
            </a:r>
            <a:r>
              <a:rPr sz="1167" spc="-5" dirty="0">
                <a:latin typeface="Garamond"/>
                <a:cs typeface="Garamond"/>
              </a:rPr>
              <a:t>be intensity of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competition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102" y="5128648"/>
            <a:ext cx="178355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22"/>
              </a:lnSpc>
              <a:buFont typeface="Symbol"/>
              <a:buChar char=""/>
              <a:tabLst>
                <a:tab pos="233975" algn="l"/>
                <a:tab pos="234592" algn="l"/>
                <a:tab pos="1095174" algn="l"/>
                <a:tab pos="1648316" algn="l"/>
              </a:tabLst>
            </a:pPr>
            <a:r>
              <a:rPr sz="1167" b="1" spc="-5" dirty="0">
                <a:latin typeface="Garamond"/>
                <a:cs typeface="Garamond"/>
              </a:rPr>
              <a:t>Bargainin</a:t>
            </a:r>
            <a:r>
              <a:rPr sz="1167" b="1" dirty="0">
                <a:latin typeface="Garamond"/>
                <a:cs typeface="Garamond"/>
              </a:rPr>
              <a:t>g	Power	of  </a:t>
            </a:r>
            <a:r>
              <a:rPr sz="1167" b="1" spc="-5" dirty="0">
                <a:latin typeface="Garamond"/>
                <a:cs typeface="Garamond"/>
              </a:rPr>
              <a:t>Buyers: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52" y="5297065"/>
            <a:ext cx="200518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35351">
              <a:lnSpc>
                <a:spcPts val="1312"/>
              </a:lnSpc>
              <a:tabLst>
                <a:tab pos="900709" algn="l"/>
                <a:tab pos="1182220" algn="l"/>
                <a:tab pos="1782281" algn="l"/>
              </a:tabLst>
            </a:pPr>
            <a:r>
              <a:rPr sz="1167" dirty="0">
                <a:latin typeface="Garamond"/>
                <a:cs typeface="Garamond"/>
              </a:rPr>
              <a:t>When  competition	</a:t>
            </a:r>
            <a:r>
              <a:rPr sz="1167" spc="-5" dirty="0">
                <a:latin typeface="Garamond"/>
                <a:cs typeface="Garamond"/>
              </a:rPr>
              <a:t>i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intens</a:t>
            </a:r>
            <a:r>
              <a:rPr sz="1167" dirty="0">
                <a:latin typeface="Garamond"/>
                <a:cs typeface="Garamond"/>
              </a:rPr>
              <a:t>e	</a:t>
            </a:r>
            <a:r>
              <a:rPr sz="1167" spc="-5" dirty="0">
                <a:latin typeface="Garamond"/>
                <a:cs typeface="Garamond"/>
              </a:rPr>
              <a:t>and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52" y="5630440"/>
            <a:ext cx="2006424" cy="833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manufacturer is greater  the </a:t>
            </a:r>
            <a:r>
              <a:rPr sz="1167" spc="-5" dirty="0">
                <a:latin typeface="Garamond"/>
                <a:cs typeface="Garamond"/>
              </a:rPr>
              <a:t>buyer </a:t>
            </a:r>
            <a:r>
              <a:rPr sz="1167" dirty="0">
                <a:latin typeface="Garamond"/>
                <a:cs typeface="Garamond"/>
              </a:rPr>
              <a:t>have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options for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switching </a:t>
            </a:r>
            <a:r>
              <a:rPr sz="1167" spc="-5" dirty="0">
                <a:latin typeface="Garamond"/>
                <a:cs typeface="Garamond"/>
              </a:rPr>
              <a:t>over </a:t>
            </a:r>
            <a:r>
              <a:rPr sz="1167" dirty="0">
                <a:latin typeface="Garamond"/>
                <a:cs typeface="Garamond"/>
              </a:rPr>
              <a:t>this will  increase the </a:t>
            </a:r>
            <a:r>
              <a:rPr sz="1167" spc="-5" dirty="0">
                <a:latin typeface="Garamond"/>
                <a:cs typeface="Garamond"/>
              </a:rPr>
              <a:t>buying power of  buyer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1102" y="6469803"/>
            <a:ext cx="17841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Threat of </a:t>
            </a:r>
            <a:r>
              <a:rPr sz="1167" b="1" spc="-5" dirty="0">
                <a:latin typeface="Garamond"/>
                <a:cs typeface="Garamond"/>
              </a:rPr>
              <a:t>Substitute: </a:t>
            </a:r>
            <a:r>
              <a:rPr sz="1167" b="1" spc="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52" y="6652048"/>
            <a:ext cx="5716147" cy="2551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219" marR="679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obvious from </a:t>
            </a:r>
            <a:r>
              <a:rPr sz="1167" dirty="0">
                <a:latin typeface="Garamond"/>
                <a:cs typeface="Garamond"/>
              </a:rPr>
              <a:t>the term greater the threat </a:t>
            </a:r>
            <a:r>
              <a:rPr sz="1167" spc="-5" dirty="0">
                <a:latin typeface="Garamond"/>
                <a:cs typeface="Garamond"/>
              </a:rPr>
              <a:t>of new </a:t>
            </a:r>
            <a:r>
              <a:rPr sz="1167" dirty="0">
                <a:latin typeface="Garamond"/>
                <a:cs typeface="Garamond"/>
              </a:rPr>
              <a:t>entrants will </a:t>
            </a:r>
            <a:r>
              <a:rPr sz="1167" spc="-5" dirty="0">
                <a:latin typeface="Garamond"/>
                <a:cs typeface="Garamond"/>
              </a:rPr>
              <a:t>result in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higher  </a:t>
            </a:r>
            <a:r>
              <a:rPr sz="1167" dirty="0">
                <a:latin typeface="Garamond"/>
                <a:cs typeface="Garamond"/>
              </a:rPr>
              <a:t>completion that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tern will </a:t>
            </a:r>
            <a:r>
              <a:rPr sz="1167" spc="-5" dirty="0">
                <a:latin typeface="Garamond"/>
                <a:cs typeface="Garamond"/>
              </a:rPr>
              <a:t>result in increase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number of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substitutes</a:t>
            </a:r>
            <a:endParaRPr sz="1167">
              <a:latin typeface="Garamond"/>
              <a:cs typeface="Garamond"/>
            </a:endParaRPr>
          </a:p>
          <a:p>
            <a:pPr marL="456837" marR="5556" indent="-222245">
              <a:lnSpc>
                <a:spcPts val="1322"/>
              </a:lnSpc>
              <a:spcBef>
                <a:spcPts val="156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Bargaining </a:t>
            </a:r>
            <a:r>
              <a:rPr sz="1167" b="1" dirty="0">
                <a:latin typeface="Garamond"/>
                <a:cs typeface="Garamond"/>
              </a:rPr>
              <a:t>Power </a:t>
            </a:r>
            <a:r>
              <a:rPr sz="1167" b="1" spc="-5" dirty="0">
                <a:latin typeface="Garamond"/>
                <a:cs typeface="Garamond"/>
              </a:rPr>
              <a:t>of Suppliers</a:t>
            </a:r>
            <a:r>
              <a:rPr sz="1167" spc="-5" dirty="0">
                <a:latin typeface="Garamond"/>
                <a:cs typeface="Garamond"/>
              </a:rPr>
              <a:t>: Greater number of </a:t>
            </a:r>
            <a:r>
              <a:rPr sz="1167" dirty="0">
                <a:latin typeface="Garamond"/>
                <a:cs typeface="Garamond"/>
              </a:rPr>
              <a:t>the supplier will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stronger  </a:t>
            </a:r>
            <a:r>
              <a:rPr sz="1167" spc="-5" dirty="0">
                <a:latin typeface="Garamond"/>
                <a:cs typeface="Garamond"/>
              </a:rPr>
              <a:t>buying power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manufacturer/customer and </a:t>
            </a:r>
            <a:r>
              <a:rPr sz="1167" dirty="0">
                <a:latin typeface="Garamond"/>
                <a:cs typeface="Garamond"/>
              </a:rPr>
              <a:t>vice</a:t>
            </a:r>
            <a:r>
              <a:rPr sz="1167" spc="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versa</a:t>
            </a:r>
            <a:endParaRPr sz="1167">
              <a:latin typeface="Garamond"/>
              <a:cs typeface="Garamond"/>
            </a:endParaRPr>
          </a:p>
          <a:p>
            <a:pPr marL="456837" marR="4939" indent="-222245" algn="just">
              <a:lnSpc>
                <a:spcPts val="1312"/>
              </a:lnSpc>
              <a:spcBef>
                <a:spcPts val="160"/>
              </a:spcBef>
              <a:buFont typeface="Symbol"/>
              <a:buChar char="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Rivalry </a:t>
            </a:r>
            <a:r>
              <a:rPr sz="1167" b="1" spc="-5" dirty="0">
                <a:latin typeface="Garamond"/>
                <a:cs typeface="Garamond"/>
              </a:rPr>
              <a:t>Among Competing </a:t>
            </a:r>
            <a:r>
              <a:rPr sz="1167" b="1" dirty="0">
                <a:latin typeface="Garamond"/>
                <a:cs typeface="Garamond"/>
              </a:rPr>
              <a:t>Firms </a:t>
            </a:r>
            <a:r>
              <a:rPr sz="1167" b="1" spc="-5" dirty="0">
                <a:latin typeface="Garamond"/>
                <a:cs typeface="Garamond"/>
              </a:rPr>
              <a:t>in Industry: </a:t>
            </a:r>
            <a:r>
              <a:rPr sz="1167" dirty="0">
                <a:latin typeface="Garamond"/>
                <a:cs typeface="Garamond"/>
              </a:rPr>
              <a:t>Larger </a:t>
            </a:r>
            <a:r>
              <a:rPr sz="1167" spc="-5" dirty="0">
                <a:latin typeface="Garamond"/>
                <a:cs typeface="Garamond"/>
              </a:rPr>
              <a:t>number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manufacturers and 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number of product </a:t>
            </a:r>
            <a:r>
              <a:rPr sz="1167" dirty="0">
                <a:latin typeface="Garamond"/>
                <a:cs typeface="Garamond"/>
              </a:rPr>
              <a:t>variety </a:t>
            </a:r>
            <a:r>
              <a:rPr sz="1167" spc="-5" dirty="0">
                <a:latin typeface="Garamond"/>
                <a:cs typeface="Garamond"/>
              </a:rPr>
              <a:t>increases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rivalry among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competitors, </a:t>
            </a:r>
            <a:r>
              <a:rPr sz="1167" dirty="0">
                <a:latin typeface="Garamond"/>
                <a:cs typeface="Garamond"/>
              </a:rPr>
              <a:t>which  </a:t>
            </a:r>
            <a:r>
              <a:rPr sz="1167" spc="-5" dirty="0">
                <a:latin typeface="Garamond"/>
                <a:cs typeface="Garamond"/>
              </a:rPr>
              <a:t>demands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quality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satisfy9ng </a:t>
            </a:r>
            <a:r>
              <a:rPr sz="1167" spc="-5" dirty="0">
                <a:latin typeface="Garamond"/>
                <a:cs typeface="Garamond"/>
              </a:rPr>
              <a:t>products in 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competition</a:t>
            </a:r>
            <a:r>
              <a:rPr sz="1167" b="1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 marL="233975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A. 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information </a:t>
            </a:r>
            <a:r>
              <a:rPr sz="1167" b="1" dirty="0">
                <a:latin typeface="Garamond"/>
                <a:cs typeface="Garamond"/>
              </a:rPr>
              <a:t>technology</a:t>
            </a:r>
            <a:r>
              <a:rPr sz="1167" b="1" spc="3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revolution</a:t>
            </a:r>
            <a:endParaRPr sz="1167">
              <a:latin typeface="Garamond"/>
              <a:cs typeface="Garamond"/>
            </a:endParaRPr>
          </a:p>
          <a:p>
            <a:pPr marL="12347" marR="5556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information </a:t>
            </a:r>
            <a:r>
              <a:rPr sz="1167" spc="-5" dirty="0">
                <a:latin typeface="Garamond"/>
                <a:cs typeface="Garamond"/>
              </a:rPr>
              <a:t>age, particularly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advent of </a:t>
            </a:r>
            <a:r>
              <a:rPr sz="1167" dirty="0">
                <a:latin typeface="Garamond"/>
                <a:cs typeface="Garamond"/>
              </a:rPr>
              <a:t>the Internet is </a:t>
            </a:r>
            <a:r>
              <a:rPr sz="1167" spc="-5" dirty="0">
                <a:latin typeface="Garamond"/>
                <a:cs typeface="Garamond"/>
              </a:rPr>
              <a:t>having </a:t>
            </a:r>
            <a:r>
              <a:rPr sz="1167" dirty="0">
                <a:latin typeface="Garamond"/>
                <a:cs typeface="Garamond"/>
              </a:rPr>
              <a:t>a major impact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direction of marketing </a:t>
            </a:r>
            <a:r>
              <a:rPr sz="1167" dirty="0">
                <a:latin typeface="Garamond"/>
                <a:cs typeface="Garamond"/>
              </a:rPr>
              <a:t>science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practice.</a:t>
            </a:r>
            <a:endParaRPr sz="1167">
              <a:latin typeface="Garamond"/>
              <a:cs typeface="Garamond"/>
            </a:endParaRPr>
          </a:p>
          <a:p>
            <a:pPr marL="12347" marR="8026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Digitalization and Connectivity: </a:t>
            </a:r>
            <a:r>
              <a:rPr sz="1167" dirty="0">
                <a:latin typeface="Garamond"/>
                <a:cs typeface="Garamond"/>
              </a:rPr>
              <a:t>The flow </a:t>
            </a:r>
            <a:r>
              <a:rPr sz="1167" spc="-5" dirty="0">
                <a:latin typeface="Garamond"/>
                <a:cs typeface="Garamond"/>
              </a:rPr>
              <a:t>of digital information requires </a:t>
            </a:r>
            <a:r>
              <a:rPr sz="1167" dirty="0">
                <a:latin typeface="Garamond"/>
                <a:cs typeface="Garamond"/>
              </a:rPr>
              <a:t>connectivity </a:t>
            </a:r>
            <a:r>
              <a:rPr sz="1167" spc="-5" dirty="0">
                <a:latin typeface="Garamond"/>
                <a:cs typeface="Garamond"/>
              </a:rPr>
              <a:t>Intranets,  Extranets, </a:t>
            </a:r>
            <a:r>
              <a:rPr sz="1167" dirty="0">
                <a:latin typeface="Garamond"/>
                <a:cs typeface="Garamond"/>
              </a:rPr>
              <a:t>and the </a:t>
            </a:r>
            <a:r>
              <a:rPr sz="1167" spc="-5" dirty="0">
                <a:latin typeface="Garamond"/>
                <a:cs typeface="Garamond"/>
              </a:rPr>
              <a:t>Internet are </a:t>
            </a:r>
            <a:r>
              <a:rPr sz="1167" dirty="0">
                <a:latin typeface="Garamond"/>
                <a:cs typeface="Garamond"/>
              </a:rPr>
              <a:t>key </a:t>
            </a:r>
            <a:r>
              <a:rPr sz="1167" spc="-5" dirty="0">
                <a:latin typeface="Garamond"/>
                <a:cs typeface="Garamond"/>
              </a:rPr>
              <a:t>drivers of </a:t>
            </a:r>
            <a:r>
              <a:rPr sz="1167" dirty="0">
                <a:latin typeface="Garamond"/>
                <a:cs typeface="Garamond"/>
              </a:rPr>
              <a:t>the “new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economy</a:t>
            </a:r>
            <a:endParaRPr sz="1167">
              <a:latin typeface="Garamond"/>
              <a:cs typeface="Garamond"/>
            </a:endParaRPr>
          </a:p>
          <a:p>
            <a:pPr marL="197551">
              <a:lnSpc>
                <a:spcPts val="1240"/>
              </a:lnSpc>
            </a:pPr>
            <a:r>
              <a:rPr sz="1167" u="sng" spc="-5" dirty="0">
                <a:latin typeface="Garamond"/>
                <a:cs typeface="Garamond"/>
              </a:rPr>
              <a:t>Technologies </a:t>
            </a:r>
            <a:r>
              <a:rPr sz="1167" u="sng" dirty="0">
                <a:latin typeface="Garamond"/>
                <a:cs typeface="Garamond"/>
              </a:rPr>
              <a:t>for</a:t>
            </a:r>
            <a:r>
              <a:rPr sz="1167" u="sng" spc="-44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Connecting</a:t>
            </a:r>
            <a:endParaRPr sz="1167">
              <a:latin typeface="Garamond"/>
              <a:cs typeface="Garamond"/>
            </a:endParaRPr>
          </a:p>
          <a:p>
            <a:pPr marL="23459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b.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major </a:t>
            </a:r>
            <a:r>
              <a:rPr sz="1167" dirty="0">
                <a:latin typeface="Garamond"/>
                <a:cs typeface="Garamond"/>
              </a:rPr>
              <a:t>force </a:t>
            </a:r>
            <a:r>
              <a:rPr sz="1167" spc="-5" dirty="0">
                <a:latin typeface="Garamond"/>
                <a:cs typeface="Garamond"/>
              </a:rPr>
              <a:t>behind </a:t>
            </a:r>
            <a:r>
              <a:rPr sz="1167" dirty="0">
                <a:latin typeface="Garamond"/>
                <a:cs typeface="Garamond"/>
              </a:rPr>
              <a:t>the new connectedness </a:t>
            </a:r>
            <a:r>
              <a:rPr sz="1167" spc="-5" dirty="0">
                <a:latin typeface="Garamond"/>
                <a:cs typeface="Garamond"/>
              </a:rPr>
              <a:t>is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technology.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949" y="235521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88949" y="2646363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809981" y="447733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809981" y="448659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809981" y="449585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809981" y="450548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809981" y="451548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809981" y="452511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09981" y="45343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09981" y="454400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809981" y="455363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809981" y="456289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809981" y="457215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809981" y="458178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809981" y="459104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809981" y="460030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809981" y="46103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809981" y="462031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2809981" y="462957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809981" y="463883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2809981" y="464846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809981" y="465809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809981" y="466735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2809981" y="467661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2809981" y="468661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809981" y="46966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809981" y="470587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2809981" y="471514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809981" y="472477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809981" y="473403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809981" y="474329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809981" y="475292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809981" y="476292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2809981" y="477218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8381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2809981" y="478144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2809981" y="479144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809981" y="48010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809981" y="481033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809981" y="481959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2809981" y="482922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2809981" y="483848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2809981" y="484774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2809981" y="485737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809981" y="486738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809981" y="48770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2809981" y="488627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809981" y="48959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809981" y="490553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809981" y="491479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809981" y="492405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809981" y="493368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809981" y="494294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809981" y="495220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809981" y="496220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809981" y="497220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809981" y="498146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809981" y="499073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809981" y="500036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F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809981" y="500999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2809981" y="501925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809981" y="502851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809981" y="503851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809981" y="504851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809981" y="50577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809981" y="506703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809981" y="50766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809981" y="508592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809981" y="509518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809981" y="510481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2809981" y="51148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809981" y="512408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8381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2809981" y="513334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809981" y="514334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809981" y="515297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809981" y="516223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809981" y="517149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809981" y="518112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2809981" y="519038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2809981" y="519964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2809981" y="520927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2809981" y="521927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2809981" y="522890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2809981" y="523816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2809981" y="524779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2809981" y="525742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2809981" y="526668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2809981" y="527594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2809981" y="528558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2809981" y="529484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2809981" y="530410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2809981" y="53141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2809981" y="532410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2809981" y="533336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2809981" y="534262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2809981" y="535225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2809981" y="536188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2809981" y="537114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2809981" y="538040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2809981" y="539040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2809981" y="540041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2809981" y="540967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2809981" y="541893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2809981" y="542856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2809981" y="543782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2809981" y="544708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2809981" y="545671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2809981" y="546671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2809981" y="54759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8381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2809981" y="548523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2809981" y="549523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2809981" y="550486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2809981" y="551412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809981" y="552338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/>
          <p:nvPr/>
        </p:nvSpPr>
        <p:spPr>
          <a:xfrm>
            <a:off x="2809981" y="55330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D2B0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9" name="object 129"/>
          <p:cNvSpPr/>
          <p:nvPr/>
        </p:nvSpPr>
        <p:spPr>
          <a:xfrm>
            <a:off x="2809981" y="554227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/>
          <p:nvPr/>
        </p:nvSpPr>
        <p:spPr>
          <a:xfrm>
            <a:off x="2809981" y="555153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1" name="object 131"/>
          <p:cNvSpPr/>
          <p:nvPr/>
        </p:nvSpPr>
        <p:spPr>
          <a:xfrm>
            <a:off x="2809981" y="556117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2" name="object 132"/>
          <p:cNvSpPr/>
          <p:nvPr/>
        </p:nvSpPr>
        <p:spPr>
          <a:xfrm>
            <a:off x="2809981" y="557117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C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3" name="object 133"/>
          <p:cNvSpPr/>
          <p:nvPr/>
        </p:nvSpPr>
        <p:spPr>
          <a:xfrm>
            <a:off x="2809981" y="558080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4" name="object 134"/>
          <p:cNvSpPr/>
          <p:nvPr/>
        </p:nvSpPr>
        <p:spPr>
          <a:xfrm>
            <a:off x="2809981" y="559006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5" name="object 135"/>
          <p:cNvSpPr/>
          <p:nvPr/>
        </p:nvSpPr>
        <p:spPr>
          <a:xfrm>
            <a:off x="2809981" y="559969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6" name="object 136"/>
          <p:cNvSpPr/>
          <p:nvPr/>
        </p:nvSpPr>
        <p:spPr>
          <a:xfrm>
            <a:off x="2809981" y="560932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B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7" name="object 137"/>
          <p:cNvSpPr/>
          <p:nvPr/>
        </p:nvSpPr>
        <p:spPr>
          <a:xfrm>
            <a:off x="2809981" y="561858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8" name="object 138"/>
          <p:cNvSpPr/>
          <p:nvPr/>
        </p:nvSpPr>
        <p:spPr>
          <a:xfrm>
            <a:off x="2809981" y="562784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9" name="object 139"/>
          <p:cNvSpPr/>
          <p:nvPr/>
        </p:nvSpPr>
        <p:spPr>
          <a:xfrm>
            <a:off x="2809981" y="563747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A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0" name="object 140"/>
          <p:cNvSpPr/>
          <p:nvPr/>
        </p:nvSpPr>
        <p:spPr>
          <a:xfrm>
            <a:off x="2809981" y="564673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1" name="object 141"/>
          <p:cNvSpPr/>
          <p:nvPr/>
        </p:nvSpPr>
        <p:spPr>
          <a:xfrm>
            <a:off x="2809981" y="565599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9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2" name="object 142"/>
          <p:cNvSpPr/>
          <p:nvPr/>
        </p:nvSpPr>
        <p:spPr>
          <a:xfrm>
            <a:off x="2809981" y="566599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3" name="object 143"/>
          <p:cNvSpPr/>
          <p:nvPr/>
        </p:nvSpPr>
        <p:spPr>
          <a:xfrm>
            <a:off x="2809981" y="567600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8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4" name="object 144"/>
          <p:cNvSpPr/>
          <p:nvPr/>
        </p:nvSpPr>
        <p:spPr>
          <a:xfrm>
            <a:off x="2809981" y="568526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72A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5" name="object 145"/>
          <p:cNvSpPr/>
          <p:nvPr/>
        </p:nvSpPr>
        <p:spPr>
          <a:xfrm>
            <a:off x="2809981" y="569452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6" name="object 146"/>
          <p:cNvSpPr/>
          <p:nvPr/>
        </p:nvSpPr>
        <p:spPr>
          <a:xfrm>
            <a:off x="2809981" y="570415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7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7" name="object 147"/>
          <p:cNvSpPr/>
          <p:nvPr/>
        </p:nvSpPr>
        <p:spPr>
          <a:xfrm>
            <a:off x="2809981" y="571378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6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8" name="object 148"/>
          <p:cNvSpPr/>
          <p:nvPr/>
        </p:nvSpPr>
        <p:spPr>
          <a:xfrm>
            <a:off x="2809981" y="572304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9" name="object 149"/>
          <p:cNvSpPr/>
          <p:nvPr/>
        </p:nvSpPr>
        <p:spPr>
          <a:xfrm>
            <a:off x="2809981" y="573230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5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0" name="object 150"/>
          <p:cNvSpPr/>
          <p:nvPr/>
        </p:nvSpPr>
        <p:spPr>
          <a:xfrm>
            <a:off x="2809981" y="574230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1" name="object 151"/>
          <p:cNvSpPr/>
          <p:nvPr/>
        </p:nvSpPr>
        <p:spPr>
          <a:xfrm>
            <a:off x="2809981" y="575230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4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2" name="object 152"/>
          <p:cNvSpPr/>
          <p:nvPr/>
        </p:nvSpPr>
        <p:spPr>
          <a:xfrm>
            <a:off x="2809981" y="576156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D329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3" name="object 153"/>
          <p:cNvSpPr/>
          <p:nvPr/>
        </p:nvSpPr>
        <p:spPr>
          <a:xfrm>
            <a:off x="2809981" y="577082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2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4" name="object 154"/>
          <p:cNvSpPr/>
          <p:nvPr/>
        </p:nvSpPr>
        <p:spPr>
          <a:xfrm>
            <a:off x="2809981" y="578045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5" name="object 155"/>
          <p:cNvSpPr/>
          <p:nvPr/>
        </p:nvSpPr>
        <p:spPr>
          <a:xfrm>
            <a:off x="2809981" y="578971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D1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6" name="object 156"/>
          <p:cNvSpPr/>
          <p:nvPr/>
        </p:nvSpPr>
        <p:spPr>
          <a:xfrm>
            <a:off x="2809981" y="579897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D0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7" name="object 157"/>
          <p:cNvSpPr/>
          <p:nvPr/>
        </p:nvSpPr>
        <p:spPr>
          <a:xfrm>
            <a:off x="2809981" y="580861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F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8" name="object 158"/>
          <p:cNvSpPr/>
          <p:nvPr/>
        </p:nvSpPr>
        <p:spPr>
          <a:xfrm>
            <a:off x="2809981" y="581861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CE28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9" name="object 159"/>
          <p:cNvSpPr/>
          <p:nvPr/>
        </p:nvSpPr>
        <p:spPr>
          <a:xfrm>
            <a:off x="2809981" y="582787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8382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0" name="object 160"/>
          <p:cNvSpPr/>
          <p:nvPr/>
        </p:nvSpPr>
        <p:spPr>
          <a:xfrm>
            <a:off x="2809981" y="583713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CD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1" name="object 161"/>
          <p:cNvSpPr/>
          <p:nvPr/>
        </p:nvSpPr>
        <p:spPr>
          <a:xfrm>
            <a:off x="2809981" y="584713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B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2" name="object 162"/>
          <p:cNvSpPr/>
          <p:nvPr/>
        </p:nvSpPr>
        <p:spPr>
          <a:xfrm>
            <a:off x="2809981" y="585676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A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3" name="object 163"/>
          <p:cNvSpPr/>
          <p:nvPr/>
        </p:nvSpPr>
        <p:spPr>
          <a:xfrm>
            <a:off x="2809981" y="586602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C927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4" name="object 164"/>
          <p:cNvSpPr/>
          <p:nvPr/>
        </p:nvSpPr>
        <p:spPr>
          <a:xfrm>
            <a:off x="2809981" y="587528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8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5" name="object 165"/>
          <p:cNvSpPr/>
          <p:nvPr/>
        </p:nvSpPr>
        <p:spPr>
          <a:xfrm>
            <a:off x="2809981" y="588491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7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6" name="object 166"/>
          <p:cNvSpPr/>
          <p:nvPr/>
        </p:nvSpPr>
        <p:spPr>
          <a:xfrm>
            <a:off x="2809981" y="58941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C6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7" name="object 167"/>
          <p:cNvSpPr/>
          <p:nvPr/>
        </p:nvSpPr>
        <p:spPr>
          <a:xfrm>
            <a:off x="2809981" y="590343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5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8" name="object 168"/>
          <p:cNvSpPr/>
          <p:nvPr/>
        </p:nvSpPr>
        <p:spPr>
          <a:xfrm>
            <a:off x="2809981" y="591306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426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9" name="object 169"/>
          <p:cNvSpPr/>
          <p:nvPr/>
        </p:nvSpPr>
        <p:spPr>
          <a:xfrm>
            <a:off x="2809981" y="592306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C3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0" name="object 170"/>
          <p:cNvSpPr/>
          <p:nvPr/>
        </p:nvSpPr>
        <p:spPr>
          <a:xfrm>
            <a:off x="2809981" y="593269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C1250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1" name="object 171"/>
          <p:cNvSpPr/>
          <p:nvPr/>
        </p:nvSpPr>
        <p:spPr>
          <a:xfrm>
            <a:off x="2809981" y="594195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C0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2" name="object 172"/>
          <p:cNvSpPr/>
          <p:nvPr/>
        </p:nvSpPr>
        <p:spPr>
          <a:xfrm>
            <a:off x="2809981" y="595158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F25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3" name="object 173"/>
          <p:cNvSpPr/>
          <p:nvPr/>
        </p:nvSpPr>
        <p:spPr>
          <a:xfrm>
            <a:off x="2809981" y="596122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D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4" name="object 174"/>
          <p:cNvSpPr/>
          <p:nvPr/>
        </p:nvSpPr>
        <p:spPr>
          <a:xfrm>
            <a:off x="2809981" y="597048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BC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5" name="object 175"/>
          <p:cNvSpPr/>
          <p:nvPr/>
        </p:nvSpPr>
        <p:spPr>
          <a:xfrm>
            <a:off x="2809981" y="597974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A24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6" name="object 176"/>
          <p:cNvSpPr/>
          <p:nvPr/>
        </p:nvSpPr>
        <p:spPr>
          <a:xfrm>
            <a:off x="2809981" y="598937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9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7" name="object 177"/>
          <p:cNvSpPr/>
          <p:nvPr/>
        </p:nvSpPr>
        <p:spPr>
          <a:xfrm>
            <a:off x="2809981" y="599863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B7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8" name="object 178"/>
          <p:cNvSpPr/>
          <p:nvPr/>
        </p:nvSpPr>
        <p:spPr>
          <a:xfrm>
            <a:off x="2809981" y="600789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6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9" name="object 179"/>
          <p:cNvSpPr/>
          <p:nvPr/>
        </p:nvSpPr>
        <p:spPr>
          <a:xfrm>
            <a:off x="2809981" y="601789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B523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0" name="object 180"/>
          <p:cNvSpPr/>
          <p:nvPr/>
        </p:nvSpPr>
        <p:spPr>
          <a:xfrm>
            <a:off x="2809981" y="602789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3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1" name="object 181"/>
          <p:cNvSpPr/>
          <p:nvPr/>
        </p:nvSpPr>
        <p:spPr>
          <a:xfrm>
            <a:off x="2809981" y="603715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B1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2" name="object 182"/>
          <p:cNvSpPr/>
          <p:nvPr/>
        </p:nvSpPr>
        <p:spPr>
          <a:xfrm>
            <a:off x="2809981" y="604641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B022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3" name="object 183"/>
          <p:cNvSpPr/>
          <p:nvPr/>
        </p:nvSpPr>
        <p:spPr>
          <a:xfrm>
            <a:off x="2809981" y="605604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E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4" name="object 184"/>
          <p:cNvSpPr/>
          <p:nvPr/>
        </p:nvSpPr>
        <p:spPr>
          <a:xfrm>
            <a:off x="2809981" y="606567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D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5" name="object 185"/>
          <p:cNvSpPr/>
          <p:nvPr/>
        </p:nvSpPr>
        <p:spPr>
          <a:xfrm>
            <a:off x="2809981" y="607493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AB21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6" name="object 186"/>
          <p:cNvSpPr/>
          <p:nvPr/>
        </p:nvSpPr>
        <p:spPr>
          <a:xfrm>
            <a:off x="2809981" y="608420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A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7" name="object 187"/>
          <p:cNvSpPr/>
          <p:nvPr/>
        </p:nvSpPr>
        <p:spPr>
          <a:xfrm>
            <a:off x="2809981" y="609420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A8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8" name="object 188"/>
          <p:cNvSpPr/>
          <p:nvPr/>
        </p:nvSpPr>
        <p:spPr>
          <a:xfrm>
            <a:off x="2809981" y="610420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6">
            <a:solidFill>
              <a:srgbClr val="A620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9" name="object 189"/>
          <p:cNvSpPr/>
          <p:nvPr/>
        </p:nvSpPr>
        <p:spPr>
          <a:xfrm>
            <a:off x="2809981" y="611346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A51F0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0" name="object 190"/>
          <p:cNvSpPr/>
          <p:nvPr/>
        </p:nvSpPr>
        <p:spPr>
          <a:xfrm>
            <a:off x="2809981" y="612272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6">
            <a:solidFill>
              <a:srgbClr val="A3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1" name="object 191"/>
          <p:cNvSpPr/>
          <p:nvPr/>
        </p:nvSpPr>
        <p:spPr>
          <a:xfrm>
            <a:off x="2809981" y="613235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A11F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2" name="object 192"/>
          <p:cNvSpPr/>
          <p:nvPr/>
        </p:nvSpPr>
        <p:spPr>
          <a:xfrm>
            <a:off x="2809981" y="614161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A0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3" name="object 193"/>
          <p:cNvSpPr/>
          <p:nvPr/>
        </p:nvSpPr>
        <p:spPr>
          <a:xfrm>
            <a:off x="2809981" y="61508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E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4" name="object 194"/>
          <p:cNvSpPr/>
          <p:nvPr/>
        </p:nvSpPr>
        <p:spPr>
          <a:xfrm>
            <a:off x="2809981" y="616050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6">
            <a:solidFill>
              <a:srgbClr val="9C1E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5" name="object 195"/>
          <p:cNvSpPr/>
          <p:nvPr/>
        </p:nvSpPr>
        <p:spPr>
          <a:xfrm>
            <a:off x="2809981" y="617050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9B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6" name="object 196"/>
          <p:cNvSpPr/>
          <p:nvPr/>
        </p:nvSpPr>
        <p:spPr>
          <a:xfrm>
            <a:off x="2809981" y="617976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8382">
            <a:solidFill>
              <a:srgbClr val="9A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7" name="object 197"/>
          <p:cNvSpPr/>
          <p:nvPr/>
        </p:nvSpPr>
        <p:spPr>
          <a:xfrm>
            <a:off x="2809981" y="618902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98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8" name="object 198"/>
          <p:cNvSpPr/>
          <p:nvPr/>
        </p:nvSpPr>
        <p:spPr>
          <a:xfrm>
            <a:off x="2809981" y="619902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61D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9" name="object 199"/>
          <p:cNvSpPr/>
          <p:nvPr/>
        </p:nvSpPr>
        <p:spPr>
          <a:xfrm>
            <a:off x="2809981" y="620865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5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0" name="object 200"/>
          <p:cNvSpPr/>
          <p:nvPr/>
        </p:nvSpPr>
        <p:spPr>
          <a:xfrm>
            <a:off x="2809981" y="621791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93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1" name="object 201"/>
          <p:cNvSpPr/>
          <p:nvPr/>
        </p:nvSpPr>
        <p:spPr>
          <a:xfrm>
            <a:off x="2809981" y="622717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11C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2" name="object 202"/>
          <p:cNvSpPr/>
          <p:nvPr/>
        </p:nvSpPr>
        <p:spPr>
          <a:xfrm>
            <a:off x="2809981" y="623681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90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3" name="object 203"/>
          <p:cNvSpPr/>
          <p:nvPr/>
        </p:nvSpPr>
        <p:spPr>
          <a:xfrm>
            <a:off x="2809981" y="624607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8F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4" name="object 204"/>
          <p:cNvSpPr/>
          <p:nvPr/>
        </p:nvSpPr>
        <p:spPr>
          <a:xfrm>
            <a:off x="2809981" y="6255331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E1B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5" name="object 205"/>
          <p:cNvSpPr/>
          <p:nvPr/>
        </p:nvSpPr>
        <p:spPr>
          <a:xfrm>
            <a:off x="2809981" y="626496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D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6" name="object 206"/>
          <p:cNvSpPr/>
          <p:nvPr/>
        </p:nvSpPr>
        <p:spPr>
          <a:xfrm>
            <a:off x="2809981" y="627496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8A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7" name="object 207"/>
          <p:cNvSpPr/>
          <p:nvPr/>
        </p:nvSpPr>
        <p:spPr>
          <a:xfrm>
            <a:off x="2809981" y="628459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891A0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8" name="object 208"/>
          <p:cNvSpPr/>
          <p:nvPr/>
        </p:nvSpPr>
        <p:spPr>
          <a:xfrm>
            <a:off x="2809981" y="629385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71A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9" name="object 209"/>
          <p:cNvSpPr/>
          <p:nvPr/>
        </p:nvSpPr>
        <p:spPr>
          <a:xfrm>
            <a:off x="2809981" y="630348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6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0" name="object 210"/>
          <p:cNvSpPr/>
          <p:nvPr/>
        </p:nvSpPr>
        <p:spPr>
          <a:xfrm>
            <a:off x="2809981" y="631311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5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1" name="object 211"/>
          <p:cNvSpPr/>
          <p:nvPr/>
        </p:nvSpPr>
        <p:spPr>
          <a:xfrm>
            <a:off x="2809981" y="632237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84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2" name="object 212"/>
          <p:cNvSpPr/>
          <p:nvPr/>
        </p:nvSpPr>
        <p:spPr>
          <a:xfrm>
            <a:off x="2809981" y="633163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319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3" name="object 213"/>
          <p:cNvSpPr/>
          <p:nvPr/>
        </p:nvSpPr>
        <p:spPr>
          <a:xfrm>
            <a:off x="2809981" y="634126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82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4" name="object 214"/>
          <p:cNvSpPr/>
          <p:nvPr/>
        </p:nvSpPr>
        <p:spPr>
          <a:xfrm>
            <a:off x="2809981" y="635052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80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5" name="object 215"/>
          <p:cNvSpPr/>
          <p:nvPr/>
        </p:nvSpPr>
        <p:spPr>
          <a:xfrm>
            <a:off x="2809981" y="635978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E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6" name="object 216"/>
          <p:cNvSpPr/>
          <p:nvPr/>
        </p:nvSpPr>
        <p:spPr>
          <a:xfrm>
            <a:off x="2809981" y="636979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C18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7" name="object 217"/>
          <p:cNvSpPr/>
          <p:nvPr/>
        </p:nvSpPr>
        <p:spPr>
          <a:xfrm>
            <a:off x="2809981" y="6379792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8" name="object 218"/>
          <p:cNvSpPr/>
          <p:nvPr/>
        </p:nvSpPr>
        <p:spPr>
          <a:xfrm>
            <a:off x="2809981" y="638905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B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9" name="object 219"/>
          <p:cNvSpPr/>
          <p:nvPr/>
        </p:nvSpPr>
        <p:spPr>
          <a:xfrm>
            <a:off x="2809981" y="639831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0" name="object 220"/>
          <p:cNvSpPr/>
          <p:nvPr/>
        </p:nvSpPr>
        <p:spPr>
          <a:xfrm>
            <a:off x="2809981" y="6407944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A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1" name="object 221"/>
          <p:cNvSpPr/>
          <p:nvPr/>
        </p:nvSpPr>
        <p:spPr>
          <a:xfrm>
            <a:off x="2809981" y="641757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917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2" name="object 222"/>
          <p:cNvSpPr/>
          <p:nvPr/>
        </p:nvSpPr>
        <p:spPr>
          <a:xfrm>
            <a:off x="2809981" y="642683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8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3" name="object 223"/>
          <p:cNvSpPr/>
          <p:nvPr/>
        </p:nvSpPr>
        <p:spPr>
          <a:xfrm>
            <a:off x="2809981" y="643609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7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4" name="object 224"/>
          <p:cNvSpPr/>
          <p:nvPr/>
        </p:nvSpPr>
        <p:spPr>
          <a:xfrm>
            <a:off x="2809981" y="644609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5" name="object 225"/>
          <p:cNvSpPr/>
          <p:nvPr/>
        </p:nvSpPr>
        <p:spPr>
          <a:xfrm>
            <a:off x="2809981" y="6456097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6">
            <a:solidFill>
              <a:srgbClr val="76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6" name="object 226"/>
          <p:cNvSpPr/>
          <p:nvPr/>
        </p:nvSpPr>
        <p:spPr>
          <a:xfrm>
            <a:off x="2809981" y="646535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75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7" name="object 227"/>
          <p:cNvSpPr/>
          <p:nvPr/>
        </p:nvSpPr>
        <p:spPr>
          <a:xfrm>
            <a:off x="2809981" y="6474618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6">
            <a:solidFill>
              <a:srgbClr val="74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8" name="object 228"/>
          <p:cNvSpPr/>
          <p:nvPr/>
        </p:nvSpPr>
        <p:spPr>
          <a:xfrm>
            <a:off x="2809981" y="648425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216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9" name="object 229"/>
          <p:cNvSpPr/>
          <p:nvPr/>
        </p:nvSpPr>
        <p:spPr>
          <a:xfrm>
            <a:off x="2809981" y="6493509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4">
            <a:solidFill>
              <a:srgbClr val="72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0" name="object 230"/>
          <p:cNvSpPr/>
          <p:nvPr/>
        </p:nvSpPr>
        <p:spPr>
          <a:xfrm>
            <a:off x="2809981" y="650277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1" name="object 231"/>
          <p:cNvSpPr/>
          <p:nvPr/>
        </p:nvSpPr>
        <p:spPr>
          <a:xfrm>
            <a:off x="2809981" y="6512400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6">
            <a:solidFill>
              <a:srgbClr val="71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2" name="object 232"/>
          <p:cNvSpPr/>
          <p:nvPr/>
        </p:nvSpPr>
        <p:spPr>
          <a:xfrm>
            <a:off x="2809981" y="652240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3" name="object 233"/>
          <p:cNvSpPr/>
          <p:nvPr/>
        </p:nvSpPr>
        <p:spPr>
          <a:xfrm>
            <a:off x="2809981" y="653166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8381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4" name="object 234"/>
          <p:cNvSpPr/>
          <p:nvPr/>
        </p:nvSpPr>
        <p:spPr>
          <a:xfrm>
            <a:off x="2809981" y="6540923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10667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5" name="object 235"/>
          <p:cNvSpPr/>
          <p:nvPr/>
        </p:nvSpPr>
        <p:spPr>
          <a:xfrm>
            <a:off x="2809981" y="655092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70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6" name="object 236"/>
          <p:cNvSpPr/>
          <p:nvPr/>
        </p:nvSpPr>
        <p:spPr>
          <a:xfrm>
            <a:off x="2809981" y="6560555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7" name="object 237"/>
          <p:cNvSpPr/>
          <p:nvPr/>
        </p:nvSpPr>
        <p:spPr>
          <a:xfrm>
            <a:off x="2809981" y="656981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143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8" name="object 238"/>
          <p:cNvSpPr/>
          <p:nvPr/>
        </p:nvSpPr>
        <p:spPr>
          <a:xfrm>
            <a:off x="2809981" y="6579076"/>
            <a:ext cx="35560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600" y="0"/>
                </a:lnTo>
              </a:path>
            </a:pathLst>
          </a:custGeom>
          <a:ln w="9905">
            <a:solidFill>
              <a:srgbClr val="6F1503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9" name="object 239"/>
          <p:cNvSpPr/>
          <p:nvPr/>
        </p:nvSpPr>
        <p:spPr>
          <a:xfrm>
            <a:off x="4210156" y="5803793"/>
            <a:ext cx="732190" cy="780344"/>
          </a:xfrm>
          <a:custGeom>
            <a:avLst/>
            <a:gdLst/>
            <a:ahLst/>
            <a:cxnLst/>
            <a:rect l="l" t="t" r="r" b="b"/>
            <a:pathLst>
              <a:path w="753110" h="802639">
                <a:moveTo>
                  <a:pt x="375665" y="0"/>
                </a:moveTo>
                <a:lnTo>
                  <a:pt x="0" y="270510"/>
                </a:lnTo>
                <a:lnTo>
                  <a:pt x="0" y="802386"/>
                </a:lnTo>
                <a:lnTo>
                  <a:pt x="752855" y="802386"/>
                </a:lnTo>
                <a:lnTo>
                  <a:pt x="752855" y="270510"/>
                </a:lnTo>
                <a:lnTo>
                  <a:pt x="37566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0" name="object 240"/>
          <p:cNvSpPr/>
          <p:nvPr/>
        </p:nvSpPr>
        <p:spPr>
          <a:xfrm>
            <a:off x="4200525" y="5796386"/>
            <a:ext cx="732190" cy="787753"/>
          </a:xfrm>
          <a:custGeom>
            <a:avLst/>
            <a:gdLst/>
            <a:ahLst/>
            <a:cxnLst/>
            <a:rect l="l" t="t" r="r" b="b"/>
            <a:pathLst>
              <a:path w="753110" h="810260">
                <a:moveTo>
                  <a:pt x="375665" y="0"/>
                </a:moveTo>
                <a:lnTo>
                  <a:pt x="0" y="269748"/>
                </a:lnTo>
                <a:lnTo>
                  <a:pt x="0" y="810005"/>
                </a:lnTo>
                <a:lnTo>
                  <a:pt x="752856" y="810005"/>
                </a:lnTo>
                <a:lnTo>
                  <a:pt x="752856" y="269748"/>
                </a:lnTo>
                <a:lnTo>
                  <a:pt x="375665" y="0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1" name="object 241"/>
          <p:cNvSpPr/>
          <p:nvPr/>
        </p:nvSpPr>
        <p:spPr>
          <a:xfrm>
            <a:off x="4200517" y="5796383"/>
            <a:ext cx="732190" cy="787753"/>
          </a:xfrm>
          <a:custGeom>
            <a:avLst/>
            <a:gdLst/>
            <a:ahLst/>
            <a:cxnLst/>
            <a:rect l="l" t="t" r="r" b="b"/>
            <a:pathLst>
              <a:path w="753110" h="810260">
                <a:moveTo>
                  <a:pt x="0" y="269750"/>
                </a:moveTo>
                <a:lnTo>
                  <a:pt x="0" y="810007"/>
                </a:lnTo>
                <a:lnTo>
                  <a:pt x="752853" y="810007"/>
                </a:lnTo>
                <a:lnTo>
                  <a:pt x="752853" y="269750"/>
                </a:lnTo>
                <a:lnTo>
                  <a:pt x="375669" y="0"/>
                </a:lnTo>
                <a:lnTo>
                  <a:pt x="0" y="269750"/>
                </a:lnTo>
                <a:close/>
              </a:path>
            </a:pathLst>
          </a:custGeom>
          <a:ln w="4578">
            <a:solidFill>
              <a:srgbClr val="143C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2" name="object 242"/>
          <p:cNvSpPr txBox="1"/>
          <p:nvPr/>
        </p:nvSpPr>
        <p:spPr>
          <a:xfrm>
            <a:off x="4253371" y="5994966"/>
            <a:ext cx="600075" cy="340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1852" algn="ctr">
              <a:lnSpc>
                <a:spcPct val="101299"/>
              </a:lnSpc>
            </a:pPr>
            <a:r>
              <a:rPr sz="729" b="1" spc="53" dirty="0">
                <a:latin typeface="Arial"/>
                <a:cs typeface="Arial"/>
              </a:rPr>
              <a:t>Th</a:t>
            </a:r>
            <a:r>
              <a:rPr sz="729" b="1" spc="-87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re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53" dirty="0">
                <a:latin typeface="Arial"/>
                <a:cs typeface="Arial"/>
              </a:rPr>
              <a:t>at</a:t>
            </a:r>
            <a:r>
              <a:rPr sz="729" b="1" spc="9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o</a:t>
            </a:r>
            <a:r>
              <a:rPr sz="729" b="1" spc="-87" dirty="0">
                <a:latin typeface="Arial"/>
                <a:cs typeface="Arial"/>
              </a:rPr>
              <a:t> </a:t>
            </a:r>
            <a:r>
              <a:rPr sz="729" b="1" dirty="0">
                <a:latin typeface="Arial"/>
                <a:cs typeface="Arial"/>
              </a:rPr>
              <a:t>f  </a:t>
            </a:r>
            <a:r>
              <a:rPr sz="729" b="1" spc="5" dirty="0">
                <a:latin typeface="Arial"/>
                <a:cs typeface="Arial"/>
              </a:rPr>
              <a:t>S</a:t>
            </a:r>
            <a:r>
              <a:rPr sz="729" b="1" spc="-9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u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b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s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49" dirty="0">
                <a:latin typeface="Arial"/>
                <a:cs typeface="Arial"/>
              </a:rPr>
              <a:t>titu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63" dirty="0">
                <a:latin typeface="Arial"/>
                <a:cs typeface="Arial"/>
              </a:rPr>
              <a:t>te  </a:t>
            </a:r>
            <a:r>
              <a:rPr sz="729" b="1" spc="5" dirty="0">
                <a:latin typeface="Arial"/>
                <a:cs typeface="Arial"/>
              </a:rPr>
              <a:t>P</a:t>
            </a:r>
            <a:r>
              <a:rPr sz="729" b="1" spc="-107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ro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83" dirty="0">
                <a:latin typeface="Arial"/>
                <a:cs typeface="Arial"/>
              </a:rPr>
              <a:t>duc</a:t>
            </a:r>
            <a:r>
              <a:rPr sz="729" b="1" spc="-126" dirty="0">
                <a:latin typeface="Arial"/>
                <a:cs typeface="Arial"/>
              </a:rPr>
              <a:t> </a:t>
            </a:r>
            <a:r>
              <a:rPr sz="729" b="1" spc="34" dirty="0">
                <a:latin typeface="Arial"/>
                <a:cs typeface="Arial"/>
              </a:rPr>
              <a:t>ts</a:t>
            </a:r>
            <a:endParaRPr sz="729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4199043" y="4551044"/>
            <a:ext cx="732190" cy="787753"/>
          </a:xfrm>
          <a:custGeom>
            <a:avLst/>
            <a:gdLst/>
            <a:ahLst/>
            <a:cxnLst/>
            <a:rect l="l" t="t" r="r" b="b"/>
            <a:pathLst>
              <a:path w="753110" h="810260">
                <a:moveTo>
                  <a:pt x="752856" y="0"/>
                </a:moveTo>
                <a:lnTo>
                  <a:pt x="1524" y="0"/>
                </a:lnTo>
                <a:lnTo>
                  <a:pt x="0" y="539496"/>
                </a:lnTo>
                <a:lnTo>
                  <a:pt x="377189" y="810005"/>
                </a:lnTo>
                <a:lnTo>
                  <a:pt x="752856" y="539496"/>
                </a:lnTo>
                <a:lnTo>
                  <a:pt x="752856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4" name="object 244"/>
          <p:cNvSpPr/>
          <p:nvPr/>
        </p:nvSpPr>
        <p:spPr>
          <a:xfrm>
            <a:off x="4189410" y="4542898"/>
            <a:ext cx="732190" cy="788370"/>
          </a:xfrm>
          <a:custGeom>
            <a:avLst/>
            <a:gdLst/>
            <a:ahLst/>
            <a:cxnLst/>
            <a:rect l="l" t="t" r="r" b="b"/>
            <a:pathLst>
              <a:path w="753110" h="810895">
                <a:moveTo>
                  <a:pt x="377183" y="810764"/>
                </a:moveTo>
                <a:lnTo>
                  <a:pt x="0" y="540257"/>
                </a:lnTo>
                <a:lnTo>
                  <a:pt x="756" y="0"/>
                </a:lnTo>
                <a:lnTo>
                  <a:pt x="752853" y="0"/>
                </a:lnTo>
                <a:lnTo>
                  <a:pt x="752853" y="540257"/>
                </a:lnTo>
                <a:lnTo>
                  <a:pt x="377183" y="810764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5" name="object 245"/>
          <p:cNvSpPr/>
          <p:nvPr/>
        </p:nvSpPr>
        <p:spPr>
          <a:xfrm>
            <a:off x="4189410" y="4542898"/>
            <a:ext cx="732190" cy="788370"/>
          </a:xfrm>
          <a:custGeom>
            <a:avLst/>
            <a:gdLst/>
            <a:ahLst/>
            <a:cxnLst/>
            <a:rect l="l" t="t" r="r" b="b"/>
            <a:pathLst>
              <a:path w="753110" h="810895">
                <a:moveTo>
                  <a:pt x="0" y="540257"/>
                </a:moveTo>
                <a:lnTo>
                  <a:pt x="756" y="0"/>
                </a:lnTo>
                <a:lnTo>
                  <a:pt x="752853" y="0"/>
                </a:lnTo>
                <a:lnTo>
                  <a:pt x="752853" y="540257"/>
                </a:lnTo>
                <a:lnTo>
                  <a:pt x="377183" y="810764"/>
                </a:lnTo>
                <a:lnTo>
                  <a:pt x="0" y="540257"/>
                </a:lnTo>
                <a:close/>
              </a:path>
            </a:pathLst>
          </a:custGeom>
          <a:ln w="4578">
            <a:solidFill>
              <a:srgbClr val="143C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6" name="object 246"/>
          <p:cNvSpPr txBox="1"/>
          <p:nvPr/>
        </p:nvSpPr>
        <p:spPr>
          <a:xfrm>
            <a:off x="4285226" y="4629611"/>
            <a:ext cx="529696" cy="540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163" marR="4939" indent="-131495">
              <a:lnSpc>
                <a:spcPct val="101299"/>
              </a:lnSpc>
            </a:pPr>
            <a:r>
              <a:rPr sz="729" b="1" spc="53" dirty="0">
                <a:latin typeface="Arial"/>
                <a:cs typeface="Arial"/>
              </a:rPr>
              <a:t>Th</a:t>
            </a:r>
            <a:r>
              <a:rPr sz="729" b="1" spc="-87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re</a:t>
            </a:r>
            <a:r>
              <a:rPr sz="729" b="1" spc="-107" dirty="0">
                <a:latin typeface="Arial"/>
                <a:cs typeface="Arial"/>
              </a:rPr>
              <a:t> </a:t>
            </a:r>
            <a:r>
              <a:rPr sz="729" b="1" spc="53" dirty="0">
                <a:latin typeface="Arial"/>
                <a:cs typeface="Arial"/>
              </a:rPr>
              <a:t>at</a:t>
            </a:r>
            <a:r>
              <a:rPr sz="729" b="1" spc="83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o</a:t>
            </a:r>
            <a:r>
              <a:rPr sz="729" b="1" spc="-92" dirty="0">
                <a:latin typeface="Arial"/>
                <a:cs typeface="Arial"/>
              </a:rPr>
              <a:t> </a:t>
            </a:r>
            <a:r>
              <a:rPr sz="729" b="1" dirty="0">
                <a:latin typeface="Arial"/>
                <a:cs typeface="Arial"/>
              </a:rPr>
              <a:t>f  </a:t>
            </a:r>
            <a:r>
              <a:rPr sz="729" b="1" spc="141" dirty="0">
                <a:latin typeface="Arial"/>
                <a:cs typeface="Arial"/>
              </a:rPr>
              <a:t>N</a:t>
            </a:r>
            <a:r>
              <a:rPr sz="729" b="1" spc="5" dirty="0">
                <a:latin typeface="Arial"/>
                <a:cs typeface="Arial"/>
              </a:rPr>
              <a:t>e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w</a:t>
            </a:r>
            <a:endParaRPr sz="729">
              <a:latin typeface="Arial"/>
              <a:cs typeface="Arial"/>
            </a:endParaRPr>
          </a:p>
          <a:p>
            <a:pPr marL="12347">
              <a:lnSpc>
                <a:spcPts val="671"/>
              </a:lnSpc>
            </a:pPr>
            <a:r>
              <a:rPr sz="729" spc="-131" dirty="0">
                <a:latin typeface="Times New Roman"/>
                <a:cs typeface="Times New Roman"/>
              </a:rPr>
              <a:t>T</a:t>
            </a:r>
            <a:r>
              <a:rPr sz="1094" b="1" spc="-196" baseline="-14814" dirty="0">
                <a:latin typeface="Arial"/>
                <a:cs typeface="Arial"/>
              </a:rPr>
              <a:t>E</a:t>
            </a:r>
            <a:r>
              <a:rPr sz="729" spc="-131" dirty="0">
                <a:latin typeface="Times New Roman"/>
                <a:cs typeface="Times New Roman"/>
              </a:rPr>
              <a:t>h</a:t>
            </a:r>
            <a:r>
              <a:rPr sz="1094" b="1" spc="-196" baseline="-14814" dirty="0">
                <a:latin typeface="Arial"/>
                <a:cs typeface="Arial"/>
              </a:rPr>
              <a:t>n</a:t>
            </a:r>
            <a:r>
              <a:rPr sz="729" spc="-131" dirty="0">
                <a:latin typeface="Times New Roman"/>
                <a:cs typeface="Times New Roman"/>
              </a:rPr>
              <a:t>r</a:t>
            </a:r>
            <a:r>
              <a:rPr sz="1094" b="1" spc="-196" baseline="-14814" dirty="0">
                <a:latin typeface="Arial"/>
                <a:cs typeface="Arial"/>
              </a:rPr>
              <a:t>t</a:t>
            </a:r>
            <a:r>
              <a:rPr sz="729" spc="-131" dirty="0">
                <a:latin typeface="Times New Roman"/>
                <a:cs typeface="Times New Roman"/>
              </a:rPr>
              <a:t>e</a:t>
            </a:r>
            <a:r>
              <a:rPr sz="1094" b="1" spc="-196" baseline="-14814" dirty="0">
                <a:latin typeface="Arial"/>
                <a:cs typeface="Arial"/>
              </a:rPr>
              <a:t>r</a:t>
            </a:r>
            <a:r>
              <a:rPr sz="729" spc="-131" dirty="0">
                <a:latin typeface="Times New Roman"/>
                <a:cs typeface="Times New Roman"/>
              </a:rPr>
              <a:t>a</a:t>
            </a:r>
            <a:r>
              <a:rPr sz="1094" b="1" spc="-196" baseline="-14814" dirty="0">
                <a:latin typeface="Arial"/>
                <a:cs typeface="Arial"/>
              </a:rPr>
              <a:t>a</a:t>
            </a:r>
            <a:r>
              <a:rPr sz="729" spc="-131" dirty="0">
                <a:latin typeface="Times New Roman"/>
                <a:cs typeface="Times New Roman"/>
              </a:rPr>
              <a:t>t</a:t>
            </a:r>
            <a:r>
              <a:rPr sz="729" spc="-83" dirty="0">
                <a:latin typeface="Times New Roman"/>
                <a:cs typeface="Times New Roman"/>
              </a:rPr>
              <a:t> </a:t>
            </a:r>
            <a:r>
              <a:rPr sz="1094" b="1" spc="-131" baseline="-14814" dirty="0">
                <a:latin typeface="Arial"/>
                <a:cs typeface="Arial"/>
              </a:rPr>
              <a:t>n</a:t>
            </a:r>
            <a:r>
              <a:rPr sz="729" spc="-87" dirty="0">
                <a:latin typeface="Times New Roman"/>
                <a:cs typeface="Times New Roman"/>
              </a:rPr>
              <a:t>o</a:t>
            </a:r>
            <a:r>
              <a:rPr sz="1094" b="1" spc="-131" baseline="-14814" dirty="0">
                <a:latin typeface="Arial"/>
                <a:cs typeface="Arial"/>
              </a:rPr>
              <a:t>t</a:t>
            </a:r>
            <a:r>
              <a:rPr sz="729" spc="-87" dirty="0">
                <a:latin typeface="Times New Roman"/>
                <a:cs typeface="Times New Roman"/>
              </a:rPr>
              <a:t>f</a:t>
            </a:r>
            <a:r>
              <a:rPr sz="1094" b="1" spc="-131" baseline="-14814" dirty="0">
                <a:latin typeface="Arial"/>
                <a:cs typeface="Arial"/>
              </a:rPr>
              <a:t>s</a:t>
            </a:r>
            <a:endParaRPr sz="1094" baseline="-14814">
              <a:latin typeface="Arial"/>
              <a:cs typeface="Arial"/>
            </a:endParaRPr>
          </a:p>
          <a:p>
            <a:pPr marR="77786" algn="ctr">
              <a:spcBef>
                <a:spcPts val="5"/>
              </a:spcBef>
            </a:pPr>
            <a:r>
              <a:rPr sz="729" spc="78" dirty="0">
                <a:latin typeface="Times New Roman"/>
                <a:cs typeface="Times New Roman"/>
              </a:rPr>
              <a:t>New</a:t>
            </a:r>
            <a:endParaRPr sz="729">
              <a:latin typeface="Times New Roman"/>
              <a:cs typeface="Times New Roman"/>
            </a:endParaRPr>
          </a:p>
          <a:p>
            <a:pPr marL="33337">
              <a:spcBef>
                <a:spcPts val="10"/>
              </a:spcBef>
            </a:pPr>
            <a:r>
              <a:rPr sz="729" spc="5" dirty="0">
                <a:latin typeface="Times New Roman"/>
                <a:cs typeface="Times New Roman"/>
              </a:rPr>
              <a:t>E</a:t>
            </a:r>
            <a:r>
              <a:rPr sz="729" spc="-97" dirty="0">
                <a:latin typeface="Times New Roman"/>
                <a:cs typeface="Times New Roman"/>
              </a:rPr>
              <a:t> </a:t>
            </a:r>
            <a:r>
              <a:rPr sz="729" spc="5" dirty="0">
                <a:latin typeface="Times New Roman"/>
                <a:cs typeface="Times New Roman"/>
              </a:rPr>
              <a:t>n</a:t>
            </a:r>
            <a:r>
              <a:rPr sz="729" spc="-111" dirty="0">
                <a:latin typeface="Times New Roman"/>
                <a:cs typeface="Times New Roman"/>
              </a:rPr>
              <a:t> </a:t>
            </a:r>
            <a:r>
              <a:rPr sz="729" spc="39" dirty="0">
                <a:latin typeface="Times New Roman"/>
                <a:cs typeface="Times New Roman"/>
              </a:rPr>
              <a:t>tra</a:t>
            </a:r>
            <a:r>
              <a:rPr sz="729" spc="-117" dirty="0">
                <a:latin typeface="Times New Roman"/>
                <a:cs typeface="Times New Roman"/>
              </a:rPr>
              <a:t> </a:t>
            </a:r>
            <a:r>
              <a:rPr sz="729" spc="63" dirty="0">
                <a:latin typeface="Times New Roman"/>
                <a:cs typeface="Times New Roman"/>
              </a:rPr>
              <a:t>nts</a:t>
            </a:r>
            <a:endParaRPr sz="729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5500688" y="5142972"/>
            <a:ext cx="824794" cy="787135"/>
          </a:xfrm>
          <a:custGeom>
            <a:avLst/>
            <a:gdLst/>
            <a:ahLst/>
            <a:cxnLst/>
            <a:rect l="l" t="t" r="r" b="b"/>
            <a:pathLst>
              <a:path w="848359" h="809625">
                <a:moveTo>
                  <a:pt x="848105" y="0"/>
                </a:moveTo>
                <a:lnTo>
                  <a:pt x="282701" y="0"/>
                </a:lnTo>
                <a:lnTo>
                  <a:pt x="0" y="405384"/>
                </a:lnTo>
                <a:lnTo>
                  <a:pt x="282701" y="809244"/>
                </a:lnTo>
                <a:lnTo>
                  <a:pt x="848105" y="809244"/>
                </a:lnTo>
                <a:lnTo>
                  <a:pt x="848105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8" name="object 248"/>
          <p:cNvSpPr/>
          <p:nvPr/>
        </p:nvSpPr>
        <p:spPr>
          <a:xfrm>
            <a:off x="5490307" y="5135557"/>
            <a:ext cx="825411" cy="787135"/>
          </a:xfrm>
          <a:custGeom>
            <a:avLst/>
            <a:gdLst/>
            <a:ahLst/>
            <a:cxnLst/>
            <a:rect l="l" t="t" r="r" b="b"/>
            <a:pathLst>
              <a:path w="848995" h="809625">
                <a:moveTo>
                  <a:pt x="848863" y="809251"/>
                </a:moveTo>
                <a:lnTo>
                  <a:pt x="283458" y="809251"/>
                </a:lnTo>
                <a:lnTo>
                  <a:pt x="0" y="404625"/>
                </a:lnTo>
                <a:lnTo>
                  <a:pt x="283458" y="0"/>
                </a:lnTo>
                <a:lnTo>
                  <a:pt x="848863" y="0"/>
                </a:lnTo>
                <a:lnTo>
                  <a:pt x="848863" y="80925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9" name="object 249"/>
          <p:cNvSpPr/>
          <p:nvPr/>
        </p:nvSpPr>
        <p:spPr>
          <a:xfrm>
            <a:off x="5490307" y="5135557"/>
            <a:ext cx="825411" cy="787135"/>
          </a:xfrm>
          <a:custGeom>
            <a:avLst/>
            <a:gdLst/>
            <a:ahLst/>
            <a:cxnLst/>
            <a:rect l="l" t="t" r="r" b="b"/>
            <a:pathLst>
              <a:path w="848995" h="809625">
                <a:moveTo>
                  <a:pt x="283458" y="0"/>
                </a:moveTo>
                <a:lnTo>
                  <a:pt x="848863" y="0"/>
                </a:lnTo>
                <a:lnTo>
                  <a:pt x="848863" y="809251"/>
                </a:lnTo>
                <a:lnTo>
                  <a:pt x="283458" y="809251"/>
                </a:lnTo>
                <a:lnTo>
                  <a:pt x="0" y="404625"/>
                </a:lnTo>
                <a:lnTo>
                  <a:pt x="283458" y="0"/>
                </a:lnTo>
                <a:close/>
              </a:path>
            </a:pathLst>
          </a:custGeom>
          <a:ln w="4514">
            <a:solidFill>
              <a:srgbClr val="143C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0" name="object 250"/>
          <p:cNvSpPr/>
          <p:nvPr/>
        </p:nvSpPr>
        <p:spPr>
          <a:xfrm>
            <a:off x="2863320" y="5142972"/>
            <a:ext cx="823560" cy="787135"/>
          </a:xfrm>
          <a:custGeom>
            <a:avLst/>
            <a:gdLst/>
            <a:ahLst/>
            <a:cxnLst/>
            <a:rect l="l" t="t" r="r" b="b"/>
            <a:pathLst>
              <a:path w="847089" h="809625">
                <a:moveTo>
                  <a:pt x="564642" y="0"/>
                </a:moveTo>
                <a:lnTo>
                  <a:pt x="0" y="0"/>
                </a:lnTo>
                <a:lnTo>
                  <a:pt x="0" y="809244"/>
                </a:lnTo>
                <a:lnTo>
                  <a:pt x="564642" y="809244"/>
                </a:lnTo>
                <a:lnTo>
                  <a:pt x="846582" y="405384"/>
                </a:lnTo>
                <a:lnTo>
                  <a:pt x="564642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1" name="object 251"/>
          <p:cNvSpPr/>
          <p:nvPr/>
        </p:nvSpPr>
        <p:spPr>
          <a:xfrm>
            <a:off x="2852943" y="5135557"/>
            <a:ext cx="824177" cy="787135"/>
          </a:xfrm>
          <a:custGeom>
            <a:avLst/>
            <a:gdLst/>
            <a:ahLst/>
            <a:cxnLst/>
            <a:rect l="l" t="t" r="r" b="b"/>
            <a:pathLst>
              <a:path w="847725" h="809625">
                <a:moveTo>
                  <a:pt x="565404" y="809251"/>
                </a:moveTo>
                <a:lnTo>
                  <a:pt x="0" y="809251"/>
                </a:lnTo>
                <a:lnTo>
                  <a:pt x="0" y="0"/>
                </a:lnTo>
                <a:lnTo>
                  <a:pt x="565404" y="0"/>
                </a:lnTo>
                <a:lnTo>
                  <a:pt x="847349" y="404625"/>
                </a:lnTo>
                <a:lnTo>
                  <a:pt x="565404" y="80925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2" name="object 252"/>
          <p:cNvSpPr/>
          <p:nvPr/>
        </p:nvSpPr>
        <p:spPr>
          <a:xfrm>
            <a:off x="2852943" y="5135557"/>
            <a:ext cx="824177" cy="787135"/>
          </a:xfrm>
          <a:custGeom>
            <a:avLst/>
            <a:gdLst/>
            <a:ahLst/>
            <a:cxnLst/>
            <a:rect l="l" t="t" r="r" b="b"/>
            <a:pathLst>
              <a:path w="847725" h="809625">
                <a:moveTo>
                  <a:pt x="565404" y="0"/>
                </a:moveTo>
                <a:lnTo>
                  <a:pt x="0" y="0"/>
                </a:lnTo>
                <a:lnTo>
                  <a:pt x="0" y="809251"/>
                </a:lnTo>
                <a:lnTo>
                  <a:pt x="565404" y="809251"/>
                </a:lnTo>
                <a:lnTo>
                  <a:pt x="847349" y="404625"/>
                </a:lnTo>
                <a:lnTo>
                  <a:pt x="565404" y="0"/>
                </a:lnTo>
                <a:close/>
              </a:path>
            </a:pathLst>
          </a:custGeom>
          <a:ln w="4515">
            <a:solidFill>
              <a:srgbClr val="143C2E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3" name="object 253"/>
          <p:cNvSpPr txBox="1"/>
          <p:nvPr/>
        </p:nvSpPr>
        <p:spPr>
          <a:xfrm>
            <a:off x="5652065" y="5294100"/>
            <a:ext cx="629708" cy="22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612" marR="4939" indent="-59265"/>
            <a:r>
              <a:rPr sz="729" b="1" spc="73" dirty="0">
                <a:latin typeface="Arial"/>
                <a:cs typeface="Arial"/>
              </a:rPr>
              <a:t>Ba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rg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a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29" dirty="0">
                <a:latin typeface="Arial"/>
                <a:cs typeface="Arial"/>
              </a:rPr>
              <a:t>in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29" dirty="0">
                <a:latin typeface="Arial"/>
                <a:cs typeface="Arial"/>
              </a:rPr>
              <a:t>in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g  </a:t>
            </a:r>
            <a:r>
              <a:rPr sz="729" b="1" spc="68" dirty="0">
                <a:latin typeface="Arial"/>
                <a:cs typeface="Arial"/>
              </a:rPr>
              <a:t>Po</a:t>
            </a:r>
            <a:r>
              <a:rPr sz="729" b="1" spc="-10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w</a:t>
            </a:r>
            <a:r>
              <a:rPr sz="729" b="1" spc="-63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e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dirty="0">
                <a:latin typeface="Arial"/>
                <a:cs typeface="Arial"/>
              </a:rPr>
              <a:t>r</a:t>
            </a:r>
            <a:r>
              <a:rPr sz="729" b="1" spc="9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o</a:t>
            </a:r>
            <a:r>
              <a:rPr sz="729" b="1" spc="-92" dirty="0">
                <a:latin typeface="Arial"/>
                <a:cs typeface="Arial"/>
              </a:rPr>
              <a:t> </a:t>
            </a:r>
            <a:r>
              <a:rPr sz="729" b="1" dirty="0">
                <a:latin typeface="Arial"/>
                <a:cs typeface="Arial"/>
              </a:rPr>
              <a:t>f</a:t>
            </a:r>
            <a:endParaRPr sz="729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762449" y="5518561"/>
            <a:ext cx="412397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73" dirty="0">
                <a:latin typeface="Arial"/>
                <a:cs typeface="Arial"/>
              </a:rPr>
              <a:t>Bu</a:t>
            </a:r>
            <a:r>
              <a:rPr sz="729" b="1" spc="-122" dirty="0">
                <a:latin typeface="Arial"/>
                <a:cs typeface="Arial"/>
              </a:rPr>
              <a:t> </a:t>
            </a:r>
            <a:r>
              <a:rPr sz="729" b="1" spc="49" dirty="0">
                <a:latin typeface="Arial"/>
                <a:cs typeface="Arial"/>
              </a:rPr>
              <a:t>ye</a:t>
            </a:r>
            <a:r>
              <a:rPr sz="729" b="1" spc="-136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rs</a:t>
            </a:r>
            <a:endParaRPr sz="729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876915" y="5327426"/>
            <a:ext cx="629091" cy="22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995" marR="4939" indent="-59265"/>
            <a:r>
              <a:rPr sz="729" b="1" spc="73" dirty="0">
                <a:latin typeface="Arial"/>
                <a:cs typeface="Arial"/>
              </a:rPr>
              <a:t>Ba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rg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a</a:t>
            </a:r>
            <a:r>
              <a:rPr sz="729" b="1" spc="-117" dirty="0">
                <a:latin typeface="Arial"/>
                <a:cs typeface="Arial"/>
              </a:rPr>
              <a:t> </a:t>
            </a:r>
            <a:r>
              <a:rPr sz="729" b="1" spc="29" dirty="0">
                <a:latin typeface="Arial"/>
                <a:cs typeface="Arial"/>
              </a:rPr>
              <a:t>in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29" dirty="0">
                <a:latin typeface="Arial"/>
                <a:cs typeface="Arial"/>
              </a:rPr>
              <a:t>in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g  </a:t>
            </a:r>
            <a:r>
              <a:rPr sz="729" b="1" spc="63" dirty="0">
                <a:latin typeface="Arial"/>
                <a:cs typeface="Arial"/>
              </a:rPr>
              <a:t>Po</a:t>
            </a:r>
            <a:r>
              <a:rPr sz="729" b="1" spc="-10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w</a:t>
            </a:r>
            <a:r>
              <a:rPr sz="729" b="1" spc="-58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e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dirty="0">
                <a:latin typeface="Arial"/>
                <a:cs typeface="Arial"/>
              </a:rPr>
              <a:t>r</a:t>
            </a:r>
            <a:r>
              <a:rPr sz="729" b="1" spc="9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o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dirty="0">
                <a:latin typeface="Arial"/>
                <a:cs typeface="Arial"/>
              </a:rPr>
              <a:t>f</a:t>
            </a:r>
            <a:endParaRPr sz="729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2917661" y="5551898"/>
            <a:ext cx="55130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5" dirty="0">
                <a:latin typeface="Arial"/>
                <a:cs typeface="Arial"/>
              </a:rPr>
              <a:t>S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u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p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p</a:t>
            </a:r>
            <a:r>
              <a:rPr sz="729" b="1" spc="-111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lie</a:t>
            </a:r>
            <a:r>
              <a:rPr sz="729" b="1" spc="-122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rs</a:t>
            </a:r>
            <a:endParaRPr sz="729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3730083" y="5395597"/>
            <a:ext cx="1731080" cy="325349"/>
          </a:xfrm>
          <a:custGeom>
            <a:avLst/>
            <a:gdLst/>
            <a:ahLst/>
            <a:cxnLst/>
            <a:rect l="l" t="t" r="r" b="b"/>
            <a:pathLst>
              <a:path w="1780539" h="334645">
                <a:moveTo>
                  <a:pt x="1655826" y="334511"/>
                </a:moveTo>
                <a:lnTo>
                  <a:pt x="124214" y="334511"/>
                </a:lnTo>
                <a:lnTo>
                  <a:pt x="0" y="236985"/>
                </a:lnTo>
                <a:lnTo>
                  <a:pt x="0" y="97536"/>
                </a:lnTo>
                <a:lnTo>
                  <a:pt x="124214" y="0"/>
                </a:lnTo>
                <a:lnTo>
                  <a:pt x="1655826" y="0"/>
                </a:lnTo>
                <a:lnTo>
                  <a:pt x="1780040" y="97536"/>
                </a:lnTo>
                <a:lnTo>
                  <a:pt x="1780040" y="236985"/>
                </a:lnTo>
                <a:lnTo>
                  <a:pt x="1655826" y="334511"/>
                </a:lnTo>
                <a:close/>
              </a:path>
            </a:pathLst>
          </a:custGeom>
          <a:solidFill>
            <a:srgbClr val="FDFD5D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8" name="object 258"/>
          <p:cNvSpPr/>
          <p:nvPr/>
        </p:nvSpPr>
        <p:spPr>
          <a:xfrm>
            <a:off x="3730083" y="5395597"/>
            <a:ext cx="1731080" cy="325349"/>
          </a:xfrm>
          <a:custGeom>
            <a:avLst/>
            <a:gdLst/>
            <a:ahLst/>
            <a:cxnLst/>
            <a:rect l="l" t="t" r="r" b="b"/>
            <a:pathLst>
              <a:path w="1780539" h="334645">
                <a:moveTo>
                  <a:pt x="124214" y="0"/>
                </a:moveTo>
                <a:lnTo>
                  <a:pt x="0" y="97536"/>
                </a:lnTo>
                <a:lnTo>
                  <a:pt x="0" y="236985"/>
                </a:lnTo>
                <a:lnTo>
                  <a:pt x="124214" y="334511"/>
                </a:lnTo>
                <a:lnTo>
                  <a:pt x="1655826" y="334511"/>
                </a:lnTo>
                <a:lnTo>
                  <a:pt x="1780040" y="236985"/>
                </a:lnTo>
                <a:lnTo>
                  <a:pt x="1780040" y="97536"/>
                </a:lnTo>
                <a:lnTo>
                  <a:pt x="1655826" y="0"/>
                </a:lnTo>
                <a:lnTo>
                  <a:pt x="12421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9" name="object 259"/>
          <p:cNvSpPr txBox="1"/>
          <p:nvPr/>
        </p:nvSpPr>
        <p:spPr>
          <a:xfrm>
            <a:off x="3864434" y="5425969"/>
            <a:ext cx="1498953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5" dirty="0">
                <a:latin typeface="Arial"/>
                <a:cs typeface="Arial"/>
              </a:rPr>
              <a:t>R</a:t>
            </a:r>
            <a:r>
              <a:rPr sz="729" b="1" spc="-73" dirty="0">
                <a:latin typeface="Arial"/>
                <a:cs typeface="Arial"/>
              </a:rPr>
              <a:t> </a:t>
            </a:r>
            <a:r>
              <a:rPr sz="729" b="1" spc="53" dirty="0">
                <a:latin typeface="Arial"/>
                <a:cs typeface="Arial"/>
              </a:rPr>
              <a:t>iva</a:t>
            </a:r>
            <a:r>
              <a:rPr sz="729" b="1" spc="-102" dirty="0">
                <a:latin typeface="Arial"/>
                <a:cs typeface="Arial"/>
              </a:rPr>
              <a:t> </a:t>
            </a:r>
            <a:r>
              <a:rPr sz="729" b="1" spc="49" dirty="0">
                <a:latin typeface="Arial"/>
                <a:cs typeface="Arial"/>
              </a:rPr>
              <a:t>lry</a:t>
            </a:r>
            <a:r>
              <a:rPr sz="729" b="1" spc="151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A</a:t>
            </a:r>
            <a:r>
              <a:rPr sz="729" b="1" spc="-83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m</a:t>
            </a:r>
            <a:r>
              <a:rPr sz="729" b="1" spc="-39" dirty="0">
                <a:latin typeface="Arial"/>
                <a:cs typeface="Arial"/>
              </a:rPr>
              <a:t> </a:t>
            </a:r>
            <a:r>
              <a:rPr sz="729" b="1" spc="63" dirty="0">
                <a:latin typeface="Arial"/>
                <a:cs typeface="Arial"/>
              </a:rPr>
              <a:t>on</a:t>
            </a:r>
            <a:r>
              <a:rPr sz="729" b="1" spc="-83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g</a:t>
            </a:r>
            <a:r>
              <a:rPr sz="729" b="1" spc="165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C</a:t>
            </a:r>
            <a:r>
              <a:rPr sz="729" b="1" spc="-73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o</a:t>
            </a:r>
            <a:r>
              <a:rPr sz="729" b="1" spc="-8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m</a:t>
            </a:r>
            <a:r>
              <a:rPr sz="729" b="1" spc="-39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p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e</a:t>
            </a:r>
            <a:r>
              <a:rPr sz="729" b="1" spc="-107" dirty="0">
                <a:latin typeface="Arial"/>
                <a:cs typeface="Arial"/>
              </a:rPr>
              <a:t> </a:t>
            </a:r>
            <a:r>
              <a:rPr sz="729" b="1" spc="39" dirty="0">
                <a:latin typeface="Arial"/>
                <a:cs typeface="Arial"/>
              </a:rPr>
              <a:t>tin</a:t>
            </a:r>
            <a:r>
              <a:rPr sz="729" b="1" spc="-83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g</a:t>
            </a:r>
            <a:endParaRPr sz="729">
              <a:latin typeface="Arial"/>
              <a:cs typeface="Arial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128910" y="5538576"/>
            <a:ext cx="973578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5" dirty="0">
                <a:latin typeface="Arial"/>
                <a:cs typeface="Arial"/>
              </a:rPr>
              <a:t>F</a:t>
            </a:r>
            <a:r>
              <a:rPr sz="729" b="1" spc="-92" dirty="0">
                <a:latin typeface="Arial"/>
                <a:cs typeface="Arial"/>
              </a:rPr>
              <a:t> </a:t>
            </a:r>
            <a:r>
              <a:rPr sz="729" b="1" spc="44" dirty="0">
                <a:latin typeface="Arial"/>
                <a:cs typeface="Arial"/>
              </a:rPr>
              <a:t>irm</a:t>
            </a:r>
            <a:r>
              <a:rPr sz="729" b="1" spc="-49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s</a:t>
            </a:r>
            <a:r>
              <a:rPr sz="729" b="1" spc="146" dirty="0">
                <a:latin typeface="Arial"/>
                <a:cs typeface="Arial"/>
              </a:rPr>
              <a:t> </a:t>
            </a:r>
            <a:r>
              <a:rPr sz="729" b="1" spc="29" dirty="0">
                <a:latin typeface="Arial"/>
                <a:cs typeface="Arial"/>
              </a:rPr>
              <a:t>in</a:t>
            </a:r>
            <a:r>
              <a:rPr sz="729" b="1" spc="151" dirty="0">
                <a:latin typeface="Arial"/>
                <a:cs typeface="Arial"/>
              </a:rPr>
              <a:t> </a:t>
            </a:r>
            <a:r>
              <a:rPr sz="729" b="1" spc="29" dirty="0">
                <a:latin typeface="Arial"/>
                <a:cs typeface="Arial"/>
              </a:rPr>
              <a:t>In</a:t>
            </a:r>
            <a:r>
              <a:rPr sz="729" b="1" spc="-9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d</a:t>
            </a:r>
            <a:r>
              <a:rPr sz="729" b="1" spc="-92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u</a:t>
            </a:r>
            <a:r>
              <a:rPr sz="729" b="1" spc="-87" dirty="0">
                <a:latin typeface="Arial"/>
                <a:cs typeface="Arial"/>
              </a:rPr>
              <a:t> </a:t>
            </a:r>
            <a:r>
              <a:rPr sz="729" b="1" spc="5" dirty="0">
                <a:latin typeface="Arial"/>
                <a:cs typeface="Arial"/>
              </a:rPr>
              <a:t>s</a:t>
            </a:r>
            <a:r>
              <a:rPr sz="729" b="1" spc="-107" dirty="0">
                <a:latin typeface="Arial"/>
                <a:cs typeface="Arial"/>
              </a:rPr>
              <a:t> </a:t>
            </a:r>
            <a:r>
              <a:rPr sz="729" b="1" spc="49" dirty="0">
                <a:latin typeface="Arial"/>
                <a:cs typeface="Arial"/>
              </a:rPr>
              <a:t>try</a:t>
            </a:r>
            <a:endParaRPr sz="729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4967286" y="5731192"/>
            <a:ext cx="628227" cy="24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2" name="object 262"/>
          <p:cNvSpPr/>
          <p:nvPr/>
        </p:nvSpPr>
        <p:spPr>
          <a:xfrm>
            <a:off x="3550813" y="5733415"/>
            <a:ext cx="628227" cy="24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3" name="object 263"/>
          <p:cNvSpPr txBox="1"/>
          <p:nvPr/>
        </p:nvSpPr>
        <p:spPr>
          <a:xfrm>
            <a:off x="6070636" y="6478446"/>
            <a:ext cx="40128" cy="5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340" b="1" spc="5" dirty="0">
                <a:solidFill>
                  <a:srgbClr val="339A33"/>
                </a:solidFill>
                <a:latin typeface="Arial Narrow"/>
                <a:cs typeface="Arial Narrow"/>
              </a:rPr>
              <a:t>*</a:t>
            </a:r>
            <a:endParaRPr sz="34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9438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397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indent="222245" algn="just">
              <a:lnSpc>
                <a:spcPts val="1312"/>
              </a:lnSpc>
              <a:spcBef>
                <a:spcPts val="914"/>
              </a:spcBef>
              <a:buAutoNum type="alphaLcPeriod" startAt="3"/>
              <a:tabLst>
                <a:tab pos="440168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boom </a:t>
            </a:r>
            <a:r>
              <a:rPr sz="1167" dirty="0">
                <a:latin typeface="Garamond"/>
                <a:cs typeface="Garamond"/>
              </a:rPr>
              <a:t>in computer, </a:t>
            </a:r>
            <a:r>
              <a:rPr sz="1167" spc="-5" dirty="0">
                <a:latin typeface="Garamond"/>
                <a:cs typeface="Garamond"/>
              </a:rPr>
              <a:t>telecommunications, and </a:t>
            </a:r>
            <a:r>
              <a:rPr sz="1167" dirty="0">
                <a:latin typeface="Garamond"/>
                <a:cs typeface="Garamond"/>
              </a:rPr>
              <a:t>information technology,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 merging </a:t>
            </a:r>
            <a:r>
              <a:rPr sz="1167" spc="-5" dirty="0">
                <a:latin typeface="Garamond"/>
                <a:cs typeface="Garamond"/>
              </a:rPr>
              <a:t>of these technologies, has had </a:t>
            </a:r>
            <a:r>
              <a:rPr sz="1167" dirty="0">
                <a:latin typeface="Garamond"/>
                <a:cs typeface="Garamond"/>
              </a:rPr>
              <a:t>a major </a:t>
            </a:r>
            <a:r>
              <a:rPr sz="1167" spc="-5" dirty="0">
                <a:latin typeface="Garamond"/>
                <a:cs typeface="Garamond"/>
              </a:rPr>
              <a:t>impact on </a:t>
            </a:r>
            <a:r>
              <a:rPr sz="1167" dirty="0">
                <a:latin typeface="Garamond"/>
                <a:cs typeface="Garamond"/>
              </a:rPr>
              <a:t>the way </a:t>
            </a:r>
            <a:r>
              <a:rPr sz="1167" spc="-5" dirty="0">
                <a:latin typeface="Garamond"/>
                <a:cs typeface="Garamond"/>
              </a:rPr>
              <a:t>businesses bring </a:t>
            </a:r>
            <a:r>
              <a:rPr sz="1167" dirty="0">
                <a:latin typeface="Garamond"/>
                <a:cs typeface="Garamond"/>
              </a:rPr>
              <a:t>value to their  customers.</a:t>
            </a:r>
            <a:endParaRPr sz="1167">
              <a:latin typeface="Garamond"/>
              <a:cs typeface="Garamond"/>
            </a:endParaRPr>
          </a:p>
          <a:p>
            <a:pPr marL="12347" marR="17903" lvl="1" indent="370408">
              <a:lnSpc>
                <a:spcPts val="1312"/>
              </a:lnSpc>
              <a:buAutoNum type="arabicParenR"/>
              <a:tabLst>
                <a:tab pos="618582" algn="l"/>
              </a:tabLst>
            </a:pPr>
            <a:r>
              <a:rPr sz="1167" spc="-5" dirty="0">
                <a:latin typeface="Garamond"/>
                <a:cs typeface="Garamond"/>
              </a:rPr>
              <a:t>Using </a:t>
            </a:r>
            <a:r>
              <a:rPr sz="1167" dirty="0">
                <a:latin typeface="Garamond"/>
                <a:cs typeface="Garamond"/>
              </a:rPr>
              <a:t>today’s </a:t>
            </a:r>
            <a:r>
              <a:rPr sz="1167" spc="-5" dirty="0">
                <a:latin typeface="Garamond"/>
                <a:cs typeface="Garamond"/>
              </a:rPr>
              <a:t>powerful </a:t>
            </a:r>
            <a:r>
              <a:rPr sz="1167" dirty="0">
                <a:latin typeface="Garamond"/>
                <a:cs typeface="Garamond"/>
              </a:rPr>
              <a:t>computers,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create </a:t>
            </a:r>
            <a:r>
              <a:rPr sz="1167" spc="-5" dirty="0">
                <a:latin typeface="Garamond"/>
                <a:cs typeface="Garamond"/>
              </a:rPr>
              <a:t>detailed databases and </a:t>
            </a:r>
            <a:r>
              <a:rPr sz="1167" dirty="0">
                <a:latin typeface="Garamond"/>
                <a:cs typeface="Garamond"/>
              </a:rPr>
              <a:t>use them to  target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customers with </a:t>
            </a:r>
            <a:r>
              <a:rPr sz="1167" spc="-5" dirty="0">
                <a:latin typeface="Garamond"/>
                <a:cs typeface="Garamond"/>
              </a:rPr>
              <a:t>offers designed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their specific </a:t>
            </a:r>
            <a:r>
              <a:rPr sz="1167" spc="-5" dirty="0">
                <a:latin typeface="Garamond"/>
                <a:cs typeface="Garamond"/>
              </a:rPr>
              <a:t>needs and buying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patterns.</a:t>
            </a:r>
            <a:endParaRPr sz="1167">
              <a:latin typeface="Garamond"/>
              <a:cs typeface="Garamond"/>
            </a:endParaRPr>
          </a:p>
          <a:p>
            <a:pPr marL="12347" marR="19138" lvl="1" indent="370408">
              <a:lnSpc>
                <a:spcPts val="1312"/>
              </a:lnSpc>
              <a:buAutoNum type="arabicParenR"/>
              <a:tabLst>
                <a:tab pos="611174" algn="l"/>
                <a:tab pos="5197444" algn="l"/>
              </a:tabLst>
            </a:pPr>
            <a:r>
              <a:rPr sz="1167" spc="-5" dirty="0">
                <a:latin typeface="Garamond"/>
                <a:cs typeface="Garamond"/>
              </a:rPr>
              <a:t>Cell phones; fax </a:t>
            </a:r>
            <a:r>
              <a:rPr sz="1167" dirty="0">
                <a:latin typeface="Garamond"/>
                <a:cs typeface="Garamond"/>
              </a:rPr>
              <a:t>machines, </a:t>
            </a:r>
            <a:r>
              <a:rPr sz="1167" spc="-5" dirty="0">
                <a:latin typeface="Garamond"/>
                <a:cs typeface="Garamond"/>
              </a:rPr>
              <a:t>and CD-ROM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interactive TV are just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few</a:t>
            </a:r>
            <a:r>
              <a:rPr sz="1167" spc="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of	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tools  </a:t>
            </a:r>
            <a:r>
              <a:rPr sz="1167" spc="-5" dirty="0">
                <a:latin typeface="Garamond"/>
                <a:cs typeface="Garamond"/>
              </a:rPr>
              <a:t>being </a:t>
            </a:r>
            <a:r>
              <a:rPr sz="1167" dirty="0">
                <a:latin typeface="Garamond"/>
                <a:cs typeface="Garamond"/>
              </a:rPr>
              <a:t>used to </a:t>
            </a:r>
            <a:r>
              <a:rPr sz="1167" spc="-5" dirty="0">
                <a:latin typeface="Garamond"/>
                <a:cs typeface="Garamond"/>
              </a:rPr>
              <a:t>make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connections.</a:t>
            </a:r>
            <a:endParaRPr sz="1167">
              <a:latin typeface="Garamond"/>
              <a:cs typeface="Garamond"/>
            </a:endParaRPr>
          </a:p>
          <a:p>
            <a:pPr marL="605000" marR="19138" indent="617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Electronic </a:t>
            </a:r>
            <a:r>
              <a:rPr sz="1167" dirty="0">
                <a:latin typeface="Garamond"/>
                <a:cs typeface="Garamond"/>
              </a:rPr>
              <a:t>commerce </a:t>
            </a:r>
            <a:r>
              <a:rPr sz="1167" spc="-5" dirty="0">
                <a:latin typeface="Garamond"/>
                <a:cs typeface="Garamond"/>
              </a:rPr>
              <a:t>allows </a:t>
            </a:r>
            <a:r>
              <a:rPr sz="1167" dirty="0">
                <a:latin typeface="Garamond"/>
                <a:cs typeface="Garamond"/>
              </a:rPr>
              <a:t>consumers to shop </a:t>
            </a:r>
            <a:r>
              <a:rPr sz="1167" spc="-5" dirty="0">
                <a:latin typeface="Garamond"/>
                <a:cs typeface="Garamond"/>
              </a:rPr>
              <a:t>and buy without </a:t>
            </a:r>
            <a:r>
              <a:rPr sz="1167" dirty="0">
                <a:latin typeface="Garamond"/>
                <a:cs typeface="Garamond"/>
              </a:rPr>
              <a:t>ever </a:t>
            </a:r>
            <a:r>
              <a:rPr sz="1167" spc="-5" dirty="0">
                <a:latin typeface="Garamond"/>
                <a:cs typeface="Garamond"/>
              </a:rPr>
              <a:t>leaving home.  b).  Virtual reality </a:t>
            </a:r>
            <a:r>
              <a:rPr sz="1167" dirty="0">
                <a:latin typeface="Garamond"/>
                <a:cs typeface="Garamond"/>
              </a:rPr>
              <a:t>displays, virtual shopping,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virtual salespeople </a:t>
            </a:r>
            <a:r>
              <a:rPr sz="1167" spc="-5" dirty="0">
                <a:latin typeface="Garamond"/>
                <a:cs typeface="Garamond"/>
              </a:rPr>
              <a:t>are just </a:t>
            </a:r>
            <a:r>
              <a:rPr sz="1167" dirty="0">
                <a:latin typeface="Garamond"/>
                <a:cs typeface="Garamond"/>
              </a:rPr>
              <a:t>a few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spc="2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changes that consumers seem to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embracing. The </a:t>
            </a:r>
            <a:r>
              <a:rPr sz="1167" spc="-5" dirty="0">
                <a:latin typeface="Garamond"/>
                <a:cs typeface="Garamond"/>
              </a:rPr>
              <a:t>Information Superhighway </a:t>
            </a:r>
            <a:r>
              <a:rPr sz="1167" dirty="0">
                <a:latin typeface="Garamond"/>
                <a:cs typeface="Garamond"/>
              </a:rPr>
              <a:t>(and </a:t>
            </a:r>
            <a:r>
              <a:rPr sz="1167" spc="-5" dirty="0">
                <a:latin typeface="Garamond"/>
                <a:cs typeface="Garamond"/>
              </a:rPr>
              <a:t>its backbone--  </a:t>
            </a:r>
            <a:r>
              <a:rPr sz="1167" dirty="0">
                <a:latin typeface="Garamond"/>
                <a:cs typeface="Garamond"/>
              </a:rPr>
              <a:t>the Internet) will link customers to companies in </a:t>
            </a:r>
            <a:r>
              <a:rPr sz="1167" spc="-5" dirty="0">
                <a:latin typeface="Garamond"/>
                <a:cs typeface="Garamond"/>
              </a:rPr>
              <a:t>ways </a:t>
            </a:r>
            <a:r>
              <a:rPr sz="1167" dirty="0">
                <a:latin typeface="Garamond"/>
                <a:cs typeface="Garamond"/>
              </a:rPr>
              <a:t>that were unimagined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a few years </a:t>
            </a:r>
            <a:r>
              <a:rPr sz="1167" spc="-5" dirty="0">
                <a:latin typeface="Garamond"/>
                <a:cs typeface="Garamond"/>
              </a:rPr>
              <a:t>ago.  The </a:t>
            </a:r>
            <a:r>
              <a:rPr sz="1167" i="1" spc="-5" dirty="0">
                <a:latin typeface="Garamond"/>
                <a:cs typeface="Garamond"/>
              </a:rPr>
              <a:t>Internet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vast </a:t>
            </a:r>
            <a:r>
              <a:rPr sz="1167" spc="-5" dirty="0">
                <a:latin typeface="Garamond"/>
                <a:cs typeface="Garamond"/>
              </a:rPr>
              <a:t>and burgeoning </a:t>
            </a:r>
            <a:r>
              <a:rPr sz="1167" dirty="0">
                <a:latin typeface="Garamond"/>
                <a:cs typeface="Garamond"/>
              </a:rPr>
              <a:t>global web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computer </a:t>
            </a:r>
            <a:r>
              <a:rPr sz="1167" spc="-5" dirty="0">
                <a:latin typeface="Garamond"/>
                <a:cs typeface="Garamond"/>
              </a:rPr>
              <a:t>networks,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no </a:t>
            </a:r>
            <a:r>
              <a:rPr sz="1167" dirty="0">
                <a:latin typeface="Garamond"/>
                <a:cs typeface="Garamond"/>
              </a:rPr>
              <a:t>central  management </a:t>
            </a:r>
            <a:r>
              <a:rPr sz="1167" spc="-5" dirty="0">
                <a:latin typeface="Garamond"/>
                <a:cs typeface="Garamond"/>
              </a:rPr>
              <a:t>or ownership.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user-friendly World Wide Web has </a:t>
            </a:r>
            <a:r>
              <a:rPr sz="1167" dirty="0">
                <a:latin typeface="Garamond"/>
                <a:cs typeface="Garamond"/>
              </a:rPr>
              <a:t>changed us</a:t>
            </a:r>
            <a:r>
              <a:rPr sz="1167" spc="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all.</a:t>
            </a:r>
            <a:endParaRPr sz="1167">
              <a:latin typeface="Garamond"/>
              <a:cs typeface="Garamond"/>
            </a:endParaRPr>
          </a:p>
          <a:p>
            <a:pPr marL="382755" marR="114827">
              <a:lnSpc>
                <a:spcPts val="1312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has been hailed 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technology behind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model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doing business.  </a:t>
            </a:r>
            <a:r>
              <a:rPr sz="1167" dirty="0">
                <a:latin typeface="Garamond"/>
                <a:cs typeface="Garamond"/>
              </a:rPr>
              <a:t>2).  New </a:t>
            </a:r>
            <a:r>
              <a:rPr sz="1167" spc="-5" dirty="0">
                <a:latin typeface="Garamond"/>
                <a:cs typeface="Garamond"/>
              </a:rPr>
              <a:t>applications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814281" lvl="1" indent="-209281">
              <a:lnSpc>
                <a:spcPts val="1240"/>
              </a:lnSpc>
              <a:buAutoNum type="alphaLcParenR"/>
              <a:tabLst>
                <a:tab pos="814898" algn="l"/>
              </a:tabLst>
            </a:pPr>
            <a:r>
              <a:rPr sz="1167" spc="-5" dirty="0">
                <a:latin typeface="Garamond"/>
                <a:cs typeface="Garamond"/>
              </a:rPr>
              <a:t>Internet--connecting </a:t>
            </a:r>
            <a:r>
              <a:rPr sz="1167" dirty="0">
                <a:latin typeface="Garamond"/>
                <a:cs typeface="Garamond"/>
              </a:rPr>
              <a:t>with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829714" lvl="1" indent="-224714">
              <a:lnSpc>
                <a:spcPts val="1312"/>
              </a:lnSpc>
              <a:buAutoNum type="alphaLcParenR"/>
              <a:tabLst>
                <a:tab pos="830332" algn="l"/>
              </a:tabLst>
            </a:pPr>
            <a:r>
              <a:rPr sz="1167" spc="-5" dirty="0">
                <a:latin typeface="Garamond"/>
                <a:cs typeface="Garamond"/>
              </a:rPr>
              <a:t>Intranets--connecting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others in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company.</a:t>
            </a:r>
            <a:endParaRPr sz="1167">
              <a:latin typeface="Garamond"/>
              <a:cs typeface="Garamond"/>
            </a:endParaRPr>
          </a:p>
          <a:p>
            <a:pPr marL="816132" lvl="1" indent="-211133">
              <a:lnSpc>
                <a:spcPts val="1312"/>
              </a:lnSpc>
              <a:buAutoNum type="alphaLcParenR"/>
              <a:tabLst>
                <a:tab pos="816750" algn="l"/>
              </a:tabLst>
            </a:pPr>
            <a:r>
              <a:rPr sz="1167" spc="-5" dirty="0">
                <a:latin typeface="Garamond"/>
                <a:cs typeface="Garamond"/>
              </a:rPr>
              <a:t>Extranets--connecting </a:t>
            </a:r>
            <a:r>
              <a:rPr sz="1167" dirty="0">
                <a:latin typeface="Garamond"/>
                <a:cs typeface="Garamond"/>
              </a:rPr>
              <a:t>with strategic </a:t>
            </a:r>
            <a:r>
              <a:rPr sz="1167" spc="-5" dirty="0">
                <a:latin typeface="Garamond"/>
                <a:cs typeface="Garamond"/>
              </a:rPr>
              <a:t>partners, </a:t>
            </a:r>
            <a:r>
              <a:rPr sz="1167" dirty="0">
                <a:latin typeface="Garamond"/>
                <a:cs typeface="Garamond"/>
              </a:rPr>
              <a:t>suppliers,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dealers.</a:t>
            </a:r>
            <a:endParaRPr sz="1167">
              <a:latin typeface="Garamond"/>
              <a:cs typeface="Garamond"/>
            </a:endParaRPr>
          </a:p>
          <a:p>
            <a:pPr marL="382755" marR="2413827">
              <a:lnSpc>
                <a:spcPts val="1312"/>
              </a:lnSpc>
              <a:spcBef>
                <a:spcPts val="73"/>
              </a:spcBef>
              <a:buAutoNum type="arabicParenR" startAt="3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Marketplaces have now become market </a:t>
            </a:r>
            <a:r>
              <a:rPr sz="1167" dirty="0">
                <a:latin typeface="Garamond"/>
                <a:cs typeface="Garamond"/>
              </a:rPr>
              <a:t>spaces.  2).  </a:t>
            </a:r>
            <a:r>
              <a:rPr sz="1167" spc="-5" dirty="0">
                <a:latin typeface="Garamond"/>
                <a:cs typeface="Garamond"/>
              </a:rPr>
              <a:t>However, new opportunities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abound.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  <a:buFont typeface="Garamond"/>
              <a:buAutoNum type="arabicParenR" startAt="3"/>
            </a:pPr>
            <a:endParaRPr sz="1167">
              <a:latin typeface="Times New Roman"/>
              <a:cs typeface="Times New Roman"/>
            </a:endParaRPr>
          </a:p>
          <a:p>
            <a:pPr marL="679082" lvl="1" indent="-222245"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u="sng" spc="-5" dirty="0">
                <a:latin typeface="Garamond"/>
                <a:cs typeface="Garamond"/>
              </a:rPr>
              <a:t>Connections </a:t>
            </a:r>
            <a:r>
              <a:rPr sz="1167" u="sng" dirty="0">
                <a:latin typeface="Garamond"/>
                <a:cs typeface="Garamond"/>
              </a:rPr>
              <a:t>with</a:t>
            </a:r>
            <a:r>
              <a:rPr sz="1167" u="sng" spc="-63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Customers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3809" y="4747365"/>
            <a:ext cx="644525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4762183"/>
            <a:ext cx="492592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most marketers are realizing </a:t>
            </a:r>
            <a:r>
              <a:rPr sz="1167" dirty="0">
                <a:latin typeface="Garamond"/>
                <a:cs typeface="Garamond"/>
              </a:rPr>
              <a:t>that they </a:t>
            </a:r>
            <a:r>
              <a:rPr sz="1167" spc="-5" dirty="0">
                <a:latin typeface="Garamond"/>
                <a:cs typeface="Garamond"/>
              </a:rPr>
              <a:t>don’t </a:t>
            </a:r>
            <a:r>
              <a:rPr sz="1167" dirty="0">
                <a:latin typeface="Garamond"/>
                <a:cs typeface="Garamond"/>
              </a:rPr>
              <a:t>want to connect with just </a:t>
            </a:r>
            <a:r>
              <a:rPr sz="1167" spc="-5" dirty="0">
                <a:latin typeface="Garamond"/>
                <a:cs typeface="Garamond"/>
              </a:rPr>
              <a:t>any  Instead, most are </a:t>
            </a:r>
            <a:r>
              <a:rPr sz="1167" dirty="0">
                <a:latin typeface="Garamond"/>
                <a:cs typeface="Garamond"/>
              </a:rPr>
              <a:t>targeting fewer, </a:t>
            </a:r>
            <a:r>
              <a:rPr sz="1167" spc="-5" dirty="0">
                <a:latin typeface="Garamond"/>
                <a:cs typeface="Garamond"/>
              </a:rPr>
              <a:t>potentially more profitable</a:t>
            </a:r>
            <a:r>
              <a:rPr sz="1167" spc="-1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5080740"/>
            <a:ext cx="5717381" cy="4349482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L="12347" marR="7408" indent="370408">
              <a:lnSpc>
                <a:spcPts val="1312"/>
              </a:lnSpc>
              <a:spcBef>
                <a:spcPts val="117"/>
              </a:spcBef>
              <a:buAutoNum type="arabicParenR"/>
              <a:tabLst>
                <a:tab pos="733408" algn="l"/>
                <a:tab pos="734026" algn="l"/>
              </a:tabLst>
            </a:pPr>
            <a:r>
              <a:rPr sz="1167" spc="-5" dirty="0">
                <a:latin typeface="Garamond"/>
                <a:cs typeface="Garamond"/>
              </a:rPr>
              <a:t>Greater diversity and new consumer </a:t>
            </a:r>
            <a:r>
              <a:rPr sz="1167" dirty="0">
                <a:latin typeface="Garamond"/>
                <a:cs typeface="Garamond"/>
              </a:rPr>
              <a:t>connections </a:t>
            </a:r>
            <a:r>
              <a:rPr sz="1167" spc="-5" dirty="0">
                <a:latin typeface="Garamond"/>
                <a:cs typeface="Garamond"/>
              </a:rPr>
              <a:t>have meant </a:t>
            </a:r>
            <a:r>
              <a:rPr sz="1167" dirty="0">
                <a:latin typeface="Garamond"/>
                <a:cs typeface="Garamond"/>
              </a:rPr>
              <a:t>greater </a:t>
            </a:r>
            <a:r>
              <a:rPr sz="1167" spc="-5" dirty="0">
                <a:latin typeface="Garamond"/>
                <a:cs typeface="Garamond"/>
              </a:rPr>
              <a:t>market  </a:t>
            </a:r>
            <a:r>
              <a:rPr sz="1167" dirty="0">
                <a:latin typeface="Garamond"/>
                <a:cs typeface="Garamond"/>
              </a:rPr>
              <a:t>fragmentation.</a:t>
            </a:r>
            <a:endParaRPr sz="1167">
              <a:latin typeface="Garamond"/>
              <a:cs typeface="Garamond"/>
            </a:endParaRPr>
          </a:p>
          <a:p>
            <a:pPr marL="12347" marR="6173" indent="592653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Marketers have responded by moving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segmented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where they  target carefully chosen sub </a:t>
            </a:r>
            <a:r>
              <a:rPr sz="1167" spc="-5" dirty="0">
                <a:latin typeface="Garamond"/>
                <a:cs typeface="Garamond"/>
              </a:rPr>
              <a:t>markets 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individual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buyers.</a:t>
            </a:r>
            <a:endParaRPr sz="1167">
              <a:latin typeface="Garamond"/>
              <a:cs typeface="Garamond"/>
            </a:endParaRPr>
          </a:p>
          <a:p>
            <a:pPr marL="12347" marR="6791" indent="370408">
              <a:lnSpc>
                <a:spcPts val="1312"/>
              </a:lnSpc>
              <a:buAutoNum type="arabicParenR" startAt="2"/>
              <a:tabLst>
                <a:tab pos="612408" algn="l"/>
              </a:tabLst>
            </a:pPr>
            <a:r>
              <a:rPr sz="1167" spc="-5" dirty="0">
                <a:latin typeface="Garamond"/>
                <a:cs typeface="Garamond"/>
              </a:rPr>
              <a:t>At </a:t>
            </a:r>
            <a:r>
              <a:rPr sz="1167" dirty="0">
                <a:latin typeface="Garamond"/>
                <a:cs typeface="Garamond"/>
              </a:rPr>
              <a:t>the same </a:t>
            </a:r>
            <a:r>
              <a:rPr sz="1167" spc="-5" dirty="0">
                <a:latin typeface="Garamond"/>
                <a:cs typeface="Garamond"/>
              </a:rPr>
              <a:t>time, companies are analyzing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customer to the firm. </a:t>
            </a:r>
            <a:r>
              <a:rPr sz="1167" spc="-5" dirty="0">
                <a:latin typeface="Garamond"/>
                <a:cs typeface="Garamond"/>
              </a:rPr>
              <a:t>What  </a:t>
            </a:r>
            <a:r>
              <a:rPr sz="1167" dirty="0">
                <a:latin typeface="Garamond"/>
                <a:cs typeface="Garamond"/>
              </a:rPr>
              <a:t>value </a:t>
            </a:r>
            <a:r>
              <a:rPr sz="1167" spc="-5" dirty="0">
                <a:latin typeface="Garamond"/>
                <a:cs typeface="Garamond"/>
              </a:rPr>
              <a:t>does </a:t>
            </a:r>
            <a:r>
              <a:rPr sz="1167" dirty="0">
                <a:latin typeface="Garamond"/>
                <a:cs typeface="Garamond"/>
              </a:rPr>
              <a:t>the customer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organization?  Are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worth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pursuing?</a:t>
            </a:r>
            <a:endParaRPr sz="1167">
              <a:latin typeface="Garamond"/>
              <a:cs typeface="Garamond"/>
            </a:endParaRPr>
          </a:p>
          <a:p>
            <a:pPr marL="605000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a).  Connect </a:t>
            </a:r>
            <a:r>
              <a:rPr sz="1167" dirty="0">
                <a:latin typeface="Garamond"/>
                <a:cs typeface="Garamond"/>
              </a:rPr>
              <a:t>with those that will </a:t>
            </a:r>
            <a:r>
              <a:rPr sz="1167" spc="-5" dirty="0">
                <a:latin typeface="Garamond"/>
                <a:cs typeface="Garamond"/>
              </a:rPr>
              <a:t>be bring in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profits.</a:t>
            </a:r>
            <a:endParaRPr sz="1167">
              <a:latin typeface="Garamond"/>
              <a:cs typeface="Garamond"/>
            </a:endParaRPr>
          </a:p>
          <a:p>
            <a:pPr marL="416092" indent="-181500">
              <a:lnSpc>
                <a:spcPts val="1312"/>
              </a:lnSpc>
              <a:buAutoNum type="alphaLcPeriod" startAt="8"/>
              <a:tabLst>
                <a:tab pos="416709" algn="l"/>
              </a:tabLst>
            </a:pPr>
            <a:r>
              <a:rPr sz="1167" spc="-5" dirty="0">
                <a:latin typeface="Garamond"/>
                <a:cs typeface="Garamond"/>
              </a:rPr>
              <a:t>Connect </a:t>
            </a:r>
            <a:r>
              <a:rPr sz="1167" dirty="0">
                <a:latin typeface="Garamond"/>
                <a:cs typeface="Garamond"/>
              </a:rPr>
              <a:t>for a customer’s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lifetime.</a:t>
            </a:r>
            <a:endParaRPr sz="1167">
              <a:latin typeface="Garamond"/>
              <a:cs typeface="Garamond"/>
            </a:endParaRPr>
          </a:p>
          <a:p>
            <a:pPr marL="12347" marR="6173" lvl="1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37719" algn="l"/>
              </a:tabLst>
            </a:pPr>
            <a:r>
              <a:rPr sz="1167" dirty="0">
                <a:latin typeface="Garamond"/>
                <a:cs typeface="Garamond"/>
              </a:rPr>
              <a:t>Rather than always looking </a:t>
            </a:r>
            <a:r>
              <a:rPr sz="1167" spc="-5" dirty="0">
                <a:latin typeface="Garamond"/>
                <a:cs typeface="Garamond"/>
              </a:rPr>
              <a:t>for new </a:t>
            </a:r>
            <a:r>
              <a:rPr sz="1167" dirty="0">
                <a:latin typeface="Garamond"/>
                <a:cs typeface="Garamond"/>
              </a:rPr>
              <a:t>customers, the focus </a:t>
            </a:r>
            <a:r>
              <a:rPr sz="1167" spc="-5" dirty="0">
                <a:latin typeface="Garamond"/>
                <a:cs typeface="Garamond"/>
              </a:rPr>
              <a:t>has now </a:t>
            </a:r>
            <a:r>
              <a:rPr sz="1167" dirty="0">
                <a:latin typeface="Garamond"/>
                <a:cs typeface="Garamond"/>
              </a:rPr>
              <a:t>shifted to keeping  current customers </a:t>
            </a:r>
            <a:r>
              <a:rPr sz="1167" spc="-5" dirty="0">
                <a:latin typeface="Garamond"/>
                <a:cs typeface="Garamond"/>
              </a:rPr>
              <a:t>and building </a:t>
            </a:r>
            <a:r>
              <a:rPr sz="1167" dirty="0">
                <a:latin typeface="Garamond"/>
                <a:cs typeface="Garamond"/>
              </a:rPr>
              <a:t>lasting </a:t>
            </a:r>
            <a:r>
              <a:rPr sz="1167" spc="-5" dirty="0">
                <a:latin typeface="Garamond"/>
                <a:cs typeface="Garamond"/>
              </a:rPr>
              <a:t>relationships based on superior </a:t>
            </a:r>
            <a:r>
              <a:rPr sz="1167" dirty="0">
                <a:latin typeface="Garamond"/>
                <a:cs typeface="Garamond"/>
              </a:rPr>
              <a:t>satisfaction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 marL="601913" lvl="1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Long-term profits have </a:t>
            </a:r>
            <a:r>
              <a:rPr sz="1167" dirty="0">
                <a:latin typeface="Garamond"/>
                <a:cs typeface="Garamond"/>
              </a:rPr>
              <a:t>superseded short-term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gain.</a:t>
            </a:r>
            <a:endParaRPr sz="1167">
              <a:latin typeface="Garamond"/>
              <a:cs typeface="Garamond"/>
            </a:endParaRPr>
          </a:p>
          <a:p>
            <a:pPr marL="12347" marR="6173" lvl="1" indent="370408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60561" algn="l"/>
                <a:tab pos="661796" algn="l"/>
              </a:tabLst>
            </a:pPr>
            <a:r>
              <a:rPr sz="1167" spc="-5" dirty="0">
                <a:latin typeface="Garamond"/>
                <a:cs typeface="Garamond"/>
              </a:rPr>
              <a:t>Companies </a:t>
            </a:r>
            <a:r>
              <a:rPr sz="1167" dirty="0">
                <a:latin typeface="Garamond"/>
                <a:cs typeface="Garamond"/>
              </a:rPr>
              <a:t>are spending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time considering “share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customer”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less time  worrying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“share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market.”</a:t>
            </a:r>
            <a:endParaRPr sz="1167">
              <a:latin typeface="Garamond"/>
              <a:cs typeface="Garamond"/>
            </a:endParaRPr>
          </a:p>
          <a:p>
            <a:pPr marL="605000" marR="2345301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Employees are being </a:t>
            </a:r>
            <a:r>
              <a:rPr sz="1167" dirty="0">
                <a:latin typeface="Garamond"/>
                <a:cs typeface="Garamond"/>
              </a:rPr>
              <a:t>trained in cross-selling.  </a:t>
            </a:r>
            <a:r>
              <a:rPr sz="1167" spc="-5" dirty="0">
                <a:latin typeface="Garamond"/>
                <a:cs typeface="Garamond"/>
              </a:rPr>
              <a:t>b).  Up-selling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a common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practice.</a:t>
            </a:r>
            <a:endParaRPr sz="1167">
              <a:latin typeface="Garamond"/>
              <a:cs typeface="Garamond"/>
            </a:endParaRPr>
          </a:p>
          <a:p>
            <a:pPr marL="12347" marR="8643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Today, beyond connecting more deeply, many </a:t>
            </a:r>
            <a:r>
              <a:rPr sz="1167" dirty="0">
                <a:latin typeface="Garamond"/>
                <a:cs typeface="Garamond"/>
              </a:rPr>
              <a:t>companies are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taking </a:t>
            </a:r>
            <a:r>
              <a:rPr sz="1167" spc="-5" dirty="0">
                <a:latin typeface="Garamond"/>
                <a:cs typeface="Garamond"/>
              </a:rPr>
              <a:t>advantage of new  </a:t>
            </a:r>
            <a:r>
              <a:rPr sz="1167" dirty="0">
                <a:latin typeface="Garamond"/>
                <a:cs typeface="Garamond"/>
              </a:rPr>
              <a:t>technologies that </a:t>
            </a:r>
            <a:r>
              <a:rPr sz="1167" spc="-5" dirty="0">
                <a:latin typeface="Garamond"/>
                <a:cs typeface="Garamond"/>
              </a:rPr>
              <a:t>let </a:t>
            </a:r>
            <a:r>
              <a:rPr sz="1167" dirty="0">
                <a:latin typeface="Garamond"/>
                <a:cs typeface="Garamond"/>
              </a:rPr>
              <a:t>them connect </a:t>
            </a:r>
            <a:r>
              <a:rPr sz="1167" spc="-5" dirty="0">
                <a:latin typeface="Garamond"/>
                <a:cs typeface="Garamond"/>
              </a:rPr>
              <a:t>more directly </a:t>
            </a:r>
            <a:r>
              <a:rPr sz="1167" dirty="0">
                <a:latin typeface="Garamond"/>
                <a:cs typeface="Garamond"/>
              </a:rPr>
              <a:t>with their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12347" marR="4939" indent="370408">
              <a:lnSpc>
                <a:spcPts val="1312"/>
              </a:lnSpc>
              <a:buAutoNum type="arabicParenR"/>
              <a:tabLst>
                <a:tab pos="651918" algn="l"/>
                <a:tab pos="652536" algn="l"/>
              </a:tabLst>
            </a:pPr>
            <a:r>
              <a:rPr sz="1167" dirty="0">
                <a:latin typeface="Garamond"/>
                <a:cs typeface="Garamond"/>
              </a:rPr>
              <a:t>Products </a:t>
            </a:r>
            <a:r>
              <a:rPr sz="1167" spc="-5" dirty="0">
                <a:latin typeface="Garamond"/>
                <a:cs typeface="Garamond"/>
              </a:rPr>
              <a:t>are now available </a:t>
            </a:r>
            <a:r>
              <a:rPr sz="1167" dirty="0">
                <a:latin typeface="Garamond"/>
                <a:cs typeface="Garamond"/>
              </a:rPr>
              <a:t>via </a:t>
            </a:r>
            <a:r>
              <a:rPr sz="1167" spc="-5" dirty="0">
                <a:latin typeface="Garamond"/>
                <a:cs typeface="Garamond"/>
              </a:rPr>
              <a:t>telephone, mail-order </a:t>
            </a:r>
            <a:r>
              <a:rPr sz="1167" dirty="0">
                <a:latin typeface="Garamond"/>
                <a:cs typeface="Garamond"/>
              </a:rPr>
              <a:t>catalogs, kiosks,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electronic  commerce.</a:t>
            </a:r>
            <a:endParaRPr sz="1167">
              <a:latin typeface="Garamond"/>
              <a:cs typeface="Garamond"/>
            </a:endParaRPr>
          </a:p>
          <a:p>
            <a:pPr marL="12347" marR="8643" indent="370408">
              <a:lnSpc>
                <a:spcPts val="1312"/>
              </a:lnSpc>
              <a:buAutoNum type="arabicParenR"/>
              <a:tabLst>
                <a:tab pos="611174" algn="l"/>
              </a:tabLst>
            </a:pPr>
            <a:r>
              <a:rPr sz="1167" spc="-5" dirty="0">
                <a:latin typeface="Garamond"/>
                <a:cs typeface="Garamond"/>
              </a:rPr>
              <a:t>Business-to-business purchasing </a:t>
            </a:r>
            <a:r>
              <a:rPr sz="1167" dirty="0">
                <a:latin typeface="Garamond"/>
                <a:cs typeface="Garamond"/>
              </a:rPr>
              <a:t>over the </a:t>
            </a:r>
            <a:r>
              <a:rPr sz="1167" spc="-5" dirty="0">
                <a:latin typeface="Garamond"/>
                <a:cs typeface="Garamond"/>
              </a:rPr>
              <a:t>Internet has increased </a:t>
            </a:r>
            <a:r>
              <a:rPr sz="1167" dirty="0">
                <a:latin typeface="Garamond"/>
                <a:cs typeface="Garamond"/>
              </a:rPr>
              <a:t>even faster than </a:t>
            </a:r>
            <a:r>
              <a:rPr sz="1167" spc="-5" dirty="0">
                <a:latin typeface="Garamond"/>
                <a:cs typeface="Garamond"/>
              </a:rPr>
              <a:t>online 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buying.</a:t>
            </a:r>
            <a:endParaRPr sz="1167">
              <a:latin typeface="Garamond"/>
              <a:cs typeface="Garamond"/>
            </a:endParaRPr>
          </a:p>
          <a:p>
            <a:pPr marL="605000" marR="1249510" indent="-222245">
              <a:lnSpc>
                <a:spcPts val="1312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Some firms sell </a:t>
            </a:r>
            <a:r>
              <a:rPr sz="1167" u="sng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via </a:t>
            </a:r>
            <a:r>
              <a:rPr sz="1167" spc="-5" dirty="0">
                <a:latin typeface="Garamond"/>
                <a:cs typeface="Garamond"/>
              </a:rPr>
              <a:t>direct channels </a:t>
            </a:r>
            <a:r>
              <a:rPr sz="1167" dirty="0">
                <a:latin typeface="Garamond"/>
                <a:cs typeface="Garamond"/>
              </a:rPr>
              <a:t>(Example: </a:t>
            </a:r>
            <a:r>
              <a:rPr sz="1167" spc="-5" dirty="0">
                <a:latin typeface="Garamond"/>
                <a:cs typeface="Garamond"/>
              </a:rPr>
              <a:t>Dell Computer,  Amazon.com).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firms use a </a:t>
            </a:r>
            <a:r>
              <a:rPr sz="1167" spc="-5" dirty="0">
                <a:latin typeface="Garamond"/>
                <a:cs typeface="Garamond"/>
              </a:rPr>
              <a:t>combination of </a:t>
            </a:r>
            <a:r>
              <a:rPr sz="1167" dirty="0">
                <a:latin typeface="Garamond"/>
                <a:cs typeface="Garamond"/>
              </a:rPr>
              <a:t>traditional selling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direct selling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methods.</a:t>
            </a:r>
            <a:endParaRPr sz="1167">
              <a:latin typeface="Garamond"/>
              <a:cs typeface="Garamond"/>
            </a:endParaRPr>
          </a:p>
          <a:p>
            <a:pPr marL="12347">
              <a:lnSpc>
                <a:spcPts val="1312"/>
              </a:lnSpc>
            </a:pPr>
            <a:r>
              <a:rPr sz="1167" u="sng" spc="-5" dirty="0">
                <a:latin typeface="Garamond"/>
                <a:cs typeface="Garamond"/>
              </a:rPr>
              <a:t>Direct marketing is redefining </a:t>
            </a:r>
            <a:r>
              <a:rPr sz="1167" u="sng" dirty="0">
                <a:latin typeface="Garamond"/>
                <a:cs typeface="Garamond"/>
              </a:rPr>
              <a:t>the </a:t>
            </a:r>
            <a:r>
              <a:rPr sz="1167" u="sng" spc="-5" dirty="0">
                <a:latin typeface="Garamond"/>
                <a:cs typeface="Garamond"/>
              </a:rPr>
              <a:t>buyer’s role in </a:t>
            </a:r>
            <a:r>
              <a:rPr sz="1167" u="sng" dirty="0">
                <a:latin typeface="Garamond"/>
                <a:cs typeface="Garamond"/>
              </a:rPr>
              <a:t>connecting with</a:t>
            </a:r>
            <a:r>
              <a:rPr sz="1167" u="sng" spc="-24" dirty="0">
                <a:latin typeface="Garamond"/>
                <a:cs typeface="Garamond"/>
              </a:rPr>
              <a:t> </a:t>
            </a:r>
            <a:r>
              <a:rPr sz="1167" u="sng" dirty="0">
                <a:latin typeface="Garamond"/>
                <a:cs typeface="Garamond"/>
              </a:rPr>
              <a:t>sellers.</a:t>
            </a:r>
            <a:endParaRPr sz="1167">
              <a:latin typeface="Garamond"/>
              <a:cs typeface="Garamond"/>
            </a:endParaRPr>
          </a:p>
          <a:p>
            <a:pPr marL="382755" marR="630311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1). Buyers </a:t>
            </a:r>
            <a:r>
              <a:rPr sz="1167" spc="-5" dirty="0">
                <a:latin typeface="Garamond"/>
                <a:cs typeface="Garamond"/>
              </a:rPr>
              <a:t>are now active participants </a:t>
            </a:r>
            <a:r>
              <a:rPr sz="1167" dirty="0">
                <a:latin typeface="Garamond"/>
                <a:cs typeface="Garamond"/>
              </a:rPr>
              <a:t>in shaping the marketing </a:t>
            </a:r>
            <a:r>
              <a:rPr sz="1167" spc="-5" dirty="0">
                <a:latin typeface="Garamond"/>
                <a:cs typeface="Garamond"/>
              </a:rPr>
              <a:t>offer and process.  </a:t>
            </a:r>
            <a:r>
              <a:rPr sz="1167" dirty="0">
                <a:latin typeface="Garamond"/>
                <a:cs typeface="Garamond"/>
              </a:rPr>
              <a:t>2).  </a:t>
            </a:r>
            <a:r>
              <a:rPr sz="1167" spc="-5" dirty="0">
                <a:latin typeface="Garamond"/>
                <a:cs typeface="Garamond"/>
              </a:rPr>
              <a:t>Some companies allow buyers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design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own products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online.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8216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375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spcBef>
                <a:spcPts val="914"/>
              </a:spcBef>
            </a:pPr>
            <a:r>
              <a:rPr sz="1167" dirty="0">
                <a:latin typeface="Garamond"/>
                <a:cs typeface="Garamond"/>
              </a:rPr>
              <a:t>3). Some marketers </a:t>
            </a:r>
            <a:r>
              <a:rPr sz="1167" spc="-5" dirty="0">
                <a:latin typeface="Garamond"/>
                <a:cs typeface="Garamond"/>
              </a:rPr>
              <a:t>have hailed direct marketing as </a:t>
            </a:r>
            <a:r>
              <a:rPr sz="1167" dirty="0">
                <a:latin typeface="Garamond"/>
                <a:cs typeface="Garamond"/>
              </a:rPr>
              <a:t>the “marketing </a:t>
            </a:r>
            <a:r>
              <a:rPr sz="1167" spc="-5" dirty="0">
                <a:latin typeface="Garamond"/>
                <a:cs typeface="Garamond"/>
              </a:rPr>
              <a:t>model </a:t>
            </a:r>
            <a:r>
              <a:rPr sz="1167" dirty="0">
                <a:latin typeface="Garamond"/>
                <a:cs typeface="Garamond"/>
              </a:rPr>
              <a:t>of the </a:t>
            </a:r>
            <a:r>
              <a:rPr sz="1167" spc="-5" dirty="0">
                <a:latin typeface="Garamond"/>
                <a:cs typeface="Garamond"/>
              </a:rPr>
              <a:t>next  millennium.”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679082" indent="-222245">
              <a:lnSpc>
                <a:spcPts val="1361"/>
              </a:lnSpc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u="sng" spc="-5" dirty="0">
                <a:latin typeface="Garamond"/>
                <a:cs typeface="Garamond"/>
              </a:rPr>
              <a:t>Connections </a:t>
            </a:r>
            <a:r>
              <a:rPr sz="1167" u="sng" dirty="0">
                <a:latin typeface="Garamond"/>
                <a:cs typeface="Garamond"/>
              </a:rPr>
              <a:t>with </a:t>
            </a:r>
            <a:r>
              <a:rPr sz="1167" u="sng" spc="-5" dirty="0">
                <a:latin typeface="Garamond"/>
                <a:cs typeface="Garamond"/>
              </a:rPr>
              <a:t>Marketing’s</a:t>
            </a:r>
            <a:r>
              <a:rPr sz="1167" u="sng" spc="-73" dirty="0">
                <a:latin typeface="Garamond"/>
                <a:cs typeface="Garamond"/>
              </a:rPr>
              <a:t> </a:t>
            </a:r>
            <a:r>
              <a:rPr sz="1167" u="sng" dirty="0">
                <a:latin typeface="Garamond"/>
                <a:cs typeface="Garamond"/>
              </a:rPr>
              <a:t>Partners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Connecting </a:t>
            </a:r>
            <a:r>
              <a:rPr sz="1167" dirty="0">
                <a:latin typeface="Garamond"/>
                <a:cs typeface="Garamond"/>
              </a:rPr>
              <a:t>inside the company--traditionally, </a:t>
            </a:r>
            <a:r>
              <a:rPr sz="1167" spc="-5" dirty="0">
                <a:latin typeface="Garamond"/>
                <a:cs typeface="Garamond"/>
              </a:rPr>
              <a:t>marketers have played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role of intermediary,  </a:t>
            </a:r>
            <a:r>
              <a:rPr sz="1167" dirty="0">
                <a:latin typeface="Garamond"/>
                <a:cs typeface="Garamond"/>
              </a:rPr>
              <a:t>charged with understanding customer </a:t>
            </a:r>
            <a:r>
              <a:rPr sz="1167" spc="-5" dirty="0">
                <a:latin typeface="Garamond"/>
                <a:cs typeface="Garamond"/>
              </a:rPr>
              <a:t>needs and representing </a:t>
            </a:r>
            <a:r>
              <a:rPr sz="1167" dirty="0">
                <a:latin typeface="Garamond"/>
                <a:cs typeface="Garamond"/>
              </a:rPr>
              <a:t>the customer to </a:t>
            </a:r>
            <a:r>
              <a:rPr sz="1167" spc="-5" dirty="0">
                <a:latin typeface="Garamond"/>
                <a:cs typeface="Garamond"/>
              </a:rPr>
              <a:t>different </a:t>
            </a:r>
            <a:r>
              <a:rPr sz="1167" dirty="0">
                <a:latin typeface="Garamond"/>
                <a:cs typeface="Garamond"/>
              </a:rPr>
              <a:t>company  </a:t>
            </a:r>
            <a:r>
              <a:rPr sz="1167" spc="-5" dirty="0">
                <a:latin typeface="Garamond"/>
                <a:cs typeface="Garamond"/>
              </a:rPr>
              <a:t>departments, </a:t>
            </a:r>
            <a:r>
              <a:rPr sz="1167" dirty="0">
                <a:latin typeface="Garamond"/>
                <a:cs typeface="Garamond"/>
              </a:rPr>
              <a:t>which then </a:t>
            </a:r>
            <a:r>
              <a:rPr sz="1167" spc="-5" dirty="0">
                <a:latin typeface="Garamond"/>
                <a:cs typeface="Garamond"/>
              </a:rPr>
              <a:t>acted </a:t>
            </a:r>
            <a:r>
              <a:rPr sz="1167" dirty="0">
                <a:latin typeface="Garamond"/>
                <a:cs typeface="Garamond"/>
              </a:rPr>
              <a:t>upon these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605000" marR="1354459" indent="-222245">
              <a:lnSpc>
                <a:spcPts val="1312"/>
              </a:lnSpc>
              <a:buAutoNum type="arabicParenR"/>
              <a:tabLst>
                <a:tab pos="602531" algn="l"/>
              </a:tabLst>
            </a:pPr>
            <a:r>
              <a:rPr sz="1167" spc="-5" dirty="0">
                <a:latin typeface="Garamond"/>
                <a:cs typeface="Garamond"/>
              </a:rPr>
              <a:t>Marketing no </a:t>
            </a:r>
            <a:r>
              <a:rPr sz="1167" dirty="0">
                <a:latin typeface="Garamond"/>
                <a:cs typeface="Garamond"/>
              </a:rPr>
              <a:t>longer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sole </a:t>
            </a:r>
            <a:r>
              <a:rPr sz="1167" spc="-5" dirty="0">
                <a:latin typeface="Garamond"/>
                <a:cs typeface="Garamond"/>
              </a:rPr>
              <a:t>ownership of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interactions.  a).  Now, </a:t>
            </a:r>
            <a:r>
              <a:rPr sz="1167" dirty="0">
                <a:latin typeface="Garamond"/>
                <a:cs typeface="Garamond"/>
              </a:rPr>
              <a:t>every employee must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-1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customer-focused.</a:t>
            </a:r>
            <a:endParaRPr sz="1167">
              <a:latin typeface="Garamond"/>
              <a:cs typeface="Garamond"/>
            </a:endParaRPr>
          </a:p>
          <a:p>
            <a:pPr marL="880337" lvl="1" indent="-275337">
              <a:lnSpc>
                <a:spcPts val="1240"/>
              </a:lnSpc>
              <a:buAutoNum type="alphaLcParenR" startAt="2"/>
              <a:tabLst>
                <a:tab pos="880337" algn="l"/>
                <a:tab pos="880953" algn="l"/>
              </a:tabLst>
            </a:pPr>
            <a:r>
              <a:rPr sz="1167" spc="-5" dirty="0">
                <a:latin typeface="Garamond"/>
                <a:cs typeface="Garamond"/>
              </a:rPr>
              <a:t>Companies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are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reorganizing</a:t>
            </a:r>
            <a:r>
              <a:rPr sz="1167" spc="19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their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operations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align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better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needs.</a:t>
            </a:r>
            <a:endParaRPr sz="1167">
              <a:latin typeface="Garamond"/>
              <a:cs typeface="Garamond"/>
            </a:endParaRPr>
          </a:p>
          <a:p>
            <a:pPr marL="816750" lvl="1" indent="-211749">
              <a:lnSpc>
                <a:spcPts val="1312"/>
              </a:lnSpc>
              <a:buAutoNum type="alphaLcParenR" startAt="3"/>
              <a:tabLst>
                <a:tab pos="817367" algn="l"/>
              </a:tabLst>
            </a:pPr>
            <a:r>
              <a:rPr sz="1167" dirty="0">
                <a:latin typeface="Garamond"/>
                <a:cs typeface="Garamond"/>
              </a:rPr>
              <a:t>Teams </a:t>
            </a:r>
            <a:r>
              <a:rPr sz="1167" spc="-5" dirty="0">
                <a:latin typeface="Garamond"/>
                <a:cs typeface="Garamond"/>
              </a:rPr>
              <a:t>coordinate </a:t>
            </a:r>
            <a:r>
              <a:rPr sz="1167" dirty="0">
                <a:latin typeface="Garamond"/>
                <a:cs typeface="Garamond"/>
              </a:rPr>
              <a:t>efforts toward the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customer.</a:t>
            </a:r>
            <a:endParaRPr sz="1167">
              <a:latin typeface="Garamond"/>
              <a:cs typeface="Garamond"/>
            </a:endParaRPr>
          </a:p>
          <a:p>
            <a:pPr marL="12347" marR="18520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Connecting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outside partners--most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today are </a:t>
            </a:r>
            <a:r>
              <a:rPr sz="1167" dirty="0">
                <a:latin typeface="Garamond"/>
                <a:cs typeface="Garamond"/>
              </a:rPr>
              <a:t>networked </a:t>
            </a:r>
            <a:r>
              <a:rPr sz="1167" spc="-5" dirty="0">
                <a:latin typeface="Garamond"/>
                <a:cs typeface="Garamond"/>
              </a:rPr>
              <a:t>companies, relying heavily  on partnerships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other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buAutoNum type="arabicParenR"/>
              <a:tabLst>
                <a:tab pos="614260" algn="l"/>
              </a:tabLst>
            </a:pPr>
            <a:r>
              <a:rPr sz="1167" spc="-5" dirty="0">
                <a:latin typeface="Garamond"/>
                <a:cs typeface="Garamond"/>
              </a:rPr>
              <a:t>Supply </a:t>
            </a:r>
            <a:r>
              <a:rPr sz="1167" dirty="0">
                <a:latin typeface="Garamond"/>
                <a:cs typeface="Garamond"/>
              </a:rPr>
              <a:t>chain </a:t>
            </a:r>
            <a:r>
              <a:rPr sz="1167" spc="-5" dirty="0">
                <a:latin typeface="Garamond"/>
                <a:cs typeface="Garamond"/>
              </a:rPr>
              <a:t>management--the supply </a:t>
            </a:r>
            <a:r>
              <a:rPr sz="1167" dirty="0">
                <a:latin typeface="Garamond"/>
                <a:cs typeface="Garamond"/>
              </a:rPr>
              <a:t>chain </a:t>
            </a:r>
            <a:r>
              <a:rPr sz="1167" spc="-5" dirty="0">
                <a:latin typeface="Garamond"/>
                <a:cs typeface="Garamond"/>
              </a:rPr>
              <a:t>describes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longer </a:t>
            </a:r>
            <a:r>
              <a:rPr sz="1167" dirty="0">
                <a:latin typeface="Garamond"/>
                <a:cs typeface="Garamond"/>
              </a:rPr>
              <a:t>channel, stretching from  </a:t>
            </a:r>
            <a:r>
              <a:rPr sz="1167" spc="-5" dirty="0">
                <a:latin typeface="Garamond"/>
                <a:cs typeface="Garamond"/>
              </a:rPr>
              <a:t>raw materials </a:t>
            </a:r>
            <a:r>
              <a:rPr sz="1167" dirty="0">
                <a:latin typeface="Garamond"/>
                <a:cs typeface="Garamond"/>
              </a:rPr>
              <a:t>to components to final </a:t>
            </a:r>
            <a:r>
              <a:rPr sz="1167" spc="-5" dirty="0">
                <a:latin typeface="Garamond"/>
                <a:cs typeface="Garamond"/>
              </a:rPr>
              <a:t>products that are </a:t>
            </a:r>
            <a:r>
              <a:rPr sz="1167" dirty="0">
                <a:latin typeface="Garamond"/>
                <a:cs typeface="Garamond"/>
              </a:rPr>
              <a:t>carried to final </a:t>
            </a:r>
            <a:r>
              <a:rPr sz="1167" spc="-5" dirty="0">
                <a:latin typeface="Garamond"/>
                <a:cs typeface="Garamond"/>
              </a:rPr>
              <a:t>buyers. Each member 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supply </a:t>
            </a:r>
            <a:r>
              <a:rPr sz="1167" dirty="0">
                <a:latin typeface="Garamond"/>
                <a:cs typeface="Garamond"/>
              </a:rPr>
              <a:t>chain creates </a:t>
            </a:r>
            <a:r>
              <a:rPr sz="1167" spc="-5" dirty="0">
                <a:latin typeface="Garamond"/>
                <a:cs typeface="Garamond"/>
              </a:rPr>
              <a:t>and captures only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portion of </a:t>
            </a:r>
            <a:r>
              <a:rPr sz="1167" dirty="0">
                <a:latin typeface="Garamond"/>
                <a:cs typeface="Garamond"/>
              </a:rPr>
              <a:t>the total value generated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the supply  chain.</a:t>
            </a:r>
            <a:endParaRPr sz="1167">
              <a:latin typeface="Garamond"/>
              <a:cs typeface="Garamond"/>
            </a:endParaRPr>
          </a:p>
          <a:p>
            <a:pPr marL="12347" marR="19755" indent="370408" algn="just">
              <a:lnSpc>
                <a:spcPts val="1312"/>
              </a:lnSpc>
              <a:buAutoNum type="arabicParenR"/>
              <a:tabLst>
                <a:tab pos="637719" algn="l"/>
              </a:tabLst>
            </a:pPr>
            <a:r>
              <a:rPr sz="1167" spc="-5" dirty="0">
                <a:latin typeface="Garamond"/>
                <a:cs typeface="Garamond"/>
              </a:rPr>
              <a:t>Supply </a:t>
            </a:r>
            <a:r>
              <a:rPr sz="1167" dirty="0">
                <a:latin typeface="Garamond"/>
                <a:cs typeface="Garamond"/>
              </a:rPr>
              <a:t>chain </a:t>
            </a:r>
            <a:r>
              <a:rPr sz="1167" spc="-5" dirty="0">
                <a:latin typeface="Garamond"/>
                <a:cs typeface="Garamond"/>
              </a:rPr>
              <a:t>management allows all partners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strengthen relationships </a:t>
            </a:r>
            <a:r>
              <a:rPr sz="1167" dirty="0">
                <a:latin typeface="Garamond"/>
                <a:cs typeface="Garamond"/>
              </a:rPr>
              <a:t>for mode of  </a:t>
            </a:r>
            <a:r>
              <a:rPr sz="1167" spc="-5" dirty="0">
                <a:latin typeface="Garamond"/>
                <a:cs typeface="Garamond"/>
              </a:rPr>
              <a:t>payment and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delivery.</a:t>
            </a:r>
            <a:endParaRPr sz="1167">
              <a:latin typeface="Garamond"/>
              <a:cs typeface="Garamond"/>
            </a:endParaRPr>
          </a:p>
          <a:p>
            <a:pPr marL="601913" indent="-219158">
              <a:lnSpc>
                <a:spcPts val="1240"/>
              </a:lnSpc>
              <a:buAutoNum type="arabicParenR"/>
              <a:tabLst>
                <a:tab pos="602531" algn="l"/>
              </a:tabLst>
            </a:pP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alliances--companies need </a:t>
            </a:r>
            <a:r>
              <a:rPr sz="1167" dirty="0">
                <a:latin typeface="Garamond"/>
                <a:cs typeface="Garamond"/>
              </a:rPr>
              <a:t>strategic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partners.</a:t>
            </a:r>
            <a:endParaRPr sz="1167">
              <a:latin typeface="Garamond"/>
              <a:cs typeface="Garamond"/>
            </a:endParaRPr>
          </a:p>
          <a:p>
            <a:pPr marL="12347" marR="19138" lvl="1" indent="592653" algn="just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849469" algn="l"/>
              </a:tabLst>
            </a:pP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strategic </a:t>
            </a:r>
            <a:r>
              <a:rPr sz="1167" spc="-5" dirty="0">
                <a:latin typeface="Garamond"/>
                <a:cs typeface="Garamond"/>
              </a:rPr>
              <a:t>alliances </a:t>
            </a:r>
            <a:r>
              <a:rPr sz="1167" dirty="0">
                <a:latin typeface="Garamond"/>
                <a:cs typeface="Garamond"/>
              </a:rPr>
              <a:t>take the form </a:t>
            </a:r>
            <a:r>
              <a:rPr sz="1167" spc="-5" dirty="0">
                <a:latin typeface="Garamond"/>
                <a:cs typeface="Garamond"/>
              </a:rPr>
              <a:t>of marketing alliances--can be product or 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oriented in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one company licenses another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produce its product, or </a:t>
            </a:r>
            <a:r>
              <a:rPr sz="1167" dirty="0">
                <a:latin typeface="Garamond"/>
                <a:cs typeface="Garamond"/>
              </a:rPr>
              <a:t>two companies  </a:t>
            </a:r>
            <a:r>
              <a:rPr sz="1167" spc="-5" dirty="0">
                <a:latin typeface="Garamond"/>
                <a:cs typeface="Garamond"/>
              </a:rPr>
              <a:t>jointly market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complementary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830332" lvl="1" indent="-225332">
              <a:lnSpc>
                <a:spcPts val="1240"/>
              </a:lnSpc>
              <a:buAutoNum type="alphaLcParenR"/>
              <a:tabLst>
                <a:tab pos="830949" algn="l"/>
              </a:tabLst>
            </a:pPr>
            <a:r>
              <a:rPr sz="1167" spc="-5" dirty="0">
                <a:latin typeface="Garamond"/>
                <a:cs typeface="Garamond"/>
              </a:rPr>
              <a:t>Alliances </a:t>
            </a:r>
            <a:r>
              <a:rPr sz="1167" dirty="0">
                <a:latin typeface="Garamond"/>
                <a:cs typeface="Garamond"/>
              </a:rPr>
              <a:t>could </a:t>
            </a:r>
            <a:r>
              <a:rPr sz="1167" spc="-5" dirty="0">
                <a:latin typeface="Garamond"/>
                <a:cs typeface="Garamond"/>
              </a:rPr>
              <a:t>be promotional, </a:t>
            </a:r>
            <a:r>
              <a:rPr sz="1167" dirty="0">
                <a:latin typeface="Garamond"/>
                <a:cs typeface="Garamond"/>
              </a:rPr>
              <a:t>logistical,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even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nature.</a:t>
            </a:r>
            <a:endParaRPr sz="1167">
              <a:latin typeface="Garamond"/>
              <a:cs typeface="Garamond"/>
            </a:endParaRPr>
          </a:p>
          <a:p>
            <a:pPr marL="12347" marR="17903" lvl="1" indent="592653">
              <a:lnSpc>
                <a:spcPts val="1312"/>
              </a:lnSpc>
              <a:spcBef>
                <a:spcPts val="73"/>
              </a:spcBef>
              <a:buAutoNum type="alphaLcParenR"/>
              <a:tabLst>
                <a:tab pos="793291" algn="l"/>
              </a:tabLst>
            </a:pPr>
            <a:r>
              <a:rPr sz="1167" spc="-5" dirty="0">
                <a:latin typeface="Garamond"/>
                <a:cs typeface="Garamond"/>
              </a:rPr>
              <a:t>Companies must be </a:t>
            </a:r>
            <a:r>
              <a:rPr sz="1167" dirty="0">
                <a:latin typeface="Garamond"/>
                <a:cs typeface="Garamond"/>
              </a:rPr>
              <a:t>careful when choosing </a:t>
            </a:r>
            <a:r>
              <a:rPr sz="1167" spc="-5" dirty="0">
                <a:latin typeface="Garamond"/>
                <a:cs typeface="Garamond"/>
              </a:rPr>
              <a:t>partners </a:t>
            </a:r>
            <a:r>
              <a:rPr sz="1167" dirty="0">
                <a:latin typeface="Garamond"/>
                <a:cs typeface="Garamond"/>
              </a:rPr>
              <a:t>so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to complement strengths  </a:t>
            </a:r>
            <a:r>
              <a:rPr sz="1167" spc="-5" dirty="0">
                <a:latin typeface="Garamond"/>
                <a:cs typeface="Garamond"/>
              </a:rPr>
              <a:t>and offset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weaknesses.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5"/>
              </a:spcBef>
            </a:pPr>
            <a:endParaRPr sz="1167">
              <a:latin typeface="Times New Roman"/>
              <a:cs typeface="Times New Roman"/>
            </a:endParaRPr>
          </a:p>
          <a:p>
            <a:pPr marL="679082" indent="-222245">
              <a:lnSpc>
                <a:spcPts val="1356"/>
              </a:lnSpc>
              <a:buFont typeface="Symbol"/>
              <a:buChar char=""/>
              <a:tabLst>
                <a:tab pos="678464" algn="l"/>
                <a:tab pos="679082" algn="l"/>
                <a:tab pos="901327" algn="l"/>
              </a:tabLst>
            </a:pPr>
            <a:r>
              <a:rPr sz="1167" u="sng" dirty="0">
                <a:latin typeface="Garamond"/>
                <a:cs typeface="Garamond"/>
              </a:rPr>
              <a:t> 	</a:t>
            </a:r>
            <a:r>
              <a:rPr sz="1167" u="sng" spc="-5" dirty="0">
                <a:latin typeface="Garamond"/>
                <a:cs typeface="Garamond"/>
              </a:rPr>
              <a:t>Connections </a:t>
            </a:r>
            <a:r>
              <a:rPr sz="1167" u="sng" dirty="0">
                <a:latin typeface="Garamond"/>
                <a:cs typeface="Garamond"/>
              </a:rPr>
              <a:t>with the </a:t>
            </a:r>
            <a:r>
              <a:rPr sz="1167" u="sng" spc="-5" dirty="0">
                <a:latin typeface="Garamond"/>
                <a:cs typeface="Garamond"/>
              </a:rPr>
              <a:t>World Around</a:t>
            </a:r>
            <a:r>
              <a:rPr sz="1167" u="sng" spc="-73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Us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Marketers are </a:t>
            </a:r>
            <a:r>
              <a:rPr sz="1167" dirty="0">
                <a:latin typeface="Garamond"/>
                <a:cs typeface="Garamond"/>
              </a:rPr>
              <a:t>taking a fresh </a:t>
            </a:r>
            <a:r>
              <a:rPr sz="1167" spc="-5" dirty="0">
                <a:latin typeface="Garamond"/>
                <a:cs typeface="Garamond"/>
              </a:rPr>
              <a:t>look at how </a:t>
            </a:r>
            <a:r>
              <a:rPr sz="1167" dirty="0">
                <a:latin typeface="Garamond"/>
                <a:cs typeface="Garamond"/>
              </a:rPr>
              <a:t>they connect with the </a:t>
            </a:r>
            <a:r>
              <a:rPr sz="1167" spc="-5" dirty="0">
                <a:latin typeface="Garamond"/>
                <a:cs typeface="Garamond"/>
              </a:rPr>
              <a:t>broader </a:t>
            </a:r>
            <a:r>
              <a:rPr sz="1167" dirty="0">
                <a:latin typeface="Garamond"/>
                <a:cs typeface="Garamond"/>
              </a:rPr>
              <a:t>world </a:t>
            </a:r>
            <a:r>
              <a:rPr sz="1167" spc="-5" dirty="0">
                <a:latin typeface="Garamond"/>
                <a:cs typeface="Garamond"/>
              </a:rPr>
              <a:t>around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12347" marR="19138" indent="370408" algn="just">
              <a:lnSpc>
                <a:spcPts val="1312"/>
              </a:lnSpc>
              <a:spcBef>
                <a:spcPts val="73"/>
              </a:spcBef>
              <a:buAutoNum type="arabicParenR"/>
              <a:tabLst>
                <a:tab pos="651301" algn="l"/>
              </a:tabLst>
            </a:pPr>
            <a:r>
              <a:rPr sz="1167" dirty="0">
                <a:latin typeface="Garamond"/>
                <a:cs typeface="Garamond"/>
              </a:rPr>
              <a:t>Global connections--geographical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cultural </a:t>
            </a:r>
            <a:r>
              <a:rPr sz="1167" spc="-5" dirty="0">
                <a:latin typeface="Garamond"/>
                <a:cs typeface="Garamond"/>
              </a:rPr>
              <a:t>differences and </a:t>
            </a:r>
            <a:r>
              <a:rPr sz="1167" dirty="0">
                <a:latin typeface="Garamond"/>
                <a:cs typeface="Garamond"/>
              </a:rPr>
              <a:t>distances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shrunk  </a:t>
            </a:r>
            <a:r>
              <a:rPr sz="1167" spc="-5" dirty="0">
                <a:latin typeface="Garamond"/>
                <a:cs typeface="Garamond"/>
              </a:rPr>
              <a:t>dramatically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last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decade.</a:t>
            </a:r>
            <a:endParaRPr sz="1167">
              <a:latin typeface="Garamond"/>
              <a:cs typeface="Garamond"/>
            </a:endParaRPr>
          </a:p>
          <a:p>
            <a:pPr marL="12347" marR="18520" indent="370408" algn="just">
              <a:lnSpc>
                <a:spcPts val="1312"/>
              </a:lnSpc>
              <a:buAutoNum type="arabicParenR"/>
              <a:tabLst>
                <a:tab pos="670439" algn="l"/>
              </a:tabLst>
            </a:pPr>
            <a:r>
              <a:rPr sz="1167" dirty="0">
                <a:latin typeface="Garamond"/>
                <a:cs typeface="Garamond"/>
              </a:rPr>
              <a:t>Today, </a:t>
            </a:r>
            <a:r>
              <a:rPr sz="1167" spc="-5" dirty="0">
                <a:latin typeface="Garamond"/>
                <a:cs typeface="Garamond"/>
              </a:rPr>
              <a:t>almost </a:t>
            </a:r>
            <a:r>
              <a:rPr sz="1167" dirty="0">
                <a:latin typeface="Garamond"/>
                <a:cs typeface="Garamond"/>
              </a:rPr>
              <a:t>every company, large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small, is touched in some way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global  competition.</a:t>
            </a:r>
            <a:endParaRPr sz="1167">
              <a:latin typeface="Garamond"/>
              <a:cs typeface="Garamond"/>
            </a:endParaRPr>
          </a:p>
          <a:p>
            <a:pPr marL="12347" lvl="1" indent="592653">
              <a:lnSpc>
                <a:spcPts val="1240"/>
              </a:lnSpc>
              <a:buAutoNum type="alphaLcParenR"/>
              <a:tabLst>
                <a:tab pos="892684" algn="l"/>
                <a:tab pos="893918" algn="l"/>
              </a:tabLst>
            </a:pPr>
            <a:r>
              <a:rPr sz="1167" dirty="0">
                <a:latin typeface="Garamond"/>
                <a:cs typeface="Garamond"/>
              </a:rPr>
              <a:t>Firms  </a:t>
            </a:r>
            <a:r>
              <a:rPr sz="1167" spc="-5" dirty="0">
                <a:latin typeface="Garamond"/>
                <a:cs typeface="Garamond"/>
              </a:rPr>
              <a:t>are  </a:t>
            </a:r>
            <a:r>
              <a:rPr sz="1167" dirty="0">
                <a:latin typeface="Garamond"/>
                <a:cs typeface="Garamond"/>
              </a:rPr>
              <a:t>challenged  </a:t>
            </a:r>
            <a:r>
              <a:rPr sz="1167" spc="-5" dirty="0">
                <a:latin typeface="Garamond"/>
                <a:cs typeface="Garamond"/>
              </a:rPr>
              <a:t>by  international  </a:t>
            </a:r>
            <a:r>
              <a:rPr sz="1167" dirty="0">
                <a:latin typeface="Garamond"/>
                <a:cs typeface="Garamond"/>
              </a:rPr>
              <a:t>competitors  </a:t>
            </a:r>
            <a:r>
              <a:rPr sz="1167" spc="-5" dirty="0">
                <a:latin typeface="Garamond"/>
                <a:cs typeface="Garamond"/>
              </a:rPr>
              <a:t>in  </a:t>
            </a:r>
            <a:r>
              <a:rPr sz="1167" dirty="0">
                <a:latin typeface="Garamond"/>
                <a:cs typeface="Garamond"/>
              </a:rPr>
              <a:t>their  </a:t>
            </a:r>
            <a:r>
              <a:rPr sz="1167" spc="-5" dirty="0">
                <a:latin typeface="Garamond"/>
                <a:cs typeface="Garamond"/>
              </a:rPr>
              <a:t>once  </a:t>
            </a:r>
            <a:r>
              <a:rPr sz="1167" dirty="0">
                <a:latin typeface="Garamond"/>
                <a:cs typeface="Garamond"/>
              </a:rPr>
              <a:t>safe </a:t>
            </a:r>
            <a:r>
              <a:rPr sz="1167" spc="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domestic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 marL="842061" lvl="1" indent="-237061">
              <a:lnSpc>
                <a:spcPts val="1312"/>
              </a:lnSpc>
              <a:buAutoNum type="alphaLcParenR" startAt="2"/>
              <a:tabLst>
                <a:tab pos="842679" algn="l"/>
              </a:tabLst>
            </a:pPr>
            <a:r>
              <a:rPr sz="1167" spc="-5" dirty="0">
                <a:latin typeface="Garamond"/>
                <a:cs typeface="Garamond"/>
              </a:rPr>
              <a:t>Companies are not only </a:t>
            </a:r>
            <a:r>
              <a:rPr sz="1167" dirty="0">
                <a:latin typeface="Garamond"/>
                <a:cs typeface="Garamond"/>
              </a:rPr>
              <a:t>exporting, </a:t>
            </a:r>
            <a:r>
              <a:rPr sz="1167" spc="-5" dirty="0">
                <a:latin typeface="Garamond"/>
                <a:cs typeface="Garamond"/>
              </a:rPr>
              <a:t>but buying more </a:t>
            </a:r>
            <a:r>
              <a:rPr sz="1167" dirty="0">
                <a:latin typeface="Garamond"/>
                <a:cs typeface="Garamond"/>
              </a:rPr>
              <a:t>components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supplies </a:t>
            </a:r>
            <a:r>
              <a:rPr sz="1167" spc="156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from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abroad.</a:t>
            </a:r>
            <a:endParaRPr sz="1167">
              <a:latin typeface="Garamond"/>
              <a:cs typeface="Garamond"/>
            </a:endParaRPr>
          </a:p>
          <a:p>
            <a:pPr marL="12347" marR="19755" lvl="1" indent="592653">
              <a:lnSpc>
                <a:spcPts val="1312"/>
              </a:lnSpc>
              <a:spcBef>
                <a:spcPts val="73"/>
              </a:spcBef>
              <a:buAutoNum type="alphaLcParenR" startAt="3"/>
              <a:tabLst>
                <a:tab pos="850704" algn="l"/>
              </a:tabLst>
            </a:pPr>
            <a:r>
              <a:rPr sz="1167" spc="-5" dirty="0">
                <a:latin typeface="Garamond"/>
                <a:cs typeface="Garamond"/>
              </a:rPr>
              <a:t>Domestically purchased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are hybrids </a:t>
            </a:r>
            <a:r>
              <a:rPr sz="1167" dirty="0">
                <a:latin typeface="Garamond"/>
                <a:cs typeface="Garamond"/>
              </a:rPr>
              <a:t>(with components coming  from </a:t>
            </a:r>
            <a:r>
              <a:rPr sz="1167" spc="-5" dirty="0">
                <a:latin typeface="Garamond"/>
                <a:cs typeface="Garamond"/>
              </a:rPr>
              <a:t>many international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sources).</a:t>
            </a:r>
            <a:endParaRPr sz="1167">
              <a:latin typeface="Garamond"/>
              <a:cs typeface="Garamond"/>
            </a:endParaRPr>
          </a:p>
          <a:p>
            <a:pPr marL="874780" lvl="1" indent="-269781">
              <a:lnSpc>
                <a:spcPts val="1240"/>
              </a:lnSpc>
              <a:buAutoNum type="alphaLcParenR" startAt="3"/>
              <a:tabLst>
                <a:tab pos="875398" algn="l"/>
              </a:tabLst>
            </a:pP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secret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business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success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next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century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will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build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good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global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networks.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u="sng" dirty="0">
                <a:latin typeface="Garamond"/>
                <a:cs typeface="Garamond"/>
              </a:rPr>
              <a:t>The New </a:t>
            </a:r>
            <a:r>
              <a:rPr sz="1167" u="sng" spc="-5" dirty="0">
                <a:latin typeface="Garamond"/>
                <a:cs typeface="Garamond"/>
              </a:rPr>
              <a:t>Connected World of</a:t>
            </a:r>
            <a:r>
              <a:rPr sz="1167" u="sng" spc="-68" dirty="0">
                <a:latin typeface="Garamond"/>
                <a:cs typeface="Garamond"/>
              </a:rPr>
              <a:t> </a:t>
            </a:r>
            <a:r>
              <a:rPr sz="1167" u="sng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12347" marR="20372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Smart marketers of all </a:t>
            </a:r>
            <a:r>
              <a:rPr sz="1167" dirty="0">
                <a:latin typeface="Garamond"/>
                <a:cs typeface="Garamond"/>
              </a:rPr>
              <a:t>kinds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taking </a:t>
            </a:r>
            <a:r>
              <a:rPr sz="1167" spc="-5" dirty="0">
                <a:latin typeface="Garamond"/>
                <a:cs typeface="Garamond"/>
              </a:rPr>
              <a:t>advantage of new opportunities </a:t>
            </a:r>
            <a:r>
              <a:rPr sz="1167" dirty="0">
                <a:latin typeface="Garamond"/>
                <a:cs typeface="Garamond"/>
              </a:rPr>
              <a:t>for connecting with their  customers, </a:t>
            </a:r>
            <a:r>
              <a:rPr sz="1167" spc="-5" dirty="0">
                <a:latin typeface="Garamond"/>
                <a:cs typeface="Garamond"/>
              </a:rPr>
              <a:t>marketing partners, and </a:t>
            </a:r>
            <a:r>
              <a:rPr sz="1167" dirty="0">
                <a:latin typeface="Garamond"/>
                <a:cs typeface="Garamond"/>
              </a:rPr>
              <a:t>the world </a:t>
            </a:r>
            <a:r>
              <a:rPr sz="1167" spc="-5" dirty="0">
                <a:latin typeface="Garamond"/>
                <a:cs typeface="Garamond"/>
              </a:rPr>
              <a:t>around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  <a:p>
            <a:pPr marL="12347" marR="17903" indent="370408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1). The </a:t>
            </a:r>
            <a:r>
              <a:rPr sz="1167" spc="-5" dirty="0">
                <a:latin typeface="Garamond"/>
                <a:cs typeface="Garamond"/>
              </a:rPr>
              <a:t>old </a:t>
            </a:r>
            <a:r>
              <a:rPr sz="1167" dirty="0">
                <a:latin typeface="Garamond"/>
                <a:cs typeface="Garamond"/>
              </a:rPr>
              <a:t>marketing thinking saw </a:t>
            </a:r>
            <a:r>
              <a:rPr sz="1167" spc="-5" dirty="0">
                <a:latin typeface="Garamond"/>
                <a:cs typeface="Garamond"/>
              </a:rPr>
              <a:t>marketing as </a:t>
            </a:r>
            <a:r>
              <a:rPr sz="1167" dirty="0">
                <a:latin typeface="Garamond"/>
                <a:cs typeface="Garamond"/>
              </a:rPr>
              <a:t>little more than selling </a:t>
            </a:r>
            <a:r>
              <a:rPr sz="1167" spc="-5" dirty="0">
                <a:latin typeface="Garamond"/>
                <a:cs typeface="Garamond"/>
              </a:rPr>
              <a:t>or advertising. </a:t>
            </a:r>
            <a:r>
              <a:rPr sz="1167" dirty="0">
                <a:latin typeface="Garamond"/>
                <a:cs typeface="Garamond"/>
              </a:rPr>
              <a:t>It  </a:t>
            </a:r>
            <a:r>
              <a:rPr sz="1167" spc="-5" dirty="0">
                <a:latin typeface="Garamond"/>
                <a:cs typeface="Garamond"/>
              </a:rPr>
              <a:t>emphasized:</a:t>
            </a:r>
            <a:endParaRPr sz="1167">
              <a:latin typeface="Garamond"/>
              <a:cs typeface="Garamond"/>
            </a:endParaRPr>
          </a:p>
          <a:p>
            <a:pPr marL="605000" marR="3655312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a). Customer acquisition.  b).  </a:t>
            </a:r>
            <a:r>
              <a:rPr sz="1167" dirty="0">
                <a:latin typeface="Garamond"/>
                <a:cs typeface="Garamond"/>
              </a:rPr>
              <a:t>Short-term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profit.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918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81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605000">
              <a:lnSpc>
                <a:spcPts val="1356"/>
              </a:lnSpc>
              <a:spcBef>
                <a:spcPts val="796"/>
              </a:spcBef>
            </a:pPr>
            <a:r>
              <a:rPr sz="1167" dirty="0">
                <a:latin typeface="Garamond"/>
                <a:cs typeface="Garamond"/>
              </a:rPr>
              <a:t>c).  Goal--sell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products.</a:t>
            </a:r>
            <a:endParaRPr sz="1167">
              <a:latin typeface="Garamond"/>
              <a:cs typeface="Garamond"/>
            </a:endParaRPr>
          </a:p>
          <a:p>
            <a:pPr marL="12347" marR="20990" indent="370408">
              <a:lnSpc>
                <a:spcPts val="1312"/>
              </a:lnSpc>
              <a:spcBef>
                <a:spcPts val="73"/>
              </a:spcBef>
              <a:buAutoNum type="arabicParenR" startAt="2"/>
              <a:tabLst>
                <a:tab pos="611174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marketing thinking </a:t>
            </a:r>
            <a:r>
              <a:rPr sz="1167" spc="-5" dirty="0">
                <a:latin typeface="Garamond"/>
                <a:cs typeface="Garamond"/>
              </a:rPr>
              <a:t>believes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improving </a:t>
            </a:r>
            <a:r>
              <a:rPr sz="1167" dirty="0">
                <a:latin typeface="Garamond"/>
                <a:cs typeface="Garamond"/>
              </a:rPr>
              <a:t>customer knowledge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  connections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corporate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goal.</a:t>
            </a:r>
            <a:endParaRPr sz="1167">
              <a:latin typeface="Garamond"/>
              <a:cs typeface="Garamond"/>
            </a:endParaRPr>
          </a:p>
          <a:p>
            <a:pPr marL="814898" lvl="1" indent="-209898">
              <a:lnSpc>
                <a:spcPts val="1240"/>
              </a:lnSpc>
              <a:buAutoNum type="alphaLcParenR"/>
              <a:tabLst>
                <a:tab pos="814898" algn="l"/>
              </a:tabLst>
            </a:pPr>
            <a:r>
              <a:rPr sz="1167" dirty="0">
                <a:latin typeface="Garamond"/>
                <a:cs typeface="Garamond"/>
              </a:rPr>
              <a:t>Target </a:t>
            </a:r>
            <a:r>
              <a:rPr sz="1167" spc="-5" dirty="0">
                <a:latin typeface="Garamond"/>
                <a:cs typeface="Garamond"/>
              </a:rPr>
              <a:t>profitable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829714" lvl="1" indent="-224714">
              <a:lnSpc>
                <a:spcPts val="1312"/>
              </a:lnSpc>
              <a:buAutoNum type="alphaLcParenR"/>
              <a:tabLst>
                <a:tab pos="830332" algn="l"/>
              </a:tabLst>
            </a:pPr>
            <a:r>
              <a:rPr sz="1167" dirty="0">
                <a:latin typeface="Garamond"/>
                <a:cs typeface="Garamond"/>
              </a:rPr>
              <a:t>Find </a:t>
            </a:r>
            <a:r>
              <a:rPr sz="1167" spc="-5" dirty="0">
                <a:latin typeface="Garamond"/>
                <a:cs typeface="Garamond"/>
              </a:rPr>
              <a:t>innovative </a:t>
            </a:r>
            <a:r>
              <a:rPr sz="1167" dirty="0">
                <a:latin typeface="Garamond"/>
                <a:cs typeface="Garamond"/>
              </a:rPr>
              <a:t>ways to capture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keep these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customers.</a:t>
            </a:r>
            <a:endParaRPr sz="1167">
              <a:latin typeface="Garamond"/>
              <a:cs typeface="Garamond"/>
            </a:endParaRPr>
          </a:p>
          <a:p>
            <a:pPr marL="816132" lvl="1" indent="-211133">
              <a:lnSpc>
                <a:spcPts val="1356"/>
              </a:lnSpc>
              <a:buAutoNum type="alphaLcParenR"/>
              <a:tabLst>
                <a:tab pos="816750" algn="l"/>
              </a:tabLst>
            </a:pP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direct </a:t>
            </a:r>
            <a:r>
              <a:rPr sz="1167" dirty="0">
                <a:latin typeface="Garamond"/>
                <a:cs typeface="Garamond"/>
              </a:rPr>
              <a:t>connections </a:t>
            </a:r>
            <a:r>
              <a:rPr sz="1167" spc="-5" dirty="0">
                <a:latin typeface="Garamond"/>
                <a:cs typeface="Garamond"/>
              </a:rPr>
              <a:t>and build lasting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relationships.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spcBef>
                <a:spcPts val="73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Use </a:t>
            </a:r>
            <a:r>
              <a:rPr sz="1167" dirty="0">
                <a:latin typeface="Garamond"/>
                <a:cs typeface="Garamond"/>
              </a:rPr>
              <a:t>targeted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media.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spcBef>
                <a:spcPts val="78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Integrate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communications.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spcBef>
                <a:spcPts val="73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Use technologies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provide connections.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spcBef>
                <a:spcPts val="78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spc="-5" dirty="0">
                <a:latin typeface="Garamond"/>
                <a:cs typeface="Garamond"/>
              </a:rPr>
              <a:t>View </a:t>
            </a:r>
            <a:r>
              <a:rPr sz="1167" dirty="0">
                <a:latin typeface="Garamond"/>
                <a:cs typeface="Garamond"/>
              </a:rPr>
              <a:t>suppliers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distributors </a:t>
            </a:r>
            <a:r>
              <a:rPr sz="1167" spc="-5" dirty="0">
                <a:latin typeface="Garamond"/>
                <a:cs typeface="Garamond"/>
              </a:rPr>
              <a:t>as partners, not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adversaries.</a:t>
            </a:r>
            <a:endParaRPr sz="1167">
              <a:latin typeface="Garamond"/>
              <a:cs typeface="Garamond"/>
            </a:endParaRPr>
          </a:p>
          <a:p>
            <a:pPr marL="679082" indent="-222245">
              <a:spcBef>
                <a:spcPts val="78"/>
              </a:spcBef>
              <a:buFont typeface="Symbol"/>
              <a:buChar char=""/>
              <a:tabLst>
                <a:tab pos="678464" algn="l"/>
                <a:tab pos="679082" algn="l"/>
              </a:tabLst>
            </a:pPr>
            <a:r>
              <a:rPr sz="1167" dirty="0">
                <a:latin typeface="Garamond"/>
                <a:cs typeface="Garamond"/>
              </a:rPr>
              <a:t>Deliver superior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Garamond"/>
              <a:buAutoNum type="alphaUcPeriod" startAt="2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Rapid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Globalisation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Technological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economic </a:t>
            </a:r>
            <a:r>
              <a:rPr sz="1167" spc="-5" dirty="0">
                <a:latin typeface="Garamond"/>
                <a:cs typeface="Garamond"/>
              </a:rPr>
              <a:t>developments </a:t>
            </a:r>
            <a:r>
              <a:rPr sz="1167" dirty="0">
                <a:latin typeface="Garamond"/>
                <a:cs typeface="Garamond"/>
              </a:rPr>
              <a:t>continue to shrink the </a:t>
            </a:r>
            <a:r>
              <a:rPr sz="1167" spc="-5" dirty="0">
                <a:latin typeface="Garamond"/>
                <a:cs typeface="Garamond"/>
              </a:rPr>
              <a:t>distances between </a:t>
            </a:r>
            <a:r>
              <a:rPr sz="1167" dirty="0">
                <a:latin typeface="Garamond"/>
                <a:cs typeface="Garamond"/>
              </a:rPr>
              <a:t>countries.  </a:t>
            </a:r>
            <a:r>
              <a:rPr sz="1167" spc="-5" dirty="0">
                <a:latin typeface="Garamond"/>
                <a:cs typeface="Garamond"/>
              </a:rPr>
              <a:t>World is becoming </a:t>
            </a:r>
            <a:r>
              <a:rPr sz="1167" dirty="0">
                <a:latin typeface="Garamond"/>
                <a:cs typeface="Garamond"/>
              </a:rPr>
              <a:t>global village </a:t>
            </a:r>
            <a:r>
              <a:rPr sz="1167" spc="-5" dirty="0">
                <a:latin typeface="Garamond"/>
                <a:cs typeface="Garamond"/>
              </a:rPr>
              <a:t>due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advancement </a:t>
            </a:r>
            <a:r>
              <a:rPr sz="1167" dirty="0">
                <a:latin typeface="Garamond"/>
                <a:cs typeface="Garamond"/>
              </a:rPr>
              <a:t>in the connecting technologies. </a:t>
            </a:r>
            <a:r>
              <a:rPr sz="1167" spc="-5" dirty="0">
                <a:latin typeface="Garamond"/>
                <a:cs typeface="Garamond"/>
              </a:rPr>
              <a:t>The </a:t>
            </a:r>
            <a:r>
              <a:rPr sz="1167" dirty="0">
                <a:latin typeface="Garamond"/>
                <a:cs typeface="Garamond"/>
              </a:rPr>
              <a:t>world is  shrinking </a:t>
            </a:r>
            <a:r>
              <a:rPr sz="1167" spc="-5" dirty="0">
                <a:latin typeface="Garamond"/>
                <a:cs typeface="Garamond"/>
              </a:rPr>
              <a:t>rapidly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advent of </a:t>
            </a:r>
            <a:r>
              <a:rPr sz="1167" dirty="0">
                <a:latin typeface="Garamond"/>
                <a:cs typeface="Garamond"/>
              </a:rPr>
              <a:t>faster </a:t>
            </a:r>
            <a:r>
              <a:rPr sz="1167" spc="-5" dirty="0">
                <a:latin typeface="Garamond"/>
                <a:cs typeface="Garamond"/>
              </a:rPr>
              <a:t>communication, and transportation, and </a:t>
            </a:r>
            <a:r>
              <a:rPr sz="1167" dirty="0">
                <a:latin typeface="Garamond"/>
                <a:cs typeface="Garamond"/>
              </a:rPr>
              <a:t>financial flows. 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Twenty-First century, firms can </a:t>
            </a:r>
            <a:r>
              <a:rPr sz="1167" spc="-5" dirty="0">
                <a:latin typeface="Garamond"/>
                <a:cs typeface="Garamond"/>
              </a:rPr>
              <a:t>no longer </a:t>
            </a:r>
            <a:r>
              <a:rPr sz="1167" dirty="0">
                <a:latin typeface="Garamond"/>
                <a:cs typeface="Garamond"/>
              </a:rPr>
              <a:t>afford to </a:t>
            </a:r>
            <a:r>
              <a:rPr sz="1167" spc="-5" dirty="0">
                <a:latin typeface="Garamond"/>
                <a:cs typeface="Garamond"/>
              </a:rPr>
              <a:t>pay attention only </a:t>
            </a:r>
            <a:r>
              <a:rPr sz="1167" dirty="0">
                <a:latin typeface="Garamond"/>
                <a:cs typeface="Garamond"/>
              </a:rPr>
              <a:t>to their </a:t>
            </a:r>
            <a:r>
              <a:rPr sz="1167" spc="-5" dirty="0">
                <a:latin typeface="Garamond"/>
                <a:cs typeface="Garamond"/>
              </a:rPr>
              <a:t>domestic  market, no matter </a:t>
            </a:r>
            <a:r>
              <a:rPr sz="1167" dirty="0">
                <a:latin typeface="Garamond"/>
                <a:cs typeface="Garamond"/>
              </a:rPr>
              <a:t>how </a:t>
            </a:r>
            <a:r>
              <a:rPr sz="1167" spc="-5" dirty="0">
                <a:latin typeface="Garamond"/>
                <a:cs typeface="Garamond"/>
              </a:rPr>
              <a:t>large it is. Many </a:t>
            </a:r>
            <a:r>
              <a:rPr sz="1167" dirty="0">
                <a:latin typeface="Garamond"/>
                <a:cs typeface="Garamond"/>
              </a:rPr>
              <a:t>industries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global industries,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those firms that  </a:t>
            </a:r>
            <a:r>
              <a:rPr sz="1167" spc="-5" dirty="0">
                <a:latin typeface="Garamond"/>
                <a:cs typeface="Garamond"/>
              </a:rPr>
              <a:t>operate </a:t>
            </a:r>
            <a:r>
              <a:rPr sz="1167" dirty="0">
                <a:latin typeface="Garamond"/>
                <a:cs typeface="Garamond"/>
              </a:rPr>
              <a:t>globally </a:t>
            </a:r>
            <a:r>
              <a:rPr sz="1167" spc="-5" dirty="0">
                <a:latin typeface="Garamond"/>
                <a:cs typeface="Garamond"/>
              </a:rPr>
              <a:t>achieve lower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higher brand awareness. At </a:t>
            </a:r>
            <a:r>
              <a:rPr sz="1167" dirty="0">
                <a:latin typeface="Garamond"/>
                <a:cs typeface="Garamond"/>
              </a:rPr>
              <a:t>the same time, global  </a:t>
            </a:r>
            <a:r>
              <a:rPr sz="1167" spc="-5" dirty="0">
                <a:latin typeface="Garamond"/>
                <a:cs typeface="Garamond"/>
              </a:rPr>
              <a:t>marketing is risky because of </a:t>
            </a:r>
            <a:r>
              <a:rPr sz="1167" dirty="0">
                <a:latin typeface="Garamond"/>
                <a:cs typeface="Garamond"/>
              </a:rPr>
              <a:t>variable exchange </a:t>
            </a:r>
            <a:r>
              <a:rPr sz="1167" spc="-5" dirty="0">
                <a:latin typeface="Garamond"/>
                <a:cs typeface="Garamond"/>
              </a:rPr>
              <a:t>rates, </a:t>
            </a:r>
            <a:r>
              <a:rPr sz="1167" dirty="0">
                <a:latin typeface="Garamond"/>
                <a:cs typeface="Garamond"/>
              </a:rPr>
              <a:t>unstable governments, </a:t>
            </a:r>
            <a:r>
              <a:rPr sz="1167" spc="-5" dirty="0">
                <a:latin typeface="Garamond"/>
                <a:cs typeface="Garamond"/>
              </a:rPr>
              <a:t>protectionist </a:t>
            </a:r>
            <a:r>
              <a:rPr sz="1167" dirty="0">
                <a:latin typeface="Garamond"/>
                <a:cs typeface="Garamond"/>
              </a:rPr>
              <a:t>tariffs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trade </a:t>
            </a:r>
            <a:r>
              <a:rPr sz="1167" spc="-5" dirty="0">
                <a:latin typeface="Garamond"/>
                <a:cs typeface="Garamond"/>
              </a:rPr>
              <a:t>barriers, and other prohibitive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factors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spc="-5" dirty="0">
                <a:latin typeface="Garamond"/>
                <a:cs typeface="Garamond"/>
              </a:rPr>
              <a:t>Global Marketing into </a:t>
            </a:r>
            <a:r>
              <a:rPr sz="1167" dirty="0">
                <a:latin typeface="Garamond"/>
                <a:cs typeface="Garamond"/>
              </a:rPr>
              <a:t>the Twenty-First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Century: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20372" lvl="1" indent="222245" algn="just">
              <a:lnSpc>
                <a:spcPts val="1312"/>
              </a:lnSpc>
              <a:buAutoNum type="alphaLcPeriod"/>
              <a:tabLst>
                <a:tab pos="432759" algn="l"/>
              </a:tabLst>
            </a:pPr>
            <a:r>
              <a:rPr sz="1167" dirty="0">
                <a:latin typeface="Garamond"/>
                <a:cs typeface="Garamond"/>
              </a:rPr>
              <a:t>The world is shrinking </a:t>
            </a:r>
            <a:r>
              <a:rPr sz="1167" spc="-5" dirty="0">
                <a:latin typeface="Garamond"/>
                <a:cs typeface="Garamond"/>
              </a:rPr>
              <a:t>rapidly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advent of </a:t>
            </a:r>
            <a:r>
              <a:rPr sz="1167" dirty="0">
                <a:latin typeface="Garamond"/>
                <a:cs typeface="Garamond"/>
              </a:rPr>
              <a:t>faster </a:t>
            </a:r>
            <a:r>
              <a:rPr sz="1167" spc="-5" dirty="0">
                <a:latin typeface="Garamond"/>
                <a:cs typeface="Garamond"/>
              </a:rPr>
              <a:t>communication, </a:t>
            </a:r>
            <a:r>
              <a:rPr sz="1167" dirty="0">
                <a:latin typeface="Garamond"/>
                <a:cs typeface="Garamond"/>
              </a:rPr>
              <a:t>transportation, and  financial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flows.</a:t>
            </a:r>
            <a:endParaRPr sz="1167">
              <a:latin typeface="Garamond"/>
              <a:cs typeface="Garamond"/>
            </a:endParaRPr>
          </a:p>
          <a:p>
            <a:pPr marL="12347" marR="18520" indent="222245" algn="just">
              <a:lnSpc>
                <a:spcPts val="1312"/>
              </a:lnSpc>
              <a:buAutoNum type="alphaLcPeriod" startAt="3"/>
              <a:tabLst>
                <a:tab pos="437082" algn="l"/>
              </a:tabLst>
            </a:pPr>
            <a:r>
              <a:rPr sz="1167" spc="-5" dirty="0">
                <a:latin typeface="Garamond"/>
                <a:cs typeface="Garamond"/>
              </a:rPr>
              <a:t>Domestic companies never </a:t>
            </a:r>
            <a:r>
              <a:rPr sz="1167" dirty="0">
                <a:latin typeface="Garamond"/>
                <a:cs typeface="Garamond"/>
              </a:rPr>
              <a:t>thought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foreign competitors until they </a:t>
            </a:r>
            <a:r>
              <a:rPr sz="1167" spc="-5" dirty="0">
                <a:latin typeface="Garamond"/>
                <a:cs typeface="Garamond"/>
              </a:rPr>
              <a:t>suddenly </a:t>
            </a:r>
            <a:r>
              <a:rPr sz="1167" dirty="0">
                <a:latin typeface="Garamond"/>
                <a:cs typeface="Garamond"/>
              </a:rPr>
              <a:t>found  them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backyard. </a:t>
            </a:r>
            <a:r>
              <a:rPr sz="1167" dirty="0">
                <a:latin typeface="Garamond"/>
                <a:cs typeface="Garamond"/>
              </a:rPr>
              <a:t>The firm that stays </a:t>
            </a:r>
            <a:r>
              <a:rPr sz="1167" spc="-5" dirty="0">
                <a:latin typeface="Garamond"/>
                <a:cs typeface="Garamond"/>
              </a:rPr>
              <a:t>at home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play it </a:t>
            </a:r>
            <a:r>
              <a:rPr sz="1167" dirty="0">
                <a:latin typeface="Garamond"/>
                <a:cs typeface="Garamond"/>
              </a:rPr>
              <a:t>safe </a:t>
            </a:r>
            <a:r>
              <a:rPr sz="1167" spc="-5" dirty="0">
                <a:latin typeface="Garamond"/>
                <a:cs typeface="Garamond"/>
              </a:rPr>
              <a:t>might not only lose its </a:t>
            </a:r>
            <a:r>
              <a:rPr sz="1167" dirty="0">
                <a:latin typeface="Garamond"/>
                <a:cs typeface="Garamond"/>
              </a:rPr>
              <a:t>chance to  enter </a:t>
            </a:r>
            <a:r>
              <a:rPr sz="1167" spc="-5" dirty="0">
                <a:latin typeface="Garamond"/>
                <a:cs typeface="Garamond"/>
              </a:rPr>
              <a:t>other markets but also risks losing its home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lphaLcPeriod" startAt="3"/>
            </a:pPr>
            <a:endParaRPr sz="1118">
              <a:latin typeface="Times New Roman"/>
              <a:cs typeface="Times New Roman"/>
            </a:endParaRPr>
          </a:p>
          <a:p>
            <a:pPr marL="12347" marR="18520" indent="222245" algn="just">
              <a:lnSpc>
                <a:spcPts val="1312"/>
              </a:lnSpc>
              <a:buAutoNum type="alphaLcPeriod" startAt="3"/>
              <a:tabLst>
                <a:tab pos="501286" algn="l"/>
              </a:tabLst>
            </a:pPr>
            <a:r>
              <a:rPr sz="1167" spc="-5" dirty="0">
                <a:latin typeface="Garamond"/>
                <a:cs typeface="Garamond"/>
              </a:rPr>
              <a:t>Although </a:t>
            </a:r>
            <a:r>
              <a:rPr sz="1167" dirty="0">
                <a:latin typeface="Garamond"/>
                <a:cs typeface="Garamond"/>
              </a:rPr>
              <a:t>some companies would </a:t>
            </a:r>
            <a:r>
              <a:rPr sz="1167" spc="-5" dirty="0">
                <a:latin typeface="Garamond"/>
                <a:cs typeface="Garamond"/>
              </a:rPr>
              <a:t>like </a:t>
            </a:r>
            <a:r>
              <a:rPr sz="1167" dirty="0">
                <a:latin typeface="Garamond"/>
                <a:cs typeface="Garamond"/>
              </a:rPr>
              <a:t>to stem the tide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foreign imports through  </a:t>
            </a:r>
            <a:r>
              <a:rPr sz="1167" spc="-5" dirty="0">
                <a:latin typeface="Garamond"/>
                <a:cs typeface="Garamond"/>
              </a:rPr>
              <a:t>protectionism,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response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be only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temporary </a:t>
            </a:r>
            <a:r>
              <a:rPr sz="1167" dirty="0">
                <a:latin typeface="Garamond"/>
                <a:cs typeface="Garamond"/>
              </a:rPr>
              <a:t>solution </a:t>
            </a:r>
            <a:r>
              <a:rPr sz="1167" spc="-5" dirty="0">
                <a:latin typeface="Garamond"/>
                <a:cs typeface="Garamond"/>
              </a:rPr>
              <a:t>and,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long run, </a:t>
            </a:r>
            <a:r>
              <a:rPr sz="1167" dirty="0">
                <a:latin typeface="Garamond"/>
                <a:cs typeface="Garamond"/>
              </a:rPr>
              <a:t>would </a:t>
            </a:r>
            <a:r>
              <a:rPr sz="1167" spc="-5" dirty="0">
                <a:latin typeface="Garamond"/>
                <a:cs typeface="Garamond"/>
              </a:rPr>
              <a:t>raise  </a:t>
            </a:r>
            <a:r>
              <a:rPr sz="1167" dirty="0">
                <a:latin typeface="Garamond"/>
                <a:cs typeface="Garamond"/>
              </a:rPr>
              <a:t>the cost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living </a:t>
            </a:r>
            <a:r>
              <a:rPr sz="1167" spc="-5" dirty="0">
                <a:latin typeface="Garamond"/>
                <a:cs typeface="Garamond"/>
              </a:rPr>
              <a:t>and protect </a:t>
            </a:r>
            <a:r>
              <a:rPr sz="1167" dirty="0">
                <a:latin typeface="Garamond"/>
                <a:cs typeface="Garamond"/>
              </a:rPr>
              <a:t>inefficient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firms.</a:t>
            </a:r>
            <a:endParaRPr sz="1167">
              <a:latin typeface="Garamond"/>
              <a:cs typeface="Garamond"/>
            </a:endParaRPr>
          </a:p>
          <a:p>
            <a:pPr marL="12347" marR="20372" indent="222245" algn="just">
              <a:lnSpc>
                <a:spcPts val="1312"/>
              </a:lnSpc>
              <a:buAutoNum type="alphaLcPeriod" startAt="3"/>
              <a:tabLst>
                <a:tab pos="423499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longer </a:t>
            </a:r>
            <a:r>
              <a:rPr sz="1167" dirty="0">
                <a:latin typeface="Garamond"/>
                <a:cs typeface="Garamond"/>
              </a:rPr>
              <a:t>that companies </a:t>
            </a:r>
            <a:r>
              <a:rPr sz="1167" spc="-5" dirty="0">
                <a:latin typeface="Garamond"/>
                <a:cs typeface="Garamond"/>
              </a:rPr>
              <a:t>delay taking </a:t>
            </a:r>
            <a:r>
              <a:rPr sz="1167" dirty="0">
                <a:latin typeface="Garamond"/>
                <a:cs typeface="Garamond"/>
              </a:rPr>
              <a:t>steps toward </a:t>
            </a:r>
            <a:r>
              <a:rPr sz="1167" spc="-5" dirty="0">
                <a:latin typeface="Garamond"/>
                <a:cs typeface="Garamond"/>
              </a:rPr>
              <a:t>internationalizing;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risk  being </a:t>
            </a:r>
            <a:r>
              <a:rPr sz="1167" dirty="0">
                <a:latin typeface="Garamond"/>
                <a:cs typeface="Garamond"/>
              </a:rPr>
              <a:t>shut </a:t>
            </a:r>
            <a:r>
              <a:rPr sz="1167" spc="-5" dirty="0">
                <a:latin typeface="Garamond"/>
                <a:cs typeface="Garamond"/>
              </a:rPr>
              <a:t>out of </a:t>
            </a:r>
            <a:r>
              <a:rPr sz="1167" dirty="0">
                <a:latin typeface="Garamond"/>
                <a:cs typeface="Garamond"/>
              </a:rPr>
              <a:t>growing global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20372" indent="222245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h.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i="1" dirty="0">
                <a:latin typeface="Garamond"/>
                <a:cs typeface="Garamond"/>
              </a:rPr>
              <a:t>global firm</a:t>
            </a:r>
            <a:r>
              <a:rPr sz="1167" dirty="0">
                <a:latin typeface="Garamond"/>
                <a:cs typeface="Garamond"/>
              </a:rPr>
              <a:t>,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firm that, </a:t>
            </a:r>
            <a:r>
              <a:rPr sz="1167" spc="-5" dirty="0">
                <a:latin typeface="Garamond"/>
                <a:cs typeface="Garamond"/>
              </a:rPr>
              <a:t>by operating in more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one </a:t>
            </a:r>
            <a:r>
              <a:rPr sz="1167" dirty="0">
                <a:latin typeface="Garamond"/>
                <a:cs typeface="Garamond"/>
              </a:rPr>
              <a:t>country, gains </a:t>
            </a:r>
            <a:r>
              <a:rPr sz="1167" spc="-5" dirty="0">
                <a:latin typeface="Garamond"/>
                <a:cs typeface="Garamond"/>
              </a:rPr>
              <a:t>marketing,  production, </a:t>
            </a:r>
            <a:r>
              <a:rPr sz="1167" dirty="0">
                <a:latin typeface="Garamond"/>
                <a:cs typeface="Garamond"/>
              </a:rPr>
              <a:t>R&amp;D,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financial </a:t>
            </a:r>
            <a:r>
              <a:rPr sz="1167" spc="-5" dirty="0">
                <a:latin typeface="Garamond"/>
                <a:cs typeface="Garamond"/>
              </a:rPr>
              <a:t>advantages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its </a:t>
            </a:r>
            <a:r>
              <a:rPr sz="1167" dirty="0">
                <a:latin typeface="Garamond"/>
                <a:cs typeface="Garamond"/>
              </a:rPr>
              <a:t>costs </a:t>
            </a:r>
            <a:r>
              <a:rPr sz="1167" spc="-5" dirty="0">
                <a:latin typeface="Garamond"/>
                <a:cs typeface="Garamond"/>
              </a:rPr>
              <a:t>and reputation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not available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purely </a:t>
            </a:r>
            <a:r>
              <a:rPr sz="1167" dirty="0">
                <a:latin typeface="Garamond"/>
                <a:cs typeface="Garamond"/>
              </a:rPr>
              <a:t>domestic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C.  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Changing World</a:t>
            </a:r>
            <a:r>
              <a:rPr sz="1167" b="1" spc="-180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Economy</a:t>
            </a:r>
            <a:endParaRPr sz="1167">
              <a:latin typeface="Garamond"/>
              <a:cs typeface="Garamond"/>
            </a:endParaRPr>
          </a:p>
          <a:p>
            <a:pPr marL="12347" marR="18520" indent="3704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Even as new markets open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rising affluence in </a:t>
            </a:r>
            <a:r>
              <a:rPr sz="1167" dirty="0">
                <a:latin typeface="Garamond"/>
                <a:cs typeface="Garamond"/>
              </a:rPr>
              <a:t>such countries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"new industrialised" pacific  rim, poverty in many areas and </a:t>
            </a:r>
            <a:r>
              <a:rPr sz="1167" dirty="0">
                <a:latin typeface="Garamond"/>
                <a:cs typeface="Garamond"/>
              </a:rPr>
              <a:t>slowed </a:t>
            </a:r>
            <a:r>
              <a:rPr sz="1167" spc="-5" dirty="0">
                <a:latin typeface="Garamond"/>
                <a:cs typeface="Garamond"/>
              </a:rPr>
              <a:t>economies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previously </a:t>
            </a:r>
            <a:r>
              <a:rPr sz="1167" dirty="0">
                <a:latin typeface="Garamond"/>
                <a:cs typeface="Garamond"/>
              </a:rPr>
              <a:t>industrial </a:t>
            </a:r>
            <a:r>
              <a:rPr sz="1167" spc="-5" dirty="0">
                <a:latin typeface="Garamond"/>
                <a:cs typeface="Garamond"/>
              </a:rPr>
              <a:t>nations has already  </a:t>
            </a:r>
            <a:r>
              <a:rPr sz="1167" dirty="0">
                <a:latin typeface="Garamond"/>
                <a:cs typeface="Garamond"/>
              </a:rPr>
              <a:t>changed the world economy. The </a:t>
            </a:r>
            <a:r>
              <a:rPr sz="1167" spc="-5" dirty="0">
                <a:latin typeface="Garamond"/>
                <a:cs typeface="Garamond"/>
              </a:rPr>
              <a:t>New Economy presents many new challenges and opportunities 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marketer.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most important point is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New Economy assuredly places </a:t>
            </a:r>
            <a:r>
              <a:rPr sz="1167" dirty="0">
                <a:latin typeface="Garamond"/>
                <a:cs typeface="Garamond"/>
              </a:rPr>
              <a:t>the  customer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firmly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driver’s </a:t>
            </a:r>
            <a:r>
              <a:rPr sz="1167" dirty="0">
                <a:latin typeface="Garamond"/>
                <a:cs typeface="Garamond"/>
              </a:rPr>
              <a:t>seat </a:t>
            </a:r>
            <a:r>
              <a:rPr sz="1167" spc="-5" dirty="0">
                <a:latin typeface="Garamond"/>
                <a:cs typeface="Garamond"/>
              </a:rPr>
              <a:t>for decisions on her/his product and </a:t>
            </a:r>
            <a:r>
              <a:rPr sz="1167" dirty="0">
                <a:latin typeface="Garamond"/>
                <a:cs typeface="Garamond"/>
              </a:rPr>
              <a:t>service choices  (customization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customerization). In </a:t>
            </a:r>
            <a:r>
              <a:rPr sz="1167" spc="-5" dirty="0">
                <a:latin typeface="Garamond"/>
                <a:cs typeface="Garamond"/>
              </a:rPr>
              <a:t>addition,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have been and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many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in  business and marketing practices as both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businesses have </a:t>
            </a:r>
            <a:r>
              <a:rPr sz="1167" dirty="0">
                <a:latin typeface="Garamond"/>
                <a:cs typeface="Garamond"/>
              </a:rPr>
              <a:t>virtual </a:t>
            </a:r>
            <a:r>
              <a:rPr sz="1167" spc="-5" dirty="0">
                <a:latin typeface="Garamond"/>
                <a:cs typeface="Garamond"/>
              </a:rPr>
              <a:t>and real-time  access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literally millions of products, offers, options, prices, people, </a:t>
            </a:r>
            <a:r>
              <a:rPr sz="1167" dirty="0">
                <a:latin typeface="Garamond"/>
                <a:cs typeface="Garamond"/>
              </a:rPr>
              <a:t>competitors,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sources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information that did </a:t>
            </a:r>
            <a:r>
              <a:rPr sz="1167" spc="-5" dirty="0">
                <a:latin typeface="Garamond"/>
                <a:cs typeface="Garamond"/>
              </a:rPr>
              <a:t>not </a:t>
            </a:r>
            <a:r>
              <a:rPr sz="1167" dirty="0">
                <a:latin typeface="Garamond"/>
                <a:cs typeface="Garamond"/>
              </a:rPr>
              <a:t>exist until recent years.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result, </a:t>
            </a:r>
            <a:r>
              <a:rPr sz="1167" dirty="0">
                <a:latin typeface="Garamond"/>
                <a:cs typeface="Garamond"/>
              </a:rPr>
              <a:t>the marketing mix will change as  marketers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firms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identify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uses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intangible</a:t>
            </a:r>
            <a:r>
              <a:rPr sz="1167" spc="17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assets</a:t>
            </a:r>
            <a:r>
              <a:rPr sz="1167" spc="19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customer</a:t>
            </a:r>
            <a:r>
              <a:rPr sz="1167" spc="185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relationship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43648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0285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698853" y="794033"/>
            <a:ext cx="5729728" cy="8460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8520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management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more </a:t>
            </a:r>
            <a:r>
              <a:rPr sz="1167" dirty="0">
                <a:latin typeface="Garamond"/>
                <a:cs typeface="Garamond"/>
              </a:rPr>
              <a:t>than a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term. </a:t>
            </a:r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can assume that this </a:t>
            </a:r>
            <a:r>
              <a:rPr sz="1167" spc="-5" dirty="0">
                <a:latin typeface="Garamond"/>
                <a:cs typeface="Garamond"/>
              </a:rPr>
              <a:t>increasingly rapid  </a:t>
            </a:r>
            <a:r>
              <a:rPr sz="1167" dirty="0">
                <a:latin typeface="Garamond"/>
                <a:cs typeface="Garamond"/>
              </a:rPr>
              <a:t>growth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rate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change will continue, </a:t>
            </a:r>
            <a:r>
              <a:rPr sz="1167" spc="-5" dirty="0">
                <a:latin typeface="Garamond"/>
                <a:cs typeface="Garamond"/>
              </a:rPr>
              <a:t>and despite </a:t>
            </a:r>
            <a:r>
              <a:rPr sz="1167" dirty="0">
                <a:latin typeface="Garamond"/>
                <a:cs typeface="Garamond"/>
              </a:rPr>
              <a:t>the dot-com </a:t>
            </a:r>
            <a:r>
              <a:rPr sz="1167" spc="-5" dirty="0">
                <a:latin typeface="Garamond"/>
                <a:cs typeface="Garamond"/>
              </a:rPr>
              <a:t>bust, recession, and other </a:t>
            </a:r>
            <a:r>
              <a:rPr sz="1167" dirty="0">
                <a:latin typeface="Garamond"/>
                <a:cs typeface="Garamond"/>
              </a:rPr>
              <a:t>major  </a:t>
            </a:r>
            <a:r>
              <a:rPr sz="1167" spc="-5" dirty="0">
                <a:latin typeface="Garamond"/>
                <a:cs typeface="Garamond"/>
              </a:rPr>
              <a:t>social, political, and </a:t>
            </a:r>
            <a:r>
              <a:rPr sz="1167" dirty="0">
                <a:latin typeface="Garamond"/>
                <a:cs typeface="Garamond"/>
              </a:rPr>
              <a:t>economic </a:t>
            </a:r>
            <a:r>
              <a:rPr sz="1167" spc="-5" dirty="0">
                <a:latin typeface="Garamond"/>
                <a:cs typeface="Garamond"/>
              </a:rPr>
              <a:t>adjustments,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Internet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Economy have </a:t>
            </a:r>
            <a:r>
              <a:rPr sz="1167" dirty="0">
                <a:latin typeface="Garamond"/>
                <a:cs typeface="Garamond"/>
              </a:rPr>
              <a:t>changed 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for the </a:t>
            </a:r>
            <a:r>
              <a:rPr sz="1167" spc="-5" dirty="0">
                <a:latin typeface="Garamond"/>
                <a:cs typeface="Garamond"/>
              </a:rPr>
              <a:t>long-term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future.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3975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D.  </a:t>
            </a:r>
            <a:r>
              <a:rPr sz="1167" b="1" dirty="0">
                <a:latin typeface="Garamond"/>
                <a:cs typeface="Garamond"/>
              </a:rPr>
              <a:t>The </a:t>
            </a:r>
            <a:r>
              <a:rPr sz="1167" b="1" spc="-5" dirty="0">
                <a:latin typeface="Garamond"/>
                <a:cs typeface="Garamond"/>
              </a:rPr>
              <a:t>Call for </a:t>
            </a:r>
            <a:r>
              <a:rPr sz="1167" b="1" dirty="0">
                <a:latin typeface="Garamond"/>
                <a:cs typeface="Garamond"/>
              </a:rPr>
              <a:t>More </a:t>
            </a:r>
            <a:r>
              <a:rPr sz="1167" b="1" spc="-5" dirty="0">
                <a:latin typeface="Garamond"/>
                <a:cs typeface="Garamond"/>
              </a:rPr>
              <a:t>Ethics </a:t>
            </a:r>
            <a:r>
              <a:rPr sz="1167" b="1" dirty="0">
                <a:latin typeface="Garamond"/>
                <a:cs typeface="Garamond"/>
              </a:rPr>
              <a:t>and </a:t>
            </a:r>
            <a:r>
              <a:rPr sz="1167" b="1" spc="-5" dirty="0">
                <a:latin typeface="Garamond"/>
                <a:cs typeface="Garamond"/>
              </a:rPr>
              <a:t>Social</a:t>
            </a:r>
            <a:r>
              <a:rPr sz="1167" b="1" spc="-49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Responsibility</a:t>
            </a:r>
            <a:endParaRPr sz="1167">
              <a:latin typeface="Garamond"/>
              <a:cs typeface="Garamond"/>
            </a:endParaRPr>
          </a:p>
          <a:p>
            <a:pPr marL="12347" marR="17903" indent="37041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greed of the 1980's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problems </a:t>
            </a:r>
            <a:r>
              <a:rPr sz="1167" dirty="0">
                <a:latin typeface="Garamond"/>
                <a:cs typeface="Garamond"/>
              </a:rPr>
              <a:t>caused </a:t>
            </a:r>
            <a:r>
              <a:rPr sz="1167" spc="-5" dirty="0">
                <a:latin typeface="Garamond"/>
                <a:cs typeface="Garamond"/>
              </a:rPr>
              <a:t>by pollution in Eastern Europe and </a:t>
            </a:r>
            <a:r>
              <a:rPr sz="1167" dirty="0">
                <a:latin typeface="Garamond"/>
                <a:cs typeface="Garamond"/>
              </a:rPr>
              <a:t>elsewhere  </a:t>
            </a:r>
            <a:r>
              <a:rPr sz="1167" spc="-5" dirty="0">
                <a:latin typeface="Garamond"/>
                <a:cs typeface="Garamond"/>
              </a:rPr>
              <a:t>has </a:t>
            </a:r>
            <a:r>
              <a:rPr sz="1167" dirty="0">
                <a:latin typeface="Garamond"/>
                <a:cs typeface="Garamond"/>
              </a:rPr>
              <a:t>spurred a </a:t>
            </a:r>
            <a:r>
              <a:rPr sz="1167" spc="-5" dirty="0">
                <a:latin typeface="Garamond"/>
                <a:cs typeface="Garamond"/>
              </a:rPr>
              <a:t>new interest in </a:t>
            </a:r>
            <a:r>
              <a:rPr sz="1167" dirty="0">
                <a:latin typeface="Garamond"/>
                <a:cs typeface="Garamond"/>
              </a:rPr>
              <a:t>ethical conduct </a:t>
            </a:r>
            <a:r>
              <a:rPr sz="1167" spc="-5" dirty="0">
                <a:latin typeface="Garamond"/>
                <a:cs typeface="Garamond"/>
              </a:rPr>
              <a:t>in business.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ethical issues in marketing:  </a:t>
            </a:r>
            <a:r>
              <a:rPr sz="1167" spc="-5" dirty="0">
                <a:latin typeface="Garamond"/>
                <a:cs typeface="Garamond"/>
              </a:rPr>
              <a:t>Connections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values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social </a:t>
            </a:r>
            <a:r>
              <a:rPr sz="1167" spc="-5" dirty="0">
                <a:latin typeface="Garamond"/>
                <a:cs typeface="Garamond"/>
              </a:rPr>
              <a:t>responsibilities--as </a:t>
            </a:r>
            <a:r>
              <a:rPr sz="1167" dirty="0">
                <a:latin typeface="Garamond"/>
                <a:cs typeface="Garamond"/>
              </a:rPr>
              <a:t>the worldwide </a:t>
            </a:r>
            <a:r>
              <a:rPr sz="1167" spc="-5" dirty="0">
                <a:latin typeface="Garamond"/>
                <a:cs typeface="Garamond"/>
              </a:rPr>
              <a:t>consumerism and  </a:t>
            </a:r>
            <a:r>
              <a:rPr sz="1167" dirty="0">
                <a:latin typeface="Garamond"/>
                <a:cs typeface="Garamond"/>
              </a:rPr>
              <a:t>environmentalism movements mature, today’s </a:t>
            </a:r>
            <a:r>
              <a:rPr sz="1167" spc="-5" dirty="0">
                <a:latin typeface="Garamond"/>
                <a:cs typeface="Garamond"/>
              </a:rPr>
              <a:t>marketers are being </a:t>
            </a:r>
            <a:r>
              <a:rPr sz="1167" dirty="0">
                <a:latin typeface="Garamond"/>
                <a:cs typeface="Garamond"/>
              </a:rPr>
              <a:t>called upon to take greater  </a:t>
            </a:r>
            <a:r>
              <a:rPr sz="1167" spc="-5" dirty="0">
                <a:latin typeface="Garamond"/>
                <a:cs typeface="Garamond"/>
              </a:rPr>
              <a:t>responsibility </a:t>
            </a:r>
            <a:r>
              <a:rPr sz="1167" dirty="0">
                <a:latin typeface="Garamond"/>
                <a:cs typeface="Garamond"/>
              </a:rPr>
              <a:t>for the social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environmental impact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actions. </a:t>
            </a:r>
            <a:r>
              <a:rPr sz="1167" dirty="0">
                <a:latin typeface="Garamond"/>
                <a:cs typeface="Garamond"/>
              </a:rPr>
              <a:t>The social </a:t>
            </a:r>
            <a:r>
              <a:rPr sz="1167" spc="-5" dirty="0">
                <a:latin typeface="Garamond"/>
                <a:cs typeface="Garamond"/>
              </a:rPr>
              <a:t>responsibility and  </a:t>
            </a:r>
            <a:r>
              <a:rPr sz="1167" dirty="0">
                <a:latin typeface="Garamond"/>
                <a:cs typeface="Garamond"/>
              </a:rPr>
              <a:t>environmental movements will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even stricter demands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companies in the future. Those  that </a:t>
            </a:r>
            <a:r>
              <a:rPr sz="1167" spc="-5" dirty="0">
                <a:latin typeface="Garamond"/>
                <a:cs typeface="Garamond"/>
              </a:rPr>
              <a:t>resist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forced </a:t>
            </a:r>
            <a:r>
              <a:rPr sz="1167" spc="-5" dirty="0">
                <a:latin typeface="Garamond"/>
                <a:cs typeface="Garamond"/>
              </a:rPr>
              <a:t>into compliance by legislation or </a:t>
            </a:r>
            <a:r>
              <a:rPr sz="1167" dirty="0">
                <a:latin typeface="Garamond"/>
                <a:cs typeface="Garamond"/>
              </a:rPr>
              <a:t>consumer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outcries.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  <a:buAutoNum type="arabicPeriod"/>
              <a:tabLst>
                <a:tab pos="457453" algn="l"/>
              </a:tabLst>
            </a:pPr>
            <a:r>
              <a:rPr sz="1167" b="1" dirty="0">
                <a:latin typeface="Garamond"/>
                <a:cs typeface="Garamond"/>
              </a:rPr>
              <a:t>High Prices </a:t>
            </a:r>
            <a:r>
              <a:rPr sz="1167" dirty="0">
                <a:latin typeface="Garamond"/>
                <a:cs typeface="Garamond"/>
              </a:rPr>
              <a:t>High </a:t>
            </a:r>
            <a:r>
              <a:rPr sz="1167" i="1" dirty="0">
                <a:latin typeface="Garamond"/>
                <a:cs typeface="Garamond"/>
              </a:rPr>
              <a:t>Costs of Distribution can </a:t>
            </a:r>
            <a:r>
              <a:rPr sz="1167" dirty="0">
                <a:latin typeface="Garamond"/>
                <a:cs typeface="Garamond"/>
              </a:rPr>
              <a:t>be misleading. Among other </a:t>
            </a:r>
            <a:r>
              <a:rPr sz="1167" spc="-5" dirty="0">
                <a:latin typeface="Garamond"/>
                <a:cs typeface="Garamond"/>
              </a:rPr>
              <a:t>reasons, </a:t>
            </a:r>
            <a:r>
              <a:rPr sz="1167" dirty="0">
                <a:latin typeface="Garamond"/>
                <a:cs typeface="Garamond"/>
              </a:rPr>
              <a:t>consumers  want to know </a:t>
            </a:r>
            <a:r>
              <a:rPr sz="1167" spc="-5" dirty="0">
                <a:latin typeface="Garamond"/>
                <a:cs typeface="Garamond"/>
              </a:rPr>
              <a:t>about products, </a:t>
            </a:r>
            <a:r>
              <a:rPr sz="1167" dirty="0">
                <a:latin typeface="Garamond"/>
                <a:cs typeface="Garamond"/>
              </a:rPr>
              <a:t>it is </a:t>
            </a:r>
            <a:r>
              <a:rPr sz="1167" spc="-5" dirty="0">
                <a:latin typeface="Garamond"/>
                <a:cs typeface="Garamond"/>
              </a:rPr>
              <a:t>expensive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advertise and promote, brands provide  psychological benefits and </a:t>
            </a:r>
            <a:r>
              <a:rPr sz="1167" dirty="0">
                <a:latin typeface="Garamond"/>
                <a:cs typeface="Garamond"/>
              </a:rPr>
              <a:t>quality standards,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distribution costs include delivering the </a:t>
            </a:r>
            <a:r>
              <a:rPr sz="1167" spc="-5" dirty="0">
                <a:latin typeface="Garamond"/>
                <a:cs typeface="Garamond"/>
              </a:rPr>
              <a:t>product  not </a:t>
            </a:r>
            <a:r>
              <a:rPr sz="1167" dirty="0">
                <a:latin typeface="Garamond"/>
                <a:cs typeface="Garamond"/>
              </a:rPr>
              <a:t>just </a:t>
            </a:r>
            <a:r>
              <a:rPr sz="1167" spc="-5" dirty="0">
                <a:latin typeface="Garamond"/>
                <a:cs typeface="Garamond"/>
              </a:rPr>
              <a:t>promoting </a:t>
            </a:r>
            <a:r>
              <a:rPr sz="1167" dirty="0">
                <a:latin typeface="Garamond"/>
                <a:cs typeface="Garamond"/>
              </a:rPr>
              <a:t>it. </a:t>
            </a:r>
            <a:r>
              <a:rPr sz="1167" i="1" spc="-5" dirty="0">
                <a:latin typeface="Garamond"/>
                <a:cs typeface="Garamond"/>
              </a:rPr>
              <a:t>High Advertising and Promotion Costs </a:t>
            </a:r>
            <a:r>
              <a:rPr sz="1167" spc="-5" dirty="0">
                <a:latin typeface="Garamond"/>
                <a:cs typeface="Garamond"/>
              </a:rPr>
              <a:t>are determined in </a:t>
            </a:r>
            <a:r>
              <a:rPr sz="1167" dirty="0">
                <a:latin typeface="Garamond"/>
                <a:cs typeface="Garamond"/>
              </a:rPr>
              <a:t>a competitive  </a:t>
            </a:r>
            <a:r>
              <a:rPr sz="1167" spc="-5" dirty="0">
                <a:latin typeface="Garamond"/>
                <a:cs typeface="Garamond"/>
              </a:rPr>
              <a:t>marketplace </a:t>
            </a:r>
            <a:r>
              <a:rPr sz="1167" dirty="0">
                <a:latin typeface="Garamond"/>
                <a:cs typeface="Garamond"/>
              </a:rPr>
              <a:t>where </a:t>
            </a:r>
            <a:r>
              <a:rPr sz="1167" spc="-5" dirty="0">
                <a:latin typeface="Garamond"/>
                <a:cs typeface="Garamond"/>
              </a:rPr>
              <a:t>consumers often have real </a:t>
            </a:r>
            <a:r>
              <a:rPr sz="1167" dirty="0">
                <a:latin typeface="Garamond"/>
                <a:cs typeface="Garamond"/>
              </a:rPr>
              <a:t>choices. </a:t>
            </a:r>
            <a:r>
              <a:rPr sz="1167" i="1" dirty="0">
                <a:latin typeface="Garamond"/>
                <a:cs typeface="Garamond"/>
              </a:rPr>
              <a:t>Excessive </a:t>
            </a:r>
            <a:r>
              <a:rPr sz="1167" i="1" spc="-5" dirty="0">
                <a:latin typeface="Garamond"/>
                <a:cs typeface="Garamond"/>
              </a:rPr>
              <a:t>Markups </a:t>
            </a:r>
            <a:r>
              <a:rPr sz="1167" dirty="0">
                <a:latin typeface="Garamond"/>
                <a:cs typeface="Garamond"/>
              </a:rPr>
              <a:t>are the </a:t>
            </a:r>
            <a:r>
              <a:rPr sz="1167" spc="-5" dirty="0">
                <a:latin typeface="Garamond"/>
                <a:cs typeface="Garamond"/>
              </a:rPr>
              <a:t>exception rather  </a:t>
            </a:r>
            <a:r>
              <a:rPr sz="1167" dirty="0">
                <a:latin typeface="Garamond"/>
                <a:cs typeface="Garamond"/>
              </a:rPr>
              <a:t>than the </a:t>
            </a:r>
            <a:r>
              <a:rPr sz="1167" spc="-5" dirty="0">
                <a:latin typeface="Garamond"/>
                <a:cs typeface="Garamond"/>
              </a:rPr>
              <a:t>rule and are more likely in </a:t>
            </a:r>
            <a:r>
              <a:rPr sz="1167" dirty="0">
                <a:latin typeface="Garamond"/>
                <a:cs typeface="Garamond"/>
              </a:rPr>
              <a:t>uncompetitive </a:t>
            </a:r>
            <a:r>
              <a:rPr sz="1167" spc="-5" dirty="0">
                <a:latin typeface="Garamond"/>
                <a:cs typeface="Garamond"/>
              </a:rPr>
              <a:t>industries. Ethics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strategic  decisions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pricing </a:t>
            </a:r>
            <a:r>
              <a:rPr sz="1167" dirty="0">
                <a:latin typeface="Garamond"/>
                <a:cs typeface="Garamond"/>
              </a:rPr>
              <a:t>decisions </a:t>
            </a:r>
            <a:r>
              <a:rPr sz="1167" spc="-5" dirty="0">
                <a:latin typeface="Garamond"/>
                <a:cs typeface="Garamond"/>
              </a:rPr>
              <a:t>as market penetration </a:t>
            </a:r>
            <a:r>
              <a:rPr sz="1167" dirty="0">
                <a:latin typeface="Garamond"/>
                <a:cs typeface="Garamond"/>
              </a:rPr>
              <a:t>versus market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skimming</a:t>
            </a:r>
            <a:endParaRPr sz="1167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High costs of distribution. </a:t>
            </a:r>
            <a:r>
              <a:rPr sz="1167" spc="-5" dirty="0">
                <a:latin typeface="Garamond"/>
                <a:cs typeface="Garamond"/>
              </a:rPr>
              <a:t>It is often argued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middlemen are </a:t>
            </a:r>
            <a:r>
              <a:rPr sz="1167" dirty="0">
                <a:latin typeface="Garamond"/>
                <a:cs typeface="Garamond"/>
              </a:rPr>
              <a:t>greedy </a:t>
            </a:r>
            <a:r>
              <a:rPr sz="1167" spc="-5" dirty="0">
                <a:latin typeface="Garamond"/>
                <a:cs typeface="Garamond"/>
              </a:rPr>
              <a:t>and mark </a:t>
            </a:r>
            <a:r>
              <a:rPr sz="1167" dirty="0">
                <a:latin typeface="Garamond"/>
                <a:cs typeface="Garamond"/>
              </a:rPr>
              <a:t>up  </a:t>
            </a:r>
            <a:r>
              <a:rPr sz="1167" spc="-5" dirty="0">
                <a:latin typeface="Garamond"/>
                <a:cs typeface="Garamond"/>
              </a:rPr>
              <a:t>prices beyond </a:t>
            </a:r>
            <a:r>
              <a:rPr sz="1167" dirty="0">
                <a:latin typeface="Garamond"/>
                <a:cs typeface="Garamond"/>
              </a:rPr>
              <a:t>the value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their services. A </a:t>
            </a:r>
            <a:r>
              <a:rPr sz="1167" spc="-5" dirty="0">
                <a:latin typeface="Garamond"/>
                <a:cs typeface="Garamond"/>
              </a:rPr>
              <a:t>comprehensive implementation of marketing </a:t>
            </a:r>
            <a:r>
              <a:rPr sz="1167" dirty="0">
                <a:latin typeface="Garamond"/>
                <a:cs typeface="Garamond"/>
              </a:rPr>
              <a:t>ethics  should </a:t>
            </a:r>
            <a:r>
              <a:rPr sz="1167" spc="-5" dirty="0">
                <a:latin typeface="Garamond"/>
                <a:cs typeface="Garamond"/>
              </a:rPr>
              <a:t>include policies and </a:t>
            </a:r>
            <a:r>
              <a:rPr sz="1167" dirty="0">
                <a:latin typeface="Garamond"/>
                <a:cs typeface="Garamond"/>
              </a:rPr>
              <a:t>guidelines for </a:t>
            </a:r>
            <a:r>
              <a:rPr sz="1167" spc="-5" dirty="0">
                <a:latin typeface="Garamond"/>
                <a:cs typeface="Garamond"/>
              </a:rPr>
              <a:t>defining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company's relationship </a:t>
            </a:r>
            <a:r>
              <a:rPr sz="1167" dirty="0">
                <a:latin typeface="Garamond"/>
                <a:cs typeface="Garamond"/>
              </a:rPr>
              <a:t>with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distributors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marR="19138" algn="just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High </a:t>
            </a:r>
            <a:r>
              <a:rPr sz="1167" b="1" spc="-5" dirty="0">
                <a:latin typeface="Garamond"/>
                <a:cs typeface="Garamond"/>
              </a:rPr>
              <a:t>advertising and promotion costs. </a:t>
            </a:r>
            <a:r>
              <a:rPr sz="1167" spc="-5" dirty="0">
                <a:latin typeface="Garamond"/>
                <a:cs typeface="Garamond"/>
              </a:rPr>
              <a:t>Modern marketing is also accused of pushing  prices </a:t>
            </a:r>
            <a:r>
              <a:rPr sz="1167" dirty="0">
                <a:latin typeface="Garamond"/>
                <a:cs typeface="Garamond"/>
              </a:rPr>
              <a:t>up to cover the costs </a:t>
            </a:r>
            <a:r>
              <a:rPr sz="1167" spc="-5" dirty="0">
                <a:latin typeface="Garamond"/>
                <a:cs typeface="Garamond"/>
              </a:rPr>
              <a:t>of heavy advertising and </a:t>
            </a: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promotion. When </a:t>
            </a:r>
            <a:r>
              <a:rPr sz="1167" dirty="0">
                <a:latin typeface="Garamond"/>
                <a:cs typeface="Garamond"/>
              </a:rPr>
              <a:t>considered </a:t>
            </a:r>
            <a:r>
              <a:rPr sz="1167" spc="-5" dirty="0">
                <a:latin typeface="Garamond"/>
                <a:cs typeface="Garamond"/>
              </a:rPr>
              <a:t>in light of  </a:t>
            </a:r>
            <a:r>
              <a:rPr sz="1167" dirty="0">
                <a:latin typeface="Garamond"/>
                <a:cs typeface="Garamond"/>
              </a:rPr>
              <a:t>increasing </a:t>
            </a:r>
            <a:r>
              <a:rPr sz="1167" spc="-5" dirty="0">
                <a:latin typeface="Garamond"/>
                <a:cs typeface="Garamond"/>
              </a:rPr>
              <a:t>activism among </a:t>
            </a:r>
            <a:r>
              <a:rPr sz="1167" dirty="0">
                <a:latin typeface="Garamond"/>
                <a:cs typeface="Garamond"/>
              </a:rPr>
              <a:t>consumer groups to </a:t>
            </a:r>
            <a:r>
              <a:rPr sz="1167" spc="-5" dirty="0">
                <a:latin typeface="Garamond"/>
                <a:cs typeface="Garamond"/>
              </a:rPr>
              <a:t>regulate </a:t>
            </a:r>
            <a:r>
              <a:rPr sz="1167" dirty="0">
                <a:latin typeface="Garamond"/>
                <a:cs typeface="Garamond"/>
              </a:rPr>
              <a:t>advertising, marketers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unique  </a:t>
            </a:r>
            <a:r>
              <a:rPr sz="1167" spc="-5" dirty="0">
                <a:latin typeface="Garamond"/>
                <a:cs typeface="Garamond"/>
              </a:rPr>
              <a:t>opportunity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proactively address </a:t>
            </a:r>
            <a:r>
              <a:rPr sz="1167" dirty="0">
                <a:latin typeface="Garamond"/>
                <a:cs typeface="Garamond"/>
              </a:rPr>
              <a:t>the needs for strong </a:t>
            </a: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ethical </a:t>
            </a:r>
            <a:r>
              <a:rPr sz="1167" spc="-5" dirty="0">
                <a:latin typeface="Garamond"/>
                <a:cs typeface="Garamond"/>
              </a:rPr>
              <a:t>standards. While  protecting </a:t>
            </a:r>
            <a:r>
              <a:rPr sz="1167" dirty="0">
                <a:latin typeface="Garamond"/>
                <a:cs typeface="Garamond"/>
              </a:rPr>
              <a:t>free speech, </a:t>
            </a:r>
            <a:r>
              <a:rPr sz="1167" spc="-5" dirty="0">
                <a:latin typeface="Garamond"/>
                <a:cs typeface="Garamond"/>
              </a:rPr>
              <a:t>marketers </a:t>
            </a:r>
            <a:r>
              <a:rPr sz="1167" dirty="0">
                <a:latin typeface="Garamond"/>
                <a:cs typeface="Garamond"/>
              </a:rPr>
              <a:t>could </a:t>
            </a:r>
            <a:r>
              <a:rPr sz="1167" spc="-5" dirty="0">
                <a:latin typeface="Garamond"/>
                <a:cs typeface="Garamond"/>
              </a:rPr>
              <a:t>adopt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statement on </a:t>
            </a:r>
            <a:r>
              <a:rPr sz="1167" dirty="0">
                <a:latin typeface="Garamond"/>
                <a:cs typeface="Garamond"/>
              </a:rPr>
              <a:t>ethics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advertising that </a:t>
            </a:r>
            <a:r>
              <a:rPr sz="1167" spc="-5" dirty="0">
                <a:latin typeface="Garamond"/>
                <a:cs typeface="Garamond"/>
              </a:rPr>
              <a:t>promotes  accurate information </a:t>
            </a:r>
            <a:r>
              <a:rPr sz="1167" dirty="0">
                <a:latin typeface="Garamond"/>
                <a:cs typeface="Garamond"/>
              </a:rPr>
              <a:t>exchange, encourages creative </a:t>
            </a:r>
            <a:r>
              <a:rPr sz="1167" spc="-5" dirty="0">
                <a:latin typeface="Garamond"/>
                <a:cs typeface="Garamond"/>
              </a:rPr>
              <a:t>and innovative message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generation.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marR="19755" algn="just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Excessive </a:t>
            </a:r>
            <a:r>
              <a:rPr sz="1167" b="1" dirty="0">
                <a:latin typeface="Garamond"/>
                <a:cs typeface="Garamond"/>
              </a:rPr>
              <a:t>middlemen gross </a:t>
            </a:r>
            <a:r>
              <a:rPr sz="1167" b="1" spc="-5" dirty="0">
                <a:latin typeface="Garamond"/>
                <a:cs typeface="Garamond"/>
              </a:rPr>
              <a:t>profit </a:t>
            </a:r>
            <a:r>
              <a:rPr sz="1167" b="1" dirty="0">
                <a:latin typeface="Garamond"/>
                <a:cs typeface="Garamond"/>
              </a:rPr>
              <a:t>margins. </a:t>
            </a:r>
            <a:r>
              <a:rPr sz="1167" spc="-5" dirty="0">
                <a:latin typeface="Garamond"/>
                <a:cs typeface="Garamond"/>
              </a:rPr>
              <a:t>Critics </a:t>
            </a:r>
            <a:r>
              <a:rPr sz="1167" dirty="0">
                <a:latin typeface="Garamond"/>
                <a:cs typeface="Garamond"/>
              </a:rPr>
              <a:t>say that </a:t>
            </a:r>
            <a:r>
              <a:rPr sz="1167" spc="-5" dirty="0">
                <a:latin typeface="Garamond"/>
                <a:cs typeface="Garamond"/>
              </a:rPr>
              <a:t>middlemens </a:t>
            </a:r>
            <a:r>
              <a:rPr sz="1167" dirty="0">
                <a:latin typeface="Garamond"/>
                <a:cs typeface="Garamond"/>
              </a:rPr>
              <a:t>gross </a:t>
            </a:r>
            <a:r>
              <a:rPr sz="1167" spc="-5" dirty="0">
                <a:latin typeface="Garamond"/>
                <a:cs typeface="Garamond"/>
              </a:rPr>
              <a:t>margins  are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excessive.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b="1" spc="-5" dirty="0">
                <a:latin typeface="Garamond"/>
                <a:cs typeface="Garamond"/>
              </a:rPr>
              <a:t>Deceptive </a:t>
            </a:r>
            <a:r>
              <a:rPr sz="1167" b="1" dirty="0">
                <a:latin typeface="Garamond"/>
                <a:cs typeface="Garamond"/>
              </a:rPr>
              <a:t>Practices </a:t>
            </a:r>
            <a:r>
              <a:rPr sz="1167" i="1" spc="-5" dirty="0">
                <a:latin typeface="Garamond"/>
                <a:cs typeface="Garamond"/>
              </a:rPr>
              <a:t>Deceptive pricing </a:t>
            </a:r>
            <a:r>
              <a:rPr sz="1167" spc="-5" dirty="0">
                <a:latin typeface="Garamond"/>
                <a:cs typeface="Garamond"/>
              </a:rPr>
              <a:t>includes practices </a:t>
            </a:r>
            <a:r>
              <a:rPr sz="1167" dirty="0">
                <a:latin typeface="Garamond"/>
                <a:cs typeface="Garamond"/>
              </a:rPr>
              <a:t>such as falsely </a:t>
            </a:r>
            <a:r>
              <a:rPr sz="1167" spc="-5" dirty="0">
                <a:latin typeface="Garamond"/>
                <a:cs typeface="Garamond"/>
              </a:rPr>
              <a:t>advertising "factory"  or "wholesale" prices or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large price reduction </a:t>
            </a:r>
            <a:r>
              <a:rPr sz="1167" dirty="0">
                <a:latin typeface="Garamond"/>
                <a:cs typeface="Garamond"/>
              </a:rPr>
              <a:t>from a </a:t>
            </a:r>
            <a:r>
              <a:rPr sz="1167" spc="-5" dirty="0">
                <a:latin typeface="Garamond"/>
                <a:cs typeface="Garamond"/>
              </a:rPr>
              <a:t>phoney high list price. </a:t>
            </a:r>
            <a:r>
              <a:rPr sz="1167" i="1" dirty="0">
                <a:latin typeface="Garamond"/>
                <a:cs typeface="Garamond"/>
              </a:rPr>
              <a:t>Deceptive </a:t>
            </a:r>
            <a:r>
              <a:rPr sz="1167" i="1" spc="-5" dirty="0">
                <a:latin typeface="Garamond"/>
                <a:cs typeface="Garamond"/>
              </a:rPr>
              <a:t>promotion  </a:t>
            </a:r>
            <a:r>
              <a:rPr sz="1167" spc="-5" dirty="0">
                <a:latin typeface="Garamond"/>
                <a:cs typeface="Garamond"/>
              </a:rPr>
              <a:t>includes practices </a:t>
            </a:r>
            <a:r>
              <a:rPr sz="1167" dirty="0">
                <a:latin typeface="Garamond"/>
                <a:cs typeface="Garamond"/>
              </a:rPr>
              <a:t>such </a:t>
            </a:r>
            <a:r>
              <a:rPr sz="1167" spc="-5" dirty="0">
                <a:latin typeface="Garamond"/>
                <a:cs typeface="Garamond"/>
              </a:rPr>
              <a:t>as overstating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product's </a:t>
            </a:r>
            <a:r>
              <a:rPr sz="1167" dirty="0">
                <a:latin typeface="Garamond"/>
                <a:cs typeface="Garamond"/>
              </a:rPr>
              <a:t>features </a:t>
            </a:r>
            <a:r>
              <a:rPr sz="1167" spc="-5" dirty="0">
                <a:latin typeface="Garamond"/>
                <a:cs typeface="Garamond"/>
              </a:rPr>
              <a:t>or performance, </a:t>
            </a:r>
            <a:r>
              <a:rPr sz="1167" dirty="0">
                <a:latin typeface="Garamond"/>
                <a:cs typeface="Garamond"/>
              </a:rPr>
              <a:t>luring the customer to  the store for a </a:t>
            </a:r>
            <a:r>
              <a:rPr sz="1167" spc="-5" dirty="0">
                <a:latin typeface="Garamond"/>
                <a:cs typeface="Garamond"/>
              </a:rPr>
              <a:t>bargain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is out of </a:t>
            </a:r>
            <a:r>
              <a:rPr sz="1167" dirty="0">
                <a:latin typeface="Garamond"/>
                <a:cs typeface="Garamond"/>
              </a:rPr>
              <a:t>stock, </a:t>
            </a:r>
            <a:r>
              <a:rPr sz="1167" spc="-5" dirty="0">
                <a:latin typeface="Garamond"/>
                <a:cs typeface="Garamond"/>
              </a:rPr>
              <a:t>or running rigged contests. </a:t>
            </a:r>
            <a:r>
              <a:rPr sz="1167" i="1" spc="-5" dirty="0">
                <a:latin typeface="Garamond"/>
                <a:cs typeface="Garamond"/>
              </a:rPr>
              <a:t>Deceptive packaging </a:t>
            </a:r>
            <a:r>
              <a:rPr sz="1167" spc="-5" dirty="0">
                <a:latin typeface="Garamond"/>
                <a:cs typeface="Garamond"/>
              </a:rPr>
              <a:t>includes  </a:t>
            </a:r>
            <a:r>
              <a:rPr sz="1167" dirty="0">
                <a:latin typeface="Garamond"/>
                <a:cs typeface="Garamond"/>
              </a:rPr>
              <a:t>exaggerating </a:t>
            </a:r>
            <a:r>
              <a:rPr sz="1167" spc="-5" dirty="0">
                <a:latin typeface="Garamond"/>
                <a:cs typeface="Garamond"/>
              </a:rPr>
              <a:t>package contents </a:t>
            </a:r>
            <a:r>
              <a:rPr sz="1167" dirty="0">
                <a:latin typeface="Garamond"/>
                <a:cs typeface="Garamond"/>
              </a:rPr>
              <a:t>through subtle </a:t>
            </a:r>
            <a:r>
              <a:rPr sz="1167" spc="-5" dirty="0">
                <a:latin typeface="Garamond"/>
                <a:cs typeface="Garamond"/>
              </a:rPr>
              <a:t>design, not </a:t>
            </a:r>
            <a:r>
              <a:rPr sz="1167" dirty="0">
                <a:latin typeface="Garamond"/>
                <a:cs typeface="Garamond"/>
              </a:rPr>
              <a:t>filling the </a:t>
            </a:r>
            <a:r>
              <a:rPr sz="1167" spc="-5" dirty="0">
                <a:latin typeface="Garamond"/>
                <a:cs typeface="Garamond"/>
              </a:rPr>
              <a:t>package </a:t>
            </a:r>
            <a:r>
              <a:rPr sz="1167" dirty="0">
                <a:latin typeface="Garamond"/>
                <a:cs typeface="Garamond"/>
              </a:rPr>
              <a:t>to the top, using  misleading labeling, </a:t>
            </a:r>
            <a:r>
              <a:rPr sz="1167" spc="-5" dirty="0">
                <a:latin typeface="Garamond"/>
                <a:cs typeface="Garamond"/>
              </a:rPr>
              <a:t>or describing </a:t>
            </a:r>
            <a:r>
              <a:rPr sz="1167" dirty="0">
                <a:latin typeface="Garamond"/>
                <a:cs typeface="Garamond"/>
              </a:rPr>
              <a:t>size in misleading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terms.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Garamond"/>
              <a:buAutoNum type="arabicPeriod"/>
            </a:pPr>
            <a:endParaRPr sz="1118">
              <a:latin typeface="Times New Roman"/>
              <a:cs typeface="Times New Roman"/>
            </a:endParaRPr>
          </a:p>
          <a:p>
            <a:pPr marL="234592" marR="19755" indent="-222245" algn="just">
              <a:lnSpc>
                <a:spcPts val="1312"/>
              </a:lnSpc>
              <a:buAutoNum type="arabicPeriod"/>
              <a:tabLst>
                <a:tab pos="234592" algn="l"/>
              </a:tabLst>
            </a:pPr>
            <a:r>
              <a:rPr sz="1167" b="1" dirty="0">
                <a:latin typeface="Garamond"/>
                <a:cs typeface="Garamond"/>
              </a:rPr>
              <a:t>High-Pressure </a:t>
            </a:r>
            <a:r>
              <a:rPr sz="1167" b="1" spc="-5" dirty="0">
                <a:latin typeface="Garamond"/>
                <a:cs typeface="Garamond"/>
              </a:rPr>
              <a:t>Selling </a:t>
            </a:r>
            <a:r>
              <a:rPr sz="1167" b="1" dirty="0">
                <a:latin typeface="Garamond"/>
                <a:cs typeface="Garamond"/>
              </a:rPr>
              <a:t>People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free to </a:t>
            </a:r>
            <a:r>
              <a:rPr sz="1167" spc="-5" dirty="0">
                <a:latin typeface="Garamond"/>
                <a:cs typeface="Garamond"/>
              </a:rPr>
              <a:t>not respond </a:t>
            </a:r>
            <a:r>
              <a:rPr sz="1167" dirty="0">
                <a:latin typeface="Garamond"/>
                <a:cs typeface="Garamond"/>
              </a:rPr>
              <a:t>to selling tactics. </a:t>
            </a:r>
            <a:r>
              <a:rPr sz="1167" spc="-5" dirty="0">
                <a:latin typeface="Garamond"/>
                <a:cs typeface="Garamond"/>
              </a:rPr>
              <a:t>Moreover, most  </a:t>
            </a:r>
            <a:r>
              <a:rPr sz="1167" dirty="0">
                <a:latin typeface="Garamond"/>
                <a:cs typeface="Garamond"/>
              </a:rPr>
              <a:t>states </a:t>
            </a:r>
            <a:r>
              <a:rPr sz="1167" spc="-5" dirty="0">
                <a:latin typeface="Garamond"/>
                <a:cs typeface="Garamond"/>
              </a:rPr>
              <a:t>have "cooling off" periods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allow </a:t>
            </a:r>
            <a:r>
              <a:rPr sz="1167" dirty="0">
                <a:latin typeface="Garamond"/>
                <a:cs typeface="Garamond"/>
              </a:rPr>
              <a:t>buyers to </a:t>
            </a:r>
            <a:r>
              <a:rPr sz="1167" spc="-5" dirty="0">
                <a:latin typeface="Garamond"/>
                <a:cs typeface="Garamond"/>
              </a:rPr>
              <a:t>return products or back </a:t>
            </a:r>
            <a:r>
              <a:rPr sz="1167" dirty="0">
                <a:latin typeface="Garamond"/>
                <a:cs typeface="Garamond"/>
              </a:rPr>
              <a:t>out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large </a:t>
            </a:r>
            <a:r>
              <a:rPr sz="1167" dirty="0">
                <a:latin typeface="Garamond"/>
                <a:cs typeface="Garamond"/>
              </a:rPr>
              <a:t>ticket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items.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  <a:buFont typeface="Garamond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234592" indent="-222245" algn="just">
              <a:lnSpc>
                <a:spcPts val="1356"/>
              </a:lnSpc>
              <a:buAutoNum type="arabicPeriod"/>
              <a:tabLst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Unsafe Products </a:t>
            </a:r>
            <a:r>
              <a:rPr sz="1167" dirty="0">
                <a:latin typeface="Garamond"/>
                <a:cs typeface="Garamond"/>
              </a:rPr>
              <a:t>Dangerous </a:t>
            </a:r>
            <a:r>
              <a:rPr sz="1167" spc="-5" dirty="0">
                <a:latin typeface="Garamond"/>
                <a:cs typeface="Garamond"/>
              </a:rPr>
              <a:t>products are </a:t>
            </a:r>
            <a:r>
              <a:rPr sz="1167" dirty="0">
                <a:latin typeface="Garamond"/>
                <a:cs typeface="Garamond"/>
              </a:rPr>
              <a:t>most </a:t>
            </a:r>
            <a:r>
              <a:rPr sz="1167" spc="-5" dirty="0">
                <a:latin typeface="Garamond"/>
                <a:cs typeface="Garamond"/>
              </a:rPr>
              <a:t>often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illegal.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Corporate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policies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provide broad guidelines </a:t>
            </a:r>
            <a:r>
              <a:rPr sz="1167" dirty="0">
                <a:latin typeface="Garamond"/>
                <a:cs typeface="Garamond"/>
              </a:rPr>
              <a:t>that everyone in the </a:t>
            </a:r>
            <a:r>
              <a:rPr sz="1167" spc="-5" dirty="0">
                <a:latin typeface="Garamond"/>
                <a:cs typeface="Garamond"/>
              </a:rPr>
              <a:t>organization must  </a:t>
            </a:r>
            <a:r>
              <a:rPr sz="1167" dirty="0">
                <a:latin typeface="Garamond"/>
                <a:cs typeface="Garamond"/>
              </a:rPr>
              <a:t>follow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633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4786" y="9716874"/>
            <a:ext cx="17286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27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3"/>
            <a:ext cx="5729728" cy="1793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234592" marR="18520" indent="-222245">
              <a:lnSpc>
                <a:spcPts val="1312"/>
              </a:lnSpc>
              <a:spcBef>
                <a:spcPts val="914"/>
              </a:spcBef>
            </a:pPr>
            <a:r>
              <a:rPr sz="1167" b="1" dirty="0">
                <a:latin typeface="Garamond"/>
                <a:cs typeface="Garamond"/>
              </a:rPr>
              <a:t>8. Product </a:t>
            </a:r>
            <a:r>
              <a:rPr sz="1167" b="1" spc="-5" dirty="0">
                <a:latin typeface="Garamond"/>
                <a:cs typeface="Garamond"/>
              </a:rPr>
              <a:t>Development. </a:t>
            </a:r>
            <a:r>
              <a:rPr sz="1167" dirty="0">
                <a:latin typeface="Garamond"/>
                <a:cs typeface="Garamond"/>
              </a:rPr>
              <a:t>Product </a:t>
            </a:r>
            <a:r>
              <a:rPr sz="1167" spc="-5" dirty="0">
                <a:latin typeface="Garamond"/>
                <a:cs typeface="Garamond"/>
              </a:rPr>
              <a:t>development may be influenced by </a:t>
            </a:r>
            <a:r>
              <a:rPr sz="1167" dirty="0">
                <a:latin typeface="Garamond"/>
                <a:cs typeface="Garamond"/>
              </a:rPr>
              <a:t>ethical codes seeking  </a:t>
            </a:r>
            <a:r>
              <a:rPr sz="1167" spc="-5" dirty="0">
                <a:latin typeface="Garamond"/>
                <a:cs typeface="Garamond"/>
              </a:rPr>
              <a:t>more desirable products or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salutary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concepts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them </a:t>
            </a:r>
            <a:r>
              <a:rPr sz="1167" spc="-5" dirty="0">
                <a:latin typeface="Garamond"/>
                <a:cs typeface="Garamond"/>
              </a:rPr>
              <a:t>more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desirable.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234592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E.  </a:t>
            </a:r>
            <a:r>
              <a:rPr sz="1167" b="1" dirty="0">
                <a:latin typeface="Garamond"/>
                <a:cs typeface="Garamond"/>
              </a:rPr>
              <a:t>The New Marketing</a:t>
            </a:r>
            <a:r>
              <a:rPr sz="1167" b="1" spc="4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Landscape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 marketing landscape 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dynamic, fast-paced and evolving </a:t>
            </a:r>
            <a:r>
              <a:rPr sz="1167" dirty="0">
                <a:latin typeface="Garamond"/>
                <a:cs typeface="Garamond"/>
              </a:rPr>
              <a:t>function </a:t>
            </a:r>
            <a:r>
              <a:rPr sz="1167" spc="-5" dirty="0">
                <a:latin typeface="Garamond"/>
                <a:cs typeface="Garamond"/>
              </a:rPr>
              <a:t>of all </a:t>
            </a:r>
            <a:r>
              <a:rPr sz="1167" dirty="0">
                <a:latin typeface="Garamond"/>
                <a:cs typeface="Garamond"/>
              </a:rPr>
              <a:t>these changes  </a:t>
            </a:r>
            <a:r>
              <a:rPr sz="1167" spc="-5" dirty="0">
                <a:latin typeface="Garamond"/>
                <a:cs typeface="Garamond"/>
              </a:rPr>
              <a:t>and opportunities. More </a:t>
            </a:r>
            <a:r>
              <a:rPr sz="1167" dirty="0">
                <a:latin typeface="Garamond"/>
                <a:cs typeface="Garamond"/>
              </a:rPr>
              <a:t>than ever there </a:t>
            </a:r>
            <a:r>
              <a:rPr sz="1167" spc="-5" dirty="0">
                <a:latin typeface="Garamond"/>
                <a:cs typeface="Garamond"/>
              </a:rPr>
              <a:t>is no </a:t>
            </a:r>
            <a:r>
              <a:rPr sz="1167" dirty="0">
                <a:latin typeface="Garamond"/>
                <a:cs typeface="Garamond"/>
              </a:rPr>
              <a:t>static formula for success. Customer is </a:t>
            </a:r>
            <a:r>
              <a:rPr sz="1167" spc="-5" dirty="0">
                <a:latin typeface="Garamond"/>
                <a:cs typeface="Garamond"/>
              </a:rPr>
              <a:t>known as </a:t>
            </a:r>
            <a:r>
              <a:rPr sz="1167" dirty="0">
                <a:latin typeface="Garamond"/>
                <a:cs typeface="Garamond"/>
              </a:rPr>
              <a:t>the  king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and all </a:t>
            </a:r>
            <a:r>
              <a:rPr sz="1167" dirty="0">
                <a:latin typeface="Garamond"/>
                <a:cs typeface="Garamond"/>
              </a:rPr>
              <a:t>efforts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organization rate directed </a:t>
            </a:r>
            <a:r>
              <a:rPr sz="1167" dirty="0">
                <a:latin typeface="Garamond"/>
                <a:cs typeface="Garamond"/>
              </a:rPr>
              <a:t>towards the </a:t>
            </a:r>
            <a:r>
              <a:rPr sz="1167" spc="-5" dirty="0">
                <a:latin typeface="Garamond"/>
                <a:cs typeface="Garamond"/>
              </a:rPr>
              <a:t>customer  </a:t>
            </a:r>
            <a:r>
              <a:rPr sz="1167" dirty="0">
                <a:latin typeface="Garamond"/>
                <a:cs typeface="Garamond"/>
              </a:rPr>
              <a:t>satisfaction this </a:t>
            </a:r>
            <a:r>
              <a:rPr sz="1167" spc="-5" dirty="0">
                <a:latin typeface="Garamond"/>
                <a:cs typeface="Garamond"/>
              </a:rPr>
              <a:t>provides new landscape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the marketing and development of </a:t>
            </a:r>
            <a:r>
              <a:rPr sz="1167" dirty="0">
                <a:latin typeface="Garamond"/>
                <a:cs typeface="Garamond"/>
              </a:rPr>
              <a:t>the connecting  technologies </a:t>
            </a:r>
            <a:r>
              <a:rPr sz="1167" spc="-5" dirty="0">
                <a:latin typeface="Garamond"/>
                <a:cs typeface="Garamond"/>
              </a:rPr>
              <a:t>are playing primary role in </a:t>
            </a:r>
            <a:r>
              <a:rPr sz="1167" dirty="0">
                <a:latin typeface="Garamond"/>
                <a:cs typeface="Garamond"/>
              </a:rPr>
              <a:t>this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concern.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739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8869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3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4049642" y="1260016"/>
            <a:ext cx="2807758" cy="70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marR="4939" indent="-222245">
              <a:lnSpc>
                <a:spcPts val="1322"/>
              </a:lnSpc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Product</a:t>
            </a:r>
            <a:r>
              <a:rPr sz="1167" spc="-5" dirty="0">
                <a:latin typeface="Garamond"/>
                <a:cs typeface="Garamond"/>
              </a:rPr>
              <a:t>—what are </a:t>
            </a:r>
            <a:r>
              <a:rPr sz="1167" dirty="0">
                <a:latin typeface="Garamond"/>
                <a:cs typeface="Garamond"/>
              </a:rPr>
              <a:t>you selling? (It </a:t>
            </a:r>
            <a:r>
              <a:rPr sz="1167" spc="-5" dirty="0">
                <a:latin typeface="Garamond"/>
                <a:cs typeface="Garamond"/>
              </a:rPr>
              <a:t>might be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service.)</a:t>
            </a:r>
            <a:endParaRPr sz="1167">
              <a:latin typeface="Garamond"/>
              <a:cs typeface="Garamond"/>
            </a:endParaRPr>
          </a:p>
          <a:p>
            <a:pPr marL="234592" indent="-222245">
              <a:spcBef>
                <a:spcPts val="44"/>
              </a:spcBef>
              <a:buFont typeface="Symbol"/>
              <a:buChar char=""/>
              <a:tabLst>
                <a:tab pos="233975" algn="l"/>
                <a:tab pos="234592" algn="l"/>
              </a:tabLst>
            </a:pPr>
            <a:r>
              <a:rPr sz="1167" b="1" spc="-5" dirty="0">
                <a:latin typeface="Garamond"/>
                <a:cs typeface="Garamond"/>
              </a:rPr>
              <a:t>Price</a:t>
            </a:r>
            <a:r>
              <a:rPr sz="1167" spc="-5" dirty="0">
                <a:latin typeface="Garamond"/>
                <a:cs typeface="Garamond"/>
              </a:rPr>
              <a:t>—what is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strategy?</a:t>
            </a:r>
            <a:endParaRPr sz="1167">
              <a:latin typeface="Garamond"/>
              <a:cs typeface="Garamond"/>
            </a:endParaRPr>
          </a:p>
          <a:p>
            <a:pPr marL="12347">
              <a:spcBef>
                <a:spcPts val="73"/>
              </a:spcBef>
            </a:pPr>
            <a:r>
              <a:rPr sz="1167" spc="-5" dirty="0">
                <a:latin typeface="Symbol"/>
                <a:cs typeface="Symbol"/>
              </a:rPr>
              <a:t></a:t>
            </a:r>
            <a:endParaRPr sz="116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1892" y="1799145"/>
            <a:ext cx="2586743" cy="50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4000"/>
              </a:lnSpc>
            </a:pPr>
            <a:r>
              <a:rPr sz="1167" b="1" dirty="0">
                <a:latin typeface="Garamond"/>
                <a:cs typeface="Garamond"/>
              </a:rPr>
              <a:t>Place </a:t>
            </a:r>
            <a:r>
              <a:rPr sz="1167" spc="-5" dirty="0">
                <a:latin typeface="Garamond"/>
                <a:cs typeface="Garamond"/>
              </a:rPr>
              <a:t>or distribution—how are </a:t>
            </a:r>
            <a:r>
              <a:rPr sz="1167" dirty="0">
                <a:latin typeface="Garamond"/>
                <a:cs typeface="Garamond"/>
              </a:rPr>
              <a:t>you  distributing your product to </a:t>
            </a:r>
            <a:r>
              <a:rPr sz="1167" spc="-5" dirty="0">
                <a:latin typeface="Garamond"/>
                <a:cs typeface="Garamond"/>
              </a:rPr>
              <a:t>get it into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marketplace?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9643" y="2310024"/>
            <a:ext cx="280961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592" indent="-222245">
              <a:buFont typeface="Symbol"/>
              <a:buChar char=""/>
              <a:tabLst>
                <a:tab pos="233975" algn="l"/>
                <a:tab pos="234592" algn="l"/>
                <a:tab pos="1555714" algn="l"/>
                <a:tab pos="1981684" algn="l"/>
                <a:tab pos="2446546" algn="l"/>
              </a:tabLst>
            </a:pPr>
            <a:r>
              <a:rPr sz="1167" b="1" dirty="0">
                <a:latin typeface="Garamond"/>
                <a:cs typeface="Garamond"/>
              </a:rPr>
              <a:t>Promotio</a:t>
            </a:r>
            <a:r>
              <a:rPr sz="1167" b="1" spc="-5" dirty="0">
                <a:latin typeface="Garamond"/>
                <a:cs typeface="Garamond"/>
              </a:rPr>
              <a:t>n</a:t>
            </a:r>
            <a:r>
              <a:rPr sz="1167" dirty="0">
                <a:latin typeface="Garamond"/>
                <a:cs typeface="Garamond"/>
              </a:rPr>
              <a:t>—how	</a:t>
            </a:r>
            <a:r>
              <a:rPr sz="1167" spc="-5" dirty="0">
                <a:latin typeface="Garamond"/>
                <a:cs typeface="Garamond"/>
              </a:rPr>
              <a:t>ar</a:t>
            </a:r>
            <a:r>
              <a:rPr sz="1167" dirty="0">
                <a:latin typeface="Garamond"/>
                <a:cs typeface="Garamond"/>
              </a:rPr>
              <a:t>e	you	telling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1059" y="2492268"/>
            <a:ext cx="3326341" cy="513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163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your target group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your  </a:t>
            </a:r>
            <a:r>
              <a:rPr sz="1167" spc="-5" dirty="0">
                <a:latin typeface="Garamond"/>
                <a:cs typeface="Garamond"/>
              </a:rPr>
              <a:t>product?</a:t>
            </a:r>
            <a:endParaRPr sz="1167">
              <a:latin typeface="Garamond"/>
              <a:cs typeface="Garamond"/>
            </a:endParaRPr>
          </a:p>
          <a:p>
            <a:pPr marL="308674" indent="-296327">
              <a:spcBef>
                <a:spcPts val="44"/>
              </a:spcBef>
              <a:buFont typeface="Symbol"/>
              <a:buChar char=""/>
              <a:tabLst>
                <a:tab pos="308056" algn="l"/>
                <a:tab pos="308674" algn="l"/>
                <a:tab pos="1589050" algn="l"/>
                <a:tab pos="2015638" algn="l"/>
                <a:tab pos="2298383" algn="l"/>
                <a:tab pos="2642245" algn="l"/>
                <a:tab pos="3052781" algn="l"/>
              </a:tabLst>
            </a:pPr>
            <a:r>
              <a:rPr sz="1167" b="1" spc="-5" dirty="0">
                <a:latin typeface="Garamond"/>
                <a:cs typeface="Garamond"/>
              </a:rPr>
              <a:t>Positionin</a:t>
            </a:r>
            <a:r>
              <a:rPr sz="1167" b="1" dirty="0">
                <a:latin typeface="Garamond"/>
                <a:cs typeface="Garamond"/>
              </a:rPr>
              <a:t>g</a:t>
            </a:r>
            <a:r>
              <a:rPr sz="1167" spc="-5" dirty="0">
                <a:latin typeface="Garamond"/>
                <a:cs typeface="Garamond"/>
              </a:rPr>
              <a:t>—wha</a:t>
            </a:r>
            <a:r>
              <a:rPr sz="1167" dirty="0">
                <a:latin typeface="Garamond"/>
                <a:cs typeface="Garamond"/>
              </a:rPr>
              <a:t>t	</a:t>
            </a:r>
            <a:r>
              <a:rPr sz="1167" spc="-5" dirty="0">
                <a:latin typeface="Garamond"/>
                <a:cs typeface="Garamond"/>
              </a:rPr>
              <a:t>pl</a:t>
            </a:r>
            <a:r>
              <a:rPr sz="1167" dirty="0">
                <a:latin typeface="Garamond"/>
                <a:cs typeface="Garamond"/>
              </a:rPr>
              <a:t>ace	</a:t>
            </a:r>
            <a:r>
              <a:rPr sz="1167" spc="-5" dirty="0">
                <a:latin typeface="Garamond"/>
                <a:cs typeface="Garamond"/>
              </a:rPr>
              <a:t>d</a:t>
            </a:r>
            <a:r>
              <a:rPr sz="1167" dirty="0">
                <a:latin typeface="Garamond"/>
                <a:cs typeface="Garamond"/>
              </a:rPr>
              <a:t>o	</a:t>
            </a:r>
            <a:r>
              <a:rPr sz="1167" spc="-5" dirty="0">
                <a:latin typeface="Garamond"/>
                <a:cs typeface="Garamond"/>
              </a:rPr>
              <a:t>yo</a:t>
            </a:r>
            <a:r>
              <a:rPr sz="1167" dirty="0">
                <a:latin typeface="Garamond"/>
                <a:cs typeface="Garamond"/>
              </a:rPr>
              <a:t>u	want	</a:t>
            </a:r>
            <a:r>
              <a:rPr sz="1167" spc="-5" dirty="0">
                <a:latin typeface="Garamond"/>
                <a:cs typeface="Garamond"/>
              </a:rPr>
              <a:t>yo</a:t>
            </a:r>
            <a:r>
              <a:rPr sz="1167" spc="5" dirty="0">
                <a:latin typeface="Garamond"/>
                <a:cs typeface="Garamond"/>
              </a:rPr>
              <a:t>u</a:t>
            </a:r>
            <a:r>
              <a:rPr sz="1167" dirty="0">
                <a:latin typeface="Garamond"/>
                <a:cs typeface="Garamond"/>
              </a:rPr>
              <a:t>r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2998998"/>
            <a:ext cx="5716147" cy="663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/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hold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consumer’s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mind?</a:t>
            </a:r>
            <a:endParaRPr sz="1167">
              <a:latin typeface="Garamond"/>
              <a:cs typeface="Garamond"/>
            </a:endParaRPr>
          </a:p>
          <a:p>
            <a:pPr marL="456837" indent="-296327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Personal </a:t>
            </a:r>
            <a:r>
              <a:rPr sz="1167" b="1" spc="-5" dirty="0">
                <a:latin typeface="Garamond"/>
                <a:cs typeface="Garamond"/>
              </a:rPr>
              <a:t>relationships</a:t>
            </a:r>
            <a:r>
              <a:rPr sz="1167" spc="-5" dirty="0">
                <a:latin typeface="Garamond"/>
                <a:cs typeface="Garamond"/>
              </a:rPr>
              <a:t>—how are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building relationships </a:t>
            </a:r>
            <a:r>
              <a:rPr sz="1167" dirty="0">
                <a:latin typeface="Garamond"/>
                <a:cs typeface="Garamond"/>
              </a:rPr>
              <a:t>with your target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consumers?</a:t>
            </a:r>
            <a:endParaRPr sz="1167">
              <a:latin typeface="Garamond"/>
              <a:cs typeface="Garamond"/>
            </a:endParaRPr>
          </a:p>
          <a:p>
            <a:pPr marL="456837" indent="-296327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People: </a:t>
            </a:r>
            <a:r>
              <a:rPr sz="1167" spc="-5" dirty="0">
                <a:latin typeface="Garamond"/>
                <a:cs typeface="Garamond"/>
              </a:rPr>
              <a:t>public </a:t>
            </a:r>
            <a:r>
              <a:rPr sz="1167" dirty="0">
                <a:latin typeface="Garamond"/>
                <a:cs typeface="Garamond"/>
              </a:rPr>
              <a:t>who can </a:t>
            </a:r>
            <a:r>
              <a:rPr sz="1167" spc="-5" dirty="0">
                <a:latin typeface="Garamond"/>
                <a:cs typeface="Garamond"/>
              </a:rPr>
              <a:t>have impact on organization or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affected by</a:t>
            </a:r>
            <a:r>
              <a:rPr sz="1167" spc="-2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organization.</a:t>
            </a:r>
            <a:endParaRPr sz="1167">
              <a:latin typeface="Garamond"/>
              <a:cs typeface="Garamond"/>
            </a:endParaRPr>
          </a:p>
          <a:p>
            <a:pPr marL="456837" marR="6173" indent="-296327">
              <a:lnSpc>
                <a:spcPts val="1322"/>
              </a:lnSpc>
              <a:spcBef>
                <a:spcPts val="190"/>
              </a:spcBef>
              <a:buFont typeface="Symbol"/>
              <a:buChar char=""/>
              <a:tabLst>
                <a:tab pos="493260" algn="l"/>
                <a:tab pos="493878" algn="l"/>
              </a:tabLst>
            </a:pPr>
            <a:r>
              <a:rPr sz="1167" b="1" spc="-5" dirty="0">
                <a:latin typeface="Garamond"/>
                <a:cs typeface="Garamond"/>
              </a:rPr>
              <a:t>Profits: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objective of organization </a:t>
            </a:r>
            <a:r>
              <a:rPr sz="1167" dirty="0">
                <a:latin typeface="Garamond"/>
                <a:cs typeface="Garamond"/>
              </a:rPr>
              <a:t>that 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something valuable in </a:t>
            </a:r>
            <a:r>
              <a:rPr sz="1167" spc="-5" dirty="0">
                <a:latin typeface="Garamond"/>
                <a:cs typeface="Garamond"/>
              </a:rPr>
              <a:t>return of  product or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mostly it is in </a:t>
            </a:r>
            <a:r>
              <a:rPr sz="1167" dirty="0">
                <a:latin typeface="Garamond"/>
                <a:cs typeface="Garamond"/>
              </a:rPr>
              <a:t>form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money.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spc="-5" dirty="0">
                <a:latin typeface="Garamond"/>
                <a:cs typeface="Garamond"/>
              </a:rPr>
              <a:t>Marketing  assumes  </a:t>
            </a:r>
            <a:r>
              <a:rPr sz="1167" dirty="0">
                <a:latin typeface="Garamond"/>
                <a:cs typeface="Garamond"/>
              </a:rPr>
              <a:t>that  it  will  </a:t>
            </a:r>
            <a:r>
              <a:rPr sz="1167" spc="-5" dirty="0">
                <a:latin typeface="Garamond"/>
                <a:cs typeface="Garamond"/>
              </a:rPr>
              <a:t>proceed 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accordance  </a:t>
            </a:r>
            <a:r>
              <a:rPr sz="1167" dirty="0">
                <a:latin typeface="Garamond"/>
                <a:cs typeface="Garamond"/>
              </a:rPr>
              <a:t>with  ethical  </a:t>
            </a:r>
            <a:r>
              <a:rPr sz="1167" spc="-5" dirty="0">
                <a:latin typeface="Garamond"/>
                <a:cs typeface="Garamond"/>
              </a:rPr>
              <a:t>actives.  It  Identifies 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5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4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variables </a:t>
            </a:r>
            <a:r>
              <a:rPr sz="1167" spc="-5" dirty="0">
                <a:latin typeface="Garamond"/>
                <a:cs typeface="Garamond"/>
              </a:rPr>
              <a:t>i.e. product, price, promotion, and distribution it also </a:t>
            </a:r>
            <a:r>
              <a:rPr sz="1167" dirty="0">
                <a:latin typeface="Garamond"/>
                <a:cs typeface="Garamond"/>
              </a:rPr>
              <a:t>states that the </a:t>
            </a:r>
            <a:r>
              <a:rPr sz="1167" spc="-5" dirty="0">
                <a:latin typeface="Garamond"/>
                <a:cs typeface="Garamond"/>
              </a:rPr>
              <a:t>public, </a:t>
            </a:r>
            <a:r>
              <a:rPr sz="1167" dirty="0">
                <a:latin typeface="Garamond"/>
                <a:cs typeface="Garamond"/>
              </a:rPr>
              <a:t>the  customer,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client determine the </a:t>
            </a:r>
            <a:r>
              <a:rPr sz="1167" spc="-5" dirty="0">
                <a:latin typeface="Garamond"/>
                <a:cs typeface="Garamond"/>
              </a:rPr>
              <a:t>marketing program. Marketing </a:t>
            </a:r>
            <a:r>
              <a:rPr sz="1167" dirty="0">
                <a:latin typeface="Garamond"/>
                <a:cs typeface="Garamond"/>
              </a:rPr>
              <a:t>mainly emphasizes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creating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maintaining </a:t>
            </a:r>
            <a:r>
              <a:rPr sz="1167" spc="-5" dirty="0">
                <a:latin typeface="Garamond"/>
                <a:cs typeface="Garamond"/>
              </a:rPr>
              <a:t>relationships and applies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both non-profit organizations and profit-  oriented businesses. Major activities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performed </a:t>
            </a:r>
            <a:r>
              <a:rPr sz="1167" dirty="0">
                <a:latin typeface="Garamond"/>
                <a:cs typeface="Garamond"/>
              </a:rPr>
              <a:t>in marketing </a:t>
            </a:r>
            <a:r>
              <a:rPr sz="1167" spc="-5" dirty="0">
                <a:latin typeface="Garamond"/>
                <a:cs typeface="Garamond"/>
              </a:rPr>
              <a:t>process</a:t>
            </a:r>
            <a:r>
              <a:rPr sz="1167" spc="-3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include:</a:t>
            </a:r>
            <a:endParaRPr sz="1167">
              <a:latin typeface="Garamond"/>
              <a:cs typeface="Garamond"/>
            </a:endParaRPr>
          </a:p>
          <a:p>
            <a:pPr marL="12347" marR="617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Personal selling </a:t>
            </a:r>
            <a:r>
              <a:rPr sz="1167" spc="-5" dirty="0">
                <a:latin typeface="Garamond"/>
                <a:cs typeface="Garamond"/>
              </a:rPr>
              <a:t>Advertising, Making products available </a:t>
            </a:r>
            <a:r>
              <a:rPr sz="1167" dirty="0">
                <a:latin typeface="Garamond"/>
                <a:cs typeface="Garamond"/>
              </a:rPr>
              <a:t>in stores </a:t>
            </a:r>
            <a:r>
              <a:rPr sz="1167" spc="-5" dirty="0">
                <a:latin typeface="Garamond"/>
                <a:cs typeface="Garamond"/>
              </a:rPr>
              <a:t>and Maintaining </a:t>
            </a:r>
            <a:r>
              <a:rPr sz="1167" dirty="0">
                <a:latin typeface="Garamond"/>
                <a:cs typeface="Garamond"/>
              </a:rPr>
              <a:t>inventories. </a:t>
            </a:r>
            <a:r>
              <a:rPr sz="1167" spc="-5" dirty="0">
                <a:latin typeface="Garamond"/>
                <a:cs typeface="Garamond"/>
              </a:rPr>
              <a:t>Any  </a:t>
            </a:r>
            <a:r>
              <a:rPr sz="1167" dirty="0">
                <a:latin typeface="Garamond"/>
                <a:cs typeface="Garamond"/>
              </a:rPr>
              <a:t>thing like goods, services, experiences, events, </a:t>
            </a:r>
            <a:r>
              <a:rPr sz="1167" spc="-5" dirty="0">
                <a:latin typeface="Garamond"/>
                <a:cs typeface="Garamond"/>
              </a:rPr>
              <a:t>persons, places, organizations, </a:t>
            </a:r>
            <a:r>
              <a:rPr sz="1167" dirty="0">
                <a:latin typeface="Garamond"/>
                <a:cs typeface="Garamond"/>
              </a:rPr>
              <a:t>information and  </a:t>
            </a:r>
            <a:r>
              <a:rPr sz="1167" spc="-5" dirty="0">
                <a:latin typeface="Garamond"/>
                <a:cs typeface="Garamond"/>
              </a:rPr>
              <a:t>ideas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marketed </a:t>
            </a:r>
            <a:r>
              <a:rPr sz="1215" b="1" i="1" spc="-24" dirty="0">
                <a:latin typeface="Garamond"/>
                <a:cs typeface="Garamond"/>
              </a:rPr>
              <a:t>to </a:t>
            </a:r>
            <a:r>
              <a:rPr sz="1167" dirty="0">
                <a:latin typeface="Garamond"/>
                <a:cs typeface="Garamond"/>
              </a:rPr>
              <a:t>the customers </a:t>
            </a:r>
            <a:r>
              <a:rPr sz="1167" spc="-5" dirty="0">
                <a:latin typeface="Garamond"/>
                <a:cs typeface="Garamond"/>
              </a:rPr>
              <a:t>in return of </a:t>
            </a:r>
            <a:r>
              <a:rPr sz="1167" dirty="0">
                <a:latin typeface="Garamond"/>
                <a:cs typeface="Garamond"/>
              </a:rPr>
              <a:t>something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value.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How </a:t>
            </a:r>
            <a:r>
              <a:rPr sz="1167" b="1" spc="-5" dirty="0">
                <a:latin typeface="Garamond"/>
                <a:cs typeface="Garamond"/>
              </a:rPr>
              <a:t>Does an </a:t>
            </a:r>
            <a:r>
              <a:rPr sz="1167" b="1" dirty="0">
                <a:latin typeface="Garamond"/>
                <a:cs typeface="Garamond"/>
              </a:rPr>
              <a:t>Organization </a:t>
            </a:r>
            <a:r>
              <a:rPr sz="1167" b="1" spc="-5" dirty="0">
                <a:latin typeface="Garamond"/>
                <a:cs typeface="Garamond"/>
              </a:rPr>
              <a:t>Create </a:t>
            </a:r>
            <a:r>
              <a:rPr sz="1167" b="1" dirty="0">
                <a:latin typeface="Garamond"/>
                <a:cs typeface="Garamond"/>
              </a:rPr>
              <a:t>a</a:t>
            </a:r>
            <a:r>
              <a:rPr sz="1167" b="1" spc="-83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Customer?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Organizations </a:t>
            </a:r>
            <a:r>
              <a:rPr sz="1167" dirty="0">
                <a:latin typeface="Garamond"/>
                <a:cs typeface="Garamond"/>
              </a:rPr>
              <a:t>(producer/ seller) can create the customers </a:t>
            </a:r>
            <a:r>
              <a:rPr sz="1167" spc="-5" dirty="0">
                <a:latin typeface="Garamond"/>
                <a:cs typeface="Garamond"/>
              </a:rPr>
              <a:t>by Identifying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needs,  designing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that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than communicating information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those  goods </a:t>
            </a:r>
            <a:r>
              <a:rPr sz="1167" spc="-5" dirty="0">
                <a:latin typeface="Garamond"/>
                <a:cs typeface="Garamond"/>
              </a:rPr>
              <a:t>and services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prospective </a:t>
            </a:r>
            <a:r>
              <a:rPr sz="1167" dirty="0">
                <a:latin typeface="Garamond"/>
                <a:cs typeface="Garamond"/>
              </a:rPr>
              <a:t>buyers </a:t>
            </a:r>
            <a:r>
              <a:rPr sz="1167" spc="-5" dirty="0">
                <a:latin typeface="Garamond"/>
                <a:cs typeface="Garamond"/>
              </a:rPr>
              <a:t>Making </a:t>
            </a:r>
            <a:r>
              <a:rPr sz="1167" dirty="0">
                <a:latin typeface="Garamond"/>
                <a:cs typeface="Garamond"/>
              </a:rPr>
              <a:t>the goods </a:t>
            </a:r>
            <a:r>
              <a:rPr sz="1167" spc="-5" dirty="0">
                <a:latin typeface="Garamond"/>
                <a:cs typeface="Garamond"/>
              </a:rPr>
              <a:t>or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available </a:t>
            </a:r>
            <a:r>
              <a:rPr sz="1167" dirty="0">
                <a:latin typeface="Garamond"/>
                <a:cs typeface="Garamond"/>
              </a:rPr>
              <a:t>at times </a:t>
            </a:r>
            <a:r>
              <a:rPr sz="1167" spc="-5" dirty="0">
                <a:latin typeface="Garamond"/>
                <a:cs typeface="Garamond"/>
              </a:rPr>
              <a:t>and  places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meet </a:t>
            </a:r>
            <a:r>
              <a:rPr sz="1167" dirty="0">
                <a:latin typeface="Garamond"/>
                <a:cs typeface="Garamond"/>
              </a:rPr>
              <a:t>customers’ </a:t>
            </a:r>
            <a:r>
              <a:rPr sz="1167" spc="-5" dirty="0">
                <a:latin typeface="Garamond"/>
                <a:cs typeface="Garamond"/>
              </a:rPr>
              <a:t>needs </a:t>
            </a:r>
            <a:r>
              <a:rPr sz="1167" dirty="0">
                <a:latin typeface="Garamond"/>
                <a:cs typeface="Garamond"/>
              </a:rPr>
              <a:t>Pricing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to </a:t>
            </a:r>
            <a:r>
              <a:rPr sz="1167" spc="-5" dirty="0">
                <a:latin typeface="Garamond"/>
                <a:cs typeface="Garamond"/>
              </a:rPr>
              <a:t>reflect </a:t>
            </a:r>
            <a:r>
              <a:rPr sz="1167" dirty="0">
                <a:latin typeface="Garamond"/>
                <a:cs typeface="Garamond"/>
              </a:rPr>
              <a:t>costs, </a:t>
            </a:r>
            <a:r>
              <a:rPr sz="1167" spc="-5" dirty="0">
                <a:latin typeface="Garamond"/>
                <a:cs typeface="Garamond"/>
              </a:rPr>
              <a:t>competition, and  </a:t>
            </a:r>
            <a:r>
              <a:rPr sz="1167" dirty="0">
                <a:latin typeface="Garamond"/>
                <a:cs typeface="Garamond"/>
              </a:rPr>
              <a:t>customers’ </a:t>
            </a:r>
            <a:r>
              <a:rPr sz="1167" spc="-5" dirty="0">
                <a:latin typeface="Garamond"/>
                <a:cs typeface="Garamond"/>
              </a:rPr>
              <a:t>ability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buy and </a:t>
            </a:r>
            <a:r>
              <a:rPr sz="1167" dirty="0">
                <a:latin typeface="Garamond"/>
                <a:cs typeface="Garamond"/>
              </a:rPr>
              <a:t>finally </a:t>
            </a:r>
            <a:r>
              <a:rPr sz="1167" spc="-5" dirty="0">
                <a:latin typeface="Garamond"/>
                <a:cs typeface="Garamond"/>
              </a:rPr>
              <a:t>providing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necessary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follow-up to ensure  customer satisfaction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purchase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b="1" dirty="0">
                <a:latin typeface="Garamond"/>
                <a:cs typeface="Garamond"/>
              </a:rPr>
              <a:t>How </a:t>
            </a:r>
            <a:r>
              <a:rPr sz="1167" b="1" spc="-5" dirty="0">
                <a:latin typeface="Garamond"/>
                <a:cs typeface="Garamond"/>
              </a:rPr>
              <a:t>is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Done?</a:t>
            </a:r>
            <a:endParaRPr sz="1167">
              <a:latin typeface="Garamond"/>
              <a:cs typeface="Garamond"/>
            </a:endParaRPr>
          </a:p>
          <a:p>
            <a:pPr marL="12347" marR="3105255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According </a:t>
            </a:r>
            <a:r>
              <a:rPr sz="1167" dirty="0">
                <a:latin typeface="Garamond"/>
                <a:cs typeface="Garamond"/>
              </a:rPr>
              <a:t>to Peter F. </a:t>
            </a:r>
            <a:r>
              <a:rPr sz="1167" spc="-5" dirty="0">
                <a:latin typeface="Garamond"/>
                <a:cs typeface="Garamond"/>
              </a:rPr>
              <a:t>Drucker If </a:t>
            </a:r>
            <a:r>
              <a:rPr sz="1167" dirty="0">
                <a:latin typeface="Garamond"/>
                <a:cs typeface="Garamond"/>
              </a:rPr>
              <a:t>we want to  know what a </a:t>
            </a:r>
            <a:r>
              <a:rPr sz="1167" spc="-5" dirty="0">
                <a:latin typeface="Garamond"/>
                <a:cs typeface="Garamond"/>
              </a:rPr>
              <a:t>business is,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start  with </a:t>
            </a:r>
            <a:r>
              <a:rPr sz="1167" spc="-5" dirty="0">
                <a:latin typeface="Garamond"/>
                <a:cs typeface="Garamond"/>
              </a:rPr>
              <a:t>its purpose. And its purpose must lie  outside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itself. In fact, it </a:t>
            </a:r>
            <a:r>
              <a:rPr sz="1167" spc="-5" dirty="0">
                <a:latin typeface="Garamond"/>
                <a:cs typeface="Garamond"/>
              </a:rPr>
              <a:t>must </a:t>
            </a:r>
            <a:r>
              <a:rPr sz="1167" dirty="0">
                <a:latin typeface="Garamond"/>
                <a:cs typeface="Garamond"/>
              </a:rPr>
              <a:t>lie 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society since a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enterprise </a:t>
            </a:r>
            <a:r>
              <a:rPr sz="1167" spc="-5" dirty="0">
                <a:latin typeface="Garamond"/>
                <a:cs typeface="Garamond"/>
              </a:rPr>
              <a:t>is an  organ of </a:t>
            </a:r>
            <a:r>
              <a:rPr sz="1167" dirty="0">
                <a:latin typeface="Garamond"/>
                <a:cs typeface="Garamond"/>
              </a:rPr>
              <a:t>society. There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one valid  </a:t>
            </a:r>
            <a:r>
              <a:rPr sz="1167" spc="-5" dirty="0">
                <a:latin typeface="Garamond"/>
                <a:cs typeface="Garamond"/>
              </a:rPr>
              <a:t>definition of business purpose: </a:t>
            </a:r>
            <a:r>
              <a:rPr sz="1167" dirty="0">
                <a:latin typeface="Garamond"/>
                <a:cs typeface="Garamond"/>
              </a:rPr>
              <a:t>to create a  customer.</a:t>
            </a:r>
            <a:endParaRPr sz="1167">
              <a:latin typeface="Garamond"/>
              <a:cs typeface="Garamond"/>
            </a:endParaRPr>
          </a:p>
          <a:p>
            <a:pPr marL="12347" marR="3108342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Reasons </a:t>
            </a:r>
            <a:r>
              <a:rPr sz="1167" b="1" spc="-5" dirty="0">
                <a:latin typeface="Garamond"/>
                <a:cs typeface="Garamond"/>
              </a:rPr>
              <a:t>for Studying </a:t>
            </a:r>
            <a:r>
              <a:rPr sz="1167" b="1" dirty="0">
                <a:latin typeface="Garamond"/>
                <a:cs typeface="Garamond"/>
              </a:rPr>
              <a:t>Marketing:  </a:t>
            </a:r>
            <a:r>
              <a:rPr sz="1167" spc="-5" dirty="0">
                <a:latin typeface="Garamond"/>
                <a:cs typeface="Garamond"/>
              </a:rPr>
              <a:t>Marketing is part of all of our lives and  </a:t>
            </a:r>
            <a:r>
              <a:rPr sz="1167" dirty="0">
                <a:latin typeface="Garamond"/>
                <a:cs typeface="Garamond"/>
              </a:rPr>
              <a:t>touches us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some way every </a:t>
            </a:r>
            <a:r>
              <a:rPr sz="1167" spc="-5" dirty="0">
                <a:latin typeface="Garamond"/>
                <a:cs typeface="Garamond"/>
              </a:rPr>
              <a:t>day.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 </a:t>
            </a:r>
            <a:r>
              <a:rPr sz="1167" dirty="0">
                <a:latin typeface="Garamond"/>
                <a:cs typeface="Garamond"/>
              </a:rPr>
              <a:t>successful  each  company  that  </a:t>
            </a:r>
            <a:r>
              <a:rPr sz="1167" spc="-5" dirty="0">
                <a:latin typeface="Garamond"/>
                <a:cs typeface="Garamond"/>
              </a:rPr>
              <a:t>deals   </a:t>
            </a:r>
            <a:r>
              <a:rPr sz="1167" spc="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with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customers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daily basis must not only be customer-driven, but </a:t>
            </a:r>
            <a:r>
              <a:rPr sz="1167" dirty="0">
                <a:latin typeface="Garamond"/>
                <a:cs typeface="Garamond"/>
              </a:rPr>
              <a:t>customer-obsessed. The </a:t>
            </a:r>
            <a:r>
              <a:rPr sz="1167" spc="-5" dirty="0">
                <a:latin typeface="Garamond"/>
                <a:cs typeface="Garamond"/>
              </a:rPr>
              <a:t>best 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achieve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objective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develop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sound marketing </a:t>
            </a:r>
            <a:r>
              <a:rPr sz="1167" dirty="0">
                <a:latin typeface="Garamond"/>
                <a:cs typeface="Garamond"/>
              </a:rPr>
              <a:t>function within the </a:t>
            </a:r>
            <a:r>
              <a:rPr sz="1167" spc="-5" dirty="0">
                <a:latin typeface="Garamond"/>
                <a:cs typeface="Garamond"/>
              </a:rPr>
              <a:t>organization.  Major reason </a:t>
            </a:r>
            <a:r>
              <a:rPr sz="1167" dirty="0">
                <a:latin typeface="Garamond"/>
                <a:cs typeface="Garamond"/>
              </a:rPr>
              <a:t>to study marketing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is: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44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plays an important role in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society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68664" y="1278043"/>
            <a:ext cx="2119524" cy="1674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353749" y="1546226"/>
            <a:ext cx="572911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39" dirty="0">
                <a:latin typeface="Times New Roman"/>
                <a:cs typeface="Times New Roman"/>
              </a:rPr>
              <a:t>P</a:t>
            </a:r>
            <a:r>
              <a:rPr sz="1312" b="1" spc="-29" dirty="0">
                <a:latin typeface="Times New Roman"/>
                <a:cs typeface="Times New Roman"/>
              </a:rPr>
              <a:t>r</a:t>
            </a:r>
            <a:r>
              <a:rPr sz="1312" b="1" spc="-44" dirty="0">
                <a:latin typeface="Times New Roman"/>
                <a:cs typeface="Times New Roman"/>
              </a:rPr>
              <a:t>odu</a:t>
            </a:r>
            <a:r>
              <a:rPr sz="1312" b="1" spc="-29" dirty="0">
                <a:latin typeface="Times New Roman"/>
                <a:cs typeface="Times New Roman"/>
              </a:rPr>
              <a:t>c</a:t>
            </a:r>
            <a:r>
              <a:rPr sz="1312" b="1" dirty="0">
                <a:latin typeface="Times New Roman"/>
                <a:cs typeface="Times New Roman"/>
              </a:rPr>
              <a:t>t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7244" y="1509184"/>
            <a:ext cx="380294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39" dirty="0">
                <a:latin typeface="Times New Roman"/>
                <a:cs typeface="Times New Roman"/>
              </a:rPr>
              <a:t>P</a:t>
            </a:r>
            <a:r>
              <a:rPr sz="1312" b="1" spc="-29" dirty="0">
                <a:latin typeface="Times New Roman"/>
                <a:cs typeface="Times New Roman"/>
              </a:rPr>
              <a:t>r</a:t>
            </a:r>
            <a:r>
              <a:rPr sz="1312" b="1" spc="-24" dirty="0">
                <a:latin typeface="Times New Roman"/>
                <a:cs typeface="Times New Roman"/>
              </a:rPr>
              <a:t>i</a:t>
            </a:r>
            <a:r>
              <a:rPr sz="1312" b="1" spc="-29" dirty="0">
                <a:latin typeface="Times New Roman"/>
                <a:cs typeface="Times New Roman"/>
              </a:rPr>
              <a:t>c</a:t>
            </a:r>
            <a:r>
              <a:rPr sz="1312" b="1" dirty="0">
                <a:latin typeface="Times New Roman"/>
                <a:cs typeface="Times New Roman"/>
              </a:rPr>
              <a:t>e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2643" y="2490788"/>
            <a:ext cx="388938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44" dirty="0">
                <a:latin typeface="Times New Roman"/>
                <a:cs typeface="Times New Roman"/>
              </a:rPr>
              <a:t>P</a:t>
            </a:r>
            <a:r>
              <a:rPr sz="1312" b="1" spc="-15" dirty="0">
                <a:latin typeface="Times New Roman"/>
                <a:cs typeface="Times New Roman"/>
              </a:rPr>
              <a:t>l</a:t>
            </a:r>
            <a:r>
              <a:rPr sz="1312" b="1" spc="-44" dirty="0">
                <a:latin typeface="Times New Roman"/>
                <a:cs typeface="Times New Roman"/>
              </a:rPr>
              <a:t>a</a:t>
            </a:r>
            <a:r>
              <a:rPr sz="1312" b="1" spc="-29" dirty="0">
                <a:latin typeface="Times New Roman"/>
                <a:cs typeface="Times New Roman"/>
              </a:rPr>
              <a:t>c</a:t>
            </a:r>
            <a:r>
              <a:rPr sz="1312" b="1" dirty="0">
                <a:latin typeface="Times New Roman"/>
                <a:cs typeface="Times New Roman"/>
              </a:rPr>
              <a:t>e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1261" y="2490788"/>
            <a:ext cx="745772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39" dirty="0">
                <a:latin typeface="Times New Roman"/>
                <a:cs typeface="Times New Roman"/>
              </a:rPr>
              <a:t>Promotion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907" y="2101862"/>
            <a:ext cx="753798" cy="20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312" b="1" spc="-39" dirty="0">
                <a:latin typeface="Times New Roman"/>
                <a:cs typeface="Times New Roman"/>
              </a:rPr>
              <a:t>Customers</a:t>
            </a:r>
            <a:endParaRPr sz="131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85055" y="7374360"/>
            <a:ext cx="900113" cy="800100"/>
          </a:xfrm>
          <a:custGeom>
            <a:avLst/>
            <a:gdLst/>
            <a:ahLst/>
            <a:cxnLst/>
            <a:rect l="l" t="t" r="r" b="b"/>
            <a:pathLst>
              <a:path w="925829" h="822959">
                <a:moveTo>
                  <a:pt x="530351" y="713993"/>
                </a:moveTo>
                <a:lnTo>
                  <a:pt x="395477" y="713993"/>
                </a:lnTo>
                <a:lnTo>
                  <a:pt x="462534" y="822959"/>
                </a:lnTo>
                <a:lnTo>
                  <a:pt x="530351" y="713993"/>
                </a:lnTo>
                <a:close/>
              </a:path>
              <a:path w="925829" h="822959">
                <a:moveTo>
                  <a:pt x="655320" y="667511"/>
                </a:moveTo>
                <a:lnTo>
                  <a:pt x="269748" y="667511"/>
                </a:lnTo>
                <a:lnTo>
                  <a:pt x="285750" y="791717"/>
                </a:lnTo>
                <a:lnTo>
                  <a:pt x="395477" y="713993"/>
                </a:lnTo>
                <a:lnTo>
                  <a:pt x="649331" y="713993"/>
                </a:lnTo>
                <a:lnTo>
                  <a:pt x="655320" y="667511"/>
                </a:lnTo>
                <a:close/>
              </a:path>
              <a:path w="925829" h="822959">
                <a:moveTo>
                  <a:pt x="649331" y="713993"/>
                </a:moveTo>
                <a:lnTo>
                  <a:pt x="530351" y="713993"/>
                </a:lnTo>
                <a:lnTo>
                  <a:pt x="639318" y="791717"/>
                </a:lnTo>
                <a:lnTo>
                  <a:pt x="649331" y="713993"/>
                </a:lnTo>
                <a:close/>
              </a:path>
              <a:path w="925829" h="822959">
                <a:moveTo>
                  <a:pt x="135636" y="119633"/>
                </a:moveTo>
                <a:lnTo>
                  <a:pt x="174498" y="240029"/>
                </a:lnTo>
                <a:lnTo>
                  <a:pt x="35051" y="253745"/>
                </a:lnTo>
                <a:lnTo>
                  <a:pt x="121920" y="351281"/>
                </a:lnTo>
                <a:lnTo>
                  <a:pt x="0" y="411479"/>
                </a:lnTo>
                <a:lnTo>
                  <a:pt x="121920" y="471677"/>
                </a:lnTo>
                <a:lnTo>
                  <a:pt x="35051" y="569213"/>
                </a:lnTo>
                <a:lnTo>
                  <a:pt x="174498" y="582929"/>
                </a:lnTo>
                <a:lnTo>
                  <a:pt x="135636" y="703325"/>
                </a:lnTo>
                <a:lnTo>
                  <a:pt x="269748" y="667511"/>
                </a:lnTo>
                <a:lnTo>
                  <a:pt x="778098" y="667511"/>
                </a:lnTo>
                <a:lnTo>
                  <a:pt x="751332" y="582929"/>
                </a:lnTo>
                <a:lnTo>
                  <a:pt x="890016" y="569213"/>
                </a:lnTo>
                <a:lnTo>
                  <a:pt x="803148" y="471677"/>
                </a:lnTo>
                <a:lnTo>
                  <a:pt x="925830" y="411479"/>
                </a:lnTo>
                <a:lnTo>
                  <a:pt x="803148" y="351281"/>
                </a:lnTo>
                <a:lnTo>
                  <a:pt x="890016" y="253745"/>
                </a:lnTo>
                <a:lnTo>
                  <a:pt x="751332" y="240029"/>
                </a:lnTo>
                <a:lnTo>
                  <a:pt x="778098" y="155447"/>
                </a:lnTo>
                <a:lnTo>
                  <a:pt x="269748" y="155447"/>
                </a:lnTo>
                <a:lnTo>
                  <a:pt x="135636" y="119633"/>
                </a:lnTo>
                <a:close/>
              </a:path>
              <a:path w="925829" h="822959">
                <a:moveTo>
                  <a:pt x="778098" y="667511"/>
                </a:moveTo>
                <a:lnTo>
                  <a:pt x="655320" y="667511"/>
                </a:lnTo>
                <a:lnTo>
                  <a:pt x="789432" y="703325"/>
                </a:lnTo>
                <a:lnTo>
                  <a:pt x="778098" y="667511"/>
                </a:lnTo>
                <a:close/>
              </a:path>
              <a:path w="925829" h="822959">
                <a:moveTo>
                  <a:pt x="285750" y="31241"/>
                </a:moveTo>
                <a:lnTo>
                  <a:pt x="269748" y="155447"/>
                </a:lnTo>
                <a:lnTo>
                  <a:pt x="655320" y="155447"/>
                </a:lnTo>
                <a:lnTo>
                  <a:pt x="649331" y="108965"/>
                </a:lnTo>
                <a:lnTo>
                  <a:pt x="395477" y="108965"/>
                </a:lnTo>
                <a:lnTo>
                  <a:pt x="285750" y="31241"/>
                </a:lnTo>
                <a:close/>
              </a:path>
              <a:path w="925829" h="822959">
                <a:moveTo>
                  <a:pt x="789432" y="119633"/>
                </a:moveTo>
                <a:lnTo>
                  <a:pt x="655320" y="155447"/>
                </a:lnTo>
                <a:lnTo>
                  <a:pt x="778098" y="155447"/>
                </a:lnTo>
                <a:lnTo>
                  <a:pt x="789432" y="119633"/>
                </a:lnTo>
                <a:close/>
              </a:path>
              <a:path w="925829" h="822959">
                <a:moveTo>
                  <a:pt x="462534" y="0"/>
                </a:moveTo>
                <a:lnTo>
                  <a:pt x="395477" y="108965"/>
                </a:lnTo>
                <a:lnTo>
                  <a:pt x="530351" y="108965"/>
                </a:lnTo>
                <a:lnTo>
                  <a:pt x="462534" y="0"/>
                </a:lnTo>
                <a:close/>
              </a:path>
              <a:path w="925829" h="822959">
                <a:moveTo>
                  <a:pt x="639318" y="31241"/>
                </a:moveTo>
                <a:lnTo>
                  <a:pt x="530351" y="108965"/>
                </a:lnTo>
                <a:lnTo>
                  <a:pt x="649331" y="108965"/>
                </a:lnTo>
                <a:lnTo>
                  <a:pt x="639318" y="31241"/>
                </a:lnTo>
                <a:close/>
              </a:path>
            </a:pathLst>
          </a:custGeom>
          <a:solidFill>
            <a:srgbClr val="339A33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4885055" y="7374360"/>
            <a:ext cx="900113" cy="800100"/>
          </a:xfrm>
          <a:custGeom>
            <a:avLst/>
            <a:gdLst/>
            <a:ahLst/>
            <a:cxnLst/>
            <a:rect l="l" t="t" r="r" b="b"/>
            <a:pathLst>
              <a:path w="925829" h="822959">
                <a:moveTo>
                  <a:pt x="925830" y="411479"/>
                </a:moveTo>
                <a:lnTo>
                  <a:pt x="803148" y="351281"/>
                </a:lnTo>
                <a:lnTo>
                  <a:pt x="890016" y="253745"/>
                </a:lnTo>
                <a:lnTo>
                  <a:pt x="751332" y="240029"/>
                </a:lnTo>
                <a:lnTo>
                  <a:pt x="789432" y="119633"/>
                </a:lnTo>
                <a:lnTo>
                  <a:pt x="655320" y="155447"/>
                </a:lnTo>
                <a:lnTo>
                  <a:pt x="639318" y="31241"/>
                </a:lnTo>
                <a:lnTo>
                  <a:pt x="530351" y="108965"/>
                </a:lnTo>
                <a:lnTo>
                  <a:pt x="462534" y="0"/>
                </a:lnTo>
                <a:lnTo>
                  <a:pt x="395477" y="108965"/>
                </a:lnTo>
                <a:lnTo>
                  <a:pt x="285750" y="31241"/>
                </a:lnTo>
                <a:lnTo>
                  <a:pt x="269748" y="155447"/>
                </a:lnTo>
                <a:lnTo>
                  <a:pt x="135636" y="119633"/>
                </a:lnTo>
                <a:lnTo>
                  <a:pt x="174498" y="240029"/>
                </a:lnTo>
                <a:lnTo>
                  <a:pt x="35051" y="253745"/>
                </a:lnTo>
                <a:lnTo>
                  <a:pt x="121920" y="351281"/>
                </a:lnTo>
                <a:lnTo>
                  <a:pt x="0" y="411479"/>
                </a:lnTo>
                <a:lnTo>
                  <a:pt x="121920" y="471677"/>
                </a:lnTo>
                <a:lnTo>
                  <a:pt x="35051" y="569213"/>
                </a:lnTo>
                <a:lnTo>
                  <a:pt x="174498" y="582929"/>
                </a:lnTo>
                <a:lnTo>
                  <a:pt x="135636" y="703325"/>
                </a:lnTo>
                <a:lnTo>
                  <a:pt x="269748" y="667511"/>
                </a:lnTo>
                <a:lnTo>
                  <a:pt x="285750" y="791717"/>
                </a:lnTo>
                <a:lnTo>
                  <a:pt x="395477" y="713993"/>
                </a:lnTo>
                <a:lnTo>
                  <a:pt x="462534" y="822959"/>
                </a:lnTo>
                <a:lnTo>
                  <a:pt x="530351" y="713993"/>
                </a:lnTo>
                <a:lnTo>
                  <a:pt x="639318" y="791717"/>
                </a:lnTo>
                <a:lnTo>
                  <a:pt x="655320" y="667511"/>
                </a:lnTo>
                <a:lnTo>
                  <a:pt x="789432" y="703325"/>
                </a:lnTo>
                <a:lnTo>
                  <a:pt x="751332" y="582929"/>
                </a:lnTo>
                <a:lnTo>
                  <a:pt x="890016" y="569213"/>
                </a:lnTo>
                <a:lnTo>
                  <a:pt x="803148" y="471677"/>
                </a:lnTo>
                <a:lnTo>
                  <a:pt x="925830" y="411479"/>
                </a:lnTo>
                <a:close/>
              </a:path>
            </a:pathLst>
          </a:custGeom>
          <a:ln w="4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4922097" y="7304723"/>
            <a:ext cx="221633" cy="203729"/>
          </a:xfrm>
          <a:custGeom>
            <a:avLst/>
            <a:gdLst/>
            <a:ahLst/>
            <a:cxnLst/>
            <a:rect l="l" t="t" r="r" b="b"/>
            <a:pathLst>
              <a:path w="227964" h="209550">
                <a:moveTo>
                  <a:pt x="17525" y="0"/>
                </a:moveTo>
                <a:lnTo>
                  <a:pt x="0" y="19049"/>
                </a:lnTo>
                <a:lnTo>
                  <a:pt x="210312" y="209549"/>
                </a:lnTo>
                <a:lnTo>
                  <a:pt x="227837" y="190499"/>
                </a:lnTo>
                <a:lnTo>
                  <a:pt x="175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859867" y="7249160"/>
            <a:ext cx="138289" cy="130881"/>
          </a:xfrm>
          <a:custGeom>
            <a:avLst/>
            <a:gdLst/>
            <a:ahLst/>
            <a:cxnLst/>
            <a:rect l="l" t="t" r="r" b="b"/>
            <a:pathLst>
              <a:path w="142239" h="134620">
                <a:moveTo>
                  <a:pt x="0" y="0"/>
                </a:moveTo>
                <a:lnTo>
                  <a:pt x="80771" y="134111"/>
                </a:lnTo>
                <a:lnTo>
                  <a:pt x="76200" y="70103"/>
                </a:lnTo>
                <a:lnTo>
                  <a:pt x="141731" y="6781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998403" y="8067040"/>
            <a:ext cx="169774" cy="153723"/>
          </a:xfrm>
          <a:custGeom>
            <a:avLst/>
            <a:gdLst/>
            <a:ahLst/>
            <a:cxnLst/>
            <a:rect l="l" t="t" r="r" b="b"/>
            <a:pathLst>
              <a:path w="174625" h="158115">
                <a:moveTo>
                  <a:pt x="157734" y="0"/>
                </a:moveTo>
                <a:lnTo>
                  <a:pt x="0" y="138684"/>
                </a:lnTo>
                <a:lnTo>
                  <a:pt x="17525" y="157734"/>
                </a:lnTo>
                <a:lnTo>
                  <a:pt x="174498" y="19812"/>
                </a:lnTo>
                <a:lnTo>
                  <a:pt x="1577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4934691" y="8145568"/>
            <a:ext cx="138906" cy="129028"/>
          </a:xfrm>
          <a:custGeom>
            <a:avLst/>
            <a:gdLst/>
            <a:ahLst/>
            <a:cxnLst/>
            <a:rect l="l" t="t" r="r" b="b"/>
            <a:pathLst>
              <a:path w="142875" h="132715">
                <a:moveTo>
                  <a:pt x="83057" y="0"/>
                </a:moveTo>
                <a:lnTo>
                  <a:pt x="0" y="132587"/>
                </a:lnTo>
                <a:lnTo>
                  <a:pt x="142493" y="66293"/>
                </a:lnTo>
                <a:lnTo>
                  <a:pt x="77723" y="64007"/>
                </a:lnTo>
                <a:lnTo>
                  <a:pt x="8305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5629592" y="7964804"/>
            <a:ext cx="188913" cy="158044"/>
          </a:xfrm>
          <a:custGeom>
            <a:avLst/>
            <a:gdLst/>
            <a:ahLst/>
            <a:cxnLst/>
            <a:rect l="l" t="t" r="r" b="b"/>
            <a:pathLst>
              <a:path w="194310" h="162559">
                <a:moveTo>
                  <a:pt x="16001" y="0"/>
                </a:moveTo>
                <a:lnTo>
                  <a:pt x="0" y="19812"/>
                </a:lnTo>
                <a:lnTo>
                  <a:pt x="178308" y="162306"/>
                </a:lnTo>
                <a:lnTo>
                  <a:pt x="194310" y="143256"/>
                </a:lnTo>
                <a:lnTo>
                  <a:pt x="1600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743680" y="8047778"/>
            <a:ext cx="141993" cy="124707"/>
          </a:xfrm>
          <a:custGeom>
            <a:avLst/>
            <a:gdLst/>
            <a:ahLst/>
            <a:cxnLst/>
            <a:rect l="l" t="t" r="r" b="b"/>
            <a:pathLst>
              <a:path w="146050" h="128270">
                <a:moveTo>
                  <a:pt x="56387" y="0"/>
                </a:moveTo>
                <a:lnTo>
                  <a:pt x="64769" y="64008"/>
                </a:lnTo>
                <a:lnTo>
                  <a:pt x="0" y="70104"/>
                </a:lnTo>
                <a:lnTo>
                  <a:pt x="145541" y="128016"/>
                </a:lnTo>
                <a:lnTo>
                  <a:pt x="563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603663" y="7279534"/>
            <a:ext cx="243858" cy="227806"/>
          </a:xfrm>
          <a:custGeom>
            <a:avLst/>
            <a:gdLst/>
            <a:ahLst/>
            <a:cxnLst/>
            <a:rect l="l" t="t" r="r" b="b"/>
            <a:pathLst>
              <a:path w="250825" h="234315">
                <a:moveTo>
                  <a:pt x="233934" y="0"/>
                </a:moveTo>
                <a:lnTo>
                  <a:pt x="0" y="214122"/>
                </a:lnTo>
                <a:lnTo>
                  <a:pt x="17526" y="233934"/>
                </a:lnTo>
                <a:lnTo>
                  <a:pt x="250698" y="19050"/>
                </a:lnTo>
                <a:lnTo>
                  <a:pt x="23393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5772572" y="7223970"/>
            <a:ext cx="138289" cy="130881"/>
          </a:xfrm>
          <a:custGeom>
            <a:avLst/>
            <a:gdLst/>
            <a:ahLst/>
            <a:cxnLst/>
            <a:rect l="l" t="t" r="r" b="b"/>
            <a:pathLst>
              <a:path w="142239" h="134620">
                <a:moveTo>
                  <a:pt x="141732" y="0"/>
                </a:moveTo>
                <a:lnTo>
                  <a:pt x="0" y="67818"/>
                </a:lnTo>
                <a:lnTo>
                  <a:pt x="65532" y="70104"/>
                </a:lnTo>
                <a:lnTo>
                  <a:pt x="60960" y="134112"/>
                </a:lnTo>
                <a:lnTo>
                  <a:pt x="1417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849741" y="6549072"/>
          <a:ext cx="3030626" cy="2250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15">
                <a:tc>
                  <a:txBody>
                    <a:bodyPr/>
                    <a:lstStyle/>
                    <a:p>
                      <a:pPr marL="339725">
                        <a:lnSpc>
                          <a:spcPts val="1250"/>
                        </a:lnSpc>
                      </a:pPr>
                      <a:r>
                        <a:rPr sz="1000" b="1" spc="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Costs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1115" marR="26034">
                        <a:lnSpc>
                          <a:spcPct val="102899"/>
                        </a:lnSpc>
                        <a:spcBef>
                          <a:spcPts val="5"/>
                        </a:spcBef>
                      </a:pPr>
                      <a:r>
                        <a:rPr sz="1000" b="1" spc="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sz="1000" b="1" spc="2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50% </a:t>
                      </a:r>
                      <a:r>
                        <a:rPr sz="1000" b="1" spc="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00" b="1" spc="-6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total  </a:t>
                      </a:r>
                      <a:r>
                        <a:rPr sz="1000" b="1" spc="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product costs </a:t>
                      </a:r>
                      <a:r>
                        <a:rPr sz="1000" b="1" spc="1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are  </a:t>
                      </a:r>
                      <a:r>
                        <a:rPr sz="1000" b="1" spc="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marketing</a:t>
                      </a:r>
                      <a:r>
                        <a:rPr sz="1000" b="1" spc="-5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costs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667">
                      <a:solidFill>
                        <a:srgbClr val="6F1503"/>
                      </a:solidFill>
                      <a:prstDash val="solid"/>
                    </a:lnT>
                    <a:lnB w="21335">
                      <a:solidFill>
                        <a:srgbClr val="BF2505"/>
                      </a:solidFill>
                      <a:prstDash val="solid"/>
                    </a:lnB>
                    <a:solidFill>
                      <a:srgbClr val="339A33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0667">
                      <a:solidFill>
                        <a:srgbClr val="701503"/>
                      </a:solidFill>
                      <a:prstDash val="solid"/>
                    </a:lnT>
                    <a:lnB w="10667">
                      <a:solidFill>
                        <a:srgbClr val="BF25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ts val="1100"/>
                        </a:lnSpc>
                      </a:pPr>
                      <a:r>
                        <a:rPr sz="900" b="1" spc="-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Careers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180" marR="70485" algn="just">
                        <a:lnSpc>
                          <a:spcPct val="99500"/>
                        </a:lnSpc>
                        <a:spcBef>
                          <a:spcPts val="5"/>
                        </a:spcBef>
                      </a:pPr>
                      <a:r>
                        <a:rPr sz="900" b="1" spc="-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About 25 to 33% of  </a:t>
                      </a:r>
                      <a:r>
                        <a:rPr sz="900" b="1" spc="-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b="1" spc="-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work force </a:t>
                      </a:r>
                      <a:r>
                        <a:rPr sz="900" b="1" spc="-1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hold  </a:t>
                      </a:r>
                      <a:r>
                        <a:rPr sz="900" b="1" spc="-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marketing</a:t>
                      </a:r>
                      <a:r>
                        <a:rPr sz="900" b="1" spc="-7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positions.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0573">
                      <a:solidFill>
                        <a:srgbClr val="6F1503"/>
                      </a:solidFill>
                      <a:prstDash val="solid"/>
                    </a:lnT>
                    <a:lnB w="10667">
                      <a:solidFill>
                        <a:srgbClr val="BF2505"/>
                      </a:solidFill>
                      <a:prstDash val="solid"/>
                    </a:lnB>
                    <a:solidFill>
                      <a:srgbClr val="339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83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88085" marR="1214755" indent="-5334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Why Study  Marketing</a:t>
                      </a:r>
                      <a:r>
                        <a:rPr sz="900" b="1" spc="-100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DFD5D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1335">
                      <a:solidFill>
                        <a:srgbClr val="BF2505"/>
                      </a:solidFill>
                      <a:prstDash val="solid"/>
                    </a:lnT>
                    <a:lnB w="10667">
                      <a:solidFill>
                        <a:srgbClr val="A6200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758">
                <a:tc gridSpan="2"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0667">
                      <a:solidFill>
                        <a:srgbClr val="A62005"/>
                      </a:solidFill>
                      <a:prstDash val="solid"/>
                    </a:lnT>
                    <a:lnB w="1371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780">
                        <a:lnSpc>
                          <a:spcPts val="935"/>
                        </a:lnSpc>
                      </a:pPr>
                      <a:r>
                        <a:rPr sz="800" b="1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Contributions to</a:t>
                      </a:r>
                      <a:r>
                        <a:rPr sz="800" b="1" spc="-3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Society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7780" marR="45720">
                        <a:lnSpc>
                          <a:spcPts val="969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Marketing decisions affect  the lives of individual  consumers and </a:t>
                      </a:r>
                      <a:r>
                        <a:rPr sz="800" spc="-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society as  </a:t>
                      </a: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spc="-7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whole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048">
                      <a:solidFill>
                        <a:srgbClr val="701503"/>
                      </a:solidFill>
                      <a:prstDash val="solid"/>
                    </a:lnR>
                    <a:lnT w="10667">
                      <a:solidFill>
                        <a:srgbClr val="B02205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  <a:solidFill>
                      <a:srgbClr val="339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94">
                <a:tc>
                  <a:txBody>
                    <a:bodyPr/>
                    <a:lstStyle/>
                    <a:p>
                      <a:pPr marL="31115" marR="43180" indent="128270">
                        <a:lnSpc>
                          <a:spcPts val="969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Contributions to  Individual Organizations  </a:t>
                      </a: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Critical to the</a:t>
                      </a:r>
                      <a:r>
                        <a:rPr sz="800" spc="-65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success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of a</a:t>
                      </a:r>
                      <a:r>
                        <a:rPr sz="800" spc="-8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FDFD5D"/>
                          </a:solidFill>
                          <a:latin typeface="Times New Roman"/>
                          <a:cs typeface="Times New Roman"/>
                        </a:rPr>
                        <a:t>firm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3715">
                      <a:solidFill>
                        <a:srgbClr val="FFFFFF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  <a:solidFill>
                      <a:srgbClr val="339A33"/>
                    </a:solidFill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3715">
                      <a:solidFill>
                        <a:srgbClr val="FFFFFF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048">
                      <a:solidFill>
                        <a:srgbClr val="701503"/>
                      </a:solidFill>
                      <a:prstDash val="solid"/>
                    </a:lnR>
                    <a:lnT w="10667">
                      <a:solidFill>
                        <a:srgbClr val="B02205"/>
                      </a:solidFill>
                      <a:prstDash val="solid"/>
                    </a:lnT>
                    <a:lnB w="10667">
                      <a:solidFill>
                        <a:srgbClr val="6F1503"/>
                      </a:solidFill>
                      <a:prstDash val="solid"/>
                    </a:lnB>
                    <a:solidFill>
                      <a:srgbClr val="339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368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4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9500"/>
            <a:ext cx="5716147" cy="4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It is </a:t>
            </a:r>
            <a:r>
              <a:rPr sz="1167" spc="-5" dirty="0">
                <a:latin typeface="Garamond"/>
                <a:cs typeface="Garamond"/>
              </a:rPr>
              <a:t>Vital </a:t>
            </a:r>
            <a:r>
              <a:rPr sz="1167" dirty="0">
                <a:latin typeface="Garamond"/>
                <a:cs typeface="Garamond"/>
              </a:rPr>
              <a:t>to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offers outstanding </a:t>
            </a:r>
            <a:r>
              <a:rPr sz="1167" dirty="0">
                <a:latin typeface="Garamond"/>
                <a:cs typeface="Garamond"/>
              </a:rPr>
              <a:t>career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opportunities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61"/>
              </a:lnSpc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effects your life every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day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17"/>
              </a:lnSpc>
            </a:pPr>
            <a:r>
              <a:rPr sz="1167" b="1" dirty="0">
                <a:latin typeface="Garamond"/>
                <a:cs typeface="Garamond"/>
              </a:rPr>
              <a:t>What </a:t>
            </a:r>
            <a:r>
              <a:rPr sz="1167" b="1" spc="-5" dirty="0">
                <a:latin typeface="Garamond"/>
                <a:cs typeface="Garamond"/>
              </a:rPr>
              <a:t>do </a:t>
            </a:r>
            <a:r>
              <a:rPr sz="1167" b="1" dirty="0">
                <a:latin typeface="Garamond"/>
                <a:cs typeface="Garamond"/>
              </a:rPr>
              <a:t>Marketers think</a:t>
            </a:r>
            <a:r>
              <a:rPr sz="1167" b="1" spc="-11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about?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clearer concept in this </a:t>
            </a:r>
            <a:r>
              <a:rPr sz="1167" spc="-5" dirty="0">
                <a:latin typeface="Garamond"/>
                <a:cs typeface="Garamond"/>
              </a:rPr>
              <a:t>regard </a:t>
            </a:r>
            <a:r>
              <a:rPr sz="1167" dirty="0">
                <a:latin typeface="Garamond"/>
                <a:cs typeface="Garamond"/>
              </a:rPr>
              <a:t>lets consider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example </a:t>
            </a:r>
            <a:r>
              <a:rPr sz="1167" spc="-5" dirty="0">
                <a:latin typeface="Garamond"/>
                <a:cs typeface="Garamond"/>
              </a:rPr>
              <a:t>of Opening </a:t>
            </a:r>
            <a:r>
              <a:rPr sz="1167" dirty="0">
                <a:latin typeface="Garamond"/>
                <a:cs typeface="Garamond"/>
              </a:rPr>
              <a:t>a Book Shop </a:t>
            </a:r>
            <a:r>
              <a:rPr sz="1167" spc="-5" dirty="0">
                <a:latin typeface="Garamond"/>
                <a:cs typeface="Garamond"/>
              </a:rPr>
              <a:t>on  </a:t>
            </a:r>
            <a:r>
              <a:rPr sz="1167" dirty="0">
                <a:latin typeface="Garamond"/>
                <a:cs typeface="Garamond"/>
              </a:rPr>
              <a:t>campus. To </a:t>
            </a:r>
            <a:r>
              <a:rPr sz="1167" spc="-5" dirty="0">
                <a:latin typeface="Garamond"/>
                <a:cs typeface="Garamond"/>
              </a:rPr>
              <a:t>do </a:t>
            </a:r>
            <a:r>
              <a:rPr sz="1167" dirty="0">
                <a:latin typeface="Garamond"/>
                <a:cs typeface="Garamond"/>
              </a:rPr>
              <a:t>so we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answer different </a:t>
            </a:r>
            <a:r>
              <a:rPr sz="1167" dirty="0">
                <a:latin typeface="Garamond"/>
                <a:cs typeface="Garamond"/>
              </a:rPr>
              <a:t>questions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like: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456837" indent="-222245">
              <a:lnSpc>
                <a:spcPts val="1332"/>
              </a:lnSpc>
              <a:buAutoNum type="arabicPeriod"/>
              <a:tabLst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Is there a </a:t>
            </a:r>
            <a:r>
              <a:rPr sz="1167" spc="-5" dirty="0">
                <a:latin typeface="Garamond"/>
                <a:cs typeface="Garamond"/>
              </a:rPr>
              <a:t>need? </a:t>
            </a:r>
            <a:r>
              <a:rPr sz="1167" dirty="0">
                <a:latin typeface="Garamond"/>
                <a:cs typeface="Garamond"/>
              </a:rPr>
              <a:t>(Of </a:t>
            </a:r>
            <a:r>
              <a:rPr sz="1167" spc="-5" dirty="0">
                <a:latin typeface="Garamond"/>
                <a:cs typeface="Garamond"/>
              </a:rPr>
              <a:t>having book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shop)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42"/>
              </a:lnSpc>
              <a:buSzPct val="96000"/>
              <a:buFont typeface="Garamond"/>
              <a:buAutoNum type="arabicPeriod"/>
              <a:tabLst>
                <a:tab pos="456837" algn="l"/>
              </a:tabLst>
            </a:pPr>
            <a:r>
              <a:rPr sz="1215" b="1" i="1" spc="-34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is my target market? (Who will </a:t>
            </a:r>
            <a:r>
              <a:rPr sz="1167" spc="-5" dirty="0">
                <a:latin typeface="Garamond"/>
                <a:cs typeface="Garamond"/>
              </a:rPr>
              <a:t>be buying products </a:t>
            </a:r>
            <a:r>
              <a:rPr sz="1167" dirty="0">
                <a:latin typeface="Garamond"/>
                <a:cs typeface="Garamond"/>
              </a:rPr>
              <a:t>from your </a:t>
            </a:r>
            <a:r>
              <a:rPr sz="1167" spc="-5" dirty="0">
                <a:latin typeface="Garamond"/>
                <a:cs typeface="Garamond"/>
              </a:rPr>
              <a:t>book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shop)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08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What is my product?(Basic items </a:t>
            </a:r>
            <a:r>
              <a:rPr sz="1167" dirty="0">
                <a:latin typeface="Garamond"/>
                <a:cs typeface="Garamond"/>
              </a:rPr>
              <a:t>to be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sold)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can I </a:t>
            </a:r>
            <a:r>
              <a:rPr sz="1167" spc="-5" dirty="0">
                <a:latin typeface="Garamond"/>
                <a:cs typeface="Garamond"/>
              </a:rPr>
              <a:t>produce and deliver </a:t>
            </a:r>
            <a:r>
              <a:rPr sz="1167" dirty="0">
                <a:latin typeface="Garamond"/>
                <a:cs typeface="Garamond"/>
              </a:rPr>
              <a:t>a “product” </a:t>
            </a:r>
            <a:r>
              <a:rPr sz="1167" spc="-5" dirty="0">
                <a:latin typeface="Garamond"/>
                <a:cs typeface="Garamond"/>
              </a:rPr>
              <a:t>better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my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competitors?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shall I </a:t>
            </a:r>
            <a:r>
              <a:rPr sz="1167" spc="-5" dirty="0">
                <a:latin typeface="Garamond"/>
                <a:cs typeface="Garamond"/>
              </a:rPr>
              <a:t>promote my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product?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can I insure customer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loyalty?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Mostly before </a:t>
            </a:r>
            <a:r>
              <a:rPr sz="1167" dirty="0">
                <a:latin typeface="Garamond"/>
                <a:cs typeface="Garamond"/>
              </a:rPr>
              <a:t>starting </a:t>
            </a:r>
            <a:r>
              <a:rPr sz="1167" spc="-5" dirty="0">
                <a:latin typeface="Garamond"/>
                <a:cs typeface="Garamond"/>
              </a:rPr>
              <a:t>any activity of above-mentioned </a:t>
            </a:r>
            <a:r>
              <a:rPr sz="1167" dirty="0">
                <a:latin typeface="Garamond"/>
                <a:cs typeface="Garamond"/>
              </a:rPr>
              <a:t>type </a:t>
            </a:r>
            <a:r>
              <a:rPr sz="1167" spc="-5" dirty="0">
                <a:latin typeface="Garamond"/>
                <a:cs typeface="Garamond"/>
              </a:rPr>
              <a:t>marketer performs an analysis </a:t>
            </a:r>
            <a:r>
              <a:rPr sz="1167" dirty="0">
                <a:latin typeface="Garamond"/>
                <a:cs typeface="Garamond"/>
              </a:rPr>
              <a:t>termed  </a:t>
            </a:r>
            <a:r>
              <a:rPr sz="1167" spc="-5" dirty="0">
                <a:latin typeface="Garamond"/>
                <a:cs typeface="Garamond"/>
              </a:rPr>
              <a:t>as SWOT </a:t>
            </a:r>
            <a:r>
              <a:rPr sz="1167" dirty="0">
                <a:latin typeface="Garamond"/>
                <a:cs typeface="Garamond"/>
              </a:rPr>
              <a:t>(Strength, </a:t>
            </a:r>
            <a:r>
              <a:rPr sz="1167" spc="-5" dirty="0">
                <a:latin typeface="Garamond"/>
                <a:cs typeface="Garamond"/>
              </a:rPr>
              <a:t>Weakness, Opportunity and Threat). Marketing </a:t>
            </a:r>
            <a:r>
              <a:rPr sz="1167" dirty="0">
                <a:latin typeface="Garamond"/>
                <a:cs typeface="Garamond"/>
              </a:rPr>
              <a:t>is a </a:t>
            </a:r>
            <a:r>
              <a:rPr sz="1167" spc="-5" dirty="0">
                <a:latin typeface="Garamond"/>
                <a:cs typeface="Garamond"/>
              </a:rPr>
              <a:t>process of </a:t>
            </a:r>
            <a:r>
              <a:rPr sz="1167" dirty="0">
                <a:latin typeface="Garamond"/>
                <a:cs typeface="Garamond"/>
              </a:rPr>
              <a:t>getting the  </a:t>
            </a:r>
            <a:r>
              <a:rPr sz="1167" spc="-5" dirty="0">
                <a:latin typeface="Garamond"/>
                <a:cs typeface="Garamond"/>
              </a:rPr>
              <a:t>right products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right people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price and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right place and </a:t>
            </a:r>
            <a:r>
              <a:rPr sz="1167" dirty="0">
                <a:latin typeface="Garamond"/>
                <a:cs typeface="Garamond"/>
              </a:rPr>
              <a:t>time with the </a:t>
            </a:r>
            <a:r>
              <a:rPr sz="1167" spc="-5" dirty="0">
                <a:latin typeface="Garamond"/>
                <a:cs typeface="Garamond"/>
              </a:rPr>
              <a:t>right  promotion. </a:t>
            </a:r>
            <a:r>
              <a:rPr sz="1167" dirty="0">
                <a:latin typeface="Garamond"/>
                <a:cs typeface="Garamond"/>
              </a:rPr>
              <a:t>But this </a:t>
            </a:r>
            <a:r>
              <a:rPr sz="1167" spc="-5" dirty="0">
                <a:latin typeface="Garamond"/>
                <a:cs typeface="Garamond"/>
              </a:rPr>
              <a:t>requires </a:t>
            </a:r>
            <a:r>
              <a:rPr sz="1167" dirty="0">
                <a:latin typeface="Garamond"/>
                <a:cs typeface="Garamond"/>
              </a:rPr>
              <a:t>solution to certain simple question: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like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40"/>
              </a:lnSpc>
            </a:pPr>
            <a:r>
              <a:rPr sz="1167" b="1" spc="-5" dirty="0">
                <a:latin typeface="Garamond"/>
                <a:cs typeface="Garamond"/>
              </a:rPr>
              <a:t>Simple </a:t>
            </a:r>
            <a:r>
              <a:rPr sz="1167" b="1" dirty="0">
                <a:latin typeface="Garamond"/>
                <a:cs typeface="Garamond"/>
              </a:rPr>
              <a:t>Questions, </a:t>
            </a:r>
            <a:r>
              <a:rPr sz="1167" b="1" spc="-5" dirty="0">
                <a:latin typeface="Garamond"/>
                <a:cs typeface="Garamond"/>
              </a:rPr>
              <a:t>Hard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Answers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Who are our </a:t>
            </a:r>
            <a:r>
              <a:rPr sz="1167" dirty="0">
                <a:latin typeface="Garamond"/>
                <a:cs typeface="Garamond"/>
              </a:rPr>
              <a:t>customers? (Target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Market)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What important </a:t>
            </a:r>
            <a:r>
              <a:rPr sz="1167" dirty="0">
                <a:latin typeface="Garamond"/>
                <a:cs typeface="Garamond"/>
              </a:rPr>
              <a:t>&amp; unique </a:t>
            </a:r>
            <a:r>
              <a:rPr sz="1167" spc="-5" dirty="0">
                <a:latin typeface="Garamond"/>
                <a:cs typeface="Garamond"/>
              </a:rPr>
              <a:t>benefits do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provide?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(Product/service)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12"/>
              </a:lnSpc>
              <a:buAutoNum type="arabicPeriod"/>
              <a:tabLst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benefits </a:t>
            </a:r>
            <a:r>
              <a:rPr sz="1167" dirty="0">
                <a:latin typeface="Garamond"/>
                <a:cs typeface="Garamond"/>
              </a:rPr>
              <a:t>sustainable? (Long-term competitive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advantage)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questions are apparently </a:t>
            </a:r>
            <a:r>
              <a:rPr sz="1167" dirty="0">
                <a:latin typeface="Garamond"/>
                <a:cs typeface="Garamond"/>
              </a:rPr>
              <a:t>very simple </a:t>
            </a:r>
            <a:r>
              <a:rPr sz="1167" spc="-5" dirty="0">
                <a:latin typeface="Garamond"/>
                <a:cs typeface="Garamond"/>
              </a:rPr>
              <a:t>but are </a:t>
            </a:r>
            <a:r>
              <a:rPr sz="1167" dirty="0">
                <a:latin typeface="Garamond"/>
                <a:cs typeface="Garamond"/>
              </a:rPr>
              <a:t>very </a:t>
            </a:r>
            <a:r>
              <a:rPr sz="1167" spc="-5" dirty="0">
                <a:latin typeface="Garamond"/>
                <a:cs typeface="Garamond"/>
              </a:rPr>
              <a:t>difficult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answered </a:t>
            </a:r>
            <a:r>
              <a:rPr sz="1167" dirty="0">
                <a:latin typeface="Garamond"/>
                <a:cs typeface="Garamond"/>
              </a:rPr>
              <a:t>theses questions  </a:t>
            </a:r>
            <a:r>
              <a:rPr sz="1167" spc="-5" dirty="0">
                <a:latin typeface="Garamond"/>
                <a:cs typeface="Garamond"/>
              </a:rPr>
              <a:t>like it is really difficult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define basic characteristics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produced in product and </a:t>
            </a:r>
            <a:r>
              <a:rPr sz="1167" dirty="0">
                <a:latin typeface="Garamond"/>
                <a:cs typeface="Garamond"/>
              </a:rPr>
              <a:t>services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per  demands </a:t>
            </a:r>
            <a:r>
              <a:rPr sz="1167" spc="-5" dirty="0">
                <a:latin typeface="Garamond"/>
                <a:cs typeface="Garamond"/>
              </a:rPr>
              <a:t>and requirements pf </a:t>
            </a:r>
            <a:r>
              <a:rPr sz="1167" dirty="0">
                <a:latin typeface="Garamond"/>
                <a:cs typeface="Garamond"/>
              </a:rPr>
              <a:t>the customers; </a:t>
            </a:r>
            <a:r>
              <a:rPr sz="1167" spc="-5" dirty="0">
                <a:latin typeface="Garamond"/>
                <a:cs typeface="Garamond"/>
              </a:rPr>
              <a:t>and then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precisely define </a:t>
            </a:r>
            <a:r>
              <a:rPr sz="1167" dirty="0">
                <a:latin typeface="Garamond"/>
                <a:cs typeface="Garamond"/>
              </a:rPr>
              <a:t>your 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and  to </a:t>
            </a:r>
            <a:r>
              <a:rPr sz="1167" spc="-5" dirty="0">
                <a:latin typeface="Garamond"/>
                <a:cs typeface="Garamond"/>
              </a:rPr>
              <a:t>have long-term </a:t>
            </a:r>
            <a:r>
              <a:rPr sz="1167" dirty="0">
                <a:latin typeface="Garamond"/>
                <a:cs typeface="Garamond"/>
              </a:rPr>
              <a:t>competitive </a:t>
            </a:r>
            <a:r>
              <a:rPr sz="1167" spc="-5" dirty="0">
                <a:latin typeface="Garamond"/>
                <a:cs typeface="Garamond"/>
              </a:rPr>
              <a:t>advantage </a:t>
            </a:r>
            <a:r>
              <a:rPr sz="1167" dirty="0">
                <a:latin typeface="Garamond"/>
                <a:cs typeface="Garamond"/>
              </a:rPr>
              <a:t>through customer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983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8869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5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143352" y="1058756"/>
            <a:ext cx="5716147" cy="8625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b="1" spc="-5" dirty="0">
                <a:latin typeface="Garamond"/>
                <a:cs typeface="Garamond"/>
              </a:rPr>
              <a:t>Lesson </a:t>
            </a:r>
            <a:r>
              <a:rPr sz="1167" b="1" dirty="0">
                <a:latin typeface="Garamond"/>
                <a:cs typeface="Garamond"/>
              </a:rPr>
              <a:t>–</a:t>
            </a:r>
            <a:r>
              <a:rPr sz="1167" b="1" spc="-9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2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dirty="0">
                <a:latin typeface="Garamond"/>
                <a:cs typeface="Garamond"/>
              </a:rPr>
              <a:t>Lesson </a:t>
            </a:r>
            <a:r>
              <a:rPr sz="1167" spc="-5" dirty="0">
                <a:latin typeface="Garamond"/>
                <a:cs typeface="Garamond"/>
              </a:rPr>
              <a:t>overview and </a:t>
            </a:r>
            <a:r>
              <a:rPr sz="1167" dirty="0">
                <a:latin typeface="Garamond"/>
                <a:cs typeface="Garamond"/>
              </a:rPr>
              <a:t>learning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In last </a:t>
            </a:r>
            <a:r>
              <a:rPr sz="1167" dirty="0">
                <a:latin typeface="Garamond"/>
                <a:cs typeface="Garamond"/>
              </a:rPr>
              <a:t>Lesson we tried to </a:t>
            </a:r>
            <a:r>
              <a:rPr sz="1167" spc="-5" dirty="0">
                <a:latin typeface="Garamond"/>
                <a:cs typeface="Garamond"/>
              </a:rPr>
              <a:t>understand </a:t>
            </a:r>
            <a:r>
              <a:rPr sz="1167" dirty="0">
                <a:latin typeface="Garamond"/>
                <a:cs typeface="Garamond"/>
              </a:rPr>
              <a:t>the term </a:t>
            </a:r>
            <a:r>
              <a:rPr sz="1167" spc="-5" dirty="0">
                <a:latin typeface="Garamond"/>
                <a:cs typeface="Garamond"/>
              </a:rPr>
              <a:t>of marketing its need and its impact on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organization. </a:t>
            </a:r>
            <a:r>
              <a:rPr sz="1167" dirty="0">
                <a:latin typeface="Garamond"/>
                <a:cs typeface="Garamond"/>
              </a:rPr>
              <a:t>The focus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discussion is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concept of about different </a:t>
            </a:r>
            <a:r>
              <a:rPr sz="1167" dirty="0">
                <a:latin typeface="Garamond"/>
                <a:cs typeface="Garamond"/>
              </a:rPr>
              <a:t>core concepts </a:t>
            </a:r>
            <a:r>
              <a:rPr sz="1167" spc="-5" dirty="0">
                <a:latin typeface="Garamond"/>
                <a:cs typeface="Garamond"/>
              </a:rPr>
              <a:t>of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important role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in </a:t>
            </a:r>
            <a:r>
              <a:rPr sz="1167" dirty="0">
                <a:latin typeface="Garamond"/>
                <a:cs typeface="Garamond"/>
              </a:rPr>
              <a:t>the ever-changing  </a:t>
            </a:r>
            <a:r>
              <a:rPr sz="1167" spc="-5" dirty="0">
                <a:latin typeface="Garamond"/>
                <a:cs typeface="Garamond"/>
              </a:rPr>
              <a:t>domestic and </a:t>
            </a:r>
            <a:r>
              <a:rPr sz="1167" dirty="0">
                <a:latin typeface="Garamond"/>
                <a:cs typeface="Garamond"/>
              </a:rPr>
              <a:t>global </a:t>
            </a:r>
            <a:r>
              <a:rPr sz="1167" spc="-5" dirty="0">
                <a:latin typeface="Garamond"/>
                <a:cs typeface="Garamond"/>
              </a:rPr>
              <a:t>business </a:t>
            </a:r>
            <a:r>
              <a:rPr sz="1167" dirty="0">
                <a:latin typeface="Garamond"/>
                <a:cs typeface="Garamond"/>
              </a:rPr>
              <a:t>environment </a:t>
            </a:r>
            <a:r>
              <a:rPr sz="1167" spc="-5" dirty="0">
                <a:latin typeface="Garamond"/>
                <a:cs typeface="Garamond"/>
              </a:rPr>
              <a:t>Today </a:t>
            </a:r>
            <a:r>
              <a:rPr sz="1167" dirty="0">
                <a:latin typeface="Garamond"/>
                <a:cs typeface="Garamond"/>
              </a:rPr>
              <a:t>we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covering </a:t>
            </a:r>
            <a:r>
              <a:rPr sz="1167" spc="-5" dirty="0">
                <a:latin typeface="Garamond"/>
                <a:cs typeface="Garamond"/>
              </a:rPr>
              <a:t>following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topics: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184587" indent="-172240" algn="just">
              <a:lnSpc>
                <a:spcPts val="1356"/>
              </a:lnSpc>
              <a:buAutoNum type="alphaUcPeriod"/>
              <a:tabLst>
                <a:tab pos="185204" algn="l"/>
              </a:tabLst>
            </a:pPr>
            <a:r>
              <a:rPr sz="1167" b="1" spc="-5" dirty="0">
                <a:latin typeface="Garamond"/>
                <a:cs typeface="Garamond"/>
              </a:rPr>
              <a:t>ROAD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MAP</a:t>
            </a:r>
            <a:endParaRPr sz="1167">
              <a:latin typeface="Garamond"/>
              <a:cs typeface="Garamond"/>
            </a:endParaRPr>
          </a:p>
          <a:p>
            <a:pPr marL="187673" indent="-175327" algn="just">
              <a:lnSpc>
                <a:spcPts val="1312"/>
              </a:lnSpc>
              <a:buAutoNum type="alphaUcPeriod"/>
              <a:tabLst>
                <a:tab pos="188291" algn="l"/>
              </a:tabLst>
            </a:pPr>
            <a:r>
              <a:rPr sz="1167" b="1" spc="-5" dirty="0">
                <a:latin typeface="Garamond"/>
                <a:cs typeface="Garamond"/>
              </a:rPr>
              <a:t>UNDERSTANDING </a:t>
            </a: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AND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8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187673" indent="-175327" algn="just">
              <a:lnSpc>
                <a:spcPts val="1356"/>
              </a:lnSpc>
              <a:buAutoNum type="alphaUcPeriod"/>
              <a:tabLst>
                <a:tab pos="188291" algn="l"/>
              </a:tabLst>
            </a:pPr>
            <a:r>
              <a:rPr sz="1167" b="1" spc="-5" dirty="0">
                <a:latin typeface="Garamond"/>
                <a:cs typeface="Garamond"/>
              </a:rPr>
              <a:t>CORE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CONCEPTS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356"/>
              </a:lnSpc>
            </a:pPr>
            <a:r>
              <a:rPr sz="1167" spc="-5" dirty="0">
                <a:latin typeface="Garamond"/>
                <a:cs typeface="Garamond"/>
              </a:rPr>
              <a:t>Now </a:t>
            </a:r>
            <a:r>
              <a:rPr sz="1167" dirty="0">
                <a:latin typeface="Garamond"/>
                <a:cs typeface="Garamond"/>
              </a:rPr>
              <a:t>we will </a:t>
            </a:r>
            <a:r>
              <a:rPr sz="1167" spc="-5" dirty="0">
                <a:latin typeface="Garamond"/>
                <a:cs typeface="Garamond"/>
              </a:rPr>
              <a:t>discuss </a:t>
            </a:r>
            <a:r>
              <a:rPr sz="1167" dirty="0">
                <a:latin typeface="Garamond"/>
                <a:cs typeface="Garamond"/>
              </a:rPr>
              <a:t>these topics </a:t>
            </a:r>
            <a:r>
              <a:rPr sz="1167" spc="-5" dirty="0">
                <a:latin typeface="Garamond"/>
                <a:cs typeface="Garamond"/>
              </a:rPr>
              <a:t>one by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one:</a:t>
            </a:r>
            <a:endParaRPr sz="1167">
              <a:latin typeface="Garamond"/>
              <a:cs typeface="Garamond"/>
            </a:endParaRPr>
          </a:p>
          <a:p>
            <a:pPr marL="184587" indent="-172240" algn="just">
              <a:lnSpc>
                <a:spcPts val="1356"/>
              </a:lnSpc>
              <a:buAutoNum type="alphaUcPeriod"/>
              <a:tabLst>
                <a:tab pos="185204" algn="l"/>
              </a:tabLst>
            </a:pPr>
            <a:r>
              <a:rPr sz="1167" b="1" dirty="0">
                <a:latin typeface="Garamond"/>
                <a:cs typeface="Garamond"/>
              </a:rPr>
              <a:t>Road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Map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9"/>
              </a:spcBef>
              <a:buFont typeface="Garamond"/>
              <a:buAutoNum type="alphaUcPeriod"/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167" spc="-5" dirty="0">
                <a:latin typeface="Garamond"/>
                <a:cs typeface="Garamond"/>
              </a:rPr>
              <a:t>We </a:t>
            </a:r>
            <a:r>
              <a:rPr sz="1167" dirty="0">
                <a:latin typeface="Garamond"/>
                <a:cs typeface="Garamond"/>
              </a:rPr>
              <a:t>will cover following </a:t>
            </a:r>
            <a:r>
              <a:rPr sz="1167" spc="-5" dirty="0">
                <a:latin typeface="Garamond"/>
                <a:cs typeface="Garamond"/>
              </a:rPr>
              <a:t>topics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our </a:t>
            </a:r>
            <a:r>
              <a:rPr sz="1167" dirty="0">
                <a:latin typeface="Garamond"/>
                <a:cs typeface="Garamond"/>
              </a:rPr>
              <a:t>coming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Lessons: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44"/>
              </a:spcBef>
            </a:pPr>
            <a:endParaRPr sz="1167">
              <a:latin typeface="Times New Roman"/>
              <a:cs typeface="Times New Roman"/>
            </a:endParaRPr>
          </a:p>
          <a:p>
            <a:pPr marL="456837" lvl="1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Introduction-an </a:t>
            </a:r>
            <a:r>
              <a:rPr sz="1167" spc="-5" dirty="0">
                <a:latin typeface="Garamond"/>
                <a:cs typeface="Garamond"/>
              </a:rPr>
              <a:t>overview of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Understanding Marketing and Marketing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Functions </a:t>
            </a:r>
            <a:r>
              <a:rPr sz="1167" spc="-5" dirty="0">
                <a:latin typeface="Garamond"/>
                <a:cs typeface="Garamond"/>
              </a:rPr>
              <a:t>and Customer Relationship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in Historical perspective </a:t>
            </a:r>
            <a:r>
              <a:rPr sz="1167" dirty="0">
                <a:latin typeface="Garamond"/>
                <a:cs typeface="Garamond"/>
              </a:rPr>
              <a:t>and </a:t>
            </a:r>
            <a:r>
              <a:rPr sz="1167" spc="-5" dirty="0">
                <a:latin typeface="Garamond"/>
                <a:cs typeface="Garamond"/>
              </a:rPr>
              <a:t>Evolution of</a:t>
            </a:r>
            <a:r>
              <a:rPr sz="1167" spc="-3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Challenges in </a:t>
            </a:r>
            <a:r>
              <a:rPr sz="1167" dirty="0">
                <a:latin typeface="Garamond"/>
                <a:cs typeface="Garamond"/>
              </a:rPr>
              <a:t>the 21st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century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Management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Strategic </a:t>
            </a:r>
            <a:r>
              <a:rPr sz="1167" dirty="0">
                <a:latin typeface="Garamond"/>
                <a:cs typeface="Garamond"/>
              </a:rPr>
              <a:t>Planning </a:t>
            </a:r>
            <a:r>
              <a:rPr sz="1167" spc="-5" dirty="0">
                <a:latin typeface="Garamond"/>
                <a:cs typeface="Garamond"/>
              </a:rPr>
              <a:t>and Marketing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Environment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(Micro)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Environment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(Macro)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Analyzing Marketing opportunities and </a:t>
            </a:r>
            <a:r>
              <a:rPr sz="1167" dirty="0">
                <a:latin typeface="Garamond"/>
                <a:cs typeface="Garamond"/>
              </a:rPr>
              <a:t>developing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strategies-MIS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Research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Consumer Market-understanding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consumer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Consumer Markets and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buying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Buying Behaviors for </a:t>
            </a:r>
            <a:r>
              <a:rPr sz="1167" spc="-5" dirty="0">
                <a:latin typeface="Garamond"/>
                <a:cs typeface="Garamond"/>
              </a:rPr>
              <a:t>New </a:t>
            </a:r>
            <a:r>
              <a:rPr sz="1167" dirty="0">
                <a:latin typeface="Garamond"/>
                <a:cs typeface="Garamond"/>
              </a:rPr>
              <a:t>Products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Business Buying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Behavior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</a:t>
            </a:r>
            <a:r>
              <a:rPr sz="1167" spc="-8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segmentation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Developing the </a:t>
            </a:r>
            <a:r>
              <a:rPr sz="1167" spc="-5" dirty="0">
                <a:latin typeface="Garamond"/>
                <a:cs typeface="Garamond"/>
              </a:rPr>
              <a:t>Marketing Mix--- </a:t>
            </a:r>
            <a:r>
              <a:rPr sz="1167" dirty="0">
                <a:latin typeface="Garamond"/>
                <a:cs typeface="Garamond"/>
              </a:rPr>
              <a:t>4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P’s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Product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Planning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Service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Strategy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Pricing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Pricing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Strategies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Price </a:t>
            </a:r>
            <a:r>
              <a:rPr sz="1167" spc="-5" dirty="0">
                <a:latin typeface="Garamond"/>
                <a:cs typeface="Garamond"/>
              </a:rPr>
              <a:t>Adjustment and </a:t>
            </a:r>
            <a:r>
              <a:rPr sz="1167" dirty="0">
                <a:latin typeface="Garamond"/>
                <a:cs typeface="Garamond"/>
              </a:rPr>
              <a:t>Price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Changes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Distribution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Channels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Logistics</a:t>
            </a:r>
            <a:r>
              <a:rPr sz="1167" spc="-58" dirty="0">
                <a:latin typeface="Garamond"/>
                <a:cs typeface="Garamond"/>
              </a:rPr>
              <a:t> </a:t>
            </a:r>
            <a:r>
              <a:rPr sz="1167" spc="-10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Retailing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wholesaling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Promotion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Planning</a:t>
            </a:r>
            <a:endParaRPr sz="1167">
              <a:latin typeface="Garamond"/>
              <a:cs typeface="Garamond"/>
            </a:endParaRPr>
          </a:p>
          <a:p>
            <a:pPr marL="456837" lvl="1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Advertising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3449" y="2677478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933449" y="3324965"/>
            <a:ext cx="62230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29872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368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6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9500"/>
            <a:ext cx="5715529" cy="498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837" indent="-222245"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Public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Relations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Personal</a:t>
            </a:r>
            <a:r>
              <a:rPr sz="1167" spc="-10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Sales Force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Management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Integrating and analyzing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plan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Global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Technological </a:t>
            </a:r>
            <a:r>
              <a:rPr sz="1167" spc="-5" dirty="0">
                <a:latin typeface="Garamond"/>
                <a:cs typeface="Garamond"/>
              </a:rPr>
              <a:t>developments and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8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Web base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dirty="0">
                <a:latin typeface="Garamond"/>
                <a:cs typeface="Garamond"/>
              </a:rPr>
              <a:t>Social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3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Social, Ethical and Consumer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issues</a:t>
            </a:r>
            <a:endParaRPr sz="1167">
              <a:latin typeface="Garamond"/>
              <a:cs typeface="Garamond"/>
            </a:endParaRPr>
          </a:p>
          <a:p>
            <a:pPr marL="456837" indent="-222245"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Review</a:t>
            </a:r>
            <a:endParaRPr sz="1167">
              <a:latin typeface="Garamond"/>
              <a:cs typeface="Garamond"/>
            </a:endParaRPr>
          </a:p>
          <a:p>
            <a:pPr marL="456837" indent="-222245">
              <a:lnSpc>
                <a:spcPts val="1361"/>
              </a:lnSpc>
              <a:spcBef>
                <a:spcPts val="78"/>
              </a:spcBef>
              <a:buFont typeface="Symbol"/>
              <a:buChar char=""/>
              <a:tabLst>
                <a:tab pos="456219" algn="l"/>
                <a:tab pos="456837" algn="l"/>
              </a:tabLst>
            </a:pPr>
            <a:r>
              <a:rPr sz="1167" spc="-5" dirty="0">
                <a:latin typeface="Garamond"/>
                <a:cs typeface="Garamond"/>
              </a:rPr>
              <a:t>Marketing in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Glance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361"/>
              </a:lnSpc>
            </a:pPr>
            <a:r>
              <a:rPr sz="1167" b="1" spc="-5" dirty="0">
                <a:latin typeface="Garamond"/>
                <a:cs typeface="Garamond"/>
              </a:rPr>
              <a:t>B. Understanding Marketing and </a:t>
            </a:r>
            <a:r>
              <a:rPr sz="1167" b="1" dirty="0">
                <a:latin typeface="Garamond"/>
                <a:cs typeface="Garamond"/>
              </a:rPr>
              <a:t>Marketing</a:t>
            </a:r>
            <a:r>
              <a:rPr sz="1167" b="1" spc="-24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Process</a:t>
            </a:r>
            <a:endParaRPr sz="1167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Process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which individuals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obtain what </a:t>
            </a:r>
            <a:r>
              <a:rPr sz="1167" dirty="0">
                <a:latin typeface="Garamond"/>
                <a:cs typeface="Garamond"/>
              </a:rPr>
              <a:t>they need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want through creating and  exchanging </a:t>
            </a:r>
            <a:r>
              <a:rPr sz="1167" spc="-5" dirty="0">
                <a:latin typeface="Garamond"/>
                <a:cs typeface="Garamond"/>
              </a:rPr>
              <a:t>products and </a:t>
            </a:r>
            <a:r>
              <a:rPr sz="1167" dirty="0">
                <a:latin typeface="Garamond"/>
                <a:cs typeface="Garamond"/>
              </a:rPr>
              <a:t>value with </a:t>
            </a:r>
            <a:r>
              <a:rPr sz="1167" spc="-5" dirty="0">
                <a:latin typeface="Garamond"/>
                <a:cs typeface="Garamond"/>
              </a:rPr>
              <a:t>others is termed as marketing process.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 </a:t>
            </a:r>
            <a:r>
              <a:rPr sz="1167" dirty="0">
                <a:latin typeface="Garamond"/>
                <a:cs typeface="Garamond"/>
              </a:rPr>
              <a:t>consists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four steps: </a:t>
            </a:r>
            <a:r>
              <a:rPr sz="1167" spc="-5" dirty="0">
                <a:latin typeface="Garamond"/>
                <a:cs typeface="Garamond"/>
              </a:rPr>
              <a:t>analyzing market opportunities; </a:t>
            </a:r>
            <a:r>
              <a:rPr sz="1167" dirty="0">
                <a:latin typeface="Garamond"/>
                <a:cs typeface="Garamond"/>
              </a:rPr>
              <a:t>developing marketing strategies; </a:t>
            </a:r>
            <a:r>
              <a:rPr sz="1167" spc="-5" dirty="0">
                <a:latin typeface="Garamond"/>
                <a:cs typeface="Garamond"/>
              </a:rPr>
              <a:t>planning 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programs, </a:t>
            </a:r>
            <a:r>
              <a:rPr sz="1167" dirty="0">
                <a:latin typeface="Garamond"/>
                <a:cs typeface="Garamond"/>
              </a:rPr>
              <a:t>which entails choosing the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mix (the four Ps </a:t>
            </a:r>
            <a:r>
              <a:rPr sz="1167" spc="-5" dirty="0">
                <a:latin typeface="Garamond"/>
                <a:cs typeface="Garamond"/>
              </a:rPr>
              <a:t>of product, </a:t>
            </a:r>
            <a:r>
              <a:rPr sz="1167" dirty="0">
                <a:latin typeface="Garamond"/>
                <a:cs typeface="Garamond"/>
              </a:rPr>
              <a:t>price,  </a:t>
            </a:r>
            <a:r>
              <a:rPr sz="1167" spc="-5" dirty="0">
                <a:latin typeface="Garamond"/>
                <a:cs typeface="Garamond"/>
              </a:rPr>
              <a:t>place, and promotion); and organizing, implementing, and </a:t>
            </a:r>
            <a:r>
              <a:rPr sz="1167" dirty="0">
                <a:latin typeface="Garamond"/>
                <a:cs typeface="Garamond"/>
              </a:rPr>
              <a:t>controlling the marketing</a:t>
            </a:r>
            <a:r>
              <a:rPr sz="1167" spc="-5" dirty="0">
                <a:latin typeface="Garamond"/>
                <a:cs typeface="Garamond"/>
              </a:rPr>
              <a:t> effort.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is the </a:t>
            </a:r>
            <a:r>
              <a:rPr sz="1167" spc="-5" dirty="0">
                <a:latin typeface="Garamond"/>
                <a:cs typeface="Garamond"/>
              </a:rPr>
              <a:t>organizational </a:t>
            </a:r>
            <a:r>
              <a:rPr sz="1167" dirty="0">
                <a:latin typeface="Garamond"/>
                <a:cs typeface="Garamond"/>
              </a:rPr>
              <a:t>function charged with defining customer targets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 </a:t>
            </a:r>
            <a:r>
              <a:rPr sz="1167" dirty="0">
                <a:latin typeface="Garamond"/>
                <a:cs typeface="Garamond"/>
              </a:rPr>
              <a:t>way  to satisfy </a:t>
            </a:r>
            <a:r>
              <a:rPr sz="1167" spc="-5" dirty="0">
                <a:latin typeface="Garamond"/>
                <a:cs typeface="Garamond"/>
              </a:rPr>
              <a:t>needs and wants competitively and profitably. Since </a:t>
            </a:r>
            <a:r>
              <a:rPr sz="1167" dirty="0">
                <a:latin typeface="Garamond"/>
                <a:cs typeface="Garamond"/>
              </a:rPr>
              <a:t>consumers </a:t>
            </a:r>
            <a:r>
              <a:rPr sz="1167" spc="-5" dirty="0">
                <a:latin typeface="Garamond"/>
                <a:cs typeface="Garamond"/>
              </a:rPr>
              <a:t>and business buyers </a:t>
            </a:r>
            <a:r>
              <a:rPr sz="1167" dirty="0">
                <a:latin typeface="Garamond"/>
                <a:cs typeface="Garamond"/>
              </a:rPr>
              <a:t>face  </a:t>
            </a:r>
            <a:r>
              <a:rPr sz="1167" spc="-5" dirty="0">
                <a:latin typeface="Garamond"/>
                <a:cs typeface="Garamond"/>
              </a:rPr>
              <a:t>an abundance of </a:t>
            </a:r>
            <a:r>
              <a:rPr sz="1167" dirty="0">
                <a:latin typeface="Garamond"/>
                <a:cs typeface="Garamond"/>
              </a:rPr>
              <a:t>suppliers seeking to </a:t>
            </a:r>
            <a:r>
              <a:rPr sz="1167" spc="-5" dirty="0">
                <a:latin typeface="Garamond"/>
                <a:cs typeface="Garamond"/>
              </a:rPr>
              <a:t>satisfy </a:t>
            </a:r>
            <a:r>
              <a:rPr sz="1167" dirty="0">
                <a:latin typeface="Garamond"/>
                <a:cs typeface="Garamond"/>
              </a:rPr>
              <a:t>their every </a:t>
            </a:r>
            <a:r>
              <a:rPr sz="1167" spc="-5" dirty="0">
                <a:latin typeface="Garamond"/>
                <a:cs typeface="Garamond"/>
              </a:rPr>
              <a:t>need,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and nonprofit  organizations </a:t>
            </a:r>
            <a:r>
              <a:rPr sz="1167" dirty="0">
                <a:latin typeface="Garamond"/>
                <a:cs typeface="Garamond"/>
              </a:rPr>
              <a:t>cannot survive today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simply </a:t>
            </a:r>
            <a:r>
              <a:rPr sz="1167" spc="-5" dirty="0">
                <a:latin typeface="Garamond"/>
                <a:cs typeface="Garamond"/>
              </a:rPr>
              <a:t>doing </a:t>
            </a:r>
            <a:r>
              <a:rPr sz="1167" dirty="0">
                <a:latin typeface="Garamond"/>
                <a:cs typeface="Garamond"/>
              </a:rPr>
              <a:t>a good </a:t>
            </a:r>
            <a:r>
              <a:rPr sz="1167" spc="-5" dirty="0">
                <a:latin typeface="Garamond"/>
                <a:cs typeface="Garamond"/>
              </a:rPr>
              <a:t>job.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must do an </a:t>
            </a:r>
            <a:r>
              <a:rPr sz="1167" dirty="0">
                <a:latin typeface="Garamond"/>
                <a:cs typeface="Garamond"/>
              </a:rPr>
              <a:t>excellent </a:t>
            </a:r>
            <a:r>
              <a:rPr sz="1167" spc="-5" dirty="0">
                <a:latin typeface="Garamond"/>
                <a:cs typeface="Garamond"/>
              </a:rPr>
              <a:t>job if 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remain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increasingly competitive </a:t>
            </a:r>
            <a:r>
              <a:rPr sz="1167" dirty="0">
                <a:latin typeface="Garamond"/>
                <a:cs typeface="Garamond"/>
              </a:rPr>
              <a:t>global marketplace. </a:t>
            </a:r>
            <a:r>
              <a:rPr sz="1167" spc="-5" dirty="0">
                <a:latin typeface="Garamond"/>
                <a:cs typeface="Garamond"/>
              </a:rPr>
              <a:t>Many </a:t>
            </a:r>
            <a:r>
              <a:rPr sz="1167" dirty="0">
                <a:latin typeface="Garamond"/>
                <a:cs typeface="Garamond"/>
              </a:rPr>
              <a:t>studies </a:t>
            </a:r>
            <a:r>
              <a:rPr sz="1167" spc="-5" dirty="0">
                <a:latin typeface="Garamond"/>
                <a:cs typeface="Garamond"/>
              </a:rPr>
              <a:t>have  demonstrated </a:t>
            </a:r>
            <a:r>
              <a:rPr sz="1167" dirty="0">
                <a:latin typeface="Garamond"/>
                <a:cs typeface="Garamond"/>
              </a:rPr>
              <a:t>that the key to </a:t>
            </a:r>
            <a:r>
              <a:rPr sz="1167" spc="-5" dirty="0">
                <a:latin typeface="Garamond"/>
                <a:cs typeface="Garamond"/>
              </a:rPr>
              <a:t>profitable performance </a:t>
            </a:r>
            <a:r>
              <a:rPr sz="1167" dirty="0">
                <a:latin typeface="Garamond"/>
                <a:cs typeface="Garamond"/>
              </a:rPr>
              <a:t>is to know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satisfy target </a:t>
            </a:r>
            <a:r>
              <a:rPr sz="1167" spc="-5" dirty="0">
                <a:latin typeface="Garamond"/>
                <a:cs typeface="Garamond"/>
              </a:rPr>
              <a:t>customers </a:t>
            </a:r>
            <a:r>
              <a:rPr sz="1167" dirty="0">
                <a:latin typeface="Garamond"/>
                <a:cs typeface="Garamond"/>
              </a:rPr>
              <a:t>with  competitively superior </a:t>
            </a:r>
            <a:r>
              <a:rPr sz="1167" spc="-5" dirty="0">
                <a:latin typeface="Garamond"/>
                <a:cs typeface="Garamond"/>
              </a:rPr>
              <a:t>offers.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takes </a:t>
            </a:r>
            <a:r>
              <a:rPr sz="1167" spc="-5" dirty="0">
                <a:latin typeface="Garamond"/>
                <a:cs typeface="Garamond"/>
              </a:rPr>
              <a:t>place </a:t>
            </a:r>
            <a:r>
              <a:rPr sz="1167" dirty="0">
                <a:latin typeface="Garamond"/>
                <a:cs typeface="Garamond"/>
              </a:rPr>
              <a:t>today in </a:t>
            </a:r>
            <a:r>
              <a:rPr sz="1167" spc="-5" dirty="0">
                <a:latin typeface="Garamond"/>
                <a:cs typeface="Garamond"/>
              </a:rPr>
              <a:t>an increasingly </a:t>
            </a:r>
            <a:r>
              <a:rPr sz="1167" dirty="0">
                <a:latin typeface="Garamond"/>
                <a:cs typeface="Garamond"/>
              </a:rPr>
              <a:t>global, technical,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competitive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environment.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The concept </a:t>
            </a:r>
            <a:r>
              <a:rPr sz="1167" spc="-5" dirty="0">
                <a:latin typeface="Garamond"/>
                <a:cs typeface="Garamond"/>
              </a:rPr>
              <a:t>of markets brings one </a:t>
            </a:r>
            <a:r>
              <a:rPr sz="1167" dirty="0">
                <a:latin typeface="Garamond"/>
                <a:cs typeface="Garamond"/>
              </a:rPr>
              <a:t>full circle to the concept </a:t>
            </a:r>
            <a:r>
              <a:rPr sz="1167" spc="-5" dirty="0">
                <a:latin typeface="Garamond"/>
                <a:cs typeface="Garamond"/>
              </a:rPr>
              <a:t>of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marketing.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9644" y="5981595"/>
            <a:ext cx="234350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50653" algn="l"/>
              </a:tabLst>
            </a:pPr>
            <a:r>
              <a:rPr sz="1167" dirty="0">
                <a:latin typeface="Garamond"/>
                <a:cs typeface="Garamond"/>
              </a:rPr>
              <a:t>1).	</a:t>
            </a:r>
            <a:r>
              <a:rPr sz="1167" spc="-5" dirty="0">
                <a:latin typeface="Garamond"/>
                <a:cs typeface="Garamond"/>
              </a:rPr>
              <a:t>Sellers   must   </a:t>
            </a:r>
            <a:r>
              <a:rPr sz="1167" dirty="0">
                <a:latin typeface="Garamond"/>
                <a:cs typeface="Garamond"/>
              </a:rPr>
              <a:t>search   for</a:t>
            </a:r>
            <a:r>
              <a:rPr sz="1167" spc="6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buyers,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228" y="6163099"/>
            <a:ext cx="271577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identify </a:t>
            </a:r>
            <a:r>
              <a:rPr sz="1167" dirty="0">
                <a:latin typeface="Garamond"/>
                <a:cs typeface="Garamond"/>
              </a:rPr>
              <a:t>their </a:t>
            </a:r>
            <a:r>
              <a:rPr sz="1167" spc="-5" dirty="0">
                <a:latin typeface="Garamond"/>
                <a:cs typeface="Garamond"/>
              </a:rPr>
              <a:t>needs, design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products and  </a:t>
            </a:r>
            <a:r>
              <a:rPr sz="1167" dirty="0">
                <a:latin typeface="Garamond"/>
                <a:cs typeface="Garamond"/>
              </a:rPr>
              <a:t>services, set </a:t>
            </a:r>
            <a:r>
              <a:rPr sz="1167" spc="-5" dirty="0">
                <a:latin typeface="Garamond"/>
                <a:cs typeface="Garamond"/>
              </a:rPr>
              <a:t>prices </a:t>
            </a:r>
            <a:r>
              <a:rPr sz="1167" dirty="0">
                <a:latin typeface="Garamond"/>
                <a:cs typeface="Garamond"/>
              </a:rPr>
              <a:t>for them, promote them, 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store and </a:t>
            </a:r>
            <a:r>
              <a:rPr sz="1167" spc="-5" dirty="0">
                <a:latin typeface="Garamond"/>
                <a:cs typeface="Garamond"/>
              </a:rPr>
              <a:t>deliver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them.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9644" y="6648345"/>
            <a:ext cx="234473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421031" algn="l"/>
                <a:tab pos="653153" algn="l"/>
                <a:tab pos="1236546" algn="l"/>
                <a:tab pos="1942174" algn="l"/>
              </a:tabLst>
            </a:pPr>
            <a:r>
              <a:rPr sz="1167" dirty="0">
                <a:latin typeface="Garamond"/>
                <a:cs typeface="Garamond"/>
              </a:rPr>
              <a:t>2).	A	</a:t>
            </a:r>
            <a:r>
              <a:rPr sz="1167" spc="-5" dirty="0">
                <a:latin typeface="Garamond"/>
                <a:cs typeface="Garamond"/>
              </a:rPr>
              <a:t>mode</a:t>
            </a:r>
            <a:r>
              <a:rPr sz="1167" spc="5" dirty="0">
                <a:latin typeface="Garamond"/>
                <a:cs typeface="Garamond"/>
              </a:rPr>
              <a:t>r</a:t>
            </a:r>
            <a:r>
              <a:rPr sz="1167" dirty="0">
                <a:latin typeface="Garamond"/>
                <a:cs typeface="Garamond"/>
              </a:rPr>
              <a:t>n	</a:t>
            </a:r>
            <a:r>
              <a:rPr sz="1167" spc="-5" dirty="0">
                <a:latin typeface="Garamond"/>
                <a:cs typeface="Garamond"/>
              </a:rPr>
              <a:t>marketin</a:t>
            </a:r>
            <a:r>
              <a:rPr sz="1167" dirty="0">
                <a:latin typeface="Garamond"/>
                <a:cs typeface="Garamond"/>
              </a:rPr>
              <a:t>g	system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9228" y="6829848"/>
            <a:ext cx="271515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  <a:tabLst>
                <a:tab pos="2003908" algn="l"/>
              </a:tabLst>
            </a:pPr>
            <a:r>
              <a:rPr sz="1167" dirty="0">
                <a:latin typeface="Garamond"/>
                <a:cs typeface="Garamond"/>
              </a:rPr>
              <a:t>includes </a:t>
            </a: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the elements </a:t>
            </a:r>
            <a:r>
              <a:rPr sz="1167" spc="-5" dirty="0">
                <a:latin typeface="Garamond"/>
                <a:cs typeface="Garamond"/>
              </a:rPr>
              <a:t>necessary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bring  buyers   and  </a:t>
            </a:r>
            <a:r>
              <a:rPr sz="1167" spc="1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sellers </a:t>
            </a:r>
            <a:r>
              <a:rPr sz="1167" spc="27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together.	This </a:t>
            </a:r>
            <a:r>
              <a:rPr sz="1167" spc="18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might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9228" y="7148406"/>
            <a:ext cx="2713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63031" algn="l"/>
                <a:tab pos="1164934" algn="l"/>
                <a:tab pos="1897724" algn="l"/>
                <a:tab pos="2249612" algn="l"/>
              </a:tabLst>
            </a:pPr>
            <a:r>
              <a:rPr sz="1167" spc="-5" dirty="0">
                <a:latin typeface="Garamond"/>
                <a:cs typeface="Garamond"/>
              </a:rPr>
              <a:t>includ</a:t>
            </a:r>
            <a:r>
              <a:rPr sz="1167" dirty="0">
                <a:latin typeface="Garamond"/>
                <a:cs typeface="Garamond"/>
              </a:rPr>
              <a:t>e	such	</a:t>
            </a:r>
            <a:r>
              <a:rPr sz="1167" spc="-5" dirty="0">
                <a:latin typeface="Garamond"/>
                <a:cs typeface="Garamond"/>
              </a:rPr>
              <a:t>activitie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a</a:t>
            </a:r>
            <a:r>
              <a:rPr sz="1167" dirty="0">
                <a:latin typeface="Garamond"/>
                <a:cs typeface="Garamond"/>
              </a:rPr>
              <a:t>s	</a:t>
            </a:r>
            <a:r>
              <a:rPr sz="1167" spc="-5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9228" y="7315094"/>
            <a:ext cx="271391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027265" algn="l"/>
                <a:tab pos="1770551" algn="l"/>
              </a:tabLst>
            </a:pPr>
            <a:r>
              <a:rPr sz="1167" spc="-5" dirty="0">
                <a:latin typeface="Garamond"/>
                <a:cs typeface="Garamond"/>
              </a:rPr>
              <a:t>development,	research,	communication,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99228" y="7481781"/>
            <a:ext cx="1896533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Garamond"/>
                <a:cs typeface="Garamond"/>
              </a:rPr>
              <a:t>distribution, </a:t>
            </a:r>
            <a:r>
              <a:rPr sz="1167" spc="-5" dirty="0">
                <a:latin typeface="Garamond"/>
                <a:cs typeface="Garamond"/>
              </a:rPr>
              <a:t>pricing, 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9645" y="7648469"/>
            <a:ext cx="2344120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38924" algn="l"/>
              </a:tabLst>
            </a:pPr>
            <a:r>
              <a:rPr sz="1167" dirty="0">
                <a:latin typeface="Garamond"/>
                <a:cs typeface="Garamond"/>
              </a:rPr>
              <a:t>3).	</a:t>
            </a:r>
            <a:r>
              <a:rPr sz="1167" spc="-5" dirty="0">
                <a:latin typeface="Garamond"/>
                <a:cs typeface="Garamond"/>
              </a:rPr>
              <a:t>Each  of 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major  actors  in   </a:t>
            </a:r>
            <a:r>
              <a:rPr sz="1167" spc="19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a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9228" y="7829973"/>
            <a:ext cx="2715772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marketing system adds value for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next level  of </a:t>
            </a:r>
            <a:r>
              <a:rPr sz="1167" dirty="0">
                <a:latin typeface="Garamond"/>
                <a:cs typeface="Garamond"/>
              </a:rPr>
              <a:t>the system. There </a:t>
            </a:r>
            <a:r>
              <a:rPr sz="1167" spc="-5" dirty="0">
                <a:latin typeface="Garamond"/>
                <a:cs typeface="Garamond"/>
              </a:rPr>
              <a:t>is often </a:t>
            </a:r>
            <a:r>
              <a:rPr sz="1167" dirty="0">
                <a:latin typeface="Garamond"/>
                <a:cs typeface="Garamond"/>
              </a:rPr>
              <a:t>critical  </a:t>
            </a:r>
            <a:r>
              <a:rPr sz="1167" spc="-5" dirty="0">
                <a:latin typeface="Garamond"/>
                <a:cs typeface="Garamond"/>
              </a:rPr>
              <a:t>interdependency   among   network </a:t>
            </a:r>
            <a:r>
              <a:rPr sz="1167" spc="8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members.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852" y="8330035"/>
            <a:ext cx="5714912" cy="1181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certain factors that can </a:t>
            </a:r>
            <a:r>
              <a:rPr sz="1167" spc="-5" dirty="0">
                <a:latin typeface="Garamond"/>
                <a:cs typeface="Garamond"/>
              </a:rPr>
              <a:t>influence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 directly or indirectly </a:t>
            </a:r>
            <a:r>
              <a:rPr sz="1167" dirty="0">
                <a:latin typeface="Garamond"/>
                <a:cs typeface="Garamond"/>
              </a:rPr>
              <a:t>termed </a:t>
            </a:r>
            <a:r>
              <a:rPr sz="1167" spc="-5" dirty="0">
                <a:latin typeface="Garamond"/>
                <a:cs typeface="Garamond"/>
              </a:rPr>
              <a:t>as,  </a:t>
            </a:r>
            <a:r>
              <a:rPr sz="1167" dirty="0">
                <a:latin typeface="Garamond"/>
                <a:cs typeface="Garamond"/>
              </a:rPr>
              <a:t>“actors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forces in marketing system”. Let’s </a:t>
            </a:r>
            <a:r>
              <a:rPr sz="1167" spc="-5" dirty="0">
                <a:latin typeface="Garamond"/>
                <a:cs typeface="Garamond"/>
              </a:rPr>
              <a:t>have brief </a:t>
            </a:r>
            <a:r>
              <a:rPr sz="1167" dirty="0">
                <a:latin typeface="Garamond"/>
                <a:cs typeface="Garamond"/>
              </a:rPr>
              <a:t>explanation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actors </a:t>
            </a:r>
            <a:r>
              <a:rPr sz="1167" dirty="0">
                <a:latin typeface="Garamond"/>
                <a:cs typeface="Garamond"/>
              </a:rPr>
              <a:t>and forces:  </a:t>
            </a:r>
            <a:r>
              <a:rPr sz="1167" b="1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or </a:t>
            </a:r>
            <a:r>
              <a:rPr sz="1167" b="1" dirty="0">
                <a:latin typeface="Garamond"/>
                <a:cs typeface="Garamond"/>
              </a:rPr>
              <a:t>Marketing Organization </a:t>
            </a:r>
            <a:r>
              <a:rPr sz="1167" dirty="0">
                <a:latin typeface="Garamond"/>
                <a:cs typeface="Garamond"/>
              </a:rPr>
              <a:t>-marketing </a:t>
            </a:r>
            <a:r>
              <a:rPr sz="1167" spc="-5" dirty="0">
                <a:latin typeface="Garamond"/>
                <a:cs typeface="Garamond"/>
              </a:rPr>
              <a:t>plans must accommodate </a:t>
            </a:r>
            <a:r>
              <a:rPr sz="1167" dirty="0">
                <a:latin typeface="Garamond"/>
                <a:cs typeface="Garamond"/>
              </a:rPr>
              <a:t>the needs </a:t>
            </a:r>
            <a:r>
              <a:rPr sz="1167" spc="-5" dirty="0">
                <a:latin typeface="Garamond"/>
                <a:cs typeface="Garamond"/>
              </a:rPr>
              <a:t>of other  </a:t>
            </a:r>
            <a:r>
              <a:rPr sz="1167" dirty="0">
                <a:latin typeface="Garamond"/>
                <a:cs typeface="Garamond"/>
              </a:rPr>
              <a:t>functional </a:t>
            </a:r>
            <a:r>
              <a:rPr sz="1167" spc="-5" dirty="0">
                <a:latin typeface="Garamond"/>
                <a:cs typeface="Garamond"/>
              </a:rPr>
              <a:t>areas of </a:t>
            </a:r>
            <a:r>
              <a:rPr sz="1167" dirty="0">
                <a:latin typeface="Garamond"/>
                <a:cs typeface="Garamond"/>
              </a:rPr>
              <a:t>the firm to </a:t>
            </a:r>
            <a:r>
              <a:rPr sz="1167" spc="-5" dirty="0">
                <a:latin typeface="Garamond"/>
                <a:cs typeface="Garamond"/>
              </a:rPr>
              <a:t>coordinate product/service delivery</a:t>
            </a:r>
            <a:r>
              <a:rPr sz="1167" spc="-15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effectively.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Suppliers </a:t>
            </a:r>
            <a:r>
              <a:rPr sz="1167" b="1" dirty="0">
                <a:latin typeface="Garamond"/>
                <a:cs typeface="Garamond"/>
              </a:rPr>
              <a:t>-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the firms </a:t>
            </a:r>
            <a:r>
              <a:rPr sz="1167" spc="-5" dirty="0">
                <a:latin typeface="Garamond"/>
                <a:cs typeface="Garamond"/>
              </a:rPr>
              <a:t>and persons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resources needed by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company and  </a:t>
            </a:r>
            <a:r>
              <a:rPr sz="1167" dirty="0">
                <a:latin typeface="Garamond"/>
                <a:cs typeface="Garamond"/>
              </a:rPr>
              <a:t>competitors to </a:t>
            </a:r>
            <a:r>
              <a:rPr sz="1167" spc="-5" dirty="0">
                <a:latin typeface="Garamond"/>
                <a:cs typeface="Garamond"/>
              </a:rPr>
              <a:t>produce </a:t>
            </a:r>
            <a:r>
              <a:rPr sz="1167" dirty="0">
                <a:latin typeface="Garamond"/>
                <a:cs typeface="Garamond"/>
              </a:rPr>
              <a:t>goods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services.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6013" y="6064567"/>
            <a:ext cx="2899622" cy="2166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1104076" y="6083671"/>
            <a:ext cx="2233613" cy="42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46311">
              <a:lnSpc>
                <a:spcPct val="102099"/>
              </a:lnSpc>
            </a:pP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350" dirty="0">
                <a:latin typeface="Arial"/>
                <a:cs typeface="Arial"/>
              </a:rPr>
              <a:t>A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c</a:t>
            </a:r>
            <a:r>
              <a:rPr sz="1361" b="1" spc="-350" dirty="0">
                <a:latin typeface="Arial"/>
                <a:cs typeface="Arial"/>
              </a:rPr>
              <a:t>c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61" b="1" spc="-350" dirty="0">
                <a:latin typeface="Arial"/>
                <a:cs typeface="Arial"/>
              </a:rPr>
              <a:t>t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61" b="1" spc="-350" dirty="0">
                <a:latin typeface="Arial"/>
                <a:cs typeface="Arial"/>
              </a:rPr>
              <a:t>o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350" dirty="0">
                <a:latin typeface="Arial"/>
                <a:cs typeface="Arial"/>
              </a:rPr>
              <a:t>r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61" b="1" spc="-350" dirty="0">
                <a:latin typeface="Arial"/>
                <a:cs typeface="Arial"/>
              </a:rPr>
              <a:t>s </a:t>
            </a:r>
            <a:r>
              <a:rPr sz="2042" b="1" spc="-583" baseline="1984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389" dirty="0">
                <a:latin typeface="Arial"/>
                <a:cs typeface="Arial"/>
              </a:rPr>
              <a:t>a</a:t>
            </a:r>
            <a:r>
              <a:rPr sz="2042" b="1" spc="-583" baseline="198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spc="-389" dirty="0">
                <a:latin typeface="Arial"/>
                <a:cs typeface="Arial"/>
              </a:rPr>
              <a:t>n</a:t>
            </a:r>
            <a:r>
              <a:rPr sz="2042" b="1" spc="-583" baseline="1984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1361" b="1" spc="-389" dirty="0">
                <a:latin typeface="Arial"/>
                <a:cs typeface="Arial"/>
              </a:rPr>
              <a:t>d</a:t>
            </a:r>
            <a:r>
              <a:rPr sz="1361" b="1" spc="-68" dirty="0">
                <a:latin typeface="Arial"/>
                <a:cs typeface="Arial"/>
              </a:rPr>
              <a:t> </a:t>
            </a:r>
            <a:r>
              <a:rPr sz="2042" b="1" spc="21" baseline="1984" dirty="0">
                <a:solidFill>
                  <a:srgbClr val="FDFD5D"/>
                </a:solidFill>
                <a:latin typeface="Arial"/>
                <a:cs typeface="Arial"/>
              </a:rPr>
              <a:t>Forces </a:t>
            </a:r>
            <a:r>
              <a:rPr sz="2042" b="1" spc="15" baseline="1984" dirty="0">
                <a:solidFill>
                  <a:srgbClr val="FDFD5D"/>
                </a:solidFill>
                <a:latin typeface="Arial"/>
                <a:cs typeface="Arial"/>
              </a:rPr>
              <a:t>in </a:t>
            </a:r>
            <a:r>
              <a:rPr sz="2042" b="1" spc="21" baseline="1984" dirty="0">
                <a:solidFill>
                  <a:srgbClr val="FDFD5D"/>
                </a:solidFill>
                <a:latin typeface="Arial"/>
                <a:cs typeface="Arial"/>
              </a:rPr>
              <a:t>a  </a:t>
            </a:r>
            <a:r>
              <a:rPr sz="2042" b="1" spc="-598" baseline="1984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361" b="1" spc="-398" dirty="0">
                <a:latin typeface="Arial"/>
                <a:cs typeface="Arial"/>
              </a:rPr>
              <a:t>M</a:t>
            </a:r>
            <a:r>
              <a:rPr sz="2042" b="1" spc="-598" baseline="1984" dirty="0">
                <a:solidFill>
                  <a:srgbClr val="FDFD5D"/>
                </a:solidFill>
                <a:latin typeface="Arial"/>
                <a:cs typeface="Arial"/>
              </a:rPr>
              <a:t>o</a:t>
            </a:r>
            <a:r>
              <a:rPr sz="1361" b="1" spc="-398" dirty="0">
                <a:latin typeface="Arial"/>
                <a:cs typeface="Arial"/>
              </a:rPr>
              <a:t>o</a:t>
            </a:r>
            <a:r>
              <a:rPr sz="2042" b="1" spc="-598" baseline="1984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1361" b="1" spc="-398" dirty="0">
                <a:latin typeface="Arial"/>
                <a:cs typeface="Arial"/>
              </a:rPr>
              <a:t>d</a:t>
            </a:r>
            <a:r>
              <a:rPr sz="2042" b="1" spc="-598" baseline="198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61" b="1" spc="-398" dirty="0">
                <a:latin typeface="Arial"/>
                <a:cs typeface="Arial"/>
              </a:rPr>
              <a:t>e</a:t>
            </a:r>
            <a:r>
              <a:rPr sz="2042" b="1" spc="-598" baseline="1984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398" dirty="0">
                <a:latin typeface="Arial"/>
                <a:cs typeface="Arial"/>
              </a:rPr>
              <a:t>r</a:t>
            </a:r>
            <a:r>
              <a:rPr sz="2042" b="1" spc="-598" baseline="198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spc="-398" dirty="0">
                <a:latin typeface="Arial"/>
                <a:cs typeface="Arial"/>
              </a:rPr>
              <a:t>n</a:t>
            </a:r>
            <a:r>
              <a:rPr sz="1361" b="1" spc="-63" dirty="0">
                <a:latin typeface="Arial"/>
                <a:cs typeface="Arial"/>
              </a:rPr>
              <a:t> 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361" b="1" spc="-350" dirty="0">
                <a:latin typeface="Arial"/>
                <a:cs typeface="Arial"/>
              </a:rPr>
              <a:t>M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a</a:t>
            </a:r>
            <a:r>
              <a:rPr sz="1361" b="1" spc="-350" dirty="0">
                <a:latin typeface="Arial"/>
                <a:cs typeface="Arial"/>
              </a:rPr>
              <a:t>a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1361" b="1" spc="-350" dirty="0">
                <a:latin typeface="Arial"/>
                <a:cs typeface="Arial"/>
              </a:rPr>
              <a:t>r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k</a:t>
            </a:r>
            <a:r>
              <a:rPr sz="1361" b="1" spc="-350" dirty="0">
                <a:latin typeface="Arial"/>
                <a:cs typeface="Arial"/>
              </a:rPr>
              <a:t>k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61" b="1" spc="-350" dirty="0">
                <a:latin typeface="Arial"/>
                <a:cs typeface="Arial"/>
              </a:rPr>
              <a:t>e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61" b="1" spc="-350" dirty="0">
                <a:latin typeface="Arial"/>
                <a:cs typeface="Arial"/>
              </a:rPr>
              <a:t>t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1361" b="1" spc="-350" dirty="0">
                <a:latin typeface="Arial"/>
                <a:cs typeface="Arial"/>
              </a:rPr>
              <a:t>i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n</a:t>
            </a:r>
            <a:r>
              <a:rPr sz="1361" b="1" spc="-350" dirty="0">
                <a:latin typeface="Arial"/>
                <a:cs typeface="Arial"/>
              </a:rPr>
              <a:t>n</a:t>
            </a:r>
            <a:r>
              <a:rPr sz="2042" b="1" spc="-525" baseline="1984" dirty="0">
                <a:solidFill>
                  <a:srgbClr val="FDFD5D"/>
                </a:solidFill>
                <a:latin typeface="Arial"/>
                <a:cs typeface="Arial"/>
              </a:rPr>
              <a:t>g</a:t>
            </a:r>
            <a:r>
              <a:rPr sz="1361" b="1" spc="-350" dirty="0">
                <a:latin typeface="Arial"/>
                <a:cs typeface="Arial"/>
              </a:rPr>
              <a:t>g           </a:t>
            </a:r>
            <a:r>
              <a:rPr sz="2042" b="1" spc="-590" baseline="1984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61" b="1" spc="-394" dirty="0">
                <a:latin typeface="Arial"/>
                <a:cs typeface="Arial"/>
              </a:rPr>
              <a:t>S</a:t>
            </a:r>
            <a:r>
              <a:rPr sz="2042" b="1" spc="-590" baseline="1984" dirty="0">
                <a:solidFill>
                  <a:srgbClr val="FDFD5D"/>
                </a:solidFill>
                <a:latin typeface="Arial"/>
                <a:cs typeface="Arial"/>
              </a:rPr>
              <a:t>y</a:t>
            </a:r>
            <a:r>
              <a:rPr sz="1361" b="1" spc="-394" dirty="0">
                <a:latin typeface="Arial"/>
                <a:cs typeface="Arial"/>
              </a:rPr>
              <a:t>y</a:t>
            </a:r>
            <a:r>
              <a:rPr sz="2042" b="1" spc="-590" baseline="1984" dirty="0">
                <a:solidFill>
                  <a:srgbClr val="FDFD5D"/>
                </a:solidFill>
                <a:latin typeface="Arial"/>
                <a:cs typeface="Arial"/>
              </a:rPr>
              <a:t>s</a:t>
            </a:r>
            <a:r>
              <a:rPr sz="1361" b="1" spc="-394" dirty="0">
                <a:latin typeface="Arial"/>
                <a:cs typeface="Arial"/>
              </a:rPr>
              <a:t>s</a:t>
            </a:r>
            <a:r>
              <a:rPr sz="2042" b="1" spc="-590" baseline="1984" dirty="0">
                <a:solidFill>
                  <a:srgbClr val="FDFD5D"/>
                </a:solidFill>
                <a:latin typeface="Arial"/>
                <a:cs typeface="Arial"/>
              </a:rPr>
              <a:t>t</a:t>
            </a:r>
            <a:r>
              <a:rPr sz="1361" b="1" spc="-394" dirty="0">
                <a:latin typeface="Arial"/>
                <a:cs typeface="Arial"/>
              </a:rPr>
              <a:t>t</a:t>
            </a:r>
            <a:r>
              <a:rPr sz="2042" b="1" spc="-590" baseline="1984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1361" b="1" spc="-394" dirty="0">
                <a:latin typeface="Arial"/>
                <a:cs typeface="Arial"/>
              </a:rPr>
              <a:t>e</a:t>
            </a:r>
            <a:r>
              <a:rPr sz="2042" b="1" spc="-590" baseline="1984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1361" b="1" spc="-394" dirty="0">
                <a:latin typeface="Arial"/>
                <a:cs typeface="Arial"/>
              </a:rPr>
              <a:t>m</a:t>
            </a:r>
            <a:endParaRPr sz="1361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11212" y="6549814"/>
            <a:ext cx="2737379" cy="257440"/>
          </a:xfrm>
          <a:custGeom>
            <a:avLst/>
            <a:gdLst/>
            <a:ahLst/>
            <a:cxnLst/>
            <a:rect l="l" t="t" r="r" b="b"/>
            <a:pathLst>
              <a:path w="2815590" h="264795">
                <a:moveTo>
                  <a:pt x="2815590" y="0"/>
                </a:moveTo>
                <a:lnTo>
                  <a:pt x="39623" y="0"/>
                </a:lnTo>
                <a:lnTo>
                  <a:pt x="0" y="39624"/>
                </a:lnTo>
                <a:lnTo>
                  <a:pt x="0" y="264413"/>
                </a:lnTo>
                <a:lnTo>
                  <a:pt x="2775966" y="264413"/>
                </a:lnTo>
                <a:lnTo>
                  <a:pt x="2815590" y="225551"/>
                </a:lnTo>
                <a:lnTo>
                  <a:pt x="2815590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811212" y="6569075"/>
            <a:ext cx="2737379" cy="0"/>
          </a:xfrm>
          <a:custGeom>
            <a:avLst/>
            <a:gdLst/>
            <a:ahLst/>
            <a:cxnLst/>
            <a:rect l="l" t="t" r="r" b="b"/>
            <a:pathLst>
              <a:path w="2815590">
                <a:moveTo>
                  <a:pt x="0" y="0"/>
                </a:moveTo>
                <a:lnTo>
                  <a:pt x="2815590" y="0"/>
                </a:lnTo>
              </a:path>
            </a:pathLst>
          </a:custGeom>
          <a:ln w="39624">
            <a:solidFill>
              <a:srgbClr val="8F97E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510068" y="6549814"/>
            <a:ext cx="38894" cy="257440"/>
          </a:xfrm>
          <a:custGeom>
            <a:avLst/>
            <a:gdLst/>
            <a:ahLst/>
            <a:cxnLst/>
            <a:rect l="l" t="t" r="r" b="b"/>
            <a:pathLst>
              <a:path w="40004" h="264795">
                <a:moveTo>
                  <a:pt x="39624" y="0"/>
                </a:moveTo>
                <a:lnTo>
                  <a:pt x="0" y="39624"/>
                </a:lnTo>
                <a:lnTo>
                  <a:pt x="0" y="264413"/>
                </a:lnTo>
                <a:lnTo>
                  <a:pt x="39624" y="225551"/>
                </a:lnTo>
                <a:lnTo>
                  <a:pt x="39624" y="0"/>
                </a:lnTo>
                <a:close/>
              </a:path>
            </a:pathLst>
          </a:custGeom>
          <a:solidFill>
            <a:srgbClr val="5C64B4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807508" y="6546109"/>
            <a:ext cx="2744788" cy="265465"/>
          </a:xfrm>
          <a:custGeom>
            <a:avLst/>
            <a:gdLst/>
            <a:ahLst/>
            <a:cxnLst/>
            <a:rect l="l" t="t" r="r" b="b"/>
            <a:pathLst>
              <a:path w="2823210" h="273050">
                <a:moveTo>
                  <a:pt x="2823210" y="0"/>
                </a:moveTo>
                <a:lnTo>
                  <a:pt x="41147" y="0"/>
                </a:lnTo>
                <a:lnTo>
                  <a:pt x="0" y="41148"/>
                </a:lnTo>
                <a:lnTo>
                  <a:pt x="0" y="272796"/>
                </a:lnTo>
                <a:lnTo>
                  <a:pt x="2782061" y="272796"/>
                </a:lnTo>
                <a:lnTo>
                  <a:pt x="2782823" y="271272"/>
                </a:lnTo>
                <a:lnTo>
                  <a:pt x="2785931" y="268224"/>
                </a:lnTo>
                <a:lnTo>
                  <a:pt x="3809" y="268224"/>
                </a:lnTo>
                <a:lnTo>
                  <a:pt x="3809" y="264413"/>
                </a:lnTo>
                <a:lnTo>
                  <a:pt x="8381" y="264413"/>
                </a:lnTo>
                <a:lnTo>
                  <a:pt x="8381" y="46482"/>
                </a:lnTo>
                <a:lnTo>
                  <a:pt x="7619" y="46482"/>
                </a:lnTo>
                <a:lnTo>
                  <a:pt x="3809" y="43434"/>
                </a:lnTo>
                <a:lnTo>
                  <a:pt x="10668" y="43434"/>
                </a:lnTo>
                <a:lnTo>
                  <a:pt x="45719" y="8382"/>
                </a:lnTo>
                <a:lnTo>
                  <a:pt x="43433" y="8382"/>
                </a:lnTo>
                <a:lnTo>
                  <a:pt x="43433" y="3810"/>
                </a:lnTo>
                <a:lnTo>
                  <a:pt x="2823210" y="3810"/>
                </a:lnTo>
                <a:lnTo>
                  <a:pt x="2823210" y="0"/>
                </a:lnTo>
                <a:close/>
              </a:path>
              <a:path w="2823210" h="273050">
                <a:moveTo>
                  <a:pt x="8381" y="264413"/>
                </a:moveTo>
                <a:lnTo>
                  <a:pt x="3809" y="264413"/>
                </a:lnTo>
                <a:lnTo>
                  <a:pt x="3809" y="268224"/>
                </a:lnTo>
                <a:lnTo>
                  <a:pt x="8381" y="268224"/>
                </a:lnTo>
                <a:lnTo>
                  <a:pt x="8381" y="264413"/>
                </a:lnTo>
                <a:close/>
              </a:path>
              <a:path w="2823210" h="273050">
                <a:moveTo>
                  <a:pt x="2777504" y="264413"/>
                </a:moveTo>
                <a:lnTo>
                  <a:pt x="8381" y="264413"/>
                </a:lnTo>
                <a:lnTo>
                  <a:pt x="8381" y="268224"/>
                </a:lnTo>
                <a:lnTo>
                  <a:pt x="2779775" y="268224"/>
                </a:lnTo>
                <a:lnTo>
                  <a:pt x="2776728" y="265175"/>
                </a:lnTo>
                <a:lnTo>
                  <a:pt x="2777504" y="264413"/>
                </a:lnTo>
                <a:close/>
              </a:path>
              <a:path w="2823210" h="273050">
                <a:moveTo>
                  <a:pt x="2814828" y="227808"/>
                </a:moveTo>
                <a:lnTo>
                  <a:pt x="2776728" y="265175"/>
                </a:lnTo>
                <a:lnTo>
                  <a:pt x="2779775" y="268224"/>
                </a:lnTo>
                <a:lnTo>
                  <a:pt x="2779775" y="264413"/>
                </a:lnTo>
                <a:lnTo>
                  <a:pt x="2789816" y="264413"/>
                </a:lnTo>
                <a:lnTo>
                  <a:pt x="2822447" y="232410"/>
                </a:lnTo>
                <a:lnTo>
                  <a:pt x="2823210" y="230886"/>
                </a:lnTo>
                <a:lnTo>
                  <a:pt x="2823210" y="229362"/>
                </a:lnTo>
                <a:lnTo>
                  <a:pt x="2814828" y="229362"/>
                </a:lnTo>
                <a:lnTo>
                  <a:pt x="2814828" y="227808"/>
                </a:lnTo>
                <a:close/>
              </a:path>
              <a:path w="2823210" h="273050">
                <a:moveTo>
                  <a:pt x="2789816" y="264413"/>
                </a:moveTo>
                <a:lnTo>
                  <a:pt x="2779775" y="264413"/>
                </a:lnTo>
                <a:lnTo>
                  <a:pt x="2779775" y="268224"/>
                </a:lnTo>
                <a:lnTo>
                  <a:pt x="2785931" y="268224"/>
                </a:lnTo>
                <a:lnTo>
                  <a:pt x="2789816" y="264413"/>
                </a:lnTo>
                <a:close/>
              </a:path>
              <a:path w="2823210" h="273050">
                <a:moveTo>
                  <a:pt x="2816352" y="226313"/>
                </a:moveTo>
                <a:lnTo>
                  <a:pt x="2814828" y="227808"/>
                </a:lnTo>
                <a:lnTo>
                  <a:pt x="2814828" y="229362"/>
                </a:lnTo>
                <a:lnTo>
                  <a:pt x="2819399" y="229362"/>
                </a:lnTo>
                <a:lnTo>
                  <a:pt x="2816352" y="226313"/>
                </a:lnTo>
                <a:close/>
              </a:path>
              <a:path w="2823210" h="273050">
                <a:moveTo>
                  <a:pt x="2823210" y="226313"/>
                </a:moveTo>
                <a:lnTo>
                  <a:pt x="2816352" y="226313"/>
                </a:lnTo>
                <a:lnTo>
                  <a:pt x="2819399" y="229362"/>
                </a:lnTo>
                <a:lnTo>
                  <a:pt x="2823210" y="229362"/>
                </a:lnTo>
                <a:lnTo>
                  <a:pt x="2823210" y="226313"/>
                </a:lnTo>
                <a:close/>
              </a:path>
              <a:path w="2823210" h="273050">
                <a:moveTo>
                  <a:pt x="2819399" y="3810"/>
                </a:moveTo>
                <a:lnTo>
                  <a:pt x="2814828" y="3810"/>
                </a:lnTo>
                <a:lnTo>
                  <a:pt x="2814828" y="227808"/>
                </a:lnTo>
                <a:lnTo>
                  <a:pt x="2816352" y="226313"/>
                </a:lnTo>
                <a:lnTo>
                  <a:pt x="2823210" y="226313"/>
                </a:lnTo>
                <a:lnTo>
                  <a:pt x="2823210" y="8382"/>
                </a:lnTo>
                <a:lnTo>
                  <a:pt x="2819399" y="8382"/>
                </a:lnTo>
                <a:lnTo>
                  <a:pt x="2819399" y="3810"/>
                </a:lnTo>
                <a:close/>
              </a:path>
              <a:path w="2823210" h="273050">
                <a:moveTo>
                  <a:pt x="8381" y="43434"/>
                </a:moveTo>
                <a:lnTo>
                  <a:pt x="3809" y="43434"/>
                </a:lnTo>
                <a:lnTo>
                  <a:pt x="7619" y="46482"/>
                </a:lnTo>
                <a:lnTo>
                  <a:pt x="8381" y="45720"/>
                </a:lnTo>
                <a:lnTo>
                  <a:pt x="8381" y="43434"/>
                </a:lnTo>
                <a:close/>
              </a:path>
              <a:path w="2823210" h="273050">
                <a:moveTo>
                  <a:pt x="8381" y="45720"/>
                </a:moveTo>
                <a:lnTo>
                  <a:pt x="7619" y="46482"/>
                </a:lnTo>
                <a:lnTo>
                  <a:pt x="8381" y="46482"/>
                </a:lnTo>
                <a:lnTo>
                  <a:pt x="8381" y="45720"/>
                </a:lnTo>
                <a:close/>
              </a:path>
              <a:path w="2823210" h="273050">
                <a:moveTo>
                  <a:pt x="10668" y="43434"/>
                </a:moveTo>
                <a:lnTo>
                  <a:pt x="8381" y="43434"/>
                </a:lnTo>
                <a:lnTo>
                  <a:pt x="8381" y="45720"/>
                </a:lnTo>
                <a:lnTo>
                  <a:pt x="10668" y="43434"/>
                </a:lnTo>
                <a:close/>
              </a:path>
              <a:path w="2823210" h="273050">
                <a:moveTo>
                  <a:pt x="43433" y="3810"/>
                </a:moveTo>
                <a:lnTo>
                  <a:pt x="43433" y="8382"/>
                </a:lnTo>
                <a:lnTo>
                  <a:pt x="45719" y="8382"/>
                </a:lnTo>
                <a:lnTo>
                  <a:pt x="46481" y="7620"/>
                </a:lnTo>
                <a:lnTo>
                  <a:pt x="43433" y="3810"/>
                </a:lnTo>
                <a:close/>
              </a:path>
              <a:path w="2823210" h="273050">
                <a:moveTo>
                  <a:pt x="2814828" y="3810"/>
                </a:moveTo>
                <a:lnTo>
                  <a:pt x="43433" y="3810"/>
                </a:lnTo>
                <a:lnTo>
                  <a:pt x="46481" y="7620"/>
                </a:lnTo>
                <a:lnTo>
                  <a:pt x="45719" y="8382"/>
                </a:lnTo>
                <a:lnTo>
                  <a:pt x="2814828" y="8382"/>
                </a:lnTo>
                <a:lnTo>
                  <a:pt x="2814828" y="3810"/>
                </a:lnTo>
                <a:close/>
              </a:path>
              <a:path w="2823210" h="273050">
                <a:moveTo>
                  <a:pt x="2823210" y="3810"/>
                </a:moveTo>
                <a:lnTo>
                  <a:pt x="2819399" y="3810"/>
                </a:lnTo>
                <a:lnTo>
                  <a:pt x="2819399" y="8382"/>
                </a:lnTo>
                <a:lnTo>
                  <a:pt x="2823210" y="8382"/>
                </a:lnTo>
                <a:lnTo>
                  <a:pt x="2823210" y="3810"/>
                </a:lnTo>
                <a:close/>
              </a:path>
            </a:pathLst>
          </a:custGeom>
          <a:solidFill>
            <a:srgbClr val="1F4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811212" y="6546850"/>
            <a:ext cx="2740466" cy="45685"/>
          </a:xfrm>
          <a:custGeom>
            <a:avLst/>
            <a:gdLst/>
            <a:ahLst/>
            <a:cxnLst/>
            <a:rect l="l" t="t" r="r" b="b"/>
            <a:pathLst>
              <a:path w="2818765" h="46989">
                <a:moveTo>
                  <a:pt x="2774442" y="38100"/>
                </a:moveTo>
                <a:lnTo>
                  <a:pt x="0" y="38100"/>
                </a:lnTo>
                <a:lnTo>
                  <a:pt x="0" y="46482"/>
                </a:lnTo>
                <a:lnTo>
                  <a:pt x="2778252" y="46482"/>
                </a:lnTo>
                <a:lnTo>
                  <a:pt x="2782135" y="42672"/>
                </a:lnTo>
                <a:lnTo>
                  <a:pt x="2775966" y="42672"/>
                </a:lnTo>
                <a:lnTo>
                  <a:pt x="2772918" y="39624"/>
                </a:lnTo>
                <a:lnTo>
                  <a:pt x="2774442" y="38100"/>
                </a:lnTo>
                <a:close/>
              </a:path>
              <a:path w="2818765" h="46989">
                <a:moveTo>
                  <a:pt x="2812542" y="0"/>
                </a:moveTo>
                <a:lnTo>
                  <a:pt x="2772918" y="39624"/>
                </a:lnTo>
                <a:lnTo>
                  <a:pt x="2775966" y="42672"/>
                </a:lnTo>
                <a:lnTo>
                  <a:pt x="2775966" y="38100"/>
                </a:lnTo>
                <a:lnTo>
                  <a:pt x="2786795" y="38100"/>
                </a:lnTo>
                <a:lnTo>
                  <a:pt x="2818638" y="6858"/>
                </a:lnTo>
                <a:lnTo>
                  <a:pt x="2812542" y="0"/>
                </a:lnTo>
                <a:close/>
              </a:path>
              <a:path w="2818765" h="46989">
                <a:moveTo>
                  <a:pt x="2786795" y="38100"/>
                </a:moveTo>
                <a:lnTo>
                  <a:pt x="2775966" y="38100"/>
                </a:lnTo>
                <a:lnTo>
                  <a:pt x="2775966" y="42672"/>
                </a:lnTo>
                <a:lnTo>
                  <a:pt x="2782135" y="42672"/>
                </a:lnTo>
                <a:lnTo>
                  <a:pt x="2786795" y="38100"/>
                </a:lnTo>
                <a:close/>
              </a:path>
            </a:pathLst>
          </a:custGeom>
          <a:solidFill>
            <a:srgbClr val="1F43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3510438" y="6588336"/>
            <a:ext cx="0" cy="218546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789"/>
                </a:lnTo>
              </a:path>
            </a:pathLst>
          </a:custGeom>
          <a:ln w="8382">
            <a:solidFill>
              <a:srgbClr val="1F43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658973" y="6594509"/>
            <a:ext cx="1005681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spc="-5" dirty="0">
                <a:solidFill>
                  <a:srgbClr val="FDFD5D"/>
                </a:solidFill>
                <a:latin typeface="Arial"/>
                <a:cs typeface="Arial"/>
              </a:rPr>
              <a:t>Environment</a:t>
            </a:r>
            <a:endParaRPr sz="126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3058" y="6983200"/>
            <a:ext cx="546365" cy="1220523"/>
          </a:xfrm>
          <a:custGeom>
            <a:avLst/>
            <a:gdLst/>
            <a:ahLst/>
            <a:cxnLst/>
            <a:rect l="l" t="t" r="r" b="b"/>
            <a:pathLst>
              <a:path w="561975" h="1255395">
                <a:moveTo>
                  <a:pt x="561594" y="0"/>
                </a:moveTo>
                <a:lnTo>
                  <a:pt x="41909" y="0"/>
                </a:lnTo>
                <a:lnTo>
                  <a:pt x="0" y="41910"/>
                </a:lnTo>
                <a:lnTo>
                  <a:pt x="0" y="1255014"/>
                </a:lnTo>
                <a:lnTo>
                  <a:pt x="520446" y="1255014"/>
                </a:lnTo>
                <a:lnTo>
                  <a:pt x="561594" y="1213866"/>
                </a:lnTo>
                <a:lnTo>
                  <a:pt x="561594" y="0"/>
                </a:lnTo>
                <a:close/>
              </a:path>
            </a:pathLst>
          </a:custGeom>
          <a:solidFill>
            <a:srgbClr val="FCFEB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763058" y="7003574"/>
            <a:ext cx="54636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94" y="0"/>
                </a:lnTo>
              </a:path>
            </a:pathLst>
          </a:custGeom>
          <a:ln w="41909">
            <a:solidFill>
              <a:srgbClr val="FDFFC7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289050" y="6983200"/>
            <a:ext cx="0" cy="1220523"/>
          </a:xfrm>
          <a:custGeom>
            <a:avLst/>
            <a:gdLst/>
            <a:ahLst/>
            <a:cxnLst/>
            <a:rect l="l" t="t" r="r" b="b"/>
            <a:pathLst>
              <a:path h="1255395">
                <a:moveTo>
                  <a:pt x="0" y="0"/>
                </a:moveTo>
                <a:lnTo>
                  <a:pt x="0" y="1255014"/>
                </a:lnTo>
              </a:path>
            </a:pathLst>
          </a:custGeom>
          <a:ln w="41147">
            <a:solidFill>
              <a:srgbClr val="CBCC95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759354" y="6979496"/>
            <a:ext cx="554390" cy="1228549"/>
          </a:xfrm>
          <a:custGeom>
            <a:avLst/>
            <a:gdLst/>
            <a:ahLst/>
            <a:cxnLst/>
            <a:rect l="l" t="t" r="r" b="b"/>
            <a:pathLst>
              <a:path w="570230" h="1263650">
                <a:moveTo>
                  <a:pt x="569976" y="0"/>
                </a:moveTo>
                <a:lnTo>
                  <a:pt x="43434" y="0"/>
                </a:lnTo>
                <a:lnTo>
                  <a:pt x="0" y="43434"/>
                </a:lnTo>
                <a:lnTo>
                  <a:pt x="0" y="1263395"/>
                </a:lnTo>
                <a:lnTo>
                  <a:pt x="526541" y="1263395"/>
                </a:lnTo>
                <a:lnTo>
                  <a:pt x="527304" y="1261871"/>
                </a:lnTo>
                <a:lnTo>
                  <a:pt x="530351" y="1258824"/>
                </a:lnTo>
                <a:lnTo>
                  <a:pt x="3809" y="1258824"/>
                </a:lnTo>
                <a:lnTo>
                  <a:pt x="3809" y="1255014"/>
                </a:lnTo>
                <a:lnTo>
                  <a:pt x="8381" y="1255014"/>
                </a:lnTo>
                <a:lnTo>
                  <a:pt x="8381" y="48767"/>
                </a:lnTo>
                <a:lnTo>
                  <a:pt x="7620" y="48767"/>
                </a:lnTo>
                <a:lnTo>
                  <a:pt x="3809" y="45719"/>
                </a:lnTo>
                <a:lnTo>
                  <a:pt x="10668" y="45719"/>
                </a:lnTo>
                <a:lnTo>
                  <a:pt x="48006" y="8381"/>
                </a:lnTo>
                <a:lnTo>
                  <a:pt x="45719" y="8381"/>
                </a:lnTo>
                <a:lnTo>
                  <a:pt x="45719" y="3810"/>
                </a:lnTo>
                <a:lnTo>
                  <a:pt x="569976" y="3810"/>
                </a:lnTo>
                <a:lnTo>
                  <a:pt x="569976" y="0"/>
                </a:lnTo>
                <a:close/>
              </a:path>
              <a:path w="570230" h="1263650">
                <a:moveTo>
                  <a:pt x="8381" y="1255014"/>
                </a:moveTo>
                <a:lnTo>
                  <a:pt x="3809" y="1255014"/>
                </a:lnTo>
                <a:lnTo>
                  <a:pt x="3809" y="1258824"/>
                </a:lnTo>
                <a:lnTo>
                  <a:pt x="8381" y="1258824"/>
                </a:lnTo>
                <a:lnTo>
                  <a:pt x="8381" y="1255014"/>
                </a:lnTo>
                <a:close/>
              </a:path>
              <a:path w="570230" h="1263650">
                <a:moveTo>
                  <a:pt x="521970" y="1255014"/>
                </a:moveTo>
                <a:lnTo>
                  <a:pt x="8381" y="1255014"/>
                </a:lnTo>
                <a:lnTo>
                  <a:pt x="8381" y="1258824"/>
                </a:lnTo>
                <a:lnTo>
                  <a:pt x="524256" y="1258824"/>
                </a:lnTo>
                <a:lnTo>
                  <a:pt x="521208" y="1255776"/>
                </a:lnTo>
                <a:lnTo>
                  <a:pt x="521970" y="1255014"/>
                </a:lnTo>
                <a:close/>
              </a:path>
              <a:path w="570230" h="1263650">
                <a:moveTo>
                  <a:pt x="561594" y="1215389"/>
                </a:moveTo>
                <a:lnTo>
                  <a:pt x="521208" y="1255776"/>
                </a:lnTo>
                <a:lnTo>
                  <a:pt x="524256" y="1258824"/>
                </a:lnTo>
                <a:lnTo>
                  <a:pt x="524256" y="1255014"/>
                </a:lnTo>
                <a:lnTo>
                  <a:pt x="534161" y="1255014"/>
                </a:lnTo>
                <a:lnTo>
                  <a:pt x="568452" y="1220724"/>
                </a:lnTo>
                <a:lnTo>
                  <a:pt x="569976" y="1219962"/>
                </a:lnTo>
                <a:lnTo>
                  <a:pt x="569976" y="1217676"/>
                </a:lnTo>
                <a:lnTo>
                  <a:pt x="561594" y="1217676"/>
                </a:lnTo>
                <a:lnTo>
                  <a:pt x="561594" y="1215389"/>
                </a:lnTo>
                <a:close/>
              </a:path>
              <a:path w="570230" h="1263650">
                <a:moveTo>
                  <a:pt x="534161" y="1255014"/>
                </a:moveTo>
                <a:lnTo>
                  <a:pt x="524256" y="1255014"/>
                </a:lnTo>
                <a:lnTo>
                  <a:pt x="524256" y="1258824"/>
                </a:lnTo>
                <a:lnTo>
                  <a:pt x="530351" y="1258824"/>
                </a:lnTo>
                <a:lnTo>
                  <a:pt x="534161" y="1255014"/>
                </a:lnTo>
                <a:close/>
              </a:path>
              <a:path w="570230" h="1263650">
                <a:moveTo>
                  <a:pt x="562356" y="1214627"/>
                </a:moveTo>
                <a:lnTo>
                  <a:pt x="561594" y="1215389"/>
                </a:lnTo>
                <a:lnTo>
                  <a:pt x="561594" y="1217676"/>
                </a:lnTo>
                <a:lnTo>
                  <a:pt x="565404" y="1217676"/>
                </a:lnTo>
                <a:lnTo>
                  <a:pt x="562356" y="1214627"/>
                </a:lnTo>
                <a:close/>
              </a:path>
              <a:path w="570230" h="1263650">
                <a:moveTo>
                  <a:pt x="569976" y="1214627"/>
                </a:moveTo>
                <a:lnTo>
                  <a:pt x="562356" y="1214627"/>
                </a:lnTo>
                <a:lnTo>
                  <a:pt x="565404" y="1217676"/>
                </a:lnTo>
                <a:lnTo>
                  <a:pt x="569976" y="1217676"/>
                </a:lnTo>
                <a:lnTo>
                  <a:pt x="569976" y="1214627"/>
                </a:lnTo>
                <a:close/>
              </a:path>
              <a:path w="570230" h="1263650">
                <a:moveTo>
                  <a:pt x="565404" y="3810"/>
                </a:moveTo>
                <a:lnTo>
                  <a:pt x="561594" y="3810"/>
                </a:lnTo>
                <a:lnTo>
                  <a:pt x="561594" y="1215389"/>
                </a:lnTo>
                <a:lnTo>
                  <a:pt x="562356" y="1214627"/>
                </a:lnTo>
                <a:lnTo>
                  <a:pt x="569976" y="1214627"/>
                </a:lnTo>
                <a:lnTo>
                  <a:pt x="569976" y="8381"/>
                </a:lnTo>
                <a:lnTo>
                  <a:pt x="565404" y="8381"/>
                </a:lnTo>
                <a:lnTo>
                  <a:pt x="565404" y="3810"/>
                </a:lnTo>
                <a:close/>
              </a:path>
              <a:path w="570230" h="1263650">
                <a:moveTo>
                  <a:pt x="8381" y="45719"/>
                </a:moveTo>
                <a:lnTo>
                  <a:pt x="3809" y="45719"/>
                </a:lnTo>
                <a:lnTo>
                  <a:pt x="7620" y="48767"/>
                </a:lnTo>
                <a:lnTo>
                  <a:pt x="8381" y="48005"/>
                </a:lnTo>
                <a:lnTo>
                  <a:pt x="8381" y="45719"/>
                </a:lnTo>
                <a:close/>
              </a:path>
              <a:path w="570230" h="1263650">
                <a:moveTo>
                  <a:pt x="8381" y="48005"/>
                </a:moveTo>
                <a:lnTo>
                  <a:pt x="7620" y="48767"/>
                </a:lnTo>
                <a:lnTo>
                  <a:pt x="8381" y="48767"/>
                </a:lnTo>
                <a:lnTo>
                  <a:pt x="8381" y="48005"/>
                </a:lnTo>
                <a:close/>
              </a:path>
              <a:path w="570230" h="1263650">
                <a:moveTo>
                  <a:pt x="10668" y="45719"/>
                </a:moveTo>
                <a:lnTo>
                  <a:pt x="8381" y="45719"/>
                </a:lnTo>
                <a:lnTo>
                  <a:pt x="8381" y="48005"/>
                </a:lnTo>
                <a:lnTo>
                  <a:pt x="10668" y="45719"/>
                </a:lnTo>
                <a:close/>
              </a:path>
              <a:path w="570230" h="1263650">
                <a:moveTo>
                  <a:pt x="45719" y="3810"/>
                </a:moveTo>
                <a:lnTo>
                  <a:pt x="45719" y="8381"/>
                </a:lnTo>
                <a:lnTo>
                  <a:pt x="48006" y="8381"/>
                </a:lnTo>
                <a:lnTo>
                  <a:pt x="48768" y="7619"/>
                </a:lnTo>
                <a:lnTo>
                  <a:pt x="45719" y="3810"/>
                </a:lnTo>
                <a:close/>
              </a:path>
              <a:path w="570230" h="1263650">
                <a:moveTo>
                  <a:pt x="561594" y="3810"/>
                </a:moveTo>
                <a:lnTo>
                  <a:pt x="45719" y="3810"/>
                </a:lnTo>
                <a:lnTo>
                  <a:pt x="48768" y="7619"/>
                </a:lnTo>
                <a:lnTo>
                  <a:pt x="48006" y="8381"/>
                </a:lnTo>
                <a:lnTo>
                  <a:pt x="561594" y="8381"/>
                </a:lnTo>
                <a:lnTo>
                  <a:pt x="561594" y="3810"/>
                </a:lnTo>
                <a:close/>
              </a:path>
              <a:path w="570230" h="1263650">
                <a:moveTo>
                  <a:pt x="569976" y="3810"/>
                </a:moveTo>
                <a:lnTo>
                  <a:pt x="565404" y="3810"/>
                </a:lnTo>
                <a:lnTo>
                  <a:pt x="565404" y="8381"/>
                </a:lnTo>
                <a:lnTo>
                  <a:pt x="569976" y="8381"/>
                </a:lnTo>
                <a:lnTo>
                  <a:pt x="569976" y="381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763058" y="6980237"/>
            <a:ext cx="549451" cy="47537"/>
          </a:xfrm>
          <a:custGeom>
            <a:avLst/>
            <a:gdLst/>
            <a:ahLst/>
            <a:cxnLst/>
            <a:rect l="l" t="t" r="r" b="b"/>
            <a:pathLst>
              <a:path w="565150" h="48895">
                <a:moveTo>
                  <a:pt x="518894" y="40386"/>
                </a:moveTo>
                <a:lnTo>
                  <a:pt x="0" y="40386"/>
                </a:lnTo>
                <a:lnTo>
                  <a:pt x="0" y="48768"/>
                </a:lnTo>
                <a:lnTo>
                  <a:pt x="522731" y="48768"/>
                </a:lnTo>
                <a:lnTo>
                  <a:pt x="526542" y="44958"/>
                </a:lnTo>
                <a:lnTo>
                  <a:pt x="520446" y="44958"/>
                </a:lnTo>
                <a:lnTo>
                  <a:pt x="517398" y="41910"/>
                </a:lnTo>
                <a:lnTo>
                  <a:pt x="518894" y="40386"/>
                </a:lnTo>
                <a:close/>
              </a:path>
              <a:path w="565150" h="48895">
                <a:moveTo>
                  <a:pt x="558546" y="0"/>
                </a:moveTo>
                <a:lnTo>
                  <a:pt x="517398" y="41910"/>
                </a:lnTo>
                <a:lnTo>
                  <a:pt x="520446" y="44958"/>
                </a:lnTo>
                <a:lnTo>
                  <a:pt x="520446" y="40386"/>
                </a:lnTo>
                <a:lnTo>
                  <a:pt x="531113" y="40386"/>
                </a:lnTo>
                <a:lnTo>
                  <a:pt x="564642" y="6858"/>
                </a:lnTo>
                <a:lnTo>
                  <a:pt x="558546" y="0"/>
                </a:lnTo>
                <a:close/>
              </a:path>
              <a:path w="565150" h="48895">
                <a:moveTo>
                  <a:pt x="531113" y="40386"/>
                </a:moveTo>
                <a:lnTo>
                  <a:pt x="520446" y="40386"/>
                </a:lnTo>
                <a:lnTo>
                  <a:pt x="520446" y="44958"/>
                </a:lnTo>
                <a:lnTo>
                  <a:pt x="526542" y="44958"/>
                </a:lnTo>
                <a:lnTo>
                  <a:pt x="531113" y="4038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269047" y="7023947"/>
            <a:ext cx="0" cy="1179777"/>
          </a:xfrm>
          <a:custGeom>
            <a:avLst/>
            <a:gdLst/>
            <a:ahLst/>
            <a:cxnLst/>
            <a:rect l="l" t="t" r="r" b="b"/>
            <a:pathLst>
              <a:path h="1213484">
                <a:moveTo>
                  <a:pt x="0" y="0"/>
                </a:moveTo>
                <a:lnTo>
                  <a:pt x="0" y="1213103"/>
                </a:lnTo>
              </a:path>
            </a:pathLst>
          </a:custGeom>
          <a:ln w="7619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787012" y="7555864"/>
            <a:ext cx="464256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0" dirty="0">
                <a:solidFill>
                  <a:srgbClr val="786950"/>
                </a:solidFill>
                <a:latin typeface="Arial"/>
                <a:cs typeface="Arial"/>
              </a:rPr>
              <a:t>Suppliers</a:t>
            </a:r>
            <a:endParaRPr sz="729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85371" y="7055802"/>
            <a:ext cx="618596" cy="473516"/>
          </a:xfrm>
          <a:custGeom>
            <a:avLst/>
            <a:gdLst/>
            <a:ahLst/>
            <a:cxnLst/>
            <a:rect l="l" t="t" r="r" b="b"/>
            <a:pathLst>
              <a:path w="636269" h="487045">
                <a:moveTo>
                  <a:pt x="636270" y="0"/>
                </a:moveTo>
                <a:lnTo>
                  <a:pt x="36576" y="0"/>
                </a:lnTo>
                <a:lnTo>
                  <a:pt x="0" y="35813"/>
                </a:lnTo>
                <a:lnTo>
                  <a:pt x="0" y="486917"/>
                </a:lnTo>
                <a:lnTo>
                  <a:pt x="599694" y="486917"/>
                </a:lnTo>
                <a:lnTo>
                  <a:pt x="636270" y="451103"/>
                </a:lnTo>
                <a:lnTo>
                  <a:pt x="636270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485371" y="7073212"/>
            <a:ext cx="618596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35813">
            <a:solidFill>
              <a:srgbClr val="FBFE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086187" y="7055802"/>
            <a:ext cx="0" cy="473516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7"/>
                </a:lnTo>
              </a:path>
            </a:pathLst>
          </a:custGeom>
          <a:ln w="36575">
            <a:solidFill>
              <a:srgbClr val="C9CC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481667" y="7052097"/>
            <a:ext cx="626004" cy="481542"/>
          </a:xfrm>
          <a:custGeom>
            <a:avLst/>
            <a:gdLst/>
            <a:ahLst/>
            <a:cxnLst/>
            <a:rect l="l" t="t" r="r" b="b"/>
            <a:pathLst>
              <a:path w="643889" h="495300">
                <a:moveTo>
                  <a:pt x="643889" y="0"/>
                </a:moveTo>
                <a:lnTo>
                  <a:pt x="38100" y="0"/>
                </a:lnTo>
                <a:lnTo>
                  <a:pt x="762" y="36575"/>
                </a:lnTo>
                <a:lnTo>
                  <a:pt x="0" y="38100"/>
                </a:lnTo>
                <a:lnTo>
                  <a:pt x="0" y="495300"/>
                </a:lnTo>
                <a:lnTo>
                  <a:pt x="605789" y="495300"/>
                </a:lnTo>
                <a:lnTo>
                  <a:pt x="606551" y="493775"/>
                </a:lnTo>
                <a:lnTo>
                  <a:pt x="609664" y="490727"/>
                </a:lnTo>
                <a:lnTo>
                  <a:pt x="3809" y="490727"/>
                </a:lnTo>
                <a:lnTo>
                  <a:pt x="3809" y="486918"/>
                </a:lnTo>
                <a:lnTo>
                  <a:pt x="8381" y="486918"/>
                </a:lnTo>
                <a:lnTo>
                  <a:pt x="8381" y="42671"/>
                </a:lnTo>
                <a:lnTo>
                  <a:pt x="7619" y="42671"/>
                </a:lnTo>
                <a:lnTo>
                  <a:pt x="3809" y="39624"/>
                </a:lnTo>
                <a:lnTo>
                  <a:pt x="10667" y="39624"/>
                </a:lnTo>
                <a:lnTo>
                  <a:pt x="42671" y="7620"/>
                </a:lnTo>
                <a:lnTo>
                  <a:pt x="40386" y="7620"/>
                </a:lnTo>
                <a:lnTo>
                  <a:pt x="40386" y="3810"/>
                </a:lnTo>
                <a:lnTo>
                  <a:pt x="643889" y="3810"/>
                </a:lnTo>
                <a:lnTo>
                  <a:pt x="643889" y="0"/>
                </a:lnTo>
                <a:close/>
              </a:path>
              <a:path w="643889" h="495300">
                <a:moveTo>
                  <a:pt x="8381" y="486918"/>
                </a:moveTo>
                <a:lnTo>
                  <a:pt x="3809" y="486918"/>
                </a:lnTo>
                <a:lnTo>
                  <a:pt x="3809" y="490727"/>
                </a:lnTo>
                <a:lnTo>
                  <a:pt x="8381" y="490727"/>
                </a:lnTo>
                <a:lnTo>
                  <a:pt x="8381" y="486918"/>
                </a:lnTo>
                <a:close/>
              </a:path>
              <a:path w="643889" h="495300">
                <a:moveTo>
                  <a:pt x="601234" y="486918"/>
                </a:moveTo>
                <a:lnTo>
                  <a:pt x="8381" y="486918"/>
                </a:lnTo>
                <a:lnTo>
                  <a:pt x="8381" y="490727"/>
                </a:lnTo>
                <a:lnTo>
                  <a:pt x="603504" y="490727"/>
                </a:lnTo>
                <a:lnTo>
                  <a:pt x="600456" y="487680"/>
                </a:lnTo>
                <a:lnTo>
                  <a:pt x="601234" y="486918"/>
                </a:lnTo>
                <a:close/>
              </a:path>
              <a:path w="643889" h="495300">
                <a:moveTo>
                  <a:pt x="635507" y="453358"/>
                </a:moveTo>
                <a:lnTo>
                  <a:pt x="600456" y="487680"/>
                </a:lnTo>
                <a:lnTo>
                  <a:pt x="603504" y="490727"/>
                </a:lnTo>
                <a:lnTo>
                  <a:pt x="603504" y="486918"/>
                </a:lnTo>
                <a:lnTo>
                  <a:pt x="613555" y="486918"/>
                </a:lnTo>
                <a:lnTo>
                  <a:pt x="643127" y="457962"/>
                </a:lnTo>
                <a:lnTo>
                  <a:pt x="643889" y="456438"/>
                </a:lnTo>
                <a:lnTo>
                  <a:pt x="643889" y="454913"/>
                </a:lnTo>
                <a:lnTo>
                  <a:pt x="635507" y="454913"/>
                </a:lnTo>
                <a:lnTo>
                  <a:pt x="635507" y="453358"/>
                </a:lnTo>
                <a:close/>
              </a:path>
              <a:path w="643889" h="495300">
                <a:moveTo>
                  <a:pt x="613555" y="486918"/>
                </a:moveTo>
                <a:lnTo>
                  <a:pt x="603504" y="486918"/>
                </a:lnTo>
                <a:lnTo>
                  <a:pt x="603504" y="490727"/>
                </a:lnTo>
                <a:lnTo>
                  <a:pt x="609664" y="490727"/>
                </a:lnTo>
                <a:lnTo>
                  <a:pt x="613555" y="486918"/>
                </a:lnTo>
                <a:close/>
              </a:path>
              <a:path w="643889" h="495300">
                <a:moveTo>
                  <a:pt x="637032" y="451865"/>
                </a:moveTo>
                <a:lnTo>
                  <a:pt x="635507" y="453358"/>
                </a:lnTo>
                <a:lnTo>
                  <a:pt x="635507" y="454913"/>
                </a:lnTo>
                <a:lnTo>
                  <a:pt x="640080" y="454913"/>
                </a:lnTo>
                <a:lnTo>
                  <a:pt x="637032" y="451865"/>
                </a:lnTo>
                <a:close/>
              </a:path>
              <a:path w="643889" h="495300">
                <a:moveTo>
                  <a:pt x="643889" y="451865"/>
                </a:moveTo>
                <a:lnTo>
                  <a:pt x="637032" y="451865"/>
                </a:lnTo>
                <a:lnTo>
                  <a:pt x="640080" y="454913"/>
                </a:lnTo>
                <a:lnTo>
                  <a:pt x="643889" y="454913"/>
                </a:lnTo>
                <a:lnTo>
                  <a:pt x="643889" y="451865"/>
                </a:lnTo>
                <a:close/>
              </a:path>
              <a:path w="643889" h="495300">
                <a:moveTo>
                  <a:pt x="640080" y="3810"/>
                </a:moveTo>
                <a:lnTo>
                  <a:pt x="635507" y="3810"/>
                </a:lnTo>
                <a:lnTo>
                  <a:pt x="635507" y="453358"/>
                </a:lnTo>
                <a:lnTo>
                  <a:pt x="637032" y="451865"/>
                </a:lnTo>
                <a:lnTo>
                  <a:pt x="643889" y="451865"/>
                </a:lnTo>
                <a:lnTo>
                  <a:pt x="643889" y="7620"/>
                </a:lnTo>
                <a:lnTo>
                  <a:pt x="640080" y="7620"/>
                </a:lnTo>
                <a:lnTo>
                  <a:pt x="640080" y="3810"/>
                </a:lnTo>
                <a:close/>
              </a:path>
              <a:path w="643889" h="495300">
                <a:moveTo>
                  <a:pt x="8381" y="39624"/>
                </a:moveTo>
                <a:lnTo>
                  <a:pt x="3809" y="39624"/>
                </a:lnTo>
                <a:lnTo>
                  <a:pt x="7619" y="42671"/>
                </a:lnTo>
                <a:lnTo>
                  <a:pt x="8381" y="41909"/>
                </a:lnTo>
                <a:lnTo>
                  <a:pt x="8381" y="39624"/>
                </a:lnTo>
                <a:close/>
              </a:path>
              <a:path w="643889" h="495300">
                <a:moveTo>
                  <a:pt x="8381" y="41909"/>
                </a:moveTo>
                <a:lnTo>
                  <a:pt x="7619" y="42671"/>
                </a:lnTo>
                <a:lnTo>
                  <a:pt x="8381" y="42671"/>
                </a:lnTo>
                <a:lnTo>
                  <a:pt x="8381" y="41909"/>
                </a:lnTo>
                <a:close/>
              </a:path>
              <a:path w="643889" h="495300">
                <a:moveTo>
                  <a:pt x="10667" y="39624"/>
                </a:moveTo>
                <a:lnTo>
                  <a:pt x="8381" y="39624"/>
                </a:lnTo>
                <a:lnTo>
                  <a:pt x="8381" y="41909"/>
                </a:lnTo>
                <a:lnTo>
                  <a:pt x="10667" y="39624"/>
                </a:lnTo>
                <a:close/>
              </a:path>
              <a:path w="643889" h="495300">
                <a:moveTo>
                  <a:pt x="40386" y="3810"/>
                </a:moveTo>
                <a:lnTo>
                  <a:pt x="40386" y="7620"/>
                </a:lnTo>
                <a:lnTo>
                  <a:pt x="42671" y="7620"/>
                </a:lnTo>
                <a:lnTo>
                  <a:pt x="43434" y="6858"/>
                </a:lnTo>
                <a:lnTo>
                  <a:pt x="40386" y="3810"/>
                </a:lnTo>
                <a:close/>
              </a:path>
              <a:path w="643889" h="495300">
                <a:moveTo>
                  <a:pt x="635507" y="3810"/>
                </a:moveTo>
                <a:lnTo>
                  <a:pt x="40386" y="3810"/>
                </a:lnTo>
                <a:lnTo>
                  <a:pt x="43434" y="6858"/>
                </a:lnTo>
                <a:lnTo>
                  <a:pt x="42671" y="7620"/>
                </a:lnTo>
                <a:lnTo>
                  <a:pt x="635507" y="7620"/>
                </a:lnTo>
                <a:lnTo>
                  <a:pt x="635507" y="3810"/>
                </a:lnTo>
                <a:close/>
              </a:path>
              <a:path w="643889" h="495300">
                <a:moveTo>
                  <a:pt x="643889" y="3810"/>
                </a:moveTo>
                <a:lnTo>
                  <a:pt x="640080" y="3810"/>
                </a:lnTo>
                <a:lnTo>
                  <a:pt x="640080" y="7620"/>
                </a:lnTo>
                <a:lnTo>
                  <a:pt x="643889" y="7620"/>
                </a:lnTo>
                <a:lnTo>
                  <a:pt x="643889" y="381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485371" y="7052839"/>
            <a:ext cx="621683" cy="42598"/>
          </a:xfrm>
          <a:custGeom>
            <a:avLst/>
            <a:gdLst/>
            <a:ahLst/>
            <a:cxnLst/>
            <a:rect l="l" t="t" r="r" b="b"/>
            <a:pathLst>
              <a:path w="639444" h="43815">
                <a:moveTo>
                  <a:pt x="597424" y="35051"/>
                </a:moveTo>
                <a:lnTo>
                  <a:pt x="0" y="35051"/>
                </a:lnTo>
                <a:lnTo>
                  <a:pt x="0" y="43433"/>
                </a:lnTo>
                <a:lnTo>
                  <a:pt x="601979" y="43433"/>
                </a:lnTo>
                <a:lnTo>
                  <a:pt x="602741" y="41909"/>
                </a:lnTo>
                <a:lnTo>
                  <a:pt x="605854" y="38861"/>
                </a:lnTo>
                <a:lnTo>
                  <a:pt x="599694" y="38861"/>
                </a:lnTo>
                <a:lnTo>
                  <a:pt x="596646" y="35813"/>
                </a:lnTo>
                <a:lnTo>
                  <a:pt x="597424" y="35051"/>
                </a:lnTo>
                <a:close/>
              </a:path>
              <a:path w="639444" h="43815">
                <a:moveTo>
                  <a:pt x="633222" y="0"/>
                </a:moveTo>
                <a:lnTo>
                  <a:pt x="596646" y="35813"/>
                </a:lnTo>
                <a:lnTo>
                  <a:pt x="599694" y="38861"/>
                </a:lnTo>
                <a:lnTo>
                  <a:pt x="599694" y="35051"/>
                </a:lnTo>
                <a:lnTo>
                  <a:pt x="609745" y="35051"/>
                </a:lnTo>
                <a:lnTo>
                  <a:pt x="639317" y="6095"/>
                </a:lnTo>
                <a:lnTo>
                  <a:pt x="633222" y="0"/>
                </a:lnTo>
                <a:close/>
              </a:path>
              <a:path w="639444" h="43815">
                <a:moveTo>
                  <a:pt x="609745" y="35051"/>
                </a:moveTo>
                <a:lnTo>
                  <a:pt x="599694" y="35051"/>
                </a:lnTo>
                <a:lnTo>
                  <a:pt x="599694" y="38861"/>
                </a:lnTo>
                <a:lnTo>
                  <a:pt x="605854" y="38861"/>
                </a:lnTo>
                <a:lnTo>
                  <a:pt x="609745" y="35051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068776" y="7090621"/>
            <a:ext cx="0" cy="438943"/>
          </a:xfrm>
          <a:custGeom>
            <a:avLst/>
            <a:gdLst/>
            <a:ahLst/>
            <a:cxnLst/>
            <a:rect l="l" t="t" r="r" b="b"/>
            <a:pathLst>
              <a:path h="451484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8381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1530809" y="7217551"/>
            <a:ext cx="49635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668">
              <a:lnSpc>
                <a:spcPts val="719"/>
              </a:lnSpc>
            </a:pPr>
            <a:r>
              <a:rPr sz="729" b="1" spc="15" dirty="0">
                <a:solidFill>
                  <a:srgbClr val="786950"/>
                </a:solidFill>
                <a:latin typeface="Arial"/>
                <a:cs typeface="Arial"/>
              </a:rPr>
              <a:t>Company  </a:t>
            </a:r>
            <a:r>
              <a:rPr sz="729" b="1" spc="5" dirty="0">
                <a:solidFill>
                  <a:srgbClr val="786950"/>
                </a:solidFill>
                <a:latin typeface="Arial"/>
                <a:cs typeface="Arial"/>
              </a:rPr>
              <a:t>(</a:t>
            </a:r>
            <a:r>
              <a:rPr sz="729" b="1" spc="19" dirty="0">
                <a:solidFill>
                  <a:srgbClr val="786950"/>
                </a:solidFill>
                <a:latin typeface="Arial"/>
                <a:cs typeface="Arial"/>
              </a:rPr>
              <a:t>m</a:t>
            </a:r>
            <a:r>
              <a:rPr sz="729" b="1" spc="15" dirty="0">
                <a:solidFill>
                  <a:srgbClr val="786950"/>
                </a:solidFill>
                <a:latin typeface="Arial"/>
                <a:cs typeface="Arial"/>
              </a:rPr>
              <a:t>a</a:t>
            </a:r>
            <a:r>
              <a:rPr sz="729" b="1" spc="5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729" b="1" spc="15" dirty="0">
                <a:solidFill>
                  <a:srgbClr val="786950"/>
                </a:solidFill>
                <a:latin typeface="Arial"/>
                <a:cs typeface="Arial"/>
              </a:rPr>
              <a:t>k</a:t>
            </a:r>
            <a:r>
              <a:rPr sz="729" b="1" spc="10" dirty="0">
                <a:solidFill>
                  <a:srgbClr val="786950"/>
                </a:solidFill>
                <a:latin typeface="Arial"/>
                <a:cs typeface="Arial"/>
              </a:rPr>
              <a:t>ete</a:t>
            </a:r>
            <a:r>
              <a:rPr sz="729" b="1" spc="5" dirty="0">
                <a:solidFill>
                  <a:srgbClr val="786950"/>
                </a:solidFill>
                <a:latin typeface="Arial"/>
                <a:cs typeface="Arial"/>
              </a:rPr>
              <a:t>r</a:t>
            </a:r>
            <a:r>
              <a:rPr sz="729" b="1" spc="10" dirty="0">
                <a:solidFill>
                  <a:srgbClr val="786950"/>
                </a:solidFill>
                <a:latin typeface="Arial"/>
                <a:cs typeface="Arial"/>
              </a:rPr>
              <a:t>)</a:t>
            </a:r>
            <a:endParaRPr sz="72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28439" y="7200265"/>
            <a:ext cx="546365" cy="762441"/>
          </a:xfrm>
          <a:custGeom>
            <a:avLst/>
            <a:gdLst/>
            <a:ahLst/>
            <a:cxnLst/>
            <a:rect l="l" t="t" r="r" b="b"/>
            <a:pathLst>
              <a:path w="561975" h="784225">
                <a:moveTo>
                  <a:pt x="561594" y="0"/>
                </a:moveTo>
                <a:lnTo>
                  <a:pt x="41147" y="0"/>
                </a:lnTo>
                <a:lnTo>
                  <a:pt x="0" y="41148"/>
                </a:lnTo>
                <a:lnTo>
                  <a:pt x="0" y="784098"/>
                </a:lnTo>
                <a:lnTo>
                  <a:pt x="519683" y="784098"/>
                </a:lnTo>
                <a:lnTo>
                  <a:pt x="561594" y="742950"/>
                </a:lnTo>
                <a:lnTo>
                  <a:pt x="561594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2328439" y="7220267"/>
            <a:ext cx="54636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94" y="0"/>
                </a:lnTo>
              </a:path>
            </a:pathLst>
          </a:custGeom>
          <a:ln w="41148">
            <a:solidFill>
              <a:srgbClr val="8F97E6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854059" y="7200265"/>
            <a:ext cx="0" cy="762441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098"/>
                </a:lnTo>
              </a:path>
            </a:pathLst>
          </a:custGeom>
          <a:ln w="41910">
            <a:solidFill>
              <a:srgbClr val="5C64B4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2324734" y="7196561"/>
            <a:ext cx="553773" cy="770467"/>
          </a:xfrm>
          <a:custGeom>
            <a:avLst/>
            <a:gdLst/>
            <a:ahLst/>
            <a:cxnLst/>
            <a:rect l="l" t="t" r="r" b="b"/>
            <a:pathLst>
              <a:path w="569594" h="792479">
                <a:moveTo>
                  <a:pt x="569213" y="0"/>
                </a:moveTo>
                <a:lnTo>
                  <a:pt x="42671" y="0"/>
                </a:lnTo>
                <a:lnTo>
                  <a:pt x="0" y="42672"/>
                </a:lnTo>
                <a:lnTo>
                  <a:pt x="0" y="792480"/>
                </a:lnTo>
                <a:lnTo>
                  <a:pt x="525780" y="792480"/>
                </a:lnTo>
                <a:lnTo>
                  <a:pt x="530351" y="787908"/>
                </a:lnTo>
                <a:lnTo>
                  <a:pt x="3810" y="787908"/>
                </a:lnTo>
                <a:lnTo>
                  <a:pt x="3810" y="784098"/>
                </a:lnTo>
                <a:lnTo>
                  <a:pt x="7619" y="784098"/>
                </a:lnTo>
                <a:lnTo>
                  <a:pt x="7619" y="48006"/>
                </a:lnTo>
                <a:lnTo>
                  <a:pt x="6857" y="48006"/>
                </a:lnTo>
                <a:lnTo>
                  <a:pt x="3810" y="44958"/>
                </a:lnTo>
                <a:lnTo>
                  <a:pt x="9905" y="44958"/>
                </a:lnTo>
                <a:lnTo>
                  <a:pt x="47244" y="7620"/>
                </a:lnTo>
                <a:lnTo>
                  <a:pt x="44957" y="7620"/>
                </a:lnTo>
                <a:lnTo>
                  <a:pt x="44957" y="3810"/>
                </a:lnTo>
                <a:lnTo>
                  <a:pt x="569213" y="3810"/>
                </a:lnTo>
                <a:lnTo>
                  <a:pt x="569213" y="0"/>
                </a:lnTo>
                <a:close/>
              </a:path>
              <a:path w="569594" h="792479">
                <a:moveTo>
                  <a:pt x="7619" y="784098"/>
                </a:moveTo>
                <a:lnTo>
                  <a:pt x="3810" y="784098"/>
                </a:lnTo>
                <a:lnTo>
                  <a:pt x="3810" y="787908"/>
                </a:lnTo>
                <a:lnTo>
                  <a:pt x="7619" y="787908"/>
                </a:lnTo>
                <a:lnTo>
                  <a:pt x="7619" y="784098"/>
                </a:lnTo>
                <a:close/>
              </a:path>
              <a:path w="569594" h="792479">
                <a:moveTo>
                  <a:pt x="521222" y="784098"/>
                </a:moveTo>
                <a:lnTo>
                  <a:pt x="7619" y="784098"/>
                </a:lnTo>
                <a:lnTo>
                  <a:pt x="7619" y="787908"/>
                </a:lnTo>
                <a:lnTo>
                  <a:pt x="523494" y="787908"/>
                </a:lnTo>
                <a:lnTo>
                  <a:pt x="520445" y="784860"/>
                </a:lnTo>
                <a:lnTo>
                  <a:pt x="521222" y="784098"/>
                </a:lnTo>
                <a:close/>
              </a:path>
              <a:path w="569594" h="792479">
                <a:moveTo>
                  <a:pt x="560832" y="745208"/>
                </a:moveTo>
                <a:lnTo>
                  <a:pt x="520445" y="784860"/>
                </a:lnTo>
                <a:lnTo>
                  <a:pt x="523494" y="787908"/>
                </a:lnTo>
                <a:lnTo>
                  <a:pt x="523494" y="784098"/>
                </a:lnTo>
                <a:lnTo>
                  <a:pt x="534162" y="784098"/>
                </a:lnTo>
                <a:lnTo>
                  <a:pt x="569213" y="749046"/>
                </a:lnTo>
                <a:lnTo>
                  <a:pt x="569213" y="746760"/>
                </a:lnTo>
                <a:lnTo>
                  <a:pt x="560832" y="746760"/>
                </a:lnTo>
                <a:lnTo>
                  <a:pt x="560832" y="745208"/>
                </a:lnTo>
                <a:close/>
              </a:path>
              <a:path w="569594" h="792479">
                <a:moveTo>
                  <a:pt x="534162" y="784098"/>
                </a:moveTo>
                <a:lnTo>
                  <a:pt x="523494" y="784098"/>
                </a:lnTo>
                <a:lnTo>
                  <a:pt x="523494" y="787908"/>
                </a:lnTo>
                <a:lnTo>
                  <a:pt x="530351" y="787908"/>
                </a:lnTo>
                <a:lnTo>
                  <a:pt x="534162" y="784098"/>
                </a:lnTo>
                <a:close/>
              </a:path>
              <a:path w="569594" h="792479">
                <a:moveTo>
                  <a:pt x="562356" y="743712"/>
                </a:moveTo>
                <a:lnTo>
                  <a:pt x="560832" y="745208"/>
                </a:lnTo>
                <a:lnTo>
                  <a:pt x="560832" y="746760"/>
                </a:lnTo>
                <a:lnTo>
                  <a:pt x="565404" y="746760"/>
                </a:lnTo>
                <a:lnTo>
                  <a:pt x="562356" y="743712"/>
                </a:lnTo>
                <a:close/>
              </a:path>
              <a:path w="569594" h="792479">
                <a:moveTo>
                  <a:pt x="569213" y="743712"/>
                </a:moveTo>
                <a:lnTo>
                  <a:pt x="562356" y="743712"/>
                </a:lnTo>
                <a:lnTo>
                  <a:pt x="565404" y="746760"/>
                </a:lnTo>
                <a:lnTo>
                  <a:pt x="569213" y="746760"/>
                </a:lnTo>
                <a:lnTo>
                  <a:pt x="569213" y="743712"/>
                </a:lnTo>
                <a:close/>
              </a:path>
              <a:path w="569594" h="792479">
                <a:moveTo>
                  <a:pt x="565404" y="3810"/>
                </a:moveTo>
                <a:lnTo>
                  <a:pt x="560832" y="3810"/>
                </a:lnTo>
                <a:lnTo>
                  <a:pt x="560832" y="745208"/>
                </a:lnTo>
                <a:lnTo>
                  <a:pt x="562356" y="743712"/>
                </a:lnTo>
                <a:lnTo>
                  <a:pt x="569213" y="743712"/>
                </a:lnTo>
                <a:lnTo>
                  <a:pt x="569213" y="7620"/>
                </a:lnTo>
                <a:lnTo>
                  <a:pt x="565404" y="7620"/>
                </a:lnTo>
                <a:lnTo>
                  <a:pt x="565404" y="3810"/>
                </a:lnTo>
                <a:close/>
              </a:path>
              <a:path w="569594" h="792479">
                <a:moveTo>
                  <a:pt x="7619" y="44958"/>
                </a:moveTo>
                <a:lnTo>
                  <a:pt x="3810" y="44958"/>
                </a:lnTo>
                <a:lnTo>
                  <a:pt x="6857" y="48006"/>
                </a:lnTo>
                <a:lnTo>
                  <a:pt x="7619" y="47244"/>
                </a:lnTo>
                <a:lnTo>
                  <a:pt x="7619" y="44958"/>
                </a:lnTo>
                <a:close/>
              </a:path>
              <a:path w="569594" h="792479">
                <a:moveTo>
                  <a:pt x="7619" y="47244"/>
                </a:moveTo>
                <a:lnTo>
                  <a:pt x="6857" y="48006"/>
                </a:lnTo>
                <a:lnTo>
                  <a:pt x="7619" y="48006"/>
                </a:lnTo>
                <a:lnTo>
                  <a:pt x="7619" y="47244"/>
                </a:lnTo>
                <a:close/>
              </a:path>
              <a:path w="569594" h="792479">
                <a:moveTo>
                  <a:pt x="9905" y="44958"/>
                </a:moveTo>
                <a:lnTo>
                  <a:pt x="7619" y="44958"/>
                </a:lnTo>
                <a:lnTo>
                  <a:pt x="7619" y="47244"/>
                </a:lnTo>
                <a:lnTo>
                  <a:pt x="9905" y="44958"/>
                </a:lnTo>
                <a:close/>
              </a:path>
              <a:path w="569594" h="792479">
                <a:moveTo>
                  <a:pt x="44957" y="3810"/>
                </a:moveTo>
                <a:lnTo>
                  <a:pt x="44957" y="7620"/>
                </a:lnTo>
                <a:lnTo>
                  <a:pt x="47244" y="7620"/>
                </a:lnTo>
                <a:lnTo>
                  <a:pt x="48006" y="6858"/>
                </a:lnTo>
                <a:lnTo>
                  <a:pt x="44957" y="3810"/>
                </a:lnTo>
                <a:close/>
              </a:path>
              <a:path w="569594" h="792479">
                <a:moveTo>
                  <a:pt x="560832" y="3810"/>
                </a:moveTo>
                <a:lnTo>
                  <a:pt x="44957" y="3810"/>
                </a:lnTo>
                <a:lnTo>
                  <a:pt x="48006" y="6858"/>
                </a:lnTo>
                <a:lnTo>
                  <a:pt x="47244" y="7620"/>
                </a:lnTo>
                <a:lnTo>
                  <a:pt x="560832" y="7620"/>
                </a:lnTo>
                <a:lnTo>
                  <a:pt x="560832" y="3810"/>
                </a:lnTo>
                <a:close/>
              </a:path>
              <a:path w="569594" h="792479">
                <a:moveTo>
                  <a:pt x="569213" y="3810"/>
                </a:moveTo>
                <a:lnTo>
                  <a:pt x="565404" y="3810"/>
                </a:lnTo>
                <a:lnTo>
                  <a:pt x="565404" y="7620"/>
                </a:lnTo>
                <a:lnTo>
                  <a:pt x="569213" y="7620"/>
                </a:lnTo>
                <a:lnTo>
                  <a:pt x="569213" y="381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2328439" y="7197302"/>
            <a:ext cx="549451" cy="47537"/>
          </a:xfrm>
          <a:custGeom>
            <a:avLst/>
            <a:gdLst/>
            <a:ahLst/>
            <a:cxnLst/>
            <a:rect l="l" t="t" r="r" b="b"/>
            <a:pathLst>
              <a:path w="565150" h="48895">
                <a:moveTo>
                  <a:pt x="517412" y="40386"/>
                </a:moveTo>
                <a:lnTo>
                  <a:pt x="0" y="40386"/>
                </a:lnTo>
                <a:lnTo>
                  <a:pt x="0" y="48768"/>
                </a:lnTo>
                <a:lnTo>
                  <a:pt x="521969" y="48768"/>
                </a:lnTo>
                <a:lnTo>
                  <a:pt x="526541" y="44196"/>
                </a:lnTo>
                <a:lnTo>
                  <a:pt x="519683" y="44196"/>
                </a:lnTo>
                <a:lnTo>
                  <a:pt x="516635" y="41148"/>
                </a:lnTo>
                <a:lnTo>
                  <a:pt x="517412" y="40386"/>
                </a:lnTo>
                <a:close/>
              </a:path>
              <a:path w="565150" h="48895">
                <a:moveTo>
                  <a:pt x="558545" y="0"/>
                </a:moveTo>
                <a:lnTo>
                  <a:pt x="516635" y="41148"/>
                </a:lnTo>
                <a:lnTo>
                  <a:pt x="519683" y="44196"/>
                </a:lnTo>
                <a:lnTo>
                  <a:pt x="519683" y="40386"/>
                </a:lnTo>
                <a:lnTo>
                  <a:pt x="530351" y="40386"/>
                </a:lnTo>
                <a:lnTo>
                  <a:pt x="564641" y="6096"/>
                </a:lnTo>
                <a:lnTo>
                  <a:pt x="558545" y="0"/>
                </a:lnTo>
                <a:close/>
              </a:path>
              <a:path w="565150" h="48895">
                <a:moveTo>
                  <a:pt x="530351" y="40386"/>
                </a:moveTo>
                <a:lnTo>
                  <a:pt x="519683" y="40386"/>
                </a:lnTo>
                <a:lnTo>
                  <a:pt x="519683" y="44196"/>
                </a:lnTo>
                <a:lnTo>
                  <a:pt x="526541" y="44196"/>
                </a:lnTo>
                <a:lnTo>
                  <a:pt x="530351" y="4038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834057" y="7240269"/>
            <a:ext cx="0" cy="722313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50"/>
                </a:lnTo>
              </a:path>
            </a:pathLst>
          </a:custGeom>
          <a:ln w="8381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2344244" y="7462890"/>
            <a:ext cx="480307" cy="2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ctr">
              <a:lnSpc>
                <a:spcPct val="83000"/>
              </a:lnSpc>
            </a:pPr>
            <a:r>
              <a:rPr sz="729" b="1" spc="15" dirty="0">
                <a:solidFill>
                  <a:srgbClr val="FDFD5D"/>
                </a:solidFill>
                <a:latin typeface="Arial"/>
                <a:cs typeface="Arial"/>
              </a:rPr>
              <a:t>Ma</a:t>
            </a:r>
            <a:r>
              <a:rPr sz="729" b="1" spc="10" dirty="0">
                <a:solidFill>
                  <a:srgbClr val="FDFD5D"/>
                </a:solidFill>
                <a:latin typeface="Arial"/>
                <a:cs typeface="Arial"/>
              </a:rPr>
              <a:t>r</a:t>
            </a:r>
            <a:r>
              <a:rPr sz="729" b="1" spc="5" dirty="0">
                <a:solidFill>
                  <a:srgbClr val="FDFD5D"/>
                </a:solidFill>
                <a:latin typeface="Arial"/>
                <a:cs typeface="Arial"/>
              </a:rPr>
              <a:t>ket</a:t>
            </a:r>
            <a:r>
              <a:rPr sz="729" b="1" spc="10" dirty="0">
                <a:solidFill>
                  <a:srgbClr val="FDFD5D"/>
                </a:solidFill>
                <a:latin typeface="Arial"/>
                <a:cs typeface="Arial"/>
              </a:rPr>
              <a:t>ing  inter-  </a:t>
            </a:r>
            <a:r>
              <a:rPr sz="729" b="1" spc="19" dirty="0">
                <a:solidFill>
                  <a:srgbClr val="FDFD5D"/>
                </a:solidFill>
                <a:latin typeface="Arial"/>
                <a:cs typeface="Arial"/>
              </a:rPr>
              <a:t>m</a:t>
            </a:r>
            <a:r>
              <a:rPr sz="729" b="1" spc="5" dirty="0">
                <a:solidFill>
                  <a:srgbClr val="FDFD5D"/>
                </a:solidFill>
                <a:latin typeface="Arial"/>
                <a:cs typeface="Arial"/>
              </a:rPr>
              <a:t>e</a:t>
            </a:r>
            <a:r>
              <a:rPr sz="729" b="1" spc="15" dirty="0">
                <a:solidFill>
                  <a:srgbClr val="FDFD5D"/>
                </a:solidFill>
                <a:latin typeface="Arial"/>
                <a:cs typeface="Arial"/>
              </a:rPr>
              <a:t>d</a:t>
            </a:r>
            <a:r>
              <a:rPr sz="729" b="1" spc="10" dirty="0">
                <a:solidFill>
                  <a:srgbClr val="FDFD5D"/>
                </a:solidFill>
                <a:latin typeface="Arial"/>
                <a:cs typeface="Arial"/>
              </a:rPr>
              <a:t>i</a:t>
            </a:r>
            <a:r>
              <a:rPr sz="729" b="1" spc="5" dirty="0">
                <a:solidFill>
                  <a:srgbClr val="FDFD5D"/>
                </a:solidFill>
                <a:latin typeface="Arial"/>
                <a:cs typeface="Arial"/>
              </a:rPr>
              <a:t>ari</a:t>
            </a:r>
            <a:r>
              <a:rPr sz="729" b="1" spc="15" dirty="0">
                <a:solidFill>
                  <a:srgbClr val="FDFD5D"/>
                </a:solidFill>
                <a:latin typeface="Arial"/>
                <a:cs typeface="Arial"/>
              </a:rPr>
              <a:t>es</a:t>
            </a:r>
            <a:endParaRPr sz="729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26304" y="7200265"/>
            <a:ext cx="546365" cy="762441"/>
          </a:xfrm>
          <a:custGeom>
            <a:avLst/>
            <a:gdLst/>
            <a:ahLst/>
            <a:cxnLst/>
            <a:rect l="l" t="t" r="r" b="b"/>
            <a:pathLst>
              <a:path w="561975" h="784225">
                <a:moveTo>
                  <a:pt x="561594" y="0"/>
                </a:moveTo>
                <a:lnTo>
                  <a:pt x="41910" y="0"/>
                </a:lnTo>
                <a:lnTo>
                  <a:pt x="0" y="41148"/>
                </a:lnTo>
                <a:lnTo>
                  <a:pt x="0" y="784098"/>
                </a:lnTo>
                <a:lnTo>
                  <a:pt x="520445" y="784098"/>
                </a:lnTo>
                <a:lnTo>
                  <a:pt x="561594" y="742950"/>
                </a:lnTo>
                <a:lnTo>
                  <a:pt x="561594" y="0"/>
                </a:lnTo>
                <a:close/>
              </a:path>
            </a:pathLst>
          </a:custGeom>
          <a:solidFill>
            <a:srgbClr val="9A65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026304" y="7220267"/>
            <a:ext cx="54636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94" y="0"/>
                </a:lnTo>
              </a:path>
            </a:pathLst>
          </a:custGeom>
          <a:ln w="41148">
            <a:solidFill>
              <a:srgbClr val="AD85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552296" y="7200265"/>
            <a:ext cx="0" cy="762441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098"/>
                </a:lnTo>
              </a:path>
            </a:pathLst>
          </a:custGeom>
          <a:ln w="41148">
            <a:solidFill>
              <a:srgbClr val="7A52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3022600" y="7196561"/>
            <a:ext cx="554390" cy="770467"/>
          </a:xfrm>
          <a:custGeom>
            <a:avLst/>
            <a:gdLst/>
            <a:ahLst/>
            <a:cxnLst/>
            <a:rect l="l" t="t" r="r" b="b"/>
            <a:pathLst>
              <a:path w="570229" h="792479">
                <a:moveTo>
                  <a:pt x="569976" y="0"/>
                </a:moveTo>
                <a:lnTo>
                  <a:pt x="43433" y="0"/>
                </a:lnTo>
                <a:lnTo>
                  <a:pt x="0" y="42672"/>
                </a:lnTo>
                <a:lnTo>
                  <a:pt x="0" y="792480"/>
                </a:lnTo>
                <a:lnTo>
                  <a:pt x="526541" y="792480"/>
                </a:lnTo>
                <a:lnTo>
                  <a:pt x="527303" y="790956"/>
                </a:lnTo>
                <a:lnTo>
                  <a:pt x="530351" y="787908"/>
                </a:lnTo>
                <a:lnTo>
                  <a:pt x="3809" y="787908"/>
                </a:lnTo>
                <a:lnTo>
                  <a:pt x="3809" y="784098"/>
                </a:lnTo>
                <a:lnTo>
                  <a:pt x="8381" y="784098"/>
                </a:lnTo>
                <a:lnTo>
                  <a:pt x="8381" y="48006"/>
                </a:lnTo>
                <a:lnTo>
                  <a:pt x="7619" y="48006"/>
                </a:lnTo>
                <a:lnTo>
                  <a:pt x="3809" y="44958"/>
                </a:lnTo>
                <a:lnTo>
                  <a:pt x="10667" y="44958"/>
                </a:lnTo>
                <a:lnTo>
                  <a:pt x="48006" y="7620"/>
                </a:lnTo>
                <a:lnTo>
                  <a:pt x="45719" y="7620"/>
                </a:lnTo>
                <a:lnTo>
                  <a:pt x="45719" y="3810"/>
                </a:lnTo>
                <a:lnTo>
                  <a:pt x="569976" y="3810"/>
                </a:lnTo>
                <a:lnTo>
                  <a:pt x="569976" y="0"/>
                </a:lnTo>
                <a:close/>
              </a:path>
              <a:path w="570229" h="792479">
                <a:moveTo>
                  <a:pt x="8381" y="784098"/>
                </a:moveTo>
                <a:lnTo>
                  <a:pt x="3809" y="784098"/>
                </a:lnTo>
                <a:lnTo>
                  <a:pt x="3809" y="787908"/>
                </a:lnTo>
                <a:lnTo>
                  <a:pt x="8381" y="787908"/>
                </a:lnTo>
                <a:lnTo>
                  <a:pt x="8381" y="784098"/>
                </a:lnTo>
                <a:close/>
              </a:path>
              <a:path w="570229" h="792479">
                <a:moveTo>
                  <a:pt x="521969" y="784098"/>
                </a:moveTo>
                <a:lnTo>
                  <a:pt x="8381" y="784098"/>
                </a:lnTo>
                <a:lnTo>
                  <a:pt x="8381" y="787908"/>
                </a:lnTo>
                <a:lnTo>
                  <a:pt x="524255" y="787908"/>
                </a:lnTo>
                <a:lnTo>
                  <a:pt x="521207" y="784860"/>
                </a:lnTo>
                <a:lnTo>
                  <a:pt x="521969" y="784098"/>
                </a:lnTo>
                <a:close/>
              </a:path>
              <a:path w="570229" h="792479">
                <a:moveTo>
                  <a:pt x="561593" y="744474"/>
                </a:moveTo>
                <a:lnTo>
                  <a:pt x="521207" y="784860"/>
                </a:lnTo>
                <a:lnTo>
                  <a:pt x="524255" y="787908"/>
                </a:lnTo>
                <a:lnTo>
                  <a:pt x="524255" y="784098"/>
                </a:lnTo>
                <a:lnTo>
                  <a:pt x="534162" y="784098"/>
                </a:lnTo>
                <a:lnTo>
                  <a:pt x="568451" y="749808"/>
                </a:lnTo>
                <a:lnTo>
                  <a:pt x="569976" y="749046"/>
                </a:lnTo>
                <a:lnTo>
                  <a:pt x="569976" y="746760"/>
                </a:lnTo>
                <a:lnTo>
                  <a:pt x="561593" y="746760"/>
                </a:lnTo>
                <a:lnTo>
                  <a:pt x="561593" y="744474"/>
                </a:lnTo>
                <a:close/>
              </a:path>
              <a:path w="570229" h="792479">
                <a:moveTo>
                  <a:pt x="534162" y="784098"/>
                </a:moveTo>
                <a:lnTo>
                  <a:pt x="524255" y="784098"/>
                </a:lnTo>
                <a:lnTo>
                  <a:pt x="524255" y="787908"/>
                </a:lnTo>
                <a:lnTo>
                  <a:pt x="530351" y="787908"/>
                </a:lnTo>
                <a:lnTo>
                  <a:pt x="534162" y="784098"/>
                </a:lnTo>
                <a:close/>
              </a:path>
              <a:path w="570229" h="792479">
                <a:moveTo>
                  <a:pt x="562355" y="743712"/>
                </a:moveTo>
                <a:lnTo>
                  <a:pt x="561593" y="744474"/>
                </a:lnTo>
                <a:lnTo>
                  <a:pt x="561593" y="746760"/>
                </a:lnTo>
                <a:lnTo>
                  <a:pt x="565403" y="746760"/>
                </a:lnTo>
                <a:lnTo>
                  <a:pt x="562355" y="743712"/>
                </a:lnTo>
                <a:close/>
              </a:path>
              <a:path w="570229" h="792479">
                <a:moveTo>
                  <a:pt x="569976" y="743712"/>
                </a:moveTo>
                <a:lnTo>
                  <a:pt x="562355" y="743712"/>
                </a:lnTo>
                <a:lnTo>
                  <a:pt x="565403" y="746760"/>
                </a:lnTo>
                <a:lnTo>
                  <a:pt x="569976" y="746760"/>
                </a:lnTo>
                <a:lnTo>
                  <a:pt x="569976" y="743712"/>
                </a:lnTo>
                <a:close/>
              </a:path>
              <a:path w="570229" h="792479">
                <a:moveTo>
                  <a:pt x="565403" y="3810"/>
                </a:moveTo>
                <a:lnTo>
                  <a:pt x="561593" y="3810"/>
                </a:lnTo>
                <a:lnTo>
                  <a:pt x="561593" y="744474"/>
                </a:lnTo>
                <a:lnTo>
                  <a:pt x="562355" y="743712"/>
                </a:lnTo>
                <a:lnTo>
                  <a:pt x="569976" y="743712"/>
                </a:lnTo>
                <a:lnTo>
                  <a:pt x="569976" y="7620"/>
                </a:lnTo>
                <a:lnTo>
                  <a:pt x="565403" y="7620"/>
                </a:lnTo>
                <a:lnTo>
                  <a:pt x="565403" y="3810"/>
                </a:lnTo>
                <a:close/>
              </a:path>
              <a:path w="570229" h="792479">
                <a:moveTo>
                  <a:pt x="8381" y="44958"/>
                </a:moveTo>
                <a:lnTo>
                  <a:pt x="3809" y="44958"/>
                </a:lnTo>
                <a:lnTo>
                  <a:pt x="7619" y="48006"/>
                </a:lnTo>
                <a:lnTo>
                  <a:pt x="8381" y="47244"/>
                </a:lnTo>
                <a:lnTo>
                  <a:pt x="8381" y="44958"/>
                </a:lnTo>
                <a:close/>
              </a:path>
              <a:path w="570229" h="792479">
                <a:moveTo>
                  <a:pt x="8381" y="47244"/>
                </a:moveTo>
                <a:lnTo>
                  <a:pt x="7619" y="48006"/>
                </a:lnTo>
                <a:lnTo>
                  <a:pt x="8381" y="48006"/>
                </a:lnTo>
                <a:lnTo>
                  <a:pt x="8381" y="47244"/>
                </a:lnTo>
                <a:close/>
              </a:path>
              <a:path w="570229" h="792479">
                <a:moveTo>
                  <a:pt x="10667" y="44958"/>
                </a:moveTo>
                <a:lnTo>
                  <a:pt x="8381" y="44958"/>
                </a:lnTo>
                <a:lnTo>
                  <a:pt x="8381" y="47244"/>
                </a:lnTo>
                <a:lnTo>
                  <a:pt x="10667" y="44958"/>
                </a:lnTo>
                <a:close/>
              </a:path>
              <a:path w="570229" h="792479">
                <a:moveTo>
                  <a:pt x="45719" y="3810"/>
                </a:moveTo>
                <a:lnTo>
                  <a:pt x="45719" y="7620"/>
                </a:lnTo>
                <a:lnTo>
                  <a:pt x="48006" y="7620"/>
                </a:lnTo>
                <a:lnTo>
                  <a:pt x="48767" y="6858"/>
                </a:lnTo>
                <a:lnTo>
                  <a:pt x="45719" y="3810"/>
                </a:lnTo>
                <a:close/>
              </a:path>
              <a:path w="570229" h="792479">
                <a:moveTo>
                  <a:pt x="561593" y="3810"/>
                </a:moveTo>
                <a:lnTo>
                  <a:pt x="45719" y="3810"/>
                </a:lnTo>
                <a:lnTo>
                  <a:pt x="48767" y="6858"/>
                </a:lnTo>
                <a:lnTo>
                  <a:pt x="48006" y="7620"/>
                </a:lnTo>
                <a:lnTo>
                  <a:pt x="561593" y="7620"/>
                </a:lnTo>
                <a:lnTo>
                  <a:pt x="561593" y="3810"/>
                </a:lnTo>
                <a:close/>
              </a:path>
              <a:path w="570229" h="792479">
                <a:moveTo>
                  <a:pt x="569976" y="3810"/>
                </a:moveTo>
                <a:lnTo>
                  <a:pt x="565403" y="3810"/>
                </a:lnTo>
                <a:lnTo>
                  <a:pt x="565403" y="7620"/>
                </a:lnTo>
                <a:lnTo>
                  <a:pt x="569976" y="7620"/>
                </a:lnTo>
                <a:lnTo>
                  <a:pt x="569976" y="381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3026304" y="7197302"/>
            <a:ext cx="549451" cy="47537"/>
          </a:xfrm>
          <a:custGeom>
            <a:avLst/>
            <a:gdLst/>
            <a:ahLst/>
            <a:cxnLst/>
            <a:rect l="l" t="t" r="r" b="b"/>
            <a:pathLst>
              <a:path w="565150" h="48895">
                <a:moveTo>
                  <a:pt x="518159" y="40386"/>
                </a:moveTo>
                <a:lnTo>
                  <a:pt x="0" y="40386"/>
                </a:lnTo>
                <a:lnTo>
                  <a:pt x="0" y="48768"/>
                </a:lnTo>
                <a:lnTo>
                  <a:pt x="522731" y="48768"/>
                </a:lnTo>
                <a:lnTo>
                  <a:pt x="523494" y="47243"/>
                </a:lnTo>
                <a:lnTo>
                  <a:pt x="526542" y="44196"/>
                </a:lnTo>
                <a:lnTo>
                  <a:pt x="520445" y="44196"/>
                </a:lnTo>
                <a:lnTo>
                  <a:pt x="517397" y="41148"/>
                </a:lnTo>
                <a:lnTo>
                  <a:pt x="518159" y="40386"/>
                </a:lnTo>
                <a:close/>
              </a:path>
              <a:path w="565150" h="48895">
                <a:moveTo>
                  <a:pt x="558545" y="0"/>
                </a:moveTo>
                <a:lnTo>
                  <a:pt x="517397" y="41148"/>
                </a:lnTo>
                <a:lnTo>
                  <a:pt x="520445" y="44196"/>
                </a:lnTo>
                <a:lnTo>
                  <a:pt x="520445" y="40386"/>
                </a:lnTo>
                <a:lnTo>
                  <a:pt x="530352" y="40386"/>
                </a:lnTo>
                <a:lnTo>
                  <a:pt x="564642" y="6096"/>
                </a:lnTo>
                <a:lnTo>
                  <a:pt x="558545" y="0"/>
                </a:lnTo>
                <a:close/>
              </a:path>
              <a:path w="565150" h="48895">
                <a:moveTo>
                  <a:pt x="530352" y="40386"/>
                </a:moveTo>
                <a:lnTo>
                  <a:pt x="520445" y="40386"/>
                </a:lnTo>
                <a:lnTo>
                  <a:pt x="520445" y="44196"/>
                </a:lnTo>
                <a:lnTo>
                  <a:pt x="526542" y="44196"/>
                </a:lnTo>
                <a:lnTo>
                  <a:pt x="530352" y="40386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532293" y="7240269"/>
            <a:ext cx="0" cy="722313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50"/>
                </a:lnTo>
              </a:path>
            </a:pathLst>
          </a:custGeom>
          <a:ln w="7620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3060630" y="7509438"/>
            <a:ext cx="4426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968" marR="4939" indent="-51240">
              <a:lnSpc>
                <a:spcPts val="719"/>
              </a:lnSpc>
            </a:pPr>
            <a:r>
              <a:rPr sz="729" b="1" spc="15" dirty="0">
                <a:solidFill>
                  <a:srgbClr val="FDFD5D"/>
                </a:solidFill>
                <a:latin typeface="Arial"/>
                <a:cs typeface="Arial"/>
              </a:rPr>
              <a:t>End-</a:t>
            </a:r>
            <a:r>
              <a:rPr sz="729" b="1" spc="10" dirty="0">
                <a:solidFill>
                  <a:srgbClr val="FDFD5D"/>
                </a:solidFill>
                <a:latin typeface="Arial"/>
                <a:cs typeface="Arial"/>
              </a:rPr>
              <a:t>use</a:t>
            </a:r>
            <a:r>
              <a:rPr sz="729" b="1" spc="5" dirty="0">
                <a:solidFill>
                  <a:srgbClr val="FDFD5D"/>
                </a:solidFill>
                <a:latin typeface="Arial"/>
                <a:cs typeface="Arial"/>
              </a:rPr>
              <a:t>r  </a:t>
            </a:r>
            <a:r>
              <a:rPr sz="729" b="1" spc="10" dirty="0">
                <a:solidFill>
                  <a:srgbClr val="FDFD5D"/>
                </a:solidFill>
                <a:latin typeface="Arial"/>
                <a:cs typeface="Arial"/>
              </a:rPr>
              <a:t>market</a:t>
            </a:r>
            <a:endParaRPr sz="729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485371" y="7681806"/>
            <a:ext cx="618596" cy="473516"/>
          </a:xfrm>
          <a:custGeom>
            <a:avLst/>
            <a:gdLst/>
            <a:ahLst/>
            <a:cxnLst/>
            <a:rect l="l" t="t" r="r" b="b"/>
            <a:pathLst>
              <a:path w="636269" h="487045">
                <a:moveTo>
                  <a:pt x="636270" y="0"/>
                </a:moveTo>
                <a:lnTo>
                  <a:pt x="36576" y="0"/>
                </a:lnTo>
                <a:lnTo>
                  <a:pt x="0" y="35813"/>
                </a:lnTo>
                <a:lnTo>
                  <a:pt x="0" y="486918"/>
                </a:lnTo>
                <a:lnTo>
                  <a:pt x="599694" y="486918"/>
                </a:lnTo>
                <a:lnTo>
                  <a:pt x="636270" y="451103"/>
                </a:lnTo>
                <a:lnTo>
                  <a:pt x="636270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485371" y="7699216"/>
            <a:ext cx="618596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35813">
            <a:solidFill>
              <a:srgbClr val="FBFE32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086187" y="7681806"/>
            <a:ext cx="0" cy="473516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8"/>
                </a:lnTo>
              </a:path>
            </a:pathLst>
          </a:custGeom>
          <a:ln w="36575">
            <a:solidFill>
              <a:srgbClr val="C9CC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1481667" y="7678102"/>
            <a:ext cx="626004" cy="481542"/>
          </a:xfrm>
          <a:custGeom>
            <a:avLst/>
            <a:gdLst/>
            <a:ahLst/>
            <a:cxnLst/>
            <a:rect l="l" t="t" r="r" b="b"/>
            <a:pathLst>
              <a:path w="643889" h="495300">
                <a:moveTo>
                  <a:pt x="643889" y="0"/>
                </a:moveTo>
                <a:lnTo>
                  <a:pt x="38100" y="0"/>
                </a:lnTo>
                <a:lnTo>
                  <a:pt x="762" y="36576"/>
                </a:lnTo>
                <a:lnTo>
                  <a:pt x="0" y="38100"/>
                </a:lnTo>
                <a:lnTo>
                  <a:pt x="0" y="495300"/>
                </a:lnTo>
                <a:lnTo>
                  <a:pt x="605789" y="495300"/>
                </a:lnTo>
                <a:lnTo>
                  <a:pt x="606551" y="493776"/>
                </a:lnTo>
                <a:lnTo>
                  <a:pt x="609664" y="490728"/>
                </a:lnTo>
                <a:lnTo>
                  <a:pt x="3809" y="490728"/>
                </a:lnTo>
                <a:lnTo>
                  <a:pt x="3809" y="486918"/>
                </a:lnTo>
                <a:lnTo>
                  <a:pt x="8381" y="486918"/>
                </a:lnTo>
                <a:lnTo>
                  <a:pt x="8381" y="42672"/>
                </a:lnTo>
                <a:lnTo>
                  <a:pt x="7619" y="42672"/>
                </a:lnTo>
                <a:lnTo>
                  <a:pt x="3809" y="39624"/>
                </a:lnTo>
                <a:lnTo>
                  <a:pt x="10668" y="39624"/>
                </a:lnTo>
                <a:lnTo>
                  <a:pt x="42672" y="7620"/>
                </a:lnTo>
                <a:lnTo>
                  <a:pt x="40386" y="7620"/>
                </a:lnTo>
                <a:lnTo>
                  <a:pt x="40386" y="3810"/>
                </a:lnTo>
                <a:lnTo>
                  <a:pt x="643889" y="3810"/>
                </a:lnTo>
                <a:lnTo>
                  <a:pt x="643889" y="0"/>
                </a:lnTo>
                <a:close/>
              </a:path>
              <a:path w="643889" h="495300">
                <a:moveTo>
                  <a:pt x="8381" y="486918"/>
                </a:moveTo>
                <a:lnTo>
                  <a:pt x="3809" y="486918"/>
                </a:lnTo>
                <a:lnTo>
                  <a:pt x="3809" y="490728"/>
                </a:lnTo>
                <a:lnTo>
                  <a:pt x="8381" y="490728"/>
                </a:lnTo>
                <a:lnTo>
                  <a:pt x="8381" y="486918"/>
                </a:lnTo>
                <a:close/>
              </a:path>
              <a:path w="643889" h="495300">
                <a:moveTo>
                  <a:pt x="601234" y="486918"/>
                </a:moveTo>
                <a:lnTo>
                  <a:pt x="8381" y="486918"/>
                </a:lnTo>
                <a:lnTo>
                  <a:pt x="8381" y="490728"/>
                </a:lnTo>
                <a:lnTo>
                  <a:pt x="603504" y="490728"/>
                </a:lnTo>
                <a:lnTo>
                  <a:pt x="600456" y="487680"/>
                </a:lnTo>
                <a:lnTo>
                  <a:pt x="601234" y="486918"/>
                </a:lnTo>
                <a:close/>
              </a:path>
              <a:path w="643889" h="495300">
                <a:moveTo>
                  <a:pt x="635507" y="453358"/>
                </a:moveTo>
                <a:lnTo>
                  <a:pt x="600456" y="487680"/>
                </a:lnTo>
                <a:lnTo>
                  <a:pt x="603504" y="490728"/>
                </a:lnTo>
                <a:lnTo>
                  <a:pt x="603504" y="486918"/>
                </a:lnTo>
                <a:lnTo>
                  <a:pt x="613555" y="486918"/>
                </a:lnTo>
                <a:lnTo>
                  <a:pt x="643127" y="457962"/>
                </a:lnTo>
                <a:lnTo>
                  <a:pt x="643889" y="456438"/>
                </a:lnTo>
                <a:lnTo>
                  <a:pt x="643889" y="454914"/>
                </a:lnTo>
                <a:lnTo>
                  <a:pt x="635507" y="454914"/>
                </a:lnTo>
                <a:lnTo>
                  <a:pt x="635507" y="453358"/>
                </a:lnTo>
                <a:close/>
              </a:path>
              <a:path w="643889" h="495300">
                <a:moveTo>
                  <a:pt x="613555" y="486918"/>
                </a:moveTo>
                <a:lnTo>
                  <a:pt x="603504" y="486918"/>
                </a:lnTo>
                <a:lnTo>
                  <a:pt x="603504" y="490728"/>
                </a:lnTo>
                <a:lnTo>
                  <a:pt x="609664" y="490728"/>
                </a:lnTo>
                <a:lnTo>
                  <a:pt x="613555" y="486918"/>
                </a:lnTo>
                <a:close/>
              </a:path>
              <a:path w="643889" h="495300">
                <a:moveTo>
                  <a:pt x="637032" y="451866"/>
                </a:moveTo>
                <a:lnTo>
                  <a:pt x="635507" y="453358"/>
                </a:lnTo>
                <a:lnTo>
                  <a:pt x="635507" y="454914"/>
                </a:lnTo>
                <a:lnTo>
                  <a:pt x="640080" y="454914"/>
                </a:lnTo>
                <a:lnTo>
                  <a:pt x="637032" y="451866"/>
                </a:lnTo>
                <a:close/>
              </a:path>
              <a:path w="643889" h="495300">
                <a:moveTo>
                  <a:pt x="643889" y="451866"/>
                </a:moveTo>
                <a:lnTo>
                  <a:pt x="637032" y="451866"/>
                </a:lnTo>
                <a:lnTo>
                  <a:pt x="640080" y="454914"/>
                </a:lnTo>
                <a:lnTo>
                  <a:pt x="643889" y="454914"/>
                </a:lnTo>
                <a:lnTo>
                  <a:pt x="643889" y="451866"/>
                </a:lnTo>
                <a:close/>
              </a:path>
              <a:path w="643889" h="495300">
                <a:moveTo>
                  <a:pt x="640080" y="3810"/>
                </a:moveTo>
                <a:lnTo>
                  <a:pt x="635507" y="3810"/>
                </a:lnTo>
                <a:lnTo>
                  <a:pt x="635507" y="453358"/>
                </a:lnTo>
                <a:lnTo>
                  <a:pt x="637032" y="451866"/>
                </a:lnTo>
                <a:lnTo>
                  <a:pt x="643889" y="451866"/>
                </a:lnTo>
                <a:lnTo>
                  <a:pt x="643889" y="7620"/>
                </a:lnTo>
                <a:lnTo>
                  <a:pt x="640080" y="7620"/>
                </a:lnTo>
                <a:lnTo>
                  <a:pt x="640080" y="3810"/>
                </a:lnTo>
                <a:close/>
              </a:path>
              <a:path w="643889" h="495300">
                <a:moveTo>
                  <a:pt x="8381" y="39624"/>
                </a:moveTo>
                <a:lnTo>
                  <a:pt x="3809" y="39624"/>
                </a:lnTo>
                <a:lnTo>
                  <a:pt x="7619" y="42672"/>
                </a:lnTo>
                <a:lnTo>
                  <a:pt x="8381" y="41910"/>
                </a:lnTo>
                <a:lnTo>
                  <a:pt x="8381" y="39624"/>
                </a:lnTo>
                <a:close/>
              </a:path>
              <a:path w="643889" h="495300">
                <a:moveTo>
                  <a:pt x="8381" y="41910"/>
                </a:moveTo>
                <a:lnTo>
                  <a:pt x="7619" y="42672"/>
                </a:lnTo>
                <a:lnTo>
                  <a:pt x="8381" y="42672"/>
                </a:lnTo>
                <a:lnTo>
                  <a:pt x="8381" y="41910"/>
                </a:lnTo>
                <a:close/>
              </a:path>
              <a:path w="643889" h="495300">
                <a:moveTo>
                  <a:pt x="10668" y="39624"/>
                </a:moveTo>
                <a:lnTo>
                  <a:pt x="8381" y="39624"/>
                </a:lnTo>
                <a:lnTo>
                  <a:pt x="8381" y="41910"/>
                </a:lnTo>
                <a:lnTo>
                  <a:pt x="10668" y="39624"/>
                </a:lnTo>
                <a:close/>
              </a:path>
              <a:path w="643889" h="495300">
                <a:moveTo>
                  <a:pt x="40386" y="3810"/>
                </a:moveTo>
                <a:lnTo>
                  <a:pt x="40386" y="7620"/>
                </a:lnTo>
                <a:lnTo>
                  <a:pt x="42672" y="7620"/>
                </a:lnTo>
                <a:lnTo>
                  <a:pt x="43434" y="6858"/>
                </a:lnTo>
                <a:lnTo>
                  <a:pt x="40386" y="3810"/>
                </a:lnTo>
                <a:close/>
              </a:path>
              <a:path w="643889" h="495300">
                <a:moveTo>
                  <a:pt x="635507" y="3810"/>
                </a:moveTo>
                <a:lnTo>
                  <a:pt x="40386" y="3810"/>
                </a:lnTo>
                <a:lnTo>
                  <a:pt x="43434" y="6858"/>
                </a:lnTo>
                <a:lnTo>
                  <a:pt x="42672" y="7620"/>
                </a:lnTo>
                <a:lnTo>
                  <a:pt x="635507" y="7620"/>
                </a:lnTo>
                <a:lnTo>
                  <a:pt x="635507" y="3810"/>
                </a:lnTo>
                <a:close/>
              </a:path>
              <a:path w="643889" h="495300">
                <a:moveTo>
                  <a:pt x="643889" y="3810"/>
                </a:moveTo>
                <a:lnTo>
                  <a:pt x="640080" y="3810"/>
                </a:lnTo>
                <a:lnTo>
                  <a:pt x="640080" y="7620"/>
                </a:lnTo>
                <a:lnTo>
                  <a:pt x="643889" y="7620"/>
                </a:lnTo>
                <a:lnTo>
                  <a:pt x="643889" y="3810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1485371" y="7678844"/>
            <a:ext cx="621683" cy="42598"/>
          </a:xfrm>
          <a:custGeom>
            <a:avLst/>
            <a:gdLst/>
            <a:ahLst/>
            <a:cxnLst/>
            <a:rect l="l" t="t" r="r" b="b"/>
            <a:pathLst>
              <a:path w="639444" h="43815">
                <a:moveTo>
                  <a:pt x="597424" y="35051"/>
                </a:moveTo>
                <a:lnTo>
                  <a:pt x="0" y="35051"/>
                </a:lnTo>
                <a:lnTo>
                  <a:pt x="0" y="43434"/>
                </a:lnTo>
                <a:lnTo>
                  <a:pt x="601979" y="43434"/>
                </a:lnTo>
                <a:lnTo>
                  <a:pt x="602741" y="41910"/>
                </a:lnTo>
                <a:lnTo>
                  <a:pt x="605854" y="38862"/>
                </a:lnTo>
                <a:lnTo>
                  <a:pt x="599694" y="38862"/>
                </a:lnTo>
                <a:lnTo>
                  <a:pt x="596646" y="35813"/>
                </a:lnTo>
                <a:lnTo>
                  <a:pt x="597424" y="35051"/>
                </a:lnTo>
                <a:close/>
              </a:path>
              <a:path w="639444" h="43815">
                <a:moveTo>
                  <a:pt x="633222" y="0"/>
                </a:moveTo>
                <a:lnTo>
                  <a:pt x="596646" y="35813"/>
                </a:lnTo>
                <a:lnTo>
                  <a:pt x="599694" y="38862"/>
                </a:lnTo>
                <a:lnTo>
                  <a:pt x="599694" y="35051"/>
                </a:lnTo>
                <a:lnTo>
                  <a:pt x="609745" y="35051"/>
                </a:lnTo>
                <a:lnTo>
                  <a:pt x="639317" y="6096"/>
                </a:lnTo>
                <a:lnTo>
                  <a:pt x="633222" y="0"/>
                </a:lnTo>
                <a:close/>
              </a:path>
              <a:path w="639444" h="43815">
                <a:moveTo>
                  <a:pt x="609745" y="35051"/>
                </a:moveTo>
                <a:lnTo>
                  <a:pt x="599694" y="35051"/>
                </a:lnTo>
                <a:lnTo>
                  <a:pt x="599694" y="38862"/>
                </a:lnTo>
                <a:lnTo>
                  <a:pt x="605854" y="38862"/>
                </a:lnTo>
                <a:lnTo>
                  <a:pt x="609745" y="35051"/>
                </a:lnTo>
                <a:close/>
              </a:path>
            </a:pathLst>
          </a:custGeom>
          <a:solidFill>
            <a:srgbClr val="78695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068776" y="7716626"/>
            <a:ext cx="0" cy="438943"/>
          </a:xfrm>
          <a:custGeom>
            <a:avLst/>
            <a:gdLst/>
            <a:ahLst/>
            <a:cxnLst/>
            <a:rect l="l" t="t" r="r" b="b"/>
            <a:pathLst>
              <a:path h="451484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8381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1483394" y="7869977"/>
            <a:ext cx="591432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b="1" spc="10" dirty="0">
                <a:solidFill>
                  <a:srgbClr val="786950"/>
                </a:solidFill>
                <a:latin typeface="Arial"/>
                <a:cs typeface="Arial"/>
              </a:rPr>
              <a:t>Competitors</a:t>
            </a:r>
            <a:endParaRPr sz="72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02348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163" y="84581"/>
                </a:moveTo>
                <a:lnTo>
                  <a:pt x="0" y="84581"/>
                </a:lnTo>
                <a:lnTo>
                  <a:pt x="84581" y="169163"/>
                </a:lnTo>
                <a:lnTo>
                  <a:pt x="169163" y="84581"/>
                </a:lnTo>
                <a:close/>
              </a:path>
              <a:path w="169544" h="169545">
                <a:moveTo>
                  <a:pt x="126491" y="0"/>
                </a:moveTo>
                <a:lnTo>
                  <a:pt x="41909" y="0"/>
                </a:lnTo>
                <a:lnTo>
                  <a:pt x="41909" y="84581"/>
                </a:lnTo>
                <a:lnTo>
                  <a:pt x="126491" y="84581"/>
                </a:lnTo>
                <a:lnTo>
                  <a:pt x="126491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1002348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41909" y="84581"/>
                </a:lnTo>
                <a:lnTo>
                  <a:pt x="41909" y="0"/>
                </a:lnTo>
                <a:lnTo>
                  <a:pt x="126491" y="0"/>
                </a:lnTo>
                <a:lnTo>
                  <a:pt x="126491" y="84581"/>
                </a:lnTo>
                <a:lnTo>
                  <a:pt x="169163" y="84581"/>
                </a:lnTo>
                <a:lnTo>
                  <a:pt x="84581" y="169163"/>
                </a:lnTo>
                <a:lnTo>
                  <a:pt x="0" y="84581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3217439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163" y="84581"/>
                </a:moveTo>
                <a:lnTo>
                  <a:pt x="0" y="84581"/>
                </a:lnTo>
                <a:lnTo>
                  <a:pt x="84582" y="169163"/>
                </a:lnTo>
                <a:lnTo>
                  <a:pt x="169163" y="84581"/>
                </a:lnTo>
                <a:close/>
              </a:path>
              <a:path w="169545" h="169545">
                <a:moveTo>
                  <a:pt x="126492" y="0"/>
                </a:moveTo>
                <a:lnTo>
                  <a:pt x="41910" y="0"/>
                </a:lnTo>
                <a:lnTo>
                  <a:pt x="41910" y="84581"/>
                </a:lnTo>
                <a:lnTo>
                  <a:pt x="126492" y="84581"/>
                </a:lnTo>
                <a:lnTo>
                  <a:pt x="126492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217439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84581"/>
                </a:moveTo>
                <a:lnTo>
                  <a:pt x="41910" y="84581"/>
                </a:lnTo>
                <a:lnTo>
                  <a:pt x="41910" y="0"/>
                </a:lnTo>
                <a:lnTo>
                  <a:pt x="126492" y="0"/>
                </a:lnTo>
                <a:lnTo>
                  <a:pt x="126492" y="84581"/>
                </a:lnTo>
                <a:lnTo>
                  <a:pt x="169163" y="84581"/>
                </a:lnTo>
                <a:lnTo>
                  <a:pt x="84582" y="169163"/>
                </a:lnTo>
                <a:lnTo>
                  <a:pt x="0" y="84581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518834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163" y="84581"/>
                </a:moveTo>
                <a:lnTo>
                  <a:pt x="0" y="84581"/>
                </a:lnTo>
                <a:lnTo>
                  <a:pt x="84581" y="169163"/>
                </a:lnTo>
                <a:lnTo>
                  <a:pt x="169163" y="84581"/>
                </a:lnTo>
                <a:close/>
              </a:path>
              <a:path w="169544" h="169545">
                <a:moveTo>
                  <a:pt x="127254" y="0"/>
                </a:moveTo>
                <a:lnTo>
                  <a:pt x="42672" y="0"/>
                </a:lnTo>
                <a:lnTo>
                  <a:pt x="42672" y="84581"/>
                </a:lnTo>
                <a:lnTo>
                  <a:pt x="127254" y="84581"/>
                </a:lnTo>
                <a:lnTo>
                  <a:pt x="127254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518834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42672" y="84581"/>
                </a:lnTo>
                <a:lnTo>
                  <a:pt x="42672" y="0"/>
                </a:lnTo>
                <a:lnTo>
                  <a:pt x="127254" y="0"/>
                </a:lnTo>
                <a:lnTo>
                  <a:pt x="127254" y="84581"/>
                </a:lnTo>
                <a:lnTo>
                  <a:pt x="169163" y="84581"/>
                </a:lnTo>
                <a:lnTo>
                  <a:pt x="84581" y="169163"/>
                </a:lnTo>
                <a:lnTo>
                  <a:pt x="0" y="84581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724660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169163" y="84581"/>
                </a:moveTo>
                <a:lnTo>
                  <a:pt x="0" y="84581"/>
                </a:lnTo>
                <a:lnTo>
                  <a:pt x="84581" y="169163"/>
                </a:lnTo>
                <a:lnTo>
                  <a:pt x="169163" y="84581"/>
                </a:lnTo>
                <a:close/>
              </a:path>
              <a:path w="169544" h="169545">
                <a:moveTo>
                  <a:pt x="126491" y="0"/>
                </a:moveTo>
                <a:lnTo>
                  <a:pt x="41909" y="0"/>
                </a:lnTo>
                <a:lnTo>
                  <a:pt x="41909" y="84581"/>
                </a:lnTo>
                <a:lnTo>
                  <a:pt x="126491" y="84581"/>
                </a:lnTo>
                <a:lnTo>
                  <a:pt x="126491" y="0"/>
                </a:lnTo>
                <a:close/>
              </a:path>
            </a:pathLst>
          </a:custGeom>
          <a:solidFill>
            <a:srgbClr val="717CE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1724660" y="6812809"/>
            <a:ext cx="164835" cy="164835"/>
          </a:xfrm>
          <a:custGeom>
            <a:avLst/>
            <a:gdLst/>
            <a:ahLst/>
            <a:cxnLst/>
            <a:rect l="l" t="t" r="r" b="b"/>
            <a:pathLst>
              <a:path w="169544" h="169545">
                <a:moveTo>
                  <a:pt x="0" y="84581"/>
                </a:moveTo>
                <a:lnTo>
                  <a:pt x="41909" y="84581"/>
                </a:lnTo>
                <a:lnTo>
                  <a:pt x="41909" y="0"/>
                </a:lnTo>
                <a:lnTo>
                  <a:pt x="126491" y="0"/>
                </a:lnTo>
                <a:lnTo>
                  <a:pt x="126491" y="84581"/>
                </a:lnTo>
                <a:lnTo>
                  <a:pt x="169163" y="84581"/>
                </a:lnTo>
                <a:lnTo>
                  <a:pt x="84581" y="169163"/>
                </a:lnTo>
                <a:lnTo>
                  <a:pt x="0" y="84581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314980" y="7222490"/>
            <a:ext cx="164835" cy="140141"/>
          </a:xfrm>
          <a:custGeom>
            <a:avLst/>
            <a:gdLst/>
            <a:ahLst/>
            <a:cxnLst/>
            <a:rect l="l" t="t" r="r" b="b"/>
            <a:pathLst>
              <a:path w="169544" h="144145">
                <a:moveTo>
                  <a:pt x="84581" y="0"/>
                </a:moveTo>
                <a:lnTo>
                  <a:pt x="84581" y="35814"/>
                </a:lnTo>
                <a:lnTo>
                  <a:pt x="0" y="35814"/>
                </a:lnTo>
                <a:lnTo>
                  <a:pt x="0" y="108204"/>
                </a:lnTo>
                <a:lnTo>
                  <a:pt x="84581" y="108204"/>
                </a:lnTo>
                <a:lnTo>
                  <a:pt x="84581" y="144018"/>
                </a:lnTo>
                <a:lnTo>
                  <a:pt x="169163" y="72390"/>
                </a:lnTo>
                <a:lnTo>
                  <a:pt x="84581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314980" y="7222490"/>
            <a:ext cx="164835" cy="140141"/>
          </a:xfrm>
          <a:custGeom>
            <a:avLst/>
            <a:gdLst/>
            <a:ahLst/>
            <a:cxnLst/>
            <a:rect l="l" t="t" r="r" b="b"/>
            <a:pathLst>
              <a:path w="169544" h="144145">
                <a:moveTo>
                  <a:pt x="84581" y="0"/>
                </a:moveTo>
                <a:lnTo>
                  <a:pt x="84581" y="35814"/>
                </a:lnTo>
                <a:lnTo>
                  <a:pt x="0" y="35814"/>
                </a:lnTo>
                <a:lnTo>
                  <a:pt x="0" y="108204"/>
                </a:lnTo>
                <a:lnTo>
                  <a:pt x="84581" y="108204"/>
                </a:lnTo>
                <a:lnTo>
                  <a:pt x="84581" y="144018"/>
                </a:lnTo>
                <a:lnTo>
                  <a:pt x="169163" y="72390"/>
                </a:lnTo>
                <a:lnTo>
                  <a:pt x="84581" y="0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1314980" y="7775892"/>
            <a:ext cx="164835" cy="140758"/>
          </a:xfrm>
          <a:custGeom>
            <a:avLst/>
            <a:gdLst/>
            <a:ahLst/>
            <a:cxnLst/>
            <a:rect l="l" t="t" r="r" b="b"/>
            <a:pathLst>
              <a:path w="169544" h="144779">
                <a:moveTo>
                  <a:pt x="84581" y="0"/>
                </a:moveTo>
                <a:lnTo>
                  <a:pt x="84581" y="36575"/>
                </a:lnTo>
                <a:lnTo>
                  <a:pt x="0" y="36575"/>
                </a:lnTo>
                <a:lnTo>
                  <a:pt x="0" y="108203"/>
                </a:lnTo>
                <a:lnTo>
                  <a:pt x="84581" y="108203"/>
                </a:lnTo>
                <a:lnTo>
                  <a:pt x="84581" y="144779"/>
                </a:lnTo>
                <a:lnTo>
                  <a:pt x="169163" y="72389"/>
                </a:lnTo>
                <a:lnTo>
                  <a:pt x="84581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314980" y="7775892"/>
            <a:ext cx="164835" cy="140758"/>
          </a:xfrm>
          <a:custGeom>
            <a:avLst/>
            <a:gdLst/>
            <a:ahLst/>
            <a:cxnLst/>
            <a:rect l="l" t="t" r="r" b="b"/>
            <a:pathLst>
              <a:path w="169544" h="144779">
                <a:moveTo>
                  <a:pt x="84581" y="0"/>
                </a:moveTo>
                <a:lnTo>
                  <a:pt x="84581" y="36575"/>
                </a:lnTo>
                <a:lnTo>
                  <a:pt x="0" y="36575"/>
                </a:lnTo>
                <a:lnTo>
                  <a:pt x="0" y="108203"/>
                </a:lnTo>
                <a:lnTo>
                  <a:pt x="84581" y="108203"/>
                </a:lnTo>
                <a:lnTo>
                  <a:pt x="84581" y="144779"/>
                </a:lnTo>
                <a:lnTo>
                  <a:pt x="169163" y="72389"/>
                </a:lnTo>
                <a:lnTo>
                  <a:pt x="84581" y="0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2109894" y="7752186"/>
            <a:ext cx="212990" cy="140141"/>
          </a:xfrm>
          <a:custGeom>
            <a:avLst/>
            <a:gdLst/>
            <a:ahLst/>
            <a:cxnLst/>
            <a:rect l="l" t="t" r="r" b="b"/>
            <a:pathLst>
              <a:path w="219075" h="144145">
                <a:moveTo>
                  <a:pt x="108966" y="0"/>
                </a:moveTo>
                <a:lnTo>
                  <a:pt x="108966" y="35814"/>
                </a:lnTo>
                <a:lnTo>
                  <a:pt x="0" y="35814"/>
                </a:lnTo>
                <a:lnTo>
                  <a:pt x="0" y="108204"/>
                </a:lnTo>
                <a:lnTo>
                  <a:pt x="108966" y="108204"/>
                </a:lnTo>
                <a:lnTo>
                  <a:pt x="108966" y="144018"/>
                </a:lnTo>
                <a:lnTo>
                  <a:pt x="218694" y="72390"/>
                </a:lnTo>
                <a:lnTo>
                  <a:pt x="108966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2109894" y="7752186"/>
            <a:ext cx="212990" cy="140141"/>
          </a:xfrm>
          <a:custGeom>
            <a:avLst/>
            <a:gdLst/>
            <a:ahLst/>
            <a:cxnLst/>
            <a:rect l="l" t="t" r="r" b="b"/>
            <a:pathLst>
              <a:path w="219075" h="144145">
                <a:moveTo>
                  <a:pt x="108966" y="0"/>
                </a:moveTo>
                <a:lnTo>
                  <a:pt x="108966" y="35814"/>
                </a:lnTo>
                <a:lnTo>
                  <a:pt x="0" y="35814"/>
                </a:lnTo>
                <a:lnTo>
                  <a:pt x="0" y="108204"/>
                </a:lnTo>
                <a:lnTo>
                  <a:pt x="108966" y="108204"/>
                </a:lnTo>
                <a:lnTo>
                  <a:pt x="108966" y="144018"/>
                </a:lnTo>
                <a:lnTo>
                  <a:pt x="218694" y="72390"/>
                </a:lnTo>
                <a:lnTo>
                  <a:pt x="108966" y="0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109894" y="7318798"/>
            <a:ext cx="212990" cy="140141"/>
          </a:xfrm>
          <a:custGeom>
            <a:avLst/>
            <a:gdLst/>
            <a:ahLst/>
            <a:cxnLst/>
            <a:rect l="l" t="t" r="r" b="b"/>
            <a:pathLst>
              <a:path w="219075" h="144145">
                <a:moveTo>
                  <a:pt x="108966" y="0"/>
                </a:moveTo>
                <a:lnTo>
                  <a:pt x="108966" y="35813"/>
                </a:lnTo>
                <a:lnTo>
                  <a:pt x="0" y="35813"/>
                </a:lnTo>
                <a:lnTo>
                  <a:pt x="0" y="108203"/>
                </a:lnTo>
                <a:lnTo>
                  <a:pt x="108966" y="108203"/>
                </a:lnTo>
                <a:lnTo>
                  <a:pt x="108966" y="144017"/>
                </a:lnTo>
                <a:lnTo>
                  <a:pt x="218694" y="72389"/>
                </a:lnTo>
                <a:lnTo>
                  <a:pt x="108966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109894" y="7318798"/>
            <a:ext cx="212990" cy="140141"/>
          </a:xfrm>
          <a:custGeom>
            <a:avLst/>
            <a:gdLst/>
            <a:ahLst/>
            <a:cxnLst/>
            <a:rect l="l" t="t" r="r" b="b"/>
            <a:pathLst>
              <a:path w="219075" h="144145">
                <a:moveTo>
                  <a:pt x="108966" y="0"/>
                </a:moveTo>
                <a:lnTo>
                  <a:pt x="108966" y="35813"/>
                </a:lnTo>
                <a:lnTo>
                  <a:pt x="0" y="35813"/>
                </a:lnTo>
                <a:lnTo>
                  <a:pt x="0" y="108203"/>
                </a:lnTo>
                <a:lnTo>
                  <a:pt x="108966" y="108203"/>
                </a:lnTo>
                <a:lnTo>
                  <a:pt x="108966" y="144017"/>
                </a:lnTo>
                <a:lnTo>
                  <a:pt x="218694" y="72389"/>
                </a:lnTo>
                <a:lnTo>
                  <a:pt x="108966" y="0"/>
                </a:lnTo>
                <a:close/>
              </a:path>
            </a:pathLst>
          </a:custGeom>
          <a:ln w="4114">
            <a:solidFill>
              <a:srgbClr val="78695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109894" y="8075188"/>
            <a:ext cx="1224227" cy="0"/>
          </a:xfrm>
          <a:custGeom>
            <a:avLst/>
            <a:gdLst/>
            <a:ahLst/>
            <a:cxnLst/>
            <a:rect l="l" t="t" r="r" b="b"/>
            <a:pathLst>
              <a:path w="1259204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21336">
            <a:solidFill>
              <a:srgbClr val="FAFD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109894" y="7112105"/>
            <a:ext cx="1224227" cy="0"/>
          </a:xfrm>
          <a:custGeom>
            <a:avLst/>
            <a:gdLst/>
            <a:ahLst/>
            <a:cxnLst/>
            <a:rect l="l" t="t" r="r" b="b"/>
            <a:pathLst>
              <a:path w="1259204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21336">
            <a:solidFill>
              <a:srgbClr val="FAFD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3311525" y="7100253"/>
            <a:ext cx="121003" cy="96308"/>
          </a:xfrm>
          <a:custGeom>
            <a:avLst/>
            <a:gdLst/>
            <a:ahLst/>
            <a:cxnLst/>
            <a:rect l="l" t="t" r="r" b="b"/>
            <a:pathLst>
              <a:path w="124460" h="99059">
                <a:moveTo>
                  <a:pt x="124206" y="49530"/>
                </a:moveTo>
                <a:lnTo>
                  <a:pt x="0" y="49530"/>
                </a:lnTo>
                <a:lnTo>
                  <a:pt x="61722" y="99060"/>
                </a:lnTo>
                <a:lnTo>
                  <a:pt x="124206" y="49530"/>
                </a:lnTo>
                <a:close/>
              </a:path>
              <a:path w="124460" h="99059">
                <a:moveTo>
                  <a:pt x="92963" y="0"/>
                </a:moveTo>
                <a:lnTo>
                  <a:pt x="31242" y="0"/>
                </a:lnTo>
                <a:lnTo>
                  <a:pt x="31242" y="49530"/>
                </a:lnTo>
                <a:lnTo>
                  <a:pt x="92963" y="49530"/>
                </a:lnTo>
                <a:lnTo>
                  <a:pt x="92963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3287818" y="7967027"/>
            <a:ext cx="120385" cy="12038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92202" y="61721"/>
                </a:moveTo>
                <a:lnTo>
                  <a:pt x="30480" y="61721"/>
                </a:lnTo>
                <a:lnTo>
                  <a:pt x="30480" y="123443"/>
                </a:lnTo>
                <a:lnTo>
                  <a:pt x="92202" y="123443"/>
                </a:lnTo>
                <a:lnTo>
                  <a:pt x="92202" y="61721"/>
                </a:lnTo>
                <a:close/>
              </a:path>
              <a:path w="123825" h="123825">
                <a:moveTo>
                  <a:pt x="61722" y="0"/>
                </a:moveTo>
                <a:lnTo>
                  <a:pt x="0" y="61721"/>
                </a:lnTo>
                <a:lnTo>
                  <a:pt x="123444" y="61721"/>
                </a:lnTo>
                <a:lnTo>
                  <a:pt x="61722" y="0"/>
                </a:lnTo>
                <a:close/>
              </a:path>
            </a:pathLst>
          </a:custGeom>
          <a:solidFill>
            <a:srgbClr val="FAFD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69685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4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8869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7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970867" y="7461420"/>
            <a:ext cx="2894053" cy="2176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4222996" y="7810218"/>
            <a:ext cx="771701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dirty="0">
                <a:latin typeface="Times New Roman"/>
                <a:cs typeface="Times New Roman"/>
              </a:rPr>
              <a:t>Product</a:t>
            </a:r>
            <a:endParaRPr sz="170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106" y="7762062"/>
            <a:ext cx="506853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dirty="0">
                <a:latin typeface="Times New Roman"/>
                <a:cs typeface="Times New Roman"/>
              </a:rPr>
              <a:t>Price</a:t>
            </a:r>
            <a:endParaRPr sz="170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8930" y="9037789"/>
            <a:ext cx="518583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dirty="0">
                <a:latin typeface="Times New Roman"/>
                <a:cs typeface="Times New Roman"/>
              </a:rPr>
              <a:t>Place</a:t>
            </a:r>
            <a:endParaRPr sz="170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0731" y="9037789"/>
            <a:ext cx="1011855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spc="-5" dirty="0">
                <a:latin typeface="Times New Roman"/>
                <a:cs typeface="Times New Roman"/>
              </a:rPr>
              <a:t>P</a:t>
            </a:r>
            <a:r>
              <a:rPr sz="1701" b="1" dirty="0">
                <a:latin typeface="Times New Roman"/>
                <a:cs typeface="Times New Roman"/>
              </a:rPr>
              <a:t>romotion</a:t>
            </a:r>
            <a:endParaRPr sz="170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6781" y="8532542"/>
            <a:ext cx="1023585" cy="26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701" b="1" dirty="0">
                <a:latin typeface="Times New Roman"/>
                <a:cs typeface="Times New Roman"/>
              </a:rPr>
              <a:t>Customers</a:t>
            </a:r>
            <a:endParaRPr sz="170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3352" y="1240260"/>
            <a:ext cx="5716147" cy="6523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Marketing </a:t>
            </a:r>
            <a:r>
              <a:rPr sz="1167" b="1" spc="-5" dirty="0">
                <a:latin typeface="Garamond"/>
                <a:cs typeface="Garamond"/>
              </a:rPr>
              <a:t>Intermediaries </a:t>
            </a:r>
            <a:r>
              <a:rPr sz="1167" b="1" dirty="0">
                <a:latin typeface="Garamond"/>
                <a:cs typeface="Garamond"/>
              </a:rPr>
              <a:t>- </a:t>
            </a:r>
            <a:r>
              <a:rPr sz="1167" dirty="0">
                <a:latin typeface="Garamond"/>
                <a:cs typeface="Garamond"/>
              </a:rPr>
              <a:t>include various middlemen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distribution firms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 marketing </a:t>
            </a:r>
            <a:r>
              <a:rPr sz="1167" dirty="0">
                <a:latin typeface="Garamond"/>
                <a:cs typeface="Garamond"/>
              </a:rPr>
              <a:t>service </a:t>
            </a:r>
            <a:r>
              <a:rPr sz="1167" spc="-5" dirty="0">
                <a:latin typeface="Garamond"/>
                <a:cs typeface="Garamond"/>
              </a:rPr>
              <a:t>agencies and </a:t>
            </a:r>
            <a:r>
              <a:rPr sz="1167" dirty="0">
                <a:latin typeface="Garamond"/>
                <a:cs typeface="Garamond"/>
              </a:rPr>
              <a:t>financial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institutions.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Customers -</a:t>
            </a:r>
            <a:r>
              <a:rPr sz="1167" spc="-5" dirty="0">
                <a:latin typeface="Garamond"/>
                <a:cs typeface="Garamond"/>
              </a:rPr>
              <a:t>usually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consumer, industrial, </a:t>
            </a:r>
            <a:r>
              <a:rPr sz="1167" spc="-5" dirty="0">
                <a:latin typeface="Garamond"/>
                <a:cs typeface="Garamond"/>
              </a:rPr>
              <a:t>reseller, government, and </a:t>
            </a:r>
            <a:r>
              <a:rPr sz="1167" dirty="0">
                <a:latin typeface="Garamond"/>
                <a:cs typeface="Garamond"/>
              </a:rPr>
              <a:t>international  </a:t>
            </a:r>
            <a:r>
              <a:rPr sz="1167" spc="-5" dirty="0">
                <a:latin typeface="Garamond"/>
                <a:cs typeface="Garamond"/>
              </a:rPr>
              <a:t>markets</a:t>
            </a:r>
            <a:r>
              <a:rPr sz="1167" b="1" spc="-5" dirty="0">
                <a:latin typeface="Garamond"/>
                <a:cs typeface="Garamond"/>
              </a:rPr>
              <a:t>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b="1" spc="-5" dirty="0">
                <a:latin typeface="Garamond"/>
                <a:cs typeface="Garamond"/>
              </a:rPr>
              <a:t>Competitors </a:t>
            </a:r>
            <a:r>
              <a:rPr sz="1167" b="1" dirty="0">
                <a:latin typeface="Garamond"/>
                <a:cs typeface="Garamond"/>
              </a:rPr>
              <a:t>-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usually considered those companies </a:t>
            </a:r>
            <a:r>
              <a:rPr sz="1167" spc="-5" dirty="0">
                <a:latin typeface="Garamond"/>
                <a:cs typeface="Garamond"/>
              </a:rPr>
              <a:t>also </a:t>
            </a:r>
            <a:r>
              <a:rPr sz="1167" dirty="0">
                <a:latin typeface="Garamond"/>
                <a:cs typeface="Garamond"/>
              </a:rPr>
              <a:t>serving a target </a:t>
            </a:r>
            <a:r>
              <a:rPr sz="1167" spc="-5" dirty="0">
                <a:latin typeface="Garamond"/>
                <a:cs typeface="Garamond"/>
              </a:rPr>
              <a:t>market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similar  products and </a:t>
            </a:r>
            <a:r>
              <a:rPr sz="1167" dirty="0">
                <a:latin typeface="Garamond"/>
                <a:cs typeface="Garamond"/>
              </a:rPr>
              <a:t>services, </a:t>
            </a:r>
            <a:r>
              <a:rPr sz="1167" spc="-5" dirty="0">
                <a:latin typeface="Garamond"/>
                <a:cs typeface="Garamond"/>
              </a:rPr>
              <a:t>although broader definitions may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apply.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b="1" dirty="0">
                <a:latin typeface="Garamond"/>
                <a:cs typeface="Garamond"/>
              </a:rPr>
              <a:t>Publics - </a:t>
            </a:r>
            <a:r>
              <a:rPr sz="1167" spc="-5" dirty="0">
                <a:latin typeface="Garamond"/>
                <a:cs typeface="Garamond"/>
              </a:rPr>
              <a:t>may </a:t>
            </a:r>
            <a:r>
              <a:rPr sz="1167" dirty="0">
                <a:latin typeface="Garamond"/>
                <a:cs typeface="Garamond"/>
              </a:rPr>
              <a:t>consist </a:t>
            </a:r>
            <a:r>
              <a:rPr sz="1167" spc="-5" dirty="0">
                <a:latin typeface="Garamond"/>
                <a:cs typeface="Garamond"/>
              </a:rPr>
              <a:t>of any </a:t>
            </a:r>
            <a:r>
              <a:rPr sz="1167" dirty="0">
                <a:latin typeface="Garamond"/>
                <a:cs typeface="Garamond"/>
              </a:rPr>
              <a:t>group </a:t>
            </a:r>
            <a:r>
              <a:rPr sz="1167" spc="-5" dirty="0">
                <a:latin typeface="Garamond"/>
                <a:cs typeface="Garamond"/>
              </a:rPr>
              <a:t>that perceives itself having an interest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actions of </a:t>
            </a:r>
            <a:r>
              <a:rPr sz="1167" dirty="0">
                <a:latin typeface="Garamond"/>
                <a:cs typeface="Garamond"/>
              </a:rPr>
              <a:t>the  firm. Publics 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positive </a:t>
            </a: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well </a:t>
            </a:r>
            <a:r>
              <a:rPr sz="1167" spc="-5" dirty="0">
                <a:latin typeface="Garamond"/>
                <a:cs typeface="Garamond"/>
              </a:rPr>
              <a:t>as negative influences on </a:t>
            </a:r>
            <a:r>
              <a:rPr sz="1167" dirty="0">
                <a:latin typeface="Garamond"/>
                <a:cs typeface="Garamond"/>
              </a:rPr>
              <a:t>the company's</a:t>
            </a:r>
            <a:r>
              <a:rPr sz="1167" spc="-6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objectives.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Other </a:t>
            </a:r>
            <a:r>
              <a:rPr sz="1167" dirty="0">
                <a:latin typeface="Garamond"/>
                <a:cs typeface="Garamond"/>
              </a:rPr>
              <a:t>than factors </a:t>
            </a:r>
            <a:r>
              <a:rPr sz="1167" spc="-5" dirty="0">
                <a:latin typeface="Garamond"/>
                <a:cs typeface="Garamond"/>
              </a:rPr>
              <a:t>above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certain </a:t>
            </a:r>
            <a:r>
              <a:rPr sz="1167" spc="-5" dirty="0">
                <a:latin typeface="Garamond"/>
                <a:cs typeface="Garamond"/>
              </a:rPr>
              <a:t>macro </a:t>
            </a:r>
            <a:r>
              <a:rPr sz="1167" dirty="0">
                <a:latin typeface="Garamond"/>
                <a:cs typeface="Garamond"/>
              </a:rPr>
              <a:t>environmental factors that can </a:t>
            </a:r>
            <a:r>
              <a:rPr sz="1167" spc="-5" dirty="0">
                <a:latin typeface="Garamond"/>
                <a:cs typeface="Garamond"/>
              </a:rPr>
              <a:t>have impact or  </a:t>
            </a:r>
            <a:r>
              <a:rPr sz="1167" dirty="0">
                <a:latin typeface="Garamond"/>
                <a:cs typeface="Garamond"/>
              </a:rPr>
              <a:t>that can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the marketing </a:t>
            </a:r>
            <a:r>
              <a:rPr sz="1167" spc="-5" dirty="0">
                <a:latin typeface="Garamond"/>
                <a:cs typeface="Garamond"/>
              </a:rPr>
              <a:t>process.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forces and </a:t>
            </a:r>
            <a:r>
              <a:rPr sz="1167" dirty="0">
                <a:latin typeface="Garamond"/>
                <a:cs typeface="Garamond"/>
              </a:rPr>
              <a:t>environmental factors 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discussed in  </a:t>
            </a:r>
            <a:r>
              <a:rPr sz="1167" spc="-5" dirty="0">
                <a:latin typeface="Garamond"/>
                <a:cs typeface="Garamond"/>
              </a:rPr>
              <a:t>more detail in </a:t>
            </a:r>
            <a:r>
              <a:rPr sz="1167" dirty="0">
                <a:latin typeface="Garamond"/>
                <a:cs typeface="Garamond"/>
              </a:rPr>
              <a:t>coming Lessons. </a:t>
            </a:r>
            <a:r>
              <a:rPr sz="1167" spc="-5" dirty="0">
                <a:latin typeface="Garamond"/>
                <a:cs typeface="Garamond"/>
              </a:rPr>
              <a:t>As described in </a:t>
            </a:r>
            <a:r>
              <a:rPr sz="1167" dirty="0">
                <a:latin typeface="Garamond"/>
                <a:cs typeface="Garamond"/>
              </a:rPr>
              <a:t>a fig: important connections with customers,  connections with </a:t>
            </a:r>
            <a:r>
              <a:rPr sz="1167" spc="-5" dirty="0">
                <a:latin typeface="Garamond"/>
                <a:cs typeface="Garamond"/>
              </a:rPr>
              <a:t>marketing partners, and connections </a:t>
            </a:r>
            <a:r>
              <a:rPr sz="1167" dirty="0">
                <a:latin typeface="Garamond"/>
                <a:cs typeface="Garamond"/>
              </a:rPr>
              <a:t>with the </a:t>
            </a:r>
            <a:r>
              <a:rPr sz="1167" spc="-5" dirty="0">
                <a:latin typeface="Garamond"/>
                <a:cs typeface="Garamond"/>
              </a:rPr>
              <a:t>World around us are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made </a:t>
            </a:r>
            <a:r>
              <a:rPr sz="1167" dirty="0">
                <a:latin typeface="Garamond"/>
                <a:cs typeface="Garamond"/>
              </a:rPr>
              <a:t>in  </a:t>
            </a:r>
            <a:r>
              <a:rPr sz="1167" spc="-5" dirty="0">
                <a:latin typeface="Garamond"/>
                <a:cs typeface="Garamond"/>
              </a:rPr>
              <a:t>order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perform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marketing process. </a:t>
            </a:r>
            <a:r>
              <a:rPr sz="1167" dirty="0">
                <a:latin typeface="Garamond"/>
                <a:cs typeface="Garamond"/>
              </a:rPr>
              <a:t>The main connections </a:t>
            </a:r>
            <a:r>
              <a:rPr sz="1167" spc="-5" dirty="0">
                <a:latin typeface="Garamond"/>
                <a:cs typeface="Garamond"/>
              </a:rPr>
              <a:t>required </a:t>
            </a:r>
            <a:r>
              <a:rPr sz="1167" dirty="0">
                <a:latin typeface="Garamond"/>
                <a:cs typeface="Garamond"/>
              </a:rPr>
              <a:t>in this </a:t>
            </a:r>
            <a:r>
              <a:rPr sz="1167" spc="-5" dirty="0">
                <a:latin typeface="Garamond"/>
                <a:cs typeface="Garamond"/>
              </a:rPr>
              <a:t>regard are  </a:t>
            </a:r>
            <a:r>
              <a:rPr sz="1167" dirty="0">
                <a:latin typeface="Garamond"/>
                <a:cs typeface="Garamond"/>
              </a:rPr>
              <a:t>connecting with </a:t>
            </a:r>
            <a:r>
              <a:rPr sz="1167" spc="-5" dirty="0">
                <a:latin typeface="Garamond"/>
                <a:cs typeface="Garamond"/>
              </a:rPr>
              <a:t>marketing partners: </a:t>
            </a:r>
            <a:r>
              <a:rPr sz="1167" dirty="0">
                <a:latin typeface="Garamond"/>
                <a:cs typeface="Garamond"/>
              </a:rPr>
              <a:t>(These </a:t>
            </a:r>
            <a:r>
              <a:rPr sz="1167" spc="-5" dirty="0">
                <a:latin typeface="Garamond"/>
                <a:cs typeface="Garamond"/>
              </a:rPr>
              <a:t>connections occur by </a:t>
            </a:r>
            <a:r>
              <a:rPr sz="1167" dirty="0">
                <a:latin typeface="Garamond"/>
                <a:cs typeface="Garamond"/>
              </a:rPr>
              <a:t>(a) connecting with </a:t>
            </a:r>
            <a:r>
              <a:rPr sz="1167" spc="-5" dirty="0">
                <a:latin typeface="Garamond"/>
                <a:cs typeface="Garamond"/>
              </a:rPr>
              <a:t>other  marketing departments, </a:t>
            </a:r>
            <a:r>
              <a:rPr sz="1167" dirty="0">
                <a:latin typeface="Garamond"/>
                <a:cs typeface="Garamond"/>
              </a:rPr>
              <a:t>(b) connecting with </a:t>
            </a:r>
            <a:r>
              <a:rPr sz="1167" spc="-5" dirty="0">
                <a:latin typeface="Garamond"/>
                <a:cs typeface="Garamond"/>
              </a:rPr>
              <a:t>suppliers and </a:t>
            </a:r>
            <a:r>
              <a:rPr sz="1167" dirty="0">
                <a:latin typeface="Garamond"/>
                <a:cs typeface="Garamond"/>
              </a:rPr>
              <a:t>distributors,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(c) connecting through  strategic </a:t>
            </a:r>
            <a:r>
              <a:rPr sz="1167" spc="-5" dirty="0">
                <a:latin typeface="Garamond"/>
                <a:cs typeface="Garamond"/>
              </a:rPr>
              <a:t>alliances). Marketing </a:t>
            </a:r>
            <a:r>
              <a:rPr sz="1167" dirty="0">
                <a:latin typeface="Garamond"/>
                <a:cs typeface="Garamond"/>
              </a:rPr>
              <a:t>companies </a:t>
            </a:r>
            <a:r>
              <a:rPr sz="1167" spc="-5" dirty="0">
                <a:latin typeface="Garamond"/>
                <a:cs typeface="Garamond"/>
              </a:rPr>
              <a:t>do not operate in </a:t>
            </a:r>
            <a:r>
              <a:rPr sz="1167" dirty="0">
                <a:latin typeface="Garamond"/>
                <a:cs typeface="Garamond"/>
              </a:rPr>
              <a:t>a vacuum. They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interacting 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intermediaries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have information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share, ideas </a:t>
            </a:r>
            <a:r>
              <a:rPr sz="1167" dirty="0">
                <a:latin typeface="Garamond"/>
                <a:cs typeface="Garamond"/>
              </a:rPr>
              <a:t>to explore,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experiences that </a:t>
            </a:r>
            <a:r>
              <a:rPr sz="1167" spc="-5" dirty="0">
                <a:latin typeface="Garamond"/>
                <a:cs typeface="Garamond"/>
              </a:rPr>
              <a:t>are  invaluable. New technologies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bring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information </a:t>
            </a:r>
            <a:r>
              <a:rPr sz="1167" dirty="0">
                <a:latin typeface="Garamond"/>
                <a:cs typeface="Garamond"/>
              </a:rPr>
              <a:t>to the </a:t>
            </a:r>
            <a:r>
              <a:rPr sz="1167" spc="-5" dirty="0">
                <a:latin typeface="Garamond"/>
                <a:cs typeface="Garamond"/>
              </a:rPr>
              <a:t>decision maker in new rapid </a:t>
            </a:r>
            <a:r>
              <a:rPr sz="1167" dirty="0">
                <a:latin typeface="Garamond"/>
                <a:cs typeface="Garamond"/>
              </a:rPr>
              <a:t>ways.  Finally companies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information </a:t>
            </a:r>
            <a:r>
              <a:rPr sz="1167" spc="-5" dirty="0">
                <a:latin typeface="Garamond"/>
                <a:cs typeface="Garamond"/>
              </a:rPr>
              <a:t>about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competitors and other environmental 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and are need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updated knowledge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for success, change </a:t>
            </a:r>
            <a:r>
              <a:rPr sz="1167" spc="-5" dirty="0">
                <a:latin typeface="Garamond"/>
                <a:cs typeface="Garamond"/>
              </a:rPr>
              <a:t>adoption </a:t>
            </a:r>
            <a:r>
              <a:rPr sz="1167" dirty="0">
                <a:latin typeface="Garamond"/>
                <a:cs typeface="Garamond"/>
              </a:rPr>
              <a:t>with change  </a:t>
            </a:r>
            <a:r>
              <a:rPr sz="1167" spc="-5" dirty="0">
                <a:latin typeface="Garamond"/>
                <a:cs typeface="Garamond"/>
              </a:rPr>
              <a:t>occurrence </a:t>
            </a:r>
            <a:r>
              <a:rPr sz="1167" dirty="0">
                <a:latin typeface="Garamond"/>
                <a:cs typeface="Garamond"/>
              </a:rPr>
              <a:t>is </a:t>
            </a:r>
            <a:r>
              <a:rPr sz="1167" spc="-5" dirty="0">
                <a:latin typeface="Garamond"/>
                <a:cs typeface="Garamond"/>
              </a:rPr>
              <a:t>required otherwise </a:t>
            </a:r>
            <a:r>
              <a:rPr sz="1167" dirty="0">
                <a:latin typeface="Garamond"/>
                <a:cs typeface="Garamond"/>
              </a:rPr>
              <a:t>company will </a:t>
            </a:r>
            <a:r>
              <a:rPr sz="1167" spc="-5" dirty="0">
                <a:latin typeface="Garamond"/>
                <a:cs typeface="Garamond"/>
              </a:rPr>
              <a:t>not able </a:t>
            </a:r>
            <a:r>
              <a:rPr sz="1167" dirty="0">
                <a:latin typeface="Garamond"/>
                <a:cs typeface="Garamond"/>
              </a:rPr>
              <a:t>to stay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this completive</a:t>
            </a:r>
            <a:r>
              <a:rPr sz="1167" spc="-6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era.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What image </a:t>
            </a:r>
            <a:r>
              <a:rPr sz="1167" dirty="0">
                <a:latin typeface="Garamond"/>
                <a:cs typeface="Garamond"/>
              </a:rPr>
              <a:t>comes to </a:t>
            </a:r>
            <a:r>
              <a:rPr sz="1167" spc="-5" dirty="0">
                <a:latin typeface="Garamond"/>
                <a:cs typeface="Garamond"/>
              </a:rPr>
              <a:t>mind </a:t>
            </a:r>
            <a:r>
              <a:rPr sz="1167" dirty="0">
                <a:latin typeface="Garamond"/>
                <a:cs typeface="Garamond"/>
              </a:rPr>
              <a:t>when you </a:t>
            </a:r>
            <a:r>
              <a:rPr sz="1167" spc="-5" dirty="0">
                <a:latin typeface="Garamond"/>
                <a:cs typeface="Garamond"/>
              </a:rPr>
              <a:t>hear </a:t>
            </a:r>
            <a:r>
              <a:rPr sz="1167" dirty="0">
                <a:latin typeface="Garamond"/>
                <a:cs typeface="Garamond"/>
              </a:rPr>
              <a:t>the word </a:t>
            </a:r>
            <a:r>
              <a:rPr sz="1167" spc="-5" dirty="0">
                <a:latin typeface="Garamond"/>
                <a:cs typeface="Garamond"/>
              </a:rPr>
              <a:t>“marketing”? Some people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 advertisements or brochures, </a:t>
            </a:r>
            <a:r>
              <a:rPr sz="1167" dirty="0">
                <a:latin typeface="Garamond"/>
                <a:cs typeface="Garamond"/>
              </a:rPr>
              <a:t>while </a:t>
            </a:r>
            <a:r>
              <a:rPr sz="1167" spc="-5" dirty="0">
                <a:latin typeface="Garamond"/>
                <a:cs typeface="Garamond"/>
              </a:rPr>
              <a:t>others </a:t>
            </a:r>
            <a:r>
              <a:rPr sz="1167" dirty="0">
                <a:latin typeface="Garamond"/>
                <a:cs typeface="Garamond"/>
              </a:rPr>
              <a:t>think </a:t>
            </a:r>
            <a:r>
              <a:rPr sz="1167" spc="-5" dirty="0">
                <a:latin typeface="Garamond"/>
                <a:cs typeface="Garamond"/>
              </a:rPr>
              <a:t>of public relations </a:t>
            </a:r>
            <a:r>
              <a:rPr sz="1167" dirty="0">
                <a:latin typeface="Garamond"/>
                <a:cs typeface="Garamond"/>
              </a:rPr>
              <a:t>(for instance, </a:t>
            </a:r>
            <a:r>
              <a:rPr sz="1167" spc="-5" dirty="0">
                <a:latin typeface="Garamond"/>
                <a:cs typeface="Garamond"/>
              </a:rPr>
              <a:t>arranging </a:t>
            </a:r>
            <a:r>
              <a:rPr sz="1167" dirty="0">
                <a:latin typeface="Garamond"/>
                <a:cs typeface="Garamond"/>
              </a:rPr>
              <a:t>for  clients to </a:t>
            </a:r>
            <a:r>
              <a:rPr sz="1167" spc="-5" dirty="0">
                <a:latin typeface="Garamond"/>
                <a:cs typeface="Garamond"/>
              </a:rPr>
              <a:t>appear on </a:t>
            </a:r>
            <a:r>
              <a:rPr sz="1167" dirty="0">
                <a:latin typeface="Garamond"/>
                <a:cs typeface="Garamond"/>
              </a:rPr>
              <a:t>TV talk </a:t>
            </a:r>
            <a:r>
              <a:rPr sz="1167" spc="-5" dirty="0">
                <a:latin typeface="Garamond"/>
                <a:cs typeface="Garamond"/>
              </a:rPr>
              <a:t>shows). </a:t>
            </a:r>
            <a:r>
              <a:rPr sz="1167" dirty="0">
                <a:latin typeface="Garamond"/>
                <a:cs typeface="Garamond"/>
              </a:rPr>
              <a:t>The truth is, </a:t>
            </a:r>
            <a:r>
              <a:rPr sz="1167" spc="-5" dirty="0">
                <a:latin typeface="Garamond"/>
                <a:cs typeface="Garamond"/>
              </a:rPr>
              <a:t>all of </a:t>
            </a:r>
            <a:r>
              <a:rPr sz="1167" dirty="0">
                <a:latin typeface="Garamond"/>
                <a:cs typeface="Garamond"/>
              </a:rPr>
              <a:t>these—and many more things—make up  the field </a:t>
            </a:r>
            <a:r>
              <a:rPr sz="1167" spc="-5" dirty="0">
                <a:latin typeface="Garamond"/>
                <a:cs typeface="Garamond"/>
              </a:rPr>
              <a:t>of marketing because as </a:t>
            </a:r>
            <a:r>
              <a:rPr sz="1167" dirty="0">
                <a:latin typeface="Garamond"/>
                <a:cs typeface="Garamond"/>
              </a:rPr>
              <a:t>we </a:t>
            </a:r>
            <a:r>
              <a:rPr sz="1167" spc="-5" dirty="0">
                <a:latin typeface="Garamond"/>
                <a:cs typeface="Garamond"/>
              </a:rPr>
              <a:t>have discussed in our last </a:t>
            </a:r>
            <a:r>
              <a:rPr sz="1167" dirty="0">
                <a:latin typeface="Garamond"/>
                <a:cs typeface="Garamond"/>
              </a:rPr>
              <a:t>Lesson that </a:t>
            </a:r>
            <a:r>
              <a:rPr sz="1167" spc="-5" dirty="0">
                <a:latin typeface="Garamond"/>
                <a:cs typeface="Garamond"/>
              </a:rPr>
              <a:t>marketing is more </a:t>
            </a:r>
            <a:r>
              <a:rPr sz="1167" dirty="0">
                <a:latin typeface="Garamond"/>
                <a:cs typeface="Garamond"/>
              </a:rPr>
              <a:t>than  </a:t>
            </a:r>
            <a:r>
              <a:rPr sz="1167" spc="-5" dirty="0">
                <a:latin typeface="Garamond"/>
                <a:cs typeface="Garamond"/>
              </a:rPr>
              <a:t>just advertisement or promotion.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i="1" dirty="0">
                <a:latin typeface="Garamond"/>
                <a:cs typeface="Garamond"/>
              </a:rPr>
              <a:t>Knowledge Exchange Business Encyclopedia </a:t>
            </a:r>
            <a:r>
              <a:rPr sz="1167" spc="-5" dirty="0">
                <a:latin typeface="Garamond"/>
                <a:cs typeface="Garamond"/>
              </a:rPr>
              <a:t>defines marketing as  </a:t>
            </a:r>
            <a:r>
              <a:rPr sz="1167" dirty="0">
                <a:latin typeface="Garamond"/>
                <a:cs typeface="Garamond"/>
              </a:rPr>
              <a:t>“planning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executing the strategy </a:t>
            </a:r>
            <a:r>
              <a:rPr sz="1167" spc="-5" dirty="0">
                <a:latin typeface="Garamond"/>
                <a:cs typeface="Garamond"/>
              </a:rPr>
              <a:t>involved in </a:t>
            </a:r>
            <a:r>
              <a:rPr sz="1167" dirty="0">
                <a:latin typeface="Garamond"/>
                <a:cs typeface="Garamond"/>
              </a:rPr>
              <a:t>moving a good </a:t>
            </a:r>
            <a:r>
              <a:rPr sz="1167" spc="-5" dirty="0">
                <a:latin typeface="Garamond"/>
                <a:cs typeface="Garamond"/>
              </a:rPr>
              <a:t>or service </a:t>
            </a:r>
            <a:r>
              <a:rPr sz="1167" dirty="0">
                <a:latin typeface="Garamond"/>
                <a:cs typeface="Garamond"/>
              </a:rPr>
              <a:t>from </a:t>
            </a:r>
            <a:r>
              <a:rPr sz="1167" spc="-5" dirty="0">
                <a:latin typeface="Garamond"/>
                <a:cs typeface="Garamond"/>
              </a:rPr>
              <a:t>producer </a:t>
            </a:r>
            <a:r>
              <a:rPr sz="1167" dirty="0">
                <a:latin typeface="Garamond"/>
                <a:cs typeface="Garamond"/>
              </a:rPr>
              <a:t>to  consumer.”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With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definition in mind, it’s apparent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marketing and many other business activities are  related </a:t>
            </a:r>
            <a:r>
              <a:rPr sz="1167" dirty="0">
                <a:latin typeface="Garamond"/>
                <a:cs typeface="Garamond"/>
              </a:rPr>
              <a:t>in some ways. In simplified terms, </a:t>
            </a:r>
            <a:r>
              <a:rPr sz="1167" spc="-5" dirty="0">
                <a:latin typeface="Garamond"/>
                <a:cs typeface="Garamond"/>
              </a:rPr>
              <a:t>marketers and others help </a:t>
            </a:r>
            <a:r>
              <a:rPr sz="1167" dirty="0">
                <a:latin typeface="Garamond"/>
                <a:cs typeface="Garamond"/>
              </a:rPr>
              <a:t>move goods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services  through the creation </a:t>
            </a:r>
            <a:r>
              <a:rPr sz="1167" spc="-5" dirty="0">
                <a:latin typeface="Garamond"/>
                <a:cs typeface="Garamond"/>
              </a:rPr>
              <a:t>and production process; at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point, marketers help move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goods and  </a:t>
            </a:r>
            <a:r>
              <a:rPr sz="1167" dirty="0">
                <a:latin typeface="Garamond"/>
                <a:cs typeface="Garamond"/>
              </a:rPr>
              <a:t>services to consumers. But the connection goes </a:t>
            </a:r>
            <a:r>
              <a:rPr sz="1167" spc="-5" dirty="0">
                <a:latin typeface="Garamond"/>
                <a:cs typeface="Garamond"/>
              </a:rPr>
              <a:t>even </a:t>
            </a:r>
            <a:r>
              <a:rPr sz="1167" dirty="0">
                <a:latin typeface="Garamond"/>
                <a:cs typeface="Garamond"/>
              </a:rPr>
              <a:t>further: </a:t>
            </a:r>
            <a:r>
              <a:rPr sz="1167" spc="-5" dirty="0">
                <a:latin typeface="Garamond"/>
                <a:cs typeface="Garamond"/>
              </a:rPr>
              <a:t>Marketing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significant  impact </a:t>
            </a:r>
            <a:r>
              <a:rPr sz="1167" spc="-5" dirty="0">
                <a:latin typeface="Garamond"/>
                <a:cs typeface="Garamond"/>
              </a:rPr>
              <a:t>on all areas 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 and </a:t>
            </a:r>
            <a:r>
              <a:rPr sz="1167" dirty="0">
                <a:latin typeface="Garamond"/>
                <a:cs typeface="Garamond"/>
              </a:rPr>
              <a:t>vice versa. Lets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discussion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some </a:t>
            </a:r>
            <a:r>
              <a:rPr sz="1167" spc="-5" dirty="0">
                <a:latin typeface="Garamond"/>
                <a:cs typeface="Garamond"/>
              </a:rPr>
              <a:t>basics </a:t>
            </a:r>
            <a:r>
              <a:rPr sz="1167" dirty="0">
                <a:latin typeface="Garamond"/>
                <a:cs typeface="Garamond"/>
              </a:rPr>
              <a:t>of  </a:t>
            </a:r>
            <a:r>
              <a:rPr sz="1167" spc="-5" dirty="0">
                <a:latin typeface="Garamond"/>
                <a:cs typeface="Garamond"/>
              </a:rPr>
              <a:t>marketing: </a:t>
            </a:r>
            <a:r>
              <a:rPr sz="1167" dirty="0">
                <a:latin typeface="Garamond"/>
                <a:cs typeface="Garamond"/>
              </a:rPr>
              <a:t>(already </a:t>
            </a:r>
            <a:r>
              <a:rPr sz="1167" spc="-5" dirty="0">
                <a:latin typeface="Garamond"/>
                <a:cs typeface="Garamond"/>
              </a:rPr>
              <a:t>mentioned in </a:t>
            </a:r>
            <a:r>
              <a:rPr sz="1167" dirty="0">
                <a:latin typeface="Garamond"/>
                <a:cs typeface="Garamond"/>
              </a:rPr>
              <a:t>first </a:t>
            </a:r>
            <a:r>
              <a:rPr sz="1167" spc="170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Lesson:</a:t>
            </a:r>
            <a:endParaRPr sz="1167">
              <a:latin typeface="Garamond"/>
              <a:cs typeface="Garamond"/>
            </a:endParaRPr>
          </a:p>
          <a:p>
            <a:pPr marL="12347" algn="just">
              <a:lnSpc>
                <a:spcPts val="1283"/>
              </a:lnSpc>
            </a:pPr>
            <a:r>
              <a:rPr sz="1167" dirty="0">
                <a:latin typeface="Garamond"/>
                <a:cs typeface="Garamond"/>
              </a:rPr>
              <a:t>(first the four P’s,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then the six</a:t>
            </a:r>
            <a:r>
              <a:rPr sz="1167" spc="-122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P’s)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3352" y="7760829"/>
            <a:ext cx="2723797" cy="1045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4" marR="4939" indent="-296327" algn="just">
              <a:lnSpc>
                <a:spcPts val="1322"/>
              </a:lnSpc>
              <a:buFont typeface="Symbol"/>
              <a:buChar char=""/>
              <a:tabLst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Product—What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you selling? (It might 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a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service.)</a:t>
            </a:r>
            <a:endParaRPr sz="1167">
              <a:latin typeface="Garamond"/>
              <a:cs typeface="Garamond"/>
            </a:endParaRPr>
          </a:p>
          <a:p>
            <a:pPr marL="308674" indent="-296327">
              <a:spcBef>
                <a:spcPts val="44"/>
              </a:spcBef>
              <a:buFont typeface="Symbol"/>
              <a:buChar char=""/>
              <a:tabLst>
                <a:tab pos="308056" algn="l"/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Price—What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pricing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strategy?</a:t>
            </a:r>
            <a:endParaRPr sz="1167">
              <a:latin typeface="Garamond"/>
              <a:cs typeface="Garamond"/>
            </a:endParaRPr>
          </a:p>
          <a:p>
            <a:pPr marL="308674" marR="4939" indent="-296327" algn="just">
              <a:lnSpc>
                <a:spcPct val="94000"/>
              </a:lnSpc>
              <a:spcBef>
                <a:spcPts val="160"/>
              </a:spcBef>
              <a:buFont typeface="Symbol"/>
              <a:buChar char=""/>
              <a:tabLst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Place </a:t>
            </a:r>
            <a:r>
              <a:rPr sz="1167" spc="-5" dirty="0">
                <a:latin typeface="Garamond"/>
                <a:cs typeface="Garamond"/>
              </a:rPr>
              <a:t>or distribution—How are </a:t>
            </a:r>
            <a:r>
              <a:rPr sz="1167" dirty="0">
                <a:latin typeface="Garamond"/>
                <a:cs typeface="Garamond"/>
              </a:rPr>
              <a:t>you  </a:t>
            </a:r>
            <a:r>
              <a:rPr sz="1167" spc="-5" dirty="0">
                <a:latin typeface="Garamond"/>
                <a:cs typeface="Garamond"/>
              </a:rPr>
              <a:t>distributing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get </a:t>
            </a:r>
            <a:r>
              <a:rPr sz="1167" spc="-5" dirty="0">
                <a:latin typeface="Garamond"/>
                <a:cs typeface="Garamond"/>
              </a:rPr>
              <a:t>it into  </a:t>
            </a:r>
            <a:r>
              <a:rPr sz="1167" dirty="0">
                <a:latin typeface="Garamond"/>
                <a:cs typeface="Garamond"/>
              </a:rPr>
              <a:t>the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marketplace?</a:t>
            </a:r>
            <a:endParaRPr sz="1167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52" y="8821504"/>
            <a:ext cx="2723180" cy="506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4" marR="4939" indent="-296327" algn="just">
              <a:lnSpc>
                <a:spcPct val="94000"/>
              </a:lnSpc>
              <a:buFont typeface="Symbol"/>
              <a:buChar char=""/>
              <a:tabLst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Promotion—How are you telling  consumers in your target group </a:t>
            </a:r>
            <a:r>
              <a:rPr sz="1167" spc="-5" dirty="0">
                <a:latin typeface="Garamond"/>
                <a:cs typeface="Garamond"/>
              </a:rPr>
              <a:t>about  </a:t>
            </a:r>
            <a:r>
              <a:rPr sz="1167" dirty="0">
                <a:latin typeface="Garamond"/>
                <a:cs typeface="Garamond"/>
              </a:rPr>
              <a:t>your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product?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705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52" y="794032"/>
            <a:ext cx="188418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Principles of Marketing –</a:t>
            </a:r>
            <a:r>
              <a:rPr sz="1069" spc="-1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MGT301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9912" y="794032"/>
            <a:ext cx="21854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57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4368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8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11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7111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698852" y="1079501"/>
            <a:ext cx="5716147" cy="845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674" indent="-296327" algn="just">
              <a:buFont typeface="Symbol"/>
              <a:buChar char=""/>
              <a:tabLst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Positioning—What </a:t>
            </a:r>
            <a:r>
              <a:rPr sz="1167" spc="-5" dirty="0">
                <a:latin typeface="Garamond"/>
                <a:cs typeface="Garamond"/>
              </a:rPr>
              <a:t>place do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want </a:t>
            </a:r>
            <a:r>
              <a:rPr sz="1167" dirty="0">
                <a:latin typeface="Garamond"/>
                <a:cs typeface="Garamond"/>
              </a:rPr>
              <a:t>your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hold </a:t>
            </a:r>
            <a:r>
              <a:rPr sz="1167" dirty="0">
                <a:latin typeface="Garamond"/>
                <a:cs typeface="Garamond"/>
              </a:rPr>
              <a:t>in the </a:t>
            </a:r>
            <a:r>
              <a:rPr sz="1167" spc="-5" dirty="0">
                <a:latin typeface="Garamond"/>
                <a:cs typeface="Garamond"/>
              </a:rPr>
              <a:t>consumer’s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mind?</a:t>
            </a:r>
            <a:endParaRPr sz="1167">
              <a:latin typeface="Garamond"/>
              <a:cs typeface="Garamond"/>
            </a:endParaRPr>
          </a:p>
          <a:p>
            <a:pPr marL="308674" marR="6173" indent="-296327" algn="just">
              <a:lnSpc>
                <a:spcPts val="1312"/>
              </a:lnSpc>
              <a:spcBef>
                <a:spcPts val="194"/>
              </a:spcBef>
              <a:buFont typeface="Symbol"/>
              <a:buChar char=""/>
              <a:tabLst>
                <a:tab pos="308674" algn="l"/>
              </a:tabLst>
            </a:pPr>
            <a:r>
              <a:rPr sz="1167" dirty="0">
                <a:latin typeface="Garamond"/>
                <a:cs typeface="Garamond"/>
              </a:rPr>
              <a:t>Personal </a:t>
            </a:r>
            <a:r>
              <a:rPr sz="1167" spc="-5" dirty="0">
                <a:latin typeface="Garamond"/>
                <a:cs typeface="Garamond"/>
              </a:rPr>
              <a:t>relationships—How are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building relationships </a:t>
            </a:r>
            <a:r>
              <a:rPr sz="1167" dirty="0">
                <a:latin typeface="Garamond"/>
                <a:cs typeface="Garamond"/>
              </a:rPr>
              <a:t>with your target consumers? So  </a:t>
            </a:r>
            <a:r>
              <a:rPr sz="1167" spc="-5" dirty="0">
                <a:latin typeface="Garamond"/>
                <a:cs typeface="Garamond"/>
              </a:rPr>
              <a:t>based </a:t>
            </a:r>
            <a:r>
              <a:rPr sz="1167" dirty="0">
                <a:latin typeface="Garamond"/>
                <a:cs typeface="Garamond"/>
              </a:rPr>
              <a:t>upon </a:t>
            </a:r>
            <a:r>
              <a:rPr sz="1167" spc="-5" dirty="0">
                <a:latin typeface="Garamond"/>
                <a:cs typeface="Garamond"/>
              </a:rPr>
              <a:t>all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discussion marketing process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defined as </a:t>
            </a:r>
            <a:r>
              <a:rPr sz="1167" dirty="0">
                <a:latin typeface="Garamond"/>
                <a:cs typeface="Garamond"/>
              </a:rPr>
              <a:t>a social </a:t>
            </a:r>
            <a:r>
              <a:rPr sz="1167" spc="-5" dirty="0">
                <a:latin typeface="Garamond"/>
                <a:cs typeface="Garamond"/>
              </a:rPr>
              <a:t>and managerial  process by </a:t>
            </a:r>
            <a:r>
              <a:rPr sz="1167" dirty="0">
                <a:latin typeface="Garamond"/>
                <a:cs typeface="Garamond"/>
              </a:rPr>
              <a:t>which </a:t>
            </a:r>
            <a:r>
              <a:rPr sz="1167" spc="-5" dirty="0">
                <a:latin typeface="Garamond"/>
                <a:cs typeface="Garamond"/>
              </a:rPr>
              <a:t>individuals and </a:t>
            </a:r>
            <a:r>
              <a:rPr sz="1167" dirty="0">
                <a:latin typeface="Garamond"/>
                <a:cs typeface="Garamond"/>
              </a:rPr>
              <a:t>groups </a:t>
            </a:r>
            <a:r>
              <a:rPr sz="1167" spc="-5" dirty="0">
                <a:latin typeface="Garamond"/>
                <a:cs typeface="Garamond"/>
              </a:rPr>
              <a:t>obtain </a:t>
            </a:r>
            <a:r>
              <a:rPr sz="1167" dirty="0">
                <a:latin typeface="Garamond"/>
                <a:cs typeface="Garamond"/>
              </a:rPr>
              <a:t>what they </a:t>
            </a:r>
            <a:r>
              <a:rPr sz="1167" spc="-5" dirty="0">
                <a:latin typeface="Garamond"/>
                <a:cs typeface="Garamond"/>
              </a:rPr>
              <a:t>need and </a:t>
            </a:r>
            <a:r>
              <a:rPr sz="1167" dirty="0">
                <a:latin typeface="Garamond"/>
                <a:cs typeface="Garamond"/>
              </a:rPr>
              <a:t>want through creating,  </a:t>
            </a:r>
            <a:r>
              <a:rPr sz="1167" spc="-5" dirty="0">
                <a:latin typeface="Garamond"/>
                <a:cs typeface="Garamond"/>
              </a:rPr>
              <a:t>offering and </a:t>
            </a:r>
            <a:r>
              <a:rPr sz="1167" dirty="0">
                <a:latin typeface="Garamond"/>
                <a:cs typeface="Garamond"/>
              </a:rPr>
              <a:t>exchanging products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value with</a:t>
            </a:r>
            <a:r>
              <a:rPr sz="1167" spc="-10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others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  <a:buFont typeface="Symbol"/>
              <a:buChar char=""/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sum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above is </a:t>
            </a:r>
            <a:r>
              <a:rPr sz="1167" dirty="0">
                <a:latin typeface="Garamond"/>
                <a:cs typeface="Garamond"/>
              </a:rPr>
              <a:t>called the </a:t>
            </a:r>
            <a:r>
              <a:rPr sz="1167" spc="-5" dirty="0">
                <a:latin typeface="Garamond"/>
                <a:cs typeface="Garamond"/>
              </a:rPr>
              <a:t>marketing mix. It is important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have as </a:t>
            </a:r>
            <a:r>
              <a:rPr sz="1167" dirty="0">
                <a:latin typeface="Garamond"/>
                <a:cs typeface="Garamond"/>
              </a:rPr>
              <a:t>varied a </a:t>
            </a:r>
            <a:r>
              <a:rPr sz="1167" spc="-5" dirty="0">
                <a:latin typeface="Garamond"/>
                <a:cs typeface="Garamond"/>
              </a:rPr>
              <a:t>mix as  possible in marketing </a:t>
            </a:r>
            <a:r>
              <a:rPr sz="1167" dirty="0">
                <a:latin typeface="Garamond"/>
                <a:cs typeface="Garamond"/>
              </a:rPr>
              <a:t>efforts, since each </a:t>
            </a:r>
            <a:r>
              <a:rPr sz="1167" spc="-5" dirty="0">
                <a:latin typeface="Garamond"/>
                <a:cs typeface="Garamond"/>
              </a:rPr>
              <a:t>piece plays </a:t>
            </a:r>
            <a:r>
              <a:rPr sz="1167" dirty="0">
                <a:latin typeface="Garamond"/>
                <a:cs typeface="Garamond"/>
              </a:rPr>
              <a:t>a vital </a:t>
            </a:r>
            <a:r>
              <a:rPr sz="1167" spc="-5" dirty="0">
                <a:latin typeface="Garamond"/>
                <a:cs typeface="Garamond"/>
              </a:rPr>
              <a:t>role and boosts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overall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impact.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Let’s take a closer </a:t>
            </a:r>
            <a:r>
              <a:rPr sz="1167" spc="-5" dirty="0">
                <a:latin typeface="Garamond"/>
                <a:cs typeface="Garamond"/>
              </a:rPr>
              <a:t>look at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basic </a:t>
            </a:r>
            <a:r>
              <a:rPr sz="1167" dirty="0">
                <a:latin typeface="Garamond"/>
                <a:cs typeface="Garamond"/>
              </a:rPr>
              <a:t>P’s </a:t>
            </a:r>
            <a:r>
              <a:rPr sz="1167" spc="-5" dirty="0">
                <a:latin typeface="Garamond"/>
                <a:cs typeface="Garamond"/>
              </a:rPr>
              <a:t>of marketing and particularly at how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might affect what  </a:t>
            </a:r>
            <a:r>
              <a:rPr sz="1167" dirty="0">
                <a:latin typeface="Garamond"/>
                <a:cs typeface="Garamond"/>
              </a:rPr>
              <a:t>you do in</a:t>
            </a:r>
            <a:r>
              <a:rPr sz="1167" spc="-111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business.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61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Product</a:t>
            </a:r>
            <a:endParaRPr sz="1167">
              <a:latin typeface="Garamond"/>
              <a:cs typeface="Garamond"/>
            </a:endParaRPr>
          </a:p>
          <a:p>
            <a:pPr marL="12347" marR="6791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Marketers identify </a:t>
            </a:r>
            <a:r>
              <a:rPr sz="1167" dirty="0">
                <a:latin typeface="Garamond"/>
                <a:cs typeface="Garamond"/>
              </a:rPr>
              <a:t>a consumer </a:t>
            </a:r>
            <a:r>
              <a:rPr sz="1167" spc="-5" dirty="0">
                <a:latin typeface="Garamond"/>
                <a:cs typeface="Garamond"/>
              </a:rPr>
              <a:t>need and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provide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or </a:t>
            </a:r>
            <a:r>
              <a:rPr sz="1167" dirty="0">
                <a:latin typeface="Garamond"/>
                <a:cs typeface="Garamond"/>
              </a:rPr>
              <a:t>service to fill that </a:t>
            </a:r>
            <a:r>
              <a:rPr sz="1167" spc="-5" dirty="0">
                <a:latin typeface="Garamond"/>
                <a:cs typeface="Garamond"/>
              </a:rPr>
              <a:t>need. </a:t>
            </a:r>
            <a:r>
              <a:rPr sz="1167" dirty="0">
                <a:latin typeface="Garamond"/>
                <a:cs typeface="Garamond"/>
              </a:rPr>
              <a:t>The  marketer’s job is to </a:t>
            </a:r>
            <a:r>
              <a:rPr sz="1167" spc="-5" dirty="0">
                <a:latin typeface="Garamond"/>
                <a:cs typeface="Garamond"/>
              </a:rPr>
              <a:t>pinpoint and </a:t>
            </a:r>
            <a:r>
              <a:rPr sz="1167" dirty="0">
                <a:latin typeface="Garamond"/>
                <a:cs typeface="Garamond"/>
              </a:rPr>
              <a:t>understand existing </a:t>
            </a:r>
            <a:r>
              <a:rPr sz="1167" spc="-5" dirty="0">
                <a:latin typeface="Garamond"/>
                <a:cs typeface="Garamond"/>
              </a:rPr>
              <a:t>needs, expand </a:t>
            </a:r>
            <a:r>
              <a:rPr sz="1167" dirty="0">
                <a:latin typeface="Garamond"/>
                <a:cs typeface="Garamond"/>
              </a:rPr>
              <a:t>upon them,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identify new  </a:t>
            </a:r>
            <a:r>
              <a:rPr sz="1167" spc="-5" dirty="0">
                <a:latin typeface="Garamond"/>
                <a:cs typeface="Garamond"/>
              </a:rPr>
              <a:t>ones. </a:t>
            </a:r>
            <a:r>
              <a:rPr sz="1167" dirty="0">
                <a:latin typeface="Garamond"/>
                <a:cs typeface="Garamond"/>
              </a:rPr>
              <a:t>For example, </a:t>
            </a:r>
            <a:r>
              <a:rPr sz="1167" spc="-5" dirty="0">
                <a:latin typeface="Garamond"/>
                <a:cs typeface="Garamond"/>
              </a:rPr>
              <a:t>because </a:t>
            </a:r>
            <a:r>
              <a:rPr sz="1167" dirty="0">
                <a:latin typeface="Garamond"/>
                <a:cs typeface="Garamond"/>
              </a:rPr>
              <a:t>there </a:t>
            </a:r>
            <a:r>
              <a:rPr sz="1167" spc="-5" dirty="0">
                <a:latin typeface="Garamond"/>
                <a:cs typeface="Garamond"/>
              </a:rPr>
              <a:t>are more </a:t>
            </a:r>
            <a:r>
              <a:rPr sz="1167" dirty="0">
                <a:latin typeface="Garamond"/>
                <a:cs typeface="Garamond"/>
              </a:rPr>
              <a:t>singles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small families these </a:t>
            </a:r>
            <a:r>
              <a:rPr sz="1167" spc="-5" dirty="0">
                <a:latin typeface="Garamond"/>
                <a:cs typeface="Garamond"/>
              </a:rPr>
              <a:t>days </a:t>
            </a:r>
            <a:r>
              <a:rPr sz="1167" dirty="0">
                <a:latin typeface="Garamond"/>
                <a:cs typeface="Garamond"/>
              </a:rPr>
              <a:t>than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years </a:t>
            </a:r>
            <a:r>
              <a:rPr sz="1167" spc="-5" dirty="0">
                <a:latin typeface="Garamond"/>
                <a:cs typeface="Garamond"/>
              </a:rPr>
              <a:t>past,  marketers might </a:t>
            </a:r>
            <a:r>
              <a:rPr sz="1167" dirty="0">
                <a:latin typeface="Garamond"/>
                <a:cs typeface="Garamond"/>
              </a:rPr>
              <a:t>see a </a:t>
            </a:r>
            <a:r>
              <a:rPr sz="1167" spc="-5" dirty="0">
                <a:latin typeface="Garamond"/>
                <a:cs typeface="Garamond"/>
              </a:rPr>
              <a:t>need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sold in </a:t>
            </a:r>
            <a:r>
              <a:rPr sz="1167" dirty="0">
                <a:latin typeface="Garamond"/>
                <a:cs typeface="Garamond"/>
              </a:rPr>
              <a:t>smaller quantities </a:t>
            </a:r>
            <a:r>
              <a:rPr sz="1167" spc="-5" dirty="0">
                <a:latin typeface="Garamond"/>
                <a:cs typeface="Garamond"/>
              </a:rPr>
              <a:t>and offered in </a:t>
            </a:r>
            <a:r>
              <a:rPr sz="1167" dirty="0">
                <a:latin typeface="Garamond"/>
                <a:cs typeface="Garamond"/>
              </a:rPr>
              <a:t>smaller  </a:t>
            </a:r>
            <a:r>
              <a:rPr sz="1167" spc="-5" dirty="0">
                <a:latin typeface="Garamond"/>
                <a:cs typeface="Garamond"/>
              </a:rPr>
              <a:t>packages.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can this </a:t>
            </a:r>
            <a:r>
              <a:rPr sz="1167" spc="-5" dirty="0">
                <a:latin typeface="Garamond"/>
                <a:cs typeface="Garamond"/>
              </a:rPr>
              <a:t>impact other professionals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business/marketing process? </a:t>
            </a:r>
            <a:r>
              <a:rPr sz="1167" dirty="0">
                <a:latin typeface="Garamond"/>
                <a:cs typeface="Garamond"/>
              </a:rPr>
              <a:t>Let’s say your  company </a:t>
            </a:r>
            <a:r>
              <a:rPr sz="1167" spc="-5" dirty="0">
                <a:latin typeface="Garamond"/>
                <a:cs typeface="Garamond"/>
              </a:rPr>
              <a:t>has developed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new product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generates enormous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demand. Your  marketing department may ask </a:t>
            </a:r>
            <a:r>
              <a:rPr sz="1167" dirty="0">
                <a:latin typeface="Garamond"/>
                <a:cs typeface="Garamond"/>
              </a:rPr>
              <a:t>you to find a way to speed up the workflow </a:t>
            </a:r>
            <a:r>
              <a:rPr sz="1167" spc="-5" dirty="0">
                <a:latin typeface="Garamond"/>
                <a:cs typeface="Garamond"/>
              </a:rPr>
              <a:t>in order </a:t>
            </a:r>
            <a:r>
              <a:rPr sz="1167" dirty="0">
                <a:latin typeface="Garamond"/>
                <a:cs typeface="Garamond"/>
              </a:rPr>
              <a:t>to crank </a:t>
            </a:r>
            <a:r>
              <a:rPr sz="1167" spc="-5" dirty="0">
                <a:latin typeface="Garamond"/>
                <a:cs typeface="Garamond"/>
              </a:rPr>
              <a:t>out  </a:t>
            </a:r>
            <a:r>
              <a:rPr sz="1167" dirty="0">
                <a:latin typeface="Garamond"/>
                <a:cs typeface="Garamond"/>
              </a:rPr>
              <a:t>more </a:t>
            </a:r>
            <a:r>
              <a:rPr sz="1167" spc="-5" dirty="0">
                <a:latin typeface="Garamond"/>
                <a:cs typeface="Garamond"/>
              </a:rPr>
              <a:t>products </a:t>
            </a:r>
            <a:r>
              <a:rPr sz="1167" dirty="0">
                <a:latin typeface="Garamond"/>
                <a:cs typeface="Garamond"/>
              </a:rPr>
              <a:t>faster. A year </a:t>
            </a:r>
            <a:r>
              <a:rPr sz="1167" spc="-5" dirty="0">
                <a:latin typeface="Garamond"/>
                <a:cs typeface="Garamond"/>
              </a:rPr>
              <a:t>after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is introduced, </a:t>
            </a:r>
            <a:r>
              <a:rPr sz="1167" spc="-5" dirty="0">
                <a:latin typeface="Garamond"/>
                <a:cs typeface="Garamond"/>
              </a:rPr>
              <a:t>however, </a:t>
            </a:r>
            <a:r>
              <a:rPr sz="1167" dirty="0">
                <a:latin typeface="Garamond"/>
                <a:cs typeface="Garamond"/>
              </a:rPr>
              <a:t>the market might be  flooded with cheap </a:t>
            </a:r>
            <a:r>
              <a:rPr sz="1167" spc="-5" dirty="0">
                <a:latin typeface="Garamond"/>
                <a:cs typeface="Garamond"/>
              </a:rPr>
              <a:t>imitations. Since one marketing </a:t>
            </a:r>
            <a:r>
              <a:rPr sz="1167" dirty="0">
                <a:latin typeface="Garamond"/>
                <a:cs typeface="Garamond"/>
              </a:rPr>
              <a:t>strategy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to keep </a:t>
            </a:r>
            <a:r>
              <a:rPr sz="1167" spc="-5" dirty="0">
                <a:latin typeface="Garamond"/>
                <a:cs typeface="Garamond"/>
              </a:rPr>
              <a:t>products price-competitive, 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marketer may </a:t>
            </a:r>
            <a:r>
              <a:rPr sz="1167" dirty="0">
                <a:latin typeface="Garamond"/>
                <a:cs typeface="Garamond"/>
              </a:rPr>
              <a:t>then </a:t>
            </a:r>
            <a:r>
              <a:rPr sz="1167" spc="-5" dirty="0">
                <a:latin typeface="Garamond"/>
                <a:cs typeface="Garamond"/>
              </a:rPr>
              <a:t>ask </a:t>
            </a:r>
            <a:r>
              <a:rPr sz="1167" dirty="0">
                <a:latin typeface="Garamond"/>
                <a:cs typeface="Garamond"/>
              </a:rPr>
              <a:t>you to find a way to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less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expensively.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works </a:t>
            </a:r>
            <a:r>
              <a:rPr sz="1167" spc="-5" dirty="0">
                <a:latin typeface="Garamond"/>
                <a:cs typeface="Garamond"/>
              </a:rPr>
              <a:t>both </a:t>
            </a:r>
            <a:r>
              <a:rPr sz="1167" dirty="0">
                <a:latin typeface="Garamond"/>
                <a:cs typeface="Garamond"/>
              </a:rPr>
              <a:t>ways. There may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production and industrial engineers who may see  a way to change the work </a:t>
            </a:r>
            <a:r>
              <a:rPr sz="1167" spc="-5" dirty="0">
                <a:latin typeface="Garamond"/>
                <a:cs typeface="Garamond"/>
              </a:rPr>
              <a:t>process </a:t>
            </a:r>
            <a:r>
              <a:rPr sz="1167" dirty="0">
                <a:latin typeface="Garamond"/>
                <a:cs typeface="Garamond"/>
              </a:rPr>
              <a:t>that would create </a:t>
            </a:r>
            <a:r>
              <a:rPr sz="1167" spc="-5" dirty="0">
                <a:latin typeface="Garamond"/>
                <a:cs typeface="Garamond"/>
              </a:rPr>
              <a:t>additional options </a:t>
            </a:r>
            <a:r>
              <a:rPr sz="1167" dirty="0">
                <a:latin typeface="Garamond"/>
                <a:cs typeface="Garamond"/>
              </a:rPr>
              <a:t>for consumers. Those  engineers will </a:t>
            </a:r>
            <a:r>
              <a:rPr sz="1167" spc="-5" dirty="0">
                <a:latin typeface="Garamond"/>
                <a:cs typeface="Garamond"/>
              </a:rPr>
              <a:t>also be instrumental </a:t>
            </a:r>
            <a:r>
              <a:rPr sz="1167" dirty="0">
                <a:latin typeface="Garamond"/>
                <a:cs typeface="Garamond"/>
              </a:rPr>
              <a:t>in design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development </a:t>
            </a:r>
            <a:r>
              <a:rPr sz="1167" spc="-5" dirty="0">
                <a:latin typeface="Garamond"/>
                <a:cs typeface="Garamond"/>
              </a:rPr>
              <a:t>of products </a:t>
            </a:r>
            <a:r>
              <a:rPr sz="1167" dirty="0">
                <a:latin typeface="Garamond"/>
                <a:cs typeface="Garamond"/>
              </a:rPr>
              <a:t>for which </a:t>
            </a:r>
            <a:r>
              <a:rPr sz="1167" spc="-5" dirty="0">
                <a:latin typeface="Garamond"/>
                <a:cs typeface="Garamond"/>
              </a:rPr>
              <a:t>human  </a:t>
            </a:r>
            <a:r>
              <a:rPr sz="1167" dirty="0">
                <a:latin typeface="Garamond"/>
                <a:cs typeface="Garamond"/>
              </a:rPr>
              <a:t>factors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ergonomics </a:t>
            </a:r>
            <a:r>
              <a:rPr sz="1167" spc="-5" dirty="0">
                <a:latin typeface="Garamond"/>
                <a:cs typeface="Garamond"/>
              </a:rPr>
              <a:t>are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considerations. Maybe </a:t>
            </a:r>
            <a:r>
              <a:rPr sz="1167" dirty="0">
                <a:latin typeface="Garamond"/>
                <a:cs typeface="Garamond"/>
              </a:rPr>
              <a:t>there’s </a:t>
            </a:r>
            <a:r>
              <a:rPr sz="1167" spc="-5" dirty="0">
                <a:latin typeface="Garamond"/>
                <a:cs typeface="Garamond"/>
              </a:rPr>
              <a:t>room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add another product  line.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instance,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X </a:t>
            </a:r>
            <a:r>
              <a:rPr sz="1167" spc="-5" dirty="0">
                <a:latin typeface="Garamond"/>
                <a:cs typeface="Garamond"/>
              </a:rPr>
              <a:t>is still blue but new product </a:t>
            </a:r>
            <a:r>
              <a:rPr sz="1167" dirty="0">
                <a:latin typeface="Garamond"/>
                <a:cs typeface="Garamond"/>
              </a:rPr>
              <a:t>Y </a:t>
            </a:r>
            <a:r>
              <a:rPr sz="1167" spc="-5" dirty="0">
                <a:latin typeface="Garamond"/>
                <a:cs typeface="Garamond"/>
              </a:rPr>
              <a:t>is red. You </a:t>
            </a:r>
            <a:r>
              <a:rPr sz="1167" dirty="0">
                <a:latin typeface="Garamond"/>
                <a:cs typeface="Garamond"/>
              </a:rPr>
              <a:t>can suggest this to  your </a:t>
            </a:r>
            <a:r>
              <a:rPr sz="1167" spc="-5" dirty="0">
                <a:latin typeface="Garamond"/>
                <a:cs typeface="Garamond"/>
              </a:rPr>
              <a:t>marketing department; it, in </a:t>
            </a:r>
            <a:r>
              <a:rPr sz="1167" dirty="0">
                <a:latin typeface="Garamond"/>
                <a:cs typeface="Garamond"/>
              </a:rPr>
              <a:t>turn, would </a:t>
            </a:r>
            <a:r>
              <a:rPr sz="1167" spc="-5" dirty="0">
                <a:latin typeface="Garamond"/>
                <a:cs typeface="Garamond"/>
              </a:rPr>
              <a:t>do research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gauge potential </a:t>
            </a:r>
            <a:r>
              <a:rPr sz="1167" dirty="0">
                <a:latin typeface="Garamond"/>
                <a:cs typeface="Garamond"/>
              </a:rPr>
              <a:t>consumer </a:t>
            </a:r>
            <a:r>
              <a:rPr sz="1167" spc="-5" dirty="0">
                <a:latin typeface="Garamond"/>
                <a:cs typeface="Garamond"/>
              </a:rPr>
              <a:t>demand for 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line.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56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Price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Ideally,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marketer </a:t>
            </a:r>
            <a:r>
              <a:rPr sz="1167" dirty="0">
                <a:latin typeface="Garamond"/>
                <a:cs typeface="Garamond"/>
              </a:rPr>
              <a:t>wants to </a:t>
            </a:r>
            <a:r>
              <a:rPr sz="1167" spc="-5" dirty="0">
                <a:latin typeface="Garamond"/>
                <a:cs typeface="Garamond"/>
              </a:rPr>
              <a:t>be proactive in </a:t>
            </a:r>
            <a:r>
              <a:rPr sz="1167" dirty="0">
                <a:latin typeface="Garamond"/>
                <a:cs typeface="Garamond"/>
              </a:rPr>
              <a:t>setting </a:t>
            </a:r>
            <a:r>
              <a:rPr sz="1167" spc="-5" dirty="0">
                <a:latin typeface="Garamond"/>
                <a:cs typeface="Garamond"/>
              </a:rPr>
              <a:t>price rather </a:t>
            </a:r>
            <a:r>
              <a:rPr sz="1167" dirty="0">
                <a:latin typeface="Garamond"/>
                <a:cs typeface="Garamond"/>
              </a:rPr>
              <a:t>than simply </a:t>
            </a:r>
            <a:r>
              <a:rPr sz="1167" spc="-5" dirty="0">
                <a:latin typeface="Garamond"/>
                <a:cs typeface="Garamond"/>
              </a:rPr>
              <a:t>react </a:t>
            </a:r>
            <a:r>
              <a:rPr sz="1167" dirty="0">
                <a:latin typeface="Garamond"/>
                <a:cs typeface="Garamond"/>
              </a:rPr>
              <a:t>to the  </a:t>
            </a:r>
            <a:r>
              <a:rPr sz="1167" spc="-5" dirty="0">
                <a:latin typeface="Garamond"/>
                <a:cs typeface="Garamond"/>
              </a:rPr>
              <a:t>marketplace. To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end,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researches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 and competition and plots possible  price points, looking </a:t>
            </a:r>
            <a:r>
              <a:rPr sz="1167" dirty="0">
                <a:latin typeface="Garamond"/>
                <a:cs typeface="Garamond"/>
              </a:rPr>
              <a:t>for gaps that </a:t>
            </a:r>
            <a:r>
              <a:rPr sz="1167" spc="-5" dirty="0">
                <a:latin typeface="Garamond"/>
                <a:cs typeface="Garamond"/>
              </a:rPr>
              <a:t>indicate opportunities. When </a:t>
            </a:r>
            <a:r>
              <a:rPr sz="1167" dirty="0">
                <a:latin typeface="Garamond"/>
                <a:cs typeface="Garamond"/>
              </a:rPr>
              <a:t>introducing a </a:t>
            </a:r>
            <a:r>
              <a:rPr sz="1167" spc="-5" dirty="0">
                <a:latin typeface="Garamond"/>
                <a:cs typeface="Garamond"/>
              </a:rPr>
              <a:t>new product,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marketer needs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sure </a:t>
            </a:r>
            <a:r>
              <a:rPr sz="1167" dirty="0">
                <a:latin typeface="Garamond"/>
                <a:cs typeface="Garamond"/>
              </a:rPr>
              <a:t>that the </a:t>
            </a:r>
            <a:r>
              <a:rPr sz="1167" spc="-5" dirty="0">
                <a:latin typeface="Garamond"/>
                <a:cs typeface="Garamond"/>
              </a:rPr>
              <a:t>price is competitive </a:t>
            </a:r>
            <a:r>
              <a:rPr sz="1167" dirty="0">
                <a:latin typeface="Garamond"/>
                <a:cs typeface="Garamond"/>
              </a:rPr>
              <a:t>with that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similar </a:t>
            </a:r>
            <a:r>
              <a:rPr sz="1167" spc="-5" dirty="0">
                <a:latin typeface="Garamond"/>
                <a:cs typeface="Garamond"/>
              </a:rPr>
              <a:t>products or, if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price  is higher, </a:t>
            </a:r>
            <a:r>
              <a:rPr sz="1167" dirty="0">
                <a:latin typeface="Garamond"/>
                <a:cs typeface="Garamond"/>
              </a:rPr>
              <a:t>that the consumers </a:t>
            </a:r>
            <a:r>
              <a:rPr sz="1167" spc="-5" dirty="0">
                <a:latin typeface="Garamond"/>
                <a:cs typeface="Garamond"/>
              </a:rPr>
              <a:t>perceive </a:t>
            </a:r>
            <a:r>
              <a:rPr sz="1167" dirty="0">
                <a:latin typeface="Garamond"/>
                <a:cs typeface="Garamond"/>
              </a:rPr>
              <a:t>they’re getting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value for their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money.</a:t>
            </a:r>
            <a:endParaRPr sz="1167">
              <a:latin typeface="Garamond"/>
              <a:cs typeface="Garamond"/>
            </a:endParaRPr>
          </a:p>
          <a:p>
            <a:pPr marL="12347" marR="4939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Various other </a:t>
            </a:r>
            <a:r>
              <a:rPr sz="1167" dirty="0">
                <a:latin typeface="Garamond"/>
                <a:cs typeface="Garamond"/>
              </a:rPr>
              <a:t>technical </a:t>
            </a:r>
            <a:r>
              <a:rPr sz="1167" spc="-5" dirty="0">
                <a:latin typeface="Garamond"/>
                <a:cs typeface="Garamond"/>
              </a:rPr>
              <a:t>professionals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an important impact on marketers’ pricing  decisions. Again,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may be asked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determine if productivity </a:t>
            </a:r>
            <a:r>
              <a:rPr sz="1167" dirty="0">
                <a:latin typeface="Garamond"/>
                <a:cs typeface="Garamond"/>
              </a:rPr>
              <a:t>can be enhanced so that 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manufactured and </a:t>
            </a:r>
            <a:r>
              <a:rPr sz="1167" dirty="0">
                <a:latin typeface="Garamond"/>
                <a:cs typeface="Garamond"/>
              </a:rPr>
              <a:t>then sold—for a lower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price.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lvl="1" indent="-222245">
              <a:lnSpc>
                <a:spcPts val="1361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Place </a:t>
            </a:r>
            <a:r>
              <a:rPr sz="1167" b="1" spc="-5" dirty="0">
                <a:latin typeface="Garamond"/>
                <a:cs typeface="Garamond"/>
              </a:rPr>
              <a:t>or</a:t>
            </a:r>
            <a:r>
              <a:rPr sz="1167" b="1" spc="-97" dirty="0">
                <a:latin typeface="Garamond"/>
                <a:cs typeface="Garamond"/>
              </a:rPr>
              <a:t> </a:t>
            </a:r>
            <a:r>
              <a:rPr sz="1167" b="1" spc="-5" dirty="0">
                <a:latin typeface="Garamond"/>
                <a:cs typeface="Garamond"/>
              </a:rPr>
              <a:t>distribution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  <a:spcBef>
                <a:spcPts val="73"/>
              </a:spcBef>
            </a:pPr>
            <a:r>
              <a:rPr sz="1167" spc="-5" dirty="0">
                <a:latin typeface="Garamond"/>
                <a:cs typeface="Garamond"/>
              </a:rPr>
              <a:t>What </a:t>
            </a:r>
            <a:r>
              <a:rPr sz="1167" dirty="0">
                <a:latin typeface="Garamond"/>
                <a:cs typeface="Garamond"/>
              </a:rPr>
              <a:t>good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 if </a:t>
            </a:r>
            <a:r>
              <a:rPr sz="1167" dirty="0">
                <a:latin typeface="Garamond"/>
                <a:cs typeface="Garamond"/>
              </a:rPr>
              <a:t>you </a:t>
            </a:r>
            <a:r>
              <a:rPr sz="1167" spc="-5" dirty="0">
                <a:latin typeface="Garamond"/>
                <a:cs typeface="Garamond"/>
              </a:rPr>
              <a:t>can’t </a:t>
            </a:r>
            <a:r>
              <a:rPr sz="1167" dirty="0">
                <a:latin typeface="Garamond"/>
                <a:cs typeface="Garamond"/>
              </a:rPr>
              <a:t>get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who </a:t>
            </a:r>
            <a:r>
              <a:rPr sz="1167" spc="-5" dirty="0">
                <a:latin typeface="Garamond"/>
                <a:cs typeface="Garamond"/>
              </a:rPr>
              <a:t>want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purchase it? When marketers  </a:t>
            </a:r>
            <a:r>
              <a:rPr sz="1167" dirty="0">
                <a:latin typeface="Garamond"/>
                <a:cs typeface="Garamond"/>
              </a:rPr>
              <a:t>tackle this </a:t>
            </a:r>
            <a:r>
              <a:rPr sz="1167" spc="-5" dirty="0">
                <a:latin typeface="Garamond"/>
                <a:cs typeface="Garamond"/>
              </a:rPr>
              <a:t>issue, </a:t>
            </a:r>
            <a:r>
              <a:rPr sz="1167" dirty="0">
                <a:latin typeface="Garamond"/>
                <a:cs typeface="Garamond"/>
              </a:rPr>
              <a:t>they try to figure </a:t>
            </a:r>
            <a:r>
              <a:rPr sz="1167" spc="-5" dirty="0">
                <a:latin typeface="Garamond"/>
                <a:cs typeface="Garamond"/>
              </a:rPr>
              <a:t>out </a:t>
            </a:r>
            <a:r>
              <a:rPr sz="1167" dirty="0">
                <a:latin typeface="Garamond"/>
                <a:cs typeface="Garamond"/>
              </a:rPr>
              <a:t>what the </a:t>
            </a:r>
            <a:r>
              <a:rPr sz="1167" spc="-5" dirty="0">
                <a:latin typeface="Garamond"/>
                <a:cs typeface="Garamond"/>
              </a:rPr>
              <a:t>optimum distribution </a:t>
            </a:r>
            <a:r>
              <a:rPr sz="1167" dirty="0">
                <a:latin typeface="Garamond"/>
                <a:cs typeface="Garamond"/>
              </a:rPr>
              <a:t>channels would </a:t>
            </a:r>
            <a:r>
              <a:rPr sz="1167" spc="-5" dirty="0">
                <a:latin typeface="Garamond"/>
                <a:cs typeface="Garamond"/>
              </a:rPr>
              <a:t>be. </a:t>
            </a:r>
            <a:r>
              <a:rPr sz="1167" dirty="0">
                <a:latin typeface="Garamond"/>
                <a:cs typeface="Garamond"/>
              </a:rPr>
              <a:t>For  example, should the </a:t>
            </a:r>
            <a:r>
              <a:rPr sz="1167" spc="-5" dirty="0">
                <a:latin typeface="Garamond"/>
                <a:cs typeface="Garamond"/>
              </a:rPr>
              <a:t>company </a:t>
            </a:r>
            <a:r>
              <a:rPr sz="1167" dirty="0">
                <a:latin typeface="Garamond"/>
                <a:cs typeface="Garamond"/>
              </a:rPr>
              <a:t>sell 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distributors </a:t>
            </a:r>
            <a:r>
              <a:rPr sz="1167" dirty="0">
                <a:latin typeface="Garamond"/>
                <a:cs typeface="Garamond"/>
              </a:rPr>
              <a:t>who then wholesale </a:t>
            </a:r>
            <a:r>
              <a:rPr sz="1167" spc="-5" dirty="0">
                <a:latin typeface="Garamond"/>
                <a:cs typeface="Garamond"/>
              </a:rPr>
              <a:t>it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retailers or  </a:t>
            </a:r>
            <a:r>
              <a:rPr sz="1167" dirty="0">
                <a:latin typeface="Garamond"/>
                <a:cs typeface="Garamond"/>
              </a:rPr>
              <a:t>should the company </a:t>
            </a:r>
            <a:r>
              <a:rPr sz="1167" spc="-5" dirty="0">
                <a:latin typeface="Garamond"/>
                <a:cs typeface="Garamond"/>
              </a:rPr>
              <a:t>have its own direct </a:t>
            </a:r>
            <a:r>
              <a:rPr sz="1167" dirty="0">
                <a:latin typeface="Garamond"/>
                <a:cs typeface="Garamond"/>
              </a:rPr>
              <a:t>sales</a:t>
            </a:r>
            <a:r>
              <a:rPr sz="1167" spc="-78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force?</a:t>
            </a:r>
            <a:endParaRPr sz="1167">
              <a:latin typeface="Garamond"/>
              <a:cs typeface="Garamond"/>
            </a:endParaRPr>
          </a:p>
          <a:p>
            <a:pPr marL="12347" marR="5556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Marketers also look at </a:t>
            </a:r>
            <a:r>
              <a:rPr sz="1167" dirty="0">
                <a:latin typeface="Garamond"/>
                <a:cs typeface="Garamond"/>
              </a:rPr>
              <a:t>where the </a:t>
            </a:r>
            <a:r>
              <a:rPr sz="1167" spc="-5" dirty="0">
                <a:latin typeface="Garamond"/>
                <a:cs typeface="Garamond"/>
              </a:rPr>
              <a:t>product is placed </a:t>
            </a:r>
            <a:r>
              <a:rPr sz="1167" dirty="0">
                <a:latin typeface="Garamond"/>
                <a:cs typeface="Garamond"/>
              </a:rPr>
              <a:t>geographically. </a:t>
            </a:r>
            <a:r>
              <a:rPr sz="1167" spc="-5" dirty="0">
                <a:latin typeface="Garamond"/>
                <a:cs typeface="Garamond"/>
              </a:rPr>
              <a:t>Is it sold regionally, nationally,  and </a:t>
            </a:r>
            <a:r>
              <a:rPr sz="1167" dirty="0">
                <a:latin typeface="Garamond"/>
                <a:cs typeface="Garamond"/>
              </a:rPr>
              <a:t>internationally? </a:t>
            </a:r>
            <a:r>
              <a:rPr sz="1167" spc="-5" dirty="0">
                <a:latin typeface="Garamond"/>
                <a:cs typeface="Garamond"/>
              </a:rPr>
              <a:t>Will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be </a:t>
            </a:r>
            <a:r>
              <a:rPr sz="1167" dirty="0">
                <a:latin typeface="Garamond"/>
                <a:cs typeface="Garamond"/>
              </a:rPr>
              <a:t>sold </a:t>
            </a:r>
            <a:r>
              <a:rPr sz="1167" spc="-5" dirty="0">
                <a:latin typeface="Garamond"/>
                <a:cs typeface="Garamond"/>
              </a:rPr>
              <a:t>only </a:t>
            </a: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high-end stores or </a:t>
            </a:r>
            <a:r>
              <a:rPr sz="1167" dirty="0">
                <a:latin typeface="Garamond"/>
                <a:cs typeface="Garamond"/>
              </a:rPr>
              <a:t>strictly to discounters? The  </a:t>
            </a:r>
            <a:r>
              <a:rPr sz="1167" spc="-5" dirty="0">
                <a:latin typeface="Garamond"/>
                <a:cs typeface="Garamond"/>
              </a:rPr>
              <a:t>answers </a:t>
            </a:r>
            <a:r>
              <a:rPr sz="1167" dirty="0">
                <a:latin typeface="Garamond"/>
                <a:cs typeface="Garamond"/>
              </a:rPr>
              <a:t>to all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these questions </a:t>
            </a:r>
            <a:r>
              <a:rPr sz="1167" spc="-5" dirty="0">
                <a:latin typeface="Garamond"/>
                <a:cs typeface="Garamond"/>
              </a:rPr>
              <a:t>also help </a:t>
            </a:r>
            <a:r>
              <a:rPr sz="1167" dirty="0">
                <a:latin typeface="Garamond"/>
                <a:cs typeface="Garamond"/>
              </a:rPr>
              <a:t>shape how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be distributed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best</a:t>
            </a:r>
            <a:r>
              <a:rPr sz="1167" spc="-44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way.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28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221" y="9709224"/>
            <a:ext cx="22786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-5" dirty="0">
                <a:latin typeface="Garamond"/>
                <a:cs typeface="Garamond"/>
              </a:rPr>
              <a:t>© </a:t>
            </a:r>
            <a:r>
              <a:rPr sz="1069" spc="-10" dirty="0">
                <a:latin typeface="Garamond"/>
                <a:cs typeface="Garamond"/>
              </a:rPr>
              <a:t>Copyright </a:t>
            </a:r>
            <a:r>
              <a:rPr sz="1069" spc="-5" dirty="0">
                <a:latin typeface="Garamond"/>
                <a:cs typeface="Garamond"/>
              </a:rPr>
              <a:t>Virtual </a:t>
            </a:r>
            <a:r>
              <a:rPr sz="1069" spc="-10" dirty="0">
                <a:latin typeface="Garamond"/>
                <a:cs typeface="Garamond"/>
              </a:rPr>
              <a:t>University </a:t>
            </a:r>
            <a:r>
              <a:rPr sz="1069" spc="-5" dirty="0">
                <a:latin typeface="Garamond"/>
                <a:cs typeface="Garamond"/>
              </a:rPr>
              <a:t>of</a:t>
            </a:r>
            <a:r>
              <a:rPr sz="1069" spc="73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Pakistan</a:t>
            </a:r>
            <a:endParaRPr sz="1069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8869" y="9716874"/>
            <a:ext cx="98778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dirty="0">
                <a:latin typeface="Times New Roman"/>
                <a:cs typeface="Times New Roman"/>
              </a:rPr>
              <a:t>9</a:t>
            </a:r>
            <a:endParaRPr sz="116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5699" y="974302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55699" y="9721320"/>
            <a:ext cx="5704417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143353" y="794032"/>
            <a:ext cx="5729728" cy="8477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5522786" algn="l"/>
              </a:tabLst>
            </a:pPr>
            <a:r>
              <a:rPr sz="1069" spc="-5" dirty="0">
                <a:latin typeface="Garamond"/>
                <a:cs typeface="Garamond"/>
              </a:rPr>
              <a:t>Princi</a:t>
            </a:r>
            <a:r>
              <a:rPr sz="1069" spc="-10" dirty="0">
                <a:latin typeface="Garamond"/>
                <a:cs typeface="Garamond"/>
              </a:rPr>
              <a:t>ple</a:t>
            </a:r>
            <a:r>
              <a:rPr sz="1069" spc="-5" dirty="0">
                <a:latin typeface="Garamond"/>
                <a:cs typeface="Garamond"/>
              </a:rPr>
              <a:t>s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o</a:t>
            </a:r>
            <a:r>
              <a:rPr sz="1069" spc="-5" dirty="0">
                <a:latin typeface="Garamond"/>
                <a:cs typeface="Garamond"/>
              </a:rPr>
              <a:t>f</a:t>
            </a:r>
            <a:r>
              <a:rPr sz="1069" spc="5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Market</a:t>
            </a:r>
            <a:r>
              <a:rPr sz="1069" dirty="0">
                <a:latin typeface="Garamond"/>
                <a:cs typeface="Garamond"/>
              </a:rPr>
              <a:t>i</a:t>
            </a:r>
            <a:r>
              <a:rPr sz="1069" spc="-10" dirty="0">
                <a:latin typeface="Garamond"/>
                <a:cs typeface="Garamond"/>
              </a:rPr>
              <a:t>n</a:t>
            </a:r>
            <a:r>
              <a:rPr sz="1069" spc="-5" dirty="0">
                <a:latin typeface="Garamond"/>
                <a:cs typeface="Garamond"/>
              </a:rPr>
              <a:t>g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5" dirty="0">
                <a:latin typeface="Garamond"/>
                <a:cs typeface="Garamond"/>
              </a:rPr>
              <a:t>–</a:t>
            </a:r>
            <a:r>
              <a:rPr sz="1069" dirty="0">
                <a:latin typeface="Garamond"/>
                <a:cs typeface="Garamond"/>
              </a:rPr>
              <a:t> </a:t>
            </a:r>
            <a:r>
              <a:rPr sz="1069" spc="-10" dirty="0">
                <a:latin typeface="Garamond"/>
                <a:cs typeface="Garamond"/>
              </a:rPr>
              <a:t>MGT30</a:t>
            </a:r>
            <a:r>
              <a:rPr sz="1069" spc="-5" dirty="0">
                <a:latin typeface="Garamond"/>
                <a:cs typeface="Garamond"/>
              </a:rPr>
              <a:t>1</a:t>
            </a:r>
            <a:r>
              <a:rPr sz="1069" dirty="0">
                <a:latin typeface="Garamond"/>
                <a:cs typeface="Garamond"/>
              </a:rPr>
              <a:t>	</a:t>
            </a:r>
            <a:r>
              <a:rPr sz="1069" b="1" spc="-5" dirty="0">
                <a:latin typeface="Garamond"/>
                <a:cs typeface="Garamond"/>
              </a:rPr>
              <a:t>VU</a:t>
            </a:r>
            <a:endParaRPr sz="1069">
              <a:latin typeface="Garamond"/>
              <a:cs typeface="Garamond"/>
            </a:endParaRPr>
          </a:p>
          <a:p>
            <a:pPr marL="12347" marR="19138" algn="just">
              <a:lnSpc>
                <a:spcPts val="1312"/>
              </a:lnSpc>
              <a:spcBef>
                <a:spcPts val="914"/>
              </a:spcBef>
            </a:pPr>
            <a:r>
              <a:rPr sz="1167" spc="-5" dirty="0">
                <a:latin typeface="Garamond"/>
                <a:cs typeface="Garamond"/>
              </a:rPr>
              <a:t>Such distribution </a:t>
            </a:r>
            <a:r>
              <a:rPr sz="1167" dirty="0">
                <a:latin typeface="Garamond"/>
                <a:cs typeface="Garamond"/>
              </a:rPr>
              <a:t>questions </a:t>
            </a:r>
            <a:r>
              <a:rPr sz="1167" spc="-5" dirty="0">
                <a:latin typeface="Garamond"/>
                <a:cs typeface="Garamond"/>
              </a:rPr>
              <a:t>are potentially of great </a:t>
            </a:r>
            <a:r>
              <a:rPr sz="1167" dirty="0">
                <a:latin typeface="Garamond"/>
                <a:cs typeface="Garamond"/>
              </a:rPr>
              <a:t>significance to </a:t>
            </a:r>
            <a:r>
              <a:rPr sz="1167" spc="-5" dirty="0">
                <a:latin typeface="Garamond"/>
                <a:cs typeface="Garamond"/>
              </a:rPr>
              <a:t>many professionals, including  industrial and other </a:t>
            </a:r>
            <a:r>
              <a:rPr sz="1167" dirty="0">
                <a:latin typeface="Garamond"/>
                <a:cs typeface="Garamond"/>
              </a:rPr>
              <a:t>types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engineers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a company. For instance, whether a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 marketed regionally or internationally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enormous implications </a:t>
            </a:r>
            <a:r>
              <a:rPr sz="1167" dirty="0">
                <a:latin typeface="Garamond"/>
                <a:cs typeface="Garamond"/>
              </a:rPr>
              <a:t>for </a:t>
            </a:r>
            <a:r>
              <a:rPr sz="1167" spc="-5" dirty="0">
                <a:latin typeface="Garamond"/>
                <a:cs typeface="Garamond"/>
              </a:rPr>
              <a:t>package design as </a:t>
            </a:r>
            <a:r>
              <a:rPr sz="1167" dirty="0">
                <a:latin typeface="Garamond"/>
                <a:cs typeface="Garamond"/>
              </a:rPr>
              <a:t>well  </a:t>
            </a:r>
            <a:r>
              <a:rPr sz="1167" spc="-5" dirty="0">
                <a:latin typeface="Garamond"/>
                <a:cs typeface="Garamond"/>
              </a:rPr>
              <a:t>as obvious areas of </a:t>
            </a:r>
            <a:r>
              <a:rPr sz="1167" dirty="0">
                <a:latin typeface="Garamond"/>
                <a:cs typeface="Garamond"/>
              </a:rPr>
              <a:t>the supply chain: logistics, transportation, distribution,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warehousing.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Promotion</a:t>
            </a:r>
            <a:endParaRPr sz="1167">
              <a:latin typeface="Garamond"/>
              <a:cs typeface="Garamond"/>
            </a:endParaRPr>
          </a:p>
          <a:p>
            <a:pPr marL="12347" marR="20990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Promotion encompasses the various ways </a:t>
            </a:r>
            <a:r>
              <a:rPr sz="1167" spc="-5" dirty="0">
                <a:latin typeface="Garamond"/>
                <a:cs typeface="Garamond"/>
              </a:rPr>
              <a:t>marketers get </a:t>
            </a:r>
            <a:r>
              <a:rPr sz="1167" dirty="0">
                <a:latin typeface="Garamond"/>
                <a:cs typeface="Garamond"/>
              </a:rPr>
              <a:t>the word </a:t>
            </a:r>
            <a:r>
              <a:rPr sz="1167" spc="-5" dirty="0">
                <a:latin typeface="Garamond"/>
                <a:cs typeface="Garamond"/>
              </a:rPr>
              <a:t>out about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product—most  notably </a:t>
            </a:r>
            <a:r>
              <a:rPr sz="1167" dirty="0">
                <a:latin typeface="Garamond"/>
                <a:cs typeface="Garamond"/>
              </a:rPr>
              <a:t>through sales </a:t>
            </a:r>
            <a:r>
              <a:rPr sz="1167" spc="-5" dirty="0">
                <a:latin typeface="Garamond"/>
                <a:cs typeface="Garamond"/>
              </a:rPr>
              <a:t>promotions, advertising, and public</a:t>
            </a:r>
            <a:r>
              <a:rPr sz="1167" spc="-2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Sales </a:t>
            </a:r>
            <a:r>
              <a:rPr sz="1167" spc="-5" dirty="0">
                <a:latin typeface="Garamond"/>
                <a:cs typeface="Garamond"/>
              </a:rPr>
              <a:t>promotions are </a:t>
            </a:r>
            <a:r>
              <a:rPr sz="1167" dirty="0">
                <a:latin typeface="Garamond"/>
                <a:cs typeface="Garamond"/>
              </a:rPr>
              <a:t>special </a:t>
            </a:r>
            <a:r>
              <a:rPr sz="1167" spc="-5" dirty="0">
                <a:latin typeface="Garamond"/>
                <a:cs typeface="Garamond"/>
              </a:rPr>
              <a:t>offers </a:t>
            </a:r>
            <a:r>
              <a:rPr sz="1167" dirty="0">
                <a:latin typeface="Garamond"/>
                <a:cs typeface="Garamond"/>
              </a:rPr>
              <a:t>designed to entice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purchase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</a:t>
            </a:r>
            <a:r>
              <a:rPr sz="1167" dirty="0">
                <a:latin typeface="Garamond"/>
                <a:cs typeface="Garamond"/>
              </a:rPr>
              <a:t>These can  </a:t>
            </a:r>
            <a:r>
              <a:rPr sz="1167" spc="-5" dirty="0">
                <a:latin typeface="Garamond"/>
                <a:cs typeface="Garamond"/>
              </a:rPr>
              <a:t>include coupons, rebate </a:t>
            </a:r>
            <a:r>
              <a:rPr sz="1167" dirty="0">
                <a:latin typeface="Garamond"/>
                <a:cs typeface="Garamond"/>
              </a:rPr>
              <a:t>offers, two-for-one </a:t>
            </a:r>
            <a:r>
              <a:rPr sz="1167" spc="-5" dirty="0">
                <a:latin typeface="Garamond"/>
                <a:cs typeface="Garamond"/>
              </a:rPr>
              <a:t>deals, </a:t>
            </a:r>
            <a:r>
              <a:rPr sz="1167" dirty="0">
                <a:latin typeface="Garamond"/>
                <a:cs typeface="Garamond"/>
              </a:rPr>
              <a:t>free samples, </a:t>
            </a:r>
            <a:r>
              <a:rPr sz="1167" spc="-5" dirty="0">
                <a:latin typeface="Garamond"/>
                <a:cs typeface="Garamond"/>
              </a:rPr>
              <a:t>and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contests.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Advertising </a:t>
            </a:r>
            <a:r>
              <a:rPr sz="1167" dirty="0">
                <a:latin typeface="Garamond"/>
                <a:cs typeface="Garamond"/>
              </a:rPr>
              <a:t>encompasses </a:t>
            </a:r>
            <a:r>
              <a:rPr sz="1167" spc="-5" dirty="0">
                <a:latin typeface="Garamond"/>
                <a:cs typeface="Garamond"/>
              </a:rPr>
              <a:t>paid messages </a:t>
            </a:r>
            <a:r>
              <a:rPr sz="1167" dirty="0">
                <a:latin typeface="Garamond"/>
                <a:cs typeface="Garamond"/>
              </a:rPr>
              <a:t>that </a:t>
            </a:r>
            <a:r>
              <a:rPr sz="1167" spc="-5" dirty="0">
                <a:latin typeface="Garamond"/>
                <a:cs typeface="Garamond"/>
              </a:rPr>
              <a:t>are intended </a:t>
            </a:r>
            <a:r>
              <a:rPr sz="1167" dirty="0">
                <a:latin typeface="Garamond"/>
                <a:cs typeface="Garamond"/>
              </a:rPr>
              <a:t>to get </a:t>
            </a:r>
            <a:r>
              <a:rPr sz="1167" spc="-5" dirty="0">
                <a:latin typeface="Garamond"/>
                <a:cs typeface="Garamond"/>
              </a:rPr>
              <a:t>people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notice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product. This 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include magazine </a:t>
            </a:r>
            <a:r>
              <a:rPr sz="1167" dirty="0">
                <a:latin typeface="Garamond"/>
                <a:cs typeface="Garamond"/>
              </a:rPr>
              <a:t>ads, </a:t>
            </a:r>
            <a:r>
              <a:rPr sz="1167" spc="-5" dirty="0">
                <a:latin typeface="Garamond"/>
                <a:cs typeface="Garamond"/>
              </a:rPr>
              <a:t>billboards, </a:t>
            </a:r>
            <a:r>
              <a:rPr sz="1167" dirty="0">
                <a:latin typeface="Garamond"/>
                <a:cs typeface="Garamond"/>
              </a:rPr>
              <a:t>TV </a:t>
            </a:r>
            <a:r>
              <a:rPr sz="1167" spc="-5" dirty="0">
                <a:latin typeface="Garamond"/>
                <a:cs typeface="Garamond"/>
              </a:rPr>
              <a:t>and radio </a:t>
            </a:r>
            <a:r>
              <a:rPr sz="1167" dirty="0">
                <a:latin typeface="Garamond"/>
                <a:cs typeface="Garamond"/>
              </a:rPr>
              <a:t>commercials, </a:t>
            </a:r>
            <a:r>
              <a:rPr sz="1167" spc="-5" dirty="0">
                <a:latin typeface="Garamond"/>
                <a:cs typeface="Garamond"/>
              </a:rPr>
              <a:t>Web </a:t>
            </a:r>
            <a:r>
              <a:rPr sz="1167" dirty="0">
                <a:latin typeface="Garamond"/>
                <a:cs typeface="Garamond"/>
              </a:rPr>
              <a:t>site </a:t>
            </a:r>
            <a:r>
              <a:rPr sz="1167" spc="-5" dirty="0">
                <a:latin typeface="Garamond"/>
                <a:cs typeface="Garamond"/>
              </a:rPr>
              <a:t>ads, and </a:t>
            </a:r>
            <a:r>
              <a:rPr sz="1167" dirty="0">
                <a:latin typeface="Garamond"/>
                <a:cs typeface="Garamond"/>
              </a:rPr>
              <a:t>so forth.  Perhaps the </a:t>
            </a:r>
            <a:r>
              <a:rPr sz="1167" spc="-5" dirty="0">
                <a:latin typeface="Garamond"/>
                <a:cs typeface="Garamond"/>
              </a:rPr>
              <a:t>most important </a:t>
            </a:r>
            <a:r>
              <a:rPr sz="1167" dirty="0">
                <a:latin typeface="Garamond"/>
                <a:cs typeface="Garamond"/>
              </a:rPr>
              <a:t>factor </a:t>
            </a:r>
            <a:r>
              <a:rPr sz="1167" spc="-5" dirty="0">
                <a:latin typeface="Garamond"/>
                <a:cs typeface="Garamond"/>
              </a:rPr>
              <a:t>in advertising </a:t>
            </a:r>
            <a:r>
              <a:rPr sz="1167" dirty="0">
                <a:latin typeface="Garamond"/>
                <a:cs typeface="Garamond"/>
              </a:rPr>
              <a:t>success </a:t>
            </a:r>
            <a:r>
              <a:rPr sz="1167" spc="-5" dirty="0">
                <a:latin typeface="Garamond"/>
                <a:cs typeface="Garamond"/>
              </a:rPr>
              <a:t>is repetition. We’re all bombarded </a:t>
            </a:r>
            <a:r>
              <a:rPr sz="1167" dirty="0">
                <a:latin typeface="Garamond"/>
                <a:cs typeface="Garamond"/>
              </a:rPr>
              <a:t>with 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enormous </a:t>
            </a:r>
            <a:r>
              <a:rPr sz="1167" spc="-5" dirty="0">
                <a:latin typeface="Garamond"/>
                <a:cs typeface="Garamond"/>
              </a:rPr>
              <a:t>number of media messages </a:t>
            </a:r>
            <a:r>
              <a:rPr sz="1167" dirty="0">
                <a:latin typeface="Garamond"/>
                <a:cs typeface="Garamond"/>
              </a:rPr>
              <a:t>every day, so the </a:t>
            </a:r>
            <a:r>
              <a:rPr sz="1167" spc="-5" dirty="0">
                <a:latin typeface="Garamond"/>
                <a:cs typeface="Garamond"/>
              </a:rPr>
              <a:t>first </a:t>
            </a:r>
            <a:r>
              <a:rPr sz="1167" dirty="0">
                <a:latin typeface="Garamond"/>
                <a:cs typeface="Garamond"/>
              </a:rPr>
              <a:t>few times a </a:t>
            </a:r>
            <a:r>
              <a:rPr sz="1167" spc="-5" dirty="0">
                <a:latin typeface="Garamond"/>
                <a:cs typeface="Garamond"/>
              </a:rPr>
              <a:t>prospective </a:t>
            </a:r>
            <a:r>
              <a:rPr sz="1167" dirty="0">
                <a:latin typeface="Garamond"/>
                <a:cs typeface="Garamond"/>
              </a:rPr>
              <a:t>customer  sees </a:t>
            </a:r>
            <a:r>
              <a:rPr sz="1167" spc="-5" dirty="0">
                <a:latin typeface="Garamond"/>
                <a:cs typeface="Garamond"/>
              </a:rPr>
              <a:t>an ad, </a:t>
            </a:r>
            <a:r>
              <a:rPr sz="1167" dirty="0">
                <a:latin typeface="Garamond"/>
                <a:cs typeface="Garamond"/>
              </a:rPr>
              <a:t>it usually </a:t>
            </a:r>
            <a:r>
              <a:rPr sz="1167" spc="-5" dirty="0">
                <a:latin typeface="Garamond"/>
                <a:cs typeface="Garamond"/>
              </a:rPr>
              <a:t>barely </a:t>
            </a:r>
            <a:r>
              <a:rPr sz="1167" dirty="0">
                <a:latin typeface="Garamond"/>
                <a:cs typeface="Garamond"/>
              </a:rPr>
              <a:t>makes a dent. Seeing the </a:t>
            </a:r>
            <a:r>
              <a:rPr sz="1167" spc="-5" dirty="0">
                <a:latin typeface="Garamond"/>
                <a:cs typeface="Garamond"/>
              </a:rPr>
              <a:t>ad over and over </a:t>
            </a:r>
            <a:r>
              <a:rPr sz="1167" dirty="0">
                <a:latin typeface="Garamond"/>
                <a:cs typeface="Garamond"/>
              </a:rPr>
              <a:t>is what </a:t>
            </a:r>
            <a:r>
              <a:rPr sz="1167" spc="-5" dirty="0">
                <a:latin typeface="Garamond"/>
                <a:cs typeface="Garamond"/>
              </a:rPr>
              <a:t>burns </a:t>
            </a:r>
            <a:r>
              <a:rPr sz="1167" dirty="0">
                <a:latin typeface="Garamond"/>
                <a:cs typeface="Garamond"/>
              </a:rPr>
              <a:t>the message  </a:t>
            </a:r>
            <a:r>
              <a:rPr sz="1167" spc="-5" dirty="0">
                <a:latin typeface="Garamond"/>
                <a:cs typeface="Garamond"/>
              </a:rPr>
              <a:t>into people’s minds. </a:t>
            </a:r>
            <a:r>
              <a:rPr sz="1167" dirty="0">
                <a:latin typeface="Garamond"/>
                <a:cs typeface="Garamond"/>
              </a:rPr>
              <a:t>That’s why </a:t>
            </a:r>
            <a:r>
              <a:rPr sz="1167" spc="-5" dirty="0">
                <a:latin typeface="Garamond"/>
                <a:cs typeface="Garamond"/>
              </a:rPr>
              <a:t>it’s </a:t>
            </a:r>
            <a:r>
              <a:rPr sz="1167" dirty="0">
                <a:latin typeface="Garamond"/>
                <a:cs typeface="Garamond"/>
              </a:rPr>
              <a:t>good to </a:t>
            </a:r>
            <a:r>
              <a:rPr sz="1167" spc="-5" dirty="0">
                <a:latin typeface="Garamond"/>
                <a:cs typeface="Garamond"/>
              </a:rPr>
              <a:t>run ads as </a:t>
            </a:r>
            <a:r>
              <a:rPr sz="1167" dirty="0">
                <a:latin typeface="Garamond"/>
                <a:cs typeface="Garamond"/>
              </a:rPr>
              <a:t>frequently </a:t>
            </a:r>
            <a:r>
              <a:rPr sz="1167" spc="-5" dirty="0">
                <a:latin typeface="Garamond"/>
                <a:cs typeface="Garamond"/>
              </a:rPr>
              <a:t>as</a:t>
            </a:r>
            <a:r>
              <a:rPr sz="1167" spc="-49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possible.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18520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Public </a:t>
            </a:r>
            <a:r>
              <a:rPr sz="1167" spc="-5" dirty="0">
                <a:latin typeface="Garamond"/>
                <a:cs typeface="Garamond"/>
              </a:rPr>
              <a:t>relations refer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any non-paid </a:t>
            </a:r>
            <a:r>
              <a:rPr sz="1167" dirty="0">
                <a:latin typeface="Garamond"/>
                <a:cs typeface="Garamond"/>
              </a:rPr>
              <a:t>communication designed to </a:t>
            </a:r>
            <a:r>
              <a:rPr sz="1167" spc="-5" dirty="0">
                <a:latin typeface="Garamond"/>
                <a:cs typeface="Garamond"/>
              </a:rPr>
              <a:t>plant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positive </a:t>
            </a:r>
            <a:r>
              <a:rPr sz="1167" dirty="0">
                <a:latin typeface="Garamond"/>
                <a:cs typeface="Garamond"/>
              </a:rPr>
              <a:t>image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a  company </a:t>
            </a:r>
            <a:r>
              <a:rPr sz="1167" spc="-5" dirty="0">
                <a:latin typeface="Garamond"/>
                <a:cs typeface="Garamond"/>
              </a:rPr>
              <a:t>or product in </a:t>
            </a:r>
            <a:r>
              <a:rPr sz="1167" dirty="0">
                <a:latin typeface="Garamond"/>
                <a:cs typeface="Garamond"/>
              </a:rPr>
              <a:t>consumers’ </a:t>
            </a:r>
            <a:r>
              <a:rPr sz="1167" spc="-5" dirty="0">
                <a:latin typeface="Garamond"/>
                <a:cs typeface="Garamond"/>
              </a:rPr>
              <a:t>minds. One </a:t>
            </a:r>
            <a:r>
              <a:rPr sz="1167" dirty="0">
                <a:latin typeface="Garamond"/>
                <a:cs typeface="Garamond"/>
              </a:rPr>
              <a:t>way to </a:t>
            </a:r>
            <a:r>
              <a:rPr sz="1167" spc="-5" dirty="0">
                <a:latin typeface="Garamond"/>
                <a:cs typeface="Garamond"/>
              </a:rPr>
              <a:t>accomplish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by </a:t>
            </a:r>
            <a:r>
              <a:rPr sz="1167" dirty="0">
                <a:latin typeface="Garamond"/>
                <a:cs typeface="Garamond"/>
              </a:rPr>
              <a:t>getting the company  </a:t>
            </a:r>
            <a:r>
              <a:rPr sz="1167" spc="-5" dirty="0">
                <a:latin typeface="Garamond"/>
                <a:cs typeface="Garamond"/>
              </a:rPr>
              <a:t>or product name in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news.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is </a:t>
            </a:r>
            <a:r>
              <a:rPr sz="1167" dirty="0">
                <a:latin typeface="Garamond"/>
                <a:cs typeface="Garamond"/>
              </a:rPr>
              <a:t>known </a:t>
            </a:r>
            <a:r>
              <a:rPr sz="1167" spc="-5" dirty="0">
                <a:latin typeface="Garamond"/>
                <a:cs typeface="Garamond"/>
              </a:rPr>
              <a:t>as media relations, and </a:t>
            </a:r>
            <a:r>
              <a:rPr sz="1167" dirty="0">
                <a:latin typeface="Garamond"/>
                <a:cs typeface="Garamond"/>
              </a:rPr>
              <a:t>it’s </a:t>
            </a:r>
            <a:r>
              <a:rPr sz="1167" spc="-5" dirty="0">
                <a:latin typeface="Garamond"/>
                <a:cs typeface="Garamond"/>
              </a:rPr>
              <a:t>an </a:t>
            </a:r>
            <a:r>
              <a:rPr sz="1167" dirty="0">
                <a:latin typeface="Garamond"/>
                <a:cs typeface="Garamond"/>
              </a:rPr>
              <a:t>important </a:t>
            </a:r>
            <a:r>
              <a:rPr sz="1167" spc="-5" dirty="0">
                <a:latin typeface="Garamond"/>
                <a:cs typeface="Garamond"/>
              </a:rPr>
              <a:t>aspect </a:t>
            </a:r>
            <a:r>
              <a:rPr sz="1167" dirty="0">
                <a:latin typeface="Garamond"/>
                <a:cs typeface="Garamond"/>
              </a:rPr>
              <a:t>of  </a:t>
            </a:r>
            <a:r>
              <a:rPr sz="1167" spc="-5" dirty="0">
                <a:latin typeface="Garamond"/>
                <a:cs typeface="Garamond"/>
              </a:rPr>
              <a:t>public</a:t>
            </a:r>
            <a:r>
              <a:rPr sz="1167" spc="-92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relations.</a:t>
            </a:r>
            <a:endParaRPr sz="1167">
              <a:latin typeface="Garamond"/>
              <a:cs typeface="Garamond"/>
            </a:endParaRPr>
          </a:p>
          <a:p>
            <a:pPr marL="12347" marR="20372" algn="just">
              <a:lnSpc>
                <a:spcPts val="1312"/>
              </a:lnSpc>
            </a:pPr>
            <a:r>
              <a:rPr sz="1167" spc="-5" dirty="0">
                <a:latin typeface="Garamond"/>
                <a:cs typeface="Garamond"/>
              </a:rPr>
              <a:t>As </a:t>
            </a:r>
            <a:r>
              <a:rPr sz="1167" dirty="0">
                <a:latin typeface="Garamond"/>
                <a:cs typeface="Garamond"/>
              </a:rPr>
              <a:t>with </a:t>
            </a:r>
            <a:r>
              <a:rPr sz="1167" spc="-5" dirty="0">
                <a:latin typeface="Garamond"/>
                <a:cs typeface="Garamond"/>
              </a:rPr>
              <a:t>price, </a:t>
            </a:r>
            <a:r>
              <a:rPr sz="1167" dirty="0">
                <a:latin typeface="Garamond"/>
                <a:cs typeface="Garamond"/>
              </a:rPr>
              <a:t>changes </a:t>
            </a:r>
            <a:r>
              <a:rPr sz="1167" spc="-5" dirty="0">
                <a:latin typeface="Garamond"/>
                <a:cs typeface="Garamond"/>
              </a:rPr>
              <a:t>in demand </a:t>
            </a:r>
            <a:r>
              <a:rPr sz="1167" dirty="0">
                <a:latin typeface="Garamond"/>
                <a:cs typeface="Garamond"/>
              </a:rPr>
              <a:t>created by </a:t>
            </a:r>
            <a:r>
              <a:rPr sz="1167" spc="-5" dirty="0">
                <a:latin typeface="Garamond"/>
                <a:cs typeface="Garamond"/>
              </a:rPr>
              <a:t>promotions </a:t>
            </a:r>
            <a:r>
              <a:rPr sz="1167" dirty="0">
                <a:latin typeface="Garamond"/>
                <a:cs typeface="Garamond"/>
              </a:rPr>
              <a:t>can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direct impact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work </a:t>
            </a:r>
            <a:r>
              <a:rPr sz="1167" spc="-5" dirty="0">
                <a:latin typeface="Garamond"/>
                <a:cs typeface="Garamond"/>
              </a:rPr>
              <a:t>of  many other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professionals.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61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Positioning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By employing </a:t>
            </a:r>
            <a:r>
              <a:rPr sz="1167" spc="-5" dirty="0">
                <a:latin typeface="Garamond"/>
                <a:cs typeface="Garamond"/>
              </a:rPr>
              <a:t>market research </a:t>
            </a:r>
            <a:r>
              <a:rPr sz="1167" dirty="0">
                <a:latin typeface="Garamond"/>
                <a:cs typeface="Garamond"/>
              </a:rPr>
              <a:t>techniques </a:t>
            </a:r>
            <a:r>
              <a:rPr sz="1167" spc="-5" dirty="0">
                <a:latin typeface="Garamond"/>
                <a:cs typeface="Garamond"/>
              </a:rPr>
              <a:t>and competitive analysis,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identifies how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should </a:t>
            </a:r>
            <a:r>
              <a:rPr sz="1167" spc="-5" dirty="0">
                <a:latin typeface="Garamond"/>
                <a:cs typeface="Garamond"/>
              </a:rPr>
              <a:t>be positioned in </a:t>
            </a:r>
            <a:r>
              <a:rPr sz="1167" dirty="0">
                <a:latin typeface="Garamond"/>
                <a:cs typeface="Garamond"/>
              </a:rPr>
              <a:t>the consumer’s </a:t>
            </a:r>
            <a:r>
              <a:rPr sz="1167" spc="-5" dirty="0">
                <a:latin typeface="Garamond"/>
                <a:cs typeface="Garamond"/>
              </a:rPr>
              <a:t>mind. As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luxury, high-end item?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bargain item  </a:t>
            </a:r>
            <a:r>
              <a:rPr sz="1167" dirty="0">
                <a:latin typeface="Garamond"/>
                <a:cs typeface="Garamond"/>
              </a:rPr>
              <a:t>that clearly </a:t>
            </a:r>
            <a:r>
              <a:rPr sz="1167" spc="-5" dirty="0">
                <a:latin typeface="Garamond"/>
                <a:cs typeface="Garamond"/>
              </a:rPr>
              <a:t>provides </a:t>
            </a:r>
            <a:r>
              <a:rPr sz="1167" dirty="0">
                <a:latin typeface="Garamond"/>
                <a:cs typeface="Garamond"/>
              </a:rPr>
              <a:t>value? A fun </a:t>
            </a:r>
            <a:r>
              <a:rPr sz="1167" spc="-5" dirty="0">
                <a:latin typeface="Garamond"/>
                <a:cs typeface="Garamond"/>
              </a:rPr>
              <a:t>product? Is </a:t>
            </a:r>
            <a:r>
              <a:rPr sz="1167" dirty="0">
                <a:latin typeface="Garamond"/>
                <a:cs typeface="Garamond"/>
              </a:rPr>
              <a:t>there a </a:t>
            </a:r>
            <a:r>
              <a:rPr sz="1167" spc="-5" dirty="0">
                <a:latin typeface="Garamond"/>
                <a:cs typeface="Garamond"/>
              </a:rPr>
              <a:t>strong brand name </a:t>
            </a:r>
            <a:r>
              <a:rPr sz="1167" dirty="0">
                <a:latin typeface="Garamond"/>
                <a:cs typeface="Garamond"/>
              </a:rPr>
              <a:t>that supports </a:t>
            </a:r>
            <a:r>
              <a:rPr sz="1167" spc="-5" dirty="0">
                <a:latin typeface="Garamond"/>
                <a:cs typeface="Garamond"/>
              </a:rPr>
              <a:t>how </a:t>
            </a:r>
            <a:r>
              <a:rPr sz="1167" dirty="0">
                <a:latin typeface="Garamond"/>
                <a:cs typeface="Garamond"/>
              </a:rPr>
              <a:t>the  </a:t>
            </a:r>
            <a:r>
              <a:rPr sz="1167" spc="-5" dirty="0">
                <a:latin typeface="Garamond"/>
                <a:cs typeface="Garamond"/>
              </a:rPr>
              <a:t>image is </a:t>
            </a:r>
            <a:r>
              <a:rPr sz="1167" dirty="0">
                <a:latin typeface="Garamond"/>
                <a:cs typeface="Garamond"/>
              </a:rPr>
              <a:t>fixed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the consumer’s </a:t>
            </a:r>
            <a:r>
              <a:rPr sz="1167" spc="-5" dirty="0">
                <a:latin typeface="Garamond"/>
                <a:cs typeface="Garamond"/>
              </a:rPr>
              <a:t>mind? Once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marketer answers </a:t>
            </a:r>
            <a:r>
              <a:rPr sz="1167" dirty="0">
                <a:latin typeface="Garamond"/>
                <a:cs typeface="Garamond"/>
              </a:rPr>
              <a:t>these </a:t>
            </a:r>
            <a:r>
              <a:rPr sz="1167" spc="-5" dirty="0">
                <a:latin typeface="Garamond"/>
                <a:cs typeface="Garamond"/>
              </a:rPr>
              <a:t>kinds of </a:t>
            </a:r>
            <a:r>
              <a:rPr sz="1167" dirty="0">
                <a:latin typeface="Garamond"/>
                <a:cs typeface="Garamond"/>
              </a:rPr>
              <a:t>questions, </a:t>
            </a:r>
            <a:r>
              <a:rPr sz="1167" spc="-5" dirty="0">
                <a:latin typeface="Garamond"/>
                <a:cs typeface="Garamond"/>
              </a:rPr>
              <a:t>he or  </a:t>
            </a:r>
            <a:r>
              <a:rPr sz="1167" dirty="0">
                <a:latin typeface="Garamond"/>
                <a:cs typeface="Garamond"/>
              </a:rPr>
              <a:t>she </a:t>
            </a:r>
            <a:r>
              <a:rPr sz="1167" spc="-5" dirty="0">
                <a:latin typeface="Garamond"/>
                <a:cs typeface="Garamond"/>
              </a:rPr>
              <a:t>develops, </a:t>
            </a:r>
            <a:r>
              <a:rPr sz="1167" dirty="0">
                <a:latin typeface="Garamond"/>
                <a:cs typeface="Garamond"/>
              </a:rPr>
              <a:t>through a </a:t>
            </a:r>
            <a:r>
              <a:rPr sz="1167" spc="-5" dirty="0">
                <a:latin typeface="Garamond"/>
                <a:cs typeface="Garamond"/>
              </a:rPr>
              <a:t>host of </a:t>
            </a:r>
            <a:r>
              <a:rPr sz="1167" dirty="0">
                <a:latin typeface="Garamond"/>
                <a:cs typeface="Garamond"/>
              </a:rPr>
              <a:t>vehicles, the </a:t>
            </a:r>
            <a:r>
              <a:rPr sz="1167" spc="-5" dirty="0">
                <a:latin typeface="Garamond"/>
                <a:cs typeface="Garamond"/>
              </a:rPr>
              <a:t>right image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establish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</a:t>
            </a:r>
            <a:r>
              <a:rPr sz="1167" spc="-53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position.</a:t>
            </a:r>
            <a:endParaRPr sz="1167">
              <a:latin typeface="Garamond"/>
              <a:cs typeface="Garamond"/>
            </a:endParaRPr>
          </a:p>
          <a:p>
            <a:pPr marL="12347" marR="17286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This, too, can </a:t>
            </a:r>
            <a:r>
              <a:rPr sz="1167" spc="-5" dirty="0">
                <a:latin typeface="Garamond"/>
                <a:cs typeface="Garamond"/>
              </a:rPr>
              <a:t>affect </a:t>
            </a:r>
            <a:r>
              <a:rPr sz="1167" dirty="0">
                <a:latin typeface="Garamond"/>
                <a:cs typeface="Garamond"/>
              </a:rPr>
              <a:t>the work you do. </a:t>
            </a:r>
            <a:r>
              <a:rPr sz="1167" spc="-5" dirty="0">
                <a:latin typeface="Garamond"/>
                <a:cs typeface="Garamond"/>
              </a:rPr>
              <a:t>If an upscale </a:t>
            </a:r>
            <a:r>
              <a:rPr sz="1167" dirty="0">
                <a:latin typeface="Garamond"/>
                <a:cs typeface="Garamond"/>
              </a:rPr>
              <a:t>image is wanted, the materials used in the  </a:t>
            </a:r>
            <a:r>
              <a:rPr sz="1167" spc="-5" dirty="0">
                <a:latin typeface="Garamond"/>
                <a:cs typeface="Garamond"/>
              </a:rPr>
              <a:t>product and packaging are likely </a:t>
            </a:r>
            <a:r>
              <a:rPr sz="1167" dirty="0">
                <a:latin typeface="Garamond"/>
                <a:cs typeface="Garamond"/>
              </a:rPr>
              <a:t>to </a:t>
            </a:r>
            <a:r>
              <a:rPr sz="1167" spc="-5" dirty="0">
                <a:latin typeface="Garamond"/>
                <a:cs typeface="Garamond"/>
              </a:rPr>
              <a:t>be different from </a:t>
            </a:r>
            <a:r>
              <a:rPr sz="1167" dirty="0">
                <a:latin typeface="Garamond"/>
                <a:cs typeface="Garamond"/>
              </a:rPr>
              <a:t>those </a:t>
            </a:r>
            <a:r>
              <a:rPr sz="1167" spc="-5" dirty="0">
                <a:latin typeface="Garamond"/>
                <a:cs typeface="Garamond"/>
              </a:rPr>
              <a:t>used in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bargain product—a fact </a:t>
            </a:r>
            <a:r>
              <a:rPr sz="1167" dirty="0">
                <a:latin typeface="Garamond"/>
                <a:cs typeface="Garamond"/>
              </a:rPr>
              <a:t>that  could </a:t>
            </a:r>
            <a:r>
              <a:rPr sz="1167" spc="-5" dirty="0">
                <a:latin typeface="Garamond"/>
                <a:cs typeface="Garamond"/>
              </a:rPr>
              <a:t>make </a:t>
            </a:r>
            <a:r>
              <a:rPr sz="1167" dirty="0">
                <a:latin typeface="Garamond"/>
                <a:cs typeface="Garamond"/>
              </a:rPr>
              <a:t>the workflow significantly </a:t>
            </a:r>
            <a:r>
              <a:rPr sz="1167" spc="-5" dirty="0">
                <a:latin typeface="Garamond"/>
                <a:cs typeface="Garamond"/>
              </a:rPr>
              <a:t>more </a:t>
            </a:r>
            <a:r>
              <a:rPr sz="1167" dirty="0">
                <a:latin typeface="Garamond"/>
                <a:cs typeface="Garamond"/>
              </a:rPr>
              <a:t>complex. </a:t>
            </a:r>
            <a:r>
              <a:rPr sz="1167" spc="-5" dirty="0">
                <a:latin typeface="Garamond"/>
                <a:cs typeface="Garamond"/>
              </a:rPr>
              <a:t>On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other hand, </a:t>
            </a:r>
            <a:r>
              <a:rPr sz="1167" dirty="0">
                <a:latin typeface="Garamond"/>
                <a:cs typeface="Garamond"/>
              </a:rPr>
              <a:t>with your engineering  knowledge, you </a:t>
            </a:r>
            <a:r>
              <a:rPr sz="1167" spc="-5" dirty="0">
                <a:latin typeface="Garamond"/>
                <a:cs typeface="Garamond"/>
              </a:rPr>
              <a:t>may be able </a:t>
            </a:r>
            <a:r>
              <a:rPr sz="1167" dirty="0">
                <a:latin typeface="Garamond"/>
                <a:cs typeface="Garamond"/>
              </a:rPr>
              <a:t>to suggest </a:t>
            </a:r>
            <a:r>
              <a:rPr sz="1167" spc="-5" dirty="0">
                <a:latin typeface="Garamond"/>
                <a:cs typeface="Garamond"/>
              </a:rPr>
              <a:t>alternative materials </a:t>
            </a:r>
            <a:r>
              <a:rPr sz="1167" dirty="0">
                <a:latin typeface="Garamond"/>
                <a:cs typeface="Garamond"/>
              </a:rPr>
              <a:t>that would </a:t>
            </a:r>
            <a:r>
              <a:rPr sz="1167" spc="-5" dirty="0">
                <a:latin typeface="Garamond"/>
                <a:cs typeface="Garamond"/>
              </a:rPr>
              <a:t>preserve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desired image  but be </a:t>
            </a:r>
            <a:r>
              <a:rPr sz="1167" dirty="0">
                <a:latin typeface="Garamond"/>
                <a:cs typeface="Garamond"/>
              </a:rPr>
              <a:t>easier </a:t>
            </a:r>
            <a:r>
              <a:rPr sz="1167" spc="-5" dirty="0">
                <a:latin typeface="Garamond"/>
                <a:cs typeface="Garamond"/>
              </a:rPr>
              <a:t>or less </a:t>
            </a:r>
            <a:r>
              <a:rPr sz="1167" dirty="0">
                <a:latin typeface="Garamond"/>
                <a:cs typeface="Garamond"/>
              </a:rPr>
              <a:t>expensive to</a:t>
            </a:r>
            <a:r>
              <a:rPr sz="1167" spc="-7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use.</a:t>
            </a:r>
            <a:endParaRPr sz="1167">
              <a:latin typeface="Garamond"/>
              <a:cs typeface="Garamond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56837" indent="-222245">
              <a:lnSpc>
                <a:spcPts val="1356"/>
              </a:lnSpc>
              <a:buFont typeface="Meiryo"/>
              <a:buChar char="▪"/>
              <a:tabLst>
                <a:tab pos="456219" algn="l"/>
                <a:tab pos="456837" algn="l"/>
              </a:tabLst>
            </a:pPr>
            <a:r>
              <a:rPr sz="1167" b="1" dirty="0">
                <a:latin typeface="Garamond"/>
                <a:cs typeface="Garamond"/>
              </a:rPr>
              <a:t>Personal</a:t>
            </a:r>
            <a:r>
              <a:rPr sz="1167" b="1" spc="-102" dirty="0">
                <a:latin typeface="Garamond"/>
                <a:cs typeface="Garamond"/>
              </a:rPr>
              <a:t> </a:t>
            </a:r>
            <a:r>
              <a:rPr sz="1167" b="1" dirty="0">
                <a:latin typeface="Garamond"/>
                <a:cs typeface="Garamond"/>
              </a:rPr>
              <a:t>Relationships</a:t>
            </a:r>
            <a:endParaRPr sz="1167">
              <a:latin typeface="Garamond"/>
              <a:cs typeface="Garamond"/>
            </a:endParaRPr>
          </a:p>
          <a:p>
            <a:pPr marL="12347" marR="19755" algn="just">
              <a:lnSpc>
                <a:spcPts val="1312"/>
              </a:lnSpc>
              <a:spcBef>
                <a:spcPts val="73"/>
              </a:spcBef>
            </a:pPr>
            <a:r>
              <a:rPr sz="1167" dirty="0">
                <a:latin typeface="Garamond"/>
                <a:cs typeface="Garamond"/>
              </a:rPr>
              <a:t>In </a:t>
            </a:r>
            <a:r>
              <a:rPr sz="1167" spc="-5" dirty="0">
                <a:latin typeface="Garamond"/>
                <a:cs typeface="Garamond"/>
              </a:rPr>
              <a:t>recent </a:t>
            </a:r>
            <a:r>
              <a:rPr sz="1167" dirty="0">
                <a:latin typeface="Garamond"/>
                <a:cs typeface="Garamond"/>
              </a:rPr>
              <a:t>years, </a:t>
            </a:r>
            <a:r>
              <a:rPr sz="1167" spc="-5" dirty="0">
                <a:latin typeface="Garamond"/>
                <a:cs typeface="Garamond"/>
              </a:rPr>
              <a:t>personal relationships have </a:t>
            </a:r>
            <a:r>
              <a:rPr sz="1167" dirty="0">
                <a:latin typeface="Garamond"/>
                <a:cs typeface="Garamond"/>
              </a:rPr>
              <a:t>come to the forefront </a:t>
            </a:r>
            <a:r>
              <a:rPr sz="1167" spc="-5" dirty="0">
                <a:latin typeface="Garamond"/>
                <a:cs typeface="Garamond"/>
              </a:rPr>
              <a:t>of </a:t>
            </a:r>
            <a:r>
              <a:rPr sz="1167" dirty="0">
                <a:latin typeface="Garamond"/>
                <a:cs typeface="Garamond"/>
              </a:rPr>
              <a:t>marketing </a:t>
            </a:r>
            <a:r>
              <a:rPr sz="1167" spc="-5" dirty="0">
                <a:latin typeface="Garamond"/>
                <a:cs typeface="Garamond"/>
              </a:rPr>
              <a:t>programs. </a:t>
            </a:r>
            <a:r>
              <a:rPr sz="1167" dirty="0">
                <a:latin typeface="Garamond"/>
                <a:cs typeface="Garamond"/>
              </a:rPr>
              <a:t>Now  even the </a:t>
            </a:r>
            <a:r>
              <a:rPr sz="1167" spc="-5" dirty="0">
                <a:latin typeface="Garamond"/>
                <a:cs typeface="Garamond"/>
              </a:rPr>
              <a:t>largest companies </a:t>
            </a:r>
            <a:r>
              <a:rPr sz="1167" dirty="0">
                <a:latin typeface="Garamond"/>
                <a:cs typeface="Garamond"/>
              </a:rPr>
              <a:t>want their customers to feel that they </a:t>
            </a:r>
            <a:r>
              <a:rPr sz="1167" spc="-5" dirty="0">
                <a:latin typeface="Garamond"/>
                <a:cs typeface="Garamond"/>
              </a:rPr>
              <a:t>have </a:t>
            </a:r>
            <a:r>
              <a:rPr sz="1167" dirty="0">
                <a:latin typeface="Garamond"/>
                <a:cs typeface="Garamond"/>
              </a:rPr>
              <a:t>a </a:t>
            </a:r>
            <a:r>
              <a:rPr sz="1167" spc="-5" dirty="0">
                <a:latin typeface="Garamond"/>
                <a:cs typeface="Garamond"/>
              </a:rPr>
              <a:t>personal relationship </a:t>
            </a:r>
            <a:r>
              <a:rPr sz="1167" dirty="0">
                <a:latin typeface="Garamond"/>
                <a:cs typeface="Garamond"/>
              </a:rPr>
              <a:t>with  the company. </a:t>
            </a:r>
            <a:r>
              <a:rPr sz="1167" spc="-5" dirty="0">
                <a:latin typeface="Garamond"/>
                <a:cs typeface="Garamond"/>
              </a:rPr>
              <a:t>Companies do </a:t>
            </a:r>
            <a:r>
              <a:rPr sz="1167" dirty="0">
                <a:latin typeface="Garamond"/>
                <a:cs typeface="Garamond"/>
              </a:rPr>
              <a:t>this </a:t>
            </a:r>
            <a:r>
              <a:rPr sz="1167" spc="-5" dirty="0">
                <a:latin typeface="Garamond"/>
                <a:cs typeface="Garamond"/>
              </a:rPr>
              <a:t>in </a:t>
            </a:r>
            <a:r>
              <a:rPr sz="1167" dirty="0">
                <a:latin typeface="Garamond"/>
                <a:cs typeface="Garamond"/>
              </a:rPr>
              <a:t>two ways: </a:t>
            </a:r>
            <a:r>
              <a:rPr sz="1167" spc="-5" dirty="0">
                <a:latin typeface="Garamond"/>
                <a:cs typeface="Garamond"/>
              </a:rPr>
              <a:t>They </a:t>
            </a:r>
            <a:r>
              <a:rPr sz="1167" dirty="0">
                <a:latin typeface="Garamond"/>
                <a:cs typeface="Garamond"/>
              </a:rPr>
              <a:t>tailor their </a:t>
            </a:r>
            <a:r>
              <a:rPr sz="1167" spc="-5" dirty="0">
                <a:latin typeface="Garamond"/>
                <a:cs typeface="Garamond"/>
              </a:rPr>
              <a:t>products as much as possible </a:t>
            </a:r>
            <a:r>
              <a:rPr sz="1167" dirty="0">
                <a:latin typeface="Garamond"/>
                <a:cs typeface="Garamond"/>
              </a:rPr>
              <a:t>to 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specifications, </a:t>
            </a:r>
            <a:r>
              <a:rPr sz="1167" spc="-5" dirty="0">
                <a:latin typeface="Garamond"/>
                <a:cs typeface="Garamond"/>
              </a:rPr>
              <a:t>and </a:t>
            </a:r>
            <a:r>
              <a:rPr sz="1167" dirty="0">
                <a:latin typeface="Garamond"/>
                <a:cs typeface="Garamond"/>
              </a:rPr>
              <a:t>they </a:t>
            </a:r>
            <a:r>
              <a:rPr sz="1167" spc="-5" dirty="0">
                <a:latin typeface="Garamond"/>
                <a:cs typeface="Garamond"/>
              </a:rPr>
              <a:t>measure </a:t>
            </a:r>
            <a:r>
              <a:rPr sz="1167" dirty="0">
                <a:latin typeface="Garamond"/>
                <a:cs typeface="Garamond"/>
              </a:rPr>
              <a:t>customer</a:t>
            </a:r>
            <a:r>
              <a:rPr sz="1167" spc="-83" dirty="0">
                <a:latin typeface="Garamond"/>
                <a:cs typeface="Garamond"/>
              </a:rPr>
              <a:t> </a:t>
            </a:r>
            <a:r>
              <a:rPr sz="1167" dirty="0">
                <a:latin typeface="Garamond"/>
                <a:cs typeface="Garamond"/>
              </a:rPr>
              <a:t>satisfaction.</a:t>
            </a:r>
            <a:endParaRPr sz="1167">
              <a:latin typeface="Garamond"/>
              <a:cs typeface="Garamond"/>
            </a:endParaRPr>
          </a:p>
          <a:p>
            <a:pPr marL="12347" marR="17903" algn="just">
              <a:lnSpc>
                <a:spcPts val="1312"/>
              </a:lnSpc>
            </a:pPr>
            <a:r>
              <a:rPr sz="1167" dirty="0">
                <a:latin typeface="Garamond"/>
                <a:cs typeface="Garamond"/>
              </a:rPr>
              <a:t>The firm’s contribution can significantly </a:t>
            </a:r>
            <a:r>
              <a:rPr sz="1167" spc="-5" dirty="0">
                <a:latin typeface="Garamond"/>
                <a:cs typeface="Garamond"/>
              </a:rPr>
              <a:t>impact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area of personal relationships. If </a:t>
            </a:r>
            <a:r>
              <a:rPr sz="1167" dirty="0">
                <a:latin typeface="Garamond"/>
                <a:cs typeface="Garamond"/>
              </a:rPr>
              <a:t>the work  </a:t>
            </a:r>
            <a:r>
              <a:rPr sz="1167" spc="-5" dirty="0">
                <a:latin typeface="Garamond"/>
                <a:cs typeface="Garamond"/>
              </a:rPr>
              <a:t>processes </a:t>
            </a:r>
            <a:r>
              <a:rPr sz="1167" dirty="0">
                <a:latin typeface="Garamond"/>
                <a:cs typeface="Garamond"/>
              </a:rPr>
              <a:t>the firm creates cannot meet the customer time frames, the </a:t>
            </a:r>
            <a:r>
              <a:rPr sz="1167" spc="-5" dirty="0">
                <a:latin typeface="Garamond"/>
                <a:cs typeface="Garamond"/>
              </a:rPr>
              <a:t>relationship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damaged.  </a:t>
            </a:r>
            <a:r>
              <a:rPr sz="1167" spc="-5" dirty="0">
                <a:latin typeface="Garamond"/>
                <a:cs typeface="Garamond"/>
              </a:rPr>
              <a:t>If </a:t>
            </a:r>
            <a:r>
              <a:rPr sz="1167" dirty="0">
                <a:latin typeface="Garamond"/>
                <a:cs typeface="Garamond"/>
              </a:rPr>
              <a:t>the firm </a:t>
            </a:r>
            <a:r>
              <a:rPr sz="1167" spc="-5" dirty="0">
                <a:latin typeface="Garamond"/>
                <a:cs typeface="Garamond"/>
              </a:rPr>
              <a:t>develops manufacturing lines </a:t>
            </a:r>
            <a:r>
              <a:rPr sz="1167" dirty="0">
                <a:latin typeface="Garamond"/>
                <a:cs typeface="Garamond"/>
              </a:rPr>
              <a:t>that cannot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tailored to fit </a:t>
            </a:r>
            <a:r>
              <a:rPr sz="1167" spc="-5" dirty="0">
                <a:latin typeface="Garamond"/>
                <a:cs typeface="Garamond"/>
              </a:rPr>
              <a:t>individual </a:t>
            </a:r>
            <a:r>
              <a:rPr sz="1167" dirty="0">
                <a:latin typeface="Garamond"/>
                <a:cs typeface="Garamond"/>
              </a:rPr>
              <a:t>customer </a:t>
            </a:r>
            <a:r>
              <a:rPr sz="1167" spc="-5" dirty="0">
                <a:latin typeface="Garamond"/>
                <a:cs typeface="Garamond"/>
              </a:rPr>
              <a:t>needs, it  </a:t>
            </a:r>
            <a:r>
              <a:rPr sz="1167" dirty="0">
                <a:latin typeface="Garamond"/>
                <a:cs typeface="Garamond"/>
              </a:rPr>
              <a:t>will </a:t>
            </a:r>
            <a:r>
              <a:rPr sz="1167" spc="-5" dirty="0">
                <a:latin typeface="Garamond"/>
                <a:cs typeface="Garamond"/>
              </a:rPr>
              <a:t>be </a:t>
            </a:r>
            <a:r>
              <a:rPr sz="1167" dirty="0">
                <a:latin typeface="Garamond"/>
                <a:cs typeface="Garamond"/>
              </a:rPr>
              <a:t>difficult for the company to give </a:t>
            </a:r>
            <a:r>
              <a:rPr sz="1167" spc="-5" dirty="0">
                <a:latin typeface="Garamond"/>
                <a:cs typeface="Garamond"/>
              </a:rPr>
              <a:t>consumers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perception of personal </a:t>
            </a:r>
            <a:r>
              <a:rPr sz="1167" dirty="0">
                <a:latin typeface="Garamond"/>
                <a:cs typeface="Garamond"/>
              </a:rPr>
              <a:t>commitment. If  salespeople </a:t>
            </a:r>
            <a:r>
              <a:rPr sz="1167" spc="-5" dirty="0">
                <a:latin typeface="Garamond"/>
                <a:cs typeface="Garamond"/>
              </a:rPr>
              <a:t>promise </a:t>
            </a:r>
            <a:r>
              <a:rPr sz="1167" dirty="0">
                <a:latin typeface="Garamond"/>
                <a:cs typeface="Garamond"/>
              </a:rPr>
              <a:t>delivery </a:t>
            </a:r>
            <a:r>
              <a:rPr sz="1167" spc="-5" dirty="0">
                <a:latin typeface="Garamond"/>
                <a:cs typeface="Garamond"/>
              </a:rPr>
              <a:t>by </a:t>
            </a:r>
            <a:r>
              <a:rPr sz="1167" dirty="0">
                <a:latin typeface="Garamond"/>
                <a:cs typeface="Garamond"/>
              </a:rPr>
              <a:t>a certain date, </a:t>
            </a:r>
            <a:r>
              <a:rPr sz="1167" spc="-5" dirty="0">
                <a:latin typeface="Garamond"/>
                <a:cs typeface="Garamond"/>
              </a:rPr>
              <a:t>but </a:t>
            </a:r>
            <a:r>
              <a:rPr sz="1167" dirty="0">
                <a:latin typeface="Garamond"/>
                <a:cs typeface="Garamond"/>
              </a:rPr>
              <a:t>the </a:t>
            </a:r>
            <a:r>
              <a:rPr sz="1167" spc="-5" dirty="0">
                <a:latin typeface="Garamond"/>
                <a:cs typeface="Garamond"/>
              </a:rPr>
              <a:t>product </a:t>
            </a:r>
            <a:r>
              <a:rPr sz="1167" dirty="0">
                <a:latin typeface="Garamond"/>
                <a:cs typeface="Garamond"/>
              </a:rPr>
              <a:t>cannot </a:t>
            </a:r>
            <a:r>
              <a:rPr sz="1167" spc="-5" dirty="0">
                <a:latin typeface="Garamond"/>
                <a:cs typeface="Garamond"/>
              </a:rPr>
              <a:t>be produced on </a:t>
            </a:r>
            <a:r>
              <a:rPr sz="1167" dirty="0">
                <a:latin typeface="Garamond"/>
                <a:cs typeface="Garamond"/>
              </a:rPr>
              <a:t>schedule,  consumers will </a:t>
            </a:r>
            <a:r>
              <a:rPr sz="1167" spc="-5" dirty="0">
                <a:latin typeface="Garamond"/>
                <a:cs typeface="Garamond"/>
              </a:rPr>
              <a:t>not be</a:t>
            </a:r>
            <a:r>
              <a:rPr sz="1167" spc="-97" dirty="0">
                <a:latin typeface="Garamond"/>
                <a:cs typeface="Garamond"/>
              </a:rPr>
              <a:t> </a:t>
            </a:r>
            <a:r>
              <a:rPr sz="1167" spc="-5" dirty="0">
                <a:latin typeface="Garamond"/>
                <a:cs typeface="Garamond"/>
              </a:rPr>
              <a:t>happy.</a:t>
            </a:r>
            <a:endParaRPr sz="1167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291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6515</Words>
  <Application>Microsoft Office PowerPoint</Application>
  <PresentationFormat>Custom</PresentationFormat>
  <Paragraphs>822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Narrow</vt:lpstr>
      <vt:lpstr>Calibri</vt:lpstr>
      <vt:lpstr>Garamond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